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4.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5.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7.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8.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9.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10.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11.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12.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13.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14.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15.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16.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theme/theme17.xml" ContentType="application/vnd.openxmlformats-officedocument.theme+xml"/>
  <Override PartName="/ppt/theme/theme18.xml" ContentType="application/vnd.openxmlformats-officedocument.theme+xml"/>
  <Override PartName="/ppt/theme/theme1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903" r:id="rId2"/>
    <p:sldMasterId id="2147483908" r:id="rId3"/>
    <p:sldMasterId id="2147483913" r:id="rId4"/>
    <p:sldMasterId id="2147483918" r:id="rId5"/>
    <p:sldMasterId id="2147483923" r:id="rId6"/>
    <p:sldMasterId id="2147483928" r:id="rId7"/>
    <p:sldMasterId id="2147483933" r:id="rId8"/>
    <p:sldMasterId id="2147483948" r:id="rId9"/>
    <p:sldMasterId id="2147483953" r:id="rId10"/>
    <p:sldMasterId id="2147483958" r:id="rId11"/>
    <p:sldMasterId id="2147483963" r:id="rId12"/>
    <p:sldMasterId id="2147483968" r:id="rId13"/>
    <p:sldMasterId id="2147483973" r:id="rId14"/>
    <p:sldMasterId id="2147483978" r:id="rId15"/>
    <p:sldMasterId id="2147483983" r:id="rId16"/>
    <p:sldMasterId id="2147483988" r:id="rId17"/>
  </p:sldMasterIdLst>
  <p:notesMasterIdLst>
    <p:notesMasterId r:id="rId39"/>
  </p:notesMasterIdLst>
  <p:handoutMasterIdLst>
    <p:handoutMasterId r:id="rId40"/>
  </p:handoutMasterIdLst>
  <p:sldIdLst>
    <p:sldId id="280" r:id="rId18"/>
    <p:sldId id="679" r:id="rId19"/>
    <p:sldId id="519" r:id="rId20"/>
    <p:sldId id="520" r:id="rId21"/>
    <p:sldId id="631" r:id="rId22"/>
    <p:sldId id="632" r:id="rId23"/>
    <p:sldId id="633" r:id="rId24"/>
    <p:sldId id="634" r:id="rId25"/>
    <p:sldId id="635" r:id="rId26"/>
    <p:sldId id="636" r:id="rId27"/>
    <p:sldId id="637" r:id="rId28"/>
    <p:sldId id="640" r:id="rId29"/>
    <p:sldId id="641" r:id="rId30"/>
    <p:sldId id="642" r:id="rId31"/>
    <p:sldId id="643" r:id="rId32"/>
    <p:sldId id="644" r:id="rId33"/>
    <p:sldId id="645" r:id="rId34"/>
    <p:sldId id="646" r:id="rId35"/>
    <p:sldId id="647" r:id="rId36"/>
    <p:sldId id="648" r:id="rId37"/>
    <p:sldId id="318" r:id="rId3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a McElwee" initials="plm" lastIdx="5" clrIdx="0"/>
  <p:cmAuthor id="1" name="Carol Eubanks" initials="CE" lastIdx="5" clrIdx="1">
    <p:extLst/>
  </p:cmAuthor>
  <p:cmAuthor id="2" name="Darrell Lynn Jones" initials="DLJ" lastIdx="2" clrIdx="2"/>
  <p:cmAuthor id="3" name="Eubanks, Carol" initials="EC"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872" autoAdjust="0"/>
    <p:restoredTop sz="94640" autoAdjust="0"/>
  </p:normalViewPr>
  <p:slideViewPr>
    <p:cSldViewPr>
      <p:cViewPr varScale="1">
        <p:scale>
          <a:sx n="66" d="100"/>
          <a:sy n="66" d="100"/>
        </p:scale>
        <p:origin x="1284" y="60"/>
      </p:cViewPr>
      <p:guideLst>
        <p:guide orient="horz" pos="2160"/>
        <p:guide pos="2880"/>
      </p:guideLst>
    </p:cSldViewPr>
  </p:slideViewPr>
  <p:outlineViewPr>
    <p:cViewPr>
      <p:scale>
        <a:sx n="33" d="100"/>
        <a:sy n="33" d="100"/>
      </p:scale>
      <p:origin x="0" y="1515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25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1.xml"/><Relationship Id="rId26" Type="http://schemas.openxmlformats.org/officeDocument/2006/relationships/slide" Target="slides/slide9.xml"/><Relationship Id="rId39"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4.xml"/><Relationship Id="rId34" Type="http://schemas.openxmlformats.org/officeDocument/2006/relationships/slide" Target="slides/slide17.xml"/><Relationship Id="rId42"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8.xml"/><Relationship Id="rId33" Type="http://schemas.openxmlformats.org/officeDocument/2006/relationships/slide" Target="slides/slide16.xml"/><Relationship Id="rId38"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3.xml"/><Relationship Id="rId29" Type="http://schemas.openxmlformats.org/officeDocument/2006/relationships/slide" Target="slides/slide12.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7.xml"/><Relationship Id="rId32" Type="http://schemas.openxmlformats.org/officeDocument/2006/relationships/slide" Target="slides/slide15.xml"/><Relationship Id="rId37" Type="http://schemas.openxmlformats.org/officeDocument/2006/relationships/slide" Target="slides/slide20.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6.xml"/><Relationship Id="rId28" Type="http://schemas.openxmlformats.org/officeDocument/2006/relationships/slide" Target="slides/slide11.xml"/><Relationship Id="rId36" Type="http://schemas.openxmlformats.org/officeDocument/2006/relationships/slide" Target="slides/slide19.xml"/><Relationship Id="rId10" Type="http://schemas.openxmlformats.org/officeDocument/2006/relationships/slideMaster" Target="slideMasters/slideMaster10.xml"/><Relationship Id="rId19" Type="http://schemas.openxmlformats.org/officeDocument/2006/relationships/slide" Target="slides/slide2.xml"/><Relationship Id="rId31" Type="http://schemas.openxmlformats.org/officeDocument/2006/relationships/slide" Target="slides/slide14.xml"/><Relationship Id="rId44"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5.xml"/><Relationship Id="rId27" Type="http://schemas.openxmlformats.org/officeDocument/2006/relationships/slide" Target="slides/slide10.xml"/><Relationship Id="rId30" Type="http://schemas.openxmlformats.org/officeDocument/2006/relationships/slide" Target="slides/slide13.xml"/><Relationship Id="rId35" Type="http://schemas.openxmlformats.org/officeDocument/2006/relationships/slide" Target="slides/slide18.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E93E6568-D653-4B50-A7DE-42B198757D95}" type="datetimeFigureOut">
              <a:rPr lang="en-US" smtClean="0"/>
              <a:pPr/>
              <a:t>6/15/2016</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19889795-308A-4145-A447-E1ADDDED3CD0}" type="slidenum">
              <a:rPr lang="en-US" smtClean="0"/>
              <a:pPr/>
              <a:t>‹#›</a:t>
            </a:fld>
            <a:endParaRPr lang="en-US" dirty="0"/>
          </a:p>
        </p:txBody>
      </p:sp>
    </p:spTree>
    <p:extLst>
      <p:ext uri="{BB962C8B-B14F-4D97-AF65-F5344CB8AC3E}">
        <p14:creationId xmlns:p14="http://schemas.microsoft.com/office/powerpoint/2010/main" val="3378003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26627" name="Rectangle 3"/>
          <p:cNvSpPr>
            <a:spLocks noGrp="1" noChangeArrowheads="1"/>
          </p:cNvSpPr>
          <p:nvPr>
            <p:ph type="dt" idx="1"/>
          </p:nvPr>
        </p:nvSpPr>
        <p:spPr bwMode="auto">
          <a:xfrm>
            <a:off x="3970938"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26631" name="Rectangle 7"/>
          <p:cNvSpPr>
            <a:spLocks noGrp="1" noChangeArrowheads="1"/>
          </p:cNvSpPr>
          <p:nvPr>
            <p:ph type="sldNum" sz="quarter" idx="5"/>
          </p:nvPr>
        </p:nvSpPr>
        <p:spPr bwMode="auto">
          <a:xfrm>
            <a:off x="3970938"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E77D9F-7F95-4728-B6EF-22AC0E70A73D}" type="slidenum">
              <a:rPr lang="en-US"/>
              <a:pPr/>
              <a:t>‹#›</a:t>
            </a:fld>
            <a:endParaRPr lang="en-US" dirty="0"/>
          </a:p>
        </p:txBody>
      </p:sp>
    </p:spTree>
    <p:extLst>
      <p:ext uri="{BB962C8B-B14F-4D97-AF65-F5344CB8AC3E}">
        <p14:creationId xmlns:p14="http://schemas.microsoft.com/office/powerpoint/2010/main" val="2384726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a:t>
            </a:fld>
            <a:endParaRPr lang="en-US" dirty="0"/>
          </a:p>
        </p:txBody>
      </p:sp>
    </p:spTree>
    <p:extLst>
      <p:ext uri="{BB962C8B-B14F-4D97-AF65-F5344CB8AC3E}">
        <p14:creationId xmlns:p14="http://schemas.microsoft.com/office/powerpoint/2010/main" val="5363195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72908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04603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62743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494419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720138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79285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solidFill>
                  <a:prstClr val="black"/>
                </a:solidFill>
              </a:rPr>
              <a:pPr>
                <a:defRPr/>
              </a:pPr>
              <a:t>5</a:t>
            </a:fld>
            <a:endParaRPr lang="en-US" dirty="0">
              <a:solidFill>
                <a:prstClr val="black"/>
              </a:solidFill>
            </a:endParaRPr>
          </a:p>
        </p:txBody>
      </p:sp>
    </p:spTree>
    <p:extLst>
      <p:ext uri="{BB962C8B-B14F-4D97-AF65-F5344CB8AC3E}">
        <p14:creationId xmlns:p14="http://schemas.microsoft.com/office/powerpoint/2010/main" val="5558424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solidFill>
                  <a:prstClr val="black"/>
                </a:solidFill>
              </a:rPr>
              <a:pPr>
                <a:defRPr/>
              </a:pPr>
              <a:t>6</a:t>
            </a:fld>
            <a:endParaRPr lang="en-US" dirty="0">
              <a:solidFill>
                <a:prstClr val="black"/>
              </a:solidFill>
            </a:endParaRPr>
          </a:p>
        </p:txBody>
      </p:sp>
    </p:spTree>
    <p:extLst>
      <p:ext uri="{BB962C8B-B14F-4D97-AF65-F5344CB8AC3E}">
        <p14:creationId xmlns:p14="http://schemas.microsoft.com/office/powerpoint/2010/main" val="1247832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solidFill>
                  <a:prstClr val="black"/>
                </a:solidFill>
              </a:rPr>
              <a:pPr>
                <a:defRPr/>
              </a:pPr>
              <a:t>7</a:t>
            </a:fld>
            <a:endParaRPr lang="en-US" dirty="0">
              <a:solidFill>
                <a:prstClr val="black"/>
              </a:solidFill>
            </a:endParaRPr>
          </a:p>
        </p:txBody>
      </p:sp>
    </p:spTree>
    <p:extLst>
      <p:ext uri="{BB962C8B-B14F-4D97-AF65-F5344CB8AC3E}">
        <p14:creationId xmlns:p14="http://schemas.microsoft.com/office/powerpoint/2010/main" val="3632290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solidFill>
                  <a:prstClr val="black"/>
                </a:solidFill>
              </a:rPr>
              <a:pPr>
                <a:defRPr/>
              </a:pPr>
              <a:t>8</a:t>
            </a:fld>
            <a:endParaRPr lang="en-US" dirty="0">
              <a:solidFill>
                <a:prstClr val="black"/>
              </a:solidFill>
            </a:endParaRPr>
          </a:p>
        </p:txBody>
      </p:sp>
    </p:spTree>
    <p:extLst>
      <p:ext uri="{BB962C8B-B14F-4D97-AF65-F5344CB8AC3E}">
        <p14:creationId xmlns:p14="http://schemas.microsoft.com/office/powerpoint/2010/main" val="269495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solidFill>
                  <a:prstClr val="black"/>
                </a:solidFill>
              </a:rPr>
              <a:pPr>
                <a:defRPr/>
              </a:pPr>
              <a:t>9</a:t>
            </a:fld>
            <a:endParaRPr lang="en-US" dirty="0">
              <a:solidFill>
                <a:prstClr val="black"/>
              </a:solidFill>
            </a:endParaRPr>
          </a:p>
        </p:txBody>
      </p:sp>
    </p:spTree>
    <p:extLst>
      <p:ext uri="{BB962C8B-B14F-4D97-AF65-F5344CB8AC3E}">
        <p14:creationId xmlns:p14="http://schemas.microsoft.com/office/powerpoint/2010/main" val="1728231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solidFill>
                  <a:prstClr val="black"/>
                </a:solidFill>
              </a:rPr>
              <a:pPr>
                <a:defRPr/>
              </a:pPr>
              <a:t>10</a:t>
            </a:fld>
            <a:endParaRPr lang="en-US" dirty="0">
              <a:solidFill>
                <a:prstClr val="black"/>
              </a:solidFill>
            </a:endParaRPr>
          </a:p>
        </p:txBody>
      </p:sp>
    </p:spTree>
    <p:extLst>
      <p:ext uri="{BB962C8B-B14F-4D97-AF65-F5344CB8AC3E}">
        <p14:creationId xmlns:p14="http://schemas.microsoft.com/office/powerpoint/2010/main" val="1267393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solidFill>
                  <a:prstClr val="black"/>
                </a:solidFill>
              </a:rPr>
              <a:pPr>
                <a:defRPr/>
              </a:pPr>
              <a:t>11</a:t>
            </a:fld>
            <a:endParaRPr lang="en-US" dirty="0">
              <a:solidFill>
                <a:prstClr val="black"/>
              </a:solidFill>
            </a:endParaRPr>
          </a:p>
        </p:txBody>
      </p:sp>
    </p:spTree>
    <p:extLst>
      <p:ext uri="{BB962C8B-B14F-4D97-AF65-F5344CB8AC3E}">
        <p14:creationId xmlns:p14="http://schemas.microsoft.com/office/powerpoint/2010/main" val="7557162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solidFill>
                  <a:prstClr val="black"/>
                </a:solidFill>
              </a:rPr>
              <a:pPr>
                <a:defRPr/>
              </a:pPr>
              <a:t>12</a:t>
            </a:fld>
            <a:endParaRPr lang="en-US" dirty="0">
              <a:solidFill>
                <a:prstClr val="black"/>
              </a:solidFill>
            </a:endParaRPr>
          </a:p>
        </p:txBody>
      </p:sp>
    </p:spTree>
    <p:extLst>
      <p:ext uri="{BB962C8B-B14F-4D97-AF65-F5344CB8AC3E}">
        <p14:creationId xmlns:p14="http://schemas.microsoft.com/office/powerpoint/2010/main" val="2449139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18534E98-DBDD-49E9-9606-19EC03587E98}" type="slidenum">
              <a:rPr lang="en-US"/>
              <a:pPr/>
              <a:t>‹#›</a:t>
            </a:fld>
            <a:endParaRPr lang="en-US" dirty="0"/>
          </a:p>
        </p:txBody>
      </p:sp>
    </p:spTree>
    <p:extLst>
      <p:ext uri="{BB962C8B-B14F-4D97-AF65-F5344CB8AC3E}">
        <p14:creationId xmlns:p14="http://schemas.microsoft.com/office/powerpoint/2010/main" val="833724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C5E5FC9-DD81-4945-895C-78759FA08448}" type="slidenum">
              <a:rPr lang="en-US"/>
              <a:pPr/>
              <a:t>‹#›</a:t>
            </a:fld>
            <a:endParaRPr lang="en-US" dirty="0"/>
          </a:p>
        </p:txBody>
      </p:sp>
    </p:spTree>
    <p:extLst>
      <p:ext uri="{BB962C8B-B14F-4D97-AF65-F5344CB8AC3E}">
        <p14:creationId xmlns:p14="http://schemas.microsoft.com/office/powerpoint/2010/main" val="142580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z="1200"/>
            </a:lvl1pPr>
          </a:lstStyle>
          <a:p>
            <a:fld id="{F674C90E-BE93-4DBF-8C7A-6D1EF0C7A194}" type="slidenum">
              <a:rPr lang="en-US" smtClean="0"/>
              <a:pPr/>
              <a:t>‹#›</a:t>
            </a:fld>
            <a:endParaRPr lang="en-US" dirty="0"/>
          </a:p>
        </p:txBody>
      </p:sp>
    </p:spTree>
    <p:extLst>
      <p:ext uri="{BB962C8B-B14F-4D97-AF65-F5344CB8AC3E}">
        <p14:creationId xmlns:p14="http://schemas.microsoft.com/office/powerpoint/2010/main" val="1144030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59120907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solidFill>
                  <a:srgbClr val="000000"/>
                </a:solidFill>
              </a:rPr>
              <a:pPr>
                <a:defRPr/>
              </a:pPr>
              <a:t>‹#›</a:t>
            </a:fld>
            <a:endParaRPr lang="en-US" dirty="0">
              <a:solidFill>
                <a:srgbClr val="000000"/>
              </a:solidFill>
            </a:endParaRPr>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91150462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39680474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33481300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6337007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solidFill>
                  <a:srgbClr val="000000"/>
                </a:solidFill>
              </a:rPr>
              <a:pPr>
                <a:defRPr/>
              </a:pPr>
              <a:t>‹#›</a:t>
            </a:fld>
            <a:endParaRPr lang="en-US" dirty="0">
              <a:solidFill>
                <a:srgbClr val="000000"/>
              </a:solidFill>
            </a:endParaRPr>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82293323"/>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178615995"/>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0555089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Tx/>
              <a:defRPr sz="2600"/>
            </a:lvl1pPr>
            <a:lvl2pPr>
              <a:buClr>
                <a:schemeClr val="tx1"/>
              </a:buClr>
              <a:defRPr sz="2600">
                <a:solidFill>
                  <a:schemeClr val="tx1"/>
                </a:solidFill>
              </a:defRPr>
            </a:lvl2pPr>
            <a:lvl3pPr>
              <a:buClr>
                <a:schemeClr val="tx1"/>
              </a:buClr>
              <a:defRPr sz="2600">
                <a:solidFill>
                  <a:schemeClr val="tx1"/>
                </a:solidFill>
              </a:defRPr>
            </a:lvl3pPr>
            <a:lvl4pPr>
              <a:buClr>
                <a:schemeClr val="tx1"/>
              </a:buClr>
              <a:defRPr sz="2600">
                <a:solidFill>
                  <a:schemeClr val="tx1"/>
                </a:solidFill>
              </a:defRPr>
            </a:lvl4pPr>
            <a:lvl5pPr>
              <a:buClr>
                <a:schemeClr val="tx1"/>
              </a:buClr>
              <a:defRPr sz="26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4"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77200" y="762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6297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262966867"/>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solidFill>
                  <a:srgbClr val="000000"/>
                </a:solidFill>
              </a:rPr>
              <a:pPr>
                <a:defRPr/>
              </a:pPr>
              <a:t>‹#›</a:t>
            </a:fld>
            <a:endParaRPr lang="en-US" dirty="0">
              <a:solidFill>
                <a:srgbClr val="000000"/>
              </a:solidFill>
            </a:endParaRPr>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042852663"/>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908804092"/>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92304804"/>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044994790"/>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solidFill>
                  <a:srgbClr val="000000"/>
                </a:solidFill>
              </a:rPr>
              <a:pPr>
                <a:defRPr/>
              </a:pPr>
              <a:t>‹#›</a:t>
            </a:fld>
            <a:endParaRPr lang="en-US" dirty="0">
              <a:solidFill>
                <a:srgbClr val="000000"/>
              </a:solidFill>
            </a:endParaRPr>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953404331"/>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866913599"/>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035488261"/>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609468926"/>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900"/>
            </a:lvl1pPr>
          </a:lstStyle>
          <a:p>
            <a:pPr>
              <a:defRPr/>
            </a:pPr>
            <a:fld id="{F2DF5F09-D78D-44DB-A338-E90D23C46220}" type="slidenum">
              <a:rPr lang="en-US" smtClean="0">
                <a:solidFill>
                  <a:srgbClr val="000000"/>
                </a:solidFill>
              </a:rPr>
              <a:pPr>
                <a:defRPr/>
              </a:pPr>
              <a:t>‹#›</a:t>
            </a:fld>
            <a:endParaRPr lang="en-US" dirty="0">
              <a:solidFill>
                <a:srgbClr val="000000"/>
              </a:solidFill>
            </a:endParaRPr>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81326551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72185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425501205"/>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65781255"/>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837347288"/>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solidFill>
                  <a:srgbClr val="000000"/>
                </a:solidFill>
              </a:rPr>
              <a:pPr>
                <a:defRPr/>
              </a:pPr>
              <a:t>‹#›</a:t>
            </a:fld>
            <a:endParaRPr lang="en-US" dirty="0">
              <a:solidFill>
                <a:srgbClr val="000000"/>
              </a:solidFill>
            </a:endParaRPr>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970386575"/>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81872321"/>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632241"/>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098889818"/>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solidFill>
                  <a:srgbClr val="000000"/>
                </a:solidFill>
              </a:rPr>
              <a:pPr>
                <a:defRPr/>
              </a:pPr>
              <a:t>‹#›</a:t>
            </a:fld>
            <a:endParaRPr lang="en-US" dirty="0">
              <a:solidFill>
                <a:srgbClr val="000000"/>
              </a:solidFill>
            </a:endParaRPr>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182823934"/>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667339746"/>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41849748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108336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202114576"/>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solidFill>
                  <a:srgbClr val="000000"/>
                </a:solidFill>
              </a:rPr>
              <a:pPr>
                <a:defRPr/>
              </a:pPr>
              <a:t>‹#›</a:t>
            </a:fld>
            <a:endParaRPr lang="en-US" dirty="0">
              <a:solidFill>
                <a:srgbClr val="000000"/>
              </a:solidFill>
            </a:endParaRPr>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076999726"/>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127596987"/>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754801468"/>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75615064"/>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solidFill>
                  <a:srgbClr val="000000"/>
                </a:solidFill>
              </a:rPr>
              <a:pPr>
                <a:defRPr/>
              </a:pPr>
              <a:t>‹#›</a:t>
            </a:fld>
            <a:endParaRPr lang="en-US" dirty="0">
              <a:solidFill>
                <a:srgbClr val="000000"/>
              </a:solidFill>
            </a:endParaRPr>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4244258145"/>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227980518"/>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308027646"/>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12268818"/>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solidFill>
                  <a:srgbClr val="000000"/>
                </a:solidFill>
              </a:rPr>
              <a:pPr>
                <a:defRPr/>
              </a:pPr>
              <a:t>‹#›</a:t>
            </a:fld>
            <a:endParaRPr lang="en-US" dirty="0">
              <a:solidFill>
                <a:srgbClr val="000000"/>
              </a:solidFill>
            </a:endParaRPr>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40943510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040605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502660734"/>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639642601"/>
      </p:ext>
    </p:extLst>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505437769"/>
      </p:ext>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solidFill>
                  <a:srgbClr val="000000"/>
                </a:solidFill>
              </a:rPr>
              <a:pPr>
                <a:defRPr/>
              </a:pPr>
              <a:t>‹#›</a:t>
            </a:fld>
            <a:endParaRPr lang="en-US" dirty="0">
              <a:solidFill>
                <a:srgbClr val="000000"/>
              </a:solidFill>
            </a:endParaRPr>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415277247"/>
      </p:ext>
    </p:extLst>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05484361"/>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47252472"/>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055769194"/>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solidFill>
                  <a:srgbClr val="000000"/>
                </a:solidFill>
              </a:rPr>
              <a:pPr>
                <a:defRPr/>
              </a:pPr>
              <a:t>‹#›</a:t>
            </a:fld>
            <a:endParaRPr lang="en-US" dirty="0">
              <a:solidFill>
                <a:srgbClr val="000000"/>
              </a:solidFill>
            </a:endParaRPr>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419660293"/>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038423621"/>
      </p:ext>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47878508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1027048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907154846"/>
      </p:ext>
    </p:extLst>
  </p:cSld>
  <p:clrMapOvr>
    <a:masterClrMapping/>
  </p:clrMapOvr>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solidFill>
                  <a:srgbClr val="000000"/>
                </a:solidFill>
              </a:rPr>
              <a:pPr>
                <a:defRPr/>
              </a:pPr>
              <a:t>‹#›</a:t>
            </a:fld>
            <a:endParaRPr lang="en-US" dirty="0">
              <a:solidFill>
                <a:srgbClr val="000000"/>
              </a:solidFill>
            </a:endParaRPr>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293427037"/>
      </p:ext>
    </p:extLst>
  </p:cSld>
  <p:clrMapOvr>
    <a:masterClrMapping/>
  </p:clrMapOvr>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549753663"/>
      </p:ext>
    </p:extLst>
  </p:cSld>
  <p:clrMapOvr>
    <a:masterClrMapping/>
  </p:clrMapOvr>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843274820"/>
      </p:ext>
    </p:extLst>
  </p:cSld>
  <p:clrMapOvr>
    <a:masterClrMapping/>
  </p:clrMapOvr>
  <p:timing>
    <p:tnLst>
      <p:par>
        <p:cT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446558241"/>
      </p:ext>
    </p:extLst>
  </p:cSld>
  <p:clrMapOvr>
    <a:masterClrMapping/>
  </p:clrMapOvr>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solidFill>
                  <a:srgbClr val="000000"/>
                </a:solidFill>
              </a:rPr>
              <a:pPr>
                <a:defRPr/>
              </a:pPr>
              <a:t>‹#›</a:t>
            </a:fld>
            <a:endParaRPr lang="en-US" dirty="0">
              <a:solidFill>
                <a:srgbClr val="000000"/>
              </a:solidFill>
            </a:endParaRPr>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1516962676"/>
      </p:ext>
    </p:extLst>
  </p:cSld>
  <p:clrMapOvr>
    <a:masterClrMapping/>
  </p:clrMapOvr>
  <p:timing>
    <p:tnLst>
      <p:par>
        <p:cTn id="1" dur="indefinite" restart="never" nodeType="tmRoot"/>
      </p:par>
    </p:tnLst>
  </p:timing>
</p:sldLayout>
</file>

<file path=ppt/slideLayouts/slideLayout6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257151548"/>
      </p:ext>
    </p:extLst>
  </p:cSld>
  <p:clrMapOvr>
    <a:masterClrMapping/>
  </p:clrMapOvr>
  <p:timing>
    <p:tnLst>
      <p:par>
        <p:cT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55264120"/>
      </p:ext>
    </p:extLst>
  </p:cSld>
  <p:clrMapOvr>
    <a:masterClrMapping/>
  </p:clrMapOvr>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697799085"/>
      </p:ext>
    </p:extLst>
  </p:cSld>
  <p:clrMapOvr>
    <a:masterClrMapping/>
  </p:clrMapOvr>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900"/>
            </a:lvl1pPr>
          </a:lstStyle>
          <a:p>
            <a:pPr>
              <a:defRPr/>
            </a:pPr>
            <a:fld id="{F2DF5F09-D78D-44DB-A338-E90D23C46220}" type="slidenum">
              <a:rPr lang="en-US" smtClean="0">
                <a:solidFill>
                  <a:srgbClr val="000000"/>
                </a:solidFill>
              </a:rPr>
              <a:pPr>
                <a:defRPr/>
              </a:pPr>
              <a:t>‹#›</a:t>
            </a:fld>
            <a:endParaRPr lang="en-US" dirty="0">
              <a:solidFill>
                <a:srgbClr val="000000"/>
              </a:solidFill>
            </a:endParaRPr>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154962165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57360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219990611"/>
      </p:ext>
    </p:extLst>
  </p:cSld>
  <p:clrMapOvr>
    <a:masterClrMapping/>
  </p:clrMapOvr>
  <p:timing>
    <p:tnLst>
      <p:par>
        <p:cTn id="1" dur="indefinite" restart="never" nodeType="tmRoot"/>
      </p:par>
    </p:tnLst>
  </p:timing>
</p:sldLayout>
</file>

<file path=ppt/slideLayouts/slideLayout7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791256887"/>
      </p:ext>
    </p:extLst>
  </p:cSld>
  <p:clrMapOvr>
    <a:masterClrMapping/>
  </p:clrMapOvr>
  <p:timing>
    <p:tnLst>
      <p:par>
        <p:cTn id="1" dur="indefinite" restart="never" nodeType="tmRoot"/>
      </p:par>
    </p:tnLst>
  </p:timing>
</p:sldLayout>
</file>

<file path=ppt/slideLayouts/slideLayout7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929787268"/>
      </p:ext>
    </p:extLst>
  </p:cSld>
  <p:clrMapOvr>
    <a:masterClrMapping/>
  </p:clrMapOvr>
  <p:timing>
    <p:tnLst>
      <p:par>
        <p:cTn id="1" dur="indefinite" restart="never" nodeType="tmRoot"/>
      </p:par>
    </p:tnLst>
  </p:timing>
</p:sldLayout>
</file>

<file path=ppt/slideLayouts/slideLayout7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solidFill>
                  <a:srgbClr val="000000"/>
                </a:solidFill>
              </a:rPr>
              <a:pPr>
                <a:defRPr/>
              </a:pPr>
              <a:t>‹#›</a:t>
            </a:fld>
            <a:endParaRPr lang="en-US" dirty="0">
              <a:solidFill>
                <a:srgbClr val="000000"/>
              </a:solidFill>
            </a:endParaRPr>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1182404578"/>
      </p:ext>
    </p:extLst>
  </p:cSld>
  <p:clrMapOvr>
    <a:masterClrMapping/>
  </p:clrMapOvr>
  <p:timing>
    <p:tnLst>
      <p:par>
        <p:cTn id="1" dur="indefinite" restart="never" nodeType="tmRoot"/>
      </p:par>
    </p:tnLst>
  </p:timing>
</p:sldLayout>
</file>

<file path=ppt/slideLayouts/slideLayout7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174184274"/>
      </p:ext>
    </p:extLst>
  </p:cSld>
  <p:clrMapOvr>
    <a:masterClrMapping/>
  </p:clrMapOvr>
  <p:timing>
    <p:tnLst>
      <p:par>
        <p:cTn id="1" dur="indefinite" restart="never" nodeType="tmRoot"/>
      </p:par>
    </p:tnLst>
  </p:timing>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364355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12595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z="1200"/>
            </a:lvl1pPr>
          </a:lstStyle>
          <a:p>
            <a:fld id="{21F466F9-1577-498D-9712-8A6605EE41BF}" type="slidenum">
              <a:rPr lang="en-US" smtClean="0"/>
              <a:pPr/>
              <a:t>‹#›</a:t>
            </a:fld>
            <a:endParaRPr lang="en-US" dirty="0"/>
          </a:p>
        </p:txBody>
      </p:sp>
    </p:spTree>
    <p:extLst>
      <p:ext uri="{BB962C8B-B14F-4D97-AF65-F5344CB8AC3E}">
        <p14:creationId xmlns:p14="http://schemas.microsoft.com/office/powerpoint/2010/main" val="272402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46.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image" Target="../media/image3.png"/><Relationship Id="rId5" Type="http://schemas.openxmlformats.org/officeDocument/2006/relationships/theme" Target="../theme/theme10.xml"/><Relationship Id="rId4" Type="http://schemas.openxmlformats.org/officeDocument/2006/relationships/slideLayout" Target="../slideLayouts/slideLayout47.xml"/></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50.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image" Target="../media/image3.png"/><Relationship Id="rId5" Type="http://schemas.openxmlformats.org/officeDocument/2006/relationships/theme" Target="../theme/theme11.xml"/><Relationship Id="rId4" Type="http://schemas.openxmlformats.org/officeDocument/2006/relationships/slideLayout" Target="../slideLayouts/slideLayout51.xml"/></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54.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image" Target="../media/image3.png"/><Relationship Id="rId5" Type="http://schemas.openxmlformats.org/officeDocument/2006/relationships/theme" Target="../theme/theme12.xml"/><Relationship Id="rId4" Type="http://schemas.openxmlformats.org/officeDocument/2006/relationships/slideLayout" Target="../slideLayouts/slideLayout55.xml"/></Relationships>
</file>

<file path=ppt/slideMasters/_rels/slideMaster13.xml.rels><?xml version="1.0" encoding="UTF-8" standalone="yes"?>
<Relationships xmlns="http://schemas.openxmlformats.org/package/2006/relationships"><Relationship Id="rId3" Type="http://schemas.openxmlformats.org/officeDocument/2006/relationships/slideLayout" Target="../slideLayouts/slideLayout58.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image" Target="../media/image3.png"/><Relationship Id="rId5" Type="http://schemas.openxmlformats.org/officeDocument/2006/relationships/theme" Target="../theme/theme13.xml"/><Relationship Id="rId4" Type="http://schemas.openxmlformats.org/officeDocument/2006/relationships/slideLayout" Target="../slideLayouts/slideLayout59.xml"/></Relationships>
</file>

<file path=ppt/slideMasters/_rels/slideMaster14.xml.rels><?xml version="1.0" encoding="UTF-8" standalone="yes"?>
<Relationships xmlns="http://schemas.openxmlformats.org/package/2006/relationships"><Relationship Id="rId3" Type="http://schemas.openxmlformats.org/officeDocument/2006/relationships/slideLayout" Target="../slideLayouts/slideLayout62.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image" Target="../media/image3.png"/><Relationship Id="rId5" Type="http://schemas.openxmlformats.org/officeDocument/2006/relationships/theme" Target="../theme/theme14.xml"/><Relationship Id="rId4" Type="http://schemas.openxmlformats.org/officeDocument/2006/relationships/slideLayout" Target="../slideLayouts/slideLayout63.xml"/></Relationships>
</file>

<file path=ppt/slideMasters/_rels/slideMaster15.xml.rels><?xml version="1.0" encoding="UTF-8" standalone="yes"?>
<Relationships xmlns="http://schemas.openxmlformats.org/package/2006/relationships"><Relationship Id="rId3" Type="http://schemas.openxmlformats.org/officeDocument/2006/relationships/slideLayout" Target="../slideLayouts/slideLayout66.xml"/><Relationship Id="rId2" Type="http://schemas.openxmlformats.org/officeDocument/2006/relationships/slideLayout" Target="../slideLayouts/slideLayout65.xml"/><Relationship Id="rId1" Type="http://schemas.openxmlformats.org/officeDocument/2006/relationships/slideLayout" Target="../slideLayouts/slideLayout64.xml"/><Relationship Id="rId6" Type="http://schemas.openxmlformats.org/officeDocument/2006/relationships/image" Target="../media/image3.png"/><Relationship Id="rId5" Type="http://schemas.openxmlformats.org/officeDocument/2006/relationships/theme" Target="../theme/theme15.xml"/><Relationship Id="rId4" Type="http://schemas.openxmlformats.org/officeDocument/2006/relationships/slideLayout" Target="../slideLayouts/slideLayout67.xml"/></Relationships>
</file>

<file path=ppt/slideMasters/_rels/slideMaster16.xml.rels><?xml version="1.0" encoding="UTF-8" standalone="yes"?>
<Relationships xmlns="http://schemas.openxmlformats.org/package/2006/relationships"><Relationship Id="rId3" Type="http://schemas.openxmlformats.org/officeDocument/2006/relationships/slideLayout" Target="../slideLayouts/slideLayout70.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image" Target="../media/image3.png"/><Relationship Id="rId5" Type="http://schemas.openxmlformats.org/officeDocument/2006/relationships/theme" Target="../theme/theme16.xml"/><Relationship Id="rId4" Type="http://schemas.openxmlformats.org/officeDocument/2006/relationships/slideLayout" Target="../slideLayouts/slideLayout71.xml"/></Relationships>
</file>

<file path=ppt/slideMasters/_rels/slideMaster17.xml.rels><?xml version="1.0" encoding="UTF-8" standalone="yes"?>
<Relationships xmlns="http://schemas.openxmlformats.org/package/2006/relationships"><Relationship Id="rId3" Type="http://schemas.openxmlformats.org/officeDocument/2006/relationships/slideLayout" Target="../slideLayouts/slideLayout74.xml"/><Relationship Id="rId2" Type="http://schemas.openxmlformats.org/officeDocument/2006/relationships/slideLayout" Target="../slideLayouts/slideLayout73.xml"/><Relationship Id="rId1" Type="http://schemas.openxmlformats.org/officeDocument/2006/relationships/slideLayout" Target="../slideLayouts/slideLayout72.xml"/><Relationship Id="rId6" Type="http://schemas.openxmlformats.org/officeDocument/2006/relationships/image" Target="../media/image3.png"/><Relationship Id="rId5" Type="http://schemas.openxmlformats.org/officeDocument/2006/relationships/theme" Target="../theme/theme17.xml"/><Relationship Id="rId4" Type="http://schemas.openxmlformats.org/officeDocument/2006/relationships/slideLayout" Target="../slideLayouts/slideLayout75.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3.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image" Target="../media/image3.png"/><Relationship Id="rId5" Type="http://schemas.openxmlformats.org/officeDocument/2006/relationships/theme" Target="../theme/theme3.xml"/><Relationship Id="rId4" Type="http://schemas.openxmlformats.org/officeDocument/2006/relationships/slideLayout" Target="../slideLayouts/slideLayout19.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image" Target="../media/image3.png"/><Relationship Id="rId5" Type="http://schemas.openxmlformats.org/officeDocument/2006/relationships/theme" Target="../theme/theme4.xml"/><Relationship Id="rId4" Type="http://schemas.openxmlformats.org/officeDocument/2006/relationships/slideLayout" Target="../slideLayouts/slideLayout23.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6.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image" Target="../media/image3.png"/><Relationship Id="rId5" Type="http://schemas.openxmlformats.org/officeDocument/2006/relationships/theme" Target="../theme/theme5.xml"/><Relationship Id="rId4" Type="http://schemas.openxmlformats.org/officeDocument/2006/relationships/slideLayout" Target="../slideLayouts/slideLayout27.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3.png"/><Relationship Id="rId5" Type="http://schemas.openxmlformats.org/officeDocument/2006/relationships/theme" Target="../theme/theme6.xml"/><Relationship Id="rId4" Type="http://schemas.openxmlformats.org/officeDocument/2006/relationships/slideLayout" Target="../slideLayouts/slideLayout31.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image" Target="../media/image3.png"/><Relationship Id="rId5" Type="http://schemas.openxmlformats.org/officeDocument/2006/relationships/theme" Target="../theme/theme7.xml"/><Relationship Id="rId4" Type="http://schemas.openxmlformats.org/officeDocument/2006/relationships/slideLayout" Target="../slideLayouts/slideLayout35.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38.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image" Target="../media/image3.png"/><Relationship Id="rId5" Type="http://schemas.openxmlformats.org/officeDocument/2006/relationships/theme" Target="../theme/theme8.xml"/><Relationship Id="rId4" Type="http://schemas.openxmlformats.org/officeDocument/2006/relationships/slideLayout" Target="../slideLayouts/slideLayout39.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42.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image" Target="../media/image3.png"/><Relationship Id="rId5" Type="http://schemas.openxmlformats.org/officeDocument/2006/relationships/theme" Target="../theme/theme9.xml"/><Relationship Id="rId4"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946C5288-9E79-4436-A925-C1D56EBA5A02}" type="slidenum">
              <a:rPr lang="en-US"/>
              <a:pPr/>
              <a:t>‹#›</a:t>
            </a:fld>
            <a:endParaRPr lang="en-US" dirty="0"/>
          </a:p>
        </p:txBody>
      </p:sp>
      <p:sp>
        <p:nvSpPr>
          <p:cNvPr id="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0D777517-D118-49AF-82B7-874C6E4E8FD1}" type="slidenum">
              <a:rPr lang="en-US" sz="800" b="1"/>
              <a:pPr algn="r"/>
              <a:t>‹#›</a:t>
            </a:fld>
            <a:endParaRPr lang="en-US" sz="800" b="1"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fontAlgn="base">
        <a:spcBef>
          <a:spcPct val="20000"/>
        </a:spcBef>
        <a:spcAft>
          <a:spcPct val="0"/>
        </a:spcAft>
        <a:buClr>
          <a:schemeClr val="accent2"/>
        </a:buClr>
        <a:buFont typeface="Tahoma" pitchFamily="34" charset="0"/>
        <a:buChar char="•"/>
        <a:defRPr sz="28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solidFill>
                  <a:srgbClr val="000000"/>
                </a:solidFill>
              </a:rPr>
              <a:pPr>
                <a:defRPr/>
              </a:pPr>
              <a:t>‹#›</a:t>
            </a:fld>
            <a:endParaRPr lang="en-US" dirty="0">
              <a:solidFill>
                <a:srgbClr val="000000"/>
              </a:solidFill>
            </a:endParaRPr>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solidFill>
                  <a:srgbClr val="000000"/>
                </a:solidFill>
                <a:latin typeface="Arial" pitchFamily="34" charset="0"/>
                <a:cs typeface="Arial" charset="0"/>
              </a:rPr>
              <a:t>CIL-NET</a:t>
            </a:r>
            <a:r>
              <a:rPr lang="en-US" sz="800" b="1" dirty="0">
                <a:solidFill>
                  <a:srgbClr val="000000"/>
                </a:solidFill>
                <a:latin typeface="Arial" pitchFamily="34" charset="0"/>
                <a:cs typeface="Arial" charset="0"/>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6" cstate="print"/>
          <a:stretch>
            <a:fillRect/>
          </a:stretch>
        </p:blipFill>
        <p:spPr>
          <a:xfrm>
            <a:off x="8229600" y="76200"/>
            <a:ext cx="838200" cy="401320"/>
          </a:xfrm>
          <a:prstGeom prst="rect">
            <a:avLst/>
          </a:prstGeom>
        </p:spPr>
      </p:pic>
    </p:spTree>
    <p:extLst>
      <p:ext uri="{BB962C8B-B14F-4D97-AF65-F5344CB8AC3E}">
        <p14:creationId xmlns:p14="http://schemas.microsoft.com/office/powerpoint/2010/main" val="2031909563"/>
      </p:ext>
    </p:extLst>
  </p:cSld>
  <p:clrMap bg1="lt1" tx1="dk1" bg2="lt2" tx2="dk2" accent1="accent1" accent2="accent2" accent3="accent3" accent4="accent4" accent5="accent5" accent6="accent6" hlink="hlink" folHlink="folHlink"/>
  <p:sldLayoutIdLst>
    <p:sldLayoutId id="2147483954" r:id="rId1"/>
    <p:sldLayoutId id="2147483955" r:id="rId2"/>
    <p:sldLayoutId id="2147483956" r:id="rId3"/>
    <p:sldLayoutId id="2147483957"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solidFill>
                  <a:srgbClr val="000000"/>
                </a:solidFill>
              </a:rPr>
              <a:pPr>
                <a:defRPr/>
              </a:pPr>
              <a:t>‹#›</a:t>
            </a:fld>
            <a:endParaRPr lang="en-US" dirty="0">
              <a:solidFill>
                <a:srgbClr val="000000"/>
              </a:solidFill>
            </a:endParaRPr>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solidFill>
                  <a:srgbClr val="000000"/>
                </a:solidFill>
                <a:latin typeface="Arial" pitchFamily="34" charset="0"/>
                <a:cs typeface="Arial" charset="0"/>
              </a:rPr>
              <a:t>CIL-NET</a:t>
            </a:r>
            <a:r>
              <a:rPr lang="en-US" sz="800" b="1" dirty="0">
                <a:solidFill>
                  <a:srgbClr val="000000"/>
                </a:solidFill>
                <a:latin typeface="Arial" pitchFamily="34" charset="0"/>
                <a:cs typeface="Arial" charset="0"/>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6" cstate="print"/>
          <a:stretch>
            <a:fillRect/>
          </a:stretch>
        </p:blipFill>
        <p:spPr>
          <a:xfrm>
            <a:off x="8229600" y="76200"/>
            <a:ext cx="838200" cy="401320"/>
          </a:xfrm>
          <a:prstGeom prst="rect">
            <a:avLst/>
          </a:prstGeom>
        </p:spPr>
      </p:pic>
    </p:spTree>
    <p:extLst>
      <p:ext uri="{BB962C8B-B14F-4D97-AF65-F5344CB8AC3E}">
        <p14:creationId xmlns:p14="http://schemas.microsoft.com/office/powerpoint/2010/main" val="2748199046"/>
      </p:ext>
    </p:extLst>
  </p:cSld>
  <p:clrMap bg1="lt1" tx1="dk1" bg2="lt2" tx2="dk2" accent1="accent1" accent2="accent2" accent3="accent3" accent4="accent4" accent5="accent5" accent6="accent6" hlink="hlink" folHlink="folHlink"/>
  <p:sldLayoutIdLst>
    <p:sldLayoutId id="2147483959" r:id="rId1"/>
    <p:sldLayoutId id="2147483960" r:id="rId2"/>
    <p:sldLayoutId id="2147483961" r:id="rId3"/>
    <p:sldLayoutId id="2147483962"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solidFill>
                  <a:srgbClr val="000000"/>
                </a:solidFill>
              </a:rPr>
              <a:pPr>
                <a:defRPr/>
              </a:pPr>
              <a:t>‹#›</a:t>
            </a:fld>
            <a:endParaRPr lang="en-US" dirty="0">
              <a:solidFill>
                <a:srgbClr val="000000"/>
              </a:solidFill>
            </a:endParaRPr>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solidFill>
                  <a:srgbClr val="000000"/>
                </a:solidFill>
                <a:latin typeface="Arial" pitchFamily="34" charset="0"/>
                <a:cs typeface="Arial" charset="0"/>
              </a:rPr>
              <a:t>CIL-NET</a:t>
            </a:r>
            <a:r>
              <a:rPr lang="en-US" sz="800" b="1" dirty="0">
                <a:solidFill>
                  <a:srgbClr val="000000"/>
                </a:solidFill>
                <a:latin typeface="Arial" pitchFamily="34" charset="0"/>
                <a:cs typeface="Arial" charset="0"/>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6" cstate="print"/>
          <a:stretch>
            <a:fillRect/>
          </a:stretch>
        </p:blipFill>
        <p:spPr>
          <a:xfrm>
            <a:off x="8229600" y="76200"/>
            <a:ext cx="838200" cy="401320"/>
          </a:xfrm>
          <a:prstGeom prst="rect">
            <a:avLst/>
          </a:prstGeom>
        </p:spPr>
      </p:pic>
    </p:spTree>
    <p:extLst>
      <p:ext uri="{BB962C8B-B14F-4D97-AF65-F5344CB8AC3E}">
        <p14:creationId xmlns:p14="http://schemas.microsoft.com/office/powerpoint/2010/main" val="710204880"/>
      </p:ext>
    </p:extLst>
  </p:cSld>
  <p:clrMap bg1="lt1" tx1="dk1" bg2="lt2" tx2="dk2" accent1="accent1" accent2="accent2" accent3="accent3" accent4="accent4" accent5="accent5" accent6="accent6" hlink="hlink" folHlink="folHlink"/>
  <p:sldLayoutIdLst>
    <p:sldLayoutId id="2147483964" r:id="rId1"/>
    <p:sldLayoutId id="2147483965" r:id="rId2"/>
    <p:sldLayoutId id="2147483966" r:id="rId3"/>
    <p:sldLayoutId id="2147483967"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solidFill>
                  <a:srgbClr val="000000"/>
                </a:solidFill>
              </a:rPr>
              <a:pPr>
                <a:defRPr/>
              </a:pPr>
              <a:t>‹#›</a:t>
            </a:fld>
            <a:endParaRPr lang="en-US" dirty="0">
              <a:solidFill>
                <a:srgbClr val="000000"/>
              </a:solidFill>
            </a:endParaRPr>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solidFill>
                  <a:srgbClr val="000000"/>
                </a:solidFill>
                <a:latin typeface="Arial" pitchFamily="34" charset="0"/>
                <a:cs typeface="Arial" charset="0"/>
              </a:rPr>
              <a:t>CIL-NET</a:t>
            </a:r>
            <a:r>
              <a:rPr lang="en-US" sz="800" b="1" dirty="0">
                <a:solidFill>
                  <a:srgbClr val="000000"/>
                </a:solidFill>
                <a:latin typeface="Arial" pitchFamily="34" charset="0"/>
                <a:cs typeface="Arial" charset="0"/>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6" cstate="print"/>
          <a:stretch>
            <a:fillRect/>
          </a:stretch>
        </p:blipFill>
        <p:spPr>
          <a:xfrm>
            <a:off x="8229600" y="76200"/>
            <a:ext cx="838200" cy="401320"/>
          </a:xfrm>
          <a:prstGeom prst="rect">
            <a:avLst/>
          </a:prstGeom>
        </p:spPr>
      </p:pic>
    </p:spTree>
    <p:extLst>
      <p:ext uri="{BB962C8B-B14F-4D97-AF65-F5344CB8AC3E}">
        <p14:creationId xmlns:p14="http://schemas.microsoft.com/office/powerpoint/2010/main" val="2302118245"/>
      </p:ext>
    </p:extLst>
  </p:cSld>
  <p:clrMap bg1="lt1" tx1="dk1" bg2="lt2" tx2="dk2" accent1="accent1" accent2="accent2" accent3="accent3" accent4="accent4" accent5="accent5" accent6="accent6" hlink="hlink" folHlink="folHlink"/>
  <p:sldLayoutIdLst>
    <p:sldLayoutId id="2147483969" r:id="rId1"/>
    <p:sldLayoutId id="2147483970" r:id="rId2"/>
    <p:sldLayoutId id="2147483971" r:id="rId3"/>
    <p:sldLayoutId id="2147483972"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solidFill>
                  <a:srgbClr val="000000"/>
                </a:solidFill>
              </a:rPr>
              <a:pPr>
                <a:defRPr/>
              </a:pPr>
              <a:t>‹#›</a:t>
            </a:fld>
            <a:endParaRPr lang="en-US" dirty="0">
              <a:solidFill>
                <a:srgbClr val="000000"/>
              </a:solidFill>
            </a:endParaRPr>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solidFill>
                  <a:srgbClr val="000000"/>
                </a:solidFill>
                <a:latin typeface="Arial" pitchFamily="34" charset="0"/>
                <a:cs typeface="Arial" charset="0"/>
              </a:rPr>
              <a:t>CIL-NET</a:t>
            </a:r>
            <a:r>
              <a:rPr lang="en-US" sz="800" b="1" dirty="0">
                <a:solidFill>
                  <a:srgbClr val="000000"/>
                </a:solidFill>
                <a:latin typeface="Arial" pitchFamily="34" charset="0"/>
                <a:cs typeface="Arial" charset="0"/>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6" cstate="print"/>
          <a:stretch>
            <a:fillRect/>
          </a:stretch>
        </p:blipFill>
        <p:spPr>
          <a:xfrm>
            <a:off x="8229600" y="76200"/>
            <a:ext cx="838200" cy="401320"/>
          </a:xfrm>
          <a:prstGeom prst="rect">
            <a:avLst/>
          </a:prstGeom>
        </p:spPr>
      </p:pic>
    </p:spTree>
    <p:extLst>
      <p:ext uri="{BB962C8B-B14F-4D97-AF65-F5344CB8AC3E}">
        <p14:creationId xmlns:p14="http://schemas.microsoft.com/office/powerpoint/2010/main" val="4136651494"/>
      </p:ext>
    </p:extLst>
  </p:cSld>
  <p:clrMap bg1="lt1" tx1="dk1" bg2="lt2" tx2="dk2" accent1="accent1" accent2="accent2" accent3="accent3" accent4="accent4" accent5="accent5" accent6="accent6" hlink="hlink" folHlink="folHlink"/>
  <p:sldLayoutIdLst>
    <p:sldLayoutId id="2147483974" r:id="rId1"/>
    <p:sldLayoutId id="2147483975" r:id="rId2"/>
    <p:sldLayoutId id="2147483976" r:id="rId3"/>
    <p:sldLayoutId id="2147483977"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solidFill>
                  <a:srgbClr val="000000"/>
                </a:solidFill>
              </a:rPr>
              <a:pPr>
                <a:defRPr/>
              </a:pPr>
              <a:t>‹#›</a:t>
            </a:fld>
            <a:endParaRPr lang="en-US" dirty="0">
              <a:solidFill>
                <a:srgbClr val="000000"/>
              </a:solidFill>
            </a:endParaRPr>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solidFill>
                  <a:srgbClr val="000000"/>
                </a:solidFill>
                <a:latin typeface="Arial" pitchFamily="34" charset="0"/>
                <a:cs typeface="Arial" charset="0"/>
              </a:rPr>
              <a:t>CIL-NET</a:t>
            </a:r>
            <a:r>
              <a:rPr lang="en-US" sz="800" b="1" dirty="0">
                <a:solidFill>
                  <a:srgbClr val="000000"/>
                </a:solidFill>
                <a:latin typeface="Arial" pitchFamily="34" charset="0"/>
                <a:cs typeface="Arial" charset="0"/>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6" cstate="print"/>
          <a:stretch>
            <a:fillRect/>
          </a:stretch>
        </p:blipFill>
        <p:spPr>
          <a:xfrm>
            <a:off x="8229600" y="76200"/>
            <a:ext cx="838200" cy="401320"/>
          </a:xfrm>
          <a:prstGeom prst="rect">
            <a:avLst/>
          </a:prstGeom>
        </p:spPr>
      </p:pic>
    </p:spTree>
    <p:extLst>
      <p:ext uri="{BB962C8B-B14F-4D97-AF65-F5344CB8AC3E}">
        <p14:creationId xmlns:p14="http://schemas.microsoft.com/office/powerpoint/2010/main" val="1537066031"/>
      </p:ext>
    </p:extLst>
  </p:cSld>
  <p:clrMap bg1="lt1" tx1="dk1" bg2="lt2" tx2="dk2" accent1="accent1" accent2="accent2" accent3="accent3" accent4="accent4" accent5="accent5" accent6="accent6" hlink="hlink" folHlink="folHlink"/>
  <p:sldLayoutIdLst>
    <p:sldLayoutId id="2147483979" r:id="rId1"/>
    <p:sldLayoutId id="2147483980" r:id="rId2"/>
    <p:sldLayoutId id="2147483981" r:id="rId3"/>
    <p:sldLayoutId id="2147483982"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solidFill>
                  <a:srgbClr val="000000"/>
                </a:solidFill>
              </a:rPr>
              <a:pPr>
                <a:defRPr/>
              </a:pPr>
              <a:t>‹#›</a:t>
            </a:fld>
            <a:endParaRPr lang="en-US" dirty="0">
              <a:solidFill>
                <a:srgbClr val="000000"/>
              </a:solidFill>
            </a:endParaRPr>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solidFill>
                  <a:srgbClr val="000000"/>
                </a:solidFill>
                <a:latin typeface="Arial" pitchFamily="34" charset="0"/>
                <a:cs typeface="Arial" charset="0"/>
              </a:rPr>
              <a:t>CIL-NET</a:t>
            </a:r>
            <a:r>
              <a:rPr lang="en-US" sz="800" b="1" dirty="0">
                <a:solidFill>
                  <a:srgbClr val="000000"/>
                </a:solidFill>
                <a:latin typeface="Arial" pitchFamily="34" charset="0"/>
                <a:cs typeface="Arial" charset="0"/>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6" cstate="print"/>
          <a:stretch>
            <a:fillRect/>
          </a:stretch>
        </p:blipFill>
        <p:spPr>
          <a:xfrm>
            <a:off x="8229600" y="76200"/>
            <a:ext cx="838200" cy="401320"/>
          </a:xfrm>
          <a:prstGeom prst="rect">
            <a:avLst/>
          </a:prstGeom>
        </p:spPr>
      </p:pic>
    </p:spTree>
    <p:extLst>
      <p:ext uri="{BB962C8B-B14F-4D97-AF65-F5344CB8AC3E}">
        <p14:creationId xmlns:p14="http://schemas.microsoft.com/office/powerpoint/2010/main" val="3215951717"/>
      </p:ext>
    </p:extLst>
  </p:cSld>
  <p:clrMap bg1="lt1" tx1="dk1" bg2="lt2" tx2="dk2" accent1="accent1" accent2="accent2" accent3="accent3" accent4="accent4" accent5="accent5" accent6="accent6" hlink="hlink" folHlink="folHlink"/>
  <p:sldLayoutIdLst>
    <p:sldLayoutId id="2147483984" r:id="rId1"/>
    <p:sldLayoutId id="2147483985" r:id="rId2"/>
    <p:sldLayoutId id="2147483986" r:id="rId3"/>
    <p:sldLayoutId id="2147483987"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solidFill>
                  <a:srgbClr val="000000"/>
                </a:solidFill>
              </a:rPr>
              <a:pPr>
                <a:defRPr/>
              </a:pPr>
              <a:t>‹#›</a:t>
            </a:fld>
            <a:endParaRPr lang="en-US" dirty="0">
              <a:solidFill>
                <a:srgbClr val="000000"/>
              </a:solidFill>
            </a:endParaRPr>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solidFill>
                  <a:srgbClr val="000000"/>
                </a:solidFill>
                <a:latin typeface="Arial" pitchFamily="34" charset="0"/>
                <a:cs typeface="Arial" charset="0"/>
              </a:rPr>
              <a:t>CIL-NET</a:t>
            </a:r>
            <a:r>
              <a:rPr lang="en-US" sz="800" b="1" dirty="0">
                <a:solidFill>
                  <a:srgbClr val="000000"/>
                </a:solidFill>
                <a:latin typeface="Arial" pitchFamily="34" charset="0"/>
                <a:cs typeface="Arial" charset="0"/>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6" cstate="print"/>
          <a:stretch>
            <a:fillRect/>
          </a:stretch>
        </p:blipFill>
        <p:spPr>
          <a:xfrm>
            <a:off x="8229600" y="76200"/>
            <a:ext cx="838200" cy="401320"/>
          </a:xfrm>
          <a:prstGeom prst="rect">
            <a:avLst/>
          </a:prstGeom>
        </p:spPr>
      </p:pic>
    </p:spTree>
    <p:extLst>
      <p:ext uri="{BB962C8B-B14F-4D97-AF65-F5344CB8AC3E}">
        <p14:creationId xmlns:p14="http://schemas.microsoft.com/office/powerpoint/2010/main" val="1707682840"/>
      </p:ext>
    </p:extLst>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solidFill>
                  <a:srgbClr val="000000"/>
                </a:solidFill>
              </a:rPr>
              <a:pPr>
                <a:defRPr/>
              </a:pPr>
              <a:t>‹#›</a:t>
            </a:fld>
            <a:endParaRPr lang="en-US" dirty="0">
              <a:solidFill>
                <a:srgbClr val="000000"/>
              </a:solidFill>
            </a:endParaRPr>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solidFill>
                  <a:srgbClr val="000000"/>
                </a:solidFill>
                <a:latin typeface="Arial" pitchFamily="34" charset="0"/>
                <a:cs typeface="Arial" charset="0"/>
              </a:rPr>
              <a:t>CIL-NET</a:t>
            </a:r>
            <a:r>
              <a:rPr lang="en-US" sz="800" b="1" dirty="0">
                <a:solidFill>
                  <a:srgbClr val="000000"/>
                </a:solidFill>
                <a:latin typeface="Arial" pitchFamily="34" charset="0"/>
                <a:cs typeface="Arial" charset="0"/>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6" cstate="print"/>
          <a:stretch>
            <a:fillRect/>
          </a:stretch>
        </p:blipFill>
        <p:spPr>
          <a:xfrm>
            <a:off x="8229600" y="76200"/>
            <a:ext cx="838200" cy="401320"/>
          </a:xfrm>
          <a:prstGeom prst="rect">
            <a:avLst/>
          </a:prstGeom>
        </p:spPr>
      </p:pic>
    </p:spTree>
    <p:extLst>
      <p:ext uri="{BB962C8B-B14F-4D97-AF65-F5344CB8AC3E}">
        <p14:creationId xmlns:p14="http://schemas.microsoft.com/office/powerpoint/2010/main" val="1724876667"/>
      </p:ext>
    </p:extLst>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solidFill>
                  <a:srgbClr val="000000"/>
                </a:solidFill>
              </a:rPr>
              <a:pPr>
                <a:defRPr/>
              </a:pPr>
              <a:t>‹#›</a:t>
            </a:fld>
            <a:endParaRPr lang="en-US" dirty="0">
              <a:solidFill>
                <a:srgbClr val="000000"/>
              </a:solidFill>
            </a:endParaRPr>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solidFill>
                  <a:srgbClr val="000000"/>
                </a:solidFill>
                <a:latin typeface="Arial" pitchFamily="34" charset="0"/>
                <a:cs typeface="Arial" charset="0"/>
              </a:rPr>
              <a:t>CIL-NET</a:t>
            </a:r>
            <a:r>
              <a:rPr lang="en-US" sz="800" b="1" dirty="0">
                <a:solidFill>
                  <a:srgbClr val="000000"/>
                </a:solidFill>
                <a:latin typeface="Arial" pitchFamily="34" charset="0"/>
                <a:cs typeface="Arial" charset="0"/>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6" cstate="print"/>
          <a:stretch>
            <a:fillRect/>
          </a:stretch>
        </p:blipFill>
        <p:spPr>
          <a:xfrm>
            <a:off x="8229600" y="76200"/>
            <a:ext cx="838200" cy="401320"/>
          </a:xfrm>
          <a:prstGeom prst="rect">
            <a:avLst/>
          </a:prstGeom>
        </p:spPr>
      </p:pic>
    </p:spTree>
    <p:extLst>
      <p:ext uri="{BB962C8B-B14F-4D97-AF65-F5344CB8AC3E}">
        <p14:creationId xmlns:p14="http://schemas.microsoft.com/office/powerpoint/2010/main" val="2227644138"/>
      </p:ext>
    </p:extLst>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solidFill>
                  <a:srgbClr val="000000"/>
                </a:solidFill>
              </a:rPr>
              <a:pPr>
                <a:defRPr/>
              </a:pPr>
              <a:t>‹#›</a:t>
            </a:fld>
            <a:endParaRPr lang="en-US" dirty="0">
              <a:solidFill>
                <a:srgbClr val="000000"/>
              </a:solidFill>
            </a:endParaRPr>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solidFill>
                  <a:srgbClr val="000000"/>
                </a:solidFill>
                <a:latin typeface="Arial" pitchFamily="34" charset="0"/>
                <a:cs typeface="Arial" charset="0"/>
              </a:rPr>
              <a:t>CIL-NET</a:t>
            </a:r>
            <a:r>
              <a:rPr lang="en-US" sz="800" b="1" dirty="0">
                <a:solidFill>
                  <a:srgbClr val="000000"/>
                </a:solidFill>
                <a:latin typeface="Arial" pitchFamily="34" charset="0"/>
                <a:cs typeface="Arial" charset="0"/>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6" cstate="print"/>
          <a:stretch>
            <a:fillRect/>
          </a:stretch>
        </p:blipFill>
        <p:spPr>
          <a:xfrm>
            <a:off x="8229600" y="76200"/>
            <a:ext cx="838200" cy="401320"/>
          </a:xfrm>
          <a:prstGeom prst="rect">
            <a:avLst/>
          </a:prstGeom>
        </p:spPr>
      </p:pic>
    </p:spTree>
    <p:extLst>
      <p:ext uri="{BB962C8B-B14F-4D97-AF65-F5344CB8AC3E}">
        <p14:creationId xmlns:p14="http://schemas.microsoft.com/office/powerpoint/2010/main" val="2645931859"/>
      </p:ext>
    </p:extLst>
  </p:cSld>
  <p:clrMap bg1="lt1" tx1="dk1" bg2="lt2" tx2="dk2" accent1="accent1" accent2="accent2" accent3="accent3" accent4="accent4" accent5="accent5" accent6="accent6" hlink="hlink" folHlink="folHlink"/>
  <p:sldLayoutIdLst>
    <p:sldLayoutId id="2147483914" r:id="rId1"/>
    <p:sldLayoutId id="2147483915" r:id="rId2"/>
    <p:sldLayoutId id="2147483916" r:id="rId3"/>
    <p:sldLayoutId id="2147483917"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solidFill>
                  <a:srgbClr val="000000"/>
                </a:solidFill>
              </a:rPr>
              <a:pPr>
                <a:defRPr/>
              </a:pPr>
              <a:t>‹#›</a:t>
            </a:fld>
            <a:endParaRPr lang="en-US" dirty="0">
              <a:solidFill>
                <a:srgbClr val="000000"/>
              </a:solidFill>
            </a:endParaRPr>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solidFill>
                  <a:srgbClr val="000000"/>
                </a:solidFill>
                <a:latin typeface="Arial" pitchFamily="34" charset="0"/>
                <a:cs typeface="Arial" charset="0"/>
              </a:rPr>
              <a:t>CIL-NET</a:t>
            </a:r>
            <a:r>
              <a:rPr lang="en-US" sz="800" b="1" dirty="0">
                <a:solidFill>
                  <a:srgbClr val="000000"/>
                </a:solidFill>
                <a:latin typeface="Arial" pitchFamily="34" charset="0"/>
                <a:cs typeface="Arial" charset="0"/>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6" cstate="print"/>
          <a:stretch>
            <a:fillRect/>
          </a:stretch>
        </p:blipFill>
        <p:spPr>
          <a:xfrm>
            <a:off x="8229600" y="76200"/>
            <a:ext cx="838200" cy="401320"/>
          </a:xfrm>
          <a:prstGeom prst="rect">
            <a:avLst/>
          </a:prstGeom>
        </p:spPr>
      </p:pic>
    </p:spTree>
    <p:extLst>
      <p:ext uri="{BB962C8B-B14F-4D97-AF65-F5344CB8AC3E}">
        <p14:creationId xmlns:p14="http://schemas.microsoft.com/office/powerpoint/2010/main" val="605145023"/>
      </p:ext>
    </p:extLst>
  </p:cSld>
  <p:clrMap bg1="lt1" tx1="dk1" bg2="lt2" tx2="dk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solidFill>
                  <a:srgbClr val="000000"/>
                </a:solidFill>
              </a:rPr>
              <a:pPr>
                <a:defRPr/>
              </a:pPr>
              <a:t>‹#›</a:t>
            </a:fld>
            <a:endParaRPr lang="en-US" dirty="0">
              <a:solidFill>
                <a:srgbClr val="000000"/>
              </a:solidFill>
            </a:endParaRPr>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solidFill>
                  <a:srgbClr val="000000"/>
                </a:solidFill>
                <a:latin typeface="Arial" pitchFamily="34" charset="0"/>
                <a:cs typeface="Arial" charset="0"/>
              </a:rPr>
              <a:t>CIL-NET</a:t>
            </a:r>
            <a:r>
              <a:rPr lang="en-US" sz="800" b="1" dirty="0">
                <a:solidFill>
                  <a:srgbClr val="000000"/>
                </a:solidFill>
                <a:latin typeface="Arial" pitchFamily="34" charset="0"/>
                <a:cs typeface="Arial" charset="0"/>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6" cstate="print"/>
          <a:stretch>
            <a:fillRect/>
          </a:stretch>
        </p:blipFill>
        <p:spPr>
          <a:xfrm>
            <a:off x="8229600" y="76200"/>
            <a:ext cx="838200" cy="401320"/>
          </a:xfrm>
          <a:prstGeom prst="rect">
            <a:avLst/>
          </a:prstGeom>
        </p:spPr>
      </p:pic>
    </p:spTree>
    <p:extLst>
      <p:ext uri="{BB962C8B-B14F-4D97-AF65-F5344CB8AC3E}">
        <p14:creationId xmlns:p14="http://schemas.microsoft.com/office/powerpoint/2010/main" val="2028572420"/>
      </p:ext>
    </p:extLst>
  </p:cSld>
  <p:clrMap bg1="lt1" tx1="dk1" bg2="lt2" tx2="dk2" accent1="accent1" accent2="accent2" accent3="accent3" accent4="accent4" accent5="accent5" accent6="accent6" hlink="hlink" folHlink="folHlink"/>
  <p:sldLayoutIdLst>
    <p:sldLayoutId id="2147483924" r:id="rId1"/>
    <p:sldLayoutId id="2147483925" r:id="rId2"/>
    <p:sldLayoutId id="2147483926" r:id="rId3"/>
    <p:sldLayoutId id="2147483927"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solidFill>
                  <a:srgbClr val="000000"/>
                </a:solidFill>
              </a:rPr>
              <a:pPr>
                <a:defRPr/>
              </a:pPr>
              <a:t>‹#›</a:t>
            </a:fld>
            <a:endParaRPr lang="en-US" dirty="0">
              <a:solidFill>
                <a:srgbClr val="000000"/>
              </a:solidFill>
            </a:endParaRPr>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solidFill>
                  <a:srgbClr val="000000"/>
                </a:solidFill>
                <a:latin typeface="Arial" pitchFamily="34" charset="0"/>
                <a:cs typeface="Arial" charset="0"/>
              </a:rPr>
              <a:t>CIL-NET</a:t>
            </a:r>
            <a:r>
              <a:rPr lang="en-US" sz="800" b="1" dirty="0">
                <a:solidFill>
                  <a:srgbClr val="000000"/>
                </a:solidFill>
                <a:latin typeface="Arial" pitchFamily="34" charset="0"/>
                <a:cs typeface="Arial" charset="0"/>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6" cstate="print"/>
          <a:stretch>
            <a:fillRect/>
          </a:stretch>
        </p:blipFill>
        <p:spPr>
          <a:xfrm>
            <a:off x="8229600" y="76200"/>
            <a:ext cx="838200" cy="401320"/>
          </a:xfrm>
          <a:prstGeom prst="rect">
            <a:avLst/>
          </a:prstGeom>
        </p:spPr>
      </p:pic>
    </p:spTree>
    <p:extLst>
      <p:ext uri="{BB962C8B-B14F-4D97-AF65-F5344CB8AC3E}">
        <p14:creationId xmlns:p14="http://schemas.microsoft.com/office/powerpoint/2010/main" val="101908160"/>
      </p:ext>
    </p:extLst>
  </p:cSld>
  <p:clrMap bg1="lt1" tx1="dk1" bg2="lt2" tx2="dk2" accent1="accent1" accent2="accent2" accent3="accent3" accent4="accent4" accent5="accent5" accent6="accent6" hlink="hlink" folHlink="folHlink"/>
  <p:sldLayoutIdLst>
    <p:sldLayoutId id="2147483929" r:id="rId1"/>
    <p:sldLayoutId id="2147483930" r:id="rId2"/>
    <p:sldLayoutId id="2147483931" r:id="rId3"/>
    <p:sldLayoutId id="2147483932"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solidFill>
                  <a:srgbClr val="000000"/>
                </a:solidFill>
              </a:rPr>
              <a:pPr>
                <a:defRPr/>
              </a:pPr>
              <a:t>‹#›</a:t>
            </a:fld>
            <a:endParaRPr lang="en-US" dirty="0">
              <a:solidFill>
                <a:srgbClr val="000000"/>
              </a:solidFill>
            </a:endParaRPr>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solidFill>
                  <a:srgbClr val="000000"/>
                </a:solidFill>
                <a:latin typeface="Arial" pitchFamily="34" charset="0"/>
                <a:cs typeface="Arial" charset="0"/>
              </a:rPr>
              <a:t>CIL-NET</a:t>
            </a:r>
            <a:r>
              <a:rPr lang="en-US" sz="800" b="1" dirty="0">
                <a:solidFill>
                  <a:srgbClr val="000000"/>
                </a:solidFill>
                <a:latin typeface="Arial" pitchFamily="34" charset="0"/>
                <a:cs typeface="Arial" charset="0"/>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6" cstate="print"/>
          <a:stretch>
            <a:fillRect/>
          </a:stretch>
        </p:blipFill>
        <p:spPr>
          <a:xfrm>
            <a:off x="8229600" y="76200"/>
            <a:ext cx="838200" cy="401320"/>
          </a:xfrm>
          <a:prstGeom prst="rect">
            <a:avLst/>
          </a:prstGeom>
        </p:spPr>
      </p:pic>
    </p:spTree>
    <p:extLst>
      <p:ext uri="{BB962C8B-B14F-4D97-AF65-F5344CB8AC3E}">
        <p14:creationId xmlns:p14="http://schemas.microsoft.com/office/powerpoint/2010/main" val="1525593214"/>
      </p:ext>
    </p:extLst>
  </p:cSld>
  <p:clrMap bg1="lt1" tx1="dk1" bg2="lt2" tx2="dk2" accent1="accent1" accent2="accent2" accent3="accent3" accent4="accent4" accent5="accent5" accent6="accent6" hlink="hlink" folHlink="folHlink"/>
  <p:sldLayoutIdLst>
    <p:sldLayoutId id="2147483934" r:id="rId1"/>
    <p:sldLayoutId id="2147483935" r:id="rId2"/>
    <p:sldLayoutId id="2147483936" r:id="rId3"/>
    <p:sldLayoutId id="2147483937"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solidFill>
                  <a:srgbClr val="000000"/>
                </a:solidFill>
              </a:rPr>
              <a:pPr>
                <a:defRPr/>
              </a:pPr>
              <a:t>‹#›</a:t>
            </a:fld>
            <a:endParaRPr lang="en-US" dirty="0">
              <a:solidFill>
                <a:srgbClr val="000000"/>
              </a:solidFill>
            </a:endParaRPr>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solidFill>
                  <a:srgbClr val="000000"/>
                </a:solidFill>
                <a:latin typeface="Arial" pitchFamily="34" charset="0"/>
                <a:cs typeface="Arial" charset="0"/>
              </a:rPr>
              <a:t>CIL-NET</a:t>
            </a:r>
            <a:r>
              <a:rPr lang="en-US" sz="800" b="1" dirty="0">
                <a:solidFill>
                  <a:srgbClr val="000000"/>
                </a:solidFill>
                <a:latin typeface="Arial" pitchFamily="34" charset="0"/>
                <a:cs typeface="Arial" charset="0"/>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6" cstate="print"/>
          <a:stretch>
            <a:fillRect/>
          </a:stretch>
        </p:blipFill>
        <p:spPr>
          <a:xfrm>
            <a:off x="8229600" y="76200"/>
            <a:ext cx="838200" cy="401320"/>
          </a:xfrm>
          <a:prstGeom prst="rect">
            <a:avLst/>
          </a:prstGeom>
        </p:spPr>
      </p:pic>
    </p:spTree>
    <p:extLst>
      <p:ext uri="{BB962C8B-B14F-4D97-AF65-F5344CB8AC3E}">
        <p14:creationId xmlns:p14="http://schemas.microsoft.com/office/powerpoint/2010/main" val="695466109"/>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1000" b="1"/>
              <a:pPr algn="r"/>
              <a:t>1</a:t>
            </a:fld>
            <a:endParaRPr lang="en-US" sz="1000" b="1" dirty="0"/>
          </a:p>
        </p:txBody>
      </p:sp>
      <p:pic>
        <p:nvPicPr>
          <p:cNvPr id="1026" name="Picture 2" descr="IL-NET Logo in blue block letters, with CIL-NET SILC-NET underneath in smaller red lett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1730375"/>
            <a:ext cx="9144000" cy="1470025"/>
          </a:xfrm>
        </p:spPr>
        <p:txBody>
          <a:bodyPr/>
          <a:lstStyle/>
          <a:p>
            <a:pPr algn="ctr">
              <a:spcBef>
                <a:spcPct val="20000"/>
              </a:spcBef>
            </a:pPr>
            <a:r>
              <a:rPr lang="en-US" sz="2400" dirty="0">
                <a:effectLst/>
              </a:rPr>
              <a:t>Financial Management: </a:t>
            </a:r>
            <a:r>
              <a:rPr lang="en-US" sz="2400" dirty="0" smtClean="0">
                <a:effectLst/>
              </a:rPr>
              <a:t/>
            </a:r>
            <a:br>
              <a:rPr lang="en-US" sz="2400" dirty="0" smtClean="0">
                <a:effectLst/>
              </a:rPr>
            </a:br>
            <a:r>
              <a:rPr lang="en-US" sz="2400" dirty="0" smtClean="0">
                <a:effectLst/>
              </a:rPr>
              <a:t>Workshop </a:t>
            </a:r>
            <a:r>
              <a:rPr lang="en-US" sz="2400" dirty="0">
                <a:effectLst/>
              </a:rPr>
              <a:t>for CILs…Regulations and </a:t>
            </a:r>
            <a:r>
              <a:rPr lang="en-US" sz="2400" dirty="0" smtClean="0">
                <a:effectLst/>
              </a:rPr>
              <a:t>Beyond</a:t>
            </a:r>
            <a:br>
              <a:rPr lang="en-US" sz="2400" dirty="0" smtClean="0">
                <a:effectLst/>
              </a:rPr>
            </a:br>
            <a:r>
              <a:rPr lang="en-US" sz="2400" dirty="0" smtClean="0">
                <a:effectLst/>
              </a:rPr>
              <a:t/>
            </a:r>
            <a:br>
              <a:rPr lang="en-US" sz="2400" dirty="0" smtClean="0">
                <a:effectLst/>
              </a:rPr>
            </a:br>
            <a:r>
              <a:rPr lang="en-US" sz="2000" dirty="0" smtClean="0">
                <a:solidFill>
                  <a:srgbClr val="333399"/>
                </a:solidFill>
                <a:effectLst/>
                <a:latin typeface="Arial Rounded MT Bold" pitchFamily="34" charset="0"/>
              </a:rPr>
              <a:t>Baltimore, </a:t>
            </a:r>
            <a:r>
              <a:rPr lang="en-US" sz="2000" dirty="0">
                <a:solidFill>
                  <a:srgbClr val="333399"/>
                </a:solidFill>
                <a:effectLst/>
                <a:latin typeface="Arial Rounded MT Bold" pitchFamily="34" charset="0"/>
              </a:rPr>
              <a:t>Maryland</a:t>
            </a:r>
            <a:br>
              <a:rPr lang="en-US" sz="2000" dirty="0">
                <a:solidFill>
                  <a:srgbClr val="333399"/>
                </a:solidFill>
                <a:effectLst/>
                <a:latin typeface="Arial Rounded MT Bold" pitchFamily="34" charset="0"/>
              </a:rPr>
            </a:br>
            <a:r>
              <a:rPr lang="en-US" sz="2000" dirty="0">
                <a:solidFill>
                  <a:srgbClr val="333399"/>
                </a:solidFill>
                <a:effectLst/>
                <a:latin typeface="Arial Rounded MT Bold" pitchFamily="34" charset="0"/>
              </a:rPr>
              <a:t>May 25-27, 2016</a:t>
            </a:r>
            <a:br>
              <a:rPr lang="en-US" sz="2000" dirty="0">
                <a:solidFill>
                  <a:srgbClr val="333399"/>
                </a:solidFill>
                <a:effectLst/>
                <a:latin typeface="Arial Rounded MT Bold" pitchFamily="34" charset="0"/>
              </a:rPr>
            </a:br>
            <a:r>
              <a:rPr lang="en-US" sz="2000" i="1" dirty="0">
                <a:solidFill>
                  <a:srgbClr val="333399"/>
                </a:solidFill>
                <a:effectLst/>
                <a:latin typeface="Arial Rounded MT Bold" pitchFamily="34" charset="0"/>
              </a:rPr>
              <a:t/>
            </a:r>
            <a:br>
              <a:rPr lang="en-US" sz="2000" i="1" dirty="0">
                <a:solidFill>
                  <a:srgbClr val="333399"/>
                </a:solidFill>
                <a:effectLst/>
                <a:latin typeface="Arial Rounded MT Bold" pitchFamily="34" charset="0"/>
              </a:rPr>
            </a:br>
            <a:endParaRPr lang="en-US" sz="2400" dirty="0">
              <a:effectLst/>
            </a:endParaRPr>
          </a:p>
        </p:txBody>
      </p:sp>
      <p:sp>
        <p:nvSpPr>
          <p:cNvPr id="3" name="Subtitle 2"/>
          <p:cNvSpPr>
            <a:spLocks noGrp="1"/>
          </p:cNvSpPr>
          <p:nvPr>
            <p:ph type="subTitle" idx="1"/>
          </p:nvPr>
        </p:nvSpPr>
        <p:spPr>
          <a:xfrm>
            <a:off x="0" y="3298825"/>
            <a:ext cx="9144000" cy="2720975"/>
          </a:xfrm>
        </p:spPr>
        <p:txBody>
          <a:bodyPr/>
          <a:lstStyle/>
          <a:p>
            <a:r>
              <a:rPr lang="en-US" sz="2000" i="1" dirty="0" smtClean="0">
                <a:solidFill>
                  <a:srgbClr val="333399"/>
                </a:solidFill>
                <a:latin typeface="Arial Rounded MT Bold" pitchFamily="34" charset="0"/>
              </a:rPr>
              <a:t>Presenters</a:t>
            </a:r>
            <a:r>
              <a:rPr lang="en-US" sz="2000" i="1" dirty="0">
                <a:solidFill>
                  <a:srgbClr val="333399"/>
                </a:solidFill>
                <a:latin typeface="Arial Rounded MT Bold" pitchFamily="34" charset="0"/>
              </a:rPr>
              <a:t>:</a:t>
            </a:r>
          </a:p>
          <a:p>
            <a:r>
              <a:rPr lang="en-US" sz="2000" b="1" dirty="0">
                <a:solidFill>
                  <a:schemeClr val="accent2"/>
                </a:solidFill>
                <a:latin typeface="Arial Rounded MT Bold" pitchFamily="34" charset="0"/>
              </a:rPr>
              <a:t>John Heveron, Jr. CPA</a:t>
            </a:r>
          </a:p>
          <a:p>
            <a:r>
              <a:rPr lang="en-US" sz="2000" i="1" dirty="0">
                <a:solidFill>
                  <a:schemeClr val="accent2"/>
                </a:solidFill>
                <a:latin typeface="Arial Rounded MT Bold" pitchFamily="34" charset="0"/>
              </a:rPr>
              <a:t>Heveron &amp; Company, CPAs</a:t>
            </a:r>
          </a:p>
          <a:p>
            <a:r>
              <a:rPr lang="en-US" sz="2000" b="1" dirty="0" smtClean="0">
                <a:solidFill>
                  <a:schemeClr val="accent2"/>
                </a:solidFill>
                <a:latin typeface="Arial Rounded MT Bold" pitchFamily="34" charset="0"/>
              </a:rPr>
              <a:t>Paula </a:t>
            </a:r>
            <a:r>
              <a:rPr lang="en-US" sz="2000" b="1" dirty="0">
                <a:solidFill>
                  <a:schemeClr val="accent2"/>
                </a:solidFill>
                <a:latin typeface="Arial Rounded MT Bold" pitchFamily="34" charset="0"/>
              </a:rPr>
              <a:t>McElwee </a:t>
            </a:r>
            <a:r>
              <a:rPr lang="en-US" sz="2000" dirty="0" smtClean="0">
                <a:solidFill>
                  <a:schemeClr val="accent2"/>
                </a:solidFill>
                <a:latin typeface="Arial Rounded MT Bold" pitchFamily="34" charset="0"/>
              </a:rPr>
              <a:t> </a:t>
            </a:r>
          </a:p>
          <a:p>
            <a:r>
              <a:rPr lang="en-US" sz="2000" i="1" dirty="0" smtClean="0">
                <a:solidFill>
                  <a:schemeClr val="accent2"/>
                </a:solidFill>
                <a:latin typeface="Arial Rounded MT Bold" pitchFamily="34" charset="0"/>
              </a:rPr>
              <a:t>IL-NET</a:t>
            </a:r>
          </a:p>
          <a:p>
            <a:r>
              <a:rPr lang="en-US" sz="2000" b="1" dirty="0" smtClean="0">
                <a:solidFill>
                  <a:schemeClr val="accent2"/>
                </a:solidFill>
                <a:latin typeface="Arial Rounded MT Bold" pitchFamily="34" charset="0"/>
              </a:rPr>
              <a:t>Steven Spillan, Esq. </a:t>
            </a:r>
          </a:p>
          <a:p>
            <a:r>
              <a:rPr lang="en-US" sz="2000" i="1" dirty="0" smtClean="0">
                <a:solidFill>
                  <a:schemeClr val="accent2"/>
                </a:solidFill>
                <a:latin typeface="+mj-lt"/>
              </a:rPr>
              <a:t>Brustein </a:t>
            </a:r>
            <a:r>
              <a:rPr lang="en-US" sz="2000" i="1" dirty="0">
                <a:solidFill>
                  <a:schemeClr val="accent2"/>
                </a:solidFill>
                <a:latin typeface="+mj-lt"/>
              </a:rPr>
              <a:t>&amp; Manasevit, PLLC</a:t>
            </a:r>
            <a:r>
              <a:rPr lang="en-US" sz="2000" dirty="0">
                <a:solidFill>
                  <a:schemeClr val="accent2"/>
                </a:solidFill>
                <a:latin typeface="+mj-lt"/>
              </a:rPr>
              <a:t>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27038"/>
            <a:ext cx="8534400" cy="792162"/>
          </a:xfrm>
        </p:spPr>
        <p:txBody>
          <a:bodyPr>
            <a:noAutofit/>
          </a:bodyPr>
          <a:lstStyle/>
          <a:p>
            <a:r>
              <a:rPr lang="en-US" sz="3200" dirty="0"/>
              <a:t>Internal Control Procedures that may be Appropriate for Your </a:t>
            </a:r>
            <a:r>
              <a:rPr lang="en-US" sz="3200" dirty="0" smtClean="0"/>
              <a:t>Organization</a:t>
            </a:r>
            <a:r>
              <a:rPr lang="en-US" sz="2000" b="0" dirty="0" smtClean="0"/>
              <a:t>, </a:t>
            </a:r>
            <a:r>
              <a:rPr lang="en-US" sz="2400" b="0" dirty="0"/>
              <a:t>cont’d. 5</a:t>
            </a:r>
            <a:endParaRPr lang="en-US" sz="3200" dirty="0"/>
          </a:p>
        </p:txBody>
      </p:sp>
      <p:sp>
        <p:nvSpPr>
          <p:cNvPr id="3" name="Content Placeholder 2"/>
          <p:cNvSpPr>
            <a:spLocks noGrp="1"/>
          </p:cNvSpPr>
          <p:nvPr>
            <p:ph idx="1"/>
          </p:nvPr>
        </p:nvSpPr>
        <p:spPr>
          <a:xfrm>
            <a:off x="308919" y="1447800"/>
            <a:ext cx="8530282" cy="5029200"/>
          </a:xfrm>
        </p:spPr>
        <p:txBody>
          <a:bodyPr/>
          <a:lstStyle/>
          <a:p>
            <a:r>
              <a:rPr lang="en-US" dirty="0" smtClean="0"/>
              <a:t>Receipts</a:t>
            </a:r>
          </a:p>
          <a:p>
            <a:pPr lvl="1"/>
            <a:r>
              <a:rPr lang="en-US" sz="2600" dirty="0"/>
              <a:t>Someone not involved with billing or accounting should initially receive customer payments and list them on a deposit ticket or separate place</a:t>
            </a:r>
            <a:r>
              <a:rPr lang="en-US" sz="2600" dirty="0" smtClean="0"/>
              <a:t>.</a:t>
            </a:r>
          </a:p>
          <a:p>
            <a:pPr lvl="1"/>
            <a:r>
              <a:rPr lang="en-US" sz="2600" dirty="0"/>
              <a:t>Checks should be stamped "for deposit only" as soon as they are received.</a:t>
            </a:r>
          </a:p>
          <a:p>
            <a:pPr marL="0" lvl="0" indent="0">
              <a:buNone/>
            </a:pPr>
            <a:endParaRPr lang="en-US" dirty="0"/>
          </a:p>
          <a:p>
            <a:pPr marL="0" indent="0">
              <a:buNone/>
            </a:pPr>
            <a:endParaRPr lang="en-US" dirty="0"/>
          </a:p>
          <a:p>
            <a:endParaRPr lang="en-US" dirty="0" smtClean="0">
              <a:solidFill>
                <a:srgbClr val="004070"/>
              </a:solidFill>
            </a:endParaRPr>
          </a:p>
          <a:p>
            <a:pPr marL="457200" lvl="1" indent="0">
              <a:buNone/>
            </a:pPr>
            <a:endParaRPr lang="en-US" sz="2600"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z="900" smtClean="0">
                <a:solidFill>
                  <a:srgbClr val="000000"/>
                </a:solidFill>
              </a:rPr>
              <a:pPr>
                <a:defRPr/>
              </a:pPr>
              <a:t>10</a:t>
            </a:fld>
            <a:endParaRPr lang="en-US" sz="900" dirty="0">
              <a:solidFill>
                <a:srgbClr val="000000"/>
              </a:solidFill>
            </a:endParaRPr>
          </a:p>
        </p:txBody>
      </p:sp>
    </p:spTree>
    <p:extLst>
      <p:ext uri="{BB962C8B-B14F-4D97-AF65-F5344CB8AC3E}">
        <p14:creationId xmlns:p14="http://schemas.microsoft.com/office/powerpoint/2010/main" val="39106854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458200" cy="792162"/>
          </a:xfrm>
        </p:spPr>
        <p:txBody>
          <a:bodyPr>
            <a:noAutofit/>
          </a:bodyPr>
          <a:lstStyle/>
          <a:p>
            <a:r>
              <a:rPr lang="en-US" sz="3200" dirty="0"/>
              <a:t>Internal Control Procedures that may be Appropriate for Your </a:t>
            </a:r>
            <a:r>
              <a:rPr lang="en-US" sz="3200" dirty="0" smtClean="0"/>
              <a:t>Organization</a:t>
            </a:r>
            <a:r>
              <a:rPr lang="en-US" sz="2400" b="0" dirty="0" smtClean="0"/>
              <a:t>, </a:t>
            </a:r>
            <a:r>
              <a:rPr lang="en-US" sz="2400" b="0" dirty="0"/>
              <a:t>cont’d. </a:t>
            </a:r>
            <a:r>
              <a:rPr lang="en-US" sz="2400" b="0" dirty="0" smtClean="0"/>
              <a:t>6</a:t>
            </a:r>
            <a:endParaRPr lang="en-US" sz="3200" dirty="0"/>
          </a:p>
        </p:txBody>
      </p:sp>
      <p:sp>
        <p:nvSpPr>
          <p:cNvPr id="3" name="Content Placeholder 2"/>
          <p:cNvSpPr>
            <a:spLocks noGrp="1"/>
          </p:cNvSpPr>
          <p:nvPr>
            <p:ph idx="1"/>
          </p:nvPr>
        </p:nvSpPr>
        <p:spPr>
          <a:xfrm>
            <a:off x="152400" y="1295400"/>
            <a:ext cx="8763000" cy="5029200"/>
          </a:xfrm>
        </p:spPr>
        <p:txBody>
          <a:bodyPr>
            <a:noAutofit/>
          </a:bodyPr>
          <a:lstStyle/>
          <a:p>
            <a:r>
              <a:rPr lang="en-US" dirty="0" smtClean="0"/>
              <a:t>Reconciliations</a:t>
            </a:r>
            <a:endParaRPr lang="en-US" dirty="0"/>
          </a:p>
          <a:p>
            <a:pPr lvl="1">
              <a:lnSpc>
                <a:spcPct val="110000"/>
              </a:lnSpc>
            </a:pPr>
            <a:r>
              <a:rPr lang="en-US" sz="2600" dirty="0"/>
              <a:t>All bank accounts should be reconciled on a timely basis, typically at least monthly</a:t>
            </a:r>
            <a:r>
              <a:rPr lang="en-US" sz="2600" dirty="0" smtClean="0"/>
              <a:t>.</a:t>
            </a:r>
            <a:endParaRPr lang="en-US" sz="2600" dirty="0"/>
          </a:p>
          <a:p>
            <a:pPr lvl="1">
              <a:lnSpc>
                <a:spcPct val="110000"/>
              </a:lnSpc>
            </a:pPr>
            <a:r>
              <a:rPr lang="en-US" sz="2600" dirty="0" smtClean="0"/>
              <a:t>When the monthly bank statement is received, </a:t>
            </a:r>
            <a:r>
              <a:rPr lang="en-US" sz="2600" dirty="0"/>
              <a:t>checks, electronic payments, and transfers should be reviewed by someone who isn't involved with preparing </a:t>
            </a:r>
            <a:r>
              <a:rPr lang="en-US" sz="2600" dirty="0" smtClean="0"/>
              <a:t>checks or authorizing transfers or electronic payments.</a:t>
            </a:r>
          </a:p>
          <a:p>
            <a:pPr lvl="1">
              <a:lnSpc>
                <a:spcPct val="110000"/>
              </a:lnSpc>
            </a:pPr>
            <a:r>
              <a:rPr lang="en-US" sz="2600" dirty="0" smtClean="0"/>
              <a:t>Be sure that you have online or other access to actual check images to confirm check amount or payee has not been altered. </a:t>
            </a:r>
            <a:endParaRPr lang="en-US" sz="2600" dirty="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z="900" smtClean="0">
                <a:solidFill>
                  <a:srgbClr val="000000"/>
                </a:solidFill>
              </a:rPr>
              <a:pPr>
                <a:defRPr/>
              </a:pPr>
              <a:t>11</a:t>
            </a:fld>
            <a:endParaRPr lang="en-US" sz="900" dirty="0">
              <a:solidFill>
                <a:srgbClr val="000000"/>
              </a:solidFill>
            </a:endParaRPr>
          </a:p>
        </p:txBody>
      </p:sp>
    </p:spTree>
    <p:extLst>
      <p:ext uri="{BB962C8B-B14F-4D97-AF65-F5344CB8AC3E}">
        <p14:creationId xmlns:p14="http://schemas.microsoft.com/office/powerpoint/2010/main" val="36965025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610600" cy="5029200"/>
          </a:xfrm>
        </p:spPr>
        <p:txBody>
          <a:bodyPr/>
          <a:lstStyle/>
          <a:p>
            <a:r>
              <a:rPr lang="en-US" dirty="0" smtClean="0"/>
              <a:t>Retirement Plans:</a:t>
            </a:r>
          </a:p>
          <a:p>
            <a:pPr lvl="1"/>
            <a:r>
              <a:rPr lang="en-US" sz="2600" dirty="0" smtClean="0"/>
              <a:t>IRS </a:t>
            </a:r>
            <a:r>
              <a:rPr lang="en-US" sz="2600" dirty="0"/>
              <a:t>requires periodic updates of all retirement plans and imposes harsh penalties for </a:t>
            </a:r>
            <a:r>
              <a:rPr lang="en-US" sz="2600" dirty="0" smtClean="0"/>
              <a:t>noncompliance.</a:t>
            </a:r>
          </a:p>
          <a:p>
            <a:pPr lvl="1"/>
            <a:r>
              <a:rPr lang="en-US" sz="2600" dirty="0" smtClean="0"/>
              <a:t>Someone </a:t>
            </a:r>
            <a:r>
              <a:rPr lang="en-US" sz="2600" dirty="0"/>
              <a:t>should be assigned responsibility to make sure that your retirement plan is </a:t>
            </a:r>
            <a:r>
              <a:rPr lang="en-US" sz="2600" dirty="0" smtClean="0"/>
              <a:t>up-to-date.</a:t>
            </a:r>
          </a:p>
          <a:p>
            <a:pPr lvl="1"/>
            <a:r>
              <a:rPr lang="en-US" sz="2600" dirty="0" smtClean="0"/>
              <a:t>Verify </a:t>
            </a:r>
            <a:r>
              <a:rPr lang="en-US" sz="2600" dirty="0"/>
              <a:t>that a summary plan description is distributed to all employees each </a:t>
            </a:r>
            <a:r>
              <a:rPr lang="en-US" sz="2600" dirty="0" smtClean="0"/>
              <a:t>year.</a:t>
            </a:r>
          </a:p>
          <a:p>
            <a:pPr lvl="1"/>
            <a:r>
              <a:rPr lang="en-US" sz="2600" dirty="0" smtClean="0"/>
              <a:t>Be </a:t>
            </a:r>
            <a:r>
              <a:rPr lang="en-US" sz="2600" dirty="0"/>
              <a:t>sure there is an investment policy for pooled accounts and that employees have access to guidance about their retirement plan investments for their individual accounts.</a:t>
            </a:r>
          </a:p>
        </p:txBody>
      </p:sp>
      <p:sp>
        <p:nvSpPr>
          <p:cNvPr id="2" name="Title 1"/>
          <p:cNvSpPr>
            <a:spLocks noGrp="1"/>
          </p:cNvSpPr>
          <p:nvPr>
            <p:ph type="title"/>
          </p:nvPr>
        </p:nvSpPr>
        <p:spPr>
          <a:xfrm>
            <a:off x="76200" y="274638"/>
            <a:ext cx="8458200" cy="792162"/>
          </a:xfrm>
        </p:spPr>
        <p:txBody>
          <a:bodyPr>
            <a:noAutofit/>
          </a:bodyPr>
          <a:lstStyle/>
          <a:p>
            <a:r>
              <a:rPr lang="en-US" sz="3200" dirty="0"/>
              <a:t>Internal Control Procedures that may be Appropriate for Your </a:t>
            </a:r>
            <a:r>
              <a:rPr lang="en-US" sz="3200" dirty="0" smtClean="0"/>
              <a:t>Organization</a:t>
            </a:r>
            <a:r>
              <a:rPr lang="en-US" sz="2400" b="0" dirty="0" smtClean="0"/>
              <a:t>, </a:t>
            </a:r>
            <a:r>
              <a:rPr lang="en-US" sz="2400" b="0" dirty="0"/>
              <a:t>cont’d. 9</a:t>
            </a:r>
            <a:endParaRPr lang="en-US" sz="3200"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z="900" smtClean="0">
                <a:solidFill>
                  <a:srgbClr val="000000"/>
                </a:solidFill>
              </a:rPr>
              <a:pPr>
                <a:defRPr/>
              </a:pPr>
              <a:t>12</a:t>
            </a:fld>
            <a:endParaRPr lang="en-US" sz="900" dirty="0">
              <a:solidFill>
                <a:srgbClr val="000000"/>
              </a:solidFill>
            </a:endParaRPr>
          </a:p>
        </p:txBody>
      </p:sp>
    </p:spTree>
    <p:extLst>
      <p:ext uri="{BB962C8B-B14F-4D97-AF65-F5344CB8AC3E}">
        <p14:creationId xmlns:p14="http://schemas.microsoft.com/office/powerpoint/2010/main" val="28038696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076" y="738616"/>
            <a:ext cx="8594124" cy="5357384"/>
          </a:xfrm>
        </p:spPr>
        <p:txBody>
          <a:bodyPr/>
          <a:lstStyle/>
          <a:p>
            <a:r>
              <a:rPr lang="en-US" dirty="0" smtClean="0"/>
              <a:t>There </a:t>
            </a:r>
            <a:r>
              <a:rPr lang="en-US" dirty="0"/>
              <a:t>are constant threats to your confidential electronic information and to bank and investment accounts that can be accessed electronically. You should consider contracting with an outside IT organization that will assist you with backups, software upgrades, review of error logs, and security</a:t>
            </a:r>
            <a:r>
              <a:rPr lang="en-US" dirty="0" smtClean="0"/>
              <a:t>.</a:t>
            </a:r>
            <a:endParaRPr lang="en-US" dirty="0"/>
          </a:p>
          <a:p>
            <a:pPr lvl="0"/>
            <a:r>
              <a:rPr lang="en-US" dirty="0"/>
              <a:t>Regular backups should be made and stored off-site periodically. (Verify that backups are </a:t>
            </a:r>
            <a:r>
              <a:rPr lang="en-US" dirty="0" smtClean="0"/>
              <a:t>working.)</a:t>
            </a:r>
            <a:endParaRPr lang="en-US" dirty="0"/>
          </a:p>
          <a:p>
            <a:pPr lvl="0"/>
            <a:r>
              <a:rPr lang="en-US" dirty="0"/>
              <a:t>Shut down or log off computers at </a:t>
            </a:r>
            <a:r>
              <a:rPr lang="en-US" dirty="0" smtClean="0"/>
              <a:t>night.</a:t>
            </a:r>
            <a:endParaRPr lang="en-US" dirty="0"/>
          </a:p>
          <a:p>
            <a:pPr lvl="0"/>
            <a:r>
              <a:rPr lang="en-US" dirty="0"/>
              <a:t>Anti-virus software should be continuously </a:t>
            </a:r>
            <a:r>
              <a:rPr lang="en-US" dirty="0" smtClean="0"/>
              <a:t>updated.</a:t>
            </a:r>
          </a:p>
          <a:p>
            <a:r>
              <a:rPr lang="en-US" dirty="0"/>
              <a:t>You should have </a:t>
            </a:r>
            <a:r>
              <a:rPr lang="en-US" dirty="0" smtClean="0"/>
              <a:t>an </a:t>
            </a:r>
            <a:r>
              <a:rPr lang="en-US" dirty="0"/>
              <a:t>ISCA certified firewall and anti-spam software.</a:t>
            </a:r>
          </a:p>
          <a:p>
            <a:pPr lvl="0"/>
            <a:endParaRPr lang="en-US" dirty="0"/>
          </a:p>
        </p:txBody>
      </p:sp>
      <p:sp>
        <p:nvSpPr>
          <p:cNvPr id="2" name="Title 1"/>
          <p:cNvSpPr>
            <a:spLocks noGrp="1"/>
          </p:cNvSpPr>
          <p:nvPr>
            <p:ph type="title"/>
          </p:nvPr>
        </p:nvSpPr>
        <p:spPr>
          <a:xfrm>
            <a:off x="228600" y="-30162"/>
            <a:ext cx="7696200" cy="792162"/>
          </a:xfrm>
        </p:spPr>
        <p:txBody>
          <a:bodyPr/>
          <a:lstStyle/>
          <a:p>
            <a:r>
              <a:rPr lang="en-US" sz="3200" dirty="0" smtClean="0"/>
              <a:t/>
            </a:r>
            <a:br>
              <a:rPr lang="en-US" sz="3200" dirty="0" smtClean="0"/>
            </a:br>
            <a:r>
              <a:rPr lang="en-US" sz="3200" dirty="0" smtClean="0"/>
              <a:t>Securing </a:t>
            </a:r>
            <a:r>
              <a:rPr lang="en-US" sz="3200" dirty="0"/>
              <a:t>Your Electronic Data</a:t>
            </a:r>
            <a:br>
              <a:rPr lang="en-US" sz="3200" dirty="0"/>
            </a:br>
            <a:endParaRPr lang="en-US" sz="3200" dirty="0"/>
          </a:p>
        </p:txBody>
      </p:sp>
      <p:sp>
        <p:nvSpPr>
          <p:cNvPr id="5" name="Slide Number Placeholder 4"/>
          <p:cNvSpPr>
            <a:spLocks noGrp="1"/>
          </p:cNvSpPr>
          <p:nvPr>
            <p:ph type="sldNum" sz="quarter" idx="10"/>
          </p:nvPr>
        </p:nvSpPr>
        <p:spPr/>
        <p:txBody>
          <a:bodyPr/>
          <a:lstStyle/>
          <a:p>
            <a:pPr>
              <a:defRPr/>
            </a:pPr>
            <a:fld id="{F2DF5F09-D78D-44DB-A338-E90D23C46220}" type="slidenum">
              <a:rPr lang="en-US" sz="900" smtClean="0">
                <a:solidFill>
                  <a:srgbClr val="000000"/>
                </a:solidFill>
              </a:rPr>
              <a:pPr>
                <a:defRPr/>
              </a:pPr>
              <a:t>13</a:t>
            </a:fld>
            <a:endParaRPr lang="en-US" sz="900" dirty="0">
              <a:solidFill>
                <a:srgbClr val="000000"/>
              </a:solidFill>
            </a:endParaRPr>
          </a:p>
        </p:txBody>
      </p:sp>
    </p:spTree>
    <p:extLst>
      <p:ext uri="{BB962C8B-B14F-4D97-AF65-F5344CB8AC3E}">
        <p14:creationId xmlns:p14="http://schemas.microsoft.com/office/powerpoint/2010/main" val="17692657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696200" cy="792162"/>
          </a:xfrm>
        </p:spPr>
        <p:txBody>
          <a:bodyPr/>
          <a:lstStyle/>
          <a:p>
            <a:r>
              <a:rPr lang="en-US" sz="3200" dirty="0" smtClean="0"/>
              <a:t/>
            </a:r>
            <a:br>
              <a:rPr lang="en-US" sz="3200" dirty="0" smtClean="0"/>
            </a:br>
            <a:r>
              <a:rPr lang="en-US" sz="3200" dirty="0" smtClean="0"/>
              <a:t>Securing </a:t>
            </a:r>
            <a:r>
              <a:rPr lang="en-US" sz="3200" dirty="0"/>
              <a:t>Your Electronic </a:t>
            </a:r>
            <a:r>
              <a:rPr lang="en-US" sz="3200" dirty="0" smtClean="0"/>
              <a:t>Data</a:t>
            </a:r>
            <a:r>
              <a:rPr lang="en-US" sz="2400" b="0" dirty="0" smtClean="0"/>
              <a:t>,</a:t>
            </a:r>
            <a:r>
              <a:rPr lang="en-US" sz="3200" dirty="0" smtClean="0"/>
              <a:t> </a:t>
            </a:r>
            <a:r>
              <a:rPr lang="en-US" sz="2400" b="0" dirty="0" smtClean="0"/>
              <a:t>cont’d.</a:t>
            </a:r>
            <a:r>
              <a:rPr lang="en-US" sz="2400" b="0" dirty="0"/>
              <a:t/>
            </a:r>
            <a:br>
              <a:rPr lang="en-US" sz="2400" b="0" dirty="0"/>
            </a:br>
            <a:endParaRPr lang="en-US" sz="3200" b="0" dirty="0"/>
          </a:p>
        </p:txBody>
      </p:sp>
      <p:sp>
        <p:nvSpPr>
          <p:cNvPr id="3" name="Content Placeholder 2"/>
          <p:cNvSpPr>
            <a:spLocks noGrp="1"/>
          </p:cNvSpPr>
          <p:nvPr>
            <p:ph idx="1"/>
          </p:nvPr>
        </p:nvSpPr>
        <p:spPr>
          <a:xfrm>
            <a:off x="228600" y="914400"/>
            <a:ext cx="8686800" cy="5105400"/>
          </a:xfrm>
        </p:spPr>
        <p:txBody>
          <a:bodyPr/>
          <a:lstStyle/>
          <a:p>
            <a:r>
              <a:rPr lang="en-US" sz="2500" dirty="0" smtClean="0"/>
              <a:t>Passwords </a:t>
            </a:r>
            <a:r>
              <a:rPr lang="en-US" sz="2500" dirty="0"/>
              <a:t>should be used wherever appropriate. They should be strong and should be changed </a:t>
            </a:r>
            <a:r>
              <a:rPr lang="en-US" sz="2500" dirty="0" smtClean="0"/>
              <a:t>periodically</a:t>
            </a:r>
            <a:r>
              <a:rPr lang="en-US" sz="2500" dirty="0" smtClean="0">
                <a:latin typeface="Tahoma" panose="020B0604030504040204" pitchFamily="34" charset="0"/>
                <a:ea typeface="Tahoma" panose="020B0604030504040204" pitchFamily="34" charset="0"/>
                <a:cs typeface="Tahoma" panose="020B0604030504040204" pitchFamily="34" charset="0"/>
              </a:rPr>
              <a:t>―</a:t>
            </a:r>
            <a:r>
              <a:rPr lang="en-US" sz="2500" dirty="0" smtClean="0"/>
              <a:t>usually </a:t>
            </a:r>
            <a:r>
              <a:rPr lang="en-US" sz="2500" dirty="0"/>
              <a:t>every 90 days</a:t>
            </a:r>
            <a:r>
              <a:rPr lang="en-US" sz="2500" dirty="0" smtClean="0"/>
              <a:t>.</a:t>
            </a:r>
            <a:endParaRPr lang="en-US" sz="2500" dirty="0"/>
          </a:p>
          <a:p>
            <a:pPr lvl="0"/>
            <a:r>
              <a:rPr lang="en-US" sz="2500" dirty="0"/>
              <a:t>Mobile devices that have access to your server (email, calendars etc.) should be password-protected and set so that confidential information can be deleted remotely</a:t>
            </a:r>
            <a:r>
              <a:rPr lang="en-US" sz="2500" dirty="0" smtClean="0"/>
              <a:t>.</a:t>
            </a:r>
            <a:endParaRPr lang="en-US" sz="2500" dirty="0"/>
          </a:p>
          <a:p>
            <a:pPr lvl="0"/>
            <a:r>
              <a:rPr lang="en-US" sz="2500" dirty="0"/>
              <a:t>Hard drives on computers and copiers should be destroyed or reformatted when </a:t>
            </a:r>
            <a:r>
              <a:rPr lang="en-US" sz="2500" dirty="0" smtClean="0"/>
              <a:t>equipment is disposed </a:t>
            </a:r>
            <a:r>
              <a:rPr lang="en-US" sz="2500" dirty="0"/>
              <a:t>of</a:t>
            </a:r>
            <a:r>
              <a:rPr lang="en-US" sz="2500" dirty="0" smtClean="0"/>
              <a:t>.</a:t>
            </a:r>
            <a:endParaRPr lang="en-US" sz="2500" dirty="0"/>
          </a:p>
          <a:p>
            <a:r>
              <a:rPr lang="en-US" sz="2500" dirty="0"/>
              <a:t>Your organization should have a policy for computer, Internet, and email use. Policies should cover what happens with access when someone leaves or is terminated.</a:t>
            </a:r>
          </a:p>
        </p:txBody>
      </p:sp>
      <p:sp>
        <p:nvSpPr>
          <p:cNvPr id="5" name="Slide Number Placeholder 4"/>
          <p:cNvSpPr>
            <a:spLocks noGrp="1"/>
          </p:cNvSpPr>
          <p:nvPr>
            <p:ph type="sldNum" sz="quarter" idx="10"/>
          </p:nvPr>
        </p:nvSpPr>
        <p:spPr/>
        <p:txBody>
          <a:bodyPr/>
          <a:lstStyle/>
          <a:p>
            <a:pPr>
              <a:defRPr/>
            </a:pPr>
            <a:fld id="{F2DF5F09-D78D-44DB-A338-E90D23C46220}" type="slidenum">
              <a:rPr lang="en-US" sz="900" smtClean="0">
                <a:solidFill>
                  <a:srgbClr val="000000"/>
                </a:solidFill>
              </a:rPr>
              <a:pPr>
                <a:defRPr/>
              </a:pPr>
              <a:t>14</a:t>
            </a:fld>
            <a:endParaRPr lang="en-US" sz="900" dirty="0">
              <a:solidFill>
                <a:srgbClr val="000000"/>
              </a:solidFill>
            </a:endParaRPr>
          </a:p>
        </p:txBody>
      </p:sp>
    </p:spTree>
    <p:extLst>
      <p:ext uri="{BB962C8B-B14F-4D97-AF65-F5344CB8AC3E}">
        <p14:creationId xmlns:p14="http://schemas.microsoft.com/office/powerpoint/2010/main" val="1622540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610600" cy="5029200"/>
          </a:xfrm>
        </p:spPr>
        <p:txBody>
          <a:bodyPr/>
          <a:lstStyle/>
          <a:p>
            <a:r>
              <a:rPr lang="en-US" dirty="0" smtClean="0"/>
              <a:t>Make </a:t>
            </a:r>
            <a:r>
              <a:rPr lang="en-US" dirty="0"/>
              <a:t>sure that your personnel manual is up to date, and that everyone knows how to access it</a:t>
            </a:r>
            <a:r>
              <a:rPr lang="en-US" dirty="0" smtClean="0"/>
              <a:t>.</a:t>
            </a:r>
            <a:endParaRPr lang="en-US" dirty="0"/>
          </a:p>
          <a:p>
            <a:pPr lvl="0"/>
            <a:r>
              <a:rPr lang="en-US" dirty="0"/>
              <a:t>Consider developing an accounting procedures manual to confirm accounting procedures and internal controls</a:t>
            </a:r>
            <a:r>
              <a:rPr lang="en-US" dirty="0" smtClean="0"/>
              <a:t>.</a:t>
            </a:r>
            <a:endParaRPr lang="en-US" dirty="0"/>
          </a:p>
          <a:p>
            <a:pPr lvl="0"/>
            <a:r>
              <a:rPr lang="en-US" dirty="0"/>
              <a:t>Consider Fidelity bond coverage for employee dishonesty. </a:t>
            </a:r>
            <a:r>
              <a:rPr lang="en-US" dirty="0" smtClean="0"/>
              <a:t>Use </a:t>
            </a:r>
            <a:r>
              <a:rPr lang="en-US" dirty="0"/>
              <a:t>a carrier other than your general liability carrier to reduce the likelihood of counter-suits</a:t>
            </a:r>
            <a:r>
              <a:rPr lang="en-US" dirty="0" smtClean="0"/>
              <a:t>.</a:t>
            </a:r>
            <a:endParaRPr lang="en-US" dirty="0"/>
          </a:p>
          <a:p>
            <a:pPr lvl="0"/>
            <a:r>
              <a:rPr lang="en-US" dirty="0"/>
              <a:t>Talk to your banker about controls your bank can provide including verification of checks that you send, and restrictions on electronic transfers.</a:t>
            </a:r>
          </a:p>
          <a:p>
            <a:endParaRPr lang="en-US" dirty="0"/>
          </a:p>
        </p:txBody>
      </p:sp>
      <p:sp>
        <p:nvSpPr>
          <p:cNvPr id="2" name="Title 1"/>
          <p:cNvSpPr>
            <a:spLocks noGrp="1"/>
          </p:cNvSpPr>
          <p:nvPr>
            <p:ph type="title"/>
          </p:nvPr>
        </p:nvSpPr>
        <p:spPr/>
        <p:txBody>
          <a:bodyPr/>
          <a:lstStyle/>
          <a:p>
            <a:r>
              <a:rPr lang="en-US" sz="3200" dirty="0"/>
              <a:t>Other Procedures</a:t>
            </a:r>
          </a:p>
        </p:txBody>
      </p:sp>
      <p:sp>
        <p:nvSpPr>
          <p:cNvPr id="5" name="Slide Number Placeholder 4"/>
          <p:cNvSpPr>
            <a:spLocks noGrp="1"/>
          </p:cNvSpPr>
          <p:nvPr>
            <p:ph type="sldNum" sz="quarter" idx="10"/>
          </p:nvPr>
        </p:nvSpPr>
        <p:spPr/>
        <p:txBody>
          <a:bodyPr/>
          <a:lstStyle/>
          <a:p>
            <a:pPr>
              <a:defRPr/>
            </a:pPr>
            <a:fld id="{F2DF5F09-D78D-44DB-A338-E90D23C46220}" type="slidenum">
              <a:rPr lang="en-US" sz="900" smtClean="0">
                <a:solidFill>
                  <a:srgbClr val="000000"/>
                </a:solidFill>
              </a:rPr>
              <a:pPr>
                <a:defRPr/>
              </a:pPr>
              <a:t>15</a:t>
            </a:fld>
            <a:endParaRPr lang="en-US" sz="900" dirty="0">
              <a:solidFill>
                <a:srgbClr val="000000"/>
              </a:solidFill>
            </a:endParaRPr>
          </a:p>
        </p:txBody>
      </p:sp>
    </p:spTree>
    <p:extLst>
      <p:ext uri="{BB962C8B-B14F-4D97-AF65-F5344CB8AC3E}">
        <p14:creationId xmlns:p14="http://schemas.microsoft.com/office/powerpoint/2010/main" val="29387681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Monitoring</a:t>
            </a:r>
          </a:p>
        </p:txBody>
      </p:sp>
      <p:sp>
        <p:nvSpPr>
          <p:cNvPr id="3" name="Content Placeholder 2"/>
          <p:cNvSpPr>
            <a:spLocks noGrp="1"/>
          </p:cNvSpPr>
          <p:nvPr>
            <p:ph idx="1"/>
          </p:nvPr>
        </p:nvSpPr>
        <p:spPr>
          <a:xfrm>
            <a:off x="304800" y="1219200"/>
            <a:ext cx="8534400" cy="5029200"/>
          </a:xfrm>
        </p:spPr>
        <p:txBody>
          <a:bodyPr/>
          <a:lstStyle/>
          <a:p>
            <a:r>
              <a:rPr lang="en-US" dirty="0" smtClean="0"/>
              <a:t>Your </a:t>
            </a:r>
            <a:r>
              <a:rPr lang="en-US" dirty="0"/>
              <a:t>written policies set standards for performance. Monitoring should include a review of your policies to be sure they are current and appropriate. </a:t>
            </a:r>
            <a:endParaRPr lang="en-US" dirty="0" smtClean="0"/>
          </a:p>
          <a:p>
            <a:r>
              <a:rPr lang="en-US" dirty="0" smtClean="0"/>
              <a:t>It </a:t>
            </a:r>
            <a:r>
              <a:rPr lang="en-US" dirty="0"/>
              <a:t>should also determine whether staff is familiar with and fully implementing your policies. </a:t>
            </a:r>
            <a:endParaRPr lang="en-US" dirty="0" smtClean="0"/>
          </a:p>
          <a:p>
            <a:r>
              <a:rPr lang="en-US" dirty="0" smtClean="0"/>
              <a:t>Is </a:t>
            </a:r>
            <a:r>
              <a:rPr lang="en-US" dirty="0"/>
              <a:t>training of new and current staff appropriate?  Be sure to review person­nel, </a:t>
            </a:r>
            <a:r>
              <a:rPr lang="en-US" dirty="0" smtClean="0"/>
              <a:t>conflict-of-interest, </a:t>
            </a:r>
            <a:r>
              <a:rPr lang="en-US" dirty="0"/>
              <a:t>and whistleblower protection policies. </a:t>
            </a:r>
            <a:endParaRPr lang="en-US" dirty="0" smtClean="0"/>
          </a:p>
        </p:txBody>
      </p:sp>
      <p:sp>
        <p:nvSpPr>
          <p:cNvPr id="5" name="Slide Number Placeholder 4"/>
          <p:cNvSpPr>
            <a:spLocks noGrp="1"/>
          </p:cNvSpPr>
          <p:nvPr>
            <p:ph type="sldNum" sz="quarter" idx="10"/>
          </p:nvPr>
        </p:nvSpPr>
        <p:spPr/>
        <p:txBody>
          <a:bodyPr/>
          <a:lstStyle/>
          <a:p>
            <a:pPr>
              <a:defRPr/>
            </a:pPr>
            <a:fld id="{F2DF5F09-D78D-44DB-A338-E90D23C46220}" type="slidenum">
              <a:rPr lang="en-US" sz="900" smtClean="0">
                <a:solidFill>
                  <a:srgbClr val="000000"/>
                </a:solidFill>
              </a:rPr>
              <a:pPr>
                <a:defRPr/>
              </a:pPr>
              <a:t>16</a:t>
            </a:fld>
            <a:endParaRPr lang="en-US" sz="900" dirty="0">
              <a:solidFill>
                <a:srgbClr val="000000"/>
              </a:solidFill>
            </a:endParaRPr>
          </a:p>
        </p:txBody>
      </p:sp>
    </p:spTree>
    <p:extLst>
      <p:ext uri="{BB962C8B-B14F-4D97-AF65-F5344CB8AC3E}">
        <p14:creationId xmlns:p14="http://schemas.microsoft.com/office/powerpoint/2010/main" val="37251790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90600"/>
            <a:ext cx="8610600" cy="5257800"/>
          </a:xfrm>
        </p:spPr>
        <p:txBody>
          <a:bodyPr/>
          <a:lstStyle/>
          <a:p>
            <a:r>
              <a:rPr lang="en-US" dirty="0"/>
              <a:t>Determine what security measures are in place over confidential in­formation such as employee, </a:t>
            </a:r>
            <a:r>
              <a:rPr lang="en-US" dirty="0" smtClean="0"/>
              <a:t>donor, </a:t>
            </a:r>
            <a:r>
              <a:rPr lang="en-US" dirty="0"/>
              <a:t>and credit card information. </a:t>
            </a:r>
            <a:r>
              <a:rPr lang="en-US" dirty="0" smtClean="0"/>
              <a:t>For example, confidential information is kept in a locked cabinet with limited information, and credit card information is destroyed after 30 days.</a:t>
            </a:r>
            <a:endParaRPr lang="en-US" dirty="0"/>
          </a:p>
          <a:p>
            <a:r>
              <a:rPr lang="en-US" dirty="0"/>
              <a:t>Your risk assessment and monitoring should also consider the safety of your staff, </a:t>
            </a:r>
            <a:r>
              <a:rPr lang="en-US" dirty="0" smtClean="0"/>
              <a:t>consumers, </a:t>
            </a:r>
            <a:r>
              <a:rPr lang="en-US" dirty="0"/>
              <a:t>and others who have a relationship with your organization.</a:t>
            </a:r>
          </a:p>
          <a:p>
            <a:r>
              <a:rPr lang="en-US" dirty="0" smtClean="0"/>
              <a:t>Review </a:t>
            </a:r>
            <a:r>
              <a:rPr lang="en-US" dirty="0"/>
              <a:t>your Organization's hiring procedures; determine whether references are checked and criminal back­ground checks are used. </a:t>
            </a:r>
          </a:p>
        </p:txBody>
      </p:sp>
      <p:sp>
        <p:nvSpPr>
          <p:cNvPr id="4" name="Title 3"/>
          <p:cNvSpPr>
            <a:spLocks noGrp="1"/>
          </p:cNvSpPr>
          <p:nvPr>
            <p:ph type="title"/>
          </p:nvPr>
        </p:nvSpPr>
        <p:spPr>
          <a:xfrm>
            <a:off x="228600" y="152400"/>
            <a:ext cx="7696200" cy="792162"/>
          </a:xfrm>
        </p:spPr>
        <p:txBody>
          <a:bodyPr/>
          <a:lstStyle/>
          <a:p>
            <a:r>
              <a:rPr lang="en-US" sz="3200" dirty="0" smtClean="0"/>
              <a:t>Monitoring, </a:t>
            </a:r>
            <a:r>
              <a:rPr lang="en-US" sz="2400" b="0" dirty="0" smtClean="0"/>
              <a:t>cont’d.</a:t>
            </a:r>
            <a:endParaRPr lang="en-US" sz="3200" b="0" dirty="0"/>
          </a:p>
        </p:txBody>
      </p:sp>
      <p:sp>
        <p:nvSpPr>
          <p:cNvPr id="5" name="Slide Number Placeholder 4"/>
          <p:cNvSpPr>
            <a:spLocks noGrp="1"/>
          </p:cNvSpPr>
          <p:nvPr>
            <p:ph type="sldNum" sz="quarter" idx="10"/>
          </p:nvPr>
        </p:nvSpPr>
        <p:spPr/>
        <p:txBody>
          <a:bodyPr/>
          <a:lstStyle/>
          <a:p>
            <a:pPr>
              <a:defRPr/>
            </a:pPr>
            <a:fld id="{F2DF5F09-D78D-44DB-A338-E90D23C46220}" type="slidenum">
              <a:rPr lang="en-US" sz="900" smtClean="0">
                <a:solidFill>
                  <a:srgbClr val="000000"/>
                </a:solidFill>
              </a:rPr>
              <a:pPr>
                <a:defRPr/>
              </a:pPr>
              <a:t>17</a:t>
            </a:fld>
            <a:endParaRPr lang="en-US" sz="900" dirty="0">
              <a:solidFill>
                <a:srgbClr val="000000"/>
              </a:solidFill>
            </a:endParaRPr>
          </a:p>
        </p:txBody>
      </p:sp>
    </p:spTree>
    <p:extLst>
      <p:ext uri="{BB962C8B-B14F-4D97-AF65-F5344CB8AC3E}">
        <p14:creationId xmlns:p14="http://schemas.microsoft.com/office/powerpoint/2010/main" val="28473774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Monitoring, </a:t>
            </a:r>
            <a:r>
              <a:rPr lang="en-US" sz="2400" b="0" dirty="0"/>
              <a:t>cont’d</a:t>
            </a:r>
            <a:r>
              <a:rPr lang="en-US" sz="2400" b="0" dirty="0" smtClean="0"/>
              <a:t>. 2</a:t>
            </a:r>
            <a:endParaRPr lang="en-US" sz="3200" dirty="0"/>
          </a:p>
        </p:txBody>
      </p:sp>
      <p:sp>
        <p:nvSpPr>
          <p:cNvPr id="4" name="Content Placeholder 3"/>
          <p:cNvSpPr>
            <a:spLocks noGrp="1"/>
          </p:cNvSpPr>
          <p:nvPr>
            <p:ph idx="1"/>
          </p:nvPr>
        </p:nvSpPr>
        <p:spPr>
          <a:xfrm>
            <a:off x="304800" y="1066800"/>
            <a:ext cx="8534400" cy="4876800"/>
          </a:xfrm>
        </p:spPr>
        <p:txBody>
          <a:bodyPr/>
          <a:lstStyle/>
          <a:p>
            <a:r>
              <a:rPr lang="en-US" dirty="0"/>
              <a:t>Look at whether images of checks are provided with your checking account bank statement and verify whether an independent person reviews checks, electronic </a:t>
            </a:r>
            <a:r>
              <a:rPr lang="en-US" dirty="0" smtClean="0"/>
              <a:t>payments, </a:t>
            </a:r>
            <a:r>
              <a:rPr lang="en-US" dirty="0"/>
              <a:t>and transfers </a:t>
            </a:r>
            <a:r>
              <a:rPr lang="en-US" dirty="0" smtClean="0"/>
              <a:t>for propriety.</a:t>
            </a:r>
          </a:p>
          <a:p>
            <a:r>
              <a:rPr lang="en-US" dirty="0" smtClean="0"/>
              <a:t>Check </a:t>
            </a:r>
            <a:r>
              <a:rPr lang="en-US" dirty="0"/>
              <a:t>how </a:t>
            </a:r>
            <a:r>
              <a:rPr lang="en-US" dirty="0" smtClean="0"/>
              <a:t>up to date </a:t>
            </a:r>
            <a:r>
              <a:rPr lang="en-US" dirty="0"/>
              <a:t>bank reconciliations </a:t>
            </a:r>
            <a:r>
              <a:rPr lang="en-US" dirty="0" smtClean="0"/>
              <a:t>are.</a:t>
            </a:r>
          </a:p>
          <a:p>
            <a:r>
              <a:rPr lang="en-US" dirty="0" smtClean="0"/>
              <a:t>Look </a:t>
            </a:r>
            <a:r>
              <a:rPr lang="en-US" dirty="0"/>
              <a:t>at some invoices for purchases to deter­mine whether they are properly marked to document approval, nonpayment of sales tax (if applicable), and to note </a:t>
            </a:r>
            <a:r>
              <a:rPr lang="en-US" dirty="0" smtClean="0"/>
              <a:t>payment.</a:t>
            </a:r>
          </a:p>
        </p:txBody>
      </p:sp>
      <p:sp>
        <p:nvSpPr>
          <p:cNvPr id="5" name="Slide Number Placeholder 4"/>
          <p:cNvSpPr>
            <a:spLocks noGrp="1"/>
          </p:cNvSpPr>
          <p:nvPr>
            <p:ph type="sldNum" sz="quarter" idx="10"/>
          </p:nvPr>
        </p:nvSpPr>
        <p:spPr/>
        <p:txBody>
          <a:bodyPr/>
          <a:lstStyle/>
          <a:p>
            <a:pPr>
              <a:defRPr/>
            </a:pPr>
            <a:fld id="{F2DF5F09-D78D-44DB-A338-E90D23C46220}" type="slidenum">
              <a:rPr lang="en-US" sz="900" smtClean="0">
                <a:solidFill>
                  <a:srgbClr val="000000"/>
                </a:solidFill>
              </a:rPr>
              <a:pPr>
                <a:defRPr/>
              </a:pPr>
              <a:t>18</a:t>
            </a:fld>
            <a:endParaRPr lang="en-US" sz="900" dirty="0">
              <a:solidFill>
                <a:srgbClr val="000000"/>
              </a:solidFill>
            </a:endParaRPr>
          </a:p>
        </p:txBody>
      </p:sp>
    </p:spTree>
    <p:extLst>
      <p:ext uri="{BB962C8B-B14F-4D97-AF65-F5344CB8AC3E}">
        <p14:creationId xmlns:p14="http://schemas.microsoft.com/office/powerpoint/2010/main" val="21519407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19200"/>
            <a:ext cx="8458200" cy="5029200"/>
          </a:xfrm>
        </p:spPr>
        <p:txBody>
          <a:bodyPr/>
          <a:lstStyle/>
          <a:p>
            <a:r>
              <a:rPr lang="en-US" dirty="0"/>
              <a:t>Check whether unused checks, undepos­ited checks, and cash received are kept in a locked/secure area.</a:t>
            </a:r>
          </a:p>
          <a:p>
            <a:r>
              <a:rPr lang="en-US" dirty="0"/>
              <a:t>Review charge card statements to see if there is an independent review and documentation for </a:t>
            </a:r>
            <a:r>
              <a:rPr lang="en-US" dirty="0" smtClean="0"/>
              <a:t>each purchase. </a:t>
            </a:r>
            <a:r>
              <a:rPr lang="en-US" dirty="0"/>
              <a:t>Require </a:t>
            </a:r>
            <a:r>
              <a:rPr lang="en-US" dirty="0" smtClean="0"/>
              <a:t>vendor </a:t>
            </a:r>
            <a:r>
              <a:rPr lang="en-US" dirty="0"/>
              <a:t>receipts from the user for full documentation of detailed expenses.</a:t>
            </a:r>
          </a:p>
          <a:p>
            <a:r>
              <a:rPr lang="en-US" dirty="0"/>
              <a:t>Review expense reimbursements, espe­cially for senior personnel to verify that there is proper documentation and an independent review.</a:t>
            </a:r>
          </a:p>
          <a:p>
            <a:endParaRPr lang="en-US" dirty="0"/>
          </a:p>
        </p:txBody>
      </p:sp>
      <p:sp>
        <p:nvSpPr>
          <p:cNvPr id="4" name="Title 3"/>
          <p:cNvSpPr>
            <a:spLocks noGrp="1"/>
          </p:cNvSpPr>
          <p:nvPr>
            <p:ph type="title"/>
          </p:nvPr>
        </p:nvSpPr>
        <p:spPr/>
        <p:txBody>
          <a:bodyPr/>
          <a:lstStyle/>
          <a:p>
            <a:r>
              <a:rPr lang="en-US" sz="3200" dirty="0"/>
              <a:t>Monitoring, </a:t>
            </a:r>
            <a:r>
              <a:rPr lang="en-US" sz="2400" b="0" dirty="0"/>
              <a:t>cont’d</a:t>
            </a:r>
            <a:r>
              <a:rPr lang="en-US" sz="2400" b="0" dirty="0" smtClean="0"/>
              <a:t>. 3</a:t>
            </a:r>
            <a:endParaRPr lang="en-US" sz="3200" dirty="0"/>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solidFill>
                  <a:srgbClr val="000000"/>
                </a:solidFill>
              </a:rPr>
              <a:pPr>
                <a:defRPr/>
              </a:pPr>
              <a:t>19</a:t>
            </a:fld>
            <a:endParaRPr lang="en-US" dirty="0">
              <a:solidFill>
                <a:srgbClr val="000000"/>
              </a:solidFill>
            </a:endParaRPr>
          </a:p>
        </p:txBody>
      </p:sp>
    </p:spTree>
    <p:extLst>
      <p:ext uri="{BB962C8B-B14F-4D97-AF65-F5344CB8AC3E}">
        <p14:creationId xmlns:p14="http://schemas.microsoft.com/office/powerpoint/2010/main" val="11782749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89238"/>
            <a:ext cx="9144000" cy="792162"/>
          </a:xfrm>
        </p:spPr>
        <p:txBody>
          <a:bodyPr/>
          <a:lstStyle/>
          <a:p>
            <a:pPr algn="ctr"/>
            <a:r>
              <a:rPr lang="en-US" dirty="0" smtClean="0">
                <a:effectLst/>
              </a:rPr>
              <a:t>Developing &amp; Evaluating Your </a:t>
            </a:r>
            <a:br>
              <a:rPr lang="en-US" dirty="0" smtClean="0">
                <a:effectLst/>
              </a:rPr>
            </a:br>
            <a:r>
              <a:rPr lang="en-US" dirty="0" smtClean="0">
                <a:effectLst/>
              </a:rPr>
              <a:t>Organization’s Internal Control Policies</a:t>
            </a:r>
            <a:endParaRPr lang="en-US" dirty="0">
              <a:effectLst/>
            </a:endParaRPr>
          </a:p>
        </p:txBody>
      </p:sp>
    </p:spTree>
    <p:extLst>
      <p:ext uri="{BB962C8B-B14F-4D97-AF65-F5344CB8AC3E}">
        <p14:creationId xmlns:p14="http://schemas.microsoft.com/office/powerpoint/2010/main" val="14215250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696200" cy="792162"/>
          </a:xfrm>
        </p:spPr>
        <p:txBody>
          <a:bodyPr/>
          <a:lstStyle/>
          <a:p>
            <a:r>
              <a:rPr lang="en-US" sz="3200" dirty="0" smtClean="0"/>
              <a:t/>
            </a:r>
            <a:br>
              <a:rPr lang="en-US" sz="3200" dirty="0" smtClean="0"/>
            </a:br>
            <a:r>
              <a:rPr lang="en-US" sz="3200" dirty="0" smtClean="0"/>
              <a:t>Monitoring</a:t>
            </a:r>
            <a:r>
              <a:rPr lang="en-US" sz="2400" b="0" dirty="0" smtClean="0"/>
              <a:t>, cont’d. 4</a:t>
            </a:r>
            <a:r>
              <a:rPr lang="en-US" sz="3200" dirty="0"/>
              <a:t/>
            </a:r>
            <a:br>
              <a:rPr lang="en-US" sz="3200" dirty="0"/>
            </a:br>
            <a:endParaRPr lang="en-US" sz="2400" b="0" dirty="0"/>
          </a:p>
        </p:txBody>
      </p:sp>
      <p:sp>
        <p:nvSpPr>
          <p:cNvPr id="4" name="Content Placeholder 3"/>
          <p:cNvSpPr>
            <a:spLocks noGrp="1"/>
          </p:cNvSpPr>
          <p:nvPr>
            <p:ph idx="1"/>
          </p:nvPr>
        </p:nvSpPr>
        <p:spPr>
          <a:xfrm>
            <a:off x="304800" y="1143000"/>
            <a:ext cx="8839200" cy="5029200"/>
          </a:xfrm>
        </p:spPr>
        <p:txBody>
          <a:bodyPr/>
          <a:lstStyle/>
          <a:p>
            <a:r>
              <a:rPr lang="en-US" sz="2650" dirty="0"/>
              <a:t>The great majority of frauds are un­covered by employees. Interview to be sure that employees know that they are encouraged to communicate any wrong­doing, and that they are familiar with the process for doing </a:t>
            </a:r>
            <a:r>
              <a:rPr lang="en-US" sz="2650" dirty="0" smtClean="0"/>
              <a:t>so.</a:t>
            </a:r>
          </a:p>
          <a:p>
            <a:r>
              <a:rPr lang="en-US" sz="2650" dirty="0" smtClean="0"/>
              <a:t>Look </a:t>
            </a:r>
            <a:r>
              <a:rPr lang="en-US" sz="2650" dirty="0"/>
              <a:t>at how time worked is documented and whether there was an independent review of time </a:t>
            </a:r>
            <a:r>
              <a:rPr lang="en-US" sz="2650" dirty="0" smtClean="0"/>
              <a:t>worked.</a:t>
            </a:r>
          </a:p>
          <a:p>
            <a:pPr marL="0" indent="0">
              <a:buNone/>
            </a:pPr>
            <a:r>
              <a:rPr lang="en-US" sz="2650" dirty="0" smtClean="0"/>
              <a:t>Each </a:t>
            </a:r>
            <a:r>
              <a:rPr lang="en-US" sz="2650" dirty="0"/>
              <a:t>of these control procedures adds some burden and reduces some risk. You have to weigh these and other possible procedures to determine the right balance for your organization.</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z="900" smtClean="0">
                <a:solidFill>
                  <a:srgbClr val="000000"/>
                </a:solidFill>
              </a:rPr>
              <a:pPr>
                <a:defRPr/>
              </a:pPr>
              <a:t>20</a:t>
            </a:fld>
            <a:endParaRPr lang="en-US" sz="900" dirty="0">
              <a:solidFill>
                <a:srgbClr val="000000"/>
              </a:solidFill>
            </a:endParaRPr>
          </a:p>
        </p:txBody>
      </p:sp>
    </p:spTree>
    <p:extLst>
      <p:ext uri="{BB962C8B-B14F-4D97-AF65-F5344CB8AC3E}">
        <p14:creationId xmlns:p14="http://schemas.microsoft.com/office/powerpoint/2010/main" val="8294950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dirty="0" smtClean="0">
                <a:effectLst/>
              </a:rPr>
              <a:t>CIL-NET </a:t>
            </a:r>
            <a:r>
              <a:rPr lang="en-US" dirty="0">
                <a:effectLst/>
              </a:rPr>
              <a:t>Attribution</a:t>
            </a:r>
          </a:p>
        </p:txBody>
      </p:sp>
      <p:sp>
        <p:nvSpPr>
          <p:cNvPr id="2" name="Content Placeholder 1"/>
          <p:cNvSpPr>
            <a:spLocks noGrp="1"/>
          </p:cNvSpPr>
          <p:nvPr>
            <p:ph idx="1"/>
          </p:nvPr>
        </p:nvSpPr>
        <p:spPr>
          <a:xfrm>
            <a:off x="457200" y="1219200"/>
            <a:ext cx="8537366" cy="4648200"/>
          </a:xfrm>
        </p:spPr>
        <p:txBody>
          <a:bodyPr/>
          <a:lstStyle/>
          <a:p>
            <a:pPr marL="0" indent="0">
              <a:buNone/>
            </a:pPr>
            <a:r>
              <a:rPr lang="en-US" dirty="0" smtClean="0"/>
              <a:t>Support </a:t>
            </a:r>
            <a:r>
              <a:rPr lang="en-US" dirty="0"/>
              <a:t>for development of this technical assistance information was provided by the Department of Health and Human Services, Administration for Community Living under grant number </a:t>
            </a:r>
            <a:r>
              <a:rPr lang="en-US" dirty="0" smtClean="0"/>
              <a:t>90TT0001-02-00</a:t>
            </a:r>
            <a:r>
              <a:rPr lang="en-US" dirty="0"/>
              <a:t>. No official endorsement of the Department of Health and Human Services should be inferred. Permission is granted for duplication of any portion of this information, providing that the following credit is given to the project: Developed as part of the IL-NET, an ILRU/NCIL/APRIL National Training and Technical Assistance Program.</a:t>
            </a:r>
            <a:endParaRPr lang="en-US" sz="2200" dirty="0"/>
          </a:p>
          <a:p>
            <a:pPr marL="0" indent="0">
              <a:buNone/>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52400"/>
            <a:ext cx="7924800" cy="1066800"/>
          </a:xfrm>
        </p:spPr>
        <p:txBody>
          <a:bodyPr/>
          <a:lstStyle/>
          <a:p>
            <a:r>
              <a:rPr lang="en-US" dirty="0">
                <a:effectLst/>
              </a:rPr>
              <a:t>Internal </a:t>
            </a:r>
            <a:r>
              <a:rPr lang="en-US" dirty="0" smtClean="0">
                <a:effectLst/>
              </a:rPr>
              <a:t>Controls </a:t>
            </a:r>
            <a:r>
              <a:rPr lang="en-US" dirty="0">
                <a:effectLst/>
              </a:rPr>
              <a:t>are </a:t>
            </a:r>
            <a:r>
              <a:rPr lang="en-US" dirty="0" smtClean="0">
                <a:effectLst/>
              </a:rPr>
              <a:t>Beneficial </a:t>
            </a:r>
            <a:r>
              <a:rPr lang="en-US" dirty="0">
                <a:effectLst/>
              </a:rPr>
              <a:t>in </a:t>
            </a:r>
            <a:r>
              <a:rPr lang="en-US" dirty="0" smtClean="0">
                <a:effectLst/>
              </a:rPr>
              <a:t>Many Ways</a:t>
            </a:r>
            <a:endParaRPr lang="en-US" dirty="0">
              <a:effectLst/>
            </a:endParaRPr>
          </a:p>
        </p:txBody>
      </p:sp>
      <p:sp>
        <p:nvSpPr>
          <p:cNvPr id="4" name="Content Placeholder 3"/>
          <p:cNvSpPr>
            <a:spLocks noGrp="1"/>
          </p:cNvSpPr>
          <p:nvPr>
            <p:ph idx="1"/>
          </p:nvPr>
        </p:nvSpPr>
        <p:spPr>
          <a:xfrm>
            <a:off x="304800" y="1371600"/>
            <a:ext cx="8686800" cy="4800600"/>
          </a:xfrm>
        </p:spPr>
        <p:txBody>
          <a:bodyPr/>
          <a:lstStyle/>
          <a:p>
            <a:pPr lvl="0"/>
            <a:r>
              <a:rPr lang="en-US" dirty="0" smtClean="0"/>
              <a:t>They </a:t>
            </a:r>
            <a:r>
              <a:rPr lang="en-US" dirty="0"/>
              <a:t>help employees work as team players.</a:t>
            </a:r>
          </a:p>
          <a:p>
            <a:pPr lvl="0"/>
            <a:r>
              <a:rPr lang="en-US" dirty="0"/>
              <a:t>They may protect the organization and its employees from false accusations and investigations.</a:t>
            </a:r>
          </a:p>
          <a:p>
            <a:pPr lvl="0"/>
            <a:r>
              <a:rPr lang="en-US" dirty="0"/>
              <a:t>They are an effective method of catching unintentional errors.</a:t>
            </a:r>
          </a:p>
          <a:p>
            <a:pPr lvl="0"/>
            <a:r>
              <a:rPr lang="en-US" dirty="0"/>
              <a:t>They are required by </a:t>
            </a:r>
            <a:r>
              <a:rPr lang="en-US" dirty="0" smtClean="0"/>
              <a:t>Uniform Guidance.</a:t>
            </a:r>
            <a:endParaRPr lang="en-US" dirty="0"/>
          </a:p>
          <a:p>
            <a:pPr lvl="0"/>
            <a:r>
              <a:rPr lang="en-US" dirty="0"/>
              <a:t>Systems with strong internal controls can produce more reliable data.</a:t>
            </a:r>
          </a:p>
          <a:p>
            <a:pPr marL="0" indent="0">
              <a:buNone/>
            </a:pPr>
            <a:endParaRPr lang="en-US" u="sng" dirty="0" smtClean="0"/>
          </a:p>
          <a:p>
            <a:pPr marL="0" indent="0">
              <a:buNone/>
            </a:pPr>
            <a:endParaRPr lang="en-US" dirty="0"/>
          </a:p>
          <a:p>
            <a:pPr marL="0" indent="0">
              <a:buNone/>
            </a:pPr>
            <a:endParaRPr lang="en-US" dirty="0"/>
          </a:p>
          <a:p>
            <a:pPr>
              <a:buFont typeface="Arial" pitchFamily="34" charset="0"/>
              <a:buChar char="•"/>
            </a:pPr>
            <a:endParaRPr lang="en-US" dirty="0"/>
          </a:p>
          <a:p>
            <a:pPr marL="0" indent="0">
              <a:buNone/>
            </a:pPr>
            <a:endParaRPr lang="en-US" dirty="0"/>
          </a:p>
          <a:p>
            <a:pPr marL="0" indent="0">
              <a:buNone/>
            </a:pPr>
            <a:endParaRPr lang="en-US" i="1" dirty="0"/>
          </a:p>
          <a:p>
            <a:pPr marL="0" indent="0">
              <a:buNone/>
            </a:pPr>
            <a:endParaRPr lang="en-US" dirty="0" smtClean="0"/>
          </a:p>
          <a:p>
            <a:pPr marL="0" indent="0">
              <a:buNone/>
            </a:pPr>
            <a:endParaRPr lang="en-US" sz="2000" dirty="0"/>
          </a:p>
          <a:p>
            <a:pPr marL="0" indent="0">
              <a:buNone/>
            </a:pPr>
            <a:endParaRPr lang="en-US" dirty="0"/>
          </a:p>
          <a:p>
            <a:pPr marL="0" indent="0">
              <a:buNone/>
            </a:pPr>
            <a:endParaRPr lang="en-US" sz="200" dirty="0"/>
          </a:p>
        </p:txBody>
      </p:sp>
    </p:spTree>
    <p:extLst>
      <p:ext uri="{BB962C8B-B14F-4D97-AF65-F5344CB8AC3E}">
        <p14:creationId xmlns:p14="http://schemas.microsoft.com/office/powerpoint/2010/main" val="35721665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228600"/>
            <a:ext cx="7696200" cy="1066800"/>
          </a:xfrm>
        </p:spPr>
        <p:txBody>
          <a:bodyPr/>
          <a:lstStyle/>
          <a:p>
            <a:r>
              <a:rPr lang="en-US" dirty="0"/>
              <a:t>Internal Controls are Beneficial in Many Ways, </a:t>
            </a:r>
            <a:r>
              <a:rPr lang="en-US" sz="2400" dirty="0" smtClean="0">
                <a:effectLst/>
              </a:rPr>
              <a:t>cont’d.</a:t>
            </a:r>
            <a:endParaRPr lang="en-US" sz="2400" dirty="0">
              <a:effectLst/>
            </a:endParaRPr>
          </a:p>
        </p:txBody>
      </p:sp>
      <p:sp>
        <p:nvSpPr>
          <p:cNvPr id="4" name="Content Placeholder 3"/>
          <p:cNvSpPr>
            <a:spLocks noGrp="1"/>
          </p:cNvSpPr>
          <p:nvPr>
            <p:ph idx="1"/>
          </p:nvPr>
        </p:nvSpPr>
        <p:spPr>
          <a:xfrm>
            <a:off x="152400" y="1447800"/>
            <a:ext cx="8305800" cy="4648200"/>
          </a:xfrm>
        </p:spPr>
        <p:txBody>
          <a:bodyPr/>
          <a:lstStyle/>
          <a:p>
            <a:pPr lvl="0"/>
            <a:r>
              <a:rPr lang="en-US" dirty="0" smtClean="0"/>
              <a:t>Good </a:t>
            </a:r>
            <a:r>
              <a:rPr lang="en-US" dirty="0"/>
              <a:t>internal controls make accounting systems more efficient</a:t>
            </a:r>
            <a:r>
              <a:rPr lang="en-US" dirty="0" smtClean="0"/>
              <a:t>.</a:t>
            </a:r>
          </a:p>
          <a:p>
            <a:pPr lvl="0"/>
            <a:r>
              <a:rPr lang="en-US" dirty="0" smtClean="0"/>
              <a:t>Good internal controls protect the property and assets of the organization.</a:t>
            </a:r>
            <a:endParaRPr lang="en-US" dirty="0"/>
          </a:p>
          <a:p>
            <a:pPr lvl="0"/>
            <a:r>
              <a:rPr lang="en-US" dirty="0"/>
              <a:t>Good internal controls help assure that assets are used according to your mission.</a:t>
            </a:r>
          </a:p>
          <a:p>
            <a:pPr marL="0" indent="0">
              <a:buNone/>
            </a:pPr>
            <a:endParaRPr lang="en-US" u="sng" dirty="0" smtClean="0"/>
          </a:p>
          <a:p>
            <a:pPr marL="0" indent="0">
              <a:buNone/>
            </a:pPr>
            <a:endParaRPr lang="en-US" dirty="0"/>
          </a:p>
          <a:p>
            <a:pPr marL="0" indent="0">
              <a:buNone/>
            </a:pPr>
            <a:endParaRPr lang="en-US" dirty="0"/>
          </a:p>
          <a:p>
            <a:pPr>
              <a:buFont typeface="Arial" pitchFamily="34" charset="0"/>
              <a:buChar char="•"/>
            </a:pPr>
            <a:endParaRPr lang="en-US" dirty="0"/>
          </a:p>
          <a:p>
            <a:pPr marL="0" indent="0">
              <a:buNone/>
            </a:pPr>
            <a:endParaRPr lang="en-US" dirty="0"/>
          </a:p>
          <a:p>
            <a:pPr marL="0" indent="0">
              <a:buNone/>
            </a:pPr>
            <a:endParaRPr lang="en-US" i="1" dirty="0"/>
          </a:p>
          <a:p>
            <a:pPr marL="0" indent="0">
              <a:buNone/>
            </a:pPr>
            <a:endParaRPr lang="en-US" dirty="0" smtClean="0"/>
          </a:p>
          <a:p>
            <a:pPr marL="0" indent="0">
              <a:buNone/>
            </a:pPr>
            <a:endParaRPr lang="en-US" sz="2000" dirty="0"/>
          </a:p>
          <a:p>
            <a:pPr marL="0" indent="0">
              <a:buNone/>
            </a:pPr>
            <a:endParaRPr lang="en-US" dirty="0"/>
          </a:p>
          <a:p>
            <a:pPr marL="0" indent="0">
              <a:buNone/>
            </a:pPr>
            <a:endParaRPr lang="en-US" sz="200" dirty="0"/>
          </a:p>
        </p:txBody>
      </p:sp>
    </p:spTree>
    <p:extLst>
      <p:ext uri="{BB962C8B-B14F-4D97-AF65-F5344CB8AC3E}">
        <p14:creationId xmlns:p14="http://schemas.microsoft.com/office/powerpoint/2010/main" val="20421750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077200" cy="792162"/>
          </a:xfrm>
        </p:spPr>
        <p:txBody>
          <a:bodyPr>
            <a:noAutofit/>
          </a:bodyPr>
          <a:lstStyle/>
          <a:p>
            <a:r>
              <a:rPr lang="en-US" sz="3200" dirty="0" smtClean="0"/>
              <a:t>Internal </a:t>
            </a:r>
            <a:r>
              <a:rPr lang="en-US" sz="3200" dirty="0"/>
              <a:t>C</a:t>
            </a:r>
            <a:r>
              <a:rPr lang="en-US" sz="3200" dirty="0" smtClean="0"/>
              <a:t>ontrol </a:t>
            </a:r>
            <a:r>
              <a:rPr lang="en-US" sz="3200" dirty="0"/>
              <a:t>P</a:t>
            </a:r>
            <a:r>
              <a:rPr lang="en-US" sz="3200" dirty="0" smtClean="0"/>
              <a:t>rocedures that may </a:t>
            </a:r>
            <a:r>
              <a:rPr lang="en-US" sz="3200" dirty="0"/>
              <a:t>be </a:t>
            </a:r>
            <a:r>
              <a:rPr lang="en-US" sz="3200" dirty="0" smtClean="0"/>
              <a:t>Appropriate </a:t>
            </a:r>
            <a:r>
              <a:rPr lang="en-US" sz="3200" dirty="0"/>
              <a:t>for </a:t>
            </a:r>
            <a:r>
              <a:rPr lang="en-US" sz="3200" dirty="0" smtClean="0"/>
              <a:t>Your Organization</a:t>
            </a:r>
            <a:endParaRPr lang="en-US" sz="3200" dirty="0"/>
          </a:p>
        </p:txBody>
      </p:sp>
      <p:sp>
        <p:nvSpPr>
          <p:cNvPr id="3" name="Content Placeholder 2"/>
          <p:cNvSpPr>
            <a:spLocks noGrp="1"/>
          </p:cNvSpPr>
          <p:nvPr>
            <p:ph idx="1"/>
          </p:nvPr>
        </p:nvSpPr>
        <p:spPr>
          <a:xfrm>
            <a:off x="152400" y="1219200"/>
            <a:ext cx="8915400" cy="5029200"/>
          </a:xfrm>
        </p:spPr>
        <p:txBody>
          <a:bodyPr>
            <a:noAutofit/>
          </a:bodyPr>
          <a:lstStyle/>
          <a:p>
            <a:pPr lvl="0">
              <a:lnSpc>
                <a:spcPct val="110000"/>
              </a:lnSpc>
            </a:pPr>
            <a:r>
              <a:rPr lang="en-US" dirty="0"/>
              <a:t>Management needs to demonstrate an attitude of integrity and commitment to </a:t>
            </a:r>
            <a:r>
              <a:rPr lang="en-US" dirty="0" smtClean="0"/>
              <a:t>competence</a:t>
            </a:r>
            <a:r>
              <a:rPr lang="en-US" dirty="0" smtClean="0">
                <a:latin typeface="Tahoma" panose="020B0604030504040204" pitchFamily="34" charset="0"/>
                <a:ea typeface="Tahoma" panose="020B0604030504040204" pitchFamily="34" charset="0"/>
                <a:cs typeface="Tahoma" panose="020B0604030504040204" pitchFamily="34" charset="0"/>
              </a:rPr>
              <a:t>―</a:t>
            </a:r>
            <a:r>
              <a:rPr lang="en-US" dirty="0" smtClean="0"/>
              <a:t>proper </a:t>
            </a:r>
            <a:r>
              <a:rPr lang="en-US" dirty="0"/>
              <a:t>hiring and training practices, </a:t>
            </a:r>
            <a:r>
              <a:rPr lang="en-US" dirty="0" smtClean="0"/>
              <a:t>attention </a:t>
            </a:r>
            <a:r>
              <a:rPr lang="en-US" dirty="0"/>
              <a:t>to compliance requirements such as maintaining complete and up-to-date personnel files, appropriate background checks, etc.  </a:t>
            </a:r>
          </a:p>
          <a:p>
            <a:pPr lvl="0">
              <a:lnSpc>
                <a:spcPct val="110000"/>
              </a:lnSpc>
            </a:pPr>
            <a:r>
              <a:rPr lang="en-US" dirty="0"/>
              <a:t>Board members and management should review and sign a conflict-of-interest policy annually. </a:t>
            </a:r>
          </a:p>
          <a:p>
            <a:pPr lvl="0">
              <a:lnSpc>
                <a:spcPct val="110000"/>
              </a:lnSpc>
            </a:pPr>
            <a:r>
              <a:rPr lang="en-US" dirty="0" smtClean="0"/>
              <a:t>Management and board should have </a:t>
            </a:r>
            <a:r>
              <a:rPr lang="en-US" dirty="0"/>
              <a:t>a written code of conduct that describes proper business practices and be sure that everyone is familiar with that code</a:t>
            </a:r>
            <a:r>
              <a:rPr lang="en-US" dirty="0" smtClean="0"/>
              <a:t>.</a:t>
            </a:r>
            <a:endParaRPr lang="en-US" dirty="0"/>
          </a:p>
          <a:p>
            <a:pPr>
              <a:lnSpc>
                <a:spcPct val="110000"/>
              </a:lnSpc>
            </a:pPr>
            <a:endParaRPr lang="en-US" dirty="0"/>
          </a:p>
          <a:p>
            <a:pPr>
              <a:lnSpc>
                <a:spcPct val="110000"/>
              </a:lnSpc>
            </a:pPr>
            <a:endParaRPr lang="en-US"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z="900" smtClean="0">
                <a:solidFill>
                  <a:srgbClr val="000000"/>
                </a:solidFill>
              </a:rPr>
              <a:pPr>
                <a:defRPr/>
              </a:pPr>
              <a:t>5</a:t>
            </a:fld>
            <a:endParaRPr lang="en-US" sz="900" dirty="0">
              <a:solidFill>
                <a:srgbClr val="000000"/>
              </a:solidFill>
            </a:endParaRPr>
          </a:p>
        </p:txBody>
      </p:sp>
    </p:spTree>
    <p:extLst>
      <p:ext uri="{BB962C8B-B14F-4D97-AF65-F5344CB8AC3E}">
        <p14:creationId xmlns:p14="http://schemas.microsoft.com/office/powerpoint/2010/main" val="635849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0"/>
            <a:ext cx="8534400" cy="4800600"/>
          </a:xfrm>
        </p:spPr>
        <p:txBody>
          <a:bodyPr>
            <a:normAutofit/>
          </a:bodyPr>
          <a:lstStyle/>
          <a:p>
            <a:r>
              <a:rPr lang="en-US" dirty="0" smtClean="0"/>
              <a:t>Show </a:t>
            </a:r>
            <a:r>
              <a:rPr lang="en-US" dirty="0"/>
              <a:t>no tolerance for improper practices. Even minor improprieties should be addressed</a:t>
            </a:r>
            <a:r>
              <a:rPr lang="en-US" dirty="0" smtClean="0"/>
              <a:t>. </a:t>
            </a:r>
          </a:p>
          <a:p>
            <a:pPr lvl="0"/>
            <a:r>
              <a:rPr lang="en-US" dirty="0" smtClean="0"/>
              <a:t>Question </a:t>
            </a:r>
            <a:r>
              <a:rPr lang="en-US" dirty="0"/>
              <a:t>unusual activities</a:t>
            </a:r>
            <a:r>
              <a:rPr lang="en-US" dirty="0" smtClean="0"/>
              <a:t>.</a:t>
            </a:r>
          </a:p>
          <a:p>
            <a:r>
              <a:rPr lang="en-US" dirty="0" smtClean="0"/>
              <a:t>This </a:t>
            </a:r>
            <a:r>
              <a:rPr lang="en-US" dirty="0"/>
              <a:t>doesn't have to sound accusatory but will demonstrate your commitment to avoid improprieties</a:t>
            </a:r>
            <a:r>
              <a:rPr lang="en-US" dirty="0" smtClean="0"/>
              <a:t>.</a:t>
            </a:r>
            <a:endParaRPr lang="en-US" dirty="0"/>
          </a:p>
          <a:p>
            <a:endParaRPr lang="en-US" dirty="0"/>
          </a:p>
          <a:p>
            <a:endParaRPr lang="en-US" dirty="0"/>
          </a:p>
        </p:txBody>
      </p:sp>
      <p:sp>
        <p:nvSpPr>
          <p:cNvPr id="2" name="Title 1"/>
          <p:cNvSpPr>
            <a:spLocks noGrp="1"/>
          </p:cNvSpPr>
          <p:nvPr>
            <p:ph type="title"/>
          </p:nvPr>
        </p:nvSpPr>
        <p:spPr>
          <a:xfrm>
            <a:off x="76200" y="274638"/>
            <a:ext cx="8305800" cy="1020762"/>
          </a:xfrm>
        </p:spPr>
        <p:txBody>
          <a:bodyPr>
            <a:noAutofit/>
          </a:bodyPr>
          <a:lstStyle/>
          <a:p>
            <a:r>
              <a:rPr lang="en-US" sz="3200" dirty="0" smtClean="0"/>
              <a:t>Internal </a:t>
            </a:r>
            <a:r>
              <a:rPr lang="en-US" sz="3200" dirty="0"/>
              <a:t>C</a:t>
            </a:r>
            <a:r>
              <a:rPr lang="en-US" sz="3200" dirty="0" smtClean="0"/>
              <a:t>ontrol </a:t>
            </a:r>
            <a:r>
              <a:rPr lang="en-US" sz="3200" dirty="0"/>
              <a:t>P</a:t>
            </a:r>
            <a:r>
              <a:rPr lang="en-US" sz="3200" dirty="0" smtClean="0"/>
              <a:t>rocedures </a:t>
            </a:r>
            <a:r>
              <a:rPr lang="en-US" sz="3200" dirty="0"/>
              <a:t>that may be </a:t>
            </a:r>
            <a:r>
              <a:rPr lang="en-US" sz="3200" dirty="0" smtClean="0"/>
              <a:t>Appropriate </a:t>
            </a:r>
            <a:r>
              <a:rPr lang="en-US" sz="3200" dirty="0"/>
              <a:t>for </a:t>
            </a:r>
            <a:r>
              <a:rPr lang="en-US" sz="3200" dirty="0" smtClean="0"/>
              <a:t>Your Organization</a:t>
            </a:r>
            <a:r>
              <a:rPr lang="en-US" b="0" dirty="0" smtClean="0"/>
              <a:t>, </a:t>
            </a:r>
            <a:r>
              <a:rPr lang="en-US" sz="2400" b="0" dirty="0" smtClean="0"/>
              <a:t>cont’d.</a:t>
            </a:r>
            <a:endParaRPr lang="en-US" sz="3200"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z="900" smtClean="0">
                <a:solidFill>
                  <a:srgbClr val="000000"/>
                </a:solidFill>
              </a:rPr>
              <a:pPr>
                <a:defRPr/>
              </a:pPr>
              <a:t>6</a:t>
            </a:fld>
            <a:endParaRPr lang="en-US" sz="900" dirty="0">
              <a:solidFill>
                <a:srgbClr val="000000"/>
              </a:solidFill>
            </a:endParaRPr>
          </a:p>
        </p:txBody>
      </p:sp>
    </p:spTree>
    <p:extLst>
      <p:ext uri="{BB962C8B-B14F-4D97-AF65-F5344CB8AC3E}">
        <p14:creationId xmlns:p14="http://schemas.microsoft.com/office/powerpoint/2010/main" val="20641037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50838"/>
            <a:ext cx="8534400" cy="792162"/>
          </a:xfrm>
        </p:spPr>
        <p:txBody>
          <a:bodyPr>
            <a:noAutofit/>
          </a:bodyPr>
          <a:lstStyle/>
          <a:p>
            <a:r>
              <a:rPr lang="en-US" sz="3200" dirty="0"/>
              <a:t>Internal Control Procedures that may be Appropriate for Your </a:t>
            </a:r>
            <a:r>
              <a:rPr lang="en-US" sz="3200" dirty="0" smtClean="0"/>
              <a:t>Organization</a:t>
            </a:r>
            <a:r>
              <a:rPr lang="en-US" sz="2400" b="0" dirty="0" smtClean="0"/>
              <a:t>, </a:t>
            </a:r>
            <a:r>
              <a:rPr lang="en-US" sz="2400" b="0" dirty="0"/>
              <a:t>cont’d</a:t>
            </a:r>
            <a:r>
              <a:rPr lang="en-US" sz="2400" b="0" dirty="0" smtClean="0"/>
              <a:t>. 2</a:t>
            </a:r>
            <a:endParaRPr lang="en-US" dirty="0"/>
          </a:p>
        </p:txBody>
      </p:sp>
      <p:sp>
        <p:nvSpPr>
          <p:cNvPr id="3" name="Content Placeholder 2"/>
          <p:cNvSpPr>
            <a:spLocks noGrp="1"/>
          </p:cNvSpPr>
          <p:nvPr>
            <p:ph idx="1"/>
          </p:nvPr>
        </p:nvSpPr>
        <p:spPr>
          <a:xfrm>
            <a:off x="304800" y="1371600"/>
            <a:ext cx="8763000" cy="5029200"/>
          </a:xfrm>
        </p:spPr>
        <p:txBody>
          <a:bodyPr>
            <a:noAutofit/>
          </a:bodyPr>
          <a:lstStyle/>
          <a:p>
            <a:pPr lvl="0"/>
            <a:r>
              <a:rPr lang="en-US" dirty="0" smtClean="0"/>
              <a:t>Develop a good </a:t>
            </a:r>
            <a:r>
              <a:rPr lang="en-US" dirty="0"/>
              <a:t>budget </a:t>
            </a:r>
            <a:r>
              <a:rPr lang="en-US" dirty="0" smtClean="0"/>
              <a:t>&amp; </a:t>
            </a:r>
            <a:r>
              <a:rPr lang="en-US" dirty="0"/>
              <a:t>look at </a:t>
            </a:r>
            <a:r>
              <a:rPr lang="en-US" dirty="0" smtClean="0"/>
              <a:t>variances.  </a:t>
            </a:r>
          </a:p>
          <a:p>
            <a:pPr lvl="0"/>
            <a:r>
              <a:rPr lang="en-US" dirty="0" smtClean="0"/>
              <a:t>Update </a:t>
            </a:r>
            <a:r>
              <a:rPr lang="en-US" dirty="0"/>
              <a:t>the budget throughout the year as appropriate for changes in funding or programs.  </a:t>
            </a:r>
            <a:endParaRPr lang="en-US" dirty="0" smtClean="0"/>
          </a:p>
          <a:p>
            <a:pPr lvl="0"/>
            <a:r>
              <a:rPr lang="en-US" dirty="0" smtClean="0"/>
              <a:t>When </a:t>
            </a:r>
            <a:r>
              <a:rPr lang="en-US" dirty="0"/>
              <a:t>you do this, variances are red flags that deserve your attention. </a:t>
            </a:r>
            <a:r>
              <a:rPr lang="en-US" dirty="0" smtClean="0"/>
              <a:t>Typically, </a:t>
            </a:r>
            <a:r>
              <a:rPr lang="en-US" dirty="0"/>
              <a:t>the board and management review a financial statement that compares budget to actual expense </a:t>
            </a:r>
            <a:r>
              <a:rPr lang="en-US" dirty="0" smtClean="0"/>
              <a:t>with notes about the </a:t>
            </a:r>
            <a:r>
              <a:rPr lang="en-US" dirty="0"/>
              <a:t>reason for </a:t>
            </a:r>
            <a:r>
              <a:rPr lang="en-US" dirty="0" smtClean="0"/>
              <a:t>variances that exceed an </a:t>
            </a:r>
            <a:r>
              <a:rPr lang="en-US" dirty="0"/>
              <a:t>agreed upon percent or </a:t>
            </a:r>
            <a:r>
              <a:rPr lang="en-US" dirty="0" smtClean="0"/>
              <a:t>amount </a:t>
            </a: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z="900" smtClean="0">
                <a:solidFill>
                  <a:srgbClr val="000000"/>
                </a:solidFill>
              </a:rPr>
              <a:pPr>
                <a:defRPr/>
              </a:pPr>
              <a:t>7</a:t>
            </a:fld>
            <a:endParaRPr lang="en-US" sz="900" dirty="0">
              <a:solidFill>
                <a:srgbClr val="000000"/>
              </a:solidFill>
            </a:endParaRPr>
          </a:p>
        </p:txBody>
      </p:sp>
    </p:spTree>
    <p:extLst>
      <p:ext uri="{BB962C8B-B14F-4D97-AF65-F5344CB8AC3E}">
        <p14:creationId xmlns:p14="http://schemas.microsoft.com/office/powerpoint/2010/main" val="25596380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50838"/>
            <a:ext cx="8382000" cy="792162"/>
          </a:xfrm>
        </p:spPr>
        <p:txBody>
          <a:bodyPr>
            <a:normAutofit fontScale="90000"/>
          </a:bodyPr>
          <a:lstStyle/>
          <a:p>
            <a:r>
              <a:rPr lang="en-US" sz="3600" dirty="0"/>
              <a:t>Internal Control Procedures that may be Appropriate for </a:t>
            </a:r>
            <a:r>
              <a:rPr lang="en-US" sz="3600" dirty="0" smtClean="0"/>
              <a:t>Your Organization</a:t>
            </a:r>
            <a:r>
              <a:rPr lang="en-US" sz="2400" b="0" dirty="0" smtClean="0"/>
              <a:t>, </a:t>
            </a:r>
            <a:r>
              <a:rPr lang="en-US" sz="2700" b="0" dirty="0"/>
              <a:t>cont’d</a:t>
            </a:r>
            <a:r>
              <a:rPr lang="en-US" sz="2700" b="0" dirty="0" smtClean="0"/>
              <a:t>. 3</a:t>
            </a:r>
            <a:endParaRPr lang="en-US" sz="3100" dirty="0"/>
          </a:p>
        </p:txBody>
      </p:sp>
      <p:sp>
        <p:nvSpPr>
          <p:cNvPr id="3" name="Content Placeholder 2"/>
          <p:cNvSpPr>
            <a:spLocks noGrp="1"/>
          </p:cNvSpPr>
          <p:nvPr>
            <p:ph idx="1"/>
          </p:nvPr>
        </p:nvSpPr>
        <p:spPr>
          <a:xfrm>
            <a:off x="304800" y="1371600"/>
            <a:ext cx="8534400" cy="5029200"/>
          </a:xfrm>
        </p:spPr>
        <p:txBody>
          <a:bodyPr>
            <a:normAutofit/>
          </a:bodyPr>
          <a:lstStyle/>
          <a:p>
            <a:pPr lvl="0"/>
            <a:r>
              <a:rPr lang="en-US" dirty="0" smtClean="0"/>
              <a:t>Communicate your whistleblower protection policy regularly.</a:t>
            </a:r>
          </a:p>
          <a:p>
            <a:pPr lvl="0"/>
            <a:r>
              <a:rPr lang="en-US" dirty="0" smtClean="0"/>
              <a:t>Some organizations post it prominently in the workplace.</a:t>
            </a:r>
          </a:p>
          <a:p>
            <a:pPr lvl="0"/>
            <a:r>
              <a:rPr lang="en-US" dirty="0" smtClean="0"/>
              <a:t>Include it in your personnel handbook.</a:t>
            </a:r>
          </a:p>
          <a:p>
            <a:pPr lvl="0"/>
            <a:r>
              <a:rPr lang="en-US" dirty="0" smtClean="0"/>
              <a:t>Employees uncover most wrongdoing.</a:t>
            </a:r>
          </a:p>
          <a:p>
            <a:endParaRPr lang="en-US" dirty="0"/>
          </a:p>
          <a:p>
            <a:endParaRPr lang="en-US" dirty="0"/>
          </a:p>
        </p:txBody>
      </p:sp>
      <p:sp>
        <p:nvSpPr>
          <p:cNvPr id="6" name="Slide Number Placeholder 5"/>
          <p:cNvSpPr>
            <a:spLocks noGrp="1"/>
          </p:cNvSpPr>
          <p:nvPr>
            <p:ph type="sldNum" sz="quarter" idx="10"/>
          </p:nvPr>
        </p:nvSpPr>
        <p:spPr/>
        <p:txBody>
          <a:bodyPr/>
          <a:lstStyle/>
          <a:p>
            <a:pPr>
              <a:defRPr/>
            </a:pPr>
            <a:fld id="{F2DF5F09-D78D-44DB-A338-E90D23C46220}" type="slidenum">
              <a:rPr lang="en-US" sz="900" smtClean="0">
                <a:solidFill>
                  <a:srgbClr val="000000"/>
                </a:solidFill>
              </a:rPr>
              <a:pPr>
                <a:defRPr/>
              </a:pPr>
              <a:t>8</a:t>
            </a:fld>
            <a:endParaRPr lang="en-US" sz="900" dirty="0">
              <a:solidFill>
                <a:srgbClr val="000000"/>
              </a:solidFill>
            </a:endParaRPr>
          </a:p>
        </p:txBody>
      </p:sp>
    </p:spTree>
    <p:extLst>
      <p:ext uri="{BB962C8B-B14F-4D97-AF65-F5344CB8AC3E}">
        <p14:creationId xmlns:p14="http://schemas.microsoft.com/office/powerpoint/2010/main" val="22484454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50838"/>
            <a:ext cx="8534400" cy="792162"/>
          </a:xfrm>
        </p:spPr>
        <p:txBody>
          <a:bodyPr>
            <a:noAutofit/>
          </a:bodyPr>
          <a:lstStyle/>
          <a:p>
            <a:r>
              <a:rPr lang="en-US" sz="3200" dirty="0"/>
              <a:t>Internal </a:t>
            </a:r>
            <a:r>
              <a:rPr lang="en-US" sz="3200" dirty="0" smtClean="0"/>
              <a:t> Control </a:t>
            </a:r>
            <a:r>
              <a:rPr lang="en-US" sz="3200" dirty="0"/>
              <a:t>P</a:t>
            </a:r>
            <a:r>
              <a:rPr lang="en-US" sz="3200" dirty="0" smtClean="0"/>
              <a:t>rocedures </a:t>
            </a:r>
            <a:r>
              <a:rPr lang="en-US" sz="3200" dirty="0"/>
              <a:t>that may be </a:t>
            </a:r>
            <a:r>
              <a:rPr lang="en-US" sz="3200" dirty="0" smtClean="0"/>
              <a:t>Appropriate </a:t>
            </a:r>
            <a:r>
              <a:rPr lang="en-US" sz="3200" dirty="0"/>
              <a:t>for Y</a:t>
            </a:r>
            <a:r>
              <a:rPr lang="en-US" sz="3200" dirty="0" smtClean="0"/>
              <a:t>our Organization</a:t>
            </a:r>
            <a:r>
              <a:rPr lang="en-US" sz="3200" b="0" dirty="0" smtClean="0"/>
              <a:t>,</a:t>
            </a:r>
            <a:r>
              <a:rPr lang="en-US" sz="3200" dirty="0" smtClean="0"/>
              <a:t> </a:t>
            </a:r>
            <a:r>
              <a:rPr lang="en-US" sz="2400" b="0" dirty="0" smtClean="0"/>
              <a:t>cont’d. 4</a:t>
            </a:r>
            <a:endParaRPr lang="en-US" sz="2400" b="0" dirty="0"/>
          </a:p>
        </p:txBody>
      </p:sp>
      <p:sp>
        <p:nvSpPr>
          <p:cNvPr id="3" name="Content Placeholder 2"/>
          <p:cNvSpPr>
            <a:spLocks noGrp="1"/>
          </p:cNvSpPr>
          <p:nvPr>
            <p:ph idx="1"/>
          </p:nvPr>
        </p:nvSpPr>
        <p:spPr>
          <a:xfrm>
            <a:off x="304800" y="1371600"/>
            <a:ext cx="8534400" cy="5029200"/>
          </a:xfrm>
        </p:spPr>
        <p:txBody>
          <a:bodyPr/>
          <a:lstStyle/>
          <a:p>
            <a:r>
              <a:rPr lang="en-US" dirty="0" smtClean="0"/>
              <a:t>Separation </a:t>
            </a:r>
            <a:r>
              <a:rPr lang="en-US" dirty="0"/>
              <a:t>of Duties, Verifications and </a:t>
            </a:r>
            <a:r>
              <a:rPr lang="en-US" dirty="0" smtClean="0"/>
              <a:t>Reconciliations</a:t>
            </a:r>
          </a:p>
          <a:p>
            <a:pPr lvl="1"/>
            <a:r>
              <a:rPr lang="en-US" sz="2600" dirty="0" smtClean="0"/>
              <a:t>Generally</a:t>
            </a:r>
            <a:r>
              <a:rPr lang="en-US" sz="2600" dirty="0"/>
              <a:t>, responsibilities for recordkeeping for assets and custody of those assets should be </a:t>
            </a:r>
            <a:r>
              <a:rPr lang="en-US" sz="2600" dirty="0" smtClean="0"/>
              <a:t>separated.</a:t>
            </a:r>
          </a:p>
          <a:p>
            <a:r>
              <a:rPr lang="en-US" dirty="0" smtClean="0"/>
              <a:t>Vouchering </a:t>
            </a:r>
            <a:r>
              <a:rPr lang="en-US" dirty="0"/>
              <a:t>and </a:t>
            </a:r>
            <a:r>
              <a:rPr lang="en-US" dirty="0" smtClean="0"/>
              <a:t>Billing</a:t>
            </a:r>
            <a:endParaRPr lang="en-US" dirty="0"/>
          </a:p>
          <a:p>
            <a:pPr lvl="1"/>
            <a:r>
              <a:rPr lang="en-US" sz="2600" dirty="0" smtClean="0"/>
              <a:t>Vouchers </a:t>
            </a:r>
            <a:r>
              <a:rPr lang="en-US" sz="2600" dirty="0"/>
              <a:t>should be prepared from </a:t>
            </a:r>
            <a:r>
              <a:rPr lang="en-US" sz="2600" dirty="0" smtClean="0"/>
              <a:t>your </a:t>
            </a:r>
            <a:r>
              <a:rPr lang="en-US" sz="2600" dirty="0"/>
              <a:t>accounting </a:t>
            </a:r>
            <a:r>
              <a:rPr lang="en-US" sz="2600" dirty="0" smtClean="0"/>
              <a:t>system.</a:t>
            </a:r>
          </a:p>
          <a:p>
            <a:pPr lvl="1"/>
            <a:r>
              <a:rPr lang="en-US" sz="2600" dirty="0" smtClean="0"/>
              <a:t>An </a:t>
            </a:r>
            <a:r>
              <a:rPr lang="en-US" sz="2600" dirty="0"/>
              <a:t>independent person should review vouchers and other billings before they are submitted or </a:t>
            </a:r>
            <a:r>
              <a:rPr lang="en-US" sz="2600" dirty="0" smtClean="0"/>
              <a:t>uploaded</a:t>
            </a:r>
          </a:p>
          <a:p>
            <a:endParaRPr lang="en-US" dirty="0"/>
          </a:p>
          <a:p>
            <a:endParaRPr lang="en-US" dirty="0" smtClean="0">
              <a:solidFill>
                <a:srgbClr val="004070"/>
              </a:solidFill>
            </a:endParaRPr>
          </a:p>
          <a:p>
            <a:pPr lvl="1"/>
            <a:endParaRPr lang="en-US" sz="2600"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solidFill>
                  <a:srgbClr val="000000"/>
                </a:solidFill>
              </a:rPr>
              <a:pPr>
                <a:defRPr/>
              </a:pPr>
              <a:t>9</a:t>
            </a:fld>
            <a:endParaRPr lang="en-US" dirty="0">
              <a:solidFill>
                <a:srgbClr val="000000"/>
              </a:solidFill>
            </a:endParaRPr>
          </a:p>
        </p:txBody>
      </p:sp>
    </p:spTree>
    <p:extLst>
      <p:ext uri="{BB962C8B-B14F-4D97-AF65-F5344CB8AC3E}">
        <p14:creationId xmlns:p14="http://schemas.microsoft.com/office/powerpoint/2010/main" val="230844675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3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3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3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3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38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3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40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7.xml><?xml version="1.0" encoding="utf-8"?>
<a:theme xmlns:a="http://schemas.openxmlformats.org/drawingml/2006/main" name="4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8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2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30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3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15690</TotalTime>
  <Words>1458</Words>
  <Application>Microsoft Office PowerPoint</Application>
  <PresentationFormat>On-screen Show (4:3)</PresentationFormat>
  <Paragraphs>140</Paragraphs>
  <Slides>21</Slides>
  <Notes>15</Notes>
  <HiddenSlides>0</HiddenSlides>
  <MMClips>0</MMClips>
  <ScaleCrop>false</ScaleCrop>
  <HeadingPairs>
    <vt:vector size="6" baseType="variant">
      <vt:variant>
        <vt:lpstr>Fonts Used</vt:lpstr>
      </vt:variant>
      <vt:variant>
        <vt:i4>3</vt:i4>
      </vt:variant>
      <vt:variant>
        <vt:lpstr>Theme</vt:lpstr>
      </vt:variant>
      <vt:variant>
        <vt:i4>17</vt:i4>
      </vt:variant>
      <vt:variant>
        <vt:lpstr>Slide Titles</vt:lpstr>
      </vt:variant>
      <vt:variant>
        <vt:i4>21</vt:i4>
      </vt:variant>
    </vt:vector>
  </HeadingPairs>
  <TitlesOfParts>
    <vt:vector size="41" baseType="lpstr">
      <vt:lpstr>Arial</vt:lpstr>
      <vt:lpstr>Arial Rounded MT Bold</vt:lpstr>
      <vt:lpstr>Tahoma</vt:lpstr>
      <vt:lpstr>Default Design</vt:lpstr>
      <vt:lpstr>24_Default Design</vt:lpstr>
      <vt:lpstr>25_Default Design</vt:lpstr>
      <vt:lpstr>26_Default Design</vt:lpstr>
      <vt:lpstr>27_Default Design</vt:lpstr>
      <vt:lpstr>28_Default Design</vt:lpstr>
      <vt:lpstr>29_Default Design</vt:lpstr>
      <vt:lpstr>30_Default Design</vt:lpstr>
      <vt:lpstr>33_Default Design</vt:lpstr>
      <vt:lpstr>34_Default Design</vt:lpstr>
      <vt:lpstr>35_Default Design</vt:lpstr>
      <vt:lpstr>36_Default Design</vt:lpstr>
      <vt:lpstr>37_Default Design</vt:lpstr>
      <vt:lpstr>38_Default Design</vt:lpstr>
      <vt:lpstr>39_Default Design</vt:lpstr>
      <vt:lpstr>40_Default Design</vt:lpstr>
      <vt:lpstr>41_Default Design</vt:lpstr>
      <vt:lpstr>Financial Management:  Workshop for CILs…Regulations and Beyond  Baltimore, Maryland May 25-27, 2016  </vt:lpstr>
      <vt:lpstr>Developing &amp; Evaluating Your  Organization’s Internal Control Policies</vt:lpstr>
      <vt:lpstr>Internal Controls are Beneficial in Many Ways</vt:lpstr>
      <vt:lpstr>Internal Controls are Beneficial in Many Ways, cont’d.</vt:lpstr>
      <vt:lpstr>Internal Control Procedures that may be Appropriate for Your Organization</vt:lpstr>
      <vt:lpstr>Internal Control Procedures that may be Appropriate for Your Organization, cont’d.</vt:lpstr>
      <vt:lpstr>Internal Control Procedures that may be Appropriate for Your Organization, cont’d. 2</vt:lpstr>
      <vt:lpstr>Internal Control Procedures that may be Appropriate for Your Organization, cont’d. 3</vt:lpstr>
      <vt:lpstr>Internal  Control Procedures that may be Appropriate for Your Organization, cont’d. 4</vt:lpstr>
      <vt:lpstr>Internal Control Procedures that may be Appropriate for Your Organization, cont’d. 5</vt:lpstr>
      <vt:lpstr>Internal Control Procedures that may be Appropriate for Your Organization, cont’d. 6</vt:lpstr>
      <vt:lpstr>Internal Control Procedures that may be Appropriate for Your Organization, cont’d. 9</vt:lpstr>
      <vt:lpstr> Securing Your Electronic Data </vt:lpstr>
      <vt:lpstr> Securing Your Electronic Data, cont’d. </vt:lpstr>
      <vt:lpstr>Other Procedures</vt:lpstr>
      <vt:lpstr>Monitoring</vt:lpstr>
      <vt:lpstr>Monitoring, cont’d.</vt:lpstr>
      <vt:lpstr>Monitoring, cont’d. 2</vt:lpstr>
      <vt:lpstr>Monitoring, cont’d. 3</vt:lpstr>
      <vt:lpstr> Monitoring, cont’d. 4 </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Eubanks, Carol</cp:lastModifiedBy>
  <cp:revision>571</cp:revision>
  <cp:lastPrinted>2016-04-22T12:50:10Z</cp:lastPrinted>
  <dcterms:created xsi:type="dcterms:W3CDTF">2011-01-05T14:17:40Z</dcterms:created>
  <dcterms:modified xsi:type="dcterms:W3CDTF">2016-06-15T14:43:51Z</dcterms:modified>
</cp:coreProperties>
</file>