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988" r:id="rId2"/>
  </p:sldMasterIdLst>
  <p:notesMasterIdLst>
    <p:notesMasterId r:id="rId6"/>
  </p:notesMasterIdLst>
  <p:handoutMasterIdLst>
    <p:handoutMasterId r:id="rId7"/>
  </p:handoutMasterIdLst>
  <p:sldIdLst>
    <p:sldId id="280" r:id="rId3"/>
    <p:sldId id="709" r:id="rId4"/>
    <p:sldId id="318" r:id="rId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a McElwee" initials="plm" lastIdx="5" clrIdx="0"/>
  <p:cmAuthor id="1" name="Carol Eubanks" initials="CE" lastIdx="5" clrIdx="1">
    <p:extLst/>
  </p:cmAuthor>
  <p:cmAuthor id="2" name="Darrell Lynn Jones" initials="DLJ" lastIdx="2" clrIdx="2"/>
  <p:cmAuthor id="3" name="Eubanks, Carol" initials="EC"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872" autoAdjust="0"/>
    <p:restoredTop sz="94640" autoAdjust="0"/>
  </p:normalViewPr>
  <p:slideViewPr>
    <p:cSldViewPr>
      <p:cViewPr varScale="1">
        <p:scale>
          <a:sx n="66" d="100"/>
          <a:sy n="66" d="100"/>
        </p:scale>
        <p:origin x="1284" y="60"/>
      </p:cViewPr>
      <p:guideLst>
        <p:guide orient="horz" pos="2160"/>
        <p:guide pos="2880"/>
      </p:guideLst>
    </p:cSldViewPr>
  </p:slideViewPr>
  <p:outlineViewPr>
    <p:cViewPr>
      <p:scale>
        <a:sx n="33" d="100"/>
        <a:sy n="33" d="100"/>
      </p:scale>
      <p:origin x="0" y="151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25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6/15/2016</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dirty="0"/>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26627"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26631"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dirty="0"/>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a:t>
            </a:fld>
            <a:endParaRPr lang="en-US" dirty="0"/>
          </a:p>
        </p:txBody>
      </p:sp>
    </p:spTree>
    <p:extLst>
      <p:ext uri="{BB962C8B-B14F-4D97-AF65-F5344CB8AC3E}">
        <p14:creationId xmlns:p14="http://schemas.microsoft.com/office/powerpoint/2010/main" val="536319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18534E98-DBDD-49E9-9606-19EC03587E98}" type="slidenum">
              <a:rPr lang="en-US"/>
              <a:pPr/>
              <a:t>‹#›</a:t>
            </a:fld>
            <a:endParaRPr lang="en-US" dirty="0"/>
          </a:p>
        </p:txBody>
      </p:sp>
    </p:spTree>
    <p:extLst>
      <p:ext uri="{BB962C8B-B14F-4D97-AF65-F5344CB8AC3E}">
        <p14:creationId xmlns:p14="http://schemas.microsoft.com/office/powerpoint/2010/main" val="83372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C5E5FC9-DD81-4945-895C-78759FA08448}" type="slidenum">
              <a:rPr lang="en-US"/>
              <a:pPr/>
              <a:t>‹#›</a:t>
            </a:fld>
            <a:endParaRPr lang="en-US" dirty="0"/>
          </a:p>
        </p:txBody>
      </p:sp>
    </p:spTree>
    <p:extLst>
      <p:ext uri="{BB962C8B-B14F-4D97-AF65-F5344CB8AC3E}">
        <p14:creationId xmlns:p14="http://schemas.microsoft.com/office/powerpoint/2010/main" val="142580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z="1200"/>
            </a:lvl1pPr>
          </a:lstStyle>
          <a:p>
            <a:fld id="{F674C90E-BE93-4DBF-8C7A-6D1EF0C7A194}" type="slidenum">
              <a:rPr lang="en-US" smtClean="0"/>
              <a:pPr/>
              <a:t>‹#›</a:t>
            </a:fld>
            <a:endParaRPr lang="en-US" dirty="0"/>
          </a:p>
        </p:txBody>
      </p:sp>
    </p:spTree>
    <p:extLst>
      <p:ext uri="{BB962C8B-B14F-4D97-AF65-F5344CB8AC3E}">
        <p14:creationId xmlns:p14="http://schemas.microsoft.com/office/powerpoint/2010/main" val="1144030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2978726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118240457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17418427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364355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29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721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0406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1259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21F466F9-1577-498D-9712-8A6605EE41BF}" type="slidenum">
              <a:rPr lang="en-US" smtClean="0"/>
              <a:pPr/>
              <a:t>‹#›</a:t>
            </a:fld>
            <a:endParaRPr lang="en-US" dirty="0"/>
          </a:p>
        </p:txBody>
      </p:sp>
    </p:spTree>
    <p:extLst>
      <p:ext uri="{BB962C8B-B14F-4D97-AF65-F5344CB8AC3E}">
        <p14:creationId xmlns:p14="http://schemas.microsoft.com/office/powerpoint/2010/main" val="272402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dirty="0"/>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1707682840"/>
      </p:ext>
    </p:extLst>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1000" b="1"/>
              <a:pPr algn="r"/>
              <a:t>1</a:t>
            </a:fld>
            <a:endParaRPr lang="en-US" sz="1000" b="1" dirty="0"/>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1730375"/>
            <a:ext cx="9144000" cy="1470025"/>
          </a:xfrm>
        </p:spPr>
        <p:txBody>
          <a:bodyPr/>
          <a:lstStyle/>
          <a:p>
            <a:pPr algn="ctr">
              <a:spcBef>
                <a:spcPct val="20000"/>
              </a:spcBef>
            </a:pPr>
            <a:r>
              <a:rPr lang="en-US" sz="2400" dirty="0">
                <a:effectLst/>
              </a:rPr>
              <a:t>Financial Management: </a:t>
            </a:r>
            <a:r>
              <a:rPr lang="en-US" sz="2400" dirty="0" smtClean="0">
                <a:effectLst/>
              </a:rPr>
              <a:t/>
            </a:r>
            <a:br>
              <a:rPr lang="en-US" sz="2400" dirty="0" smtClean="0">
                <a:effectLst/>
              </a:rPr>
            </a:br>
            <a:r>
              <a:rPr lang="en-US" sz="2400" dirty="0" smtClean="0">
                <a:effectLst/>
              </a:rPr>
              <a:t>Workshop </a:t>
            </a:r>
            <a:r>
              <a:rPr lang="en-US" sz="2400" dirty="0">
                <a:effectLst/>
              </a:rPr>
              <a:t>for CILs…Regulations and </a:t>
            </a:r>
            <a:r>
              <a:rPr lang="en-US" sz="2400" dirty="0" smtClean="0">
                <a:effectLst/>
              </a:rPr>
              <a:t>Beyond</a:t>
            </a:r>
            <a:br>
              <a:rPr lang="en-US" sz="2400" dirty="0" smtClean="0">
                <a:effectLst/>
              </a:rPr>
            </a:br>
            <a:r>
              <a:rPr lang="en-US" sz="2400" dirty="0" smtClean="0">
                <a:effectLst/>
              </a:rPr>
              <a:t/>
            </a:r>
            <a:br>
              <a:rPr lang="en-US" sz="2400" dirty="0" smtClean="0">
                <a:effectLst/>
              </a:rPr>
            </a:br>
            <a:r>
              <a:rPr lang="en-US" sz="2000" dirty="0" smtClean="0">
                <a:solidFill>
                  <a:srgbClr val="333399"/>
                </a:solidFill>
                <a:effectLst/>
                <a:latin typeface="Arial Rounded MT Bold" pitchFamily="34" charset="0"/>
              </a:rPr>
              <a:t>Baltimore, </a:t>
            </a:r>
            <a:r>
              <a:rPr lang="en-US" sz="2000" dirty="0">
                <a:solidFill>
                  <a:srgbClr val="333399"/>
                </a:solidFill>
                <a:effectLst/>
                <a:latin typeface="Arial Rounded MT Bold" pitchFamily="34" charset="0"/>
              </a:rPr>
              <a:t>Maryland</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May 25-27, 2016</a:t>
            </a:r>
            <a:br>
              <a:rPr lang="en-US" sz="2000" dirty="0">
                <a:solidFill>
                  <a:srgbClr val="333399"/>
                </a:solidFill>
                <a:effectLst/>
                <a:latin typeface="Arial Rounded MT Bold" pitchFamily="34" charset="0"/>
              </a:rPr>
            </a:br>
            <a:r>
              <a:rPr lang="en-US" sz="2000" i="1" dirty="0">
                <a:solidFill>
                  <a:srgbClr val="333399"/>
                </a:solidFill>
                <a:effectLst/>
                <a:latin typeface="Arial Rounded MT Bold" pitchFamily="34" charset="0"/>
              </a:rPr>
              <a:t/>
            </a:r>
            <a:br>
              <a:rPr lang="en-US" sz="2000" i="1" dirty="0">
                <a:solidFill>
                  <a:srgbClr val="333399"/>
                </a:solidFill>
                <a:effectLst/>
                <a:latin typeface="Arial Rounded MT Bold" pitchFamily="34" charset="0"/>
              </a:rPr>
            </a:br>
            <a:endParaRPr lang="en-US" sz="2400" dirty="0">
              <a:effectLst/>
            </a:endParaRPr>
          </a:p>
        </p:txBody>
      </p:sp>
      <p:sp>
        <p:nvSpPr>
          <p:cNvPr id="3" name="Subtitle 2"/>
          <p:cNvSpPr>
            <a:spLocks noGrp="1"/>
          </p:cNvSpPr>
          <p:nvPr>
            <p:ph type="subTitle" idx="1"/>
          </p:nvPr>
        </p:nvSpPr>
        <p:spPr>
          <a:xfrm>
            <a:off x="0" y="3298825"/>
            <a:ext cx="9144000" cy="2720975"/>
          </a:xfrm>
        </p:spPr>
        <p:txBody>
          <a:bodyPr/>
          <a:lstStyle/>
          <a:p>
            <a:r>
              <a:rPr lang="en-US" sz="2000" i="1" dirty="0" smtClean="0">
                <a:solidFill>
                  <a:srgbClr val="333399"/>
                </a:solidFill>
                <a:latin typeface="Arial Rounded MT Bold" pitchFamily="34" charset="0"/>
              </a:rPr>
              <a:t>Presenters</a:t>
            </a:r>
            <a:r>
              <a:rPr lang="en-US" sz="2000" i="1" dirty="0">
                <a:solidFill>
                  <a:srgbClr val="333399"/>
                </a:solidFill>
                <a:latin typeface="Arial Rounded MT Bold" pitchFamily="34" charset="0"/>
              </a:rPr>
              <a:t>:</a:t>
            </a:r>
          </a:p>
          <a:p>
            <a:r>
              <a:rPr lang="en-US" sz="2000" b="1" dirty="0">
                <a:solidFill>
                  <a:schemeClr val="accent2"/>
                </a:solidFill>
                <a:latin typeface="Arial Rounded MT Bold" pitchFamily="34" charset="0"/>
              </a:rPr>
              <a:t>John Heveron, Jr. CPA</a:t>
            </a:r>
          </a:p>
          <a:p>
            <a:r>
              <a:rPr lang="en-US" sz="2000" i="1" dirty="0">
                <a:solidFill>
                  <a:schemeClr val="accent2"/>
                </a:solidFill>
                <a:latin typeface="Arial Rounded MT Bold" pitchFamily="34" charset="0"/>
              </a:rPr>
              <a:t>Heveron &amp; Company, CPAs</a:t>
            </a:r>
          </a:p>
          <a:p>
            <a:r>
              <a:rPr lang="en-US" sz="2000" b="1" dirty="0" smtClean="0">
                <a:solidFill>
                  <a:schemeClr val="accent2"/>
                </a:solidFill>
                <a:latin typeface="Arial Rounded MT Bold" pitchFamily="34" charset="0"/>
              </a:rPr>
              <a:t>Paula </a:t>
            </a:r>
            <a:r>
              <a:rPr lang="en-US" sz="2000" b="1" dirty="0">
                <a:solidFill>
                  <a:schemeClr val="accent2"/>
                </a:solidFill>
                <a:latin typeface="Arial Rounded MT Bold" pitchFamily="34" charset="0"/>
              </a:rPr>
              <a:t>McElwee </a:t>
            </a:r>
            <a:r>
              <a:rPr lang="en-US" sz="2000" dirty="0" smtClean="0">
                <a:solidFill>
                  <a:schemeClr val="accent2"/>
                </a:solidFill>
                <a:latin typeface="Arial Rounded MT Bold" pitchFamily="34" charset="0"/>
              </a:rPr>
              <a:t> </a:t>
            </a:r>
          </a:p>
          <a:p>
            <a:r>
              <a:rPr lang="en-US" sz="2000" i="1" dirty="0" smtClean="0">
                <a:solidFill>
                  <a:schemeClr val="accent2"/>
                </a:solidFill>
                <a:latin typeface="Arial Rounded MT Bold" pitchFamily="34" charset="0"/>
              </a:rPr>
              <a:t>IL-NET</a:t>
            </a:r>
          </a:p>
          <a:p>
            <a:r>
              <a:rPr lang="en-US" sz="2000" b="1" dirty="0" smtClean="0">
                <a:solidFill>
                  <a:schemeClr val="accent2"/>
                </a:solidFill>
                <a:latin typeface="Arial Rounded MT Bold" pitchFamily="34" charset="0"/>
              </a:rPr>
              <a:t>Steven Spillan, Esq. </a:t>
            </a:r>
          </a:p>
          <a:p>
            <a:r>
              <a:rPr lang="en-US" sz="2000" i="1" dirty="0" smtClean="0">
                <a:solidFill>
                  <a:schemeClr val="accent2"/>
                </a:solidFill>
                <a:latin typeface="+mj-lt"/>
              </a:rPr>
              <a:t>Brustein </a:t>
            </a:r>
            <a:r>
              <a:rPr lang="en-US" sz="2000" i="1" dirty="0">
                <a:solidFill>
                  <a:schemeClr val="accent2"/>
                </a:solidFill>
                <a:latin typeface="+mj-lt"/>
              </a:rPr>
              <a:t>&amp; Manasevit, PLLC</a:t>
            </a:r>
            <a:r>
              <a:rPr lang="en-US" sz="2000" dirty="0">
                <a:solidFill>
                  <a:schemeClr val="accent2"/>
                </a:solidFill>
                <a:latin typeface="+mj-lt"/>
              </a:rPr>
              <a: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smtClean="0"/>
              <a:t>Wrap Up Day 2</a:t>
            </a:r>
            <a:endParaRPr lang="en-US" sz="3200" dirty="0"/>
          </a:p>
        </p:txBody>
      </p:sp>
      <p:sp>
        <p:nvSpPr>
          <p:cNvPr id="4" name="Content Placeholder 3"/>
          <p:cNvSpPr>
            <a:spLocks noGrp="1"/>
          </p:cNvSpPr>
          <p:nvPr>
            <p:ph idx="1"/>
          </p:nvPr>
        </p:nvSpPr>
        <p:spPr/>
        <p:txBody>
          <a:bodyPr/>
          <a:lstStyle/>
          <a:p>
            <a:r>
              <a:rPr lang="en-US" dirty="0" smtClean="0"/>
              <a:t>Wrap Up</a:t>
            </a:r>
          </a:p>
          <a:p>
            <a:r>
              <a:rPr lang="en-US" dirty="0" smtClean="0"/>
              <a:t>Q&amp;A</a:t>
            </a:r>
            <a:endParaRPr lang="en-US" dirty="0"/>
          </a:p>
        </p:txBody>
      </p:sp>
    </p:spTree>
    <p:extLst>
      <p:ext uri="{BB962C8B-B14F-4D97-AF65-F5344CB8AC3E}">
        <p14:creationId xmlns:p14="http://schemas.microsoft.com/office/powerpoint/2010/main" val="1064351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2" name="Content Placeholder 1"/>
          <p:cNvSpPr>
            <a:spLocks noGrp="1"/>
          </p:cNvSpPr>
          <p:nvPr>
            <p:ph idx="1"/>
          </p:nvPr>
        </p:nvSpPr>
        <p:spPr>
          <a:xfrm>
            <a:off x="457200" y="1219200"/>
            <a:ext cx="8537366" cy="4648200"/>
          </a:xfrm>
        </p:spPr>
        <p:txBody>
          <a:bodyPr/>
          <a:lstStyle/>
          <a:p>
            <a:pPr marL="0" indent="0">
              <a:buNone/>
            </a:pPr>
            <a:r>
              <a:rPr lang="en-US" dirty="0" smtClean="0"/>
              <a:t>Support </a:t>
            </a:r>
            <a:r>
              <a:rPr lang="en-US" dirty="0"/>
              <a:t>for development of this technical assistance information was provided by the Department of Health and Human Services, Administration for Community Living under grant number </a:t>
            </a:r>
            <a:r>
              <a:rPr lang="en-US" dirty="0" smtClean="0"/>
              <a:t>90TT0001-02-00</a:t>
            </a:r>
            <a:r>
              <a:rPr lang="en-US" dirty="0"/>
              <a:t>. No official endorsement of the Department of Health and Human Services should be inferred. Permission is granted for duplication of any portion of this information, providing that the following credit is given to the project: Developed as part of the IL-NET, an ILRU/NCIL/APRIL National Training and Technical Assistance Program.</a:t>
            </a:r>
            <a:endParaRPr lang="en-US" sz="2200" dirty="0"/>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15678</TotalTime>
  <Words>122</Words>
  <Application>Microsoft Office PowerPoint</Application>
  <PresentationFormat>On-screen Show (4:3)</PresentationFormat>
  <Paragraphs>15</Paragraphs>
  <Slides>3</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vt:i4>
      </vt:variant>
    </vt:vector>
  </HeadingPairs>
  <TitlesOfParts>
    <vt:vector size="8" baseType="lpstr">
      <vt:lpstr>Arial</vt:lpstr>
      <vt:lpstr>Arial Rounded MT Bold</vt:lpstr>
      <vt:lpstr>Tahoma</vt:lpstr>
      <vt:lpstr>Default Design</vt:lpstr>
      <vt:lpstr>41_Default Design</vt:lpstr>
      <vt:lpstr>Financial Management:  Workshop for CILs…Regulations and Beyond  Baltimore, Maryland May 25-27, 2016  </vt:lpstr>
      <vt:lpstr>Wrap Up Day 2</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Eubanks, Carol</cp:lastModifiedBy>
  <cp:revision>571</cp:revision>
  <cp:lastPrinted>2016-04-22T12:50:10Z</cp:lastPrinted>
  <dcterms:created xsi:type="dcterms:W3CDTF">2011-01-05T14:17:40Z</dcterms:created>
  <dcterms:modified xsi:type="dcterms:W3CDTF">2016-06-15T14:48:21Z</dcterms:modified>
</cp:coreProperties>
</file>