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690" r:id="rId3"/>
    <p:sldId id="704" r:id="rId4"/>
    <p:sldId id="705" r:id="rId5"/>
    <p:sldId id="706" r:id="rId6"/>
    <p:sldId id="318"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eaLnBrk="1" fontAlgn="auto" hangingPunct="1">
              <a:spcBef>
                <a:spcPts val="0"/>
              </a:spcBef>
              <a:spcAft>
                <a:spcPts val="0"/>
              </a:spcAft>
              <a:defRPr/>
            </a:pPr>
            <a:endParaRPr lang="en-US" dirty="0" smtClean="0">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C3AB965-C23D-49AF-BF19-8CC83E740EA8}" type="slidenum">
              <a:rPr lang="en-US" smtClean="0"/>
              <a:pPr/>
              <a:t>3</a:t>
            </a:fld>
            <a:endParaRPr lang="en-US"/>
          </a:p>
        </p:txBody>
      </p:sp>
    </p:spTree>
    <p:extLst>
      <p:ext uri="{BB962C8B-B14F-4D97-AF65-F5344CB8AC3E}">
        <p14:creationId xmlns:p14="http://schemas.microsoft.com/office/powerpoint/2010/main" val="4230878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4</a:t>
            </a:fld>
            <a:endParaRPr lang="en-US"/>
          </a:p>
        </p:txBody>
      </p:sp>
    </p:spTree>
    <p:extLst>
      <p:ext uri="{BB962C8B-B14F-4D97-AF65-F5344CB8AC3E}">
        <p14:creationId xmlns:p14="http://schemas.microsoft.com/office/powerpoint/2010/main" val="3035220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effectLst/>
              </a:rPr>
              <a:t>Making Your Accounting System Consistent with Indirect Cost Rate</a:t>
            </a:r>
            <a:endParaRPr lang="en-US" dirty="0">
              <a:effectLst/>
            </a:endParaRPr>
          </a:p>
        </p:txBody>
      </p:sp>
    </p:spTree>
    <p:extLst>
      <p:ext uri="{BB962C8B-B14F-4D97-AF65-F5344CB8AC3E}">
        <p14:creationId xmlns:p14="http://schemas.microsoft.com/office/powerpoint/2010/main" val="2964382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How to Make your Indirect Cost Rate Process Simpler? What To Do Now</a:t>
            </a:r>
            <a:endParaRPr lang="en-US" dirty="0">
              <a:effectLst/>
            </a:endParaRPr>
          </a:p>
        </p:txBody>
      </p:sp>
      <p:sp>
        <p:nvSpPr>
          <p:cNvPr id="8" name="Content Placeholder 7"/>
          <p:cNvSpPr>
            <a:spLocks noGrp="1"/>
          </p:cNvSpPr>
          <p:nvPr>
            <p:ph idx="1"/>
          </p:nvPr>
        </p:nvSpPr>
        <p:spPr>
          <a:xfrm>
            <a:off x="381000" y="1295400"/>
            <a:ext cx="8382000" cy="4876800"/>
          </a:xfrm>
        </p:spPr>
        <p:txBody>
          <a:bodyPr/>
          <a:lstStyle/>
          <a:p>
            <a:r>
              <a:rPr lang="en-US" dirty="0" smtClean="0"/>
              <a:t>The level of detail in your </a:t>
            </a:r>
            <a:r>
              <a:rPr lang="en-US" dirty="0"/>
              <a:t>Indirect Cost Rate Proposal </a:t>
            </a:r>
            <a:r>
              <a:rPr lang="en-US" dirty="0" smtClean="0"/>
              <a:t>should be based on and be similar to the level of detail in your statement of functional expenses if you issue financial statements, or to your Form 990 if you issue a full form 990 rather than a Form 990 EZ.</a:t>
            </a:r>
          </a:p>
          <a:p>
            <a:r>
              <a:rPr lang="en-US" dirty="0"/>
              <a:t>Simplify your record-keeping and your vouchering by using fewer categories and putting </a:t>
            </a:r>
            <a:r>
              <a:rPr lang="en-US" dirty="0" smtClean="0"/>
              <a:t>more (small) </a:t>
            </a:r>
            <a:r>
              <a:rPr lang="en-US" dirty="0"/>
              <a:t>items into indirect.</a:t>
            </a:r>
          </a:p>
          <a:p>
            <a:pPr marL="0" indent="0">
              <a:buNone/>
            </a:pPr>
            <a:endParaRPr lang="en-US" dirty="0"/>
          </a:p>
        </p:txBody>
      </p:sp>
    </p:spTree>
    <p:extLst>
      <p:ext uri="{BB962C8B-B14F-4D97-AF65-F5344CB8AC3E}">
        <p14:creationId xmlns:p14="http://schemas.microsoft.com/office/powerpoint/2010/main" val="4043503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74638"/>
            <a:ext cx="8458200" cy="792162"/>
          </a:xfrm>
        </p:spPr>
        <p:txBody>
          <a:bodyPr/>
          <a:lstStyle/>
          <a:p>
            <a:r>
              <a:rPr lang="en-US" dirty="0" smtClean="0">
                <a:effectLst/>
              </a:rPr>
              <a:t>How to Make your </a:t>
            </a:r>
            <a:r>
              <a:rPr lang="en-US" dirty="0" smtClean="0"/>
              <a:t>Indirect </a:t>
            </a:r>
            <a:r>
              <a:rPr lang="en-US" dirty="0"/>
              <a:t>Cost Rate </a:t>
            </a:r>
            <a:r>
              <a:rPr lang="en-US" dirty="0" smtClean="0"/>
              <a:t>Process </a:t>
            </a:r>
            <a:r>
              <a:rPr lang="en-US" dirty="0" smtClean="0">
                <a:effectLst/>
              </a:rPr>
              <a:t>Simpler? </a:t>
            </a:r>
            <a:r>
              <a:rPr lang="en-US" dirty="0"/>
              <a:t>What </a:t>
            </a:r>
            <a:r>
              <a:rPr lang="en-US" dirty="0" smtClean="0"/>
              <a:t>To Do Now, </a:t>
            </a:r>
            <a:r>
              <a:rPr lang="en-US" sz="2400" b="0" dirty="0" smtClean="0"/>
              <a:t>cont’d.</a:t>
            </a:r>
            <a:endParaRPr lang="en-US" sz="2000" b="0" dirty="0">
              <a:effectLst/>
            </a:endParaRPr>
          </a:p>
        </p:txBody>
      </p:sp>
      <p:sp>
        <p:nvSpPr>
          <p:cNvPr id="4" name="Content Placeholder 3"/>
          <p:cNvSpPr>
            <a:spLocks noGrp="1"/>
          </p:cNvSpPr>
          <p:nvPr>
            <p:ph idx="1"/>
          </p:nvPr>
        </p:nvSpPr>
        <p:spPr>
          <a:xfrm>
            <a:off x="304800" y="1371600"/>
            <a:ext cx="8763000" cy="4648200"/>
          </a:xfrm>
        </p:spPr>
        <p:txBody>
          <a:bodyPr/>
          <a:lstStyle/>
          <a:p>
            <a:r>
              <a:rPr lang="en-US" dirty="0" smtClean="0"/>
              <a:t>Rule of thumb </a:t>
            </a:r>
            <a:r>
              <a:rPr lang="en-US" dirty="0" smtClean="0">
                <a:latin typeface="Tahoma" panose="020B0604030504040204" pitchFamily="34" charset="0"/>
                <a:ea typeface="Tahoma" panose="020B0604030504040204" pitchFamily="34" charset="0"/>
                <a:cs typeface="Tahoma" panose="020B0604030504040204" pitchFamily="34" charset="0"/>
              </a:rPr>
              <a:t>―</a:t>
            </a:r>
            <a:r>
              <a:rPr lang="en-US" dirty="0" smtClean="0"/>
              <a:t> if an expense category didn’t total $1,000 last year try combining it with something else.</a:t>
            </a:r>
            <a:endParaRPr lang="en-US" dirty="0"/>
          </a:p>
          <a:p>
            <a:r>
              <a:rPr lang="en-US" dirty="0" smtClean="0"/>
              <a:t>When you have multiple funders for the same program, don’t break these costs out in your accounting system; use percentages to break out between funders.</a:t>
            </a:r>
          </a:p>
          <a:p>
            <a:r>
              <a:rPr lang="en-US" dirty="0" smtClean="0"/>
              <a:t>Be mindful of other funding requirements such as those your State imposes.</a:t>
            </a:r>
            <a:endParaRPr lang="en-US"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4678252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Simplifying Annual Indirect Cost Rate Reporting</a:t>
            </a:r>
            <a:endParaRPr lang="en-US" dirty="0"/>
          </a:p>
        </p:txBody>
      </p:sp>
      <p:sp>
        <p:nvSpPr>
          <p:cNvPr id="4" name="Content Placeholder 3"/>
          <p:cNvSpPr>
            <a:spLocks noGrp="1"/>
          </p:cNvSpPr>
          <p:nvPr>
            <p:ph idx="1"/>
          </p:nvPr>
        </p:nvSpPr>
        <p:spPr/>
        <p:txBody>
          <a:bodyPr/>
          <a:lstStyle/>
          <a:p>
            <a:r>
              <a:rPr lang="en-US" dirty="0" smtClean="0"/>
              <a:t>Save the spreadsheets you develop for your indirect cost rate proposal. You will be able to use them for subsequent reporting.</a:t>
            </a:r>
          </a:p>
          <a:p>
            <a:r>
              <a:rPr lang="en-US" dirty="0" smtClean="0"/>
              <a:t>Keep a file of annual submissions to assure consistency.</a:t>
            </a:r>
          </a:p>
          <a:p>
            <a:r>
              <a:rPr lang="en-US" dirty="0" smtClean="0"/>
              <a:t>Also keep a file of indirect cost rate approvals.</a:t>
            </a:r>
          </a:p>
          <a:p>
            <a:r>
              <a:rPr lang="en-US" dirty="0" smtClean="0"/>
              <a:t>If you add income or expense accounts to your general ledger, consider how they will affect your indirect cost rate and your annual reporting.</a:t>
            </a:r>
            <a:endParaRPr lang="en-US" dirty="0"/>
          </a:p>
        </p:txBody>
      </p:sp>
    </p:spTree>
    <p:extLst>
      <p:ext uri="{BB962C8B-B14F-4D97-AF65-F5344CB8AC3E}">
        <p14:creationId xmlns:p14="http://schemas.microsoft.com/office/powerpoint/2010/main" val="4160326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367</Words>
  <Application>Microsoft Office PowerPoint</Application>
  <PresentationFormat>On-screen Show (4:3)</PresentationFormat>
  <Paragraphs>29</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Rounded MT Bold</vt:lpstr>
      <vt:lpstr>Calibri</vt:lpstr>
      <vt:lpstr>Tahoma</vt:lpstr>
      <vt:lpstr>Default Design</vt:lpstr>
      <vt:lpstr>Financial Management:  Workshop for CILs…Regulations and Beyond  Baltimore, Maryland May 25-27, 2016  </vt:lpstr>
      <vt:lpstr>Making Your Accounting System Consistent with Indirect Cost Rate</vt:lpstr>
      <vt:lpstr>How to Make your Indirect Cost Rate Process Simpler? What To Do Now</vt:lpstr>
      <vt:lpstr>How to Make your Indirect Cost Rate Process Simpler? What To Do Now, cont’d.</vt:lpstr>
      <vt:lpstr>Simplifying Annual Indirect Cost Rate Reporting</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2016-06-15T14:50:16Z</dcterms:modified>
</cp:coreProperties>
</file>