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88" r:id="rId2"/>
  </p:sldMasterIdLst>
  <p:notesMasterIdLst>
    <p:notesMasterId r:id="rId14"/>
  </p:notesMasterIdLst>
  <p:handoutMasterIdLst>
    <p:handoutMasterId r:id="rId15"/>
  </p:handoutMasterIdLst>
  <p:sldIdLst>
    <p:sldId id="280" r:id="rId3"/>
    <p:sldId id="661" r:id="rId4"/>
    <p:sldId id="533" r:id="rId5"/>
    <p:sldId id="530" r:id="rId6"/>
    <p:sldId id="531" r:id="rId7"/>
    <p:sldId id="532" r:id="rId8"/>
    <p:sldId id="548" r:id="rId9"/>
    <p:sldId id="535" r:id="rId10"/>
    <p:sldId id="536" r:id="rId11"/>
    <p:sldId id="649" r:id="rId12"/>
    <p:sldId id="318" r:id="rId1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a:t>
            </a:fld>
            <a:endParaRPr lang="en-US" dirty="0"/>
          </a:p>
        </p:txBody>
      </p:sp>
    </p:spTree>
    <p:extLst>
      <p:ext uri="{BB962C8B-B14F-4D97-AF65-F5344CB8AC3E}">
        <p14:creationId xmlns:p14="http://schemas.microsoft.com/office/powerpoint/2010/main" val="4185453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297872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solidFill>
                  <a:srgbClr val="000000"/>
                </a:solidFill>
              </a:rPr>
              <a:pPr>
                <a:defRPr/>
              </a:pPr>
              <a:t>‹#›</a:t>
            </a:fld>
            <a:endParaRPr lang="en-US" dirty="0">
              <a:solidFill>
                <a:srgbClr val="000000"/>
              </a:solidFill>
            </a:endParaRPr>
          </a:p>
        </p:txBody>
      </p:sp>
      <p:sp>
        <p:nvSpPr>
          <p:cNvPr id="2" name="Title 1"/>
          <p:cNvSpPr>
            <a:spLocks noGrp="1"/>
          </p:cNvSpPr>
          <p:nvPr>
            <p:ph type="title"/>
          </p:nvPr>
        </p:nvSpPr>
        <p:spPr>
          <a:xfrm>
            <a:off x="228600" y="274638"/>
            <a:ext cx="7696200" cy="792162"/>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1824045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7418427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364355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solidFill>
                  <a:srgbClr val="000000"/>
                </a:solidFill>
              </a:rPr>
              <a:pPr>
                <a:defRPr/>
              </a:pPr>
              <a:t>‹#›</a:t>
            </a:fld>
            <a:endParaRPr lang="en-US" dirty="0">
              <a:solidFill>
                <a:srgbClr val="000000"/>
              </a:solidFill>
            </a:endParaRPr>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solidFill>
                  <a:srgbClr val="000000"/>
                </a:solidFill>
                <a:latin typeface="Arial" pitchFamily="34" charset="0"/>
                <a:cs typeface="Arial" charset="0"/>
              </a:rPr>
              <a:t>CIL-NET</a:t>
            </a:r>
            <a:r>
              <a:rPr lang="en-US" sz="800" b="1" dirty="0">
                <a:solidFill>
                  <a:srgbClr val="000000"/>
                </a:solidFill>
                <a:latin typeface="Arial" pitchFamily="34" charset="0"/>
                <a:cs typeface="Arial" charset="0"/>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6" cstate="print"/>
          <a:stretch>
            <a:fillRect/>
          </a:stretch>
        </p:blipFill>
        <p:spPr>
          <a:xfrm>
            <a:off x="8229600" y="76200"/>
            <a:ext cx="838200" cy="401320"/>
          </a:xfrm>
          <a:prstGeom prst="rect">
            <a:avLst/>
          </a:prstGeom>
        </p:spPr>
      </p:pic>
    </p:spTree>
    <p:extLst>
      <p:ext uri="{BB962C8B-B14F-4D97-AF65-F5344CB8AC3E}">
        <p14:creationId xmlns:p14="http://schemas.microsoft.com/office/powerpoint/2010/main" val="1707682840"/>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ndependencesector.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lru.org/training/influencing-polic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on Lobbying Rules for Charities</a:t>
            </a:r>
            <a:endParaRPr lang="en-US" dirty="0"/>
          </a:p>
        </p:txBody>
      </p:sp>
      <p:sp>
        <p:nvSpPr>
          <p:cNvPr id="3" name="Content Placeholder 2"/>
          <p:cNvSpPr>
            <a:spLocks noGrp="1"/>
          </p:cNvSpPr>
          <p:nvPr>
            <p:ph idx="1"/>
          </p:nvPr>
        </p:nvSpPr>
        <p:spPr>
          <a:xfrm>
            <a:off x="457200" y="1219200"/>
            <a:ext cx="8458200" cy="4648200"/>
          </a:xfrm>
        </p:spPr>
        <p:txBody>
          <a:bodyPr/>
          <a:lstStyle/>
          <a:p>
            <a:r>
              <a:rPr lang="en-US" dirty="0" smtClean="0"/>
              <a:t>Additional information about lobbying guidelines can be found at </a:t>
            </a:r>
            <a:r>
              <a:rPr lang="en-US" dirty="0" smtClean="0">
                <a:hlinkClick r:id="rId2"/>
              </a:rPr>
              <a:t>www.independentsector.org</a:t>
            </a:r>
            <a:r>
              <a:rPr lang="en-US" dirty="0" smtClean="0"/>
              <a:t>. </a:t>
            </a:r>
          </a:p>
          <a:p>
            <a:r>
              <a:rPr lang="en-US" dirty="0" smtClean="0"/>
              <a:t>Look at the policy &amp; advocacy tab of their website.</a:t>
            </a:r>
          </a:p>
          <a:p>
            <a:r>
              <a:rPr lang="en-US" dirty="0" smtClean="0"/>
              <a:t>This can be a one-stop shop for rules and requirements as well as advocacy skills and information on how to contact your legislators.</a:t>
            </a:r>
            <a:endParaRPr lang="en-US" dirty="0"/>
          </a:p>
        </p:txBody>
      </p:sp>
    </p:spTree>
    <p:extLst>
      <p:ext uri="{BB962C8B-B14F-4D97-AF65-F5344CB8AC3E}">
        <p14:creationId xmlns:p14="http://schemas.microsoft.com/office/powerpoint/2010/main" val="1890034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36838"/>
            <a:ext cx="7696200" cy="792162"/>
          </a:xfrm>
        </p:spPr>
        <p:txBody>
          <a:bodyPr/>
          <a:lstStyle/>
          <a:p>
            <a:pPr algn="ctr"/>
            <a:r>
              <a:rPr lang="en-US" sz="3200" dirty="0" smtClean="0"/>
              <a:t>Lobbying</a:t>
            </a:r>
            <a:r>
              <a:rPr lang="en-US" sz="3200" dirty="0" smtClean="0">
                <a:latin typeface="Tahoma" panose="020B0604030504040204" pitchFamily="34" charset="0"/>
                <a:ea typeface="Tahoma" panose="020B0604030504040204" pitchFamily="34" charset="0"/>
                <a:cs typeface="Tahoma" panose="020B0604030504040204" pitchFamily="34" charset="0"/>
              </a:rPr>
              <a:t>―</a:t>
            </a:r>
            <a:br>
              <a:rPr lang="en-US" sz="3200" dirty="0" smtClean="0">
                <a:latin typeface="Tahoma" panose="020B0604030504040204" pitchFamily="34" charset="0"/>
                <a:ea typeface="Tahoma" panose="020B0604030504040204" pitchFamily="34" charset="0"/>
                <a:cs typeface="Tahoma" panose="020B0604030504040204" pitchFamily="34" charset="0"/>
              </a:rPr>
            </a:br>
            <a:r>
              <a:rPr lang="en-US" sz="3200" dirty="0" smtClean="0"/>
              <a:t>What is Permitted and Prohibited</a:t>
            </a:r>
            <a:endParaRPr lang="en-US" sz="3200" dirty="0"/>
          </a:p>
        </p:txBody>
      </p:sp>
      <p:sp>
        <p:nvSpPr>
          <p:cNvPr id="3" name="Slide Number Placeholder 2"/>
          <p:cNvSpPr>
            <a:spLocks noGrp="1"/>
          </p:cNvSpPr>
          <p:nvPr>
            <p:ph type="sldNum" sz="quarter" idx="10"/>
          </p:nvPr>
        </p:nvSpPr>
        <p:spPr/>
        <p:txBody>
          <a:bodyPr/>
          <a:lstStyle/>
          <a:p>
            <a:pPr>
              <a:defRPr/>
            </a:pPr>
            <a:fld id="{F42DF3E2-0175-464B-95E4-5D6CFE698002}" type="slidenum">
              <a:rPr lang="en-US" sz="800" smtClean="0">
                <a:solidFill>
                  <a:srgbClr val="000000"/>
                </a:solidFill>
              </a:rPr>
              <a:pPr>
                <a:defRPr/>
              </a:pPr>
              <a:t>2</a:t>
            </a:fld>
            <a:endParaRPr lang="en-US" sz="800" dirty="0">
              <a:solidFill>
                <a:srgbClr val="000000"/>
              </a:solidFill>
            </a:endParaRPr>
          </a:p>
        </p:txBody>
      </p:sp>
    </p:spTree>
    <p:extLst>
      <p:ext uri="{BB962C8B-B14F-4D97-AF65-F5344CB8AC3E}">
        <p14:creationId xmlns:p14="http://schemas.microsoft.com/office/powerpoint/2010/main" val="1333346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52400"/>
            <a:ext cx="7696200" cy="609600"/>
          </a:xfrm>
        </p:spPr>
        <p:txBody>
          <a:bodyPr/>
          <a:lstStyle/>
          <a:p>
            <a:r>
              <a:rPr lang="en-US" dirty="0">
                <a:effectLst/>
              </a:rPr>
              <a:t>Lobbying Rules for </a:t>
            </a:r>
            <a:r>
              <a:rPr lang="en-US" dirty="0" smtClean="0">
                <a:effectLst/>
              </a:rPr>
              <a:t>Charities</a:t>
            </a:r>
            <a:endParaRPr lang="en-US" dirty="0">
              <a:effectLst/>
            </a:endParaRPr>
          </a:p>
        </p:txBody>
      </p:sp>
      <p:sp>
        <p:nvSpPr>
          <p:cNvPr id="4" name="Content Placeholder 3"/>
          <p:cNvSpPr>
            <a:spLocks noGrp="1"/>
          </p:cNvSpPr>
          <p:nvPr>
            <p:ph idx="1"/>
          </p:nvPr>
        </p:nvSpPr>
        <p:spPr>
          <a:xfrm>
            <a:off x="152400" y="762000"/>
            <a:ext cx="8763000" cy="5410200"/>
          </a:xfrm>
        </p:spPr>
        <p:txBody>
          <a:bodyPr/>
          <a:lstStyle/>
          <a:p>
            <a:pPr>
              <a:spcBef>
                <a:spcPts val="0"/>
              </a:spcBef>
            </a:pPr>
            <a:r>
              <a:rPr lang="en-US" sz="2700" dirty="0" smtClean="0"/>
              <a:t>Uniform Guidance section 200.450 addresses lobbying, including lobbying activities which are unallowable costs, such as attempting to influence a federal employee regarding a federal award on any basis other than the merits of the matter. </a:t>
            </a:r>
          </a:p>
          <a:p>
            <a:r>
              <a:rPr lang="en-US" sz="2700" dirty="0" smtClean="0"/>
              <a:t>Identifies costs that aren’t specifically unallowable such as nonpartisan analysis, research reports, and any activity specifically authorized by statute to be undertaken with federal awards. </a:t>
            </a:r>
          </a:p>
          <a:p>
            <a:r>
              <a:rPr lang="en-US" sz="2700" dirty="0" smtClean="0"/>
              <a:t>Lobbying is an activity that needs to be charged with indirect costs (and be identified in your indirect cost rate proposal)</a:t>
            </a:r>
            <a:r>
              <a:rPr lang="en-US" dirty="0" smtClean="0"/>
              <a:t>.</a:t>
            </a:r>
          </a:p>
          <a:p>
            <a:pPr marL="0" indent="0">
              <a:buNone/>
            </a:pPr>
            <a:endParaRPr lang="en-US" dirty="0"/>
          </a:p>
          <a:p>
            <a:pPr lvl="1">
              <a:buFont typeface="Wingdings" pitchFamily="2" charset="2"/>
              <a:buChar char="Ø"/>
            </a:pPr>
            <a:endParaRPr lang="en-US" sz="1600" dirty="0"/>
          </a:p>
          <a:p>
            <a:pPr lvl="0"/>
            <a:endParaRPr lang="en-US" dirty="0"/>
          </a:p>
          <a:p>
            <a:pPr marL="0" indent="0">
              <a:buNone/>
            </a:pP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2136181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76200"/>
            <a:ext cx="7696200" cy="762000"/>
          </a:xfrm>
        </p:spPr>
        <p:txBody>
          <a:bodyPr/>
          <a:lstStyle/>
          <a:p>
            <a:r>
              <a:rPr lang="en-US" dirty="0" smtClean="0">
                <a:effectLst/>
              </a:rPr>
              <a:t>IRS Lobbying </a:t>
            </a:r>
            <a:r>
              <a:rPr lang="en-US" dirty="0">
                <a:effectLst/>
              </a:rPr>
              <a:t>Rules for </a:t>
            </a:r>
            <a:r>
              <a:rPr lang="en-US" dirty="0" smtClean="0">
                <a:effectLst/>
              </a:rPr>
              <a:t>Charities</a:t>
            </a:r>
            <a:endParaRPr lang="en-US" sz="2400" dirty="0">
              <a:effectLst/>
            </a:endParaRPr>
          </a:p>
        </p:txBody>
      </p:sp>
      <p:sp>
        <p:nvSpPr>
          <p:cNvPr id="4" name="Content Placeholder 3"/>
          <p:cNvSpPr>
            <a:spLocks noGrp="1"/>
          </p:cNvSpPr>
          <p:nvPr>
            <p:ph idx="1"/>
          </p:nvPr>
        </p:nvSpPr>
        <p:spPr>
          <a:xfrm>
            <a:off x="228600" y="762000"/>
            <a:ext cx="8686800" cy="5638800"/>
          </a:xfrm>
        </p:spPr>
        <p:txBody>
          <a:bodyPr/>
          <a:lstStyle/>
          <a:p>
            <a:r>
              <a:rPr lang="en-US" dirty="0"/>
              <a:t>Advocacy is not lobbying although it can include lobbying. Advocacy can be any of a variety of activities with the objective of bringing about systemic social change.</a:t>
            </a:r>
          </a:p>
          <a:p>
            <a:r>
              <a:rPr lang="en-US" dirty="0"/>
              <a:t>Advocacy can advance your cause </a:t>
            </a:r>
            <a:r>
              <a:rPr lang="en-US" dirty="0" smtClean="0"/>
              <a:t>&amp; </a:t>
            </a:r>
            <a:r>
              <a:rPr lang="en-US" dirty="0"/>
              <a:t>increase your visibility, </a:t>
            </a:r>
            <a:r>
              <a:rPr lang="en-US" dirty="0" smtClean="0"/>
              <a:t>&amp; </a:t>
            </a:r>
            <a:r>
              <a:rPr lang="en-US" dirty="0"/>
              <a:t>may or may not include lobbying activities.</a:t>
            </a:r>
          </a:p>
          <a:p>
            <a:r>
              <a:rPr lang="en-US" dirty="0"/>
              <a:t>Advocacy can also include communicating with your legislators or the general public about helpful legislation without addressing specific </a:t>
            </a:r>
            <a:r>
              <a:rPr lang="en-US" dirty="0" smtClean="0"/>
              <a:t>legislation— </a:t>
            </a:r>
            <a:r>
              <a:rPr lang="en-US" dirty="0"/>
              <a:t>that is not lobbying</a:t>
            </a:r>
            <a:r>
              <a:rPr lang="en-US" dirty="0" smtClean="0"/>
              <a:t>.</a:t>
            </a:r>
          </a:p>
          <a:p>
            <a:r>
              <a:rPr lang="en-US" dirty="0">
                <a:hlinkClick r:id="rId2"/>
              </a:rPr>
              <a:t>http://www.ilru.org/training/influencing-policy</a:t>
            </a: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42179331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52400"/>
            <a:ext cx="8839200" cy="762000"/>
          </a:xfrm>
        </p:spPr>
        <p:txBody>
          <a:bodyPr/>
          <a:lstStyle/>
          <a:p>
            <a:r>
              <a:rPr lang="en-US" dirty="0" smtClean="0">
                <a:effectLst/>
              </a:rPr>
              <a:t>IRS Lobbying </a:t>
            </a:r>
            <a:r>
              <a:rPr lang="en-US" dirty="0">
                <a:effectLst/>
              </a:rPr>
              <a:t>Rules for </a:t>
            </a:r>
            <a:r>
              <a:rPr lang="en-US" dirty="0" smtClean="0">
                <a:effectLst/>
              </a:rPr>
              <a:t>Charities, </a:t>
            </a:r>
            <a:r>
              <a:rPr lang="en-US" sz="2400" dirty="0" smtClean="0">
                <a:effectLst/>
              </a:rPr>
              <a:t>cont’d.</a:t>
            </a:r>
            <a:endParaRPr lang="en-US" sz="2400" dirty="0">
              <a:effectLst/>
            </a:endParaRPr>
          </a:p>
        </p:txBody>
      </p:sp>
      <p:sp>
        <p:nvSpPr>
          <p:cNvPr id="4" name="Content Placeholder 3"/>
          <p:cNvSpPr>
            <a:spLocks noGrp="1"/>
          </p:cNvSpPr>
          <p:nvPr>
            <p:ph idx="1"/>
          </p:nvPr>
        </p:nvSpPr>
        <p:spPr>
          <a:xfrm>
            <a:off x="152400" y="1066800"/>
            <a:ext cx="8839200" cy="5486400"/>
          </a:xfrm>
        </p:spPr>
        <p:txBody>
          <a:bodyPr/>
          <a:lstStyle/>
          <a:p>
            <a:r>
              <a:rPr lang="en-US" dirty="0"/>
              <a:t>Lobbying is </a:t>
            </a:r>
            <a:r>
              <a:rPr lang="en-US" dirty="0" smtClean="0"/>
              <a:t>attempting </a:t>
            </a:r>
            <a:r>
              <a:rPr lang="en-US" dirty="0"/>
              <a:t>to influence legislation </a:t>
            </a:r>
            <a:r>
              <a:rPr lang="en-US" dirty="0" smtClean="0"/>
              <a:t>by</a:t>
            </a:r>
          </a:p>
          <a:p>
            <a:pPr lvl="1"/>
            <a:r>
              <a:rPr lang="en-US" sz="2600" dirty="0" smtClean="0">
                <a:solidFill>
                  <a:schemeClr val="tx1"/>
                </a:solidFill>
              </a:rPr>
              <a:t>Stating </a:t>
            </a:r>
            <a:r>
              <a:rPr lang="en-US" sz="2600" dirty="0">
                <a:solidFill>
                  <a:schemeClr val="tx1"/>
                </a:solidFill>
              </a:rPr>
              <a:t>a position on specific legislation to legislators or other government employees who participate in the formulation of legislation (direct lobbying</a:t>
            </a:r>
            <a:r>
              <a:rPr lang="en-US" sz="2600" dirty="0" smtClean="0">
                <a:solidFill>
                  <a:schemeClr val="tx1"/>
                </a:solidFill>
              </a:rPr>
              <a:t>).</a:t>
            </a:r>
            <a:endParaRPr lang="en-US" sz="2600" dirty="0">
              <a:solidFill>
                <a:schemeClr val="tx1"/>
              </a:solidFill>
            </a:endParaRPr>
          </a:p>
          <a:p>
            <a:pPr lvl="1"/>
            <a:r>
              <a:rPr lang="en-US" sz="2600" dirty="0" smtClean="0">
                <a:solidFill>
                  <a:schemeClr val="tx1"/>
                </a:solidFill>
              </a:rPr>
              <a:t>Urging </a:t>
            </a:r>
            <a:r>
              <a:rPr lang="en-US" sz="2600" dirty="0">
                <a:solidFill>
                  <a:schemeClr val="tx1"/>
                </a:solidFill>
              </a:rPr>
              <a:t>your members or the general public to contact their legislators with a position on specific legislation (a "call to action") (grassroots lobbying). </a:t>
            </a:r>
            <a:endParaRPr lang="en-US" sz="2600" dirty="0" smtClean="0">
              <a:solidFill>
                <a:schemeClr val="tx1"/>
              </a:solidFill>
            </a:endParaRPr>
          </a:p>
          <a:p>
            <a:r>
              <a:rPr lang="en-US" dirty="0"/>
              <a:t>Lobbying expenses include amounts for research, preparation, planning or coordination of any activity related to lobbying as well as direct lobbying costs.</a:t>
            </a:r>
          </a:p>
          <a:p>
            <a:pPr marL="0" indent="0">
              <a:buNone/>
            </a:pPr>
            <a:endParaRPr lang="en-US" dirty="0"/>
          </a:p>
          <a:p>
            <a:pPr lvl="1">
              <a:buFont typeface="Wingdings" pitchFamily="2" charset="2"/>
              <a:buChar char="Ø"/>
            </a:pPr>
            <a:endParaRPr lang="en-US" sz="1600" dirty="0"/>
          </a:p>
          <a:p>
            <a:pPr lvl="0"/>
            <a:endParaRPr lang="en-US" dirty="0"/>
          </a:p>
          <a:p>
            <a:pPr marL="0" indent="0">
              <a:buNone/>
            </a:pP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36710378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0"/>
            <a:ext cx="7696200" cy="762000"/>
          </a:xfrm>
        </p:spPr>
        <p:txBody>
          <a:bodyPr/>
          <a:lstStyle/>
          <a:p>
            <a:r>
              <a:rPr lang="en-US" dirty="0" smtClean="0">
                <a:effectLst/>
              </a:rPr>
              <a:t>IRS Lobbying </a:t>
            </a:r>
            <a:r>
              <a:rPr lang="en-US" dirty="0">
                <a:effectLst/>
              </a:rPr>
              <a:t>Rules for </a:t>
            </a:r>
            <a:r>
              <a:rPr lang="en-US" dirty="0" smtClean="0">
                <a:effectLst/>
              </a:rPr>
              <a:t>Charities, </a:t>
            </a:r>
            <a:r>
              <a:rPr lang="en-US" sz="2400" dirty="0" smtClean="0">
                <a:effectLst/>
              </a:rPr>
              <a:t>cont’d. </a:t>
            </a:r>
            <a:r>
              <a:rPr lang="en-US" sz="2400" dirty="0">
                <a:effectLst/>
              </a:rPr>
              <a:t>2</a:t>
            </a:r>
            <a:endParaRPr lang="en-US" dirty="0">
              <a:effectLst/>
            </a:endParaRPr>
          </a:p>
        </p:txBody>
      </p:sp>
      <p:sp>
        <p:nvSpPr>
          <p:cNvPr id="4" name="Content Placeholder 3"/>
          <p:cNvSpPr>
            <a:spLocks noGrp="1"/>
          </p:cNvSpPr>
          <p:nvPr>
            <p:ph idx="1"/>
          </p:nvPr>
        </p:nvSpPr>
        <p:spPr>
          <a:xfrm>
            <a:off x="152400" y="1143000"/>
            <a:ext cx="8839200" cy="4724400"/>
          </a:xfrm>
        </p:spPr>
        <p:txBody>
          <a:bodyPr/>
          <a:lstStyle/>
          <a:p>
            <a:r>
              <a:rPr lang="en-US" dirty="0" smtClean="0"/>
              <a:t>Uniform Guidance says that activities that are excluded from the definition of lobbying and influencing legislation by the Internal Revenue Code activities are allowable.</a:t>
            </a:r>
          </a:p>
          <a:p>
            <a:r>
              <a:rPr lang="en-US" i="1" dirty="0" smtClean="0"/>
              <a:t>Being allowable doesn’t mean you necessarily have funding for them</a:t>
            </a:r>
          </a:p>
          <a:p>
            <a:r>
              <a:rPr lang="en-US" dirty="0" smtClean="0"/>
              <a:t>Charities </a:t>
            </a:r>
            <a:r>
              <a:rPr lang="en-US" dirty="0"/>
              <a:t>exempt under IRS Code section 501(c)(3) have an option to register to come under a safe harbor which allows them to spend a certain percentage of their total expenditures on lobbying each year, although </a:t>
            </a:r>
            <a:r>
              <a:rPr lang="en-US" u="sng" dirty="0"/>
              <a:t>certain activities are prohibited</a:t>
            </a:r>
            <a:r>
              <a:rPr lang="en-US" dirty="0"/>
              <a:t>.  </a:t>
            </a:r>
          </a:p>
          <a:p>
            <a:pPr lvl="1">
              <a:buFont typeface="Wingdings" pitchFamily="2" charset="2"/>
              <a:buChar char="Ø"/>
            </a:pPr>
            <a:endParaRPr lang="en-US" sz="1600" dirty="0"/>
          </a:p>
          <a:p>
            <a:pPr lvl="0"/>
            <a:endParaRPr lang="en-US" dirty="0"/>
          </a:p>
          <a:p>
            <a:pPr marL="0" indent="0">
              <a:buNone/>
            </a:pP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24135486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46038"/>
            <a:ext cx="8193024" cy="792162"/>
          </a:xfrm>
        </p:spPr>
        <p:txBody>
          <a:bodyPr/>
          <a:lstStyle/>
          <a:p>
            <a:r>
              <a:rPr lang="en-US" sz="2800" dirty="0" smtClean="0">
                <a:effectLst/>
              </a:rPr>
              <a:t>IRS Lobbying </a:t>
            </a:r>
            <a:r>
              <a:rPr lang="en-US" sz="2800" dirty="0">
                <a:effectLst/>
              </a:rPr>
              <a:t>Rules for </a:t>
            </a:r>
            <a:r>
              <a:rPr lang="en-US" sz="2800" dirty="0" smtClean="0">
                <a:effectLst/>
              </a:rPr>
              <a:t>Charities, </a:t>
            </a:r>
            <a:r>
              <a:rPr lang="en-US" sz="2000" dirty="0" smtClean="0">
                <a:effectLst/>
              </a:rPr>
              <a:t>cont’d. 3</a:t>
            </a:r>
            <a:endParaRPr lang="en-US" sz="2000" dirty="0"/>
          </a:p>
        </p:txBody>
      </p:sp>
      <p:sp>
        <p:nvSpPr>
          <p:cNvPr id="3" name="Content Placeholder 2"/>
          <p:cNvSpPr>
            <a:spLocks noGrp="1"/>
          </p:cNvSpPr>
          <p:nvPr>
            <p:ph idx="1"/>
          </p:nvPr>
        </p:nvSpPr>
        <p:spPr>
          <a:xfrm>
            <a:off x="381000" y="762000"/>
            <a:ext cx="8680269" cy="5558247"/>
          </a:xfrm>
        </p:spPr>
        <p:txBody>
          <a:bodyPr/>
          <a:lstStyle/>
          <a:p>
            <a:pPr marL="0" indent="0">
              <a:buNone/>
            </a:pPr>
            <a:r>
              <a:rPr lang="en-US" sz="2400" dirty="0"/>
              <a:t>§501(h</a:t>
            </a:r>
            <a:r>
              <a:rPr lang="en-US" sz="2400" dirty="0" smtClean="0"/>
              <a:t>) Safe Harbor Registration</a:t>
            </a:r>
          </a:p>
          <a:p>
            <a:pPr marL="57150" indent="0">
              <a:buNone/>
            </a:pPr>
            <a:r>
              <a:rPr lang="en-US" sz="2400" dirty="0" smtClean="0">
                <a:solidFill>
                  <a:schemeClr val="tx1"/>
                </a:solidFill>
              </a:rPr>
              <a:t>Maximum lobbying expenditures are based on total expenditures as follows:</a:t>
            </a:r>
            <a:endParaRPr lang="en-US" sz="2400" dirty="0">
              <a:solidFill>
                <a:schemeClr val="tx1"/>
              </a:solidFill>
            </a:endParaRPr>
          </a:p>
        </p:txBody>
      </p:sp>
      <p:sp>
        <p:nvSpPr>
          <p:cNvPr id="6" name="TextBox 5"/>
          <p:cNvSpPr txBox="1"/>
          <p:nvPr/>
        </p:nvSpPr>
        <p:spPr>
          <a:xfrm>
            <a:off x="152400" y="5665113"/>
            <a:ext cx="8610600" cy="430887"/>
          </a:xfrm>
          <a:prstGeom prst="rect">
            <a:avLst/>
          </a:prstGeom>
          <a:noFill/>
        </p:spPr>
        <p:txBody>
          <a:bodyPr wrap="square" rtlCol="0">
            <a:spAutoFit/>
          </a:bodyPr>
          <a:lstStyle/>
          <a:p>
            <a:pPr algn="ctr"/>
            <a:r>
              <a:rPr lang="en-US" sz="2200" dirty="0" smtClean="0">
                <a:latin typeface="+mn-lt"/>
              </a:rPr>
              <a:t>25% of the above amounts are allowable for grassroots lobbying </a:t>
            </a:r>
            <a:endParaRPr lang="en-US" sz="2200" dirty="0">
              <a:latin typeface="+mn-lt"/>
            </a:endParaRPr>
          </a:p>
        </p:txBody>
      </p:sp>
      <p:pic>
        <p:nvPicPr>
          <p:cNvPr id="7" name="Picture 6" descr="Two columns&#10;1st - If the amount of exempt purpose expenditures is: &#10;2nd - Lobbying nontaxable amount is:&#10;First row: Less or equal to $500,000/20% of the exempt purpose expenditures&#10;Second row: More than $500,000 but less or equal to $1,000,000/$1000,000 plus 15% of the excess of exempt purpose expenditures over $500,000&#10;Third row: More than $1,000,000 but less or equal to $1,500,000/$175,000plus 10% of the excess of exempt purpose expenditures over $1,000,000&#10;Fourth row: More than $1,500,000/$225,000 plus 5% of the exempt purpose expenditures over $1,500,00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133600"/>
            <a:ext cx="7888224" cy="3505200"/>
          </a:xfrm>
          <a:prstGeom prst="rect">
            <a:avLst/>
          </a:prstGeom>
        </p:spPr>
      </p:pic>
    </p:spTree>
    <p:extLst>
      <p:ext uri="{BB962C8B-B14F-4D97-AF65-F5344CB8AC3E}">
        <p14:creationId xmlns:p14="http://schemas.microsoft.com/office/powerpoint/2010/main" val="17784435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52400"/>
            <a:ext cx="8305800" cy="838200"/>
          </a:xfrm>
        </p:spPr>
        <p:txBody>
          <a:bodyPr/>
          <a:lstStyle/>
          <a:p>
            <a:r>
              <a:rPr lang="en-US" dirty="0" smtClean="0">
                <a:effectLst/>
              </a:rPr>
              <a:t>IRS Lobbying </a:t>
            </a:r>
            <a:r>
              <a:rPr lang="en-US" dirty="0">
                <a:effectLst/>
              </a:rPr>
              <a:t>Rules for </a:t>
            </a:r>
            <a:r>
              <a:rPr lang="en-US" dirty="0" smtClean="0">
                <a:effectLst/>
              </a:rPr>
              <a:t>Charities, </a:t>
            </a:r>
            <a:r>
              <a:rPr lang="en-US" sz="2400" dirty="0" smtClean="0">
                <a:effectLst/>
              </a:rPr>
              <a:t>cont’d. 4</a:t>
            </a:r>
            <a:endParaRPr lang="en-US" sz="2400" dirty="0"/>
          </a:p>
        </p:txBody>
      </p:sp>
      <p:sp>
        <p:nvSpPr>
          <p:cNvPr id="4" name="Content Placeholder 3"/>
          <p:cNvSpPr>
            <a:spLocks noGrp="1"/>
          </p:cNvSpPr>
          <p:nvPr>
            <p:ph idx="1"/>
          </p:nvPr>
        </p:nvSpPr>
        <p:spPr>
          <a:xfrm>
            <a:off x="152400" y="838200"/>
            <a:ext cx="8839200" cy="5562600"/>
          </a:xfrm>
        </p:spPr>
        <p:txBody>
          <a:bodyPr/>
          <a:lstStyle/>
          <a:p>
            <a:pPr marL="0" indent="0">
              <a:buNone/>
            </a:pPr>
            <a:r>
              <a:rPr lang="en-US" u="sng" dirty="0"/>
              <a:t>Political Parties and </a:t>
            </a:r>
            <a:r>
              <a:rPr lang="en-US" u="sng" dirty="0" smtClean="0"/>
              <a:t>Candidates:</a:t>
            </a:r>
          </a:p>
          <a:p>
            <a:r>
              <a:rPr lang="en-US" dirty="0">
                <a:solidFill>
                  <a:schemeClr val="tx1"/>
                </a:solidFill>
              </a:rPr>
              <a:t>Unlike lobbying, certain involvement with political candidates or political parties is strictly prohibited and can lead to revocation of your exempt status. </a:t>
            </a:r>
            <a:endParaRPr lang="en-US" dirty="0" smtClean="0">
              <a:solidFill>
                <a:schemeClr val="tx1"/>
              </a:solidFill>
            </a:endParaRPr>
          </a:p>
          <a:p>
            <a:pPr lvl="1"/>
            <a:r>
              <a:rPr lang="en-US" sz="2800" dirty="0" smtClean="0">
                <a:solidFill>
                  <a:schemeClr val="tx1"/>
                </a:solidFill>
              </a:rPr>
              <a:t>Charities </a:t>
            </a:r>
            <a:r>
              <a:rPr lang="en-US" sz="2800" dirty="0">
                <a:solidFill>
                  <a:schemeClr val="tx1"/>
                </a:solidFill>
              </a:rPr>
              <a:t>need to avoid supporting or opposing candidates for public office.  </a:t>
            </a:r>
            <a:endParaRPr lang="en-US" sz="2800" dirty="0" smtClean="0">
              <a:solidFill>
                <a:schemeClr val="tx1"/>
              </a:solidFill>
            </a:endParaRPr>
          </a:p>
          <a:p>
            <a:pPr lvl="1"/>
            <a:r>
              <a:rPr lang="en-US" sz="2800" dirty="0">
                <a:solidFill>
                  <a:schemeClr val="tx1"/>
                </a:solidFill>
              </a:rPr>
              <a:t>Charities cannot allow paid employees to work </a:t>
            </a:r>
            <a:r>
              <a:rPr lang="en-US" sz="2800" dirty="0" smtClean="0">
                <a:solidFill>
                  <a:schemeClr val="tx1"/>
                </a:solidFill>
              </a:rPr>
              <a:t>on </a:t>
            </a:r>
            <a:r>
              <a:rPr lang="en-US" sz="2800" dirty="0">
                <a:solidFill>
                  <a:schemeClr val="tx1"/>
                </a:solidFill>
              </a:rPr>
              <a:t>behalf of a candidate or political organization while receiving compensation.</a:t>
            </a:r>
            <a:endParaRPr lang="en-US" sz="1800" dirty="0">
              <a:solidFill>
                <a:schemeClr val="tx1"/>
              </a:solidFill>
            </a:endParaRPr>
          </a:p>
          <a:p>
            <a:pPr lvl="1"/>
            <a:r>
              <a:rPr lang="en-US" sz="2800" dirty="0">
                <a:solidFill>
                  <a:schemeClr val="tx1"/>
                </a:solidFill>
              </a:rPr>
              <a:t>Campaigning </a:t>
            </a:r>
            <a:r>
              <a:rPr lang="en-US" sz="2800" dirty="0" smtClean="0">
                <a:solidFill>
                  <a:schemeClr val="tx1"/>
                </a:solidFill>
              </a:rPr>
              <a:t>AGAINST </a:t>
            </a:r>
            <a:r>
              <a:rPr lang="en-US" sz="2800" dirty="0">
                <a:solidFill>
                  <a:schemeClr val="tx1"/>
                </a:solidFill>
              </a:rPr>
              <a:t>a candidate has the same effect as campaigning FOR </a:t>
            </a:r>
            <a:r>
              <a:rPr lang="en-US" sz="2800" dirty="0" smtClean="0">
                <a:solidFill>
                  <a:schemeClr val="tx1"/>
                </a:solidFill>
              </a:rPr>
              <a:t>one.  </a:t>
            </a:r>
            <a:endParaRPr lang="en-US" sz="1800" dirty="0">
              <a:solidFill>
                <a:schemeClr val="tx1"/>
              </a:solidFill>
            </a:endParaRPr>
          </a:p>
          <a:p>
            <a:pPr lvl="1">
              <a:buFont typeface="Wingdings" pitchFamily="2" charset="2"/>
              <a:buChar char="Ø"/>
            </a:pPr>
            <a:endParaRPr lang="en-US" sz="1600" dirty="0"/>
          </a:p>
          <a:p>
            <a:pPr marL="457200" lvl="1" indent="0">
              <a:buNone/>
            </a:pPr>
            <a:endParaRPr lang="en-US" sz="1600" dirty="0"/>
          </a:p>
          <a:p>
            <a:pPr lvl="0"/>
            <a:endParaRPr lang="en-US" dirty="0"/>
          </a:p>
          <a:p>
            <a:pPr marL="0" indent="0">
              <a:buNone/>
            </a:pP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30168395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152400"/>
            <a:ext cx="6781800" cy="838200"/>
          </a:xfrm>
        </p:spPr>
        <p:txBody>
          <a:bodyPr/>
          <a:lstStyle/>
          <a:p>
            <a:r>
              <a:rPr lang="en-US" dirty="0" smtClean="0">
                <a:effectLst/>
              </a:rPr>
              <a:t>IRS Lobbying </a:t>
            </a:r>
            <a:r>
              <a:rPr lang="en-US" dirty="0">
                <a:effectLst/>
              </a:rPr>
              <a:t>Rules for </a:t>
            </a:r>
            <a:r>
              <a:rPr lang="en-US" dirty="0" smtClean="0">
                <a:effectLst/>
              </a:rPr>
              <a:t>Charities, </a:t>
            </a:r>
            <a:r>
              <a:rPr lang="en-US" sz="2400" dirty="0" smtClean="0">
                <a:effectLst/>
              </a:rPr>
              <a:t>cont’d. 5</a:t>
            </a:r>
            <a:endParaRPr lang="en-US" dirty="0"/>
          </a:p>
        </p:txBody>
      </p:sp>
      <p:sp>
        <p:nvSpPr>
          <p:cNvPr id="4" name="Content Placeholder 3"/>
          <p:cNvSpPr>
            <a:spLocks noGrp="1"/>
          </p:cNvSpPr>
          <p:nvPr>
            <p:ph idx="1"/>
          </p:nvPr>
        </p:nvSpPr>
        <p:spPr>
          <a:xfrm>
            <a:off x="152400" y="1066800"/>
            <a:ext cx="8991600" cy="5257800"/>
          </a:xfrm>
        </p:spPr>
        <p:txBody>
          <a:bodyPr/>
          <a:lstStyle/>
          <a:p>
            <a:pPr marL="0" indent="0">
              <a:buNone/>
            </a:pPr>
            <a:r>
              <a:rPr lang="en-US" u="sng" dirty="0"/>
              <a:t>Political Parties and </a:t>
            </a:r>
            <a:r>
              <a:rPr lang="en-US" u="sng" dirty="0" smtClean="0"/>
              <a:t>Candidates:</a:t>
            </a:r>
          </a:p>
          <a:p>
            <a:pPr lvl="1"/>
            <a:r>
              <a:rPr lang="en-US" sz="2600" dirty="0" smtClean="0">
                <a:solidFill>
                  <a:schemeClr val="tx1"/>
                </a:solidFill>
              </a:rPr>
              <a:t>This </a:t>
            </a:r>
            <a:r>
              <a:rPr lang="en-US" sz="2600" dirty="0">
                <a:solidFill>
                  <a:schemeClr val="tx1"/>
                </a:solidFill>
              </a:rPr>
              <a:t>prohibition also extends to contributions to candidates’ campaigns, engaging in fund-raising activities, distributing statements and similar activities</a:t>
            </a:r>
            <a:r>
              <a:rPr lang="en-US" sz="2600" dirty="0" smtClean="0">
                <a:solidFill>
                  <a:schemeClr val="tx1"/>
                </a:solidFill>
              </a:rPr>
              <a:t>.</a:t>
            </a:r>
          </a:p>
          <a:p>
            <a:pPr lvl="1"/>
            <a:r>
              <a:rPr lang="en-US" sz="2600" dirty="0" smtClean="0">
                <a:solidFill>
                  <a:schemeClr val="tx1"/>
                </a:solidFill>
              </a:rPr>
              <a:t>You </a:t>
            </a:r>
            <a:r>
              <a:rPr lang="en-US" sz="2600" dirty="0">
                <a:solidFill>
                  <a:schemeClr val="tx1"/>
                </a:solidFill>
              </a:rPr>
              <a:t>cannot use organization resources </a:t>
            </a:r>
            <a:r>
              <a:rPr lang="en-US" sz="2600" dirty="0" smtClean="0">
                <a:solidFill>
                  <a:schemeClr val="tx1"/>
                </a:solidFill>
              </a:rPr>
              <a:t>for a candidate’s </a:t>
            </a:r>
            <a:r>
              <a:rPr lang="en-US" sz="2600" dirty="0">
                <a:solidFill>
                  <a:schemeClr val="tx1"/>
                </a:solidFill>
              </a:rPr>
              <a:t>golf tournament or </a:t>
            </a:r>
            <a:r>
              <a:rPr lang="en-US" sz="2600" dirty="0" smtClean="0">
                <a:solidFill>
                  <a:schemeClr val="tx1"/>
                </a:solidFill>
              </a:rPr>
              <a:t>fundraising </a:t>
            </a:r>
            <a:r>
              <a:rPr lang="en-US" sz="2600" dirty="0">
                <a:solidFill>
                  <a:schemeClr val="tx1"/>
                </a:solidFill>
              </a:rPr>
              <a:t>event.</a:t>
            </a:r>
          </a:p>
          <a:p>
            <a:pPr lvl="1"/>
            <a:r>
              <a:rPr lang="en-US" sz="2600" dirty="0">
                <a:solidFill>
                  <a:schemeClr val="tx1"/>
                </a:solidFill>
              </a:rPr>
              <a:t>You cannot allow a candidate or political organization to use your facilities or equipment. </a:t>
            </a:r>
            <a:endParaRPr lang="en-US" sz="2600" dirty="0" smtClean="0">
              <a:solidFill>
                <a:schemeClr val="tx1"/>
              </a:solidFill>
            </a:endParaRPr>
          </a:p>
          <a:p>
            <a:r>
              <a:rPr lang="en-US" sz="2600" dirty="0">
                <a:solidFill>
                  <a:schemeClr val="tx1"/>
                </a:solidFill>
              </a:rPr>
              <a:t>Watchdog organizations monitor </a:t>
            </a:r>
            <a:r>
              <a:rPr lang="en-US" sz="2600" dirty="0" smtClean="0">
                <a:solidFill>
                  <a:schemeClr val="tx1"/>
                </a:solidFill>
              </a:rPr>
              <a:t>nonprofits, informing the </a:t>
            </a:r>
            <a:r>
              <a:rPr lang="en-US" sz="2600" dirty="0">
                <a:solidFill>
                  <a:schemeClr val="tx1"/>
                </a:solidFill>
              </a:rPr>
              <a:t>IRS about violations of the rules prohibiting involvement in political campaigns. </a:t>
            </a:r>
          </a:p>
          <a:p>
            <a:pPr lvl="2"/>
            <a:endParaRPr lang="en-US" sz="1600" dirty="0">
              <a:solidFill>
                <a:schemeClr val="tx1"/>
              </a:solidFill>
            </a:endParaRPr>
          </a:p>
          <a:p>
            <a:pPr lvl="2">
              <a:buFont typeface="Wingdings" pitchFamily="2" charset="2"/>
              <a:buChar char="ü"/>
            </a:pPr>
            <a:endParaRPr lang="en-US" sz="1600" dirty="0"/>
          </a:p>
          <a:p>
            <a:pPr lvl="1">
              <a:buFont typeface="Wingdings" pitchFamily="2" charset="2"/>
              <a:buChar char="Ø"/>
            </a:pPr>
            <a:endParaRPr lang="en-US" sz="1600" dirty="0"/>
          </a:p>
          <a:p>
            <a:pPr marL="457200" lvl="1" indent="0">
              <a:buNone/>
            </a:pPr>
            <a:endParaRPr lang="en-US" sz="1600" dirty="0"/>
          </a:p>
          <a:p>
            <a:pPr lvl="0"/>
            <a:endParaRPr lang="en-US" dirty="0"/>
          </a:p>
          <a:p>
            <a:pPr marL="0" indent="0">
              <a:buNone/>
            </a:pPr>
            <a:endParaRPr lang="en-US" u="sng" dirty="0" smtClean="0"/>
          </a:p>
          <a:p>
            <a:pPr marL="0" indent="0">
              <a:buNone/>
            </a:pPr>
            <a:endParaRPr lang="en-US" dirty="0"/>
          </a:p>
          <a:p>
            <a:pPr marL="0" indent="0">
              <a:buNone/>
            </a:pPr>
            <a:endParaRPr lang="en-US" dirty="0"/>
          </a:p>
          <a:p>
            <a:pPr>
              <a:buFont typeface="Arial" pitchFamily="34" charset="0"/>
              <a:buChar char="•"/>
            </a:pPr>
            <a:endParaRPr lang="en-US" dirty="0"/>
          </a:p>
          <a:p>
            <a:pPr marL="0" indent="0">
              <a:buNone/>
            </a:pPr>
            <a:endParaRPr lang="en-US" dirty="0"/>
          </a:p>
          <a:p>
            <a:pPr marL="0" indent="0">
              <a:buNone/>
            </a:pPr>
            <a:endParaRPr lang="en-US" i="1" dirty="0"/>
          </a:p>
          <a:p>
            <a:pPr marL="0" indent="0">
              <a:buNone/>
            </a:pPr>
            <a:endParaRPr lang="en-US" dirty="0" smtClean="0"/>
          </a:p>
          <a:p>
            <a:pPr marL="0" indent="0">
              <a:buNone/>
            </a:pPr>
            <a:endParaRPr lang="en-US" sz="2000"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32455289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727</Words>
  <Application>Microsoft Office PowerPoint</Application>
  <PresentationFormat>On-screen Show (4:3)</PresentationFormat>
  <Paragraphs>116</Paragraphs>
  <Slides>11</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Arial Rounded MT Bold</vt:lpstr>
      <vt:lpstr>Tahoma</vt:lpstr>
      <vt:lpstr>Wingdings</vt:lpstr>
      <vt:lpstr>Default Design</vt:lpstr>
      <vt:lpstr>41_Default Design</vt:lpstr>
      <vt:lpstr>Financial Management:  Workshop for CILs…Regulations and Beyond  Baltimore, Maryland May 25-27, 2016  </vt:lpstr>
      <vt:lpstr>Lobbying― What is Permitted and Prohibited</vt:lpstr>
      <vt:lpstr>Lobbying Rules for Charities</vt:lpstr>
      <vt:lpstr>IRS Lobbying Rules for Charities</vt:lpstr>
      <vt:lpstr>IRS Lobbying Rules for Charities, cont’d.</vt:lpstr>
      <vt:lpstr>IRS Lobbying Rules for Charities, cont’d. 2</vt:lpstr>
      <vt:lpstr>IRS Lobbying Rules for Charities, cont’d. 3</vt:lpstr>
      <vt:lpstr>IRS Lobbying Rules for Charities, cont’d. 4</vt:lpstr>
      <vt:lpstr>IRS Lobbying Rules for Charities, cont’d. 5</vt:lpstr>
      <vt:lpstr>Resources on Lobbying Rules for Charities</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2016-06-15T14:52:15Z</dcterms:modified>
</cp:coreProperties>
</file>