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662" r:id="rId3"/>
    <p:sldId id="554" r:id="rId4"/>
    <p:sldId id="654" r:id="rId5"/>
    <p:sldId id="655" r:id="rId6"/>
    <p:sldId id="318"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lueavocado.org/content/model-whistleblower-policy-nonprofits" TargetMode="External"/><Relationship Id="rId2" Type="http://schemas.openxmlformats.org/officeDocument/2006/relationships/hyperlink" Target="https://www.independentsector.org/principles" TargetMode="External"/><Relationship Id="rId1" Type="http://schemas.openxmlformats.org/officeDocument/2006/relationships/slideLayout" Target="../slideLayouts/slideLayout2.xml"/><Relationship Id="rId6" Type="http://schemas.openxmlformats.org/officeDocument/2006/relationships/hyperlink" Target="http://www.carf.org/WorkArea/DownloadAsset.aspx?id=22494" TargetMode="External"/><Relationship Id="rId5" Type="http://schemas.openxmlformats.org/officeDocument/2006/relationships/hyperlink" Target="http://www.councilofnonprofits.org/resources/resources-topic/ethics-accountability" TargetMode="External"/><Relationship Id="rId4" Type="http://schemas.openxmlformats.org/officeDocument/2006/relationships/hyperlink" Target="http://www.nonprofitrisk.org/library/articles/employment091005.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acl.gov/Programs/AoD/ILA/Index.aspx#cil" TargetMode="External"/><Relationship Id="rId2" Type="http://schemas.openxmlformats.org/officeDocument/2006/relationships/hyperlink" Target="http://www.ecfr.gov/cgi-bin/text-idx?SID=6214841a79953f26c5c230d72d6b70a1&amp;tpl=/ecfrbrowse/Title02/2cfr200_main_02.tp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36838"/>
            <a:ext cx="7696200" cy="792162"/>
          </a:xfrm>
        </p:spPr>
        <p:txBody>
          <a:bodyPr/>
          <a:lstStyle/>
          <a:p>
            <a:pPr algn="ctr"/>
            <a:r>
              <a:rPr lang="en-US" dirty="0" smtClean="0">
                <a:effectLst/>
              </a:rPr>
              <a:t>Resources on Financial Management and Ethical Practices</a:t>
            </a:r>
            <a:br>
              <a:rPr lang="en-US" dirty="0" smtClean="0">
                <a:effectLst/>
              </a:rPr>
            </a:br>
            <a:r>
              <a:rPr lang="en-US" dirty="0" smtClean="0">
                <a:effectLst/>
              </a:rPr>
              <a:t>&amp;</a:t>
            </a:r>
            <a:br>
              <a:rPr lang="en-US" dirty="0" smtClean="0">
                <a:effectLst/>
              </a:rPr>
            </a:br>
            <a:r>
              <a:rPr lang="en-US" dirty="0" smtClean="0">
                <a:effectLst/>
              </a:rPr>
              <a:t>References on Regulations</a:t>
            </a:r>
            <a:endParaRPr lang="en-US" dirty="0">
              <a:effectLst/>
            </a:endParaRPr>
          </a:p>
        </p:txBody>
      </p:sp>
    </p:spTree>
    <p:extLst>
      <p:ext uri="{BB962C8B-B14F-4D97-AF65-F5344CB8AC3E}">
        <p14:creationId xmlns:p14="http://schemas.microsoft.com/office/powerpoint/2010/main" val="2628855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CIL Financial Management Resources</a:t>
            </a:r>
            <a:endParaRPr lang="en-US" dirty="0">
              <a:effectLst/>
            </a:endParaRPr>
          </a:p>
        </p:txBody>
      </p:sp>
      <p:sp>
        <p:nvSpPr>
          <p:cNvPr id="3" name="Content Placeholder 2"/>
          <p:cNvSpPr>
            <a:spLocks noGrp="1"/>
          </p:cNvSpPr>
          <p:nvPr>
            <p:ph idx="1"/>
          </p:nvPr>
        </p:nvSpPr>
        <p:spPr/>
        <p:txBody>
          <a:bodyPr/>
          <a:lstStyle/>
          <a:p>
            <a:r>
              <a:rPr lang="en-US" dirty="0" smtClean="0"/>
              <a:t>IL-NET Financial Management for CILs </a:t>
            </a:r>
            <a:r>
              <a:rPr lang="en-US" dirty="0"/>
              <a:t>http://</a:t>
            </a:r>
            <a:r>
              <a:rPr lang="en-US" dirty="0" smtClean="0"/>
              <a:t>www.ilru.org/resources-financial-management</a:t>
            </a:r>
          </a:p>
          <a:p>
            <a:pPr marL="0" indent="0">
              <a:buNone/>
            </a:pPr>
            <a:r>
              <a:rPr lang="en-US" dirty="0" smtClean="0"/>
              <a:t>This contains a mix of training materials, including printed, audio, PowerPoint, captioned video, etc. There are links to other websites. You may find it useful to use a few minutes at the beginning of staff or board meetings to educate others about financial responsibility in your organization.</a:t>
            </a:r>
            <a:endParaRPr lang="en-US" dirty="0"/>
          </a:p>
        </p:txBody>
      </p:sp>
    </p:spTree>
    <p:extLst>
      <p:ext uri="{BB962C8B-B14F-4D97-AF65-F5344CB8AC3E}">
        <p14:creationId xmlns:p14="http://schemas.microsoft.com/office/powerpoint/2010/main" val="851559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sz="2800" dirty="0" smtClean="0"/>
              <a:t>Principles for Good Governance and Ethical Practice</a:t>
            </a:r>
            <a:endParaRPr lang="en-US" sz="2800" dirty="0"/>
          </a:p>
        </p:txBody>
      </p:sp>
      <p:sp>
        <p:nvSpPr>
          <p:cNvPr id="3" name="Content Placeholder 2"/>
          <p:cNvSpPr>
            <a:spLocks noGrp="1"/>
          </p:cNvSpPr>
          <p:nvPr>
            <p:ph idx="1"/>
          </p:nvPr>
        </p:nvSpPr>
        <p:spPr>
          <a:xfrm>
            <a:off x="152400" y="990600"/>
            <a:ext cx="8991600" cy="4648200"/>
          </a:xfrm>
        </p:spPr>
        <p:txBody>
          <a:bodyPr/>
          <a:lstStyle/>
          <a:p>
            <a:r>
              <a:rPr lang="en-US" sz="2400" dirty="0" smtClean="0">
                <a:hlinkClick r:id="rId2"/>
              </a:rPr>
              <a:t>https://www.independentsector.org/principles</a:t>
            </a:r>
            <a:endParaRPr lang="en-US" sz="2400" dirty="0" smtClean="0"/>
          </a:p>
          <a:p>
            <a:pPr lvl="0"/>
            <a:r>
              <a:rPr lang="en-US" sz="2400" dirty="0"/>
              <a:t>Sample Whistleblower Policy from Blue Avocado Newsletter: </a:t>
            </a:r>
            <a:r>
              <a:rPr lang="en-US" sz="2400" u="sng" dirty="0">
                <a:hlinkClick r:id="rId3"/>
              </a:rPr>
              <a:t>http://www.blueavocado.org/content/model-whistleblower-policy-nonprofits</a:t>
            </a:r>
            <a:r>
              <a:rPr lang="en-US" sz="2400" dirty="0"/>
              <a:t> </a:t>
            </a:r>
          </a:p>
          <a:p>
            <a:pPr lvl="0"/>
            <a:r>
              <a:rPr lang="en-US" sz="2400" dirty="0"/>
              <a:t>Information on Whistleblower Policies from the Nonprofit Risk Management Center: </a:t>
            </a:r>
            <a:r>
              <a:rPr lang="en-US" sz="2400" u="sng" dirty="0">
                <a:hlinkClick r:id="rId4"/>
              </a:rPr>
              <a:t>http://www.nonprofitrisk.org/library/articles/employment091005.shtml</a:t>
            </a:r>
            <a:r>
              <a:rPr lang="en-US" sz="2400" dirty="0"/>
              <a:t> </a:t>
            </a:r>
            <a:endParaRPr lang="en-US" sz="2400" dirty="0" smtClean="0"/>
          </a:p>
          <a:p>
            <a:pPr lvl="0"/>
            <a:r>
              <a:rPr lang="en-US" sz="2400" dirty="0"/>
              <a:t>Article on Codes of Ethics from the Council on Nonprofits: </a:t>
            </a:r>
            <a:r>
              <a:rPr lang="en-US" sz="2400" u="sng" dirty="0">
                <a:hlinkClick r:id="rId5"/>
              </a:rPr>
              <a:t>http://www.councilofnonprofits.org/resources/resources-topic/ethics-accountability</a:t>
            </a:r>
            <a:r>
              <a:rPr lang="en-US" sz="2400" dirty="0"/>
              <a:t> </a:t>
            </a:r>
          </a:p>
          <a:p>
            <a:r>
              <a:rPr lang="en-US" sz="2400" dirty="0"/>
              <a:t>Explanation of Corporate Compliance from CARF: </a:t>
            </a:r>
            <a:r>
              <a:rPr lang="en-US" sz="2400" u="sng" dirty="0">
                <a:hlinkClick r:id="rId6"/>
              </a:rPr>
              <a:t>http://www.carf.org/WorkArea/DownloadAsset.aspx?id=22494</a:t>
            </a:r>
            <a:endParaRPr lang="en-US" sz="2400" dirty="0"/>
          </a:p>
          <a:p>
            <a:endParaRPr lang="en-US" sz="2400" dirty="0"/>
          </a:p>
        </p:txBody>
      </p:sp>
    </p:spTree>
    <p:extLst>
      <p:ext uri="{BB962C8B-B14F-4D97-AF65-F5344CB8AC3E}">
        <p14:creationId xmlns:p14="http://schemas.microsoft.com/office/powerpoint/2010/main" val="3769324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on Regulations</a:t>
            </a:r>
            <a:endParaRPr lang="en-US" dirty="0"/>
          </a:p>
        </p:txBody>
      </p:sp>
      <p:sp>
        <p:nvSpPr>
          <p:cNvPr id="3" name="Content Placeholder 2"/>
          <p:cNvSpPr>
            <a:spLocks noGrp="1"/>
          </p:cNvSpPr>
          <p:nvPr>
            <p:ph idx="1"/>
          </p:nvPr>
        </p:nvSpPr>
        <p:spPr>
          <a:xfrm>
            <a:off x="228600" y="1219200"/>
            <a:ext cx="8763000" cy="4648200"/>
          </a:xfrm>
        </p:spPr>
        <p:txBody>
          <a:bodyPr/>
          <a:lstStyle/>
          <a:p>
            <a:r>
              <a:rPr lang="en-US" sz="2600" dirty="0"/>
              <a:t>Uniform Guidance </a:t>
            </a:r>
            <a:r>
              <a:rPr lang="en-US" sz="2600" u="sng" dirty="0">
                <a:hlinkClick r:id="rId2"/>
              </a:rPr>
              <a:t>http://www.ecfr.gov/cgi-bin/text-idx?SID=6214841a79953f26c5c230d72d6b70a1&amp;tpl=/ecfrbrowse/Title02/2cfr200_main_02.tpl</a:t>
            </a:r>
            <a:endParaRPr lang="en-US" sz="2600" dirty="0"/>
          </a:p>
          <a:p>
            <a:r>
              <a:rPr lang="en-US" sz="2600" dirty="0" smtClean="0"/>
              <a:t>US </a:t>
            </a:r>
            <a:r>
              <a:rPr lang="en-US" sz="2600" dirty="0"/>
              <a:t>Department of Health and Human Services Guidance for Centers for Independent Living Grantees </a:t>
            </a:r>
            <a:r>
              <a:rPr lang="en-US" sz="2600" u="sng" dirty="0">
                <a:hlinkClick r:id="rId3"/>
              </a:rPr>
              <a:t>http://www.acl.gov/Programs/AoD/ILA/Index.aspx#cil</a:t>
            </a:r>
            <a:endParaRPr lang="en-US" sz="2600" dirty="0"/>
          </a:p>
        </p:txBody>
      </p:sp>
    </p:spTree>
    <p:extLst>
      <p:ext uri="{BB962C8B-B14F-4D97-AF65-F5344CB8AC3E}">
        <p14:creationId xmlns:p14="http://schemas.microsoft.com/office/powerpoint/2010/main" val="3661895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275</Words>
  <Application>Microsoft Office PowerPoint</Application>
  <PresentationFormat>On-screen Show (4:3)</PresentationFormat>
  <Paragraphs>25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Rounded MT Bold</vt:lpstr>
      <vt:lpstr>Tahoma</vt:lpstr>
      <vt:lpstr>Default Design</vt:lpstr>
      <vt:lpstr>Financial Management:  Workshop for CILs…Regulations and Beyond  Baltimore, Maryland May 25-27, 2016  </vt:lpstr>
      <vt:lpstr>Resources on Financial Management and Ethical Practices &amp; References on Regulations</vt:lpstr>
      <vt:lpstr>CIL Financial Management Resources</vt:lpstr>
      <vt:lpstr>Principles for Good Governance and Ethical Practice</vt:lpstr>
      <vt:lpstr>References on Regulations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2016-06-15T14:53:57Z</dcterms:modified>
</cp:coreProperties>
</file>