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626" r:id="rId2"/>
    <p:sldId id="534" r:id="rId3"/>
    <p:sldId id="682" r:id="rId4"/>
    <p:sldId id="691" r:id="rId5"/>
    <p:sldId id="692" r:id="rId6"/>
    <p:sldId id="693" r:id="rId7"/>
    <p:sldId id="694" r:id="rId8"/>
    <p:sldId id="695" r:id="rId9"/>
    <p:sldId id="690" r:id="rId10"/>
    <p:sldId id="648" r:id="rId11"/>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guide id="3" orient="horz" pos="29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023" autoAdjust="0"/>
    <p:restoredTop sz="96450" autoAdjust="0"/>
  </p:normalViewPr>
  <p:slideViewPr>
    <p:cSldViewPr>
      <p:cViewPr varScale="1">
        <p:scale>
          <a:sx n="92" d="100"/>
          <a:sy n="92" d="100"/>
        </p:scale>
        <p:origin x="-930" y="-96"/>
      </p:cViewPr>
      <p:guideLst>
        <p:guide orient="horz" pos="2160"/>
        <p:guide pos="2880"/>
      </p:guideLst>
    </p:cSldViewPr>
  </p:slideViewPr>
  <p:outlineViewPr>
    <p:cViewPr>
      <p:scale>
        <a:sx n="33" d="100"/>
        <a:sy n="33" d="100"/>
      </p:scale>
      <p:origin x="0" y="24096"/>
    </p:cViewPr>
  </p:outlineViewPr>
  <p:notesTextViewPr>
    <p:cViewPr>
      <p:scale>
        <a:sx n="100" d="100"/>
        <a:sy n="100" d="100"/>
      </p:scale>
      <p:origin x="0" y="0"/>
    </p:cViewPr>
  </p:notesTextViewPr>
  <p:sorterViewPr>
    <p:cViewPr>
      <p:scale>
        <a:sx n="200" d="100"/>
        <a:sy n="200" d="100"/>
      </p:scale>
      <p:origin x="0" y="5274"/>
    </p:cViewPr>
  </p:sorterViewPr>
  <p:notesViewPr>
    <p:cSldViewPr>
      <p:cViewPr varScale="1">
        <p:scale>
          <a:sx n="50" d="100"/>
          <a:sy n="50" d="100"/>
        </p:scale>
        <p:origin x="2208" y="42"/>
      </p:cViewPr>
      <p:guideLst>
        <p:guide orient="horz" pos="2928"/>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3177" tIns="46589" rIns="93177" bIns="46589"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70339" y="0"/>
            <a:ext cx="3038475" cy="462120"/>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12/11/2015</a:t>
            </a:fld>
            <a:endParaRPr lang="en-US" dirty="0"/>
          </a:p>
        </p:txBody>
      </p:sp>
      <p:sp>
        <p:nvSpPr>
          <p:cNvPr id="4" name="Footer Placeholder 3"/>
          <p:cNvSpPr>
            <a:spLocks noGrp="1"/>
          </p:cNvSpPr>
          <p:nvPr>
            <p:ph type="ftr" sz="quarter" idx="2"/>
          </p:nvPr>
        </p:nvSpPr>
        <p:spPr>
          <a:xfrm>
            <a:off x="1" y="8772378"/>
            <a:ext cx="3038475" cy="462120"/>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70339" y="8772378"/>
            <a:ext cx="3038475" cy="462120"/>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dirty="0"/>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26627" name="Rectangle 3"/>
          <p:cNvSpPr>
            <a:spLocks noGrp="1" noChangeArrowheads="1"/>
          </p:cNvSpPr>
          <p:nvPr>
            <p:ph type="dt" idx="1"/>
          </p:nvPr>
        </p:nvSpPr>
        <p:spPr bwMode="auto">
          <a:xfrm>
            <a:off x="3970339"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387767"/>
            <a:ext cx="5607050" cy="4155919"/>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1"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26631" name="Rectangle 7"/>
          <p:cNvSpPr>
            <a:spLocks noGrp="1" noChangeArrowheads="1"/>
          </p:cNvSpPr>
          <p:nvPr>
            <p:ph type="sldNum" sz="quarter" idx="5"/>
          </p:nvPr>
        </p:nvSpPr>
        <p:spPr bwMode="auto">
          <a:xfrm>
            <a:off x="3970339"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dirty="0"/>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65653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35744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06036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99775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26874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pPr>
                <a:defRPr/>
              </a:pPr>
              <a:t>‹#›</a:t>
            </a:fld>
            <a:endParaRPr lang="en-US" dirty="0"/>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99FA63F1-7645-4F48-9FA4-1DA2E064BD65}" type="slidenum">
              <a:rPr lang="en-US" smtClean="0"/>
              <a:pPr/>
              <a:t>‹#›</a:t>
            </a:fld>
            <a:endParaRPr lang="en-US" dirty="0"/>
          </a:p>
        </p:txBody>
      </p:sp>
    </p:spTree>
    <p:extLst>
      <p:ext uri="{BB962C8B-B14F-4D97-AF65-F5344CB8AC3E}">
        <p14:creationId xmlns:p14="http://schemas.microsoft.com/office/powerpoint/2010/main" val="5498264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pPr>
                <a:defRPr/>
              </a:pPr>
              <a:t>‹#›</a:t>
            </a:fld>
            <a:endParaRPr lang="en-US" dirty="0"/>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latin typeface="Arial" pitchFamily="34" charset="0"/>
                <a:cs typeface="+mn-cs"/>
              </a:rPr>
              <a:t>SILC-NET</a:t>
            </a:r>
            <a:r>
              <a:rPr lang="en-US" sz="800" b="1" dirty="0">
                <a:latin typeface="Arial" pitchFamily="34" charset="0"/>
                <a:cs typeface="+mn-cs"/>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7" cstate="print"/>
          <a:stretch>
            <a:fillRect/>
          </a:stretch>
        </p:blipFill>
        <p:spPr>
          <a:xfrm>
            <a:off x="8229600" y="76200"/>
            <a:ext cx="838200" cy="401320"/>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2" r:id="rId5"/>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dljones@ilru.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tim@ncil.org" TargetMode="External"/><Relationship Id="rId5" Type="http://schemas.openxmlformats.org/officeDocument/2006/relationships/hyperlink" Target="mailto:mary.olson@mso.umt.edu" TargetMode="External"/><Relationship Id="rId4" Type="http://schemas.openxmlformats.org/officeDocument/2006/relationships/hyperlink" Target="mailto:paulamcelwee@sbcglobal.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85942"/>
            <a:ext cx="8855064" cy="367396"/>
          </a:xfrm>
        </p:spPr>
        <p:txBody>
          <a:bodyPr>
            <a:noAutofit/>
          </a:bodyPr>
          <a:lstStyle/>
          <a:p>
            <a:pPr algn="ctr"/>
            <a:r>
              <a:rPr lang="en-US" sz="1600" dirty="0" smtClean="0"/>
              <a:t>Independent Living Research Utilization</a:t>
            </a:r>
            <a:endParaRPr lang="en-US" sz="1600" dirty="0"/>
          </a:p>
        </p:txBody>
      </p:sp>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5793" y="859730"/>
            <a:ext cx="7352413" cy="5486876"/>
          </a:xfrm>
          <a:prstGeom prst="rect">
            <a:avLst/>
          </a:prstGeom>
        </p:spPr>
      </p:pic>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3218908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sz="2800" dirty="0" smtClean="0">
                <a:effectLst/>
              </a:rPr>
              <a:t>SILC-NET </a:t>
            </a:r>
            <a:r>
              <a:rPr lang="en-US" sz="2800" dirty="0">
                <a:effectLst/>
              </a:rPr>
              <a:t>Attribution</a:t>
            </a:r>
          </a:p>
        </p:txBody>
      </p:sp>
      <p:sp>
        <p:nvSpPr>
          <p:cNvPr id="124933" name="Rectangle 3"/>
          <p:cNvSpPr>
            <a:spLocks noGrp="1" noChangeArrowheads="1"/>
          </p:cNvSpPr>
          <p:nvPr>
            <p:ph type="body" idx="1"/>
          </p:nvPr>
        </p:nvSpPr>
        <p:spPr>
          <a:xfrm>
            <a:off x="152400" y="1143000"/>
            <a:ext cx="8842166" cy="51816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r>
              <a:rPr lang="en-US" sz="2000" dirty="0"/>
              <a:t>	</a:t>
            </a:r>
            <a:r>
              <a:rPr lang="en-US" sz="2400" dirty="0"/>
              <a:t>Support for development of this training was provided by the Department of Health and Human Services, Administration for Community Living</a:t>
            </a:r>
            <a:r>
              <a:rPr lang="en-US" sz="2400" dirty="0" smtClean="0"/>
              <a:t> </a:t>
            </a:r>
            <a:r>
              <a:rPr lang="en-US" sz="2400" dirty="0"/>
              <a:t>under grant </a:t>
            </a:r>
            <a:r>
              <a:rPr lang="en-US" sz="2400" dirty="0" smtClean="0"/>
              <a:t>numbers 90TT0001-01-00 and 90IT0001-01-00. </a:t>
            </a:r>
            <a:r>
              <a:rPr lang="en-US" sz="2400" dirty="0"/>
              <a:t>No official endorsement of the </a:t>
            </a:r>
            <a:r>
              <a:rPr lang="en-US" sz="2400" dirty="0" smtClean="0"/>
              <a:t>Department of Health and Human Services should </a:t>
            </a:r>
            <a:r>
              <a:rPr lang="en-US" sz="2400" dirty="0"/>
              <a:t>be inferred. Permission is granted for duplication of any portion of this PowerPoint presentation, providing that the following credit is given to the project: </a:t>
            </a:r>
            <a:r>
              <a:rPr lang="en-US" sz="2400" b="1" dirty="0"/>
              <a:t>Developed as part of the </a:t>
            </a:r>
            <a:r>
              <a:rPr lang="en-US" sz="2400" b="1" dirty="0" smtClean="0"/>
              <a:t>SILC-NET</a:t>
            </a:r>
            <a:r>
              <a:rPr lang="en-US" sz="2400" b="1" dirty="0"/>
              <a:t>, a project of the </a:t>
            </a:r>
            <a:r>
              <a:rPr lang="en-US" sz="2400" b="1" dirty="0" smtClean="0"/>
              <a:t>IL-NET</a:t>
            </a:r>
            <a:r>
              <a:rPr lang="en-US" sz="2400" b="1" dirty="0"/>
              <a:t>, an ILRU/NCIL/APRIL National Training and Technical Assistance Program.</a:t>
            </a:r>
            <a:endParaRPr lang="en-US" sz="2400" dirty="0"/>
          </a:p>
          <a:p>
            <a:pPr>
              <a:buFont typeface="Tahoma" pitchFamily="34" charset="0"/>
              <a:buNone/>
            </a:pPr>
            <a:endParaRPr lang="en-US" sz="2000"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10</a:t>
            </a:fld>
            <a:endParaRPr lang="en-US" dirty="0"/>
          </a:p>
        </p:txBody>
      </p:sp>
    </p:spTree>
    <p:extLst>
      <p:ext uri="{BB962C8B-B14F-4D97-AF65-F5344CB8AC3E}">
        <p14:creationId xmlns:p14="http://schemas.microsoft.com/office/powerpoint/2010/main" val="23694314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p:cNvSpPr>
            <a:spLocks noGrp="1"/>
          </p:cNvSpPr>
          <p:nvPr>
            <p:ph type="ctrTitle"/>
          </p:nvPr>
        </p:nvSpPr>
        <p:spPr>
          <a:xfrm>
            <a:off x="0" y="1600200"/>
            <a:ext cx="9144000" cy="1470025"/>
          </a:xfrm>
        </p:spPr>
        <p:txBody>
          <a:bodyPr/>
          <a:lstStyle/>
          <a:p>
            <a:pPr algn="ctr"/>
            <a:r>
              <a:rPr lang="en-US" altLang="en-US" dirty="0">
                <a:solidFill>
                  <a:srgbClr val="333399"/>
                </a:solidFill>
                <a:latin typeface="Arial Rounded MT Bold" panose="020F0704030504030204" pitchFamily="34" charset="0"/>
                <a:ea typeface="Tahoma" panose="020B0604030504040204" pitchFamily="34" charset="0"/>
                <a:cs typeface="Tahoma" panose="020B0604030504040204" pitchFamily="34" charset="0"/>
              </a:rPr>
              <a:t>SILC Congress 2016 </a:t>
            </a:r>
            <a:br>
              <a:rPr lang="en-US" altLang="en-US" dirty="0">
                <a:solidFill>
                  <a:srgbClr val="333399"/>
                </a:solidFill>
                <a:latin typeface="Arial Rounded MT Bold" panose="020F0704030504030204" pitchFamily="34" charset="0"/>
                <a:ea typeface="Tahoma" panose="020B0604030504040204" pitchFamily="34" charset="0"/>
                <a:cs typeface="Tahoma" panose="020B0604030504040204" pitchFamily="34" charset="0"/>
              </a:rPr>
            </a:br>
            <a:r>
              <a:rPr lang="en-US" altLang="en-US" dirty="0">
                <a:solidFill>
                  <a:srgbClr val="333399"/>
                </a:solidFill>
                <a:latin typeface="Arial Rounded MT Bold" panose="020F0704030504030204" pitchFamily="34" charset="0"/>
                <a:ea typeface="Tahoma" panose="020B0604030504040204" pitchFamily="34" charset="0"/>
                <a:cs typeface="Tahoma" panose="020B0604030504040204" pitchFamily="34" charset="0"/>
              </a:rPr>
              <a:t>General Session:</a:t>
            </a:r>
            <a:br>
              <a:rPr lang="en-US" altLang="en-US" dirty="0">
                <a:solidFill>
                  <a:srgbClr val="333399"/>
                </a:solidFill>
                <a:latin typeface="Arial Rounded MT Bold" panose="020F0704030504030204" pitchFamily="34" charset="0"/>
                <a:ea typeface="Tahoma" panose="020B0604030504040204" pitchFamily="34" charset="0"/>
                <a:cs typeface="Tahoma" panose="020B0604030504040204" pitchFamily="34" charset="0"/>
              </a:rPr>
            </a:br>
            <a:r>
              <a:rPr lang="en-US" altLang="en-US" dirty="0" smtClean="0">
                <a:solidFill>
                  <a:srgbClr val="333399"/>
                </a:solidFill>
                <a:latin typeface="Arial Rounded MT Bold" panose="020F0704030504030204" pitchFamily="34" charset="0"/>
                <a:ea typeface="Tahoma" panose="020B0604030504040204" pitchFamily="34" charset="0"/>
                <a:cs typeface="Tahoma" panose="020B0604030504040204" pitchFamily="34" charset="0"/>
              </a:rPr>
              <a:t>An Introduction to SILC-NET Training and </a:t>
            </a:r>
            <a:br>
              <a:rPr lang="en-US" altLang="en-US" dirty="0" smtClean="0">
                <a:solidFill>
                  <a:srgbClr val="333399"/>
                </a:solidFill>
                <a:latin typeface="Arial Rounded MT Bold" panose="020F0704030504030204" pitchFamily="34" charset="0"/>
                <a:ea typeface="Tahoma" panose="020B0604030504040204" pitchFamily="34" charset="0"/>
                <a:cs typeface="Tahoma" panose="020B0604030504040204" pitchFamily="34" charset="0"/>
              </a:rPr>
            </a:br>
            <a:r>
              <a:rPr lang="en-US" altLang="en-US" dirty="0" smtClean="0">
                <a:solidFill>
                  <a:srgbClr val="333399"/>
                </a:solidFill>
                <a:latin typeface="Arial Rounded MT Bold" panose="020F0704030504030204" pitchFamily="34" charset="0"/>
                <a:ea typeface="Tahoma" panose="020B0604030504040204" pitchFamily="34" charset="0"/>
                <a:cs typeface="Tahoma" panose="020B0604030504040204" pitchFamily="34" charset="0"/>
              </a:rPr>
              <a:t>Resources Available for SILCs</a:t>
            </a:r>
            <a:endParaRPr lang="en-US" dirty="0"/>
          </a:p>
        </p:txBody>
      </p:sp>
      <p:sp>
        <p:nvSpPr>
          <p:cNvPr id="13315" name="Rectangle 3"/>
          <p:cNvSpPr>
            <a:spLocks noGrp="1" noChangeArrowheads="1"/>
          </p:cNvSpPr>
          <p:nvPr>
            <p:ph type="subTitle" idx="1"/>
          </p:nvPr>
        </p:nvSpPr>
        <p:spPr>
          <a:xfrm>
            <a:off x="1447800" y="2971800"/>
            <a:ext cx="6400800" cy="2971800"/>
          </a:xfrm>
        </p:spPr>
        <p:txBody>
          <a:bodyPr/>
          <a:lstStyle/>
          <a:p>
            <a:pPr eaLnBrk="1" hangingPunct="1"/>
            <a:endParaRPr lang="en-US" altLang="en-US" b="1" dirty="0" smtClean="0">
              <a:solidFill>
                <a:schemeClr val="accent2"/>
              </a:solidFill>
              <a:latin typeface="+mj-lt"/>
              <a:ea typeface="ＭＳ Ｐゴシック" pitchFamily="34" charset="-128"/>
              <a:cs typeface="Arial" charset="0"/>
            </a:endParaRPr>
          </a:p>
          <a:p>
            <a:pPr eaLnBrk="1" hangingPunct="1"/>
            <a:endParaRPr lang="en-US" altLang="en-US" sz="1100" b="1" dirty="0" smtClean="0">
              <a:solidFill>
                <a:schemeClr val="accent2"/>
              </a:solidFill>
              <a:latin typeface="+mj-lt"/>
              <a:ea typeface="ＭＳ Ｐゴシック" pitchFamily="34" charset="-128"/>
              <a:cs typeface="Arial" charset="0"/>
            </a:endParaRPr>
          </a:p>
          <a:p>
            <a:pPr eaLnBrk="1" hangingPunct="1"/>
            <a:r>
              <a:rPr lang="en-US" altLang="en-US" sz="2800" b="1" dirty="0" smtClean="0">
                <a:solidFill>
                  <a:schemeClr val="accent2"/>
                </a:solidFill>
                <a:latin typeface="+mj-lt"/>
                <a:ea typeface="ＭＳ Ｐゴシック" pitchFamily="34" charset="-128"/>
                <a:cs typeface="Arial" charset="0"/>
              </a:rPr>
              <a:t>January 16, 2016 </a:t>
            </a:r>
            <a:endParaRPr lang="en-US" altLang="en-US" sz="2800" b="1" dirty="0" smtClean="0">
              <a:solidFill>
                <a:srgbClr val="000099"/>
              </a:solidFill>
              <a:latin typeface="+mj-lt"/>
              <a:ea typeface="ＭＳ Ｐゴシック" pitchFamily="34" charset="-128"/>
              <a:cs typeface="Arial" charset="0"/>
            </a:endParaRPr>
          </a:p>
          <a:p>
            <a:pPr eaLnBrk="1" hangingPunct="1"/>
            <a:endParaRPr lang="en-US" altLang="en-US" sz="1400" b="1" i="1" dirty="0" smtClean="0">
              <a:solidFill>
                <a:srgbClr val="333399"/>
              </a:solidFill>
              <a:latin typeface="+mj-lt"/>
              <a:ea typeface="ＭＳ Ｐゴシック" pitchFamily="34" charset="-128"/>
              <a:cs typeface="Arial" charset="0"/>
            </a:endParaRPr>
          </a:p>
          <a:p>
            <a:pPr eaLnBrk="1" hangingPunct="1"/>
            <a:r>
              <a:rPr lang="en-US" altLang="en-US" sz="2800" b="1" i="1" dirty="0" smtClean="0">
                <a:solidFill>
                  <a:srgbClr val="333399"/>
                </a:solidFill>
                <a:latin typeface="+mj-lt"/>
                <a:ea typeface="ＭＳ Ｐゴシック" pitchFamily="34" charset="-128"/>
                <a:cs typeface="Arial" charset="0"/>
              </a:rPr>
              <a:t>Presenter:</a:t>
            </a:r>
          </a:p>
          <a:p>
            <a:pPr eaLnBrk="1" hangingPunct="1"/>
            <a:r>
              <a:rPr lang="en-US" altLang="en-US" sz="2800" b="1" dirty="0" smtClean="0">
                <a:solidFill>
                  <a:srgbClr val="333399"/>
                </a:solidFill>
                <a:latin typeface="+mj-lt"/>
                <a:ea typeface="ＭＳ Ｐゴシック" pitchFamily="34" charset="-128"/>
                <a:cs typeface="Arial" charset="0"/>
              </a:rPr>
              <a:t>Darrell Lynn Jones</a:t>
            </a:r>
          </a:p>
        </p:txBody>
      </p:sp>
      <p:pic>
        <p:nvPicPr>
          <p:cNvPr id="13316" name="Picture 3" descr="ILNET logo with IL-NET in blue block letters underlined in red. Beneath CIL-NET SILC-NET in small red block letter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6200" y="457200"/>
            <a:ext cx="1487488"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pPr>
              <a:defRPr/>
            </a:pPr>
            <a:fld id="{C7C8ACA3-9F92-4AD5-9E39-716CB6917A7B}" type="slidenum">
              <a:rPr lang="en-US" smtClean="0"/>
              <a:pPr>
                <a:defRPr/>
              </a:pPr>
              <a:t>2</a:t>
            </a:fld>
            <a:endParaRPr lang="en-US" dirty="0"/>
          </a:p>
        </p:txBody>
      </p:sp>
    </p:spTree>
    <p:extLst>
      <p:ext uri="{BB962C8B-B14F-4D97-AF65-F5344CB8AC3E}">
        <p14:creationId xmlns:p14="http://schemas.microsoft.com/office/powerpoint/2010/main" val="3021648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CC"/>
                </a:solidFill>
              </a:rPr>
              <a:t>You will learn about…</a:t>
            </a:r>
            <a:endParaRPr lang="en-US" b="1" dirty="0">
              <a:solidFill>
                <a:srgbClr val="0000CC"/>
              </a:solidFill>
            </a:endParaRPr>
          </a:p>
        </p:txBody>
      </p:sp>
      <p:sp>
        <p:nvSpPr>
          <p:cNvPr id="3" name="Content Placeholder 2"/>
          <p:cNvSpPr>
            <a:spLocks noGrp="1"/>
          </p:cNvSpPr>
          <p:nvPr>
            <p:ph idx="1"/>
          </p:nvPr>
        </p:nvSpPr>
        <p:spPr/>
        <p:txBody>
          <a:bodyPr/>
          <a:lstStyle/>
          <a:p>
            <a:pPr defTabSz="285750"/>
            <a:r>
              <a:rPr lang="en-US" altLang="en-US" dirty="0"/>
              <a:t>T</a:t>
            </a:r>
            <a:r>
              <a:rPr lang="en-US" altLang="en-US" dirty="0" smtClean="0"/>
              <a:t>raining and technical assistance resources available to support SILC operations and SPIL development and evaluation</a:t>
            </a:r>
            <a:endParaRPr lang="en-US" altLang="en-US" dirty="0"/>
          </a:p>
          <a:p>
            <a:pPr defTabSz="285750"/>
            <a:r>
              <a:rPr lang="en-US" altLang="en-US" dirty="0"/>
              <a:t>E</a:t>
            </a:r>
            <a:r>
              <a:rPr lang="en-US" altLang="en-US" dirty="0" smtClean="0"/>
              <a:t>xpanded networking opportunities for peer sharing of best practices</a:t>
            </a:r>
          </a:p>
          <a:p>
            <a:pPr defTabSz="285750"/>
            <a:r>
              <a:rPr lang="en-US" altLang="en-US" dirty="0"/>
              <a:t>B</a:t>
            </a:r>
            <a:r>
              <a:rPr lang="en-US" altLang="en-US" dirty="0" smtClean="0"/>
              <a:t>roadened efforts to widen the net of the general public and IL stakeholders who are involved in IL planning and support of the IL Network</a:t>
            </a:r>
            <a:endParaRPr lang="en-US" altLang="en-US"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3</a:t>
            </a:fld>
            <a:endParaRPr lang="en-US" dirty="0"/>
          </a:p>
        </p:txBody>
      </p:sp>
    </p:spTree>
    <p:extLst>
      <p:ext uri="{BB962C8B-B14F-4D97-AF65-F5344CB8AC3E}">
        <p14:creationId xmlns:p14="http://schemas.microsoft.com/office/powerpoint/2010/main" val="3581186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763000" cy="5029200"/>
          </a:xfrm>
        </p:spPr>
        <p:txBody>
          <a:bodyPr/>
          <a:lstStyle/>
          <a:p>
            <a:r>
              <a:rPr lang="en-US" dirty="0" smtClean="0"/>
              <a:t>Existing IL-NET program authorized by original Title VII has two parts:</a:t>
            </a:r>
            <a:endParaRPr lang="en-US" dirty="0"/>
          </a:p>
          <a:p>
            <a:pPr lvl="1"/>
            <a:r>
              <a:rPr lang="en-US" dirty="0" smtClean="0"/>
              <a:t>CIL-NET</a:t>
            </a:r>
          </a:p>
          <a:p>
            <a:pPr lvl="1"/>
            <a:r>
              <a:rPr lang="en-US" dirty="0" smtClean="0"/>
              <a:t>SILC-NET</a:t>
            </a:r>
          </a:p>
          <a:p>
            <a:r>
              <a:rPr lang="en-US" dirty="0" smtClean="0"/>
              <a:t>Addition of funds specifically for SILCs under Workforce Innovation &amp; Opportunity Act (WIOA)</a:t>
            </a:r>
          </a:p>
          <a:p>
            <a:pPr lvl="1"/>
            <a:r>
              <a:rPr lang="en-US" dirty="0" smtClean="0"/>
              <a:t>SILC T&amp;TA Center</a:t>
            </a:r>
            <a:endParaRPr lang="en-US" dirty="0"/>
          </a:p>
          <a:p>
            <a:pPr marL="457200" lvl="1" indent="0">
              <a:buNone/>
            </a:pPr>
            <a:endParaRPr lang="en-US" dirty="0" smtClean="0"/>
          </a:p>
          <a:p>
            <a:pPr marL="457200" lvl="1" indent="0">
              <a:buNone/>
            </a:pPr>
            <a:r>
              <a:rPr lang="en-US" dirty="0" smtClean="0"/>
              <a:t>For ease of communication and identification, we are going to refer to all SILC resources as SILC-NET</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a:t>
            </a:fld>
            <a:endParaRPr lang="en-US" dirty="0"/>
          </a:p>
        </p:txBody>
      </p:sp>
      <p:sp>
        <p:nvSpPr>
          <p:cNvPr id="4" name="Title 3"/>
          <p:cNvSpPr>
            <a:spLocks noGrp="1"/>
          </p:cNvSpPr>
          <p:nvPr>
            <p:ph type="title"/>
          </p:nvPr>
        </p:nvSpPr>
        <p:spPr/>
        <p:txBody>
          <a:bodyPr/>
          <a:lstStyle/>
          <a:p>
            <a:r>
              <a:rPr lang="en-US" dirty="0" smtClean="0"/>
              <a:t>Avenues for Training &amp; TA for SILCs</a:t>
            </a:r>
            <a:endParaRPr lang="en-US" dirty="0"/>
          </a:p>
        </p:txBody>
      </p:sp>
    </p:spTree>
    <p:extLst>
      <p:ext uri="{BB962C8B-B14F-4D97-AF65-F5344CB8AC3E}">
        <p14:creationId xmlns:p14="http://schemas.microsoft.com/office/powerpoint/2010/main" val="3250169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Independent Living Research Utilization (ILRU) is federal grantee for both Training &amp; TA grants.</a:t>
            </a:r>
          </a:p>
          <a:p>
            <a:r>
              <a:rPr lang="en-US" dirty="0" smtClean="0"/>
              <a:t>Subawards are given to the National Council on Independent Living (NCIL), the Association of Programs for Rural Independent Living (APRIL), and Utah State University Center for Persons with Disabilities.</a:t>
            </a:r>
          </a:p>
          <a:p>
            <a:r>
              <a:rPr lang="en-US" dirty="0" smtClean="0"/>
              <a:t>Together, these entities make up the partnership for the IL-NET. The partnership ensures that the program is driven by the IL field.</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a:t>
            </a:fld>
            <a:endParaRPr lang="en-US" dirty="0"/>
          </a:p>
        </p:txBody>
      </p:sp>
      <p:sp>
        <p:nvSpPr>
          <p:cNvPr id="4" name="Title 3"/>
          <p:cNvSpPr>
            <a:spLocks noGrp="1"/>
          </p:cNvSpPr>
          <p:nvPr>
            <p:ph type="title"/>
          </p:nvPr>
        </p:nvSpPr>
        <p:spPr/>
        <p:txBody>
          <a:bodyPr/>
          <a:lstStyle/>
          <a:p>
            <a:r>
              <a:rPr lang="en-US" dirty="0" smtClean="0"/>
              <a:t>IL-NET Partnership	</a:t>
            </a:r>
            <a:endParaRPr lang="en-US" dirty="0"/>
          </a:p>
        </p:txBody>
      </p:sp>
    </p:spTree>
    <p:extLst>
      <p:ext uri="{BB962C8B-B14F-4D97-AF65-F5344CB8AC3E}">
        <p14:creationId xmlns:p14="http://schemas.microsoft.com/office/powerpoint/2010/main" val="1557636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66800"/>
            <a:ext cx="8610600" cy="5181600"/>
          </a:xfrm>
        </p:spPr>
        <p:txBody>
          <a:bodyPr/>
          <a:lstStyle/>
          <a:p>
            <a:r>
              <a:rPr lang="en-US" dirty="0" smtClean="0"/>
              <a:t>On-location trainings, such as the ones planned for this SILC Congress</a:t>
            </a:r>
          </a:p>
          <a:p>
            <a:r>
              <a:rPr lang="en-US" dirty="0" smtClean="0"/>
              <a:t>On-demand video recordings of on-location trainings</a:t>
            </a:r>
          </a:p>
          <a:p>
            <a:r>
              <a:rPr lang="en-US" dirty="0" smtClean="0"/>
              <a:t>Live and on-demand webinars/teleconferences</a:t>
            </a:r>
          </a:p>
          <a:p>
            <a:r>
              <a:rPr lang="en-US" dirty="0" smtClean="0"/>
              <a:t>Online courses</a:t>
            </a:r>
          </a:p>
          <a:p>
            <a:r>
              <a:rPr lang="en-US" dirty="0" smtClean="0"/>
              <a:t>Web-based tutorials</a:t>
            </a:r>
          </a:p>
          <a:p>
            <a:r>
              <a:rPr lang="en-US" dirty="0" smtClean="0"/>
              <a:t>Publications</a:t>
            </a:r>
          </a:p>
          <a:p>
            <a:r>
              <a:rPr lang="en-US" dirty="0" smtClean="0"/>
              <a:t>Blogs</a:t>
            </a:r>
          </a:p>
          <a:p>
            <a:r>
              <a:rPr lang="en-US" dirty="0" smtClean="0"/>
              <a:t>Social media such as Facebook and Twitter</a:t>
            </a:r>
          </a:p>
          <a:p>
            <a:r>
              <a:rPr lang="en-US" dirty="0" smtClean="0"/>
              <a:t>ilru.org website (to access SILC resources directly, use silc-net.org)</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a:t>
            </a:fld>
            <a:endParaRPr lang="en-US" dirty="0"/>
          </a:p>
        </p:txBody>
      </p:sp>
      <p:sp>
        <p:nvSpPr>
          <p:cNvPr id="4" name="Title 3"/>
          <p:cNvSpPr>
            <a:spLocks noGrp="1"/>
          </p:cNvSpPr>
          <p:nvPr>
            <p:ph type="title"/>
          </p:nvPr>
        </p:nvSpPr>
        <p:spPr>
          <a:xfrm>
            <a:off x="228600" y="152400"/>
            <a:ext cx="7696200" cy="792162"/>
          </a:xfrm>
        </p:spPr>
        <p:txBody>
          <a:bodyPr/>
          <a:lstStyle/>
          <a:p>
            <a:r>
              <a:rPr lang="en-US" dirty="0" smtClean="0"/>
              <a:t>Resources</a:t>
            </a:r>
            <a:endParaRPr lang="en-US" dirty="0"/>
          </a:p>
        </p:txBody>
      </p:sp>
    </p:spTree>
    <p:extLst>
      <p:ext uri="{BB962C8B-B14F-4D97-AF65-F5344CB8AC3E}">
        <p14:creationId xmlns:p14="http://schemas.microsoft.com/office/powerpoint/2010/main" val="1072568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792162"/>
            <a:ext cx="8763000" cy="5380038"/>
          </a:xfrm>
        </p:spPr>
        <p:txBody>
          <a:bodyPr/>
          <a:lstStyle/>
          <a:p>
            <a:r>
              <a:rPr lang="en-US" dirty="0" smtClean="0"/>
              <a:t>Individualized technical assistance, intensive support, and peer mentoring</a:t>
            </a:r>
          </a:p>
          <a:p>
            <a:r>
              <a:rPr lang="en-US" dirty="0" smtClean="0"/>
              <a:t>Peer discussion groups for sharing latest information and best practices</a:t>
            </a:r>
          </a:p>
          <a:p>
            <a:r>
              <a:rPr lang="en-US" dirty="0" smtClean="0"/>
              <a:t>National directory of CILs and SILCs that now includes links to all of the Facebook pages of the centers and SILCs (that we could find). </a:t>
            </a:r>
          </a:p>
          <a:p>
            <a:pPr lvl="1"/>
            <a:r>
              <a:rPr lang="en-US" sz="2200" dirty="0" smtClean="0"/>
              <a:t>As of this writing, there are 18 states and all territories that we don’t believe have FB pages for SILCs. Our objective is to connect the dots between local programs, statewide networks, and a national presence to elevate the visibility of the IL program; educate the general public about what a SILC is; and provide another portal through which stakeholders can get connected to IL planning and implementation.</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a:t>
            </a:fld>
            <a:endParaRPr lang="en-US" dirty="0"/>
          </a:p>
        </p:txBody>
      </p:sp>
      <p:sp>
        <p:nvSpPr>
          <p:cNvPr id="4" name="Title 3"/>
          <p:cNvSpPr>
            <a:spLocks noGrp="1"/>
          </p:cNvSpPr>
          <p:nvPr>
            <p:ph type="title"/>
          </p:nvPr>
        </p:nvSpPr>
        <p:spPr>
          <a:xfrm>
            <a:off x="228600" y="0"/>
            <a:ext cx="7696200" cy="792162"/>
          </a:xfrm>
        </p:spPr>
        <p:txBody>
          <a:bodyPr/>
          <a:lstStyle/>
          <a:p>
            <a:r>
              <a:rPr lang="en-US" dirty="0" smtClean="0"/>
              <a:t>Resources, </a:t>
            </a:r>
            <a:r>
              <a:rPr lang="en-US" sz="2400" dirty="0" smtClean="0"/>
              <a:t>cont’d.</a:t>
            </a:r>
            <a:endParaRPr lang="en-US" sz="2400" dirty="0"/>
          </a:p>
        </p:txBody>
      </p:sp>
    </p:spTree>
    <p:extLst>
      <p:ext uri="{BB962C8B-B14F-4D97-AF65-F5344CB8AC3E}">
        <p14:creationId xmlns:p14="http://schemas.microsoft.com/office/powerpoint/2010/main" val="2871470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Most of the materials and on-demand productions at SILC-NET are still relevant and useful, but they will be updated to reflect new regulations and new citations once those are final.</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a:t>
            </a:fld>
            <a:endParaRPr lang="en-US" dirty="0"/>
          </a:p>
        </p:txBody>
      </p:sp>
      <p:sp>
        <p:nvSpPr>
          <p:cNvPr id="4" name="Title 3"/>
          <p:cNvSpPr>
            <a:spLocks noGrp="1"/>
          </p:cNvSpPr>
          <p:nvPr>
            <p:ph type="title"/>
          </p:nvPr>
        </p:nvSpPr>
        <p:spPr/>
        <p:txBody>
          <a:bodyPr/>
          <a:lstStyle/>
          <a:p>
            <a:r>
              <a:rPr lang="en-US" dirty="0" smtClean="0"/>
              <a:t>Impact of WIOA Regulations	</a:t>
            </a:r>
            <a:endParaRPr lang="en-US" dirty="0"/>
          </a:p>
        </p:txBody>
      </p:sp>
    </p:spTree>
    <p:extLst>
      <p:ext uri="{BB962C8B-B14F-4D97-AF65-F5344CB8AC3E}">
        <p14:creationId xmlns:p14="http://schemas.microsoft.com/office/powerpoint/2010/main" val="404378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792162"/>
          </a:xfrm>
        </p:spPr>
        <p:txBody>
          <a:bodyPr/>
          <a:lstStyle/>
          <a:p>
            <a:r>
              <a:rPr lang="en-US" b="1" dirty="0" smtClean="0">
                <a:solidFill>
                  <a:srgbClr val="0000CC"/>
                </a:solidFill>
              </a:rPr>
              <a:t>Contact Information</a:t>
            </a:r>
            <a:endParaRPr lang="en-US" dirty="0">
              <a:solidFill>
                <a:srgbClr val="0000CC"/>
              </a:solidFill>
            </a:endParaRPr>
          </a:p>
        </p:txBody>
      </p:sp>
      <p:sp>
        <p:nvSpPr>
          <p:cNvPr id="3" name="Content Placeholder 2"/>
          <p:cNvSpPr>
            <a:spLocks noGrp="1"/>
          </p:cNvSpPr>
          <p:nvPr>
            <p:ph idx="1"/>
          </p:nvPr>
        </p:nvSpPr>
        <p:spPr>
          <a:xfrm>
            <a:off x="304800" y="944562"/>
            <a:ext cx="8610600" cy="5303838"/>
          </a:xfrm>
        </p:spPr>
        <p:txBody>
          <a:bodyPr/>
          <a:lstStyle/>
          <a:p>
            <a:r>
              <a:rPr lang="en-US" sz="2400" dirty="0" smtClean="0"/>
              <a:t>Darrell Lynn Jones, ILRU, IL-NET Project Director – </a:t>
            </a:r>
            <a:r>
              <a:rPr lang="en-US" sz="2400" dirty="0" smtClean="0">
                <a:hlinkClick r:id="rId3"/>
              </a:rPr>
              <a:t>dljones@ilru.org</a:t>
            </a:r>
            <a:r>
              <a:rPr lang="en-US" sz="2400" dirty="0" smtClean="0"/>
              <a:t>  </a:t>
            </a:r>
          </a:p>
          <a:p>
            <a:r>
              <a:rPr lang="en-US" sz="2400" dirty="0" smtClean="0"/>
              <a:t>Paula McElwee, ILRU, IL-NET TA Coordinator—Individualized </a:t>
            </a:r>
            <a:r>
              <a:rPr lang="en-US" sz="2400" dirty="0"/>
              <a:t>Technical Assistance for </a:t>
            </a:r>
            <a:r>
              <a:rPr lang="en-US" sz="2400" dirty="0" smtClean="0"/>
              <a:t>SILCs—for </a:t>
            </a:r>
            <a:r>
              <a:rPr lang="en-US" sz="2400" dirty="0"/>
              <a:t>intensive support and TA tailored to your </a:t>
            </a:r>
            <a:r>
              <a:rPr lang="en-US" sz="2400" dirty="0" smtClean="0"/>
              <a:t>council </a:t>
            </a:r>
            <a:r>
              <a:rPr lang="en-US" sz="2400" dirty="0"/>
              <a:t>contact Paula </a:t>
            </a:r>
            <a:r>
              <a:rPr lang="en-US" sz="2400" dirty="0" smtClean="0"/>
              <a:t>at </a:t>
            </a:r>
            <a:r>
              <a:rPr lang="en-US" sz="2400" dirty="0" smtClean="0">
                <a:hlinkClick r:id="rId4"/>
              </a:rPr>
              <a:t>paulamcelwee@sbcglobal.net</a:t>
            </a:r>
            <a:r>
              <a:rPr lang="en-US" sz="2400" dirty="0" smtClean="0"/>
              <a:t> </a:t>
            </a:r>
            <a:endParaRPr lang="en-US" sz="2400" dirty="0"/>
          </a:p>
          <a:p>
            <a:r>
              <a:rPr lang="en-US" sz="2400" dirty="0" smtClean="0"/>
              <a:t>Mary Olson, APRIL, Peer Mentor Coordinator—to apply for SILC to SILC </a:t>
            </a:r>
            <a:r>
              <a:rPr lang="en-US" sz="2400" dirty="0"/>
              <a:t>Peer </a:t>
            </a:r>
            <a:r>
              <a:rPr lang="en-US" sz="2400" dirty="0" smtClean="0"/>
              <a:t>Mentoring or to share best practices, contact Mary at </a:t>
            </a:r>
            <a:r>
              <a:rPr lang="en-US" sz="2400" dirty="0" smtClean="0">
                <a:hlinkClick r:id="rId5"/>
              </a:rPr>
              <a:t>mary.olson@mso.umt.edu</a:t>
            </a:r>
            <a:endParaRPr lang="en-US" sz="2400" dirty="0" smtClean="0"/>
          </a:p>
          <a:p>
            <a:r>
              <a:rPr lang="en-US" sz="2400" dirty="0" smtClean="0"/>
              <a:t>Tim Fuchs, NCIL, IL-NET Coordinator of on-location and webinar/teleconference trainings—for info on upcoming trainings or to ask follow-up questions of presenters from previous trainings, write to Tim at </a:t>
            </a:r>
            <a:r>
              <a:rPr lang="en-US" sz="2400" dirty="0" smtClean="0">
                <a:hlinkClick r:id="rId6"/>
              </a:rPr>
              <a:t>tim@ncil.org</a:t>
            </a:r>
            <a:r>
              <a:rPr lang="en-US" sz="2400" dirty="0" smtClean="0"/>
              <a:t> </a:t>
            </a:r>
          </a:p>
          <a:p>
            <a:pPr marL="0" indent="0">
              <a:buNone/>
            </a:pPr>
            <a:endParaRPr lang="en-US" sz="2800"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9</a:t>
            </a:fld>
            <a:endParaRPr lang="en-US" dirty="0"/>
          </a:p>
        </p:txBody>
      </p:sp>
    </p:spTree>
    <p:extLst>
      <p:ext uri="{BB962C8B-B14F-4D97-AF65-F5344CB8AC3E}">
        <p14:creationId xmlns:p14="http://schemas.microsoft.com/office/powerpoint/2010/main" val="3136925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10714</TotalTime>
  <Words>521</Words>
  <Application>Microsoft Office PowerPoint</Application>
  <PresentationFormat>On-screen Show (4:3)</PresentationFormat>
  <Paragraphs>58</Paragraphs>
  <Slides>10</Slides>
  <Notes>5</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Independent Living Research Utilization</vt:lpstr>
      <vt:lpstr>SILC Congress 2016  General Session: An Introduction to SILC-NET Training and  Resources Available for SILCs</vt:lpstr>
      <vt:lpstr>You will learn about…</vt:lpstr>
      <vt:lpstr>Avenues for Training &amp; TA for SILCs</vt:lpstr>
      <vt:lpstr>IL-NET Partnership </vt:lpstr>
      <vt:lpstr>Resources</vt:lpstr>
      <vt:lpstr>Resources, cont’d.</vt:lpstr>
      <vt:lpstr>Impact of WIOA Regulations </vt:lpstr>
      <vt:lpstr>Contact Information</vt:lpstr>
      <vt:lpstr>SILC-NET Attribution</vt:lpstr>
    </vt:vector>
  </TitlesOfParts>
  <Company>Tirr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for SPIL Formulation</dc:title>
  <dc:creator>eubanks</dc:creator>
  <cp:lastModifiedBy>Darrell Lynn Jones</cp:lastModifiedBy>
  <cp:revision>383</cp:revision>
  <cp:lastPrinted>2015-06-16T14:43:43Z</cp:lastPrinted>
  <dcterms:created xsi:type="dcterms:W3CDTF">2011-01-05T14:17:40Z</dcterms:created>
  <dcterms:modified xsi:type="dcterms:W3CDTF">2015-12-11T15:53:13Z</dcterms:modified>
</cp:coreProperties>
</file>