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626" r:id="rId2"/>
    <p:sldId id="534" r:id="rId3"/>
    <p:sldId id="682" r:id="rId4"/>
    <p:sldId id="683" r:id="rId5"/>
    <p:sldId id="684" r:id="rId6"/>
    <p:sldId id="685" r:id="rId7"/>
    <p:sldId id="686" r:id="rId8"/>
    <p:sldId id="700" r:id="rId9"/>
    <p:sldId id="694" r:id="rId10"/>
    <p:sldId id="695" r:id="rId11"/>
    <p:sldId id="696" r:id="rId12"/>
    <p:sldId id="697" r:id="rId13"/>
    <p:sldId id="698" r:id="rId14"/>
    <p:sldId id="699" r:id="rId15"/>
    <p:sldId id="701" r:id="rId16"/>
    <p:sldId id="687" r:id="rId17"/>
    <p:sldId id="691" r:id="rId18"/>
    <p:sldId id="688" r:id="rId19"/>
    <p:sldId id="692" r:id="rId20"/>
    <p:sldId id="702" r:id="rId21"/>
    <p:sldId id="689" r:id="rId22"/>
    <p:sldId id="690" r:id="rId23"/>
    <p:sldId id="693" r:id="rId24"/>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guide id="3" orient="horz" pos="29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023" autoAdjust="0"/>
    <p:restoredTop sz="96450" autoAdjust="0"/>
  </p:normalViewPr>
  <p:slideViewPr>
    <p:cSldViewPr>
      <p:cViewPr>
        <p:scale>
          <a:sx n="112" d="100"/>
          <a:sy n="112" d="100"/>
        </p:scale>
        <p:origin x="-1650" y="-36"/>
      </p:cViewPr>
      <p:guideLst>
        <p:guide orient="horz" pos="2160"/>
        <p:guide pos="2880"/>
      </p:guideLst>
    </p:cSldViewPr>
  </p:slideViewPr>
  <p:outlineViewPr>
    <p:cViewPr>
      <p:scale>
        <a:sx n="33" d="100"/>
        <a:sy n="33" d="100"/>
      </p:scale>
      <p:origin x="0" y="24096"/>
    </p:cViewPr>
  </p:outlineViewPr>
  <p:notesTextViewPr>
    <p:cViewPr>
      <p:scale>
        <a:sx n="100" d="100"/>
        <a:sy n="100" d="100"/>
      </p:scale>
      <p:origin x="0" y="0"/>
    </p:cViewPr>
  </p:notesTextViewPr>
  <p:sorterViewPr>
    <p:cViewPr>
      <p:scale>
        <a:sx n="200" d="100"/>
        <a:sy n="200" d="100"/>
      </p:scale>
      <p:origin x="0" y="-14700"/>
    </p:cViewPr>
  </p:sorterViewPr>
  <p:notesViewPr>
    <p:cSldViewPr>
      <p:cViewPr varScale="1">
        <p:scale>
          <a:sx n="50" d="100"/>
          <a:sy n="50" d="100"/>
        </p:scale>
        <p:origin x="2208" y="42"/>
      </p:cViewPr>
      <p:guideLst>
        <p:guide orient="horz" pos="2928"/>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3177" tIns="46589" rIns="93177" bIns="46589"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70339" y="0"/>
            <a:ext cx="3038475" cy="462120"/>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12/18/2015</a:t>
            </a:fld>
            <a:endParaRPr lang="en-US" dirty="0"/>
          </a:p>
        </p:txBody>
      </p:sp>
      <p:sp>
        <p:nvSpPr>
          <p:cNvPr id="4" name="Footer Placeholder 3"/>
          <p:cNvSpPr>
            <a:spLocks noGrp="1"/>
          </p:cNvSpPr>
          <p:nvPr>
            <p:ph type="ftr" sz="quarter" idx="2"/>
          </p:nvPr>
        </p:nvSpPr>
        <p:spPr>
          <a:xfrm>
            <a:off x="1" y="8772378"/>
            <a:ext cx="3038475" cy="462120"/>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70339" y="8772378"/>
            <a:ext cx="3038475" cy="462120"/>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dirty="0"/>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26627" name="Rectangle 3"/>
          <p:cNvSpPr>
            <a:spLocks noGrp="1" noChangeArrowheads="1"/>
          </p:cNvSpPr>
          <p:nvPr>
            <p:ph type="dt" idx="1"/>
          </p:nvPr>
        </p:nvSpPr>
        <p:spPr bwMode="auto">
          <a:xfrm>
            <a:off x="3970339" y="0"/>
            <a:ext cx="3038475" cy="4621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387767"/>
            <a:ext cx="5607050" cy="4155919"/>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1"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26631" name="Rectangle 7"/>
          <p:cNvSpPr>
            <a:spLocks noGrp="1" noChangeArrowheads="1"/>
          </p:cNvSpPr>
          <p:nvPr>
            <p:ph type="sldNum" sz="quarter" idx="5"/>
          </p:nvPr>
        </p:nvSpPr>
        <p:spPr bwMode="auto">
          <a:xfrm>
            <a:off x="3970339" y="8772378"/>
            <a:ext cx="3038475" cy="4621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dirty="0"/>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65653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91496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35744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06036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88568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71971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15835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70555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6326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99775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pPr>
                <a:defRPr/>
              </a:pPr>
              <a:t>‹#›</a:t>
            </a:fld>
            <a:endParaRPr lang="en-US" dirty="0"/>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99FA63F1-7645-4F48-9FA4-1DA2E064BD65}" type="slidenum">
              <a:rPr lang="en-US" smtClean="0"/>
              <a:pPr/>
              <a:t>‹#›</a:t>
            </a:fld>
            <a:endParaRPr lang="en-US" dirty="0"/>
          </a:p>
        </p:txBody>
      </p:sp>
    </p:spTree>
    <p:extLst>
      <p:ext uri="{BB962C8B-B14F-4D97-AF65-F5344CB8AC3E}">
        <p14:creationId xmlns:p14="http://schemas.microsoft.com/office/powerpoint/2010/main" val="5498264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pPr>
                <a:defRPr/>
              </a:pPr>
              <a:t>‹#›</a:t>
            </a:fld>
            <a:endParaRPr lang="en-US" dirty="0"/>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latin typeface="Arial" pitchFamily="34" charset="0"/>
                <a:cs typeface="+mn-cs"/>
              </a:rPr>
              <a:t>SILC-NET</a:t>
            </a:r>
            <a:r>
              <a:rPr lang="en-US" sz="800" b="1" dirty="0">
                <a:latin typeface="Arial" pitchFamily="34" charset="0"/>
                <a:cs typeface="+mn-cs"/>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7" cstate="print"/>
          <a:stretch>
            <a:fillRect/>
          </a:stretch>
        </p:blipFill>
        <p:spPr>
          <a:xfrm>
            <a:off x="8229600" y="76200"/>
            <a:ext cx="838200" cy="401320"/>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2" r:id="rId5"/>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larry@azsilc.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bradw@nysilc.org"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85942"/>
            <a:ext cx="8855064" cy="367396"/>
          </a:xfrm>
        </p:spPr>
        <p:txBody>
          <a:bodyPr>
            <a:noAutofit/>
          </a:bodyPr>
          <a:lstStyle/>
          <a:p>
            <a:pPr algn="ctr"/>
            <a:r>
              <a:rPr lang="en-US" sz="1600" dirty="0" smtClean="0"/>
              <a:t>Independent Living Research Utilization</a:t>
            </a:r>
            <a:endParaRPr lang="en-US" sz="1600" dirty="0"/>
          </a:p>
        </p:txBody>
      </p:sp>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5793" y="859730"/>
            <a:ext cx="7352413" cy="5486876"/>
          </a:xfrm>
          <a:prstGeom prst="rect">
            <a:avLst/>
          </a:prstGeom>
        </p:spPr>
      </p:pic>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3218908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Process was significantly impacted by changes related to the makeup of the SILC</a:t>
            </a:r>
          </a:p>
          <a:p>
            <a:r>
              <a:rPr lang="en-US" dirty="0" smtClean="0"/>
              <a:t>Formation of SPIL Development Committee</a:t>
            </a:r>
          </a:p>
          <a:p>
            <a:r>
              <a:rPr lang="en-US" dirty="0" smtClean="0"/>
              <a:t>Development and implementation of Needs Analysis Survey primarily conducted online</a:t>
            </a:r>
          </a:p>
          <a:p>
            <a:r>
              <a:rPr lang="en-US" dirty="0" smtClean="0"/>
              <a:t>Conducted community forums across the state to gather input</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10</a:t>
            </a:fld>
            <a:endParaRPr lang="en-US" dirty="0"/>
          </a:p>
        </p:txBody>
      </p:sp>
      <p:sp>
        <p:nvSpPr>
          <p:cNvPr id="4" name="Title 3"/>
          <p:cNvSpPr>
            <a:spLocks noGrp="1"/>
          </p:cNvSpPr>
          <p:nvPr>
            <p:ph type="title"/>
          </p:nvPr>
        </p:nvSpPr>
        <p:spPr/>
        <p:txBody>
          <a:bodyPr/>
          <a:lstStyle/>
          <a:p>
            <a:r>
              <a:rPr lang="en-US" dirty="0" smtClean="0"/>
              <a:t>Process</a:t>
            </a:r>
            <a:endParaRPr lang="en-US" dirty="0"/>
          </a:p>
        </p:txBody>
      </p:sp>
    </p:spTree>
    <p:extLst>
      <p:ext uri="{BB962C8B-B14F-4D97-AF65-F5344CB8AC3E}">
        <p14:creationId xmlns:p14="http://schemas.microsoft.com/office/powerpoint/2010/main" val="3193530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Various groups including the Council, CIL Directors and SPIL Development Committee met to</a:t>
            </a:r>
            <a:r>
              <a:rPr lang="en-US" dirty="0" smtClean="0">
                <a:latin typeface="Times New Roman" panose="02020603050405020304" pitchFamily="18" charset="0"/>
                <a:cs typeface="Times New Roman" panose="02020603050405020304" pitchFamily="18" charset="0"/>
              </a:rPr>
              <a:t>—</a:t>
            </a:r>
            <a:endParaRPr lang="en-US" dirty="0" smtClean="0"/>
          </a:p>
          <a:p>
            <a:pPr marL="914400" lvl="1" indent="-514350">
              <a:buFont typeface="+mj-lt"/>
              <a:buAutoNum type="arabicPeriod"/>
            </a:pPr>
            <a:r>
              <a:rPr lang="en-US" sz="2600" dirty="0" smtClean="0"/>
              <a:t>Review data gathered from survey and community forums</a:t>
            </a:r>
          </a:p>
          <a:p>
            <a:pPr marL="914400" lvl="1" indent="-514350">
              <a:buFont typeface="+mj-lt"/>
              <a:buAutoNum type="arabicPeriod"/>
            </a:pPr>
            <a:r>
              <a:rPr lang="en-US" sz="2600" dirty="0" smtClean="0"/>
              <a:t>Develop, review and finalize the content of the SPIL</a:t>
            </a:r>
          </a:p>
          <a:p>
            <a:pPr marL="914400" lvl="1" indent="-514350">
              <a:buFont typeface="+mj-lt"/>
              <a:buAutoNum type="arabicPeriod"/>
            </a:pPr>
            <a:r>
              <a:rPr lang="en-US" sz="2600" dirty="0" smtClean="0"/>
              <a:t>Discuss how Part B funding will be used in Arizona</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11</a:t>
            </a:fld>
            <a:endParaRPr lang="en-US" dirty="0"/>
          </a:p>
        </p:txBody>
      </p:sp>
      <p:sp>
        <p:nvSpPr>
          <p:cNvPr id="4" name="Title 3"/>
          <p:cNvSpPr>
            <a:spLocks noGrp="1"/>
          </p:cNvSpPr>
          <p:nvPr>
            <p:ph type="title"/>
          </p:nvPr>
        </p:nvSpPr>
        <p:spPr/>
        <p:txBody>
          <a:bodyPr/>
          <a:lstStyle/>
          <a:p>
            <a:r>
              <a:rPr lang="en-US" dirty="0" smtClean="0"/>
              <a:t>Meeting of Various Groups</a:t>
            </a:r>
            <a:endParaRPr lang="en-US" dirty="0"/>
          </a:p>
        </p:txBody>
      </p:sp>
    </p:spTree>
    <p:extLst>
      <p:ext uri="{BB962C8B-B14F-4D97-AF65-F5344CB8AC3E}">
        <p14:creationId xmlns:p14="http://schemas.microsoft.com/office/powerpoint/2010/main" val="2046176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9067800" cy="5029200"/>
          </a:xfrm>
        </p:spPr>
        <p:txBody>
          <a:bodyPr/>
          <a:lstStyle/>
          <a:p>
            <a:r>
              <a:rPr lang="en-US" sz="2500" dirty="0" smtClean="0"/>
              <a:t>Consideration of positives and challenges with current DSE</a:t>
            </a:r>
          </a:p>
          <a:p>
            <a:pPr lvl="1"/>
            <a:r>
              <a:rPr lang="en-US" sz="2500" dirty="0" smtClean="0"/>
              <a:t>Good working relationship</a:t>
            </a:r>
          </a:p>
          <a:p>
            <a:pPr lvl="1"/>
            <a:r>
              <a:rPr lang="en-US" sz="2500" dirty="0" smtClean="0"/>
              <a:t>Good communication</a:t>
            </a:r>
          </a:p>
          <a:p>
            <a:pPr lvl="1"/>
            <a:r>
              <a:rPr lang="en-US" sz="2500" dirty="0" smtClean="0"/>
              <a:t>SILC has autonomy and ability to operate freely</a:t>
            </a:r>
          </a:p>
          <a:p>
            <a:pPr lvl="1"/>
            <a:r>
              <a:rPr lang="en-US" sz="2500" dirty="0" smtClean="0"/>
              <a:t>Main challenge has been difficulty with establishing contracts with organizations who have SPIL responsibilities that include funding</a:t>
            </a:r>
          </a:p>
          <a:p>
            <a:r>
              <a:rPr lang="en-US" sz="2500" dirty="0" smtClean="0"/>
              <a:t>Consideration of other state government departments who could serve as DSE</a:t>
            </a:r>
          </a:p>
          <a:p>
            <a:r>
              <a:rPr lang="en-US" sz="2500" dirty="0" smtClean="0"/>
              <a:t>Council determined that it wishes to continue with state VR as our DSE</a:t>
            </a:r>
            <a:endParaRPr lang="en-US" sz="25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12</a:t>
            </a:fld>
            <a:endParaRPr lang="en-US" dirty="0"/>
          </a:p>
        </p:txBody>
      </p:sp>
      <p:sp>
        <p:nvSpPr>
          <p:cNvPr id="4" name="Title 3"/>
          <p:cNvSpPr>
            <a:spLocks noGrp="1"/>
          </p:cNvSpPr>
          <p:nvPr>
            <p:ph type="title"/>
          </p:nvPr>
        </p:nvSpPr>
        <p:spPr/>
        <p:txBody>
          <a:bodyPr/>
          <a:lstStyle/>
          <a:p>
            <a:r>
              <a:rPr lang="en-US" dirty="0" smtClean="0"/>
              <a:t>Choosing our DSE</a:t>
            </a:r>
            <a:endParaRPr lang="en-US" dirty="0"/>
          </a:p>
        </p:txBody>
      </p:sp>
    </p:spTree>
    <p:extLst>
      <p:ext uri="{BB962C8B-B14F-4D97-AF65-F5344CB8AC3E}">
        <p14:creationId xmlns:p14="http://schemas.microsoft.com/office/powerpoint/2010/main" val="26755437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Draft of SPIL to be shared in later February</a:t>
            </a:r>
          </a:p>
          <a:p>
            <a:pPr lvl="1"/>
            <a:r>
              <a:rPr lang="en-US" sz="2600" dirty="0" smtClean="0"/>
              <a:t>SPIL partners will host listening sessions</a:t>
            </a:r>
          </a:p>
          <a:p>
            <a:pPr lvl="1"/>
            <a:r>
              <a:rPr lang="en-US" sz="2600" dirty="0" smtClean="0"/>
              <a:t>Draft to be posted for review and comment online</a:t>
            </a:r>
          </a:p>
          <a:p>
            <a:pPr lvl="1"/>
            <a:r>
              <a:rPr lang="en-US" sz="2600" dirty="0" smtClean="0"/>
              <a:t>Webinars and other methods of promoting the content of the SPIL and getting input will be used</a:t>
            </a:r>
            <a:endParaRPr lang="en-US" sz="26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13</a:t>
            </a:fld>
            <a:endParaRPr lang="en-US" dirty="0"/>
          </a:p>
        </p:txBody>
      </p:sp>
      <p:sp>
        <p:nvSpPr>
          <p:cNvPr id="4" name="Title 3"/>
          <p:cNvSpPr>
            <a:spLocks noGrp="1"/>
          </p:cNvSpPr>
          <p:nvPr>
            <p:ph type="title"/>
          </p:nvPr>
        </p:nvSpPr>
        <p:spPr/>
        <p:txBody>
          <a:bodyPr/>
          <a:lstStyle/>
          <a:p>
            <a:r>
              <a:rPr lang="en-US" dirty="0" smtClean="0"/>
              <a:t>SPIL Draft</a:t>
            </a:r>
            <a:endParaRPr lang="en-US" dirty="0"/>
          </a:p>
        </p:txBody>
      </p:sp>
    </p:spTree>
    <p:extLst>
      <p:ext uri="{BB962C8B-B14F-4D97-AF65-F5344CB8AC3E}">
        <p14:creationId xmlns:p14="http://schemas.microsoft.com/office/powerpoint/2010/main" val="3322218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Be the change you want to see in your state</a:t>
            </a:r>
          </a:p>
          <a:p>
            <a:r>
              <a:rPr lang="en-US" dirty="0" smtClean="0"/>
              <a:t>While SILC and CILs make final decisions related to content, encourage as many individuals and organizations as possible to be part of the process</a:t>
            </a:r>
          </a:p>
          <a:p>
            <a:r>
              <a:rPr lang="en-US" dirty="0" smtClean="0"/>
              <a:t>Don’t minimize their role, knowledge and contributions; they have expertise to contribute</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14</a:t>
            </a:fld>
            <a:endParaRPr lang="en-US" dirty="0"/>
          </a:p>
        </p:txBody>
      </p:sp>
      <p:sp>
        <p:nvSpPr>
          <p:cNvPr id="4" name="Title 3"/>
          <p:cNvSpPr>
            <a:spLocks noGrp="1"/>
          </p:cNvSpPr>
          <p:nvPr>
            <p:ph type="title"/>
          </p:nvPr>
        </p:nvSpPr>
        <p:spPr/>
        <p:txBody>
          <a:bodyPr/>
          <a:lstStyle/>
          <a:p>
            <a:r>
              <a:rPr lang="en-US" dirty="0" smtClean="0"/>
              <a:t>Tips and Suggestions</a:t>
            </a:r>
            <a:endParaRPr lang="en-US" dirty="0"/>
          </a:p>
        </p:txBody>
      </p:sp>
    </p:spTree>
    <p:extLst>
      <p:ext uri="{BB962C8B-B14F-4D97-AF65-F5344CB8AC3E}">
        <p14:creationId xmlns:p14="http://schemas.microsoft.com/office/powerpoint/2010/main" val="4641207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70038"/>
            <a:ext cx="8458200" cy="792162"/>
          </a:xfrm>
        </p:spPr>
        <p:txBody>
          <a:bodyPr/>
          <a:lstStyle/>
          <a:p>
            <a:pPr algn="ctr"/>
            <a:r>
              <a:rPr lang="en-US" sz="3600" dirty="0" smtClean="0"/>
              <a:t>New York Example</a:t>
            </a:r>
            <a:endParaRPr lang="en-US" sz="3600" dirty="0"/>
          </a:p>
        </p:txBody>
      </p:sp>
      <p:sp>
        <p:nvSpPr>
          <p:cNvPr id="3" name="Slide Number Placeholder 2"/>
          <p:cNvSpPr>
            <a:spLocks noGrp="1"/>
          </p:cNvSpPr>
          <p:nvPr>
            <p:ph type="sldNum" sz="quarter" idx="10"/>
          </p:nvPr>
        </p:nvSpPr>
        <p:spPr/>
        <p:txBody>
          <a:bodyPr/>
          <a:lstStyle/>
          <a:p>
            <a:pPr>
              <a:defRPr/>
            </a:pPr>
            <a:fld id="{F42DF3E2-0175-464B-95E4-5D6CFE698002}" type="slidenum">
              <a:rPr lang="en-US" smtClean="0"/>
              <a:pPr>
                <a:defRPr/>
              </a:pPr>
              <a:t>15</a:t>
            </a:fld>
            <a:endParaRPr lang="en-US" dirty="0"/>
          </a:p>
        </p:txBody>
      </p:sp>
    </p:spTree>
    <p:extLst>
      <p:ext uri="{BB962C8B-B14F-4D97-AF65-F5344CB8AC3E}">
        <p14:creationId xmlns:p14="http://schemas.microsoft.com/office/powerpoint/2010/main" val="490154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799"/>
            <a:ext cx="8610600" cy="5699125"/>
          </a:xfrm>
        </p:spPr>
        <p:txBody>
          <a:bodyPr>
            <a:normAutofit lnSpcReduction="10000"/>
          </a:bodyPr>
          <a:lstStyle/>
          <a:p>
            <a:pPr>
              <a:lnSpc>
                <a:spcPct val="110000"/>
              </a:lnSpc>
            </a:pPr>
            <a:r>
              <a:rPr lang="en-US" sz="2400" dirty="0"/>
              <a:t>Selection of a DSE:</a:t>
            </a:r>
          </a:p>
          <a:p>
            <a:pPr lvl="1">
              <a:lnSpc>
                <a:spcPct val="110000"/>
              </a:lnSpc>
            </a:pPr>
            <a:r>
              <a:rPr lang="en-US" dirty="0"/>
              <a:t>Overshadowed by the Governor’s proposal for an Office on Community Living (OCL) that looks to combine aging and disability. Report due out in early 2016. </a:t>
            </a:r>
          </a:p>
          <a:p>
            <a:pPr lvl="1">
              <a:lnSpc>
                <a:spcPct val="110000"/>
              </a:lnSpc>
            </a:pPr>
            <a:r>
              <a:rPr lang="en-US" dirty="0"/>
              <a:t>Logical approach was to pursue status quo with vocational rehabilitation starting 10/1/2016, awaiting decision </a:t>
            </a:r>
            <a:r>
              <a:rPr lang="en-US" dirty="0" smtClean="0"/>
              <a:t>&amp; </a:t>
            </a:r>
            <a:r>
              <a:rPr lang="en-US" dirty="0"/>
              <a:t>potential timeframe for an OCL.</a:t>
            </a:r>
          </a:p>
          <a:p>
            <a:pPr lvl="1">
              <a:lnSpc>
                <a:spcPct val="110000"/>
              </a:lnSpc>
            </a:pPr>
            <a:r>
              <a:rPr lang="en-US" dirty="0"/>
              <a:t>Decision will focus more on a single DSE versus previous dual partners.</a:t>
            </a:r>
          </a:p>
          <a:p>
            <a:pPr lvl="1">
              <a:lnSpc>
                <a:spcPct val="110000"/>
              </a:lnSpc>
            </a:pPr>
            <a:r>
              <a:rPr lang="en-US" dirty="0"/>
              <a:t>Obtained public input on the issue.</a:t>
            </a:r>
          </a:p>
          <a:p>
            <a:pPr lvl="1">
              <a:lnSpc>
                <a:spcPct val="110000"/>
              </a:lnSpc>
            </a:pPr>
            <a:r>
              <a:rPr lang="en-US" dirty="0"/>
              <a:t>If plans for an OCL fall through, then SILC would create a DSE scope of administrative services in advance of the next cycle to solicit the current and potential relationships.</a:t>
            </a:r>
          </a:p>
          <a:p>
            <a:pPr marL="457200" lvl="1" indent="0">
              <a:lnSpc>
                <a:spcPct val="110000"/>
              </a:lnSpc>
              <a:buNone/>
            </a:pPr>
            <a:endParaRPr lang="en-US" sz="2000"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16</a:t>
            </a:fld>
            <a:endParaRPr lang="en-US" dirty="0"/>
          </a:p>
        </p:txBody>
      </p:sp>
      <p:sp>
        <p:nvSpPr>
          <p:cNvPr id="2" name="Title 1"/>
          <p:cNvSpPr>
            <a:spLocks noGrp="1"/>
          </p:cNvSpPr>
          <p:nvPr>
            <p:ph type="title"/>
          </p:nvPr>
        </p:nvSpPr>
        <p:spPr>
          <a:xfrm>
            <a:off x="228600" y="0"/>
            <a:ext cx="7696200" cy="792162"/>
          </a:xfrm>
        </p:spPr>
        <p:txBody>
          <a:bodyPr>
            <a:normAutofit/>
          </a:bodyPr>
          <a:lstStyle/>
          <a:p>
            <a:r>
              <a:rPr lang="en-US" b="1" dirty="0" smtClean="0"/>
              <a:t>The New York SILC’s Experience</a:t>
            </a:r>
            <a:endParaRPr lang="en-US" b="1" dirty="0"/>
          </a:p>
        </p:txBody>
      </p:sp>
    </p:spTree>
    <p:extLst>
      <p:ext uri="{BB962C8B-B14F-4D97-AF65-F5344CB8AC3E}">
        <p14:creationId xmlns:p14="http://schemas.microsoft.com/office/powerpoint/2010/main" val="28844480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10000"/>
              </a:lnSpc>
            </a:pPr>
            <a:r>
              <a:rPr lang="en-US" sz="2400" dirty="0"/>
              <a:t>Through the work of the SPIL Committee:</a:t>
            </a:r>
          </a:p>
          <a:p>
            <a:pPr lvl="1">
              <a:lnSpc>
                <a:spcPct val="110000"/>
              </a:lnSpc>
            </a:pPr>
            <a:r>
              <a:rPr lang="en-US" dirty="0"/>
              <a:t>SPIL formulation and development timeline was updated with WIOA considerations</a:t>
            </a:r>
            <a:r>
              <a:rPr lang="en-US" dirty="0" smtClean="0"/>
              <a:t>.</a:t>
            </a:r>
          </a:p>
          <a:p>
            <a:pPr lvl="1">
              <a:lnSpc>
                <a:spcPct val="110000"/>
              </a:lnSpc>
            </a:pPr>
            <a:r>
              <a:rPr lang="en-US" dirty="0"/>
              <a:t>Updates included drafting of SPIL in January, posting &amp; distributing draft SPIL for comments in February, Federal CIL directors reviewing &amp; taking action on draft SPIL in March, SILC reviewing &amp; taking action on draft SPIL in April, technical review of draft SPIL in May, &amp; signatures and uploading of draft SPIL to ACL in June. </a:t>
            </a:r>
          </a:p>
          <a:p>
            <a:pPr marL="0" indent="0">
              <a:buNone/>
            </a:pP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17</a:t>
            </a:fld>
            <a:endParaRPr lang="en-US" dirty="0"/>
          </a:p>
        </p:txBody>
      </p:sp>
      <p:sp>
        <p:nvSpPr>
          <p:cNvPr id="4" name="Title 3"/>
          <p:cNvSpPr>
            <a:spLocks noGrp="1"/>
          </p:cNvSpPr>
          <p:nvPr>
            <p:ph type="title"/>
          </p:nvPr>
        </p:nvSpPr>
        <p:spPr/>
        <p:txBody>
          <a:bodyPr/>
          <a:lstStyle/>
          <a:p>
            <a:r>
              <a:rPr lang="en-US" dirty="0"/>
              <a:t>The New York SILC’s </a:t>
            </a:r>
            <a:r>
              <a:rPr lang="en-US" dirty="0" smtClean="0"/>
              <a:t>Experience, </a:t>
            </a:r>
            <a:r>
              <a:rPr lang="en-US" sz="2400" dirty="0" smtClean="0"/>
              <a:t>cont’d.</a:t>
            </a:r>
            <a:endParaRPr lang="en-US" sz="2400" dirty="0"/>
          </a:p>
        </p:txBody>
      </p:sp>
    </p:spTree>
    <p:extLst>
      <p:ext uri="{BB962C8B-B14F-4D97-AF65-F5344CB8AC3E}">
        <p14:creationId xmlns:p14="http://schemas.microsoft.com/office/powerpoint/2010/main" val="39583219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54075"/>
            <a:ext cx="8610600" cy="5622925"/>
          </a:xfrm>
        </p:spPr>
        <p:txBody>
          <a:bodyPr>
            <a:noAutofit/>
          </a:bodyPr>
          <a:lstStyle/>
          <a:p>
            <a:pPr lvl="1">
              <a:lnSpc>
                <a:spcPct val="110000"/>
              </a:lnSpc>
            </a:pPr>
            <a:r>
              <a:rPr lang="en-US" dirty="0" smtClean="0"/>
              <a:t>A </a:t>
            </a:r>
            <a:r>
              <a:rPr lang="en-US" dirty="0"/>
              <a:t>voting process was developed for the Federal CIL directors.</a:t>
            </a:r>
          </a:p>
          <a:p>
            <a:pPr lvl="1">
              <a:lnSpc>
                <a:spcPct val="110000"/>
              </a:lnSpc>
            </a:pPr>
            <a:r>
              <a:rPr lang="en-US" dirty="0"/>
              <a:t>A mediation process was developed to address an impasse in the process</a:t>
            </a:r>
            <a:r>
              <a:rPr lang="en-US" dirty="0" smtClean="0"/>
              <a:t>.</a:t>
            </a: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18</a:t>
            </a:fld>
            <a:endParaRPr lang="en-US" dirty="0"/>
          </a:p>
        </p:txBody>
      </p:sp>
      <p:sp>
        <p:nvSpPr>
          <p:cNvPr id="2" name="Title 1"/>
          <p:cNvSpPr>
            <a:spLocks noGrp="1"/>
          </p:cNvSpPr>
          <p:nvPr>
            <p:ph type="title"/>
          </p:nvPr>
        </p:nvSpPr>
        <p:spPr>
          <a:xfrm>
            <a:off x="228600" y="76200"/>
            <a:ext cx="7696200" cy="792162"/>
          </a:xfrm>
        </p:spPr>
        <p:txBody>
          <a:bodyPr>
            <a:normAutofit/>
          </a:bodyPr>
          <a:lstStyle/>
          <a:p>
            <a:r>
              <a:rPr lang="en-US" b="1" dirty="0" smtClean="0"/>
              <a:t>The New York SILC’s Experience, </a:t>
            </a:r>
            <a:r>
              <a:rPr lang="en-US" sz="2400" b="1" dirty="0" smtClean="0"/>
              <a:t>cont’d. 2 </a:t>
            </a:r>
            <a:endParaRPr lang="en-US" sz="2400" b="1" dirty="0"/>
          </a:p>
        </p:txBody>
      </p:sp>
    </p:spTree>
    <p:extLst>
      <p:ext uri="{BB962C8B-B14F-4D97-AF65-F5344CB8AC3E}">
        <p14:creationId xmlns:p14="http://schemas.microsoft.com/office/powerpoint/2010/main" val="1179595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lnSpc>
                <a:spcPct val="110000"/>
              </a:lnSpc>
            </a:pPr>
            <a:r>
              <a:rPr lang="en-US" dirty="0"/>
              <a:t>Communication and participation was seen as important for the Federal CIL directors.</a:t>
            </a:r>
          </a:p>
          <a:p>
            <a:pPr lvl="2">
              <a:lnSpc>
                <a:spcPct val="110000"/>
              </a:lnSpc>
            </a:pPr>
            <a:r>
              <a:rPr lang="en-US" dirty="0"/>
              <a:t>Periodic conference calls provide important updates about the process.</a:t>
            </a:r>
          </a:p>
          <a:p>
            <a:pPr lvl="2">
              <a:lnSpc>
                <a:spcPct val="110000"/>
              </a:lnSpc>
            </a:pPr>
            <a:r>
              <a:rPr lang="en-US" dirty="0"/>
              <a:t>Two of the four public hearings were at Federal CILs. Out of the 16 members on the SPIL Committee, 9 are from centers (of which 6 are Federal CIL directors). There is also 1 representative from the IL state association and 2 DSU members.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19</a:t>
            </a:fld>
            <a:endParaRPr lang="en-US" dirty="0"/>
          </a:p>
        </p:txBody>
      </p:sp>
      <p:sp>
        <p:nvSpPr>
          <p:cNvPr id="4" name="Title 3"/>
          <p:cNvSpPr>
            <a:spLocks noGrp="1"/>
          </p:cNvSpPr>
          <p:nvPr>
            <p:ph type="title"/>
          </p:nvPr>
        </p:nvSpPr>
        <p:spPr/>
        <p:txBody>
          <a:bodyPr/>
          <a:lstStyle/>
          <a:p>
            <a:r>
              <a:rPr lang="en-US" dirty="0"/>
              <a:t>The New York SILC’s Experience, </a:t>
            </a:r>
            <a:r>
              <a:rPr lang="en-US" sz="2400" dirty="0"/>
              <a:t>cont’d</a:t>
            </a:r>
            <a:r>
              <a:rPr lang="en-US" sz="2400" dirty="0" smtClean="0"/>
              <a:t>. 3</a:t>
            </a:r>
            <a:endParaRPr lang="en-US" dirty="0"/>
          </a:p>
        </p:txBody>
      </p:sp>
    </p:spTree>
    <p:extLst>
      <p:ext uri="{BB962C8B-B14F-4D97-AF65-F5344CB8AC3E}">
        <p14:creationId xmlns:p14="http://schemas.microsoft.com/office/powerpoint/2010/main" val="1122431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p:cNvSpPr>
            <a:spLocks noGrp="1"/>
          </p:cNvSpPr>
          <p:nvPr>
            <p:ph type="ctrTitle"/>
          </p:nvPr>
        </p:nvSpPr>
        <p:spPr>
          <a:xfrm>
            <a:off x="0" y="1600200"/>
            <a:ext cx="9144000" cy="1470025"/>
          </a:xfrm>
        </p:spPr>
        <p:txBody>
          <a:bodyPr/>
          <a:lstStyle/>
          <a:p>
            <a:pPr algn="ctr"/>
            <a:r>
              <a:rPr lang="en-US" altLang="en-US" dirty="0">
                <a:solidFill>
                  <a:srgbClr val="333399"/>
                </a:solidFill>
                <a:latin typeface="Arial Rounded MT Bold" panose="020F0704030504030204" pitchFamily="34" charset="0"/>
                <a:ea typeface="Tahoma" panose="020B0604030504040204" pitchFamily="34" charset="0"/>
                <a:cs typeface="Tahoma" panose="020B0604030504040204" pitchFamily="34" charset="0"/>
              </a:rPr>
              <a:t>SILC Congress 2016 </a:t>
            </a:r>
            <a:br>
              <a:rPr lang="en-US" altLang="en-US" dirty="0">
                <a:solidFill>
                  <a:srgbClr val="333399"/>
                </a:solidFill>
                <a:latin typeface="Arial Rounded MT Bold" panose="020F0704030504030204" pitchFamily="34" charset="0"/>
                <a:ea typeface="Tahoma" panose="020B0604030504040204" pitchFamily="34" charset="0"/>
                <a:cs typeface="Tahoma" panose="020B0604030504040204" pitchFamily="34" charset="0"/>
              </a:rPr>
            </a:br>
            <a:r>
              <a:rPr lang="en-US" altLang="en-US" dirty="0">
                <a:solidFill>
                  <a:srgbClr val="333399"/>
                </a:solidFill>
                <a:latin typeface="Arial Rounded MT Bold" panose="020F0704030504030204" pitchFamily="34" charset="0"/>
                <a:ea typeface="Tahoma" panose="020B0604030504040204" pitchFamily="34" charset="0"/>
                <a:cs typeface="Tahoma" panose="020B0604030504040204" pitchFamily="34" charset="0"/>
              </a:rPr>
              <a:t>General Session:</a:t>
            </a:r>
            <a:br>
              <a:rPr lang="en-US" altLang="en-US" dirty="0">
                <a:solidFill>
                  <a:srgbClr val="333399"/>
                </a:solidFill>
                <a:latin typeface="Arial Rounded MT Bold" panose="020F0704030504030204" pitchFamily="34" charset="0"/>
                <a:ea typeface="Tahoma" panose="020B0604030504040204" pitchFamily="34" charset="0"/>
                <a:cs typeface="Tahoma" panose="020B0604030504040204" pitchFamily="34" charset="0"/>
              </a:rPr>
            </a:br>
            <a:r>
              <a:rPr lang="en-US" altLang="en-US" dirty="0">
                <a:solidFill>
                  <a:srgbClr val="333399"/>
                </a:solidFill>
                <a:latin typeface="Arial Rounded MT Bold" panose="020F0704030504030204" pitchFamily="34" charset="0"/>
                <a:ea typeface="Tahoma" panose="020B0604030504040204" pitchFamily="34" charset="0"/>
                <a:cs typeface="Tahoma" panose="020B0604030504040204" pitchFamily="34" charset="0"/>
              </a:rPr>
              <a:t>Strategies for Shifting SPIL Development </a:t>
            </a:r>
            <a:br>
              <a:rPr lang="en-US" altLang="en-US" dirty="0">
                <a:solidFill>
                  <a:srgbClr val="333399"/>
                </a:solidFill>
                <a:latin typeface="Arial Rounded MT Bold" panose="020F0704030504030204" pitchFamily="34" charset="0"/>
                <a:ea typeface="Tahoma" panose="020B0604030504040204" pitchFamily="34" charset="0"/>
                <a:cs typeface="Tahoma" panose="020B0604030504040204" pitchFamily="34" charset="0"/>
              </a:rPr>
            </a:br>
            <a:r>
              <a:rPr lang="en-US" altLang="en-US" dirty="0">
                <a:solidFill>
                  <a:srgbClr val="333399"/>
                </a:solidFill>
                <a:latin typeface="Arial Rounded MT Bold" panose="020F0704030504030204" pitchFamily="34" charset="0"/>
                <a:ea typeface="Tahoma" panose="020B0604030504040204" pitchFamily="34" charset="0"/>
                <a:cs typeface="Tahoma" panose="020B0604030504040204" pitchFamily="34" charset="0"/>
              </a:rPr>
              <a:t>from SILC-DSU to DSE SILC-CILs</a:t>
            </a:r>
            <a:endParaRPr lang="en-US" dirty="0"/>
          </a:p>
        </p:txBody>
      </p:sp>
      <p:sp>
        <p:nvSpPr>
          <p:cNvPr id="13315" name="Rectangle 3"/>
          <p:cNvSpPr>
            <a:spLocks noGrp="1" noChangeArrowheads="1"/>
          </p:cNvSpPr>
          <p:nvPr>
            <p:ph type="subTitle" idx="1"/>
          </p:nvPr>
        </p:nvSpPr>
        <p:spPr>
          <a:xfrm>
            <a:off x="1447800" y="2971800"/>
            <a:ext cx="6400800" cy="2971800"/>
          </a:xfrm>
        </p:spPr>
        <p:txBody>
          <a:bodyPr/>
          <a:lstStyle/>
          <a:p>
            <a:pPr eaLnBrk="1" hangingPunct="1"/>
            <a:endParaRPr lang="en-US" altLang="en-US" b="1" dirty="0" smtClean="0">
              <a:solidFill>
                <a:schemeClr val="accent2"/>
              </a:solidFill>
              <a:latin typeface="+mj-lt"/>
              <a:ea typeface="ＭＳ Ｐゴシック" pitchFamily="34" charset="-128"/>
              <a:cs typeface="Arial" charset="0"/>
            </a:endParaRPr>
          </a:p>
          <a:p>
            <a:pPr eaLnBrk="1" hangingPunct="1"/>
            <a:endParaRPr lang="en-US" altLang="en-US" sz="1100" b="1" dirty="0" smtClean="0">
              <a:solidFill>
                <a:schemeClr val="accent2"/>
              </a:solidFill>
              <a:latin typeface="+mj-lt"/>
              <a:ea typeface="ＭＳ Ｐゴシック" pitchFamily="34" charset="-128"/>
              <a:cs typeface="Arial" charset="0"/>
            </a:endParaRPr>
          </a:p>
          <a:p>
            <a:pPr eaLnBrk="1" hangingPunct="1"/>
            <a:r>
              <a:rPr lang="en-US" altLang="en-US" sz="2800" b="1" dirty="0" smtClean="0">
                <a:solidFill>
                  <a:schemeClr val="accent2"/>
                </a:solidFill>
                <a:latin typeface="+mj-lt"/>
                <a:ea typeface="ＭＳ Ｐゴシック" pitchFamily="34" charset="-128"/>
                <a:cs typeface="Arial" charset="0"/>
              </a:rPr>
              <a:t>January 16, 2016 </a:t>
            </a:r>
            <a:endParaRPr lang="en-US" altLang="en-US" sz="2800" b="1" dirty="0" smtClean="0">
              <a:solidFill>
                <a:srgbClr val="000099"/>
              </a:solidFill>
              <a:latin typeface="+mj-lt"/>
              <a:ea typeface="ＭＳ Ｐゴシック" pitchFamily="34" charset="-128"/>
              <a:cs typeface="Arial" charset="0"/>
            </a:endParaRPr>
          </a:p>
          <a:p>
            <a:pPr eaLnBrk="1" hangingPunct="1"/>
            <a:endParaRPr lang="en-US" altLang="en-US" sz="1400" b="1" i="1" dirty="0" smtClean="0">
              <a:solidFill>
                <a:srgbClr val="333399"/>
              </a:solidFill>
              <a:latin typeface="+mj-lt"/>
              <a:ea typeface="ＭＳ Ｐゴシック" pitchFamily="34" charset="-128"/>
              <a:cs typeface="Arial" charset="0"/>
            </a:endParaRPr>
          </a:p>
          <a:p>
            <a:pPr eaLnBrk="1" hangingPunct="1"/>
            <a:r>
              <a:rPr lang="en-US" altLang="en-US" sz="2800" b="1" i="1" dirty="0" smtClean="0">
                <a:solidFill>
                  <a:srgbClr val="333399"/>
                </a:solidFill>
                <a:latin typeface="+mj-lt"/>
                <a:ea typeface="ＭＳ Ｐゴシック" pitchFamily="34" charset="-128"/>
                <a:cs typeface="Arial" charset="0"/>
              </a:rPr>
              <a:t>Presenters:</a:t>
            </a:r>
          </a:p>
          <a:p>
            <a:pPr eaLnBrk="1" hangingPunct="1"/>
            <a:r>
              <a:rPr lang="en-US" altLang="en-US" sz="2800" b="1" dirty="0" smtClean="0">
                <a:solidFill>
                  <a:srgbClr val="333399"/>
                </a:solidFill>
                <a:latin typeface="+mj-lt"/>
                <a:ea typeface="ＭＳ Ｐゴシック" pitchFamily="34" charset="-128"/>
                <a:cs typeface="Arial" charset="0"/>
              </a:rPr>
              <a:t>Larry Wanger</a:t>
            </a:r>
          </a:p>
          <a:p>
            <a:pPr eaLnBrk="1" hangingPunct="1"/>
            <a:r>
              <a:rPr lang="en-US" altLang="en-US" sz="2800" b="1" dirty="0" smtClean="0">
                <a:solidFill>
                  <a:srgbClr val="333399"/>
                </a:solidFill>
                <a:latin typeface="+mj-lt"/>
                <a:ea typeface="ＭＳ Ｐゴシック" pitchFamily="34" charset="-128"/>
                <a:cs typeface="Arial" charset="0"/>
              </a:rPr>
              <a:t>Brad Williams</a:t>
            </a:r>
          </a:p>
        </p:txBody>
      </p:sp>
      <p:pic>
        <p:nvPicPr>
          <p:cNvPr id="13316" name="Picture 3" descr="ILNET logo with IL-NET in blue block letters underlined in red. Beneath CIL-NET SILC-NET in small red block letter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6200" y="457200"/>
            <a:ext cx="1487488"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pPr>
              <a:defRPr/>
            </a:pPr>
            <a:fld id="{C7C8ACA3-9F92-4AD5-9E39-716CB6917A7B}" type="slidenum">
              <a:rPr lang="en-US" smtClean="0"/>
              <a:pPr>
                <a:defRPr/>
              </a:pPr>
              <a:t>2</a:t>
            </a:fld>
            <a:endParaRPr lang="en-US" dirty="0"/>
          </a:p>
        </p:txBody>
      </p:sp>
    </p:spTree>
    <p:extLst>
      <p:ext uri="{BB962C8B-B14F-4D97-AF65-F5344CB8AC3E}">
        <p14:creationId xmlns:p14="http://schemas.microsoft.com/office/powerpoint/2010/main" val="30216488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70038"/>
            <a:ext cx="8458200" cy="792162"/>
          </a:xfrm>
        </p:spPr>
        <p:txBody>
          <a:bodyPr/>
          <a:lstStyle/>
          <a:p>
            <a:pPr algn="ctr"/>
            <a:r>
              <a:rPr lang="en-US" sz="3600" dirty="0" smtClean="0"/>
              <a:t>What Works / What Doesn’t</a:t>
            </a:r>
            <a:endParaRPr lang="en-US" sz="3600" dirty="0"/>
          </a:p>
        </p:txBody>
      </p:sp>
      <p:sp>
        <p:nvSpPr>
          <p:cNvPr id="3" name="Slide Number Placeholder 2"/>
          <p:cNvSpPr>
            <a:spLocks noGrp="1"/>
          </p:cNvSpPr>
          <p:nvPr>
            <p:ph type="sldNum" sz="quarter" idx="10"/>
          </p:nvPr>
        </p:nvSpPr>
        <p:spPr/>
        <p:txBody>
          <a:bodyPr/>
          <a:lstStyle/>
          <a:p>
            <a:pPr>
              <a:defRPr/>
            </a:pPr>
            <a:fld id="{F42DF3E2-0175-464B-95E4-5D6CFE698002}" type="slidenum">
              <a:rPr lang="en-US" smtClean="0"/>
              <a:pPr>
                <a:defRPr/>
              </a:pPr>
              <a:t>20</a:t>
            </a:fld>
            <a:endParaRPr lang="en-US" dirty="0"/>
          </a:p>
        </p:txBody>
      </p:sp>
    </p:spTree>
    <p:extLst>
      <p:ext uri="{BB962C8B-B14F-4D97-AF65-F5344CB8AC3E}">
        <p14:creationId xmlns:p14="http://schemas.microsoft.com/office/powerpoint/2010/main" val="1366887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What has worked for your SILC related to the various roles and SPIL development?</a:t>
            </a:r>
          </a:p>
          <a:p>
            <a:r>
              <a:rPr lang="en-US" dirty="0" smtClean="0"/>
              <a:t>What has not worked and continues to be a barrier?</a:t>
            </a: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21</a:t>
            </a:fld>
            <a:endParaRPr lang="en-US" dirty="0"/>
          </a:p>
        </p:txBody>
      </p:sp>
      <p:sp>
        <p:nvSpPr>
          <p:cNvPr id="2" name="Title 1"/>
          <p:cNvSpPr>
            <a:spLocks noGrp="1"/>
          </p:cNvSpPr>
          <p:nvPr>
            <p:ph type="title"/>
          </p:nvPr>
        </p:nvSpPr>
        <p:spPr/>
        <p:txBody>
          <a:bodyPr/>
          <a:lstStyle/>
          <a:p>
            <a:r>
              <a:rPr lang="en-US" b="1" dirty="0" smtClean="0"/>
              <a:t>What Works/What Doesn’t</a:t>
            </a:r>
            <a:endParaRPr lang="en-US" dirty="0"/>
          </a:p>
        </p:txBody>
      </p:sp>
    </p:spTree>
    <p:extLst>
      <p:ext uri="{BB962C8B-B14F-4D97-AF65-F5344CB8AC3E}">
        <p14:creationId xmlns:p14="http://schemas.microsoft.com/office/powerpoint/2010/main" val="11694237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Contact Information</a:t>
            </a:r>
            <a:endParaRPr lang="en-US" dirty="0"/>
          </a:p>
        </p:txBody>
      </p:sp>
      <p:sp>
        <p:nvSpPr>
          <p:cNvPr id="3" name="Content Placeholder 2"/>
          <p:cNvSpPr>
            <a:spLocks noGrp="1"/>
          </p:cNvSpPr>
          <p:nvPr>
            <p:ph idx="1"/>
          </p:nvPr>
        </p:nvSpPr>
        <p:spPr/>
        <p:txBody>
          <a:bodyPr/>
          <a:lstStyle/>
          <a:p>
            <a:r>
              <a:rPr lang="en-US" dirty="0" smtClean="0"/>
              <a:t>Larry </a:t>
            </a:r>
            <a:r>
              <a:rPr lang="en-US" dirty="0" err="1" smtClean="0"/>
              <a:t>Wanger</a:t>
            </a:r>
            <a:r>
              <a:rPr lang="en-US" dirty="0" smtClean="0"/>
              <a:t> – </a:t>
            </a:r>
            <a:r>
              <a:rPr lang="en-US" dirty="0" smtClean="0">
                <a:hlinkClick r:id="rId3"/>
              </a:rPr>
              <a:t>larry@azsilc.org</a:t>
            </a:r>
            <a:r>
              <a:rPr lang="en-US" dirty="0" smtClean="0"/>
              <a:t>  </a:t>
            </a:r>
            <a:endParaRPr lang="en-US" dirty="0"/>
          </a:p>
          <a:p>
            <a:pPr marL="505778" lvl="1" indent="0">
              <a:buNone/>
            </a:pPr>
            <a:r>
              <a:rPr lang="en-US" dirty="0" smtClean="0"/>
              <a:t>Arizona </a:t>
            </a:r>
            <a:r>
              <a:rPr lang="en-US" dirty="0"/>
              <a:t>SILC</a:t>
            </a:r>
          </a:p>
          <a:p>
            <a:pPr marL="505778" lvl="1" indent="0">
              <a:buNone/>
            </a:pPr>
            <a:r>
              <a:rPr lang="en-US" dirty="0" smtClean="0"/>
              <a:t>5025 E. Washington, Suite 214</a:t>
            </a:r>
            <a:endParaRPr lang="en-US" dirty="0"/>
          </a:p>
          <a:p>
            <a:pPr marL="505778" lvl="1" indent="0">
              <a:buNone/>
            </a:pPr>
            <a:r>
              <a:rPr lang="en-US" dirty="0" smtClean="0"/>
              <a:t>Phoenix, AZ  85034</a:t>
            </a:r>
            <a:endParaRPr lang="en-US" dirty="0"/>
          </a:p>
          <a:p>
            <a:r>
              <a:rPr lang="en-US" dirty="0"/>
              <a:t>Brad Williams </a:t>
            </a:r>
            <a:r>
              <a:rPr lang="en-US" dirty="0" smtClean="0"/>
              <a:t>– </a:t>
            </a:r>
            <a:r>
              <a:rPr lang="en-US" dirty="0" smtClean="0">
                <a:hlinkClick r:id="rId4"/>
              </a:rPr>
              <a:t>bradw@nysilc.org</a:t>
            </a:r>
            <a:r>
              <a:rPr lang="en-US" dirty="0" smtClean="0"/>
              <a:t> </a:t>
            </a:r>
          </a:p>
          <a:p>
            <a:pPr marL="505778" lvl="1" indent="0">
              <a:buNone/>
            </a:pPr>
            <a:r>
              <a:rPr lang="en-US" dirty="0" smtClean="0"/>
              <a:t>New York </a:t>
            </a:r>
            <a:r>
              <a:rPr lang="en-US" dirty="0"/>
              <a:t>SILC</a:t>
            </a:r>
          </a:p>
          <a:p>
            <a:pPr marL="505778" lvl="1" indent="0">
              <a:buNone/>
            </a:pPr>
            <a:r>
              <a:rPr lang="en-US" dirty="0" smtClean="0"/>
              <a:t>111 Washington Avenue, Suite 101</a:t>
            </a:r>
            <a:endParaRPr lang="en-US" dirty="0"/>
          </a:p>
          <a:p>
            <a:pPr marL="505778" lvl="1" indent="0">
              <a:buNone/>
            </a:pPr>
            <a:r>
              <a:rPr lang="en-US" dirty="0" smtClean="0"/>
              <a:t>Albany, NY  12210</a:t>
            </a:r>
            <a:endParaRPr lang="en-US"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22</a:t>
            </a:fld>
            <a:endParaRPr lang="en-US" dirty="0"/>
          </a:p>
        </p:txBody>
      </p:sp>
    </p:spTree>
    <p:extLst>
      <p:ext uri="{BB962C8B-B14F-4D97-AF65-F5344CB8AC3E}">
        <p14:creationId xmlns:p14="http://schemas.microsoft.com/office/powerpoint/2010/main" val="31369258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sz="2800" dirty="0" smtClean="0">
                <a:effectLst/>
              </a:rPr>
              <a:t>SILC-NET </a:t>
            </a:r>
            <a:r>
              <a:rPr lang="en-US" sz="2800" dirty="0">
                <a:effectLst/>
              </a:rPr>
              <a:t>Attribution</a:t>
            </a:r>
          </a:p>
        </p:txBody>
      </p:sp>
      <p:sp>
        <p:nvSpPr>
          <p:cNvPr id="124933" name="Rectangle 3"/>
          <p:cNvSpPr>
            <a:spLocks noGrp="1" noChangeArrowheads="1"/>
          </p:cNvSpPr>
          <p:nvPr>
            <p:ph type="body" idx="1"/>
          </p:nvPr>
        </p:nvSpPr>
        <p:spPr>
          <a:xfrm>
            <a:off x="152400" y="1143000"/>
            <a:ext cx="8842166" cy="51816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r>
              <a:rPr lang="en-US" sz="2000" dirty="0"/>
              <a:t>	</a:t>
            </a:r>
            <a:r>
              <a:rPr lang="en-US" sz="2400" dirty="0"/>
              <a:t>Support for development of this training was provided by the Department of Health and Human Services, Administration for Community Living</a:t>
            </a:r>
            <a:r>
              <a:rPr lang="en-US" sz="2400" dirty="0" smtClean="0"/>
              <a:t> </a:t>
            </a:r>
            <a:r>
              <a:rPr lang="en-US" sz="2400" dirty="0"/>
              <a:t>under grant </a:t>
            </a:r>
            <a:r>
              <a:rPr lang="en-US" sz="2400" dirty="0" smtClean="0"/>
              <a:t>numbers 90TT0001-01-00 and 90IT0001-01-00. </a:t>
            </a:r>
            <a:r>
              <a:rPr lang="en-US" sz="2400" dirty="0"/>
              <a:t>No official endorsement of the </a:t>
            </a:r>
            <a:r>
              <a:rPr lang="en-US" sz="2400" dirty="0" smtClean="0"/>
              <a:t>Department of Health and Human Services should </a:t>
            </a:r>
            <a:r>
              <a:rPr lang="en-US" sz="2400" dirty="0"/>
              <a:t>be inferred. Permission is granted for duplication of any portion of this PowerPoint presentation, providing that the following credit is given to the project: </a:t>
            </a:r>
            <a:r>
              <a:rPr lang="en-US" sz="2400" b="1" dirty="0"/>
              <a:t>Developed as part of the </a:t>
            </a:r>
            <a:r>
              <a:rPr lang="en-US" sz="2400" b="1" dirty="0" smtClean="0"/>
              <a:t>SILC-NET</a:t>
            </a:r>
            <a:r>
              <a:rPr lang="en-US" sz="2400" b="1" dirty="0"/>
              <a:t>, a project of the </a:t>
            </a:r>
            <a:r>
              <a:rPr lang="en-US" sz="2400" b="1" dirty="0" smtClean="0"/>
              <a:t>IL-NET</a:t>
            </a:r>
            <a:r>
              <a:rPr lang="en-US" sz="2400" b="1" dirty="0"/>
              <a:t>, an ILRU/NCIL/APRIL National Training and Technical Assistance Program.</a:t>
            </a:r>
            <a:endParaRPr lang="en-US" sz="2400" dirty="0"/>
          </a:p>
          <a:p>
            <a:pPr>
              <a:buFont typeface="Tahoma" pitchFamily="34" charset="0"/>
              <a:buNone/>
            </a:pPr>
            <a:endParaRPr lang="en-US" sz="2000"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23</a:t>
            </a:fld>
            <a:endParaRPr lang="en-US" dirty="0"/>
          </a:p>
        </p:txBody>
      </p:sp>
    </p:spTree>
    <p:extLst>
      <p:ext uri="{BB962C8B-B14F-4D97-AF65-F5344CB8AC3E}">
        <p14:creationId xmlns:p14="http://schemas.microsoft.com/office/powerpoint/2010/main" val="22401190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Objectives</a:t>
            </a:r>
            <a:endParaRPr lang="en-US" b="1" dirty="0"/>
          </a:p>
        </p:txBody>
      </p:sp>
      <p:sp>
        <p:nvSpPr>
          <p:cNvPr id="3" name="Content Placeholder 2"/>
          <p:cNvSpPr>
            <a:spLocks noGrp="1"/>
          </p:cNvSpPr>
          <p:nvPr>
            <p:ph idx="1"/>
          </p:nvPr>
        </p:nvSpPr>
        <p:spPr/>
        <p:txBody>
          <a:bodyPr/>
          <a:lstStyle/>
          <a:p>
            <a:pPr defTabSz="285750"/>
            <a:r>
              <a:rPr lang="en-US" altLang="en-US" dirty="0"/>
              <a:t>Describe the regulatory requirements regarding </a:t>
            </a:r>
            <a:r>
              <a:rPr lang="en-US" altLang="en-US" dirty="0" smtClean="0"/>
              <a:t>SPIL joint development</a:t>
            </a:r>
            <a:endParaRPr lang="en-US" altLang="en-US" dirty="0"/>
          </a:p>
          <a:p>
            <a:pPr defTabSz="285750"/>
            <a:r>
              <a:rPr lang="en-US" altLang="en-US" dirty="0" smtClean="0"/>
              <a:t>Identify what are appropriate roles for the two primary and one supporting members for key steps in the SPIL development process</a:t>
            </a:r>
          </a:p>
          <a:p>
            <a:pPr defTabSz="285750"/>
            <a:r>
              <a:rPr lang="en-US" altLang="en-US" dirty="0" smtClean="0"/>
              <a:t>Review SPIL development experiences from the Arizona and New York SILCs</a:t>
            </a:r>
            <a:endParaRPr lang="en-US" altLang="en-US" dirty="0"/>
          </a:p>
          <a:p>
            <a:pPr defTabSz="285750"/>
            <a:r>
              <a:rPr lang="en-US" altLang="en-US" dirty="0"/>
              <a:t>Identify </a:t>
            </a:r>
            <a:r>
              <a:rPr lang="en-US" altLang="en-US" dirty="0" smtClean="0"/>
              <a:t>and discuss what works and doesn’t work for SILCs related to the SPIL development process</a:t>
            </a:r>
            <a:endParaRPr lang="en-US" altLang="en-US" dirty="0"/>
          </a:p>
          <a:p>
            <a:endParaRPr lang="en-US"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3</a:t>
            </a:fld>
            <a:endParaRPr lang="en-US" dirty="0"/>
          </a:p>
        </p:txBody>
      </p:sp>
    </p:spTree>
    <p:extLst>
      <p:ext uri="{BB962C8B-B14F-4D97-AF65-F5344CB8AC3E}">
        <p14:creationId xmlns:p14="http://schemas.microsoft.com/office/powerpoint/2010/main" val="3581186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68361"/>
            <a:ext cx="8839200" cy="5516563"/>
          </a:xfrm>
        </p:spPr>
        <p:txBody>
          <a:bodyPr>
            <a:normAutofit fontScale="92500" lnSpcReduction="20000"/>
          </a:bodyPr>
          <a:lstStyle/>
          <a:p>
            <a:pPr marL="0" indent="0">
              <a:lnSpc>
                <a:spcPct val="110000"/>
              </a:lnSpc>
              <a:buNone/>
            </a:pPr>
            <a:r>
              <a:rPr lang="en-US" b="1" dirty="0" smtClean="0"/>
              <a:t>Sec. 704. State Plan.</a:t>
            </a:r>
          </a:p>
          <a:p>
            <a:pPr marL="0" indent="0">
              <a:lnSpc>
                <a:spcPct val="110000"/>
              </a:lnSpc>
              <a:buNone/>
            </a:pPr>
            <a:r>
              <a:rPr lang="en-US" b="1" dirty="0"/>
              <a:t>(2)</a:t>
            </a:r>
            <a:r>
              <a:rPr lang="en-US" dirty="0"/>
              <a:t> </a:t>
            </a:r>
            <a:r>
              <a:rPr lang="en-US" b="1" dirty="0"/>
              <a:t>Joint Development.</a:t>
            </a:r>
            <a:r>
              <a:rPr lang="en-US" dirty="0"/>
              <a:t> – The plan under paragraph </a:t>
            </a:r>
            <a:r>
              <a:rPr lang="en-US" b="1" dirty="0"/>
              <a:t>(1) </a:t>
            </a:r>
            <a:r>
              <a:rPr lang="en-US" dirty="0"/>
              <a:t>shall be jointly –  </a:t>
            </a:r>
          </a:p>
          <a:p>
            <a:pPr marL="257175" indent="-257175">
              <a:lnSpc>
                <a:spcPct val="110000"/>
              </a:lnSpc>
              <a:buAutoNum type="alphaUcParenBoth"/>
            </a:pPr>
            <a:r>
              <a:rPr lang="en-US" dirty="0"/>
              <a:t>developed by the chairperson of the Statewide Independent Living Council and the directors of the centers for independent living in the State, after receiving public input from individuals with disabilities through the State; and</a:t>
            </a:r>
          </a:p>
          <a:p>
            <a:pPr marL="0" indent="0">
              <a:lnSpc>
                <a:spcPct val="110000"/>
              </a:lnSpc>
              <a:buNone/>
            </a:pPr>
            <a:r>
              <a:rPr lang="en-US" b="1" dirty="0"/>
              <a:t>(B)</a:t>
            </a:r>
            <a:r>
              <a:rPr lang="en-US" dirty="0"/>
              <a:t> signed by – </a:t>
            </a:r>
          </a:p>
          <a:p>
            <a:pPr marL="0" indent="0">
              <a:lnSpc>
                <a:spcPct val="110000"/>
              </a:lnSpc>
              <a:buNone/>
            </a:pPr>
            <a:r>
              <a:rPr lang="en-US" b="1" dirty="0"/>
              <a:t>(</a:t>
            </a:r>
            <a:r>
              <a:rPr lang="en-US" b="1" dirty="0" err="1"/>
              <a:t>i</a:t>
            </a:r>
            <a:r>
              <a:rPr lang="en-US" b="1" dirty="0"/>
              <a:t>) </a:t>
            </a:r>
            <a:r>
              <a:rPr lang="en-US" dirty="0"/>
              <a:t>the chairperson of the Statewide Independent Living Council, acting on behalf of and at the direction of the Council.</a:t>
            </a:r>
            <a:br>
              <a:rPr lang="en-US" dirty="0"/>
            </a:br>
            <a:r>
              <a:rPr lang="en-US" b="1" dirty="0"/>
              <a:t>(ii) </a:t>
            </a:r>
            <a:r>
              <a:rPr lang="en-US" dirty="0"/>
              <a:t>the director of the designated State entity described in subsection (c); and </a:t>
            </a:r>
          </a:p>
          <a:p>
            <a:pPr marL="0" indent="0">
              <a:lnSpc>
                <a:spcPct val="110000"/>
              </a:lnSpc>
              <a:buNone/>
            </a:pPr>
            <a:r>
              <a:rPr lang="en-US" b="1" dirty="0"/>
              <a:t>(iii)</a:t>
            </a:r>
            <a:r>
              <a:rPr lang="en-US" dirty="0"/>
              <a:t> not less than 51 percent of the directors of the centers for independent living in the </a:t>
            </a:r>
            <a:r>
              <a:rPr lang="en-US" dirty="0" smtClean="0"/>
              <a:t>State</a:t>
            </a:r>
            <a:endParaRPr lang="en-US" b="1" dirty="0"/>
          </a:p>
          <a:p>
            <a:pPr marL="0" indent="0">
              <a:lnSpc>
                <a:spcPct val="110000"/>
              </a:lnSpc>
              <a:buNone/>
            </a:pPr>
            <a:endParaRPr lang="en-US" dirty="0"/>
          </a:p>
          <a:p>
            <a:pPr>
              <a:lnSpc>
                <a:spcPct val="110000"/>
              </a:lnSpc>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4</a:t>
            </a:fld>
            <a:endParaRPr lang="en-US" dirty="0"/>
          </a:p>
        </p:txBody>
      </p:sp>
      <p:sp>
        <p:nvSpPr>
          <p:cNvPr id="2" name="Title 1"/>
          <p:cNvSpPr>
            <a:spLocks noGrp="1"/>
          </p:cNvSpPr>
          <p:nvPr>
            <p:ph type="title"/>
          </p:nvPr>
        </p:nvSpPr>
        <p:spPr>
          <a:xfrm>
            <a:off x="228600" y="76200"/>
            <a:ext cx="7696200" cy="792162"/>
          </a:xfrm>
        </p:spPr>
        <p:txBody>
          <a:bodyPr>
            <a:normAutofit/>
          </a:bodyPr>
          <a:lstStyle/>
          <a:p>
            <a:r>
              <a:rPr lang="en-US" b="1" dirty="0" smtClean="0"/>
              <a:t>Legal/Regulatory Basis</a:t>
            </a:r>
            <a:endParaRPr lang="en-US" dirty="0"/>
          </a:p>
        </p:txBody>
      </p:sp>
    </p:spTree>
    <p:extLst>
      <p:ext uri="{BB962C8B-B14F-4D97-AF65-F5344CB8AC3E}">
        <p14:creationId xmlns:p14="http://schemas.microsoft.com/office/powerpoint/2010/main" val="2535725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610600" cy="5029200"/>
          </a:xfrm>
        </p:spPr>
        <p:txBody>
          <a:bodyPr>
            <a:normAutofit fontScale="85000" lnSpcReduction="10000"/>
          </a:bodyPr>
          <a:lstStyle/>
          <a:p>
            <a:pPr marL="0" indent="0">
              <a:lnSpc>
                <a:spcPct val="110000"/>
              </a:lnSpc>
              <a:buNone/>
            </a:pPr>
            <a:r>
              <a:rPr lang="en-US" b="1" i="1" dirty="0"/>
              <a:t>§ 1329.17</a:t>
            </a:r>
            <a:r>
              <a:rPr lang="en-US" dirty="0"/>
              <a:t> (d) The State plan must be jointly—</a:t>
            </a:r>
          </a:p>
          <a:p>
            <a:pPr marL="0" indent="0">
              <a:lnSpc>
                <a:spcPct val="110000"/>
              </a:lnSpc>
              <a:buNone/>
            </a:pPr>
            <a:r>
              <a:rPr lang="en-US" dirty="0"/>
              <a:t>(1) Developed by the chairperson of the SILC, and the directors of the CILs, after receiving public input from individuals with disabilities and other stakeholders throughout the State; and</a:t>
            </a:r>
          </a:p>
          <a:p>
            <a:pPr marL="0" indent="0">
              <a:lnSpc>
                <a:spcPct val="110000"/>
              </a:lnSpc>
              <a:buNone/>
            </a:pPr>
            <a:r>
              <a:rPr lang="en-US" dirty="0"/>
              <a:t>(2) Signed by the—</a:t>
            </a:r>
          </a:p>
          <a:p>
            <a:pPr marL="0" indent="0">
              <a:lnSpc>
                <a:spcPct val="110000"/>
              </a:lnSpc>
              <a:buNone/>
            </a:pPr>
            <a:r>
              <a:rPr lang="en-US" dirty="0"/>
              <a:t>(</a:t>
            </a:r>
            <a:r>
              <a:rPr lang="en-US" dirty="0" err="1"/>
              <a:t>i</a:t>
            </a:r>
            <a:r>
              <a:rPr lang="en-US" dirty="0"/>
              <a:t>) Chairperson of the SILC, acting on behalf of and at the direction of the SILC;</a:t>
            </a:r>
          </a:p>
          <a:p>
            <a:pPr marL="0" indent="0">
              <a:lnSpc>
                <a:spcPct val="110000"/>
              </a:lnSpc>
              <a:buNone/>
            </a:pPr>
            <a:r>
              <a:rPr lang="en-US" dirty="0"/>
              <a:t>(ii) The director of the DSE; and</a:t>
            </a:r>
          </a:p>
          <a:p>
            <a:pPr marL="0" indent="0">
              <a:lnSpc>
                <a:spcPct val="110000"/>
              </a:lnSpc>
              <a:buNone/>
            </a:pPr>
            <a:r>
              <a:rPr lang="en-US" dirty="0"/>
              <a:t>(iii) Not less than 51 percent of the directors of the CILs in the State. For purposes of this provision, if a legal entity that constitutes the “CIL” has multiple Part C grants considered as separate Centers for all other purposes, for SPIL signature purposes, it is only considered as one Center</a:t>
            </a:r>
            <a:r>
              <a:rPr lang="en-US" dirty="0" smtClean="0"/>
              <a:t>.</a:t>
            </a:r>
            <a:endParaRPr lang="en-US" dirty="0"/>
          </a:p>
          <a:p>
            <a:pPr>
              <a:lnSpc>
                <a:spcPct val="110000"/>
              </a:lnSpc>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5</a:t>
            </a:fld>
            <a:endParaRPr lang="en-US" dirty="0"/>
          </a:p>
        </p:txBody>
      </p:sp>
      <p:sp>
        <p:nvSpPr>
          <p:cNvPr id="2" name="Title 1"/>
          <p:cNvSpPr>
            <a:spLocks noGrp="1"/>
          </p:cNvSpPr>
          <p:nvPr>
            <p:ph type="title"/>
          </p:nvPr>
        </p:nvSpPr>
        <p:spPr/>
        <p:txBody>
          <a:bodyPr>
            <a:normAutofit/>
          </a:bodyPr>
          <a:lstStyle/>
          <a:p>
            <a:r>
              <a:rPr lang="en-US" b="1" dirty="0" smtClean="0"/>
              <a:t>Legal/Regulatory Basis, </a:t>
            </a:r>
            <a:r>
              <a:rPr lang="en-US" sz="2400" b="1" dirty="0" smtClean="0"/>
              <a:t>cont’d.</a:t>
            </a:r>
            <a:endParaRPr lang="en-US" sz="2400" dirty="0"/>
          </a:p>
        </p:txBody>
      </p:sp>
    </p:spTree>
    <p:extLst>
      <p:ext uri="{BB962C8B-B14F-4D97-AF65-F5344CB8AC3E}">
        <p14:creationId xmlns:p14="http://schemas.microsoft.com/office/powerpoint/2010/main" val="675172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610600" cy="5029200"/>
          </a:xfrm>
        </p:spPr>
        <p:txBody>
          <a:bodyPr>
            <a:normAutofit fontScale="92500" lnSpcReduction="20000"/>
          </a:bodyPr>
          <a:lstStyle/>
          <a:p>
            <a:pPr marL="0" indent="0">
              <a:buNone/>
            </a:pPr>
            <a:r>
              <a:rPr lang="en-US" dirty="0"/>
              <a:t>(e) In States where DSE duties are shared with a separate State agency authorized to administer vocational rehabilitation (VR) services for individuals who are blind, the State plan must be signed by the:</a:t>
            </a:r>
          </a:p>
          <a:p>
            <a:pPr marL="0" indent="0">
              <a:buNone/>
            </a:pPr>
            <a:r>
              <a:rPr lang="en-US" dirty="0"/>
              <a:t>(1) Director of the DSE; </a:t>
            </a:r>
          </a:p>
          <a:p>
            <a:pPr marL="0" indent="0">
              <a:buNone/>
            </a:pPr>
            <a:r>
              <a:rPr lang="en-US" dirty="0"/>
              <a:t>(2) Director of the separate State agency authorized to provide VR services for individuals who are blind;</a:t>
            </a:r>
          </a:p>
          <a:p>
            <a:pPr marL="0" indent="0">
              <a:buNone/>
            </a:pPr>
            <a:r>
              <a:rPr lang="en-US" dirty="0"/>
              <a:t>(3) Chairperson of the SILC, acting on behalf of and at the direction of the SILC; and</a:t>
            </a:r>
          </a:p>
          <a:p>
            <a:pPr marL="0" indent="0">
              <a:buNone/>
            </a:pPr>
            <a:r>
              <a:rPr lang="en-US" dirty="0"/>
              <a:t>(4) Not less than 51 percent of the directors of the CILs in the </a:t>
            </a:r>
            <a:r>
              <a:rPr lang="en-US" dirty="0" smtClean="0"/>
              <a:t>State</a:t>
            </a:r>
          </a:p>
          <a:p>
            <a:pPr marL="0" indent="0">
              <a:buNone/>
            </a:pPr>
            <a:endParaRPr lang="en-US" sz="2100" dirty="0" smtClean="0"/>
          </a:p>
          <a:p>
            <a:pPr marL="0" indent="0">
              <a:buNone/>
            </a:pPr>
            <a:r>
              <a:rPr lang="en-US" sz="2100" dirty="0" smtClean="0"/>
              <a:t>NOTE: For advocates and colleagues, draft items (e) and (2) above came as a surprise and seem inconsistent with the concept of a single DSE choice (unless the choice is the blind services agency or the dual vocational rehabilitation partners). This option could change with the issuance of the final regulations.</a:t>
            </a:r>
            <a:endParaRPr lang="en-US" sz="2100" dirty="0"/>
          </a:p>
        </p:txBody>
      </p:sp>
      <p:sp>
        <p:nvSpPr>
          <p:cNvPr id="2" name="Title 1"/>
          <p:cNvSpPr>
            <a:spLocks noGrp="1"/>
          </p:cNvSpPr>
          <p:nvPr>
            <p:ph type="title"/>
          </p:nvPr>
        </p:nvSpPr>
        <p:spPr/>
        <p:txBody>
          <a:bodyPr>
            <a:normAutofit/>
          </a:bodyPr>
          <a:lstStyle/>
          <a:p>
            <a:r>
              <a:rPr lang="en-US" dirty="0"/>
              <a:t>Legal/Regulatory Basis, </a:t>
            </a:r>
            <a:r>
              <a:rPr lang="en-US" sz="2400" dirty="0"/>
              <a:t>cont’d</a:t>
            </a:r>
            <a:r>
              <a:rPr lang="en-US" sz="2400" dirty="0" smtClean="0"/>
              <a:t>. 2</a:t>
            </a:r>
            <a:endParaRPr lang="en-US"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6</a:t>
            </a:fld>
            <a:endParaRPr lang="en-US" dirty="0"/>
          </a:p>
        </p:txBody>
      </p:sp>
    </p:spTree>
    <p:extLst>
      <p:ext uri="{BB962C8B-B14F-4D97-AF65-F5344CB8AC3E}">
        <p14:creationId xmlns:p14="http://schemas.microsoft.com/office/powerpoint/2010/main" val="3513838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610600" cy="5029200"/>
          </a:xfrm>
        </p:spPr>
        <p:txBody>
          <a:bodyPr>
            <a:normAutofit/>
          </a:bodyPr>
          <a:lstStyle/>
          <a:p>
            <a:r>
              <a:rPr lang="en-US" dirty="0"/>
              <a:t>Public </a:t>
            </a:r>
            <a:r>
              <a:rPr lang="en-US" dirty="0" smtClean="0"/>
              <a:t>hearings</a:t>
            </a:r>
            <a:endParaRPr lang="en-US" dirty="0"/>
          </a:p>
          <a:p>
            <a:r>
              <a:rPr lang="en-US" dirty="0"/>
              <a:t>Review of public </a:t>
            </a:r>
            <a:r>
              <a:rPr lang="en-US" dirty="0" smtClean="0"/>
              <a:t>input – </a:t>
            </a:r>
            <a:r>
              <a:rPr lang="en-US" dirty="0"/>
              <a:t>Identification of </a:t>
            </a:r>
            <a:r>
              <a:rPr lang="en-US" dirty="0" smtClean="0"/>
              <a:t>priorities</a:t>
            </a:r>
            <a:endParaRPr lang="en-US" dirty="0"/>
          </a:p>
          <a:p>
            <a:r>
              <a:rPr lang="en-US" dirty="0"/>
              <a:t>Committee process to determine key elements of </a:t>
            </a:r>
            <a:r>
              <a:rPr lang="en-US" dirty="0" smtClean="0"/>
              <a:t>SPIL</a:t>
            </a:r>
            <a:endParaRPr lang="en-US" dirty="0"/>
          </a:p>
          <a:p>
            <a:r>
              <a:rPr lang="en-US" dirty="0"/>
              <a:t>Drafting of </a:t>
            </a:r>
            <a:r>
              <a:rPr lang="en-US" dirty="0" smtClean="0"/>
              <a:t>SPIL</a:t>
            </a:r>
            <a:endParaRPr lang="en-US" dirty="0"/>
          </a:p>
          <a:p>
            <a:r>
              <a:rPr lang="en-US" dirty="0"/>
              <a:t>Posting and distributing the draft SPIL for </a:t>
            </a:r>
            <a:r>
              <a:rPr lang="en-US" dirty="0" smtClean="0"/>
              <a:t>comments</a:t>
            </a:r>
            <a:endParaRPr lang="en-US" dirty="0"/>
          </a:p>
          <a:p>
            <a:r>
              <a:rPr lang="en-US" dirty="0"/>
              <a:t>Federal CIL director review and action/draft </a:t>
            </a:r>
            <a:r>
              <a:rPr lang="en-US" dirty="0" smtClean="0"/>
              <a:t>SPIL</a:t>
            </a:r>
            <a:endParaRPr lang="en-US" dirty="0"/>
          </a:p>
          <a:p>
            <a:r>
              <a:rPr lang="en-US" dirty="0"/>
              <a:t>SILC review and action/draft </a:t>
            </a:r>
            <a:r>
              <a:rPr lang="en-US" dirty="0" smtClean="0"/>
              <a:t>SPIL</a:t>
            </a:r>
            <a:endParaRPr lang="en-US" dirty="0"/>
          </a:p>
          <a:p>
            <a:r>
              <a:rPr lang="en-US" dirty="0"/>
              <a:t>Technical review/draft </a:t>
            </a:r>
            <a:r>
              <a:rPr lang="en-US" dirty="0" smtClean="0"/>
              <a:t>SPIL</a:t>
            </a:r>
            <a:endParaRPr lang="en-US" dirty="0"/>
          </a:p>
          <a:p>
            <a:r>
              <a:rPr lang="en-US" dirty="0"/>
              <a:t>Signatures/upload draft SPIL to </a:t>
            </a:r>
            <a:r>
              <a:rPr lang="en-US" dirty="0" smtClean="0"/>
              <a:t>ACL </a:t>
            </a:r>
            <a:endParaRPr lang="en-US" dirty="0"/>
          </a:p>
          <a:p>
            <a:endParaRPr lang="en-US" dirty="0"/>
          </a:p>
          <a:p>
            <a:pPr lvl="1"/>
            <a:endParaRPr lang="en-US" sz="2600"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7</a:t>
            </a:fld>
            <a:endParaRPr lang="en-US" dirty="0"/>
          </a:p>
        </p:txBody>
      </p:sp>
      <p:sp>
        <p:nvSpPr>
          <p:cNvPr id="2" name="Title 1"/>
          <p:cNvSpPr>
            <a:spLocks noGrp="1"/>
          </p:cNvSpPr>
          <p:nvPr>
            <p:ph type="title"/>
          </p:nvPr>
        </p:nvSpPr>
        <p:spPr>
          <a:xfrm>
            <a:off x="152400" y="274638"/>
            <a:ext cx="8458200" cy="792162"/>
          </a:xfrm>
        </p:spPr>
        <p:txBody>
          <a:bodyPr>
            <a:noAutofit/>
          </a:bodyPr>
          <a:lstStyle/>
          <a:p>
            <a:r>
              <a:rPr lang="en-US" b="1" dirty="0" smtClean="0"/>
              <a:t>What Do You Believe Are Appropriate Roles?</a:t>
            </a:r>
            <a:br>
              <a:rPr lang="en-US" b="1" dirty="0" smtClean="0"/>
            </a:br>
            <a:r>
              <a:rPr lang="en-US" b="1" dirty="0" smtClean="0"/>
              <a:t>Steps in the SPIL Development Process</a:t>
            </a:r>
            <a:endParaRPr lang="en-US" b="1" dirty="0"/>
          </a:p>
        </p:txBody>
      </p:sp>
    </p:spTree>
    <p:extLst>
      <p:ext uri="{BB962C8B-B14F-4D97-AF65-F5344CB8AC3E}">
        <p14:creationId xmlns:p14="http://schemas.microsoft.com/office/powerpoint/2010/main" val="1565126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70038"/>
            <a:ext cx="8458200" cy="792162"/>
          </a:xfrm>
        </p:spPr>
        <p:txBody>
          <a:bodyPr/>
          <a:lstStyle/>
          <a:p>
            <a:pPr algn="ctr"/>
            <a:r>
              <a:rPr lang="en-US" sz="3600" dirty="0" smtClean="0"/>
              <a:t>Arizona Example</a:t>
            </a:r>
            <a:endParaRPr lang="en-US" sz="3600" dirty="0"/>
          </a:p>
        </p:txBody>
      </p:sp>
      <p:sp>
        <p:nvSpPr>
          <p:cNvPr id="3" name="Slide Number Placeholder 2"/>
          <p:cNvSpPr>
            <a:spLocks noGrp="1"/>
          </p:cNvSpPr>
          <p:nvPr>
            <p:ph type="sldNum" sz="quarter" idx="10"/>
          </p:nvPr>
        </p:nvSpPr>
        <p:spPr/>
        <p:txBody>
          <a:bodyPr/>
          <a:lstStyle/>
          <a:p>
            <a:pPr>
              <a:defRPr/>
            </a:pPr>
            <a:fld id="{F42DF3E2-0175-464B-95E4-5D6CFE698002}" type="slidenum">
              <a:rPr lang="en-US" smtClean="0"/>
              <a:pPr>
                <a:defRPr/>
              </a:pPr>
              <a:t>8</a:t>
            </a:fld>
            <a:endParaRPr lang="en-US" dirty="0"/>
          </a:p>
        </p:txBody>
      </p:sp>
    </p:spTree>
    <p:extLst>
      <p:ext uri="{BB962C8B-B14F-4D97-AF65-F5344CB8AC3E}">
        <p14:creationId xmlns:p14="http://schemas.microsoft.com/office/powerpoint/2010/main" val="2422611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Relationship with DSE</a:t>
            </a:r>
          </a:p>
          <a:p>
            <a:r>
              <a:rPr lang="en-US" dirty="0" smtClean="0"/>
              <a:t>Relationship with CILs</a:t>
            </a:r>
          </a:p>
          <a:p>
            <a:r>
              <a:rPr lang="en-US" dirty="0" smtClean="0"/>
              <a:t>Significant change with the SILC</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a:t>
            </a:fld>
            <a:endParaRPr lang="en-US" dirty="0"/>
          </a:p>
        </p:txBody>
      </p:sp>
      <p:sp>
        <p:nvSpPr>
          <p:cNvPr id="4" name="Title 3"/>
          <p:cNvSpPr>
            <a:spLocks noGrp="1"/>
          </p:cNvSpPr>
          <p:nvPr>
            <p:ph type="title"/>
          </p:nvPr>
        </p:nvSpPr>
        <p:spPr/>
        <p:txBody>
          <a:bodyPr/>
          <a:lstStyle/>
          <a:p>
            <a:r>
              <a:rPr lang="en-US" dirty="0" smtClean="0"/>
              <a:t>Environment in Arizona</a:t>
            </a:r>
            <a:endParaRPr lang="en-US" dirty="0"/>
          </a:p>
        </p:txBody>
      </p:sp>
    </p:spTree>
    <p:extLst>
      <p:ext uri="{BB962C8B-B14F-4D97-AF65-F5344CB8AC3E}">
        <p14:creationId xmlns:p14="http://schemas.microsoft.com/office/powerpoint/2010/main" val="3128270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8830</TotalTime>
  <Words>1154</Words>
  <Application>Microsoft Office PowerPoint</Application>
  <PresentationFormat>On-screen Show (4:3)</PresentationFormat>
  <Paragraphs>135</Paragraphs>
  <Slides>23</Slides>
  <Notes>10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Independent Living Research Utilization</vt:lpstr>
      <vt:lpstr>SILC Congress 2016  General Session: Strategies for Shifting SPIL Development  from SILC-DSU to DSE SILC-CILs</vt:lpstr>
      <vt:lpstr>Learning Objectives</vt:lpstr>
      <vt:lpstr>Legal/Regulatory Basis</vt:lpstr>
      <vt:lpstr>Legal/Regulatory Basis, cont’d.</vt:lpstr>
      <vt:lpstr>Legal/Regulatory Basis, cont’d. 2</vt:lpstr>
      <vt:lpstr>What Do You Believe Are Appropriate Roles? Steps in the SPIL Development Process</vt:lpstr>
      <vt:lpstr>Arizona Example</vt:lpstr>
      <vt:lpstr>Environment in Arizona</vt:lpstr>
      <vt:lpstr>Process</vt:lpstr>
      <vt:lpstr>Meeting of Various Groups</vt:lpstr>
      <vt:lpstr>Choosing our DSE</vt:lpstr>
      <vt:lpstr>SPIL Draft</vt:lpstr>
      <vt:lpstr>Tips and Suggestions</vt:lpstr>
      <vt:lpstr>New York Example</vt:lpstr>
      <vt:lpstr>The New York SILC’s Experience</vt:lpstr>
      <vt:lpstr>The New York SILC’s Experience, cont’d.</vt:lpstr>
      <vt:lpstr>The New York SILC’s Experience, cont’d. 2 </vt:lpstr>
      <vt:lpstr>The New York SILC’s Experience, cont’d. 3</vt:lpstr>
      <vt:lpstr>What Works / What Doesn’t</vt:lpstr>
      <vt:lpstr>What Works/What Doesn’t</vt:lpstr>
      <vt:lpstr>Contact Information</vt:lpstr>
      <vt:lpstr>SILC-NET Attribution</vt:lpstr>
    </vt:vector>
  </TitlesOfParts>
  <Company>Tirr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for SPIL Formulation</dc:title>
  <dc:creator>eubanks</dc:creator>
  <cp:lastModifiedBy>eleanor</cp:lastModifiedBy>
  <cp:revision>380</cp:revision>
  <cp:lastPrinted>2015-06-16T14:43:43Z</cp:lastPrinted>
  <dcterms:created xsi:type="dcterms:W3CDTF">2011-01-05T14:17:40Z</dcterms:created>
  <dcterms:modified xsi:type="dcterms:W3CDTF">2015-12-18T18:52:13Z</dcterms:modified>
</cp:coreProperties>
</file>