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626" r:id="rId2"/>
    <p:sldId id="691" r:id="rId3"/>
    <p:sldId id="692" r:id="rId4"/>
    <p:sldId id="693" r:id="rId5"/>
    <p:sldId id="694" r:id="rId6"/>
    <p:sldId id="695" r:id="rId7"/>
    <p:sldId id="696" r:id="rId8"/>
    <p:sldId id="697" r:id="rId9"/>
    <p:sldId id="698" r:id="rId10"/>
    <p:sldId id="699" r:id="rId11"/>
    <p:sldId id="700" r:id="rId12"/>
    <p:sldId id="701" r:id="rId13"/>
    <p:sldId id="648" r:id="rId14"/>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023" autoAdjust="0"/>
    <p:restoredTop sz="96450" autoAdjust="0"/>
  </p:normalViewPr>
  <p:slideViewPr>
    <p:cSldViewPr>
      <p:cViewPr varScale="1">
        <p:scale>
          <a:sx n="103" d="100"/>
          <a:sy n="103" d="100"/>
        </p:scale>
        <p:origin x="648" y="114"/>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0" d="100"/>
          <a:sy n="50" d="100"/>
        </p:scale>
        <p:origin x="2208" y="42"/>
      </p:cViewPr>
      <p:guideLst>
        <p:guide orient="horz" pos="2928"/>
        <p:guide pos="2208"/>
        <p:guide orient="horz"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2/1/2016</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687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lru.org/training/new-indirect-cost-rate-requirements-for-ci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bradw@nysilc.org" TargetMode="External"/><Relationship Id="rId2" Type="http://schemas.openxmlformats.org/officeDocument/2006/relationships/hyperlink" Target="mailto:ann.meadows@wvsilc.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solidFill>
                  <a:schemeClr val="accent2"/>
                </a:solidFill>
              </a:rPr>
              <a:t>Independent Living Research Utilization</a:t>
            </a:r>
            <a:endParaRPr lang="en-US" sz="1600" dirty="0">
              <a:solidFill>
                <a:schemeClr val="accent2"/>
              </a:solidFill>
            </a:endParaRP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other sources of funding/revenue have you been able to pursue or successfully develop?</a:t>
            </a: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10</a:t>
            </a:fld>
            <a:endParaRPr lang="en-US" dirty="0"/>
          </a:p>
        </p:txBody>
      </p:sp>
      <p:sp>
        <p:nvSpPr>
          <p:cNvPr id="2" name="Title 1"/>
          <p:cNvSpPr>
            <a:spLocks noGrp="1"/>
          </p:cNvSpPr>
          <p:nvPr>
            <p:ph type="title"/>
          </p:nvPr>
        </p:nvSpPr>
        <p:spPr/>
        <p:txBody>
          <a:bodyPr/>
          <a:lstStyle/>
          <a:p>
            <a:r>
              <a:rPr lang="en-US" b="1" dirty="0" smtClean="0"/>
              <a:t>Other Sources of Funding/Revenue</a:t>
            </a:r>
            <a:endParaRPr lang="en-US" dirty="0"/>
          </a:p>
        </p:txBody>
      </p:sp>
    </p:spTree>
    <p:extLst>
      <p:ext uri="{BB962C8B-B14F-4D97-AF65-F5344CB8AC3E}">
        <p14:creationId xmlns:p14="http://schemas.microsoft.com/office/powerpoint/2010/main" val="1412953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Considerations</a:t>
            </a:r>
            <a:endParaRPr lang="en-US" dirty="0"/>
          </a:p>
        </p:txBody>
      </p:sp>
      <p:sp>
        <p:nvSpPr>
          <p:cNvPr id="3" name="Content Placeholder 2"/>
          <p:cNvSpPr>
            <a:spLocks noGrp="1"/>
          </p:cNvSpPr>
          <p:nvPr>
            <p:ph idx="1"/>
          </p:nvPr>
        </p:nvSpPr>
        <p:spPr/>
        <p:txBody>
          <a:bodyPr/>
          <a:lstStyle/>
          <a:p>
            <a:r>
              <a:rPr lang="en-US" dirty="0"/>
              <a:t>Describe process to address resource development activities in your SPIL </a:t>
            </a:r>
            <a:endParaRPr lang="en-US" dirty="0" smtClean="0"/>
          </a:p>
          <a:p>
            <a:r>
              <a:rPr lang="en-US" dirty="0" smtClean="0"/>
              <a:t>How SILC is organized &amp; how SILC funding is processed affects opportunities</a:t>
            </a:r>
            <a:endParaRPr lang="en-US" dirty="0"/>
          </a:p>
          <a:p>
            <a:r>
              <a:rPr lang="en-US" dirty="0"/>
              <a:t>C</a:t>
            </a:r>
            <a:r>
              <a:rPr lang="en-US" dirty="0" smtClean="0"/>
              <a:t>ost-allocation vs. </a:t>
            </a:r>
            <a:r>
              <a:rPr lang="en-US" dirty="0"/>
              <a:t>indirect cost rates? </a:t>
            </a:r>
            <a:r>
              <a:rPr lang="en-US" dirty="0">
                <a:hlinkClick r:id="rId2"/>
              </a:rPr>
              <a:t>http://www.ilru.org/training/new-indirect-cost-rate-requirements-for-cils</a:t>
            </a:r>
            <a:r>
              <a:rPr lang="en-US" dirty="0"/>
              <a:t> </a:t>
            </a:r>
          </a:p>
          <a:p>
            <a:pPr lvl="1"/>
            <a:r>
              <a:rPr lang="en-US" sz="2600" b="1" dirty="0" smtClean="0"/>
              <a:t>Other </a:t>
            </a:r>
            <a:r>
              <a:rPr lang="en-US" sz="2600" b="1" dirty="0"/>
              <a:t>feedback on the process?</a:t>
            </a:r>
          </a:p>
        </p:txBody>
      </p:sp>
      <p:sp>
        <p:nvSpPr>
          <p:cNvPr id="4" name="Slide Number Placeholder 3"/>
          <p:cNvSpPr>
            <a:spLocks noGrp="1"/>
          </p:cNvSpPr>
          <p:nvPr>
            <p:ph type="sldNum" sz="quarter" idx="4294967295"/>
          </p:nvPr>
        </p:nvSpPr>
        <p:spPr>
          <a:xfrm>
            <a:off x="6629400" y="6248400"/>
            <a:ext cx="2057400" cy="273844"/>
          </a:xfrm>
          <a:prstGeom prst="rect">
            <a:avLst/>
          </a:prstGeom>
        </p:spPr>
        <p:txBody>
          <a:bodyPr/>
          <a:lstStyle/>
          <a:p>
            <a:pPr algn="r"/>
            <a:fld id="{34BBC363-8651-40F5-ADDC-7ED98BE00A78}" type="slidenum">
              <a:rPr lang="en-US" smtClean="0"/>
              <a:pPr algn="r"/>
              <a:t>11</a:t>
            </a:fld>
            <a:endParaRPr lang="en-US" dirty="0"/>
          </a:p>
        </p:txBody>
      </p:sp>
    </p:spTree>
    <p:extLst>
      <p:ext uri="{BB962C8B-B14F-4D97-AF65-F5344CB8AC3E}">
        <p14:creationId xmlns:p14="http://schemas.microsoft.com/office/powerpoint/2010/main" val="3695050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Information</a:t>
            </a:r>
            <a:endParaRPr lang="en-US" dirty="0"/>
          </a:p>
        </p:txBody>
      </p:sp>
      <p:sp>
        <p:nvSpPr>
          <p:cNvPr id="3" name="Content Placeholder 2"/>
          <p:cNvSpPr>
            <a:spLocks noGrp="1"/>
          </p:cNvSpPr>
          <p:nvPr>
            <p:ph idx="1"/>
          </p:nvPr>
        </p:nvSpPr>
        <p:spPr/>
        <p:txBody>
          <a:bodyPr/>
          <a:lstStyle/>
          <a:p>
            <a:r>
              <a:rPr lang="en-US" dirty="0"/>
              <a:t>Ann McDaniel - </a:t>
            </a:r>
            <a:r>
              <a:rPr lang="en-US" dirty="0" smtClean="0">
                <a:hlinkClick r:id="rId2"/>
              </a:rPr>
              <a:t>ann.meadows@wvsilc.org</a:t>
            </a:r>
            <a:r>
              <a:rPr lang="en-US" dirty="0" smtClean="0"/>
              <a:t> </a:t>
            </a:r>
            <a:endParaRPr lang="en-US" dirty="0"/>
          </a:p>
          <a:p>
            <a:pPr marL="505778" lvl="1" indent="0">
              <a:buNone/>
            </a:pPr>
            <a:r>
              <a:rPr lang="en-US" dirty="0"/>
              <a:t>West Virginia SILC</a:t>
            </a:r>
          </a:p>
          <a:p>
            <a:pPr marL="505778" lvl="1" indent="0">
              <a:buNone/>
            </a:pPr>
            <a:r>
              <a:rPr lang="en-US" dirty="0"/>
              <a:t>PO Box 625</a:t>
            </a:r>
          </a:p>
          <a:p>
            <a:pPr marL="505778" lvl="1" indent="0">
              <a:buNone/>
            </a:pPr>
            <a:r>
              <a:rPr lang="en-US" dirty="0"/>
              <a:t>Institute, WV  25112-0625</a:t>
            </a:r>
          </a:p>
          <a:p>
            <a:r>
              <a:rPr lang="en-US" dirty="0"/>
              <a:t>Brad Williams - </a:t>
            </a:r>
            <a:r>
              <a:rPr lang="en-US" dirty="0" smtClean="0">
                <a:hlinkClick r:id="rId3"/>
              </a:rPr>
              <a:t>bradw@nysilc.org</a:t>
            </a:r>
            <a:r>
              <a:rPr lang="en-US" dirty="0" smtClean="0"/>
              <a:t> </a:t>
            </a:r>
          </a:p>
          <a:p>
            <a:pPr marL="505778" lvl="1" indent="0">
              <a:buNone/>
            </a:pPr>
            <a:r>
              <a:rPr lang="en-US" dirty="0" smtClean="0"/>
              <a:t>New York </a:t>
            </a:r>
            <a:r>
              <a:rPr lang="en-US" dirty="0"/>
              <a:t>SILC</a:t>
            </a:r>
          </a:p>
          <a:p>
            <a:pPr marL="505778" lvl="1" indent="0">
              <a:buNone/>
            </a:pPr>
            <a:r>
              <a:rPr lang="en-US" dirty="0" smtClean="0"/>
              <a:t>111 Washington Avenue, Suite 101</a:t>
            </a:r>
            <a:endParaRPr lang="en-US" dirty="0"/>
          </a:p>
          <a:p>
            <a:pPr marL="505778" lvl="1" indent="0">
              <a:buNone/>
            </a:pPr>
            <a:r>
              <a:rPr lang="en-US" dirty="0" smtClean="0"/>
              <a:t>Albany, NY  12210</a:t>
            </a:r>
            <a:endParaRPr lang="en-US" dirty="0"/>
          </a:p>
        </p:txBody>
      </p:sp>
      <p:sp>
        <p:nvSpPr>
          <p:cNvPr id="4" name="Slide Number Placeholder 3"/>
          <p:cNvSpPr>
            <a:spLocks noGrp="1"/>
          </p:cNvSpPr>
          <p:nvPr>
            <p:ph type="sldNum" sz="quarter" idx="4294967295"/>
          </p:nvPr>
        </p:nvSpPr>
        <p:spPr>
          <a:xfrm>
            <a:off x="6837348" y="6400800"/>
            <a:ext cx="2057400" cy="273844"/>
          </a:xfrm>
          <a:prstGeom prst="rect">
            <a:avLst/>
          </a:prstGeom>
        </p:spPr>
        <p:txBody>
          <a:bodyPr/>
          <a:lstStyle/>
          <a:p>
            <a:pPr algn="r"/>
            <a:fld id="{34BBC363-8651-40F5-ADDC-7ED98BE00A78}" type="slidenum">
              <a:rPr lang="en-US" smtClean="0"/>
              <a:pPr algn="r"/>
              <a:t>12</a:t>
            </a:fld>
            <a:endParaRPr lang="en-US" dirty="0"/>
          </a:p>
        </p:txBody>
      </p:sp>
    </p:spTree>
    <p:extLst>
      <p:ext uri="{BB962C8B-B14F-4D97-AF65-F5344CB8AC3E}">
        <p14:creationId xmlns:p14="http://schemas.microsoft.com/office/powerpoint/2010/main" val="119109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numbers </a:t>
            </a:r>
            <a:r>
              <a:rPr lang="en-US" sz="2400" dirty="0"/>
              <a:t>90TT0001-01-00 and 90IT0001-01-00</a:t>
            </a:r>
            <a:r>
              <a:rPr lang="en-US" sz="2400" dirty="0" smtClean="0"/>
              <a:t>.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Tree>
    <p:extLst>
      <p:ext uri="{BB962C8B-B14F-4D97-AF65-F5344CB8AC3E}">
        <p14:creationId xmlns:p14="http://schemas.microsoft.com/office/powerpoint/2010/main" val="2369431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1143000" y="2057401"/>
            <a:ext cx="6858000" cy="1102519"/>
          </a:xfrm>
        </p:spPr>
        <p:txBody>
          <a:bodyPr>
            <a:noAutofit/>
          </a:bodyPr>
          <a:lstStyle/>
          <a:p>
            <a:pPr algn="ct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SILC Congress 2016 </a:t>
            </a:r>
            <a:b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General Session:</a:t>
            </a:r>
            <a:b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Strategies for Resource Development</a:t>
            </a: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2228850" y="3200400"/>
            <a:ext cx="4800600" cy="2228850"/>
          </a:xfrm>
        </p:spPr>
        <p:txBody>
          <a:bodyPr>
            <a:noAutofit/>
          </a:bodyPr>
          <a:lstStyle/>
          <a:p>
            <a:pPr eaLnBrk="1" hangingPunct="1"/>
            <a:endParaRPr lang="en-US" altLang="en-US" dirty="0">
              <a:solidFill>
                <a:schemeClr val="accent2"/>
              </a:solidFill>
              <a:latin typeface="Arial Rounded MT Bold" panose="020F0704030504030204"/>
              <a:ea typeface="ＭＳ Ｐゴシック" pitchFamily="34" charset="-128"/>
              <a:cs typeface="Arial" charset="0"/>
            </a:endParaRPr>
          </a:p>
          <a:p>
            <a:r>
              <a:rPr lang="en-US" altLang="en-US" sz="2800" dirty="0" smtClean="0">
                <a:solidFill>
                  <a:srgbClr val="333399"/>
                </a:solidFill>
                <a:latin typeface="Arial Rounded MT Bold" panose="020F0704030504030204"/>
                <a:ea typeface="ＭＳ Ｐゴシック" pitchFamily="34" charset="-128"/>
                <a:cs typeface="Arial" charset="0"/>
              </a:rPr>
              <a:t>January 17, 2016</a:t>
            </a:r>
            <a:r>
              <a:rPr lang="en-US" altLang="en-US" sz="2800" dirty="0" smtClean="0">
                <a:solidFill>
                  <a:schemeClr val="accent2"/>
                </a:solidFill>
                <a:latin typeface="Arial Rounded MT Bold" panose="020F0704030504030204"/>
                <a:ea typeface="ＭＳ Ｐゴシック" pitchFamily="34" charset="-128"/>
                <a:cs typeface="Arial" charset="0"/>
              </a:rPr>
              <a:t> </a:t>
            </a:r>
            <a:endParaRPr lang="en-US" altLang="en-US" sz="2800"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1100"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i="1" dirty="0">
                <a:solidFill>
                  <a:srgbClr val="333399"/>
                </a:solidFill>
                <a:latin typeface="Arial Rounded MT Bold" panose="020F0704030504030204"/>
                <a:ea typeface="ＭＳ Ｐゴシック" pitchFamily="34" charset="-128"/>
                <a:cs typeface="Arial" charset="0"/>
              </a:rPr>
              <a:t>Presenters:</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Ann </a:t>
            </a:r>
            <a:r>
              <a:rPr lang="en-US" altLang="en-US" sz="2800" dirty="0">
                <a:solidFill>
                  <a:srgbClr val="333399"/>
                </a:solidFill>
                <a:latin typeface="Arial Rounded MT Bold" panose="020F0704030504030204"/>
                <a:ea typeface="ＭＳ Ｐゴシック" pitchFamily="34" charset="-128"/>
                <a:cs typeface="Arial" charset="0"/>
              </a:rPr>
              <a:t>McDaniel</a:t>
            </a:r>
          </a:p>
          <a:p>
            <a:pPr eaLnBrk="1" hangingPunct="1"/>
            <a:r>
              <a:rPr lang="en-US" altLang="en-US" sz="2800" dirty="0">
                <a:solidFill>
                  <a:srgbClr val="333399"/>
                </a:solidFill>
                <a:latin typeface="Arial Rounded MT Bold" panose="020F0704030504030204"/>
                <a:ea typeface="ＭＳ Ｐゴシック" pitchFamily="34" charset="-128"/>
                <a:cs typeface="Arial" charset="0"/>
              </a:rPr>
              <a:t>Brad </a:t>
            </a:r>
            <a:r>
              <a:rPr lang="en-US" altLang="en-US" sz="2800" dirty="0" smtClean="0">
                <a:solidFill>
                  <a:srgbClr val="333399"/>
                </a:solidFill>
                <a:latin typeface="Arial Rounded MT Bold" panose="020F0704030504030204"/>
                <a:ea typeface="ＭＳ Ｐゴシック" pitchFamily="34" charset="-128"/>
                <a:cs typeface="Arial" charset="0"/>
              </a:rPr>
              <a:t>Williams</a:t>
            </a:r>
            <a:endParaRPr lang="en-US" altLang="en-US" sz="2800" dirty="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7650" y="1200151"/>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defTabSz="285750"/>
            <a:r>
              <a:rPr lang="en-US" altLang="en-US" dirty="0"/>
              <a:t>Describe the regulatory requirements regarding SILC resource  development </a:t>
            </a:r>
          </a:p>
          <a:p>
            <a:pPr defTabSz="285750"/>
            <a:r>
              <a:rPr lang="en-US" altLang="en-US" dirty="0"/>
              <a:t>Describe opportunities for SILCs to obtain </a:t>
            </a:r>
            <a:r>
              <a:rPr lang="en-US" altLang="en-US" dirty="0" smtClean="0"/>
              <a:t>public </a:t>
            </a:r>
            <a:r>
              <a:rPr lang="en-US" altLang="en-US" dirty="0"/>
              <a:t>and  private sources of funding</a:t>
            </a:r>
          </a:p>
          <a:p>
            <a:pPr defTabSz="285750"/>
            <a:r>
              <a:rPr lang="en-US" altLang="en-US" dirty="0"/>
              <a:t>Identify </a:t>
            </a:r>
            <a:r>
              <a:rPr lang="en-US" altLang="en-US" dirty="0" smtClean="0"/>
              <a:t>examples </a:t>
            </a:r>
            <a:r>
              <a:rPr lang="en-US" altLang="en-US" dirty="0"/>
              <a:t>of creative </a:t>
            </a:r>
            <a:r>
              <a:rPr lang="en-US" altLang="en-US" dirty="0" smtClean="0"/>
              <a:t>approaches &amp; strategies </a:t>
            </a:r>
            <a:r>
              <a:rPr lang="en-US" altLang="en-US" dirty="0"/>
              <a:t>to SILC resource  development</a:t>
            </a:r>
          </a:p>
          <a:p>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
        <p:nvSpPr>
          <p:cNvPr id="2" name="Title 1"/>
          <p:cNvSpPr>
            <a:spLocks noGrp="1"/>
          </p:cNvSpPr>
          <p:nvPr>
            <p:ph type="title"/>
          </p:nvPr>
        </p:nvSpPr>
        <p:spPr/>
        <p:txBody>
          <a:bodyPr>
            <a:normAutofit/>
          </a:bodyPr>
          <a:lstStyle/>
          <a:p>
            <a:r>
              <a:rPr lang="en-US" dirty="0">
                <a:solidFill>
                  <a:schemeClr val="accent2"/>
                </a:solidFill>
                <a:latin typeface="Arial Rounded MT Bold"/>
                <a:ea typeface="Tahoma" panose="020B0604030504040204" pitchFamily="34" charset="0"/>
                <a:cs typeface="Tahoma" panose="020B0604030504040204" pitchFamily="34" charset="0"/>
              </a:rPr>
              <a:t>Learning Objectives</a:t>
            </a:r>
          </a:p>
        </p:txBody>
      </p:sp>
    </p:spTree>
    <p:extLst>
      <p:ext uri="{BB962C8B-B14F-4D97-AF65-F5344CB8AC3E}">
        <p14:creationId xmlns:p14="http://schemas.microsoft.com/office/powerpoint/2010/main" val="167762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Sec. 705 (c)</a:t>
            </a:r>
          </a:p>
          <a:p>
            <a:r>
              <a:rPr lang="en-US" b="1" dirty="0" smtClean="0"/>
              <a:t>(</a:t>
            </a:r>
            <a:r>
              <a:rPr lang="en-US" b="1" dirty="0"/>
              <a:t>2)</a:t>
            </a:r>
            <a:r>
              <a:rPr lang="en-US" dirty="0"/>
              <a:t> </a:t>
            </a:r>
            <a:r>
              <a:rPr lang="en-US" b="1" dirty="0"/>
              <a:t>Authorities. (B)</a:t>
            </a:r>
            <a:r>
              <a:rPr lang="en-US" dirty="0"/>
              <a:t> conduct resource development activities to support the activities described in this subsection or to support the provision of independent living services by centers for independent </a:t>
            </a:r>
            <a:r>
              <a:rPr lang="en-US" dirty="0" smtClean="0"/>
              <a:t>living </a:t>
            </a:r>
          </a:p>
          <a:p>
            <a:pPr marL="0" indent="0">
              <a:buNone/>
            </a:pPr>
            <a:r>
              <a:rPr lang="en-US" dirty="0" smtClean="0"/>
              <a:t>(</a:t>
            </a:r>
            <a:r>
              <a:rPr lang="en-US" b="1" dirty="0" smtClean="0"/>
              <a:t>§ </a:t>
            </a:r>
            <a:r>
              <a:rPr lang="en-US" b="1" dirty="0"/>
              <a:t>1329.16 Authorities of the </a:t>
            </a:r>
            <a:r>
              <a:rPr lang="en-US" b="1" dirty="0" smtClean="0"/>
              <a:t>SILC (2)).</a:t>
            </a:r>
          </a:p>
          <a:p>
            <a:pPr marL="0" indent="0">
              <a:buNone/>
            </a:pPr>
            <a:endParaRPr lang="en-US" b="1" dirty="0"/>
          </a:p>
          <a:p>
            <a:pPr marL="0" indent="0">
              <a:buNone/>
            </a:pPr>
            <a:endParaRPr lang="en-US" dirty="0"/>
          </a:p>
          <a:p>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a:t>
            </a:fld>
            <a:endParaRPr lang="en-US" dirty="0"/>
          </a:p>
        </p:txBody>
      </p:sp>
      <p:sp>
        <p:nvSpPr>
          <p:cNvPr id="2" name="Title 1"/>
          <p:cNvSpPr>
            <a:spLocks noGrp="1"/>
          </p:cNvSpPr>
          <p:nvPr>
            <p:ph type="title"/>
          </p:nvPr>
        </p:nvSpPr>
        <p:spPr>
          <a:xfrm>
            <a:off x="228600" y="274638"/>
            <a:ext cx="7924800" cy="792162"/>
          </a:xfrm>
        </p:spPr>
        <p:txBody>
          <a:bodyPr>
            <a:noAutofit/>
          </a:bodyPr>
          <a:lstStyle/>
          <a:p>
            <a:r>
              <a:rPr lang="en-US" b="1" dirty="0" smtClean="0"/>
              <a:t>Resource Development Authority in the SPIL</a:t>
            </a:r>
            <a:endParaRPr lang="en-US" dirty="0"/>
          </a:p>
        </p:txBody>
      </p:sp>
    </p:spTree>
    <p:extLst>
      <p:ext uri="{BB962C8B-B14F-4D97-AF65-F5344CB8AC3E}">
        <p14:creationId xmlns:p14="http://schemas.microsoft.com/office/powerpoint/2010/main" val="2376098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029200"/>
          </a:xfrm>
        </p:spPr>
        <p:txBody>
          <a:bodyPr>
            <a:normAutofit/>
          </a:bodyPr>
          <a:lstStyle/>
          <a:p>
            <a:r>
              <a:rPr lang="en-US" dirty="0"/>
              <a:t>Pursue resource development consistent with your mission, vision, goals, and organizational needs</a:t>
            </a:r>
          </a:p>
          <a:p>
            <a:r>
              <a:rPr lang="en-US" altLang="en-US" dirty="0"/>
              <a:t>Do </a:t>
            </a:r>
            <a:r>
              <a:rPr lang="en-US" altLang="en-US" u="sng" dirty="0"/>
              <a:t>not</a:t>
            </a:r>
            <a:r>
              <a:rPr lang="en-US" altLang="en-US" dirty="0"/>
              <a:t> tailor activities/proposed activities around what funding  you think you may be able to get</a:t>
            </a:r>
          </a:p>
          <a:p>
            <a:pPr lvl="1"/>
            <a:r>
              <a:rPr lang="en-US" altLang="en-US" sz="2600" dirty="0"/>
              <a:t>What you need funding for determines where you may be able to find it </a:t>
            </a:r>
          </a:p>
          <a:p>
            <a:r>
              <a:rPr lang="en-US" altLang="en-US" dirty="0"/>
              <a:t>Recruit the skills you need</a:t>
            </a:r>
          </a:p>
          <a:p>
            <a:pPr lvl="1"/>
            <a:r>
              <a:rPr lang="en-US" altLang="en-US" sz="2600" dirty="0"/>
              <a:t>Fundraising professional</a:t>
            </a:r>
          </a:p>
          <a:p>
            <a:pPr lvl="1"/>
            <a:r>
              <a:rPr lang="en-US" altLang="en-US" sz="2600" dirty="0"/>
              <a:t>Board members with skills &amp; experience</a:t>
            </a:r>
          </a:p>
          <a:p>
            <a:pPr lvl="1"/>
            <a:r>
              <a:rPr lang="en-US" altLang="en-US" sz="2600" dirty="0"/>
              <a:t>Volunteers</a:t>
            </a:r>
          </a:p>
          <a:p>
            <a:pPr lvl="1"/>
            <a:endParaRPr lang="en-US" sz="2600" dirty="0"/>
          </a:p>
          <a:p>
            <a:pPr lvl="1"/>
            <a:endParaRPr lang="en-US" sz="2600"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5</a:t>
            </a:fld>
            <a:endParaRPr lang="en-US" dirty="0"/>
          </a:p>
        </p:txBody>
      </p:sp>
      <p:sp>
        <p:nvSpPr>
          <p:cNvPr id="2" name="Title 1"/>
          <p:cNvSpPr>
            <a:spLocks noGrp="1"/>
          </p:cNvSpPr>
          <p:nvPr>
            <p:ph type="title"/>
          </p:nvPr>
        </p:nvSpPr>
        <p:spPr>
          <a:xfrm>
            <a:off x="228600" y="152400"/>
            <a:ext cx="7696200" cy="792162"/>
          </a:xfrm>
        </p:spPr>
        <p:txBody>
          <a:bodyPr/>
          <a:lstStyle/>
          <a:p>
            <a:r>
              <a:rPr lang="en-US" b="1" dirty="0" smtClean="0"/>
              <a:t>Organizing Strategies</a:t>
            </a:r>
            <a:endParaRPr lang="en-US" b="1" dirty="0"/>
          </a:p>
        </p:txBody>
      </p:sp>
    </p:spTree>
    <p:extLst>
      <p:ext uri="{BB962C8B-B14F-4D97-AF65-F5344CB8AC3E}">
        <p14:creationId xmlns:p14="http://schemas.microsoft.com/office/powerpoint/2010/main" val="4201532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763000" cy="5562600"/>
          </a:xfrm>
        </p:spPr>
        <p:txBody>
          <a:bodyPr>
            <a:noAutofit/>
          </a:bodyPr>
          <a:lstStyle/>
          <a:p>
            <a:pPr marL="0" indent="0">
              <a:buNone/>
            </a:pPr>
            <a:r>
              <a:rPr lang="en-US" sz="2200" b="1" dirty="0" smtClean="0"/>
              <a:t>Consider guiding your resource development efforts through a Development Committee.</a:t>
            </a:r>
          </a:p>
          <a:p>
            <a:r>
              <a:rPr lang="en-US" sz="2200" dirty="0" smtClean="0"/>
              <a:t>Provides direct board involvement which is critical in resource development.</a:t>
            </a:r>
          </a:p>
          <a:p>
            <a:r>
              <a:rPr lang="en-US" sz="2200" dirty="0" smtClean="0"/>
              <a:t>Look to establish a culture of giving on behalf of members &amp; with former members. “Board support” is important to future funders.</a:t>
            </a:r>
          </a:p>
          <a:p>
            <a:r>
              <a:rPr lang="en-US" sz="2200" dirty="0" smtClean="0"/>
              <a:t>Create a development plan with multiple strategies that can be supported by the full council.</a:t>
            </a:r>
          </a:p>
          <a:p>
            <a:r>
              <a:rPr lang="en-US" sz="2200" dirty="0" smtClean="0"/>
              <a:t>Create a committee description. Revise council member expectations to include giving. Identify a chair and members.</a:t>
            </a:r>
          </a:p>
          <a:p>
            <a:r>
              <a:rPr lang="en-US" sz="2200" dirty="0" smtClean="0"/>
              <a:t>Key concepts: “You don’t ask. You don’t get.” “Who do you know?” Have a form to assess it (people, businesses, foundations).</a:t>
            </a:r>
          </a:p>
          <a:p>
            <a:pPr lvl="1"/>
            <a:r>
              <a:rPr lang="en-US" sz="2000" dirty="0"/>
              <a:t>Who did Brad know, but found out too late?</a:t>
            </a:r>
          </a:p>
          <a:p>
            <a:pPr lvl="1"/>
            <a:r>
              <a:rPr lang="en-US" sz="2000" dirty="0" smtClean="0"/>
              <a:t>How </a:t>
            </a:r>
            <a:r>
              <a:rPr lang="en-US" sz="2000" dirty="0"/>
              <a:t>do you organize your resource development efforts?</a:t>
            </a:r>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6</a:t>
            </a:fld>
            <a:endParaRPr lang="en-US" dirty="0"/>
          </a:p>
        </p:txBody>
      </p:sp>
      <p:sp>
        <p:nvSpPr>
          <p:cNvPr id="2" name="Title 1"/>
          <p:cNvSpPr>
            <a:spLocks noGrp="1"/>
          </p:cNvSpPr>
          <p:nvPr>
            <p:ph type="title"/>
          </p:nvPr>
        </p:nvSpPr>
        <p:spPr>
          <a:xfrm>
            <a:off x="228600" y="0"/>
            <a:ext cx="7696200" cy="792162"/>
          </a:xfrm>
        </p:spPr>
        <p:txBody>
          <a:bodyPr/>
          <a:lstStyle/>
          <a:p>
            <a:r>
              <a:rPr lang="en-US" b="1" dirty="0" smtClean="0"/>
              <a:t>Organizing Strategies, </a:t>
            </a:r>
            <a:r>
              <a:rPr lang="en-US" sz="2400" b="1" dirty="0" smtClean="0"/>
              <a:t>cont’d.</a:t>
            </a:r>
            <a:endParaRPr lang="en-US" sz="2000" dirty="0"/>
          </a:p>
        </p:txBody>
      </p:sp>
    </p:spTree>
    <p:extLst>
      <p:ext uri="{BB962C8B-B14F-4D97-AF65-F5344CB8AC3E}">
        <p14:creationId xmlns:p14="http://schemas.microsoft.com/office/powerpoint/2010/main" val="607100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6247"/>
            <a:ext cx="8610600" cy="5029200"/>
          </a:xfrm>
        </p:spPr>
        <p:txBody>
          <a:bodyPr>
            <a:normAutofit/>
          </a:bodyPr>
          <a:lstStyle/>
          <a:p>
            <a:pPr marL="742950" lvl="2" indent="-342900">
              <a:spcBef>
                <a:spcPts val="750"/>
              </a:spcBef>
            </a:pPr>
            <a:r>
              <a:rPr lang="en-US" sz="2600" dirty="0" smtClean="0"/>
              <a:t>SILC website and social media</a:t>
            </a:r>
          </a:p>
          <a:p>
            <a:pPr marL="742950" lvl="2" indent="-342900">
              <a:spcBef>
                <a:spcPts val="750"/>
              </a:spcBef>
            </a:pPr>
            <a:r>
              <a:rPr lang="en-US" sz="2600" dirty="0" smtClean="0"/>
              <a:t>Annual Fund and year end appeal to your members, former members, business partners, advocates, stakeholders, others? </a:t>
            </a:r>
          </a:p>
          <a:p>
            <a:pPr marL="742950" lvl="2" indent="-342900">
              <a:spcBef>
                <a:spcPts val="750"/>
              </a:spcBef>
            </a:pPr>
            <a:r>
              <a:rPr lang="en-US" sz="2600" dirty="0" smtClean="0"/>
              <a:t>Collaborations </a:t>
            </a:r>
          </a:p>
          <a:p>
            <a:pPr marL="685800" lvl="2">
              <a:spcBef>
                <a:spcPts val="750"/>
              </a:spcBef>
            </a:pPr>
            <a:r>
              <a:rPr lang="en-US" sz="2600" dirty="0" smtClean="0"/>
              <a:t> Identify </a:t>
            </a:r>
            <a:r>
              <a:rPr lang="en-US" sz="2600" dirty="0"/>
              <a:t>connections</a:t>
            </a:r>
          </a:p>
          <a:p>
            <a:pPr marL="742950" lvl="2" indent="-342900">
              <a:spcBef>
                <a:spcPts val="750"/>
              </a:spcBef>
            </a:pPr>
            <a:r>
              <a:rPr lang="en-US" sz="2600" dirty="0" smtClean="0"/>
              <a:t>Recognize donors</a:t>
            </a:r>
          </a:p>
          <a:p>
            <a:pPr lvl="1"/>
            <a:r>
              <a:rPr lang="en-US" sz="2600" b="1" dirty="0" smtClean="0"/>
              <a:t>What has been your experience?</a:t>
            </a:r>
            <a:endParaRPr lang="en-US" sz="2600" b="1"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7</a:t>
            </a:fld>
            <a:endParaRPr lang="en-US" dirty="0"/>
          </a:p>
        </p:txBody>
      </p:sp>
      <p:sp>
        <p:nvSpPr>
          <p:cNvPr id="2" name="Title 1"/>
          <p:cNvSpPr>
            <a:spLocks noGrp="1"/>
          </p:cNvSpPr>
          <p:nvPr>
            <p:ph type="title"/>
          </p:nvPr>
        </p:nvSpPr>
        <p:spPr/>
        <p:txBody>
          <a:bodyPr/>
          <a:lstStyle/>
          <a:p>
            <a:r>
              <a:rPr lang="en-US" b="1" dirty="0" smtClean="0"/>
              <a:t>General Resource Development Strategies</a:t>
            </a:r>
            <a:endParaRPr lang="en-US" dirty="0"/>
          </a:p>
        </p:txBody>
      </p:sp>
    </p:spTree>
    <p:extLst>
      <p:ext uri="{BB962C8B-B14F-4D97-AF65-F5344CB8AC3E}">
        <p14:creationId xmlns:p14="http://schemas.microsoft.com/office/powerpoint/2010/main" val="1471660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How do you search Federal/State sources for relevant opportunities? </a:t>
            </a:r>
          </a:p>
          <a:p>
            <a:r>
              <a:rPr lang="en-US" dirty="0" smtClean="0"/>
              <a:t>How </a:t>
            </a:r>
            <a:r>
              <a:rPr lang="en-US" dirty="0"/>
              <a:t>do you search foundation, business, and private funding sources for projects</a:t>
            </a:r>
            <a:r>
              <a:rPr lang="en-US" dirty="0" smtClean="0"/>
              <a:t>?</a:t>
            </a:r>
          </a:p>
          <a:p>
            <a:r>
              <a:rPr lang="en-US" dirty="0"/>
              <a:t>How do you address grant </a:t>
            </a:r>
            <a:r>
              <a:rPr lang="en-US" dirty="0" smtClean="0"/>
              <a:t>writing, staff capacity, and project self-sustainment issues?</a:t>
            </a:r>
          </a:p>
          <a:p>
            <a:pPr lvl="1"/>
            <a:r>
              <a:rPr lang="en-US" sz="2600" b="1" dirty="0" smtClean="0"/>
              <a:t>What </a:t>
            </a:r>
            <a:r>
              <a:rPr lang="en-US" sz="2600" b="1" dirty="0"/>
              <a:t>has worked/not worked for you?</a:t>
            </a:r>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8</a:t>
            </a:fld>
            <a:endParaRPr lang="en-US" dirty="0"/>
          </a:p>
        </p:txBody>
      </p:sp>
      <p:sp>
        <p:nvSpPr>
          <p:cNvPr id="2" name="Title 1"/>
          <p:cNvSpPr>
            <a:spLocks noGrp="1"/>
          </p:cNvSpPr>
          <p:nvPr>
            <p:ph type="title"/>
          </p:nvPr>
        </p:nvSpPr>
        <p:spPr/>
        <p:txBody>
          <a:bodyPr/>
          <a:lstStyle/>
          <a:p>
            <a:r>
              <a:rPr lang="en-US" b="1" dirty="0" smtClean="0"/>
              <a:t>Approaching Grants</a:t>
            </a:r>
            <a:endParaRPr lang="en-US" dirty="0"/>
          </a:p>
        </p:txBody>
      </p:sp>
    </p:spTree>
    <p:extLst>
      <p:ext uri="{BB962C8B-B14F-4D97-AF65-F5344CB8AC3E}">
        <p14:creationId xmlns:p14="http://schemas.microsoft.com/office/powerpoint/2010/main" val="2063966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90600"/>
            <a:ext cx="9067800" cy="5029200"/>
          </a:xfrm>
        </p:spPr>
        <p:txBody>
          <a:bodyPr/>
          <a:lstStyle/>
          <a:p>
            <a:r>
              <a:rPr lang="en-US" dirty="0" smtClean="0"/>
              <a:t>New York:</a:t>
            </a:r>
          </a:p>
          <a:p>
            <a:pPr lvl="1"/>
            <a:r>
              <a:rPr lang="en-US" sz="2100" dirty="0" smtClean="0"/>
              <a:t>Received $40,000 to served as a court appointed monitor of a Federal consent decree (Galusha v. DEC – access to parks and trails).</a:t>
            </a:r>
          </a:p>
          <a:p>
            <a:pPr lvl="1"/>
            <a:r>
              <a:rPr lang="en-US" sz="2100" dirty="0" smtClean="0"/>
              <a:t>Annual Fund Drive: ($1,417/2013, $5,536/2014, $5,813 goal/2015 @ 92%).</a:t>
            </a:r>
          </a:p>
          <a:p>
            <a:pPr lvl="1"/>
            <a:r>
              <a:rPr lang="en-US" sz="2100" dirty="0" smtClean="0"/>
              <a:t>Campaign to achieve a vision: 100% board participation, extend donor base, include business partners, build savings to leverage, develop proposal.</a:t>
            </a:r>
          </a:p>
          <a:p>
            <a:r>
              <a:rPr lang="en-US" dirty="0" smtClean="0"/>
              <a:t>West Virginia:</a:t>
            </a:r>
          </a:p>
          <a:p>
            <a:pPr lvl="1"/>
            <a:r>
              <a:rPr lang="en-US" sz="2100" dirty="0" smtClean="0"/>
              <a:t>Provide </a:t>
            </a:r>
            <a:r>
              <a:rPr lang="en-US" sz="2100" dirty="0"/>
              <a:t>administrative support for a state funded program for a percentage of the funds totaling $21,834.</a:t>
            </a:r>
          </a:p>
          <a:p>
            <a:pPr lvl="1"/>
            <a:r>
              <a:rPr lang="en-US" sz="2100" dirty="0"/>
              <a:t>Disability Caucus conducted with funds from sources outside the SILC resource plan netted $9,874 in unrestricted funds.</a:t>
            </a:r>
          </a:p>
          <a:p>
            <a:pPr lvl="1"/>
            <a:endParaRPr lang="en-US" dirty="0" smtClean="0"/>
          </a:p>
          <a:p>
            <a:pPr lvl="1"/>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9</a:t>
            </a:fld>
            <a:endParaRPr lang="en-US" dirty="0"/>
          </a:p>
        </p:txBody>
      </p:sp>
      <p:sp>
        <p:nvSpPr>
          <p:cNvPr id="2" name="Title 1"/>
          <p:cNvSpPr>
            <a:spLocks noGrp="1"/>
          </p:cNvSpPr>
          <p:nvPr>
            <p:ph type="title"/>
          </p:nvPr>
        </p:nvSpPr>
        <p:spPr>
          <a:xfrm>
            <a:off x="228600" y="152400"/>
            <a:ext cx="7696200" cy="792162"/>
          </a:xfrm>
        </p:spPr>
        <p:txBody>
          <a:bodyPr/>
          <a:lstStyle/>
          <a:p>
            <a:r>
              <a:rPr lang="en-US" b="1" dirty="0" smtClean="0"/>
              <a:t>New York and West Virginia Funding/Revenue Examples: </a:t>
            </a:r>
            <a:endParaRPr lang="en-US" dirty="0"/>
          </a:p>
        </p:txBody>
      </p:sp>
    </p:spTree>
    <p:extLst>
      <p:ext uri="{BB962C8B-B14F-4D97-AF65-F5344CB8AC3E}">
        <p14:creationId xmlns:p14="http://schemas.microsoft.com/office/powerpoint/2010/main" val="133625813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7898</TotalTime>
  <Words>625</Words>
  <Application>Microsoft Office PowerPoint</Application>
  <PresentationFormat>On-screen Show (4:3)</PresentationFormat>
  <Paragraphs>86</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Rounded MT Bold</vt:lpstr>
      <vt:lpstr>ＭＳ Ｐゴシック</vt:lpstr>
      <vt:lpstr>Tahoma</vt:lpstr>
      <vt:lpstr>Default Design</vt:lpstr>
      <vt:lpstr>Independent Living Research Utilization</vt:lpstr>
      <vt:lpstr>SILC Congress 2016  General Session: Strategies for Resource Development</vt:lpstr>
      <vt:lpstr>Learning Objectives</vt:lpstr>
      <vt:lpstr>Resource Development Authority in the SPIL</vt:lpstr>
      <vt:lpstr>Organizing Strategies</vt:lpstr>
      <vt:lpstr>Organizing Strategies, cont’d.</vt:lpstr>
      <vt:lpstr>General Resource Development Strategies</vt:lpstr>
      <vt:lpstr>Approaching Grants</vt:lpstr>
      <vt:lpstr>New York and West Virginia Funding/Revenue Examples: </vt:lpstr>
      <vt:lpstr>Other Sources of Funding/Revenue</vt:lpstr>
      <vt:lpstr>Additional Considerations</vt:lpstr>
      <vt:lpstr>Contact Information</vt:lpstr>
      <vt:lpstr>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for SPIL Formulation</dc:title>
  <dc:creator>eubanks</dc:creator>
  <cp:lastModifiedBy>Marjorie Elhardt</cp:lastModifiedBy>
  <cp:revision>381</cp:revision>
  <cp:lastPrinted>2015-06-16T14:43:43Z</cp:lastPrinted>
  <dcterms:created xsi:type="dcterms:W3CDTF">2011-01-05T14:17:40Z</dcterms:created>
  <dcterms:modified xsi:type="dcterms:W3CDTF">2016-02-01T20:03:48Z</dcterms:modified>
</cp:coreProperties>
</file>