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26" r:id="rId2"/>
    <p:sldId id="691" r:id="rId3"/>
    <p:sldId id="692" r:id="rId4"/>
    <p:sldId id="703" r:id="rId5"/>
    <p:sldId id="693" r:id="rId6"/>
    <p:sldId id="696" r:id="rId7"/>
    <p:sldId id="697" r:id="rId8"/>
    <p:sldId id="698" r:id="rId9"/>
    <p:sldId id="710" r:id="rId10"/>
    <p:sldId id="699" r:id="rId11"/>
    <p:sldId id="700" r:id="rId12"/>
    <p:sldId id="701" r:id="rId13"/>
    <p:sldId id="702" r:id="rId14"/>
    <p:sldId id="711" r:id="rId15"/>
    <p:sldId id="694" r:id="rId16"/>
    <p:sldId id="704" r:id="rId17"/>
    <p:sldId id="705" r:id="rId18"/>
    <p:sldId id="706" r:id="rId19"/>
    <p:sldId id="707" r:id="rId20"/>
    <p:sldId id="708" r:id="rId21"/>
    <p:sldId id="695" r:id="rId22"/>
    <p:sldId id="709" r:id="rId23"/>
    <p:sldId id="648" r:id="rId2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971" autoAdjust="0"/>
    <p:restoredTop sz="96450" autoAdjust="0"/>
  </p:normalViewPr>
  <p:slideViewPr>
    <p:cSldViewPr>
      <p:cViewPr varScale="1">
        <p:scale>
          <a:sx n="94" d="100"/>
          <a:sy n="94" d="100"/>
        </p:scale>
        <p:origin x="90" y="264"/>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208" y="4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12/2/2016</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687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5181600"/>
          </a:xfrm>
        </p:spPr>
        <p:txBody>
          <a:bodyPr/>
          <a:lstStyle/>
          <a:p>
            <a:pPr marL="460375" lvl="1" indent="-457200">
              <a:buFont typeface="Arial" panose="020B0604020202020204" pitchFamily="34" charset="0"/>
              <a:buChar char="•"/>
            </a:pPr>
            <a:r>
              <a:rPr lang="en-US" sz="2800" dirty="0"/>
              <a:t>Pursue resource development consistent with your mission, vision, goals, and organizational </a:t>
            </a:r>
            <a:r>
              <a:rPr lang="en-US" sz="2800" dirty="0" smtClean="0"/>
              <a:t>needs.</a:t>
            </a:r>
            <a:endParaRPr lang="en-US" sz="2800" dirty="0"/>
          </a:p>
          <a:p>
            <a:pPr marL="460375" lvl="1" indent="-457200">
              <a:buFont typeface="Arial" panose="020B0604020202020204" pitchFamily="34" charset="0"/>
              <a:buChar char="•"/>
            </a:pPr>
            <a:r>
              <a:rPr lang="en-US" altLang="en-US" sz="2800" dirty="0"/>
              <a:t>Do </a:t>
            </a:r>
            <a:r>
              <a:rPr lang="en-US" altLang="en-US" sz="2800" u="sng" dirty="0"/>
              <a:t>not</a:t>
            </a:r>
            <a:r>
              <a:rPr lang="en-US" altLang="en-US" sz="2800" dirty="0"/>
              <a:t> tailor activities/proposed activities around what funding </a:t>
            </a:r>
            <a:r>
              <a:rPr lang="en-US" altLang="en-US" sz="2800" dirty="0" smtClean="0"/>
              <a:t>you </a:t>
            </a:r>
            <a:r>
              <a:rPr lang="en-US" altLang="en-US" sz="2800" dirty="0"/>
              <a:t>think you may be able to </a:t>
            </a:r>
            <a:r>
              <a:rPr lang="en-US" altLang="en-US" sz="2800" dirty="0" smtClean="0"/>
              <a:t>get.</a:t>
            </a:r>
            <a:endParaRPr lang="en-US" altLang="en-US" sz="2800" dirty="0"/>
          </a:p>
          <a:p>
            <a:pPr lvl="2">
              <a:buFont typeface="Tahoma" panose="020B0604030504040204" pitchFamily="34" charset="0"/>
              <a:buChar char="–"/>
            </a:pPr>
            <a:r>
              <a:rPr lang="en-US" altLang="en-US" sz="2600" dirty="0"/>
              <a:t>What you need funding for determines where you may be able to find </a:t>
            </a:r>
            <a:r>
              <a:rPr lang="en-US" altLang="en-US" sz="2600" dirty="0" smtClean="0"/>
              <a:t>it. </a:t>
            </a:r>
            <a:endParaRPr lang="en-US" altLang="en-US" sz="2600" dirty="0"/>
          </a:p>
          <a:p>
            <a:pPr marL="460375" lvl="1" indent="-457200">
              <a:buFont typeface="Arial" panose="020B0604020202020204" pitchFamily="34" charset="0"/>
              <a:buChar char="•"/>
            </a:pPr>
            <a:r>
              <a:rPr lang="en-US" altLang="en-US" sz="2800" dirty="0"/>
              <a:t>Recruit the skills you </a:t>
            </a:r>
            <a:r>
              <a:rPr lang="en-US" altLang="en-US" sz="2800" dirty="0" smtClean="0"/>
              <a:t>need.</a:t>
            </a:r>
            <a:endParaRPr lang="en-US" altLang="en-US" sz="2800" dirty="0"/>
          </a:p>
          <a:p>
            <a:pPr lvl="2">
              <a:buFont typeface="Tahoma" panose="020B0604030504040204" pitchFamily="34" charset="0"/>
              <a:buChar char="–"/>
            </a:pPr>
            <a:r>
              <a:rPr lang="en-US" altLang="en-US" sz="2600" dirty="0"/>
              <a:t>Fundraising professional</a:t>
            </a:r>
          </a:p>
          <a:p>
            <a:pPr lvl="2">
              <a:buFont typeface="Tahoma" panose="020B0604030504040204" pitchFamily="34" charset="0"/>
              <a:buChar char="–"/>
            </a:pPr>
            <a:r>
              <a:rPr lang="en-US" altLang="en-US" sz="2600" dirty="0"/>
              <a:t>Board members with skills &amp; experience</a:t>
            </a:r>
          </a:p>
          <a:p>
            <a:pPr lvl="2">
              <a:buFont typeface="Tahoma" panose="020B0604030504040204" pitchFamily="34" charset="0"/>
              <a:buChar char="–"/>
            </a:pPr>
            <a:r>
              <a:rPr lang="en-US" altLang="en-US" sz="2600" dirty="0"/>
              <a:t>Volunteers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4" name="Title 3"/>
          <p:cNvSpPr>
            <a:spLocks noGrp="1"/>
          </p:cNvSpPr>
          <p:nvPr>
            <p:ph type="title"/>
          </p:nvPr>
        </p:nvSpPr>
        <p:spPr/>
        <p:txBody>
          <a:bodyPr/>
          <a:lstStyle/>
          <a:p>
            <a:r>
              <a:rPr lang="en-US" dirty="0" smtClean="0"/>
              <a:t>Organizing </a:t>
            </a:r>
            <a:r>
              <a:rPr lang="en-US" dirty="0" smtClean="0"/>
              <a:t>Strategies</a:t>
            </a:r>
            <a:endParaRPr lang="en-US" dirty="0"/>
          </a:p>
        </p:txBody>
      </p:sp>
    </p:spTree>
    <p:extLst>
      <p:ext uri="{BB962C8B-B14F-4D97-AF65-F5344CB8AC3E}">
        <p14:creationId xmlns:p14="http://schemas.microsoft.com/office/powerpoint/2010/main" val="1149999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5029200"/>
          </a:xfrm>
        </p:spPr>
        <p:txBody>
          <a:bodyPr/>
          <a:lstStyle/>
          <a:p>
            <a:pPr lvl="1"/>
            <a:r>
              <a:rPr lang="en-US" sz="2600" dirty="0" smtClean="0"/>
              <a:t>Provides </a:t>
            </a:r>
            <a:r>
              <a:rPr lang="en-US" sz="2600" dirty="0"/>
              <a:t>direct board involvement which is critical in resource </a:t>
            </a:r>
            <a:r>
              <a:rPr lang="en-US" sz="2600" dirty="0" smtClean="0"/>
              <a:t>development.</a:t>
            </a:r>
            <a:endParaRPr lang="en-US" sz="2600" dirty="0"/>
          </a:p>
          <a:p>
            <a:pPr lvl="1"/>
            <a:r>
              <a:rPr lang="en-US" sz="2600" dirty="0"/>
              <a:t>Look to establish a culture of giving on behalf of members and with former </a:t>
            </a:r>
            <a:r>
              <a:rPr lang="en-US" sz="2600" dirty="0" smtClean="0"/>
              <a:t>members </a:t>
            </a:r>
            <a:r>
              <a:rPr lang="en-US" sz="2600" dirty="0" smtClean="0"/>
              <a:t>– </a:t>
            </a:r>
            <a:r>
              <a:rPr lang="en-US" sz="2600" dirty="0" smtClean="0"/>
              <a:t>“Board </a:t>
            </a:r>
            <a:r>
              <a:rPr lang="en-US" sz="2600" dirty="0"/>
              <a:t>support” is important to future </a:t>
            </a:r>
            <a:r>
              <a:rPr lang="en-US" sz="2600" dirty="0" smtClean="0"/>
              <a:t>funders.</a:t>
            </a:r>
            <a:endParaRPr lang="en-US" sz="2600" dirty="0"/>
          </a:p>
          <a:p>
            <a:pPr lvl="1"/>
            <a:r>
              <a:rPr lang="en-US" sz="2600" dirty="0"/>
              <a:t>Create a development plan with multiple strategies that can be supported by the full </a:t>
            </a:r>
            <a:r>
              <a:rPr lang="en-US" sz="2600" dirty="0" smtClean="0"/>
              <a:t>council.</a:t>
            </a:r>
            <a:endParaRPr lang="en-US" sz="2600" dirty="0"/>
          </a:p>
          <a:p>
            <a:pPr lvl="1"/>
            <a:r>
              <a:rPr lang="en-US" sz="2600" dirty="0"/>
              <a:t>Create a committee </a:t>
            </a:r>
            <a:r>
              <a:rPr lang="en-US" sz="2600" dirty="0" smtClean="0"/>
              <a:t>description – Identify </a:t>
            </a:r>
            <a:r>
              <a:rPr lang="en-US" sz="2600" dirty="0"/>
              <a:t>a chair and </a:t>
            </a:r>
            <a:r>
              <a:rPr lang="en-US" sz="2600" dirty="0" smtClean="0"/>
              <a:t>members.</a:t>
            </a:r>
            <a:endParaRPr lang="en-US" sz="2600" dirty="0" smtClean="0"/>
          </a:p>
          <a:p>
            <a:pPr lvl="1"/>
            <a:r>
              <a:rPr lang="en-US" sz="2600" dirty="0" smtClean="0"/>
              <a:t>Revise </a:t>
            </a:r>
            <a:r>
              <a:rPr lang="en-US" sz="2600" dirty="0"/>
              <a:t>council member expectations to include </a:t>
            </a:r>
            <a:r>
              <a:rPr lang="en-US" sz="2600" dirty="0" smtClean="0"/>
              <a:t>giving.</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a:xfrm>
            <a:off x="152400" y="304800"/>
            <a:ext cx="8382000" cy="762000"/>
          </a:xfrm>
        </p:spPr>
        <p:txBody>
          <a:bodyPr/>
          <a:lstStyle/>
          <a:p>
            <a:r>
              <a:rPr lang="en-US" dirty="0"/>
              <a:t>Consider a Resource Development </a:t>
            </a:r>
            <a:r>
              <a:rPr lang="en-US" dirty="0" smtClean="0"/>
              <a:t>Committee</a:t>
            </a:r>
            <a:endParaRPr lang="en-US" dirty="0"/>
          </a:p>
        </p:txBody>
      </p:sp>
    </p:spTree>
    <p:extLst>
      <p:ext uri="{BB962C8B-B14F-4D97-AF65-F5344CB8AC3E}">
        <p14:creationId xmlns:p14="http://schemas.microsoft.com/office/powerpoint/2010/main" val="1924742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029200"/>
          </a:xfrm>
        </p:spPr>
        <p:txBody>
          <a:bodyPr/>
          <a:lstStyle/>
          <a:p>
            <a:pPr marL="342900" lvl="1" indent="-342900">
              <a:buFontTx/>
              <a:buChar char="•"/>
            </a:pPr>
            <a:r>
              <a:rPr lang="en-US" sz="2800" dirty="0" smtClean="0"/>
              <a:t>“You </a:t>
            </a:r>
            <a:r>
              <a:rPr lang="en-US" sz="2800" dirty="0"/>
              <a:t>don’t </a:t>
            </a:r>
            <a:r>
              <a:rPr lang="en-US" sz="2800" dirty="0" smtClean="0"/>
              <a:t>ask –</a:t>
            </a:r>
            <a:r>
              <a:rPr lang="en-US" sz="2800" dirty="0"/>
              <a:t> </a:t>
            </a:r>
            <a:r>
              <a:rPr lang="en-US" sz="2800" dirty="0" smtClean="0"/>
              <a:t>y</a:t>
            </a:r>
            <a:r>
              <a:rPr lang="en-US" sz="2800" dirty="0" smtClean="0"/>
              <a:t>ou </a:t>
            </a:r>
            <a:r>
              <a:rPr lang="en-US" sz="2800" dirty="0"/>
              <a:t>don’t get.” </a:t>
            </a:r>
            <a:endParaRPr lang="en-US" sz="2800" dirty="0" smtClean="0"/>
          </a:p>
          <a:p>
            <a:pPr marL="342900" lvl="1" indent="-342900">
              <a:buFontTx/>
              <a:buChar char="•"/>
            </a:pPr>
            <a:r>
              <a:rPr lang="en-US" sz="2800" dirty="0" smtClean="0"/>
              <a:t>“</a:t>
            </a:r>
            <a:r>
              <a:rPr lang="en-US" sz="2800" dirty="0"/>
              <a:t>Who do you know?” Have a form to assess it (people, businesses, foundations</a:t>
            </a:r>
            <a:r>
              <a:rPr lang="en-US" sz="2800" dirty="0" smtClean="0"/>
              <a:t>), </a:t>
            </a:r>
            <a:r>
              <a:rPr lang="en-US" sz="2800" dirty="0" smtClean="0"/>
              <a:t>completed by all council members and </a:t>
            </a:r>
            <a:r>
              <a:rPr lang="en-US" sz="2800" dirty="0" smtClean="0"/>
              <a:t>staff.</a:t>
            </a:r>
            <a:endParaRPr lang="en-US" sz="2800" dirty="0"/>
          </a:p>
          <a:p>
            <a:r>
              <a:rPr lang="en-US" sz="2800" dirty="0"/>
              <a:t>Create a list of family, friends, businesses, and other </a:t>
            </a:r>
            <a:r>
              <a:rPr lang="en-US" sz="2800" b="1" dirty="0"/>
              <a:t>potential supporters </a:t>
            </a:r>
            <a:r>
              <a:rPr lang="en-US" sz="2800" dirty="0"/>
              <a:t>who might be interested in your organization’s mission, and think of ways to get them </a:t>
            </a:r>
            <a:r>
              <a:rPr lang="en-US" sz="2800" dirty="0" smtClean="0"/>
              <a:t>involved</a:t>
            </a:r>
            <a:endParaRPr lang="en-US" sz="28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
        <p:nvSpPr>
          <p:cNvPr id="4" name="Title 3"/>
          <p:cNvSpPr>
            <a:spLocks noGrp="1"/>
          </p:cNvSpPr>
          <p:nvPr>
            <p:ph type="title"/>
          </p:nvPr>
        </p:nvSpPr>
        <p:spPr/>
        <p:txBody>
          <a:bodyPr/>
          <a:lstStyle/>
          <a:p>
            <a:r>
              <a:rPr lang="en-US" dirty="0" smtClean="0"/>
              <a:t>Key Concepts</a:t>
            </a:r>
            <a:endParaRPr lang="en-US" dirty="0"/>
          </a:p>
        </p:txBody>
      </p:sp>
    </p:spTree>
    <p:extLst>
      <p:ext uri="{BB962C8B-B14F-4D97-AF65-F5344CB8AC3E}">
        <p14:creationId xmlns:p14="http://schemas.microsoft.com/office/powerpoint/2010/main" val="297659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029200"/>
          </a:xfrm>
        </p:spPr>
        <p:txBody>
          <a:bodyPr/>
          <a:lstStyle/>
          <a:p>
            <a:pPr marL="346075" lvl="1" indent="-403225">
              <a:spcBef>
                <a:spcPts val="1000"/>
              </a:spcBef>
              <a:buFont typeface="Arial" panose="020B0604020202020204" pitchFamily="34" charset="0"/>
              <a:buChar char="•"/>
            </a:pPr>
            <a:r>
              <a:rPr lang="en-US" sz="2800" dirty="0" smtClean="0"/>
              <a:t>Create a SILC </a:t>
            </a:r>
            <a:r>
              <a:rPr lang="en-US" sz="2800" dirty="0"/>
              <a:t>website and social </a:t>
            </a:r>
            <a:r>
              <a:rPr lang="en-US" sz="2800" dirty="0" smtClean="0"/>
              <a:t>media presence.</a:t>
            </a:r>
            <a:endParaRPr lang="en-US" sz="2800" dirty="0"/>
          </a:p>
          <a:p>
            <a:pPr marL="403225" lvl="1" indent="-403225">
              <a:spcBef>
                <a:spcPts val="1000"/>
              </a:spcBef>
              <a:buFont typeface="Arial" panose="020B0604020202020204" pitchFamily="34" charset="0"/>
              <a:buChar char="•"/>
            </a:pPr>
            <a:r>
              <a:rPr lang="en-US" sz="2800" dirty="0" smtClean="0"/>
              <a:t>Send an Annual </a:t>
            </a:r>
            <a:r>
              <a:rPr lang="en-US" sz="2800" dirty="0"/>
              <a:t>Fund and </a:t>
            </a:r>
            <a:r>
              <a:rPr lang="en-US" sz="2800" dirty="0" smtClean="0"/>
              <a:t>year-end </a:t>
            </a:r>
            <a:r>
              <a:rPr lang="en-US" sz="2800" dirty="0"/>
              <a:t>appeal to your </a:t>
            </a:r>
            <a:r>
              <a:rPr lang="en-US" sz="2800" dirty="0" smtClean="0"/>
              <a:t>potential </a:t>
            </a:r>
            <a:r>
              <a:rPr lang="en-US" sz="2800" dirty="0" smtClean="0"/>
              <a:t>sponsors. </a:t>
            </a:r>
            <a:endParaRPr lang="en-US" sz="2800" dirty="0"/>
          </a:p>
          <a:p>
            <a:pPr marL="346075" lvl="1" indent="-403225">
              <a:spcBef>
                <a:spcPts val="1000"/>
              </a:spcBef>
              <a:buFont typeface="Arial" panose="020B0604020202020204" pitchFamily="34" charset="0"/>
              <a:buChar char="•"/>
            </a:pPr>
            <a:r>
              <a:rPr lang="en-US" sz="2800" dirty="0"/>
              <a:t>Identify </a:t>
            </a:r>
            <a:r>
              <a:rPr lang="en-US" sz="2800" dirty="0" smtClean="0"/>
              <a:t>connections.</a:t>
            </a:r>
            <a:endParaRPr lang="en-US" sz="2800" dirty="0"/>
          </a:p>
          <a:p>
            <a:pPr marL="346075" lvl="1" indent="-403225">
              <a:spcBef>
                <a:spcPts val="1000"/>
              </a:spcBef>
              <a:buFont typeface="Arial" panose="020B0604020202020204" pitchFamily="34" charset="0"/>
              <a:buChar char="•"/>
            </a:pPr>
            <a:r>
              <a:rPr lang="en-US" sz="2800" dirty="0" smtClean="0"/>
              <a:t>Create </a:t>
            </a:r>
            <a:r>
              <a:rPr lang="en-US" sz="2800" dirty="0" smtClean="0"/>
              <a:t>collaborations. </a:t>
            </a:r>
            <a:endParaRPr lang="en-US" sz="2800" dirty="0"/>
          </a:p>
          <a:p>
            <a:pPr marL="346075" lvl="1" indent="-403225">
              <a:spcBef>
                <a:spcPts val="1000"/>
              </a:spcBef>
              <a:buFont typeface="Arial" panose="020B0604020202020204" pitchFamily="34" charset="0"/>
              <a:buChar char="•"/>
            </a:pPr>
            <a:r>
              <a:rPr lang="en-US" sz="2800" dirty="0" smtClean="0"/>
              <a:t>Recognize donors.</a:t>
            </a:r>
            <a:endParaRPr lang="en-US" sz="28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
        <p:nvSpPr>
          <p:cNvPr id="4" name="Title 3"/>
          <p:cNvSpPr>
            <a:spLocks noGrp="1"/>
          </p:cNvSpPr>
          <p:nvPr>
            <p:ph type="title"/>
          </p:nvPr>
        </p:nvSpPr>
        <p:spPr/>
        <p:txBody>
          <a:bodyPr/>
          <a:lstStyle/>
          <a:p>
            <a:r>
              <a:rPr lang="en-US" dirty="0" smtClean="0"/>
              <a:t>General Strategies</a:t>
            </a:r>
            <a:endParaRPr lang="en-US" dirty="0"/>
          </a:p>
        </p:txBody>
      </p:sp>
    </p:spTree>
    <p:extLst>
      <p:ext uri="{BB962C8B-B14F-4D97-AF65-F5344CB8AC3E}">
        <p14:creationId xmlns:p14="http://schemas.microsoft.com/office/powerpoint/2010/main" val="194618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610600" cy="5486400"/>
          </a:xfrm>
        </p:spPr>
        <p:txBody>
          <a:bodyPr/>
          <a:lstStyle/>
          <a:p>
            <a:r>
              <a:rPr lang="en-US" dirty="0"/>
              <a:t>Have a </a:t>
            </a:r>
            <a:r>
              <a:rPr lang="en-US" dirty="0" smtClean="0"/>
              <a:t>plan:</a:t>
            </a:r>
            <a:endParaRPr lang="en-US" dirty="0"/>
          </a:p>
          <a:p>
            <a:pPr lvl="1"/>
            <a:r>
              <a:rPr lang="en-US" dirty="0"/>
              <a:t>What or Who would additional funds be used for? </a:t>
            </a:r>
          </a:p>
          <a:p>
            <a:pPr lvl="2"/>
            <a:r>
              <a:rPr lang="en-US" sz="2300" dirty="0"/>
              <a:t>Special projects for the </a:t>
            </a:r>
            <a:r>
              <a:rPr lang="en-US" sz="2300" dirty="0" smtClean="0"/>
              <a:t>CILs? </a:t>
            </a:r>
            <a:endParaRPr lang="en-US" sz="2300" dirty="0"/>
          </a:p>
          <a:p>
            <a:pPr lvl="2"/>
            <a:r>
              <a:rPr lang="en-US" sz="2300" dirty="0"/>
              <a:t>Training? </a:t>
            </a:r>
          </a:p>
          <a:p>
            <a:pPr lvl="2"/>
            <a:r>
              <a:rPr lang="en-US" sz="2300" dirty="0"/>
              <a:t>Public Education? </a:t>
            </a:r>
          </a:p>
          <a:p>
            <a:pPr lvl="2"/>
            <a:r>
              <a:rPr lang="en-US" sz="2300" dirty="0"/>
              <a:t>Particular underserved populations or geographies?</a:t>
            </a:r>
          </a:p>
          <a:p>
            <a:pPr lvl="2"/>
            <a:r>
              <a:rPr lang="en-US" sz="2300" dirty="0"/>
              <a:t>Etc.</a:t>
            </a:r>
          </a:p>
          <a:p>
            <a:pPr marL="857250" lvl="1" indent="-342900">
              <a:buFont typeface="Tahoma" panose="020B0604030504040204" pitchFamily="34" charset="0"/>
              <a:buChar char="–"/>
            </a:pPr>
            <a:r>
              <a:rPr lang="en-US" dirty="0"/>
              <a:t>Be prepared to demonstrate your capacity for </a:t>
            </a:r>
            <a:r>
              <a:rPr lang="en-US" dirty="0" smtClean="0"/>
              <a:t>success.</a:t>
            </a:r>
            <a:r>
              <a:rPr lang="en-US" dirty="0"/>
              <a:t>	</a:t>
            </a:r>
          </a:p>
          <a:p>
            <a:pPr lvl="2">
              <a:buFont typeface="Arial" panose="020B0604020202020204" pitchFamily="34" charset="0"/>
              <a:buChar char="•"/>
            </a:pPr>
            <a:r>
              <a:rPr lang="en-US" sz="2300" dirty="0"/>
              <a:t>Do you have partners/collaborators in your pocket?</a:t>
            </a:r>
          </a:p>
          <a:p>
            <a:pPr lvl="2">
              <a:buFont typeface="Arial" panose="020B0604020202020204" pitchFamily="34" charset="0"/>
              <a:buChar char="•"/>
            </a:pPr>
            <a:r>
              <a:rPr lang="en-US" sz="2300" dirty="0"/>
              <a:t>Can you demonstrate a need for the </a:t>
            </a:r>
            <a:r>
              <a:rPr lang="en-US" sz="2300" dirty="0" smtClean="0"/>
              <a:t>“who” </a:t>
            </a:r>
            <a:r>
              <a:rPr lang="en-US" sz="2300" dirty="0"/>
              <a:t>or </a:t>
            </a:r>
            <a:r>
              <a:rPr lang="en-US" sz="2300" dirty="0" smtClean="0"/>
              <a:t>“what” </a:t>
            </a:r>
            <a:r>
              <a:rPr lang="en-US" sz="2300" dirty="0"/>
              <a:t>with hard or soft data?</a:t>
            </a:r>
          </a:p>
          <a:p>
            <a:pPr lvl="2">
              <a:buFont typeface="Arial" panose="020B0604020202020204" pitchFamily="34" charset="0"/>
              <a:buChar char="•"/>
            </a:pPr>
            <a:r>
              <a:rPr lang="en-US" sz="2300" dirty="0"/>
              <a:t>Can you show your capacity for evaluation and results driven projects?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
        <p:nvSpPr>
          <p:cNvPr id="4" name="Title 3"/>
          <p:cNvSpPr>
            <a:spLocks noGrp="1"/>
          </p:cNvSpPr>
          <p:nvPr>
            <p:ph type="title"/>
          </p:nvPr>
        </p:nvSpPr>
        <p:spPr>
          <a:xfrm>
            <a:off x="228600" y="152400"/>
            <a:ext cx="7696200" cy="792162"/>
          </a:xfrm>
        </p:spPr>
        <p:txBody>
          <a:bodyPr/>
          <a:lstStyle/>
          <a:p>
            <a:r>
              <a:rPr lang="en-US" dirty="0"/>
              <a:t>General </a:t>
            </a:r>
            <a:r>
              <a:rPr lang="en-US" dirty="0" smtClean="0"/>
              <a:t>Strategies, </a:t>
            </a:r>
            <a:r>
              <a:rPr lang="en-US" sz="2400" dirty="0" smtClean="0"/>
              <a:t>cont’d.</a:t>
            </a:r>
            <a:endParaRPr lang="en-US" sz="2400" dirty="0"/>
          </a:p>
        </p:txBody>
      </p:sp>
    </p:spTree>
    <p:extLst>
      <p:ext uri="{BB962C8B-B14F-4D97-AF65-F5344CB8AC3E}">
        <p14:creationId xmlns:p14="http://schemas.microsoft.com/office/powerpoint/2010/main" val="3984444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029200"/>
          </a:xfrm>
        </p:spPr>
        <p:txBody>
          <a:bodyPr/>
          <a:lstStyle/>
          <a:p>
            <a:r>
              <a:rPr lang="en-US" sz="2800" dirty="0"/>
              <a:t>How do you search Federal/State sources for relevant opportunities? </a:t>
            </a:r>
          </a:p>
          <a:p>
            <a:r>
              <a:rPr lang="en-US" sz="2800" dirty="0"/>
              <a:t>How do you search foundation, business, and private funding sources for projects?</a:t>
            </a:r>
          </a:p>
          <a:p>
            <a:r>
              <a:rPr lang="en-US" sz="2800" dirty="0"/>
              <a:t>How do you address grant writing, staff capacity, and project self-sustainment issues?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15</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Grant Seeking</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6626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029200"/>
          </a:xfrm>
        </p:spPr>
        <p:txBody>
          <a:bodyPr/>
          <a:lstStyle/>
          <a:p>
            <a:r>
              <a:rPr lang="en-US" sz="2800" dirty="0"/>
              <a:t>Identify types of support other than </a:t>
            </a:r>
            <a:r>
              <a:rPr lang="en-US" sz="2800" dirty="0" smtClean="0"/>
              <a:t>money.</a:t>
            </a:r>
            <a:endParaRPr lang="en-US" sz="2800" dirty="0"/>
          </a:p>
          <a:p>
            <a:pPr lvl="1"/>
            <a:r>
              <a:rPr lang="en-US" sz="2600" dirty="0"/>
              <a:t>In-kind gifts, such as free services, space, equipment</a:t>
            </a:r>
          </a:p>
          <a:p>
            <a:pPr lvl="1"/>
            <a:r>
              <a:rPr lang="en-US" sz="2600" dirty="0"/>
              <a:t>Other non-financial donations, can come from local businesses, professionals (i.e., pro bono legal or accounting help), or other community entities</a:t>
            </a:r>
          </a:p>
          <a:p>
            <a:pPr>
              <a:spcBef>
                <a:spcPts val="2400"/>
              </a:spcBef>
            </a:pPr>
            <a:r>
              <a:rPr lang="en-US" sz="2800" dirty="0" smtClean="0"/>
              <a:t>What other sources of funding/revenue have you been able to pursue or successfully develop?</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
        <p:nvSpPr>
          <p:cNvPr id="4" name="Title 3"/>
          <p:cNvSpPr>
            <a:spLocks noGrp="1"/>
          </p:cNvSpPr>
          <p:nvPr>
            <p:ph type="title"/>
          </p:nvPr>
        </p:nvSpPr>
        <p:spPr/>
        <p:txBody>
          <a:bodyPr/>
          <a:lstStyle/>
          <a:p>
            <a:r>
              <a:rPr lang="en-US" dirty="0" smtClean="0"/>
              <a:t>Other Sources of Funding/Support</a:t>
            </a:r>
            <a:endParaRPr lang="en-US" dirty="0"/>
          </a:p>
        </p:txBody>
      </p:sp>
    </p:spTree>
    <p:extLst>
      <p:ext uri="{BB962C8B-B14F-4D97-AF65-F5344CB8AC3E}">
        <p14:creationId xmlns:p14="http://schemas.microsoft.com/office/powerpoint/2010/main" val="3591796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5029200"/>
          </a:xfrm>
        </p:spPr>
        <p:txBody>
          <a:bodyPr/>
          <a:lstStyle/>
          <a:p>
            <a:r>
              <a:rPr lang="en-US" sz="2800" dirty="0" smtClean="0"/>
              <a:t>You may not conduct resource development unless you elected to do so in your </a:t>
            </a:r>
            <a:r>
              <a:rPr lang="en-US" sz="2800" dirty="0" smtClean="0"/>
              <a:t>SPIL.</a:t>
            </a:r>
            <a:endParaRPr lang="en-US" sz="2800" dirty="0" smtClean="0"/>
          </a:p>
          <a:p>
            <a:r>
              <a:rPr lang="en-US" sz="2800" dirty="0" smtClean="0"/>
              <a:t>Your </a:t>
            </a:r>
            <a:r>
              <a:rPr lang="en-US" sz="2800" dirty="0"/>
              <a:t>SPIL </a:t>
            </a:r>
            <a:r>
              <a:rPr lang="en-US" sz="2800" dirty="0" smtClean="0"/>
              <a:t>should describe your process </a:t>
            </a:r>
            <a:r>
              <a:rPr lang="en-US" sz="2800" dirty="0"/>
              <a:t>to address resource development </a:t>
            </a:r>
            <a:r>
              <a:rPr lang="en-US" sz="2800" dirty="0" smtClean="0"/>
              <a:t>activities.</a:t>
            </a:r>
            <a:endParaRPr lang="en-US" sz="2800" dirty="0"/>
          </a:p>
          <a:p>
            <a:r>
              <a:rPr lang="en-US" sz="2800" dirty="0" smtClean="0"/>
              <a:t>Opportunities are affected by:</a:t>
            </a:r>
          </a:p>
          <a:p>
            <a:pPr lvl="1"/>
            <a:r>
              <a:rPr lang="en-US" sz="2600" dirty="0" smtClean="0"/>
              <a:t>How your SILC </a:t>
            </a:r>
            <a:r>
              <a:rPr lang="en-US" sz="2600" dirty="0"/>
              <a:t>is </a:t>
            </a:r>
            <a:r>
              <a:rPr lang="en-US" sz="2600" dirty="0" smtClean="0"/>
              <a:t>organized, and</a:t>
            </a:r>
            <a:endParaRPr lang="en-US" sz="2600" dirty="0" smtClean="0"/>
          </a:p>
          <a:p>
            <a:pPr lvl="1"/>
            <a:r>
              <a:rPr lang="en-US" sz="2600" dirty="0" smtClean="0"/>
              <a:t>How </a:t>
            </a:r>
            <a:r>
              <a:rPr lang="en-US" sz="2600" dirty="0"/>
              <a:t>SILC funding is </a:t>
            </a:r>
            <a:r>
              <a:rPr lang="en-US" sz="2600" dirty="0" smtClean="0"/>
              <a:t>processed.</a:t>
            </a:r>
            <a:endParaRPr lang="en-US" sz="26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
        <p:nvSpPr>
          <p:cNvPr id="4" name="Title 3"/>
          <p:cNvSpPr>
            <a:spLocks noGrp="1"/>
          </p:cNvSpPr>
          <p:nvPr>
            <p:ph type="title"/>
          </p:nvPr>
        </p:nvSpPr>
        <p:spPr/>
        <p:txBody>
          <a:bodyPr/>
          <a:lstStyle/>
          <a:p>
            <a:r>
              <a:rPr lang="en-US" dirty="0" smtClean="0"/>
              <a:t>Additional Considerations</a:t>
            </a:r>
            <a:endParaRPr lang="en-US" dirty="0"/>
          </a:p>
        </p:txBody>
      </p:sp>
    </p:spTree>
    <p:extLst>
      <p:ext uri="{BB962C8B-B14F-4D97-AF65-F5344CB8AC3E}">
        <p14:creationId xmlns:p14="http://schemas.microsoft.com/office/powerpoint/2010/main" val="2000093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305800" cy="5410200"/>
          </a:xfrm>
        </p:spPr>
        <p:txBody>
          <a:bodyPr/>
          <a:lstStyle/>
          <a:p>
            <a:r>
              <a:rPr lang="en-US" dirty="0" smtClean="0"/>
              <a:t>Do you have the level of autonomy you need?</a:t>
            </a:r>
          </a:p>
          <a:p>
            <a:r>
              <a:rPr lang="en-US" dirty="0" smtClean="0"/>
              <a:t>Do you have the resources you need?</a:t>
            </a:r>
          </a:p>
          <a:p>
            <a:r>
              <a:rPr lang="en-US" dirty="0" smtClean="0"/>
              <a:t>Do you want to handle your own money?</a:t>
            </a:r>
          </a:p>
          <a:p>
            <a:r>
              <a:rPr lang="en-US" dirty="0" smtClean="0"/>
              <a:t>Do you want to conduct activities outside your SILC Duties and Authorities?</a:t>
            </a:r>
            <a:endParaRPr lang="en-US" dirty="0"/>
          </a:p>
          <a:p>
            <a:r>
              <a:rPr lang="en-US" dirty="0"/>
              <a:t>Do you have the capacity to take on the additional responsibilities of becoming a </a:t>
            </a:r>
            <a:r>
              <a:rPr lang="en-US" dirty="0" smtClean="0"/>
              <a:t>501(c)(3)?</a:t>
            </a:r>
            <a:endParaRPr lang="en-US" dirty="0"/>
          </a:p>
          <a:p>
            <a:r>
              <a:rPr lang="en-US" dirty="0"/>
              <a:t>Have you weighed the </a:t>
            </a:r>
            <a:r>
              <a:rPr lang="en-US" dirty="0" smtClean="0"/>
              <a:t>intended and unintended </a:t>
            </a:r>
            <a:r>
              <a:rPr lang="en-US" dirty="0"/>
              <a:t>consequences of your SILC becoming a 501(c)(3</a:t>
            </a:r>
            <a:r>
              <a:rPr lang="en-US" dirty="0" smtClean="0"/>
              <a:t>)? </a:t>
            </a:r>
            <a:endParaRPr lang="en-US" dirty="0"/>
          </a:p>
          <a:p>
            <a:r>
              <a:rPr lang="en-US" dirty="0"/>
              <a:t>Have you looked into your state laws and regulations to make sure you can become a 501(c)(3</a:t>
            </a:r>
            <a:r>
              <a:rPr lang="en-US" dirty="0" smtClean="0"/>
              <a:t>)?</a:t>
            </a:r>
            <a:endParaRPr lang="en-US" dirty="0"/>
          </a:p>
          <a:p>
            <a:endParaRPr lang="en-US" dirty="0" smtClean="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
        <p:nvSpPr>
          <p:cNvPr id="4" name="Title 3"/>
          <p:cNvSpPr>
            <a:spLocks noGrp="1"/>
          </p:cNvSpPr>
          <p:nvPr>
            <p:ph type="title"/>
          </p:nvPr>
        </p:nvSpPr>
        <p:spPr>
          <a:xfrm>
            <a:off x="228600" y="76200"/>
            <a:ext cx="7696200" cy="792162"/>
          </a:xfrm>
        </p:spPr>
        <p:txBody>
          <a:bodyPr/>
          <a:lstStyle/>
          <a:p>
            <a:r>
              <a:rPr lang="en-US" dirty="0" smtClean="0"/>
              <a:t>Should </a:t>
            </a:r>
            <a:r>
              <a:rPr lang="en-US" dirty="0" smtClean="0"/>
              <a:t>your </a:t>
            </a:r>
            <a:r>
              <a:rPr lang="en-US" dirty="0" smtClean="0"/>
              <a:t>SILC become a 501(c)(3)?</a:t>
            </a:r>
            <a:endParaRPr lang="en-US" dirty="0"/>
          </a:p>
        </p:txBody>
      </p:sp>
    </p:spTree>
    <p:extLst>
      <p:ext uri="{BB962C8B-B14F-4D97-AF65-F5344CB8AC3E}">
        <p14:creationId xmlns:p14="http://schemas.microsoft.com/office/powerpoint/2010/main" val="2471301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Register as a corporation with your state:</a:t>
            </a:r>
          </a:p>
          <a:p>
            <a:pPr lvl="1"/>
            <a:r>
              <a:rPr lang="en-US" sz="2600" dirty="0" smtClean="0"/>
              <a:t>Articles of Incorporation</a:t>
            </a:r>
          </a:p>
          <a:p>
            <a:pPr lvl="1"/>
            <a:r>
              <a:rPr lang="en-US" sz="2600" dirty="0" smtClean="0"/>
              <a:t>Bylaws</a:t>
            </a:r>
          </a:p>
          <a:p>
            <a:pPr lvl="1"/>
            <a:r>
              <a:rPr lang="en-US" sz="2600" dirty="0" smtClean="0"/>
              <a:t>Officers</a:t>
            </a:r>
          </a:p>
          <a:p>
            <a:pPr lvl="1"/>
            <a:r>
              <a:rPr lang="en-US" sz="2600" dirty="0" smtClean="0"/>
              <a:t>Physical Location</a:t>
            </a:r>
          </a:p>
          <a:p>
            <a:r>
              <a:rPr lang="en-US" sz="2800" dirty="0" smtClean="0"/>
              <a:t>Apply for tax exempt status with the IRS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
        <p:nvSpPr>
          <p:cNvPr id="4" name="Title 3"/>
          <p:cNvSpPr>
            <a:spLocks noGrp="1"/>
          </p:cNvSpPr>
          <p:nvPr>
            <p:ph type="title"/>
          </p:nvPr>
        </p:nvSpPr>
        <p:spPr/>
        <p:txBody>
          <a:bodyPr/>
          <a:lstStyle/>
          <a:p>
            <a:r>
              <a:rPr lang="en-US" dirty="0" smtClean="0"/>
              <a:t>How to become a 501(c)(3)</a:t>
            </a:r>
            <a:endParaRPr lang="en-US" dirty="0"/>
          </a:p>
        </p:txBody>
      </p:sp>
    </p:spTree>
    <p:extLst>
      <p:ext uri="{BB962C8B-B14F-4D97-AF65-F5344CB8AC3E}">
        <p14:creationId xmlns:p14="http://schemas.microsoft.com/office/powerpoint/2010/main" val="2309057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84419"/>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 </a:t>
            </a: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2017 </a:t>
            </a: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Breakout Session: </a:t>
            </a:r>
            <a:b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br>
            <a:r>
              <a:rPr lang="en-US" sz="3200" dirty="0" smtClean="0"/>
              <a:t>Resource </a:t>
            </a:r>
            <a:r>
              <a:rPr lang="en-US" sz="3200" dirty="0"/>
              <a:t>Development for Non-501(c)(3) SILCs</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409950"/>
            <a:ext cx="4800600" cy="2228850"/>
          </a:xfrm>
        </p:spPr>
        <p:txBody>
          <a:bodyPr>
            <a:noAutofit/>
          </a:bodyPr>
          <a:lstStyle/>
          <a:p>
            <a:r>
              <a:rPr lang="en-US" altLang="en-US" sz="2800" dirty="0" smtClean="0">
                <a:solidFill>
                  <a:srgbClr val="333399"/>
                </a:solidFill>
                <a:latin typeface="Arial Rounded MT Bold" panose="020F0704030504030204"/>
                <a:ea typeface="ＭＳ Ｐゴシック" pitchFamily="34" charset="-128"/>
                <a:cs typeface="Arial" charset="0"/>
              </a:rPr>
              <a:t>January 20, 2017</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11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a:solidFill>
                  <a:srgbClr val="333399"/>
                </a:solidFill>
                <a:latin typeface="Arial Rounded MT Bold" panose="020F0704030504030204"/>
                <a:ea typeface="ＭＳ Ｐゴシック" pitchFamily="34" charset="-128"/>
                <a:cs typeface="Arial" charset="0"/>
              </a:rPr>
              <a:t>Presenters:</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Ann </a:t>
            </a:r>
            <a:r>
              <a:rPr lang="en-US" altLang="en-US" sz="2800" dirty="0">
                <a:solidFill>
                  <a:srgbClr val="333399"/>
                </a:solidFill>
                <a:latin typeface="Arial Rounded MT Bold" panose="020F0704030504030204"/>
                <a:ea typeface="ＭＳ Ｐゴシック" pitchFamily="34" charset="-128"/>
                <a:cs typeface="Arial" charset="0"/>
              </a:rPr>
              <a:t>McDaniel</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Mary Olson</a:t>
            </a:r>
            <a:endParaRPr lang="en-US" altLang="en-US" sz="2800"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610600" cy="5257800"/>
          </a:xfrm>
        </p:spPr>
        <p:txBody>
          <a:bodyPr/>
          <a:lstStyle/>
          <a:p>
            <a:r>
              <a:rPr lang="en-US" dirty="0" smtClean="0"/>
              <a:t>Employer Identification Number if you intend to hire staff</a:t>
            </a:r>
          </a:p>
          <a:p>
            <a:pPr marL="461963" indent="0">
              <a:buNone/>
            </a:pPr>
            <a:r>
              <a:rPr lang="en-US" sz="2400" dirty="0"/>
              <a:t>https://www.irs.gov/uac/form-ss-4-application-for-employer-identification-number-ein?_</a:t>
            </a:r>
            <a:r>
              <a:rPr lang="en-US" sz="2400" dirty="0" smtClean="0"/>
              <a:t>ga=1.229772382.336901453.1426872193 </a:t>
            </a:r>
          </a:p>
          <a:p>
            <a:r>
              <a:rPr lang="en-US" dirty="0" smtClean="0"/>
              <a:t>Tax Exempt Status</a:t>
            </a:r>
          </a:p>
          <a:p>
            <a:pPr marL="461963" indent="0">
              <a:buNone/>
            </a:pPr>
            <a:r>
              <a:rPr lang="en-US" sz="2400" dirty="0"/>
              <a:t>https://</a:t>
            </a:r>
            <a:r>
              <a:rPr lang="en-US" sz="2400" dirty="0" smtClean="0"/>
              <a:t>www.irs.gov/charities-non-profits/applying-for-tax-exempt-status?_ga=1.263324110.336901453.1426872193 </a:t>
            </a:r>
          </a:p>
          <a:p>
            <a:r>
              <a:rPr lang="en-US" dirty="0" smtClean="0"/>
              <a:t>Publication 557 Tax Exempt Status for Your Organization</a:t>
            </a:r>
          </a:p>
          <a:p>
            <a:pPr marL="461963" indent="0">
              <a:buNone/>
            </a:pPr>
            <a:r>
              <a:rPr lang="en-US" sz="2400" dirty="0"/>
              <a:t>https://</a:t>
            </a:r>
            <a:r>
              <a:rPr lang="en-US" sz="2400" dirty="0" smtClean="0"/>
              <a:t>www.irs.gov/pub/irs-pdf/p557.pdf </a:t>
            </a:r>
            <a:endParaRPr lang="en-US" sz="24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
        <p:nvSpPr>
          <p:cNvPr id="4" name="Title 3"/>
          <p:cNvSpPr>
            <a:spLocks noGrp="1"/>
          </p:cNvSpPr>
          <p:nvPr>
            <p:ph type="title"/>
          </p:nvPr>
        </p:nvSpPr>
        <p:spPr>
          <a:xfrm>
            <a:off x="228600" y="76200"/>
            <a:ext cx="7696200" cy="792162"/>
          </a:xfrm>
        </p:spPr>
        <p:txBody>
          <a:bodyPr/>
          <a:lstStyle/>
          <a:p>
            <a:r>
              <a:rPr lang="en-US" dirty="0" smtClean="0"/>
              <a:t>Internal Revenue Service</a:t>
            </a:r>
            <a:endParaRPr lang="en-US" dirty="0"/>
          </a:p>
        </p:txBody>
      </p:sp>
    </p:spTree>
    <p:extLst>
      <p:ext uri="{BB962C8B-B14F-4D97-AF65-F5344CB8AC3E}">
        <p14:creationId xmlns:p14="http://schemas.microsoft.com/office/powerpoint/2010/main" val="1775385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5029200"/>
          </a:xfrm>
        </p:spPr>
        <p:txBody>
          <a:bodyPr/>
          <a:lstStyle/>
          <a:p>
            <a:r>
              <a:rPr lang="en-US" dirty="0" smtClean="0"/>
              <a:t>There is a fee to apply for 501(c)(3) </a:t>
            </a:r>
            <a:r>
              <a:rPr lang="en-US" dirty="0" smtClean="0"/>
              <a:t>status.</a:t>
            </a:r>
            <a:endParaRPr lang="en-US" dirty="0" smtClean="0"/>
          </a:p>
          <a:p>
            <a:pPr lvl="1"/>
            <a:r>
              <a:rPr lang="en-US" dirty="0" smtClean="0"/>
              <a:t>$400 </a:t>
            </a:r>
            <a:r>
              <a:rPr lang="en-US" dirty="0"/>
              <a:t>for organizations whose gross receipts do not </a:t>
            </a:r>
            <a:r>
              <a:rPr lang="en-US" dirty="0" smtClean="0"/>
              <a:t>exceed $10,000 </a:t>
            </a:r>
            <a:r>
              <a:rPr lang="en-US" dirty="0"/>
              <a:t>or less annually over a 4-year </a:t>
            </a:r>
            <a:r>
              <a:rPr lang="en-US" dirty="0" smtClean="0"/>
              <a:t>period</a:t>
            </a:r>
          </a:p>
          <a:p>
            <a:pPr lvl="1"/>
            <a:r>
              <a:rPr lang="en-US" dirty="0" smtClean="0"/>
              <a:t>$850 </a:t>
            </a:r>
            <a:r>
              <a:rPr lang="en-US" dirty="0"/>
              <a:t>for organizations whose gross receipts exceed $</a:t>
            </a:r>
            <a:r>
              <a:rPr lang="en-US" dirty="0" smtClean="0"/>
              <a:t>10,000 annually </a:t>
            </a:r>
            <a:r>
              <a:rPr lang="en-US" dirty="0"/>
              <a:t>over a 4-year </a:t>
            </a:r>
            <a:r>
              <a:rPr lang="en-US" dirty="0" smtClean="0"/>
              <a:t>period</a:t>
            </a:r>
          </a:p>
          <a:p>
            <a:pPr lvl="0"/>
            <a:r>
              <a:rPr lang="en-US" dirty="0" smtClean="0"/>
              <a:t>You cannot use your federal funds to apply for tax exempt </a:t>
            </a:r>
            <a:r>
              <a:rPr lang="en-US" dirty="0" smtClean="0"/>
              <a:t>status.</a:t>
            </a:r>
            <a:endParaRPr lang="en-US" dirty="0" smtClean="0"/>
          </a:p>
          <a:p>
            <a:r>
              <a:rPr lang="en-US" dirty="0" smtClean="0"/>
              <a:t>Form 990 </a:t>
            </a:r>
            <a:r>
              <a:rPr lang="en-US" dirty="0" smtClean="0"/>
              <a:t>– </a:t>
            </a:r>
            <a:r>
              <a:rPr lang="en-US" dirty="0" smtClean="0"/>
              <a:t>Return </a:t>
            </a:r>
            <a:r>
              <a:rPr lang="en-US" dirty="0"/>
              <a:t>of Organization Exempt From Income Tax </a:t>
            </a:r>
            <a:r>
              <a:rPr lang="en-US" dirty="0" smtClean="0"/>
              <a:t>must be filed annually</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21</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Important to Note</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5855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5029200"/>
          </a:xfrm>
        </p:spPr>
        <p:txBody>
          <a:bodyPr/>
          <a:lstStyle/>
          <a:p>
            <a:r>
              <a:rPr lang="en-US" dirty="0" smtClean="0"/>
              <a:t>ILRU</a:t>
            </a:r>
          </a:p>
          <a:p>
            <a:pPr lvl="1"/>
            <a:r>
              <a:rPr lang="en-US" dirty="0" smtClean="0"/>
              <a:t>Training - http</a:t>
            </a:r>
            <a:r>
              <a:rPr lang="en-US" dirty="0"/>
              <a:t>://www.ilru.org/training/strategies-for-resource-development-for-silcs </a:t>
            </a:r>
          </a:p>
          <a:p>
            <a:pPr lvl="1"/>
            <a:r>
              <a:rPr lang="en-US" dirty="0" smtClean="0"/>
              <a:t>Technical Assistance - http</a:t>
            </a:r>
            <a:r>
              <a:rPr lang="en-US" dirty="0"/>
              <a:t>://www.ilru.org/projects/silc-net/silc-net-technical-assistance </a:t>
            </a:r>
          </a:p>
          <a:p>
            <a:r>
              <a:rPr lang="en-US" dirty="0" smtClean="0"/>
              <a:t>Internal Revenue Service</a:t>
            </a:r>
          </a:p>
          <a:p>
            <a:pPr marL="461963" indent="0">
              <a:buNone/>
            </a:pPr>
            <a:r>
              <a:rPr lang="en-US" dirty="0"/>
              <a:t>https://</a:t>
            </a:r>
            <a:r>
              <a:rPr lang="en-US" dirty="0" smtClean="0"/>
              <a:t>search.irs.gov</a:t>
            </a:r>
          </a:p>
          <a:p>
            <a:pPr>
              <a:spcBef>
                <a:spcPts val="1800"/>
              </a:spcBef>
            </a:pPr>
            <a:r>
              <a:rPr lang="en-US" dirty="0" err="1" smtClean="0"/>
              <a:t>Grantspace</a:t>
            </a:r>
            <a:r>
              <a:rPr lang="en-US" dirty="0" smtClean="0"/>
              <a:t> – A Service of Foundation Center</a:t>
            </a:r>
          </a:p>
          <a:p>
            <a:pPr marL="461963" indent="0">
              <a:buNone/>
            </a:pPr>
            <a:r>
              <a:rPr lang="en-US" dirty="0" smtClean="0"/>
              <a:t>http</a:t>
            </a:r>
            <a:r>
              <a:rPr lang="en-US" dirty="0"/>
              <a:t>://</a:t>
            </a:r>
            <a:r>
              <a:rPr lang="en-US" dirty="0" smtClean="0"/>
              <a:t>grantspace.org/ </a:t>
            </a:r>
          </a:p>
          <a:p>
            <a:pPr marL="461963"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
        <p:nvSpPr>
          <p:cNvPr id="4" name="Title 3"/>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528831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381000" y="1143000"/>
            <a:ext cx="83820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numbers </a:t>
            </a:r>
            <a:r>
              <a:rPr lang="en-US" sz="2400" dirty="0" smtClean="0"/>
              <a:t>90IT0001.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5029200"/>
          </a:xfrm>
        </p:spPr>
        <p:txBody>
          <a:bodyPr/>
          <a:lstStyle/>
          <a:p>
            <a:pPr lvl="0"/>
            <a:r>
              <a:rPr lang="en-US" dirty="0"/>
              <a:t>Strategies for resource development when the benefits of non-profit status are not available to the SILC.</a:t>
            </a:r>
          </a:p>
          <a:p>
            <a:pPr lvl="0"/>
            <a:r>
              <a:rPr lang="en-US" dirty="0"/>
              <a:t>Considerations for the SILC becoming a 501(c)(3) organization.</a:t>
            </a:r>
          </a:p>
          <a:p>
            <a:pPr lvl="0"/>
            <a:r>
              <a:rPr lang="en-US" dirty="0"/>
              <a:t>An overview of groundwork necessary for becoming a 501(c)(3) organization.</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What You Will Learn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458200" cy="5029200"/>
          </a:xfrm>
        </p:spPr>
        <p:txBody>
          <a:bodyPr/>
          <a:lstStyle/>
          <a:p>
            <a:pPr marL="0" indent="0">
              <a:buNone/>
            </a:pPr>
            <a:r>
              <a:rPr lang="en-US" b="1" dirty="0" smtClean="0"/>
              <a:t>WIOA</a:t>
            </a:r>
          </a:p>
          <a:p>
            <a:pPr marL="0" indent="0">
              <a:buNone/>
            </a:pPr>
            <a:r>
              <a:rPr lang="en-US" b="1" dirty="0" smtClean="0"/>
              <a:t>Sec</a:t>
            </a:r>
            <a:r>
              <a:rPr lang="en-US" b="1" dirty="0"/>
              <a:t>. 705 (c)</a:t>
            </a:r>
          </a:p>
          <a:p>
            <a:pPr marL="0" indent="0">
              <a:buNone/>
            </a:pPr>
            <a:r>
              <a:rPr lang="en-US" b="1" dirty="0"/>
              <a:t>(2)</a:t>
            </a:r>
            <a:r>
              <a:rPr lang="en-US" dirty="0"/>
              <a:t> </a:t>
            </a:r>
            <a:r>
              <a:rPr lang="en-US" b="1" dirty="0"/>
              <a:t>Authorities. </a:t>
            </a:r>
          </a:p>
          <a:p>
            <a:pPr marL="274320" indent="0">
              <a:buNone/>
            </a:pPr>
            <a:r>
              <a:rPr lang="en-US" b="1" dirty="0" smtClean="0"/>
              <a:t>(</a:t>
            </a:r>
            <a:r>
              <a:rPr lang="en-US" b="1" dirty="0"/>
              <a:t>B)</a:t>
            </a:r>
            <a:r>
              <a:rPr lang="en-US" dirty="0"/>
              <a:t> conduct resource development activities to support the activities described in this subsection or to support the provision of independent living services by centers for independent living; </a:t>
            </a:r>
          </a:p>
          <a:p>
            <a:pPr marL="1588" indent="0">
              <a:buNone/>
            </a:pPr>
            <a:r>
              <a:rPr lang="en-US" b="1" dirty="0" smtClean="0"/>
              <a:t>Regulations</a:t>
            </a:r>
          </a:p>
          <a:p>
            <a:pPr marL="274320" indent="0">
              <a:buNone/>
            </a:pPr>
            <a:r>
              <a:rPr lang="en-US" b="1" dirty="0" smtClean="0"/>
              <a:t>§ </a:t>
            </a:r>
            <a:r>
              <a:rPr lang="en-US" b="1" dirty="0"/>
              <a:t>1329.16 Authorities of the SILC </a:t>
            </a:r>
            <a:r>
              <a:rPr lang="en-US" b="1" dirty="0" smtClean="0"/>
              <a:t>(a)(2</a:t>
            </a:r>
            <a:r>
              <a:rPr lang="en-US" b="1" dirty="0"/>
              <a:t>).</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
        <p:nvSpPr>
          <p:cNvPr id="4" name="Title 3"/>
          <p:cNvSpPr>
            <a:spLocks noGrp="1"/>
          </p:cNvSpPr>
          <p:nvPr>
            <p:ph type="title"/>
          </p:nvPr>
        </p:nvSpPr>
        <p:spPr/>
        <p:txBody>
          <a:bodyPr/>
          <a:lstStyle/>
          <a:p>
            <a:r>
              <a:rPr lang="en-US" dirty="0"/>
              <a:t>Resource Development Authority</a:t>
            </a:r>
          </a:p>
        </p:txBody>
      </p:sp>
    </p:spTree>
    <p:extLst>
      <p:ext uri="{BB962C8B-B14F-4D97-AF65-F5344CB8AC3E}">
        <p14:creationId xmlns:p14="http://schemas.microsoft.com/office/powerpoint/2010/main" val="154042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82000" cy="4724400"/>
          </a:xfrm>
        </p:spPr>
        <p:txBody>
          <a:bodyPr/>
          <a:lstStyle/>
          <a:p>
            <a:r>
              <a:rPr lang="en-US" dirty="0" smtClean="0"/>
              <a:t>Technically</a:t>
            </a:r>
            <a:r>
              <a:rPr lang="en-US" dirty="0"/>
              <a:t>, yes</a:t>
            </a:r>
            <a:r>
              <a:rPr lang="en-US" dirty="0" smtClean="0"/>
              <a:t>.  </a:t>
            </a:r>
            <a:r>
              <a:rPr lang="en-US" dirty="0"/>
              <a:t>However, your </a:t>
            </a:r>
            <a:r>
              <a:rPr lang="en-US" dirty="0" smtClean="0"/>
              <a:t>support </a:t>
            </a:r>
            <a:r>
              <a:rPr lang="en-US" dirty="0"/>
              <a:t>probably will not come from foundation grants since most institutional funders generally require proof of 501(c)(3) status and prefer to support organizations with a proven track record of fiscal responsibility and programming </a:t>
            </a:r>
            <a:r>
              <a:rPr lang="en-US" dirty="0" smtClean="0"/>
              <a:t>successes.</a:t>
            </a:r>
            <a:endParaRPr lang="en-US" dirty="0" smtClean="0"/>
          </a:p>
          <a:p>
            <a:r>
              <a:rPr lang="en-US" dirty="0" smtClean="0"/>
              <a:t>Government grants may be an option if your DSE will apply on your </a:t>
            </a:r>
            <a:r>
              <a:rPr lang="en-US" dirty="0" smtClean="0"/>
              <a:t>behalf.</a:t>
            </a:r>
            <a:endParaRPr lang="en-US" dirty="0" smtClean="0"/>
          </a:p>
          <a:p>
            <a:r>
              <a:rPr lang="en-US" dirty="0" smtClean="0"/>
              <a:t>Other types of support may be </a:t>
            </a:r>
            <a:r>
              <a:rPr lang="en-US" dirty="0" smtClean="0"/>
              <a:t>available.</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5</a:t>
            </a:fld>
            <a:endParaRPr lang="en-US" dirty="0"/>
          </a:p>
        </p:txBody>
      </p:sp>
      <p:sp>
        <p:nvSpPr>
          <p:cNvPr id="2" name="Title 1"/>
          <p:cNvSpPr>
            <a:spLocks noGrp="1"/>
          </p:cNvSpPr>
          <p:nvPr>
            <p:ph type="title"/>
          </p:nvPr>
        </p:nvSpPr>
        <p:spPr>
          <a:xfrm>
            <a:off x="228600" y="304800"/>
            <a:ext cx="8610600" cy="1066800"/>
          </a:xfrm>
        </p:spPr>
        <p:txBody>
          <a:bodyPr>
            <a:noAutofit/>
          </a:bodyPr>
          <a:lstStyle/>
          <a:p>
            <a:r>
              <a:rPr lang="en-US" dirty="0"/>
              <a:t>Can </a:t>
            </a:r>
            <a:r>
              <a:rPr lang="en-US" dirty="0" smtClean="0"/>
              <a:t>we get funding if we are not  incorporated &amp; do not have </a:t>
            </a:r>
            <a:r>
              <a:rPr lang="en-US" dirty="0"/>
              <a:t>tax-exempt status? </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9205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5029200"/>
          </a:xfrm>
        </p:spPr>
        <p:txBody>
          <a:bodyPr/>
          <a:lstStyle/>
          <a:p>
            <a:r>
              <a:rPr lang="en-US" dirty="0"/>
              <a:t>Be aware that any contributions you collect </a:t>
            </a:r>
            <a:r>
              <a:rPr lang="en-US" dirty="0" smtClean="0"/>
              <a:t>without tax-exempt </a:t>
            </a:r>
            <a:r>
              <a:rPr lang="en-US" dirty="0"/>
              <a:t>status may be considered </a:t>
            </a:r>
            <a:r>
              <a:rPr lang="en-US" dirty="0" smtClean="0"/>
              <a:t>personal income and </a:t>
            </a:r>
            <a:r>
              <a:rPr lang="en-US" dirty="0"/>
              <a:t>therefore subject to </a:t>
            </a:r>
            <a:r>
              <a:rPr lang="en-US" dirty="0" smtClean="0"/>
              <a:t>taxation.</a:t>
            </a:r>
            <a:endParaRPr lang="en-US" dirty="0" smtClean="0"/>
          </a:p>
          <a:p>
            <a:r>
              <a:rPr lang="en-US" dirty="0"/>
              <a:t>Y</a:t>
            </a:r>
            <a:r>
              <a:rPr lang="en-US" dirty="0" smtClean="0"/>
              <a:t>ou </a:t>
            </a:r>
            <a:r>
              <a:rPr lang="en-US" dirty="0"/>
              <a:t>should inform donors that their contributions are not </a:t>
            </a:r>
            <a:r>
              <a:rPr lang="en-US" dirty="0" smtClean="0"/>
              <a:t>tax-deductible – be </a:t>
            </a:r>
            <a:r>
              <a:rPr lang="en-US" dirty="0"/>
              <a:t>aware that some potential donors may not be comfortable giving money to an organization that is not officially </a:t>
            </a:r>
            <a:r>
              <a:rPr lang="en-US" dirty="0" smtClean="0"/>
              <a:t>exempt.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
        <p:nvSpPr>
          <p:cNvPr id="4" name="Title 3"/>
          <p:cNvSpPr>
            <a:spLocks noGrp="1"/>
          </p:cNvSpPr>
          <p:nvPr>
            <p:ph type="title"/>
          </p:nvPr>
        </p:nvSpPr>
        <p:spPr/>
        <p:txBody>
          <a:bodyPr/>
          <a:lstStyle/>
          <a:p>
            <a:r>
              <a:rPr lang="en-US" dirty="0" smtClean="0"/>
              <a:t>If you do not have 501(c)(3) </a:t>
            </a:r>
            <a:r>
              <a:rPr lang="en-US" dirty="0" smtClean="0"/>
              <a:t>status </a:t>
            </a:r>
            <a:r>
              <a:rPr lang="en-US" dirty="0" smtClean="0"/>
              <a:t>. . .</a:t>
            </a:r>
            <a:endParaRPr lang="en-US" dirty="0"/>
          </a:p>
        </p:txBody>
      </p:sp>
    </p:spTree>
    <p:extLst>
      <p:ext uri="{BB962C8B-B14F-4D97-AF65-F5344CB8AC3E}">
        <p14:creationId xmlns:p14="http://schemas.microsoft.com/office/powerpoint/2010/main" val="55118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4800600"/>
          </a:xfrm>
        </p:spPr>
        <p:txBody>
          <a:bodyPr/>
          <a:lstStyle/>
          <a:p>
            <a:r>
              <a:rPr lang="en-US" dirty="0" smtClean="0"/>
              <a:t>Fiscal sponsorship is a formal arrangement in which a 501(c)(3) public charity sponsors a project that may lack exempt </a:t>
            </a:r>
            <a:r>
              <a:rPr lang="en-US" dirty="0" smtClean="0"/>
              <a:t>status.</a:t>
            </a:r>
            <a:endParaRPr lang="en-US" dirty="0" smtClean="0"/>
          </a:p>
          <a:p>
            <a:r>
              <a:rPr lang="en-US" dirty="0" smtClean="0"/>
              <a:t>Fiscal sponsorship allows you to seek grants and solicit tax-deductible donations under your sponsor's exempt status </a:t>
            </a:r>
            <a:r>
              <a:rPr lang="en-US" dirty="0" smtClean="0"/>
              <a:t>– </a:t>
            </a:r>
            <a:r>
              <a:rPr lang="en-US" dirty="0" smtClean="0"/>
              <a:t>the </a:t>
            </a:r>
            <a:r>
              <a:rPr lang="en-US" dirty="0"/>
              <a:t>fiscal </a:t>
            </a:r>
            <a:r>
              <a:rPr lang="en-US" dirty="0" smtClean="0"/>
              <a:t>sponsor </a:t>
            </a:r>
            <a:r>
              <a:rPr lang="en-US" dirty="0"/>
              <a:t>then agrees to accept and be responsible for monies on your </a:t>
            </a:r>
            <a:r>
              <a:rPr lang="en-US" dirty="0" smtClean="0"/>
              <a:t>behalf.</a:t>
            </a:r>
            <a:endParaRPr lang="en-US" dirty="0" smtClean="0"/>
          </a:p>
          <a:p>
            <a:r>
              <a:rPr lang="en-US" dirty="0"/>
              <a:t>M</a:t>
            </a:r>
            <a:r>
              <a:rPr lang="en-US" dirty="0" smtClean="0"/>
              <a:t>ost </a:t>
            </a:r>
            <a:r>
              <a:rPr lang="en-US" dirty="0"/>
              <a:t>grantmakers give to </a:t>
            </a:r>
            <a:r>
              <a:rPr lang="en-US" dirty="0" smtClean="0"/>
              <a:t>501(c)(3) nonprofits – fiscal </a:t>
            </a:r>
            <a:r>
              <a:rPr lang="en-US" dirty="0"/>
              <a:t>sponsorship may help you qualify for more funding </a:t>
            </a:r>
            <a:r>
              <a:rPr lang="en-US" dirty="0" smtClean="0"/>
              <a:t>opportunities.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dirty="0"/>
          </a:p>
        </p:txBody>
      </p:sp>
      <p:sp>
        <p:nvSpPr>
          <p:cNvPr id="4" name="Title 3"/>
          <p:cNvSpPr>
            <a:spLocks noGrp="1"/>
          </p:cNvSpPr>
          <p:nvPr>
            <p:ph type="title"/>
          </p:nvPr>
        </p:nvSpPr>
        <p:spPr/>
        <p:txBody>
          <a:bodyPr/>
          <a:lstStyle/>
          <a:p>
            <a:r>
              <a:rPr lang="en-US" dirty="0"/>
              <a:t>Fiscal </a:t>
            </a:r>
            <a:r>
              <a:rPr lang="en-US" dirty="0" smtClean="0"/>
              <a:t>Sponsorship</a:t>
            </a:r>
            <a:endParaRPr lang="en-US" dirty="0"/>
          </a:p>
        </p:txBody>
      </p:sp>
    </p:spTree>
    <p:extLst>
      <p:ext uri="{BB962C8B-B14F-4D97-AF65-F5344CB8AC3E}">
        <p14:creationId xmlns:p14="http://schemas.microsoft.com/office/powerpoint/2010/main" val="298643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029200"/>
          </a:xfrm>
        </p:spPr>
        <p:txBody>
          <a:bodyPr/>
          <a:lstStyle/>
          <a:p>
            <a:r>
              <a:rPr lang="en-US" sz="2800" dirty="0" smtClean="0"/>
              <a:t>Most </a:t>
            </a:r>
            <a:r>
              <a:rPr lang="en-US" sz="2800" dirty="0"/>
              <a:t>states have laws regulating the solicitation of funds for charitable </a:t>
            </a:r>
            <a:r>
              <a:rPr lang="en-US" sz="2800" dirty="0" smtClean="0"/>
              <a:t>purposes.</a:t>
            </a:r>
            <a:endParaRPr lang="en-US" sz="2800" dirty="0" smtClean="0"/>
          </a:p>
          <a:p>
            <a:pPr lvl="1"/>
            <a:r>
              <a:rPr lang="en-US" sz="2600" dirty="0"/>
              <a:t>G</a:t>
            </a:r>
            <a:r>
              <a:rPr lang="en-US" sz="2600" dirty="0" smtClean="0"/>
              <a:t>enerally </a:t>
            </a:r>
            <a:r>
              <a:rPr lang="en-US" sz="2600" dirty="0"/>
              <a:t>require organizations to </a:t>
            </a:r>
            <a:r>
              <a:rPr lang="en-US" sz="2600" dirty="0" smtClean="0"/>
              <a:t>register </a:t>
            </a:r>
            <a:r>
              <a:rPr lang="en-US" sz="2600" dirty="0"/>
              <a:t>before soliciting the state's residents for </a:t>
            </a:r>
            <a:r>
              <a:rPr lang="en-US" sz="2600" dirty="0" smtClean="0"/>
              <a:t>contributions.</a:t>
            </a:r>
            <a:endParaRPr lang="en-US" sz="2600" dirty="0" smtClean="0"/>
          </a:p>
          <a:p>
            <a:pPr lvl="1"/>
            <a:r>
              <a:rPr lang="en-US" sz="2600" dirty="0" smtClean="0"/>
              <a:t>May provide </a:t>
            </a:r>
            <a:r>
              <a:rPr lang="en-US" sz="2600" dirty="0"/>
              <a:t>exemptions from registration for certain categories of </a:t>
            </a:r>
            <a:r>
              <a:rPr lang="en-US" sz="2600" dirty="0" smtClean="0"/>
              <a:t>organizations.</a:t>
            </a:r>
            <a:endParaRPr lang="en-US" sz="2600" dirty="0" smtClean="0"/>
          </a:p>
          <a:p>
            <a:r>
              <a:rPr lang="en-US" sz="2800" dirty="0" smtClean="0"/>
              <a:t>Check with your Secretary of State or Attorney General’s </a:t>
            </a:r>
            <a:r>
              <a:rPr lang="en-US" sz="2800" dirty="0" smtClean="0"/>
              <a:t>Office.</a:t>
            </a:r>
            <a:endParaRPr lang="en-US" sz="2800" dirty="0" smtClean="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smtClean="0"/>
              <a:t>State Requirements</a:t>
            </a:r>
            <a:endParaRPr lang="en-US" dirty="0"/>
          </a:p>
        </p:txBody>
      </p:sp>
    </p:spTree>
    <p:extLst>
      <p:ext uri="{BB962C8B-B14F-4D97-AF65-F5344CB8AC3E}">
        <p14:creationId xmlns:p14="http://schemas.microsoft.com/office/powerpoint/2010/main" val="146616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029200"/>
          </a:xfrm>
        </p:spPr>
        <p:txBody>
          <a:bodyPr/>
          <a:lstStyle/>
          <a:p>
            <a:r>
              <a:rPr lang="en-US" dirty="0"/>
              <a:t>Discussion: Why do you want to do fund development? What would you use the money for? </a:t>
            </a:r>
            <a:endParaRPr lang="en-US" dirty="0" smtClean="0"/>
          </a:p>
          <a:p>
            <a:pPr marL="0" indent="0">
              <a:buNone/>
            </a:pPr>
            <a:endParaRPr lang="en-US" dirty="0"/>
          </a:p>
          <a:p>
            <a:pPr marL="342900" lvl="1" indent="-342900">
              <a:buFontTx/>
              <a:buChar char="•"/>
            </a:pPr>
            <a:r>
              <a:rPr lang="en-US" sz="2600" dirty="0"/>
              <a:t>Remember: </a:t>
            </a:r>
            <a:endParaRPr lang="en-US" sz="2600" dirty="0" smtClean="0"/>
          </a:p>
          <a:p>
            <a:pPr marL="0" lvl="1" indent="0">
              <a:buNone/>
            </a:pPr>
            <a:r>
              <a:rPr lang="en-US" sz="2600" dirty="0"/>
              <a:t>	</a:t>
            </a:r>
            <a:r>
              <a:rPr lang="en-US" sz="2600" dirty="0" smtClean="0"/>
              <a:t>Don’t </a:t>
            </a:r>
            <a:r>
              <a:rPr lang="en-US" sz="2600" dirty="0"/>
              <a:t>chase money for the sake of chasing </a:t>
            </a:r>
            <a:r>
              <a:rPr lang="en-US" sz="2600" dirty="0" smtClean="0"/>
              <a:t>it.</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4" name="Title 3"/>
          <p:cNvSpPr>
            <a:spLocks noGrp="1"/>
          </p:cNvSpPr>
          <p:nvPr>
            <p:ph type="title"/>
          </p:nvPr>
        </p:nvSpPr>
        <p:spPr/>
        <p:txBody>
          <a:bodyPr/>
          <a:lstStyle/>
          <a:p>
            <a:r>
              <a:rPr lang="en-US" dirty="0"/>
              <a:t>Have a Clear Purpose</a:t>
            </a:r>
          </a:p>
        </p:txBody>
      </p:sp>
    </p:spTree>
    <p:extLst>
      <p:ext uri="{BB962C8B-B14F-4D97-AF65-F5344CB8AC3E}">
        <p14:creationId xmlns:p14="http://schemas.microsoft.com/office/powerpoint/2010/main" val="5492800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8073</TotalTime>
  <Words>1172</Words>
  <Application>Microsoft Office PowerPoint</Application>
  <PresentationFormat>On-screen Show (4:3)</PresentationFormat>
  <Paragraphs>152</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Arial Rounded MT Bold</vt:lpstr>
      <vt:lpstr>Tahoma</vt:lpstr>
      <vt:lpstr>Default Design</vt:lpstr>
      <vt:lpstr>Independent Living Research Utilization</vt:lpstr>
      <vt:lpstr>SILC Congress 2017  Breakout Session:  Resource Development for Non-501(c)(3) SILCs</vt:lpstr>
      <vt:lpstr>What You Will Learn</vt:lpstr>
      <vt:lpstr>Resource Development Authority</vt:lpstr>
      <vt:lpstr>Can we get funding if we are not  incorporated &amp; do not have tax-exempt status? </vt:lpstr>
      <vt:lpstr>If you do not have 501(c)(3) status . . .</vt:lpstr>
      <vt:lpstr>Fiscal Sponsorship</vt:lpstr>
      <vt:lpstr>State Requirements</vt:lpstr>
      <vt:lpstr>Have a Clear Purpose</vt:lpstr>
      <vt:lpstr>Organizing Strategies</vt:lpstr>
      <vt:lpstr>Consider a Resource Development Committee</vt:lpstr>
      <vt:lpstr>Key Concepts</vt:lpstr>
      <vt:lpstr>General Strategies</vt:lpstr>
      <vt:lpstr>General Strategies, cont’d.</vt:lpstr>
      <vt:lpstr>Grant Seeking</vt:lpstr>
      <vt:lpstr>Other Sources of Funding/Support</vt:lpstr>
      <vt:lpstr>Additional Considerations</vt:lpstr>
      <vt:lpstr>Should your SILC become a 501(c)(3)?</vt:lpstr>
      <vt:lpstr>How to become a 501(c)(3)</vt:lpstr>
      <vt:lpstr>Internal Revenue Service</vt:lpstr>
      <vt:lpstr>Important to Note</vt:lpstr>
      <vt:lpstr>Resources</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Development for 501C3 SILCs</dc:title>
  <dc:creator>eubanks</dc:creator>
  <cp:lastModifiedBy>Darrell Jones</cp:lastModifiedBy>
  <cp:revision>408</cp:revision>
  <cp:lastPrinted>2015-06-16T14:43:43Z</cp:lastPrinted>
  <dcterms:created xsi:type="dcterms:W3CDTF">2011-01-05T14:17:40Z</dcterms:created>
  <dcterms:modified xsi:type="dcterms:W3CDTF">2016-12-02T16:13:58Z</dcterms:modified>
</cp:coreProperties>
</file>