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626" r:id="rId2"/>
    <p:sldId id="691" r:id="rId3"/>
    <p:sldId id="692" r:id="rId4"/>
    <p:sldId id="703" r:id="rId5"/>
    <p:sldId id="693" r:id="rId6"/>
    <p:sldId id="696" r:id="rId7"/>
    <p:sldId id="697" r:id="rId8"/>
    <p:sldId id="698" r:id="rId9"/>
    <p:sldId id="710" r:id="rId10"/>
    <p:sldId id="699" r:id="rId11"/>
    <p:sldId id="700" r:id="rId12"/>
    <p:sldId id="701" r:id="rId13"/>
    <p:sldId id="702" r:id="rId14"/>
    <p:sldId id="711" r:id="rId15"/>
    <p:sldId id="694" r:id="rId16"/>
    <p:sldId id="704" r:id="rId17"/>
    <p:sldId id="705" r:id="rId18"/>
    <p:sldId id="706" r:id="rId19"/>
    <p:sldId id="707" r:id="rId20"/>
    <p:sldId id="708" r:id="rId21"/>
    <p:sldId id="695" r:id="rId22"/>
    <p:sldId id="709" r:id="rId23"/>
    <p:sldId id="648" r:id="rId24"/>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guide id="3" orient="horz" pos="290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ncy Smith" initials="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CC"/>
    <a:srgbClr val="A50021"/>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971" autoAdjust="0"/>
    <p:restoredTop sz="96450" autoAdjust="0"/>
  </p:normalViewPr>
  <p:slideViewPr>
    <p:cSldViewPr>
      <p:cViewPr varScale="1">
        <p:scale>
          <a:sx n="94" d="100"/>
          <a:sy n="94" d="100"/>
        </p:scale>
        <p:origin x="90" y="264"/>
      </p:cViewPr>
      <p:guideLst>
        <p:guide orient="horz" pos="2160"/>
        <p:guide pos="2880"/>
      </p:guideLst>
    </p:cSldViewPr>
  </p:slideViewPr>
  <p:outlineViewPr>
    <p:cViewPr>
      <p:scale>
        <a:sx n="33" d="100"/>
        <a:sy n="33" d="100"/>
      </p:scale>
      <p:origin x="0" y="2409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208" y="42"/>
      </p:cViewPr>
      <p:guideLst>
        <p:guide orient="horz" pos="2928"/>
        <p:guide pos="2208"/>
        <p:guide orient="horz" pos="29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2120"/>
          </a:xfrm>
          <a:prstGeom prst="rect">
            <a:avLst/>
          </a:prstGeom>
        </p:spPr>
        <p:txBody>
          <a:bodyPr vert="horz" lIns="93177" tIns="46589" rIns="93177" bIns="46589" rtlCol="0"/>
          <a:lstStyle>
            <a:lvl1pPr algn="l">
              <a:defRPr sz="1200">
                <a:latin typeface="Arial" charset="0"/>
                <a:cs typeface="+mn-cs"/>
              </a:defRPr>
            </a:lvl1pPr>
          </a:lstStyle>
          <a:p>
            <a:pPr>
              <a:defRPr/>
            </a:pPr>
            <a:endParaRPr lang="en-US" dirty="0"/>
          </a:p>
        </p:txBody>
      </p:sp>
      <p:sp>
        <p:nvSpPr>
          <p:cNvPr id="3" name="Date Placeholder 2"/>
          <p:cNvSpPr>
            <a:spLocks noGrp="1"/>
          </p:cNvSpPr>
          <p:nvPr>
            <p:ph type="dt" sz="quarter" idx="1"/>
          </p:nvPr>
        </p:nvSpPr>
        <p:spPr>
          <a:xfrm>
            <a:off x="3970339" y="0"/>
            <a:ext cx="3038475" cy="462120"/>
          </a:xfrm>
          <a:prstGeom prst="rect">
            <a:avLst/>
          </a:prstGeom>
        </p:spPr>
        <p:txBody>
          <a:bodyPr vert="horz" lIns="93177" tIns="46589" rIns="93177" bIns="46589" rtlCol="0"/>
          <a:lstStyle>
            <a:lvl1pPr algn="r">
              <a:defRPr sz="1200">
                <a:latin typeface="Arial" charset="0"/>
                <a:cs typeface="+mn-cs"/>
              </a:defRPr>
            </a:lvl1pPr>
          </a:lstStyle>
          <a:p>
            <a:pPr>
              <a:defRPr/>
            </a:pPr>
            <a:fld id="{865A7DD1-600C-42FF-9D9D-BFB743C0A4FC}" type="datetimeFigureOut">
              <a:rPr lang="en-US"/>
              <a:pPr>
                <a:defRPr/>
              </a:pPr>
              <a:t>12/2/2016</a:t>
            </a:fld>
            <a:endParaRPr lang="en-US" dirty="0"/>
          </a:p>
        </p:txBody>
      </p:sp>
      <p:sp>
        <p:nvSpPr>
          <p:cNvPr id="4" name="Footer Placeholder 3"/>
          <p:cNvSpPr>
            <a:spLocks noGrp="1"/>
          </p:cNvSpPr>
          <p:nvPr>
            <p:ph type="ftr" sz="quarter" idx="2"/>
          </p:nvPr>
        </p:nvSpPr>
        <p:spPr>
          <a:xfrm>
            <a:off x="1" y="8772378"/>
            <a:ext cx="3038475" cy="462120"/>
          </a:xfrm>
          <a:prstGeom prst="rect">
            <a:avLst/>
          </a:prstGeom>
        </p:spPr>
        <p:txBody>
          <a:bodyPr vert="horz" lIns="93177" tIns="46589" rIns="93177" bIns="46589" rtlCol="0" anchor="b"/>
          <a:lstStyle>
            <a:lvl1pPr algn="l">
              <a:defRPr sz="1200">
                <a:latin typeface="Arial" charset="0"/>
                <a:cs typeface="+mn-cs"/>
              </a:defRPr>
            </a:lvl1pPr>
          </a:lstStyle>
          <a:p>
            <a:pPr>
              <a:defRPr/>
            </a:pPr>
            <a:endParaRPr lang="en-US" dirty="0"/>
          </a:p>
        </p:txBody>
      </p:sp>
      <p:sp>
        <p:nvSpPr>
          <p:cNvPr id="5" name="Slide Number Placeholder 4"/>
          <p:cNvSpPr>
            <a:spLocks noGrp="1"/>
          </p:cNvSpPr>
          <p:nvPr>
            <p:ph type="sldNum" sz="quarter" idx="3"/>
          </p:nvPr>
        </p:nvSpPr>
        <p:spPr>
          <a:xfrm>
            <a:off x="3970339" y="8772378"/>
            <a:ext cx="3038475" cy="462120"/>
          </a:xfrm>
          <a:prstGeom prst="rect">
            <a:avLst/>
          </a:prstGeom>
        </p:spPr>
        <p:txBody>
          <a:bodyPr vert="horz" lIns="93177" tIns="46589" rIns="93177" bIns="46589" rtlCol="0" anchor="b"/>
          <a:lstStyle>
            <a:lvl1pPr algn="r">
              <a:defRPr sz="1200">
                <a:latin typeface="Arial" charset="0"/>
                <a:cs typeface="+mn-cs"/>
              </a:defRPr>
            </a:lvl1pPr>
          </a:lstStyle>
          <a:p>
            <a:pPr>
              <a:defRPr/>
            </a:pPr>
            <a:fld id="{8358C2DD-14E5-490D-A181-3A78FEFD9465}" type="slidenum">
              <a:rPr lang="en-US"/>
              <a:pPr>
                <a:defRPr/>
              </a:pPr>
              <a:t>‹#›</a:t>
            </a:fld>
            <a:endParaRPr lang="en-US" dirty="0"/>
          </a:p>
        </p:txBody>
      </p:sp>
    </p:spTree>
    <p:extLst>
      <p:ext uri="{BB962C8B-B14F-4D97-AF65-F5344CB8AC3E}">
        <p14:creationId xmlns:p14="http://schemas.microsoft.com/office/powerpoint/2010/main" val="13886209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1" y="0"/>
            <a:ext cx="3038475" cy="4621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cs typeface="+mn-cs"/>
              </a:defRPr>
            </a:lvl1pPr>
          </a:lstStyle>
          <a:p>
            <a:pPr>
              <a:defRPr/>
            </a:pPr>
            <a:endParaRPr lang="en-US" dirty="0"/>
          </a:p>
        </p:txBody>
      </p:sp>
      <p:sp>
        <p:nvSpPr>
          <p:cNvPr id="26627" name="Rectangle 3"/>
          <p:cNvSpPr>
            <a:spLocks noGrp="1" noChangeArrowheads="1"/>
          </p:cNvSpPr>
          <p:nvPr>
            <p:ph type="dt" idx="1"/>
          </p:nvPr>
        </p:nvSpPr>
        <p:spPr bwMode="auto">
          <a:xfrm>
            <a:off x="3970339" y="0"/>
            <a:ext cx="3038475" cy="4621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701675" y="4387767"/>
            <a:ext cx="5607050" cy="4155919"/>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1" y="8772378"/>
            <a:ext cx="3038475" cy="4621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cs typeface="+mn-cs"/>
              </a:defRPr>
            </a:lvl1pPr>
          </a:lstStyle>
          <a:p>
            <a:pPr>
              <a:defRPr/>
            </a:pPr>
            <a:endParaRPr lang="en-US" dirty="0"/>
          </a:p>
        </p:txBody>
      </p:sp>
      <p:sp>
        <p:nvSpPr>
          <p:cNvPr id="26631" name="Rectangle 7"/>
          <p:cNvSpPr>
            <a:spLocks noGrp="1" noChangeArrowheads="1"/>
          </p:cNvSpPr>
          <p:nvPr>
            <p:ph type="sldNum" sz="quarter" idx="5"/>
          </p:nvPr>
        </p:nvSpPr>
        <p:spPr bwMode="auto">
          <a:xfrm>
            <a:off x="3970339" y="8772378"/>
            <a:ext cx="3038475" cy="4621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cs typeface="+mn-cs"/>
              </a:defRPr>
            </a:lvl1pPr>
          </a:lstStyle>
          <a:p>
            <a:pPr>
              <a:defRPr/>
            </a:pPr>
            <a:fld id="{446037A2-A146-4AFA-A36B-418E91F740ED}" type="slidenum">
              <a:rPr lang="en-US"/>
              <a:pPr>
                <a:defRPr/>
              </a:pPr>
              <a:t>‹#›</a:t>
            </a:fld>
            <a:endParaRPr lang="en-US" dirty="0"/>
          </a:p>
        </p:txBody>
      </p:sp>
    </p:spTree>
    <p:extLst>
      <p:ext uri="{BB962C8B-B14F-4D97-AF65-F5344CB8AC3E}">
        <p14:creationId xmlns:p14="http://schemas.microsoft.com/office/powerpoint/2010/main" val="369388356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65653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19360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26874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pPr>
                <a:defRPr/>
              </a:pPr>
              <a:t>‹#›</a:t>
            </a:fld>
            <a:endParaRPr lang="en-US" dirty="0"/>
          </a:p>
        </p:txBody>
      </p:sp>
      <p:sp>
        <p:nvSpPr>
          <p:cNvPr id="2" name="Title 1"/>
          <p:cNvSpPr>
            <a:spLocks noGrp="1"/>
          </p:cNvSpPr>
          <p:nvPr>
            <p:ph type="title"/>
          </p:nvPr>
        </p:nvSpPr>
        <p:spPr>
          <a:xfrm>
            <a:off x="228600" y="274638"/>
            <a:ext cx="7696200" cy="792162"/>
          </a:xfrm>
        </p:spPr>
        <p:txBody>
          <a:bodyPr/>
          <a:lstStyle>
            <a:lvl1pPr>
              <a:defRPr>
                <a:solidFill>
                  <a:schemeClr val="accent2"/>
                </a:solidFill>
              </a:defRPr>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99FA63F1-7645-4F48-9FA4-1DA2E064BD65}" type="slidenum">
              <a:rPr lang="en-US" smtClean="0"/>
              <a:pPr/>
              <a:t>‹#›</a:t>
            </a:fld>
            <a:endParaRPr lang="en-US" dirty="0"/>
          </a:p>
        </p:txBody>
      </p:sp>
    </p:spTree>
    <p:extLst>
      <p:ext uri="{BB962C8B-B14F-4D97-AF65-F5344CB8AC3E}">
        <p14:creationId xmlns:p14="http://schemas.microsoft.com/office/powerpoint/2010/main" val="5498264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pPr>
                <a:defRPr/>
              </a:pPr>
              <a:t>‹#›</a:t>
            </a:fld>
            <a:endParaRPr lang="en-US" dirty="0"/>
          </a:p>
        </p:txBody>
      </p:sp>
      <p:sp>
        <p:nvSpPr>
          <p:cNvPr id="2" name="Rectangle 9"/>
          <p:cNvSpPr>
            <a:spLocks noChangeArrowheads="1"/>
          </p:cNvSpPr>
          <p:nvPr/>
        </p:nvSpPr>
        <p:spPr bwMode="auto">
          <a:xfrm>
            <a:off x="228600" y="6373813"/>
            <a:ext cx="4572000" cy="214312"/>
          </a:xfrm>
          <a:prstGeom prst="rect">
            <a:avLst/>
          </a:prstGeom>
          <a:noFill/>
          <a:ln>
            <a:noFill/>
          </a:ln>
          <a:extLst/>
        </p:spPr>
        <p:txBody>
          <a:bodyPr>
            <a:spAutoFit/>
          </a:bodyPr>
          <a:lstStyle/>
          <a:p>
            <a:pPr>
              <a:defRPr/>
            </a:pPr>
            <a:r>
              <a:rPr lang="en-US" sz="800" b="1" dirty="0" smtClean="0">
                <a:latin typeface="Arial" pitchFamily="34" charset="0"/>
                <a:cs typeface="+mn-cs"/>
              </a:rPr>
              <a:t>SILC-NET</a:t>
            </a:r>
            <a:r>
              <a:rPr lang="en-US" sz="800" b="1" dirty="0">
                <a:latin typeface="Arial" pitchFamily="34" charset="0"/>
                <a:cs typeface="+mn-cs"/>
              </a:rPr>
              <a:t>, a project of ILRU – Independent Living Research Utilization</a:t>
            </a: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6" r:id="rId3"/>
    <p:sldLayoutId id="2147483654" r:id="rId4"/>
    <p:sldLayoutId id="2147483662" r:id="rId5"/>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43793" y="85942"/>
            <a:ext cx="8855064" cy="367396"/>
          </a:xfrm>
        </p:spPr>
        <p:txBody>
          <a:bodyPr>
            <a:noAutofit/>
          </a:bodyPr>
          <a:lstStyle/>
          <a:p>
            <a:pPr algn="ctr"/>
            <a:r>
              <a:rPr lang="en-US" sz="1600" dirty="0" smtClean="0">
                <a:solidFill>
                  <a:schemeClr val="accent2"/>
                </a:solidFill>
              </a:rPr>
              <a:t>Independent Living Research Utilization</a:t>
            </a:r>
            <a:endParaRPr lang="en-US" sz="1600" dirty="0">
              <a:solidFill>
                <a:schemeClr val="accent2"/>
              </a:solidFill>
            </a:endParaRPr>
          </a:p>
        </p:txBody>
      </p:sp>
      <p:pic>
        <p:nvPicPr>
          <p:cNvPr id="6" name="Picture 5" descr="We create opportunities for independence for people with disabilities through research, education, and consultation.  ilru logo in block red letters with blue eyebrow swoosh above and below Independent Living Research utilization. www.ilru.org.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5793" y="859730"/>
            <a:ext cx="7352413" cy="5486876"/>
          </a:xfrm>
          <a:prstGeom prst="rect">
            <a:avLst/>
          </a:prstGeom>
        </p:spPr>
      </p:pic>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a:t>
            </a:fld>
            <a:endParaRPr lang="en-US" dirty="0"/>
          </a:p>
        </p:txBody>
      </p:sp>
    </p:spTree>
    <p:extLst>
      <p:ext uri="{BB962C8B-B14F-4D97-AF65-F5344CB8AC3E}">
        <p14:creationId xmlns:p14="http://schemas.microsoft.com/office/powerpoint/2010/main" val="32189081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066800"/>
            <a:ext cx="8382000" cy="5181600"/>
          </a:xfrm>
        </p:spPr>
        <p:txBody>
          <a:bodyPr/>
          <a:lstStyle/>
          <a:p>
            <a:pPr marL="460375" lvl="1" indent="-457200">
              <a:buFont typeface="Arial" panose="020B0604020202020204" pitchFamily="34" charset="0"/>
              <a:buChar char="•"/>
            </a:pPr>
            <a:r>
              <a:rPr lang="en-US" sz="2800" dirty="0"/>
              <a:t>Pursue resource development consistent with your mission, vision, goals, and organizational </a:t>
            </a:r>
            <a:r>
              <a:rPr lang="en-US" sz="2800" dirty="0" smtClean="0"/>
              <a:t>needs.</a:t>
            </a:r>
            <a:endParaRPr lang="en-US" sz="2800" dirty="0"/>
          </a:p>
          <a:p>
            <a:pPr marL="460375" lvl="1" indent="-457200">
              <a:buFont typeface="Arial" panose="020B0604020202020204" pitchFamily="34" charset="0"/>
              <a:buChar char="•"/>
            </a:pPr>
            <a:r>
              <a:rPr lang="en-US" altLang="en-US" sz="2800" dirty="0"/>
              <a:t>Do </a:t>
            </a:r>
            <a:r>
              <a:rPr lang="en-US" altLang="en-US" sz="2800" u="sng" dirty="0"/>
              <a:t>not</a:t>
            </a:r>
            <a:r>
              <a:rPr lang="en-US" altLang="en-US" sz="2800" dirty="0"/>
              <a:t> tailor activities/proposed activities around what funding </a:t>
            </a:r>
            <a:r>
              <a:rPr lang="en-US" altLang="en-US" sz="2800" dirty="0" smtClean="0"/>
              <a:t>you </a:t>
            </a:r>
            <a:r>
              <a:rPr lang="en-US" altLang="en-US" sz="2800" dirty="0"/>
              <a:t>think you may be able to </a:t>
            </a:r>
            <a:r>
              <a:rPr lang="en-US" altLang="en-US" sz="2800" dirty="0" smtClean="0"/>
              <a:t>get.</a:t>
            </a:r>
            <a:endParaRPr lang="en-US" altLang="en-US" sz="2800" dirty="0"/>
          </a:p>
          <a:p>
            <a:pPr lvl="2">
              <a:buFont typeface="Tahoma" panose="020B0604030504040204" pitchFamily="34" charset="0"/>
              <a:buChar char="–"/>
            </a:pPr>
            <a:r>
              <a:rPr lang="en-US" altLang="en-US" sz="2600" dirty="0"/>
              <a:t>What you need funding for determines where you may be able to find </a:t>
            </a:r>
            <a:r>
              <a:rPr lang="en-US" altLang="en-US" sz="2600" dirty="0" smtClean="0"/>
              <a:t>it. </a:t>
            </a:r>
            <a:endParaRPr lang="en-US" altLang="en-US" sz="2600" dirty="0"/>
          </a:p>
          <a:p>
            <a:pPr marL="460375" lvl="1" indent="-457200">
              <a:buFont typeface="Arial" panose="020B0604020202020204" pitchFamily="34" charset="0"/>
              <a:buChar char="•"/>
            </a:pPr>
            <a:r>
              <a:rPr lang="en-US" altLang="en-US" sz="2800" dirty="0"/>
              <a:t>Recruit the skills you </a:t>
            </a:r>
            <a:r>
              <a:rPr lang="en-US" altLang="en-US" sz="2800" dirty="0" smtClean="0"/>
              <a:t>need.</a:t>
            </a:r>
            <a:endParaRPr lang="en-US" altLang="en-US" sz="2800" dirty="0"/>
          </a:p>
          <a:p>
            <a:pPr lvl="2">
              <a:buFont typeface="Tahoma" panose="020B0604030504040204" pitchFamily="34" charset="0"/>
              <a:buChar char="–"/>
            </a:pPr>
            <a:r>
              <a:rPr lang="en-US" altLang="en-US" sz="2600" dirty="0"/>
              <a:t>Fundraising professional</a:t>
            </a:r>
          </a:p>
          <a:p>
            <a:pPr lvl="2">
              <a:buFont typeface="Tahoma" panose="020B0604030504040204" pitchFamily="34" charset="0"/>
              <a:buChar char="–"/>
            </a:pPr>
            <a:r>
              <a:rPr lang="en-US" altLang="en-US" sz="2600" dirty="0"/>
              <a:t>Board members with skills &amp; experience</a:t>
            </a:r>
          </a:p>
          <a:p>
            <a:pPr lvl="2">
              <a:buFont typeface="Tahoma" panose="020B0604030504040204" pitchFamily="34" charset="0"/>
              <a:buChar char="–"/>
            </a:pPr>
            <a:r>
              <a:rPr lang="en-US" altLang="en-US" sz="2600" dirty="0"/>
              <a:t>Volunteers</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10</a:t>
            </a:fld>
            <a:endParaRPr lang="en-US" dirty="0"/>
          </a:p>
        </p:txBody>
      </p:sp>
      <p:sp>
        <p:nvSpPr>
          <p:cNvPr id="4" name="Title 3"/>
          <p:cNvSpPr>
            <a:spLocks noGrp="1"/>
          </p:cNvSpPr>
          <p:nvPr>
            <p:ph type="title"/>
          </p:nvPr>
        </p:nvSpPr>
        <p:spPr/>
        <p:txBody>
          <a:bodyPr/>
          <a:lstStyle/>
          <a:p>
            <a:r>
              <a:rPr lang="en-US" dirty="0" smtClean="0"/>
              <a:t>Organizing </a:t>
            </a:r>
            <a:r>
              <a:rPr lang="en-US" dirty="0" smtClean="0"/>
              <a:t>Strategies</a:t>
            </a:r>
            <a:endParaRPr lang="en-US" dirty="0"/>
          </a:p>
        </p:txBody>
      </p:sp>
    </p:spTree>
    <p:extLst>
      <p:ext uri="{BB962C8B-B14F-4D97-AF65-F5344CB8AC3E}">
        <p14:creationId xmlns:p14="http://schemas.microsoft.com/office/powerpoint/2010/main" val="1149999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19200"/>
            <a:ext cx="8382000" cy="5029200"/>
          </a:xfrm>
        </p:spPr>
        <p:txBody>
          <a:bodyPr/>
          <a:lstStyle/>
          <a:p>
            <a:pPr lvl="1"/>
            <a:r>
              <a:rPr lang="en-US" sz="2600" dirty="0" smtClean="0"/>
              <a:t>Provides </a:t>
            </a:r>
            <a:r>
              <a:rPr lang="en-US" sz="2600" dirty="0"/>
              <a:t>direct board involvement which is critical in resource </a:t>
            </a:r>
            <a:r>
              <a:rPr lang="en-US" sz="2600" dirty="0" smtClean="0"/>
              <a:t>development.</a:t>
            </a:r>
            <a:endParaRPr lang="en-US" sz="2600" dirty="0"/>
          </a:p>
          <a:p>
            <a:pPr lvl="1"/>
            <a:r>
              <a:rPr lang="en-US" sz="2600" dirty="0"/>
              <a:t>Look to establish a culture of giving on behalf of members and with former </a:t>
            </a:r>
            <a:r>
              <a:rPr lang="en-US" sz="2600" dirty="0" smtClean="0"/>
              <a:t>members </a:t>
            </a:r>
            <a:r>
              <a:rPr lang="en-US" sz="2600" dirty="0" smtClean="0"/>
              <a:t>– </a:t>
            </a:r>
            <a:r>
              <a:rPr lang="en-US" sz="2600" dirty="0" smtClean="0"/>
              <a:t>“Board </a:t>
            </a:r>
            <a:r>
              <a:rPr lang="en-US" sz="2600" dirty="0"/>
              <a:t>support” is important to future </a:t>
            </a:r>
            <a:r>
              <a:rPr lang="en-US" sz="2600" dirty="0" smtClean="0"/>
              <a:t>funders.</a:t>
            </a:r>
            <a:endParaRPr lang="en-US" sz="2600" dirty="0"/>
          </a:p>
          <a:p>
            <a:pPr lvl="1"/>
            <a:r>
              <a:rPr lang="en-US" sz="2600" dirty="0"/>
              <a:t>Create a development plan with multiple strategies that can be supported by the full </a:t>
            </a:r>
            <a:r>
              <a:rPr lang="en-US" sz="2600" dirty="0" smtClean="0"/>
              <a:t>council.</a:t>
            </a:r>
            <a:endParaRPr lang="en-US" sz="2600" dirty="0"/>
          </a:p>
          <a:p>
            <a:pPr lvl="1"/>
            <a:r>
              <a:rPr lang="en-US" sz="2600" dirty="0"/>
              <a:t>Create a committee </a:t>
            </a:r>
            <a:r>
              <a:rPr lang="en-US" sz="2600" dirty="0" smtClean="0"/>
              <a:t>description – Identify </a:t>
            </a:r>
            <a:r>
              <a:rPr lang="en-US" sz="2600" dirty="0"/>
              <a:t>a chair and </a:t>
            </a:r>
            <a:r>
              <a:rPr lang="en-US" sz="2600" dirty="0" smtClean="0"/>
              <a:t>members.</a:t>
            </a:r>
            <a:endParaRPr lang="en-US" sz="2600" dirty="0" smtClean="0"/>
          </a:p>
          <a:p>
            <a:pPr lvl="1"/>
            <a:r>
              <a:rPr lang="en-US" sz="2600" dirty="0" smtClean="0"/>
              <a:t>Revise </a:t>
            </a:r>
            <a:r>
              <a:rPr lang="en-US" sz="2600" dirty="0"/>
              <a:t>council member expectations to include </a:t>
            </a:r>
            <a:r>
              <a:rPr lang="en-US" sz="2600" dirty="0" smtClean="0"/>
              <a:t>giving.</a:t>
            </a:r>
            <a:endParaRPr lang="en-US" sz="2600"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11</a:t>
            </a:fld>
            <a:endParaRPr lang="en-US" dirty="0"/>
          </a:p>
        </p:txBody>
      </p:sp>
      <p:sp>
        <p:nvSpPr>
          <p:cNvPr id="4" name="Title 3"/>
          <p:cNvSpPr>
            <a:spLocks noGrp="1"/>
          </p:cNvSpPr>
          <p:nvPr>
            <p:ph type="title"/>
          </p:nvPr>
        </p:nvSpPr>
        <p:spPr>
          <a:xfrm>
            <a:off x="152400" y="304800"/>
            <a:ext cx="8382000" cy="762000"/>
          </a:xfrm>
        </p:spPr>
        <p:txBody>
          <a:bodyPr/>
          <a:lstStyle/>
          <a:p>
            <a:r>
              <a:rPr lang="en-US" dirty="0"/>
              <a:t>Consider a Resource Development </a:t>
            </a:r>
            <a:r>
              <a:rPr lang="en-US" dirty="0" smtClean="0"/>
              <a:t>Committee</a:t>
            </a:r>
            <a:endParaRPr lang="en-US" dirty="0"/>
          </a:p>
        </p:txBody>
      </p:sp>
    </p:spTree>
    <p:extLst>
      <p:ext uri="{BB962C8B-B14F-4D97-AF65-F5344CB8AC3E}">
        <p14:creationId xmlns:p14="http://schemas.microsoft.com/office/powerpoint/2010/main" val="1924742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19200"/>
            <a:ext cx="8305800" cy="5029200"/>
          </a:xfrm>
        </p:spPr>
        <p:txBody>
          <a:bodyPr/>
          <a:lstStyle/>
          <a:p>
            <a:pPr marL="342900" lvl="1" indent="-342900">
              <a:buFontTx/>
              <a:buChar char="•"/>
            </a:pPr>
            <a:r>
              <a:rPr lang="en-US" sz="2800" dirty="0" smtClean="0"/>
              <a:t>“You </a:t>
            </a:r>
            <a:r>
              <a:rPr lang="en-US" sz="2800" dirty="0"/>
              <a:t>don’t </a:t>
            </a:r>
            <a:r>
              <a:rPr lang="en-US" sz="2800" dirty="0" smtClean="0"/>
              <a:t>ask –</a:t>
            </a:r>
            <a:r>
              <a:rPr lang="en-US" sz="2800" dirty="0"/>
              <a:t> </a:t>
            </a:r>
            <a:r>
              <a:rPr lang="en-US" sz="2800" dirty="0" smtClean="0"/>
              <a:t>y</a:t>
            </a:r>
            <a:r>
              <a:rPr lang="en-US" sz="2800" dirty="0" smtClean="0"/>
              <a:t>ou </a:t>
            </a:r>
            <a:r>
              <a:rPr lang="en-US" sz="2800" dirty="0"/>
              <a:t>don’t get.” </a:t>
            </a:r>
            <a:endParaRPr lang="en-US" sz="2800" dirty="0" smtClean="0"/>
          </a:p>
          <a:p>
            <a:pPr marL="342900" lvl="1" indent="-342900">
              <a:buFontTx/>
              <a:buChar char="•"/>
            </a:pPr>
            <a:r>
              <a:rPr lang="en-US" sz="2800" dirty="0" smtClean="0"/>
              <a:t>“</a:t>
            </a:r>
            <a:r>
              <a:rPr lang="en-US" sz="2800" dirty="0"/>
              <a:t>Who do you know?” Have a form to assess it (people, businesses, foundations</a:t>
            </a:r>
            <a:r>
              <a:rPr lang="en-US" sz="2800" dirty="0" smtClean="0"/>
              <a:t>), </a:t>
            </a:r>
            <a:r>
              <a:rPr lang="en-US" sz="2800" dirty="0" smtClean="0"/>
              <a:t>completed by all council members and </a:t>
            </a:r>
            <a:r>
              <a:rPr lang="en-US" sz="2800" dirty="0" smtClean="0"/>
              <a:t>staff.</a:t>
            </a:r>
            <a:endParaRPr lang="en-US" sz="2800" dirty="0"/>
          </a:p>
          <a:p>
            <a:r>
              <a:rPr lang="en-US" sz="2800" dirty="0"/>
              <a:t>Create a list of family, friends, businesses, and other </a:t>
            </a:r>
            <a:r>
              <a:rPr lang="en-US" sz="2800" b="1" dirty="0"/>
              <a:t>potential supporters </a:t>
            </a:r>
            <a:r>
              <a:rPr lang="en-US" sz="2800" dirty="0"/>
              <a:t>who might be interested in your organization’s mission, and think of ways to get them </a:t>
            </a:r>
            <a:r>
              <a:rPr lang="en-US" sz="2800" dirty="0" smtClean="0"/>
              <a:t>involved</a:t>
            </a:r>
            <a:endParaRPr lang="en-US" sz="2800"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12</a:t>
            </a:fld>
            <a:endParaRPr lang="en-US" dirty="0"/>
          </a:p>
        </p:txBody>
      </p:sp>
      <p:sp>
        <p:nvSpPr>
          <p:cNvPr id="4" name="Title 3"/>
          <p:cNvSpPr>
            <a:spLocks noGrp="1"/>
          </p:cNvSpPr>
          <p:nvPr>
            <p:ph type="title"/>
          </p:nvPr>
        </p:nvSpPr>
        <p:spPr/>
        <p:txBody>
          <a:bodyPr/>
          <a:lstStyle/>
          <a:p>
            <a:r>
              <a:rPr lang="en-US" dirty="0" smtClean="0"/>
              <a:t>Key Concepts</a:t>
            </a:r>
            <a:endParaRPr lang="en-US" dirty="0"/>
          </a:p>
        </p:txBody>
      </p:sp>
    </p:spTree>
    <p:extLst>
      <p:ext uri="{BB962C8B-B14F-4D97-AF65-F5344CB8AC3E}">
        <p14:creationId xmlns:p14="http://schemas.microsoft.com/office/powerpoint/2010/main" val="2976592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19200"/>
            <a:ext cx="8305800" cy="5029200"/>
          </a:xfrm>
        </p:spPr>
        <p:txBody>
          <a:bodyPr/>
          <a:lstStyle/>
          <a:p>
            <a:pPr marL="346075" lvl="1" indent="-403225">
              <a:spcBef>
                <a:spcPts val="1000"/>
              </a:spcBef>
              <a:buFont typeface="Arial" panose="020B0604020202020204" pitchFamily="34" charset="0"/>
              <a:buChar char="•"/>
            </a:pPr>
            <a:r>
              <a:rPr lang="en-US" sz="2800" dirty="0" smtClean="0"/>
              <a:t>Create a SILC </a:t>
            </a:r>
            <a:r>
              <a:rPr lang="en-US" sz="2800" dirty="0"/>
              <a:t>website and social </a:t>
            </a:r>
            <a:r>
              <a:rPr lang="en-US" sz="2800" dirty="0" smtClean="0"/>
              <a:t>media presence.</a:t>
            </a:r>
            <a:endParaRPr lang="en-US" sz="2800" dirty="0"/>
          </a:p>
          <a:p>
            <a:pPr marL="403225" lvl="1" indent="-403225">
              <a:spcBef>
                <a:spcPts val="1000"/>
              </a:spcBef>
              <a:buFont typeface="Arial" panose="020B0604020202020204" pitchFamily="34" charset="0"/>
              <a:buChar char="•"/>
            </a:pPr>
            <a:r>
              <a:rPr lang="en-US" sz="2800" dirty="0" smtClean="0"/>
              <a:t>Send an Annual </a:t>
            </a:r>
            <a:r>
              <a:rPr lang="en-US" sz="2800" dirty="0"/>
              <a:t>Fund and </a:t>
            </a:r>
            <a:r>
              <a:rPr lang="en-US" sz="2800" dirty="0" smtClean="0"/>
              <a:t>year-end </a:t>
            </a:r>
            <a:r>
              <a:rPr lang="en-US" sz="2800" dirty="0"/>
              <a:t>appeal to your </a:t>
            </a:r>
            <a:r>
              <a:rPr lang="en-US" sz="2800" dirty="0" smtClean="0"/>
              <a:t>potential </a:t>
            </a:r>
            <a:r>
              <a:rPr lang="en-US" sz="2800" dirty="0" smtClean="0"/>
              <a:t>sponsors. </a:t>
            </a:r>
            <a:endParaRPr lang="en-US" sz="2800" dirty="0"/>
          </a:p>
          <a:p>
            <a:pPr marL="346075" lvl="1" indent="-403225">
              <a:spcBef>
                <a:spcPts val="1000"/>
              </a:spcBef>
              <a:buFont typeface="Arial" panose="020B0604020202020204" pitchFamily="34" charset="0"/>
              <a:buChar char="•"/>
            </a:pPr>
            <a:r>
              <a:rPr lang="en-US" sz="2800" dirty="0"/>
              <a:t>Identify </a:t>
            </a:r>
            <a:r>
              <a:rPr lang="en-US" sz="2800" dirty="0" smtClean="0"/>
              <a:t>connections.</a:t>
            </a:r>
            <a:endParaRPr lang="en-US" sz="2800" dirty="0"/>
          </a:p>
          <a:p>
            <a:pPr marL="346075" lvl="1" indent="-403225">
              <a:spcBef>
                <a:spcPts val="1000"/>
              </a:spcBef>
              <a:buFont typeface="Arial" panose="020B0604020202020204" pitchFamily="34" charset="0"/>
              <a:buChar char="•"/>
            </a:pPr>
            <a:r>
              <a:rPr lang="en-US" sz="2800" dirty="0" smtClean="0"/>
              <a:t>Create </a:t>
            </a:r>
            <a:r>
              <a:rPr lang="en-US" sz="2800" dirty="0" smtClean="0"/>
              <a:t>collaborations. </a:t>
            </a:r>
            <a:endParaRPr lang="en-US" sz="2800" dirty="0"/>
          </a:p>
          <a:p>
            <a:pPr marL="346075" lvl="1" indent="-403225">
              <a:spcBef>
                <a:spcPts val="1000"/>
              </a:spcBef>
              <a:buFont typeface="Arial" panose="020B0604020202020204" pitchFamily="34" charset="0"/>
              <a:buChar char="•"/>
            </a:pPr>
            <a:r>
              <a:rPr lang="en-US" sz="2800" dirty="0" smtClean="0"/>
              <a:t>Recognize donors.</a:t>
            </a:r>
            <a:endParaRPr lang="en-US" sz="2800" dirty="0"/>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13</a:t>
            </a:fld>
            <a:endParaRPr lang="en-US" dirty="0"/>
          </a:p>
        </p:txBody>
      </p:sp>
      <p:sp>
        <p:nvSpPr>
          <p:cNvPr id="4" name="Title 3"/>
          <p:cNvSpPr>
            <a:spLocks noGrp="1"/>
          </p:cNvSpPr>
          <p:nvPr>
            <p:ph type="title"/>
          </p:nvPr>
        </p:nvSpPr>
        <p:spPr/>
        <p:txBody>
          <a:bodyPr/>
          <a:lstStyle/>
          <a:p>
            <a:r>
              <a:rPr lang="en-US" dirty="0" smtClean="0"/>
              <a:t>General Strategies</a:t>
            </a:r>
            <a:endParaRPr lang="en-US" dirty="0"/>
          </a:p>
        </p:txBody>
      </p:sp>
    </p:spTree>
    <p:extLst>
      <p:ext uri="{BB962C8B-B14F-4D97-AF65-F5344CB8AC3E}">
        <p14:creationId xmlns:p14="http://schemas.microsoft.com/office/powerpoint/2010/main" val="1946182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762000"/>
            <a:ext cx="8610600" cy="5486400"/>
          </a:xfrm>
        </p:spPr>
        <p:txBody>
          <a:bodyPr/>
          <a:lstStyle/>
          <a:p>
            <a:r>
              <a:rPr lang="en-US" dirty="0"/>
              <a:t>Have a </a:t>
            </a:r>
            <a:r>
              <a:rPr lang="en-US" dirty="0" smtClean="0"/>
              <a:t>plan:</a:t>
            </a:r>
            <a:endParaRPr lang="en-US" dirty="0"/>
          </a:p>
          <a:p>
            <a:pPr lvl="1"/>
            <a:r>
              <a:rPr lang="en-US" dirty="0"/>
              <a:t>What or Who would additional funds be used for? </a:t>
            </a:r>
          </a:p>
          <a:p>
            <a:pPr lvl="2"/>
            <a:r>
              <a:rPr lang="en-US" sz="2300" dirty="0"/>
              <a:t>Special projects for the </a:t>
            </a:r>
            <a:r>
              <a:rPr lang="en-US" sz="2300" dirty="0" smtClean="0"/>
              <a:t>CILs? </a:t>
            </a:r>
            <a:endParaRPr lang="en-US" sz="2300" dirty="0"/>
          </a:p>
          <a:p>
            <a:pPr lvl="2"/>
            <a:r>
              <a:rPr lang="en-US" sz="2300" dirty="0"/>
              <a:t>Training? </a:t>
            </a:r>
          </a:p>
          <a:p>
            <a:pPr lvl="2"/>
            <a:r>
              <a:rPr lang="en-US" sz="2300" dirty="0"/>
              <a:t>Public Education? </a:t>
            </a:r>
          </a:p>
          <a:p>
            <a:pPr lvl="2"/>
            <a:r>
              <a:rPr lang="en-US" sz="2300" dirty="0"/>
              <a:t>Particular underserved populations or geographies?</a:t>
            </a:r>
          </a:p>
          <a:p>
            <a:pPr lvl="2"/>
            <a:r>
              <a:rPr lang="en-US" sz="2300" dirty="0"/>
              <a:t>Etc.</a:t>
            </a:r>
          </a:p>
          <a:p>
            <a:pPr marL="857250" lvl="1" indent="-342900">
              <a:buFont typeface="Tahoma" panose="020B0604030504040204" pitchFamily="34" charset="0"/>
              <a:buChar char="–"/>
            </a:pPr>
            <a:r>
              <a:rPr lang="en-US" dirty="0"/>
              <a:t>Be prepared to demonstrate your capacity for </a:t>
            </a:r>
            <a:r>
              <a:rPr lang="en-US" dirty="0" smtClean="0"/>
              <a:t>success.</a:t>
            </a:r>
            <a:r>
              <a:rPr lang="en-US" dirty="0"/>
              <a:t>	</a:t>
            </a:r>
          </a:p>
          <a:p>
            <a:pPr lvl="2">
              <a:buFont typeface="Arial" panose="020B0604020202020204" pitchFamily="34" charset="0"/>
              <a:buChar char="•"/>
            </a:pPr>
            <a:r>
              <a:rPr lang="en-US" sz="2300" dirty="0"/>
              <a:t>Do you have partners/collaborators in your pocket?</a:t>
            </a:r>
          </a:p>
          <a:p>
            <a:pPr lvl="2">
              <a:buFont typeface="Arial" panose="020B0604020202020204" pitchFamily="34" charset="0"/>
              <a:buChar char="•"/>
            </a:pPr>
            <a:r>
              <a:rPr lang="en-US" sz="2300" dirty="0"/>
              <a:t>Can you demonstrate a need for the </a:t>
            </a:r>
            <a:r>
              <a:rPr lang="en-US" sz="2300" dirty="0" smtClean="0"/>
              <a:t>“who” </a:t>
            </a:r>
            <a:r>
              <a:rPr lang="en-US" sz="2300" dirty="0"/>
              <a:t>or </a:t>
            </a:r>
            <a:r>
              <a:rPr lang="en-US" sz="2300" dirty="0" smtClean="0"/>
              <a:t>“what” </a:t>
            </a:r>
            <a:r>
              <a:rPr lang="en-US" sz="2300" dirty="0"/>
              <a:t>with hard or soft data?</a:t>
            </a:r>
          </a:p>
          <a:p>
            <a:pPr lvl="2">
              <a:buFont typeface="Arial" panose="020B0604020202020204" pitchFamily="34" charset="0"/>
              <a:buChar char="•"/>
            </a:pPr>
            <a:r>
              <a:rPr lang="en-US" sz="2300" dirty="0"/>
              <a:t>Can you show your capacity for evaluation and results driven projects?</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14</a:t>
            </a:fld>
            <a:endParaRPr lang="en-US" dirty="0"/>
          </a:p>
        </p:txBody>
      </p:sp>
      <p:sp>
        <p:nvSpPr>
          <p:cNvPr id="4" name="Title 3"/>
          <p:cNvSpPr>
            <a:spLocks noGrp="1"/>
          </p:cNvSpPr>
          <p:nvPr>
            <p:ph type="title"/>
          </p:nvPr>
        </p:nvSpPr>
        <p:spPr>
          <a:xfrm>
            <a:off x="228600" y="152400"/>
            <a:ext cx="7696200" cy="792162"/>
          </a:xfrm>
        </p:spPr>
        <p:txBody>
          <a:bodyPr/>
          <a:lstStyle/>
          <a:p>
            <a:r>
              <a:rPr lang="en-US" dirty="0"/>
              <a:t>General </a:t>
            </a:r>
            <a:r>
              <a:rPr lang="en-US" dirty="0" smtClean="0"/>
              <a:t>Strategies, </a:t>
            </a:r>
            <a:r>
              <a:rPr lang="en-US" sz="2400" dirty="0" smtClean="0"/>
              <a:t>cont’d.</a:t>
            </a:r>
            <a:endParaRPr lang="en-US" sz="2400" dirty="0"/>
          </a:p>
        </p:txBody>
      </p:sp>
    </p:spTree>
    <p:extLst>
      <p:ext uri="{BB962C8B-B14F-4D97-AF65-F5344CB8AC3E}">
        <p14:creationId xmlns:p14="http://schemas.microsoft.com/office/powerpoint/2010/main" val="3984444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382000" cy="5029200"/>
          </a:xfrm>
        </p:spPr>
        <p:txBody>
          <a:bodyPr/>
          <a:lstStyle/>
          <a:p>
            <a:r>
              <a:rPr lang="en-US" sz="2800" dirty="0"/>
              <a:t>How do you search Federal/State sources for relevant opportunities? </a:t>
            </a:r>
          </a:p>
          <a:p>
            <a:r>
              <a:rPr lang="en-US" sz="2800" dirty="0"/>
              <a:t>How do you search foundation, business, and private funding sources for projects?</a:t>
            </a:r>
          </a:p>
          <a:p>
            <a:r>
              <a:rPr lang="en-US" sz="2800" dirty="0"/>
              <a:t>How do you address grant writing, staff capacity, and project self-sustainment issues?</a:t>
            </a:r>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15</a:t>
            </a:fld>
            <a:endParaRPr lang="en-US" dirty="0"/>
          </a:p>
        </p:txBody>
      </p:sp>
      <p:sp>
        <p:nvSpPr>
          <p:cNvPr id="2" name="Title 1"/>
          <p:cNvSpPr>
            <a:spLocks noGrp="1"/>
          </p:cNvSpPr>
          <p:nvPr>
            <p:ph type="title"/>
          </p:nvPr>
        </p:nvSpPr>
        <p:spPr/>
        <p:txBody>
          <a:bodyPr>
            <a:normAutofit/>
          </a:bodyPr>
          <a:lstStyle/>
          <a:p>
            <a:r>
              <a:rPr lang="en-US" dirty="0" smtClean="0">
                <a:latin typeface="Arial Rounded MT Bold"/>
                <a:ea typeface="Tahoma" panose="020B0604030504040204" pitchFamily="34" charset="0"/>
                <a:cs typeface="Tahoma" panose="020B0604030504040204" pitchFamily="34" charset="0"/>
              </a:rPr>
              <a:t>Grant Seeking</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866264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19200"/>
            <a:ext cx="8305800" cy="5029200"/>
          </a:xfrm>
        </p:spPr>
        <p:txBody>
          <a:bodyPr/>
          <a:lstStyle/>
          <a:p>
            <a:r>
              <a:rPr lang="en-US" sz="2800" dirty="0"/>
              <a:t>Identify types of support other than </a:t>
            </a:r>
            <a:r>
              <a:rPr lang="en-US" sz="2800" dirty="0" smtClean="0"/>
              <a:t>money.</a:t>
            </a:r>
            <a:endParaRPr lang="en-US" sz="2800" dirty="0"/>
          </a:p>
          <a:p>
            <a:pPr lvl="1"/>
            <a:r>
              <a:rPr lang="en-US" sz="2600" dirty="0"/>
              <a:t>In-kind gifts, such as free services, space, equipment</a:t>
            </a:r>
          </a:p>
          <a:p>
            <a:pPr lvl="1"/>
            <a:r>
              <a:rPr lang="en-US" sz="2600" dirty="0"/>
              <a:t>Other non-financial donations, can come from local businesses, professionals (i.e., pro bono legal or accounting help), or other community entities</a:t>
            </a:r>
          </a:p>
          <a:p>
            <a:pPr>
              <a:spcBef>
                <a:spcPts val="2400"/>
              </a:spcBef>
            </a:pPr>
            <a:r>
              <a:rPr lang="en-US" sz="2800" dirty="0" smtClean="0"/>
              <a:t>What other sources of funding/revenue have you been able to pursue or successfully develop?</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16</a:t>
            </a:fld>
            <a:endParaRPr lang="en-US" dirty="0"/>
          </a:p>
        </p:txBody>
      </p:sp>
      <p:sp>
        <p:nvSpPr>
          <p:cNvPr id="4" name="Title 3"/>
          <p:cNvSpPr>
            <a:spLocks noGrp="1"/>
          </p:cNvSpPr>
          <p:nvPr>
            <p:ph type="title"/>
          </p:nvPr>
        </p:nvSpPr>
        <p:spPr/>
        <p:txBody>
          <a:bodyPr/>
          <a:lstStyle/>
          <a:p>
            <a:r>
              <a:rPr lang="en-US" dirty="0" smtClean="0"/>
              <a:t>Other Sources of Funding/Support</a:t>
            </a:r>
            <a:endParaRPr lang="en-US" dirty="0"/>
          </a:p>
        </p:txBody>
      </p:sp>
    </p:spTree>
    <p:extLst>
      <p:ext uri="{BB962C8B-B14F-4D97-AF65-F5344CB8AC3E}">
        <p14:creationId xmlns:p14="http://schemas.microsoft.com/office/powerpoint/2010/main" val="3591796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19200"/>
            <a:ext cx="8382000" cy="5029200"/>
          </a:xfrm>
        </p:spPr>
        <p:txBody>
          <a:bodyPr/>
          <a:lstStyle/>
          <a:p>
            <a:r>
              <a:rPr lang="en-US" sz="2800" dirty="0" smtClean="0"/>
              <a:t>You may not conduct resource development unless you elected to do so in your </a:t>
            </a:r>
            <a:r>
              <a:rPr lang="en-US" sz="2800" dirty="0" smtClean="0"/>
              <a:t>SPIL.</a:t>
            </a:r>
            <a:endParaRPr lang="en-US" sz="2800" dirty="0" smtClean="0"/>
          </a:p>
          <a:p>
            <a:r>
              <a:rPr lang="en-US" sz="2800" dirty="0" smtClean="0"/>
              <a:t>Your </a:t>
            </a:r>
            <a:r>
              <a:rPr lang="en-US" sz="2800" dirty="0"/>
              <a:t>SPIL </a:t>
            </a:r>
            <a:r>
              <a:rPr lang="en-US" sz="2800" dirty="0" smtClean="0"/>
              <a:t>should describe your process </a:t>
            </a:r>
            <a:r>
              <a:rPr lang="en-US" sz="2800" dirty="0"/>
              <a:t>to address resource development </a:t>
            </a:r>
            <a:r>
              <a:rPr lang="en-US" sz="2800" dirty="0" smtClean="0"/>
              <a:t>activities.</a:t>
            </a:r>
            <a:endParaRPr lang="en-US" sz="2800" dirty="0"/>
          </a:p>
          <a:p>
            <a:r>
              <a:rPr lang="en-US" sz="2800" dirty="0" smtClean="0"/>
              <a:t>Opportunities are affected by:</a:t>
            </a:r>
          </a:p>
          <a:p>
            <a:pPr lvl="1"/>
            <a:r>
              <a:rPr lang="en-US" sz="2600" dirty="0" smtClean="0"/>
              <a:t>How your SILC </a:t>
            </a:r>
            <a:r>
              <a:rPr lang="en-US" sz="2600" dirty="0"/>
              <a:t>is </a:t>
            </a:r>
            <a:r>
              <a:rPr lang="en-US" sz="2600" dirty="0" smtClean="0"/>
              <a:t>organized, and</a:t>
            </a:r>
            <a:endParaRPr lang="en-US" sz="2600" dirty="0" smtClean="0"/>
          </a:p>
          <a:p>
            <a:pPr lvl="1"/>
            <a:r>
              <a:rPr lang="en-US" sz="2600" dirty="0" smtClean="0"/>
              <a:t>How </a:t>
            </a:r>
            <a:r>
              <a:rPr lang="en-US" sz="2600" dirty="0"/>
              <a:t>SILC funding is </a:t>
            </a:r>
            <a:r>
              <a:rPr lang="en-US" sz="2600" dirty="0" smtClean="0"/>
              <a:t>processed.</a:t>
            </a:r>
            <a:endParaRPr lang="en-US" sz="2600" dirty="0"/>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17</a:t>
            </a:fld>
            <a:endParaRPr lang="en-US" dirty="0"/>
          </a:p>
        </p:txBody>
      </p:sp>
      <p:sp>
        <p:nvSpPr>
          <p:cNvPr id="4" name="Title 3"/>
          <p:cNvSpPr>
            <a:spLocks noGrp="1"/>
          </p:cNvSpPr>
          <p:nvPr>
            <p:ph type="title"/>
          </p:nvPr>
        </p:nvSpPr>
        <p:spPr/>
        <p:txBody>
          <a:bodyPr/>
          <a:lstStyle/>
          <a:p>
            <a:r>
              <a:rPr lang="en-US" dirty="0" smtClean="0"/>
              <a:t>Additional Considerations</a:t>
            </a:r>
            <a:endParaRPr lang="en-US" dirty="0"/>
          </a:p>
        </p:txBody>
      </p:sp>
    </p:spTree>
    <p:extLst>
      <p:ext uri="{BB962C8B-B14F-4D97-AF65-F5344CB8AC3E}">
        <p14:creationId xmlns:p14="http://schemas.microsoft.com/office/powerpoint/2010/main" val="20000935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762000"/>
            <a:ext cx="8305800" cy="5410200"/>
          </a:xfrm>
        </p:spPr>
        <p:txBody>
          <a:bodyPr/>
          <a:lstStyle/>
          <a:p>
            <a:r>
              <a:rPr lang="en-US" dirty="0" smtClean="0"/>
              <a:t>Do you have the level of autonomy you need?</a:t>
            </a:r>
          </a:p>
          <a:p>
            <a:r>
              <a:rPr lang="en-US" dirty="0" smtClean="0"/>
              <a:t>Do you have the resources you need?</a:t>
            </a:r>
          </a:p>
          <a:p>
            <a:r>
              <a:rPr lang="en-US" dirty="0" smtClean="0"/>
              <a:t>Do you want to handle your own money?</a:t>
            </a:r>
          </a:p>
          <a:p>
            <a:r>
              <a:rPr lang="en-US" dirty="0" smtClean="0"/>
              <a:t>Do you want to conduct activities outside your SILC Duties and Authorities?</a:t>
            </a:r>
            <a:endParaRPr lang="en-US" dirty="0"/>
          </a:p>
          <a:p>
            <a:r>
              <a:rPr lang="en-US" dirty="0"/>
              <a:t>Do you have the capacity to take on the additional responsibilities of becoming a </a:t>
            </a:r>
            <a:r>
              <a:rPr lang="en-US" dirty="0" smtClean="0"/>
              <a:t>501(c)(3)?</a:t>
            </a:r>
            <a:endParaRPr lang="en-US" dirty="0"/>
          </a:p>
          <a:p>
            <a:r>
              <a:rPr lang="en-US" dirty="0"/>
              <a:t>Have you weighed the </a:t>
            </a:r>
            <a:r>
              <a:rPr lang="en-US" dirty="0" smtClean="0"/>
              <a:t>intended and unintended </a:t>
            </a:r>
            <a:r>
              <a:rPr lang="en-US" dirty="0"/>
              <a:t>consequences of your SILC becoming a 501(c)(3</a:t>
            </a:r>
            <a:r>
              <a:rPr lang="en-US" dirty="0" smtClean="0"/>
              <a:t>)? </a:t>
            </a:r>
            <a:endParaRPr lang="en-US" dirty="0"/>
          </a:p>
          <a:p>
            <a:r>
              <a:rPr lang="en-US" dirty="0"/>
              <a:t>Have you looked into your state laws and regulations to make sure you can become a 501(c)(3</a:t>
            </a:r>
            <a:r>
              <a:rPr lang="en-US" dirty="0" smtClean="0"/>
              <a:t>)?</a:t>
            </a:r>
            <a:endParaRPr lang="en-US" dirty="0"/>
          </a:p>
          <a:p>
            <a:endParaRPr lang="en-US" dirty="0" smtClean="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18</a:t>
            </a:fld>
            <a:endParaRPr lang="en-US" dirty="0"/>
          </a:p>
        </p:txBody>
      </p:sp>
      <p:sp>
        <p:nvSpPr>
          <p:cNvPr id="4" name="Title 3"/>
          <p:cNvSpPr>
            <a:spLocks noGrp="1"/>
          </p:cNvSpPr>
          <p:nvPr>
            <p:ph type="title"/>
          </p:nvPr>
        </p:nvSpPr>
        <p:spPr>
          <a:xfrm>
            <a:off x="228600" y="76200"/>
            <a:ext cx="7696200" cy="792162"/>
          </a:xfrm>
        </p:spPr>
        <p:txBody>
          <a:bodyPr/>
          <a:lstStyle/>
          <a:p>
            <a:r>
              <a:rPr lang="en-US" dirty="0" smtClean="0"/>
              <a:t>Should </a:t>
            </a:r>
            <a:r>
              <a:rPr lang="en-US" dirty="0" smtClean="0"/>
              <a:t>your </a:t>
            </a:r>
            <a:r>
              <a:rPr lang="en-US" dirty="0" smtClean="0"/>
              <a:t>SILC become a 501(c)(3)?</a:t>
            </a:r>
            <a:endParaRPr lang="en-US" dirty="0"/>
          </a:p>
        </p:txBody>
      </p:sp>
    </p:spTree>
    <p:extLst>
      <p:ext uri="{BB962C8B-B14F-4D97-AF65-F5344CB8AC3E}">
        <p14:creationId xmlns:p14="http://schemas.microsoft.com/office/powerpoint/2010/main" val="24713013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Register as a corporation with your state:</a:t>
            </a:r>
          </a:p>
          <a:p>
            <a:pPr lvl="1"/>
            <a:r>
              <a:rPr lang="en-US" sz="2600" dirty="0" smtClean="0"/>
              <a:t>Articles of Incorporation</a:t>
            </a:r>
          </a:p>
          <a:p>
            <a:pPr lvl="1"/>
            <a:r>
              <a:rPr lang="en-US" sz="2600" dirty="0" smtClean="0"/>
              <a:t>Bylaws</a:t>
            </a:r>
          </a:p>
          <a:p>
            <a:pPr lvl="1"/>
            <a:r>
              <a:rPr lang="en-US" sz="2600" dirty="0" smtClean="0"/>
              <a:t>Officers</a:t>
            </a:r>
          </a:p>
          <a:p>
            <a:pPr lvl="1"/>
            <a:r>
              <a:rPr lang="en-US" sz="2600" dirty="0" smtClean="0"/>
              <a:t>Physical Location</a:t>
            </a:r>
          </a:p>
          <a:p>
            <a:r>
              <a:rPr lang="en-US" sz="2800" dirty="0" smtClean="0"/>
              <a:t>Apply for tax exempt status with the IRS</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19</a:t>
            </a:fld>
            <a:endParaRPr lang="en-US" dirty="0"/>
          </a:p>
        </p:txBody>
      </p:sp>
      <p:sp>
        <p:nvSpPr>
          <p:cNvPr id="4" name="Title 3"/>
          <p:cNvSpPr>
            <a:spLocks noGrp="1"/>
          </p:cNvSpPr>
          <p:nvPr>
            <p:ph type="title"/>
          </p:nvPr>
        </p:nvSpPr>
        <p:spPr/>
        <p:txBody>
          <a:bodyPr/>
          <a:lstStyle/>
          <a:p>
            <a:r>
              <a:rPr lang="en-US" dirty="0" smtClean="0"/>
              <a:t>How to become a 501(c)(3)</a:t>
            </a:r>
            <a:endParaRPr lang="en-US" dirty="0"/>
          </a:p>
        </p:txBody>
      </p:sp>
    </p:spTree>
    <p:extLst>
      <p:ext uri="{BB962C8B-B14F-4D97-AF65-F5344CB8AC3E}">
        <p14:creationId xmlns:p14="http://schemas.microsoft.com/office/powerpoint/2010/main" val="2309057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4"/>
          <p:cNvSpPr>
            <a:spLocks noGrp="1"/>
          </p:cNvSpPr>
          <p:nvPr>
            <p:ph type="ctrTitle"/>
          </p:nvPr>
        </p:nvSpPr>
        <p:spPr>
          <a:xfrm>
            <a:off x="0" y="1684419"/>
            <a:ext cx="9144000" cy="1058781"/>
          </a:xfrm>
        </p:spPr>
        <p:txBody>
          <a:bodyPr>
            <a:noAutofit/>
          </a:bodyPr>
          <a:lstStyle/>
          <a:p>
            <a:pPr algn="ctr"/>
            <a:r>
              <a:rPr lang="en-US" altLang="en-US" sz="3200" dirty="0">
                <a:solidFill>
                  <a:srgbClr val="333399"/>
                </a:solidFill>
                <a:latin typeface="Arial Rounded MT Bold" panose="020F0704030504030204"/>
                <a:ea typeface="Tahoma" panose="020B0604030504040204" pitchFamily="34" charset="0"/>
                <a:cs typeface="Tahoma" panose="020B0604030504040204" pitchFamily="34" charset="0"/>
              </a:rPr>
              <a:t>SILC Congress </a:t>
            </a:r>
            <a:r>
              <a:rPr lang="en-US" altLang="en-US" sz="3200" dirty="0" smtClean="0">
                <a:solidFill>
                  <a:srgbClr val="333399"/>
                </a:solidFill>
                <a:latin typeface="Arial Rounded MT Bold" panose="020F0704030504030204"/>
                <a:ea typeface="Tahoma" panose="020B0604030504040204" pitchFamily="34" charset="0"/>
                <a:cs typeface="Tahoma" panose="020B0604030504040204" pitchFamily="34" charset="0"/>
              </a:rPr>
              <a:t>2017 </a:t>
            </a:r>
            <a:r>
              <a:rPr lang="en-US" altLang="en-US" sz="3200" dirty="0">
                <a:solidFill>
                  <a:srgbClr val="333399"/>
                </a:solidFill>
                <a:latin typeface="Arial Rounded MT Bold" panose="020F0704030504030204"/>
                <a:ea typeface="Tahoma" panose="020B0604030504040204" pitchFamily="34" charset="0"/>
                <a:cs typeface="Tahoma" panose="020B0604030504040204" pitchFamily="34" charset="0"/>
              </a:rPr>
              <a:t/>
            </a:r>
            <a:br>
              <a:rPr lang="en-US" altLang="en-US" sz="3200" dirty="0">
                <a:solidFill>
                  <a:srgbClr val="333399"/>
                </a:solidFill>
                <a:latin typeface="Arial Rounded MT Bold" panose="020F0704030504030204"/>
                <a:ea typeface="Tahoma" panose="020B0604030504040204" pitchFamily="34" charset="0"/>
                <a:cs typeface="Tahoma" panose="020B0604030504040204" pitchFamily="34" charset="0"/>
              </a:rPr>
            </a:br>
            <a:r>
              <a:rPr lang="en-US" altLang="en-US" sz="3200" dirty="0" smtClean="0">
                <a:solidFill>
                  <a:srgbClr val="333399"/>
                </a:solidFill>
                <a:latin typeface="Arial Rounded MT Bold" panose="020F0704030504030204"/>
                <a:ea typeface="Tahoma" panose="020B0604030504040204" pitchFamily="34" charset="0"/>
                <a:cs typeface="Tahoma" panose="020B0604030504040204" pitchFamily="34" charset="0"/>
              </a:rPr>
              <a:t>Breakout Session: </a:t>
            </a:r>
            <a:br>
              <a:rPr lang="en-US" altLang="en-US" sz="3200" dirty="0" smtClean="0">
                <a:solidFill>
                  <a:srgbClr val="333399"/>
                </a:solidFill>
                <a:latin typeface="Arial Rounded MT Bold" panose="020F0704030504030204"/>
                <a:ea typeface="Tahoma" panose="020B0604030504040204" pitchFamily="34" charset="0"/>
                <a:cs typeface="Tahoma" panose="020B0604030504040204" pitchFamily="34" charset="0"/>
              </a:rPr>
            </a:br>
            <a:r>
              <a:rPr lang="en-US" sz="3200" dirty="0" smtClean="0"/>
              <a:t>Resource </a:t>
            </a:r>
            <a:r>
              <a:rPr lang="en-US" sz="3200" dirty="0"/>
              <a:t>Development for Non-501(c)(3) SILCs</a:t>
            </a:r>
            <a:endParaRPr lang="en-US" sz="3200" dirty="0">
              <a:solidFill>
                <a:srgbClr val="0070C0"/>
              </a:solidFill>
              <a:latin typeface="Arial Rounded MT Bold" panose="020F0704030504030204"/>
            </a:endParaRPr>
          </a:p>
        </p:txBody>
      </p:sp>
      <p:sp>
        <p:nvSpPr>
          <p:cNvPr id="13315" name="Rectangle 3"/>
          <p:cNvSpPr>
            <a:spLocks noGrp="1" noChangeArrowheads="1"/>
          </p:cNvSpPr>
          <p:nvPr>
            <p:ph type="subTitle" idx="1"/>
          </p:nvPr>
        </p:nvSpPr>
        <p:spPr>
          <a:xfrm>
            <a:off x="2228850" y="3409950"/>
            <a:ext cx="4800600" cy="2228850"/>
          </a:xfrm>
        </p:spPr>
        <p:txBody>
          <a:bodyPr>
            <a:noAutofit/>
          </a:bodyPr>
          <a:lstStyle/>
          <a:p>
            <a:r>
              <a:rPr lang="en-US" altLang="en-US" sz="2800" dirty="0" smtClean="0">
                <a:solidFill>
                  <a:srgbClr val="333399"/>
                </a:solidFill>
                <a:latin typeface="Arial Rounded MT Bold" panose="020F0704030504030204"/>
                <a:ea typeface="ＭＳ Ｐゴシック" pitchFamily="34" charset="-128"/>
                <a:cs typeface="Arial" charset="0"/>
              </a:rPr>
              <a:t>January 20, 2017</a:t>
            </a:r>
            <a:r>
              <a:rPr lang="en-US" altLang="en-US" sz="2800" dirty="0" smtClean="0">
                <a:solidFill>
                  <a:schemeClr val="accent2"/>
                </a:solidFill>
                <a:latin typeface="Arial Rounded MT Bold" panose="020F0704030504030204"/>
                <a:ea typeface="ＭＳ Ｐゴシック" pitchFamily="34" charset="-128"/>
                <a:cs typeface="Arial" charset="0"/>
              </a:rPr>
              <a:t> </a:t>
            </a:r>
            <a:endParaRPr lang="en-US" altLang="en-US" sz="2800" dirty="0">
              <a:solidFill>
                <a:srgbClr val="000099"/>
              </a:solidFill>
              <a:latin typeface="Arial Rounded MT Bold" panose="020F0704030504030204"/>
              <a:ea typeface="ＭＳ Ｐゴシック" pitchFamily="34" charset="-128"/>
              <a:cs typeface="Arial" charset="0"/>
            </a:endParaRPr>
          </a:p>
          <a:p>
            <a:pPr eaLnBrk="1" hangingPunct="1"/>
            <a:endParaRPr lang="en-US" altLang="en-US" sz="1100" i="1" dirty="0">
              <a:solidFill>
                <a:srgbClr val="333399"/>
              </a:solidFill>
              <a:latin typeface="Arial Rounded MT Bold" panose="020F0704030504030204"/>
              <a:ea typeface="ＭＳ Ｐゴシック" pitchFamily="34" charset="-128"/>
              <a:cs typeface="Arial" charset="0"/>
            </a:endParaRPr>
          </a:p>
          <a:p>
            <a:pPr eaLnBrk="1" hangingPunct="1"/>
            <a:endParaRPr lang="en-US" altLang="en-US" sz="800" i="1" dirty="0">
              <a:solidFill>
                <a:srgbClr val="333399"/>
              </a:solidFill>
              <a:latin typeface="Arial Rounded MT Bold" panose="020F0704030504030204"/>
              <a:ea typeface="ＭＳ Ｐゴシック" pitchFamily="34" charset="-128"/>
              <a:cs typeface="Arial" charset="0"/>
            </a:endParaRPr>
          </a:p>
          <a:p>
            <a:pPr eaLnBrk="1" hangingPunct="1"/>
            <a:r>
              <a:rPr lang="en-US" altLang="en-US" sz="2800" i="1" dirty="0">
                <a:solidFill>
                  <a:srgbClr val="333399"/>
                </a:solidFill>
                <a:latin typeface="Arial Rounded MT Bold" panose="020F0704030504030204"/>
                <a:ea typeface="ＭＳ Ｐゴシック" pitchFamily="34" charset="-128"/>
                <a:cs typeface="Arial" charset="0"/>
              </a:rPr>
              <a:t>Presenters:</a:t>
            </a:r>
          </a:p>
          <a:p>
            <a:pPr eaLnBrk="1" hangingPunct="1"/>
            <a:r>
              <a:rPr lang="en-US" altLang="en-US" sz="2800" dirty="0" smtClean="0">
                <a:solidFill>
                  <a:srgbClr val="333399"/>
                </a:solidFill>
                <a:latin typeface="Arial Rounded MT Bold" panose="020F0704030504030204"/>
                <a:ea typeface="ＭＳ Ｐゴシック" pitchFamily="34" charset="-128"/>
                <a:cs typeface="Arial" charset="0"/>
              </a:rPr>
              <a:t>Ann </a:t>
            </a:r>
            <a:r>
              <a:rPr lang="en-US" altLang="en-US" sz="2800" dirty="0">
                <a:solidFill>
                  <a:srgbClr val="333399"/>
                </a:solidFill>
                <a:latin typeface="Arial Rounded MT Bold" panose="020F0704030504030204"/>
                <a:ea typeface="ＭＳ Ｐゴシック" pitchFamily="34" charset="-128"/>
                <a:cs typeface="Arial" charset="0"/>
              </a:rPr>
              <a:t>McDaniel</a:t>
            </a:r>
          </a:p>
          <a:p>
            <a:pPr eaLnBrk="1" hangingPunct="1"/>
            <a:r>
              <a:rPr lang="en-US" altLang="en-US" sz="2800" dirty="0" smtClean="0">
                <a:solidFill>
                  <a:srgbClr val="333399"/>
                </a:solidFill>
                <a:latin typeface="Arial Rounded MT Bold" panose="020F0704030504030204"/>
                <a:ea typeface="ＭＳ Ｐゴシック" pitchFamily="34" charset="-128"/>
                <a:cs typeface="Arial" charset="0"/>
              </a:rPr>
              <a:t>Mary Olson</a:t>
            </a:r>
            <a:endParaRPr lang="en-US" altLang="en-US" sz="2800" dirty="0">
              <a:solidFill>
                <a:srgbClr val="333399"/>
              </a:solidFill>
              <a:latin typeface="Arial Rounded MT Bold" panose="020F0704030504030204"/>
              <a:ea typeface="ＭＳ Ｐゴシック" pitchFamily="34" charset="-128"/>
              <a:cs typeface="Arial" charset="0"/>
            </a:endParaRPr>
          </a:p>
        </p:txBody>
      </p:sp>
      <p:pic>
        <p:nvPicPr>
          <p:cNvPr id="13316" name="Picture 3" descr="ILNET logo with IL-NET in blue block letters underlined in red. Beneath CIL-NET SILC-NET in small red block letter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14192" y="457200"/>
            <a:ext cx="1115616" cy="613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0"/>
          </p:nvPr>
        </p:nvSpPr>
        <p:spPr/>
        <p:txBody>
          <a:bodyPr/>
          <a:lstStyle/>
          <a:p>
            <a:pPr>
              <a:defRPr/>
            </a:pPr>
            <a:fld id="{C7C8ACA3-9F92-4AD5-9E39-716CB6917A7B}" type="slidenum">
              <a:rPr lang="en-US" smtClean="0"/>
              <a:pPr>
                <a:defRPr/>
              </a:pPr>
              <a:t>2</a:t>
            </a:fld>
            <a:endParaRPr lang="en-US" dirty="0"/>
          </a:p>
        </p:txBody>
      </p:sp>
    </p:spTree>
    <p:extLst>
      <p:ext uri="{BB962C8B-B14F-4D97-AF65-F5344CB8AC3E}">
        <p14:creationId xmlns:p14="http://schemas.microsoft.com/office/powerpoint/2010/main" val="14460649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610600" cy="5257800"/>
          </a:xfrm>
        </p:spPr>
        <p:txBody>
          <a:bodyPr/>
          <a:lstStyle/>
          <a:p>
            <a:r>
              <a:rPr lang="en-US" dirty="0" smtClean="0"/>
              <a:t>Employer Identification Number if you intend to hire staff</a:t>
            </a:r>
          </a:p>
          <a:p>
            <a:pPr marL="461963" indent="0">
              <a:buNone/>
            </a:pPr>
            <a:r>
              <a:rPr lang="en-US" sz="2400" dirty="0"/>
              <a:t>https://www.irs.gov/uac/form-ss-4-application-for-employer-identification-number-ein?_</a:t>
            </a:r>
            <a:r>
              <a:rPr lang="en-US" sz="2400" dirty="0" smtClean="0"/>
              <a:t>ga=1.229772382.336901453.1426872193 </a:t>
            </a:r>
          </a:p>
          <a:p>
            <a:r>
              <a:rPr lang="en-US" dirty="0" smtClean="0"/>
              <a:t>Tax Exempt Status</a:t>
            </a:r>
          </a:p>
          <a:p>
            <a:pPr marL="461963" indent="0">
              <a:buNone/>
            </a:pPr>
            <a:r>
              <a:rPr lang="en-US" sz="2400" dirty="0"/>
              <a:t>https://</a:t>
            </a:r>
            <a:r>
              <a:rPr lang="en-US" sz="2400" dirty="0" smtClean="0"/>
              <a:t>www.irs.gov/charities-non-profits/applying-for-tax-exempt-status?_ga=1.263324110.336901453.1426872193 </a:t>
            </a:r>
          </a:p>
          <a:p>
            <a:r>
              <a:rPr lang="en-US" dirty="0" smtClean="0"/>
              <a:t>Publication 557 Tax Exempt Status for Your Organization</a:t>
            </a:r>
          </a:p>
          <a:p>
            <a:pPr marL="461963" indent="0">
              <a:buNone/>
            </a:pPr>
            <a:r>
              <a:rPr lang="en-US" sz="2400" dirty="0"/>
              <a:t>https://</a:t>
            </a:r>
            <a:r>
              <a:rPr lang="en-US" sz="2400" dirty="0" smtClean="0"/>
              <a:t>www.irs.gov/pub/irs-pdf/p557.pdf </a:t>
            </a:r>
            <a:endParaRPr lang="en-US" sz="2400"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20</a:t>
            </a:fld>
            <a:endParaRPr lang="en-US" dirty="0"/>
          </a:p>
        </p:txBody>
      </p:sp>
      <p:sp>
        <p:nvSpPr>
          <p:cNvPr id="4" name="Title 3"/>
          <p:cNvSpPr>
            <a:spLocks noGrp="1"/>
          </p:cNvSpPr>
          <p:nvPr>
            <p:ph type="title"/>
          </p:nvPr>
        </p:nvSpPr>
        <p:spPr>
          <a:xfrm>
            <a:off x="228600" y="76200"/>
            <a:ext cx="7696200" cy="792162"/>
          </a:xfrm>
        </p:spPr>
        <p:txBody>
          <a:bodyPr/>
          <a:lstStyle/>
          <a:p>
            <a:r>
              <a:rPr lang="en-US" dirty="0" smtClean="0"/>
              <a:t>Internal Revenue Service</a:t>
            </a:r>
            <a:endParaRPr lang="en-US" dirty="0"/>
          </a:p>
        </p:txBody>
      </p:sp>
    </p:spTree>
    <p:extLst>
      <p:ext uri="{BB962C8B-B14F-4D97-AF65-F5344CB8AC3E}">
        <p14:creationId xmlns:p14="http://schemas.microsoft.com/office/powerpoint/2010/main" val="17753856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458200" cy="5029200"/>
          </a:xfrm>
        </p:spPr>
        <p:txBody>
          <a:bodyPr/>
          <a:lstStyle/>
          <a:p>
            <a:r>
              <a:rPr lang="en-US" dirty="0" smtClean="0"/>
              <a:t>There is a fee to apply for 501(c)(3) </a:t>
            </a:r>
            <a:r>
              <a:rPr lang="en-US" dirty="0" smtClean="0"/>
              <a:t>status.</a:t>
            </a:r>
            <a:endParaRPr lang="en-US" dirty="0" smtClean="0"/>
          </a:p>
          <a:p>
            <a:pPr lvl="1"/>
            <a:r>
              <a:rPr lang="en-US" dirty="0" smtClean="0"/>
              <a:t>$400 </a:t>
            </a:r>
            <a:r>
              <a:rPr lang="en-US" dirty="0"/>
              <a:t>for organizations whose gross receipts do not </a:t>
            </a:r>
            <a:r>
              <a:rPr lang="en-US" dirty="0" smtClean="0"/>
              <a:t>exceed $10,000 </a:t>
            </a:r>
            <a:r>
              <a:rPr lang="en-US" dirty="0"/>
              <a:t>or less annually over a 4-year </a:t>
            </a:r>
            <a:r>
              <a:rPr lang="en-US" dirty="0" smtClean="0"/>
              <a:t>period</a:t>
            </a:r>
          </a:p>
          <a:p>
            <a:pPr lvl="1"/>
            <a:r>
              <a:rPr lang="en-US" dirty="0" smtClean="0"/>
              <a:t>$850 </a:t>
            </a:r>
            <a:r>
              <a:rPr lang="en-US" dirty="0"/>
              <a:t>for organizations whose gross receipts exceed $</a:t>
            </a:r>
            <a:r>
              <a:rPr lang="en-US" dirty="0" smtClean="0"/>
              <a:t>10,000 annually </a:t>
            </a:r>
            <a:r>
              <a:rPr lang="en-US" dirty="0"/>
              <a:t>over a 4-year </a:t>
            </a:r>
            <a:r>
              <a:rPr lang="en-US" dirty="0" smtClean="0"/>
              <a:t>period</a:t>
            </a:r>
          </a:p>
          <a:p>
            <a:pPr lvl="0"/>
            <a:r>
              <a:rPr lang="en-US" dirty="0" smtClean="0"/>
              <a:t>You cannot use your federal funds to apply for tax exempt </a:t>
            </a:r>
            <a:r>
              <a:rPr lang="en-US" dirty="0" smtClean="0"/>
              <a:t>status.</a:t>
            </a:r>
            <a:endParaRPr lang="en-US" dirty="0" smtClean="0"/>
          </a:p>
          <a:p>
            <a:r>
              <a:rPr lang="en-US" dirty="0" smtClean="0"/>
              <a:t>Form 990 </a:t>
            </a:r>
            <a:r>
              <a:rPr lang="en-US" dirty="0" smtClean="0"/>
              <a:t>– </a:t>
            </a:r>
            <a:r>
              <a:rPr lang="en-US" dirty="0" smtClean="0"/>
              <a:t>Return </a:t>
            </a:r>
            <a:r>
              <a:rPr lang="en-US" dirty="0"/>
              <a:t>of Organization Exempt From Income Tax </a:t>
            </a:r>
            <a:r>
              <a:rPr lang="en-US" dirty="0" smtClean="0"/>
              <a:t>must be filed annually</a:t>
            </a:r>
            <a:endParaRPr lang="en-US" dirty="0"/>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21</a:t>
            </a:fld>
            <a:endParaRPr lang="en-US" dirty="0"/>
          </a:p>
        </p:txBody>
      </p:sp>
      <p:sp>
        <p:nvSpPr>
          <p:cNvPr id="2" name="Title 1"/>
          <p:cNvSpPr>
            <a:spLocks noGrp="1"/>
          </p:cNvSpPr>
          <p:nvPr>
            <p:ph type="title"/>
          </p:nvPr>
        </p:nvSpPr>
        <p:spPr/>
        <p:txBody>
          <a:bodyPr>
            <a:normAutofit/>
          </a:bodyPr>
          <a:lstStyle/>
          <a:p>
            <a:r>
              <a:rPr lang="en-US" dirty="0" smtClean="0">
                <a:latin typeface="Arial Rounded MT Bold"/>
                <a:ea typeface="Tahoma" panose="020B0604030504040204" pitchFamily="34" charset="0"/>
                <a:cs typeface="Tahoma" panose="020B0604030504040204" pitchFamily="34" charset="0"/>
              </a:rPr>
              <a:t>Important to Note</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258554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19200"/>
            <a:ext cx="8382000" cy="5029200"/>
          </a:xfrm>
        </p:spPr>
        <p:txBody>
          <a:bodyPr/>
          <a:lstStyle/>
          <a:p>
            <a:r>
              <a:rPr lang="en-US" dirty="0" smtClean="0"/>
              <a:t>ILRU</a:t>
            </a:r>
          </a:p>
          <a:p>
            <a:pPr lvl="1"/>
            <a:r>
              <a:rPr lang="en-US" dirty="0" smtClean="0"/>
              <a:t>Training - http</a:t>
            </a:r>
            <a:r>
              <a:rPr lang="en-US" dirty="0"/>
              <a:t>://www.ilru.org/training/strategies-for-resource-development-for-silcs </a:t>
            </a:r>
          </a:p>
          <a:p>
            <a:pPr lvl="1"/>
            <a:r>
              <a:rPr lang="en-US" dirty="0" smtClean="0"/>
              <a:t>Technical Assistance - http</a:t>
            </a:r>
            <a:r>
              <a:rPr lang="en-US" dirty="0"/>
              <a:t>://www.ilru.org/projects/silc-net/silc-net-technical-assistance </a:t>
            </a:r>
          </a:p>
          <a:p>
            <a:r>
              <a:rPr lang="en-US" dirty="0" smtClean="0"/>
              <a:t>Internal Revenue Service</a:t>
            </a:r>
          </a:p>
          <a:p>
            <a:pPr marL="461963" indent="0">
              <a:buNone/>
            </a:pPr>
            <a:r>
              <a:rPr lang="en-US" dirty="0"/>
              <a:t>https://</a:t>
            </a:r>
            <a:r>
              <a:rPr lang="en-US" dirty="0" smtClean="0"/>
              <a:t>search.irs.gov</a:t>
            </a:r>
          </a:p>
          <a:p>
            <a:pPr>
              <a:spcBef>
                <a:spcPts val="1800"/>
              </a:spcBef>
            </a:pPr>
            <a:r>
              <a:rPr lang="en-US" dirty="0" err="1" smtClean="0"/>
              <a:t>Grantspace</a:t>
            </a:r>
            <a:r>
              <a:rPr lang="en-US" dirty="0" smtClean="0"/>
              <a:t> – A Service of Foundation Center</a:t>
            </a:r>
          </a:p>
          <a:p>
            <a:pPr marL="461963" indent="0">
              <a:buNone/>
            </a:pPr>
            <a:r>
              <a:rPr lang="en-US" dirty="0" smtClean="0"/>
              <a:t>http</a:t>
            </a:r>
            <a:r>
              <a:rPr lang="en-US" dirty="0"/>
              <a:t>://</a:t>
            </a:r>
            <a:r>
              <a:rPr lang="en-US" dirty="0" smtClean="0"/>
              <a:t>grantspace.org/ </a:t>
            </a:r>
          </a:p>
          <a:p>
            <a:pPr marL="461963" indent="0">
              <a:buNone/>
            </a:pP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22</a:t>
            </a:fld>
            <a:endParaRPr lang="en-US" dirty="0"/>
          </a:p>
        </p:txBody>
      </p:sp>
      <p:sp>
        <p:nvSpPr>
          <p:cNvPr id="4" name="Title 3"/>
          <p:cNvSpPr>
            <a:spLocks noGrp="1"/>
          </p:cNvSpPr>
          <p:nvPr>
            <p:ph type="title"/>
          </p:nvPr>
        </p:nvSpPr>
        <p:spPr/>
        <p:txBody>
          <a:bodyPr/>
          <a:lstStyle/>
          <a:p>
            <a:r>
              <a:rPr lang="en-US" dirty="0" smtClean="0"/>
              <a:t>Resources</a:t>
            </a:r>
            <a:endParaRPr lang="en-US" dirty="0"/>
          </a:p>
        </p:txBody>
      </p:sp>
    </p:spTree>
    <p:extLst>
      <p:ext uri="{BB962C8B-B14F-4D97-AF65-F5344CB8AC3E}">
        <p14:creationId xmlns:p14="http://schemas.microsoft.com/office/powerpoint/2010/main" val="5288315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sz="2800" dirty="0" smtClean="0">
                <a:effectLst/>
              </a:rPr>
              <a:t>SILC-NET </a:t>
            </a:r>
            <a:r>
              <a:rPr lang="en-US" sz="2800" dirty="0">
                <a:effectLst/>
              </a:rPr>
              <a:t>Attribution</a:t>
            </a:r>
          </a:p>
        </p:txBody>
      </p:sp>
      <p:sp>
        <p:nvSpPr>
          <p:cNvPr id="124933" name="Rectangle 3"/>
          <p:cNvSpPr>
            <a:spLocks noGrp="1" noChangeArrowheads="1"/>
          </p:cNvSpPr>
          <p:nvPr>
            <p:ph type="body" idx="1"/>
          </p:nvPr>
        </p:nvSpPr>
        <p:spPr>
          <a:xfrm>
            <a:off x="381000" y="1143000"/>
            <a:ext cx="8382000" cy="5181600"/>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r>
              <a:rPr lang="en-US" sz="2000" dirty="0"/>
              <a:t>	</a:t>
            </a:r>
            <a:r>
              <a:rPr lang="en-US" sz="2400" dirty="0"/>
              <a:t>Support for development of this training was provided by the Department of Health and Human Services, Administration for Community Living</a:t>
            </a:r>
            <a:r>
              <a:rPr lang="en-US" sz="2400" dirty="0" smtClean="0"/>
              <a:t> </a:t>
            </a:r>
            <a:r>
              <a:rPr lang="en-US" sz="2400" dirty="0"/>
              <a:t>under grant </a:t>
            </a:r>
            <a:r>
              <a:rPr lang="en-US" sz="2400" dirty="0" smtClean="0"/>
              <a:t>numbers </a:t>
            </a:r>
            <a:r>
              <a:rPr lang="en-US" sz="2400" dirty="0" smtClean="0"/>
              <a:t>90IT0001. </a:t>
            </a:r>
            <a:r>
              <a:rPr lang="en-US" sz="2400" dirty="0"/>
              <a:t>No official endorsement of the </a:t>
            </a:r>
            <a:r>
              <a:rPr lang="en-US" sz="2400" dirty="0" smtClean="0"/>
              <a:t>Department of Health and Human Services should </a:t>
            </a:r>
            <a:r>
              <a:rPr lang="en-US" sz="2400" dirty="0"/>
              <a:t>be inferred. Permission is granted for duplication of any portion of this PowerPoint presentation, providing that the following credit is given to the project: </a:t>
            </a:r>
            <a:r>
              <a:rPr lang="en-US" sz="2400" b="1" dirty="0"/>
              <a:t>Developed as part of the </a:t>
            </a:r>
            <a:r>
              <a:rPr lang="en-US" sz="2400" b="1" dirty="0" smtClean="0"/>
              <a:t>SILC-NET</a:t>
            </a:r>
            <a:r>
              <a:rPr lang="en-US" sz="2400" b="1" dirty="0"/>
              <a:t>, a project of the </a:t>
            </a:r>
            <a:r>
              <a:rPr lang="en-US" sz="2400" b="1" dirty="0" smtClean="0"/>
              <a:t>IL-NET</a:t>
            </a:r>
            <a:r>
              <a:rPr lang="en-US" sz="2400" b="1" dirty="0"/>
              <a:t>, an ILRU/NCIL/APRIL National Training and Technical Assistance Program.</a:t>
            </a:r>
            <a:endParaRPr lang="en-US" sz="2400" dirty="0"/>
          </a:p>
          <a:p>
            <a:pPr>
              <a:buFont typeface="Tahoma" pitchFamily="34" charset="0"/>
              <a:buNone/>
            </a:pPr>
            <a:endParaRPr lang="en-US" sz="2000" dirty="0"/>
          </a:p>
        </p:txBody>
      </p:sp>
      <p:sp>
        <p:nvSpPr>
          <p:cNvPr id="2" name="Slide Number Placeholder 1"/>
          <p:cNvSpPr>
            <a:spLocks noGrp="1"/>
          </p:cNvSpPr>
          <p:nvPr>
            <p:ph type="sldNum" sz="quarter" idx="10"/>
          </p:nvPr>
        </p:nvSpPr>
        <p:spPr/>
        <p:txBody>
          <a:bodyPr/>
          <a:lstStyle/>
          <a:p>
            <a:pPr>
              <a:defRPr/>
            </a:pPr>
            <a:fld id="{F2DF5F09-D78D-44DB-A338-E90D23C46220}" type="slidenum">
              <a:rPr lang="en-US" smtClean="0"/>
              <a:pPr>
                <a:defRPr/>
              </a:pPr>
              <a:t>23</a:t>
            </a:fld>
            <a:endParaRPr lang="en-US" dirty="0"/>
          </a:p>
        </p:txBody>
      </p:sp>
    </p:spTree>
    <p:extLst>
      <p:ext uri="{BB962C8B-B14F-4D97-AF65-F5344CB8AC3E}">
        <p14:creationId xmlns:p14="http://schemas.microsoft.com/office/powerpoint/2010/main" val="23694314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458200" cy="5029200"/>
          </a:xfrm>
        </p:spPr>
        <p:txBody>
          <a:bodyPr/>
          <a:lstStyle/>
          <a:p>
            <a:pPr lvl="0"/>
            <a:r>
              <a:rPr lang="en-US" dirty="0"/>
              <a:t>Strategies for resource development when the benefits of non-profit status are not available to the SILC.</a:t>
            </a:r>
          </a:p>
          <a:p>
            <a:pPr lvl="0"/>
            <a:r>
              <a:rPr lang="en-US" dirty="0"/>
              <a:t>Considerations for the SILC becoming a 501(c)(3) organization.</a:t>
            </a:r>
          </a:p>
          <a:p>
            <a:pPr lvl="0"/>
            <a:r>
              <a:rPr lang="en-US" dirty="0"/>
              <a:t>An overview of groundwork necessary for becoming a 501(c)(3) organization.</a:t>
            </a:r>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3</a:t>
            </a:fld>
            <a:endParaRPr lang="en-US" dirty="0"/>
          </a:p>
        </p:txBody>
      </p:sp>
      <p:sp>
        <p:nvSpPr>
          <p:cNvPr id="2" name="Title 1"/>
          <p:cNvSpPr>
            <a:spLocks noGrp="1"/>
          </p:cNvSpPr>
          <p:nvPr>
            <p:ph type="title"/>
          </p:nvPr>
        </p:nvSpPr>
        <p:spPr/>
        <p:txBody>
          <a:bodyPr>
            <a:normAutofit/>
          </a:bodyPr>
          <a:lstStyle/>
          <a:p>
            <a:r>
              <a:rPr lang="en-US" dirty="0" smtClean="0">
                <a:latin typeface="Arial Rounded MT Bold"/>
                <a:ea typeface="Tahoma" panose="020B0604030504040204" pitchFamily="34" charset="0"/>
                <a:cs typeface="Tahoma" panose="020B0604030504040204" pitchFamily="34" charset="0"/>
              </a:rPr>
              <a:t>What You Will Learn</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77629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19200"/>
            <a:ext cx="8458200" cy="5029200"/>
          </a:xfrm>
        </p:spPr>
        <p:txBody>
          <a:bodyPr/>
          <a:lstStyle/>
          <a:p>
            <a:pPr marL="0" indent="0">
              <a:buNone/>
            </a:pPr>
            <a:r>
              <a:rPr lang="en-US" b="1" dirty="0" smtClean="0"/>
              <a:t>WIOA</a:t>
            </a:r>
          </a:p>
          <a:p>
            <a:pPr marL="0" indent="0">
              <a:buNone/>
            </a:pPr>
            <a:r>
              <a:rPr lang="en-US" b="1" dirty="0" smtClean="0"/>
              <a:t>Sec</a:t>
            </a:r>
            <a:r>
              <a:rPr lang="en-US" b="1" dirty="0"/>
              <a:t>. 705 (c)</a:t>
            </a:r>
          </a:p>
          <a:p>
            <a:pPr marL="0" indent="0">
              <a:buNone/>
            </a:pPr>
            <a:r>
              <a:rPr lang="en-US" b="1" dirty="0"/>
              <a:t>(2)</a:t>
            </a:r>
            <a:r>
              <a:rPr lang="en-US" dirty="0"/>
              <a:t> </a:t>
            </a:r>
            <a:r>
              <a:rPr lang="en-US" b="1" dirty="0"/>
              <a:t>Authorities. </a:t>
            </a:r>
          </a:p>
          <a:p>
            <a:pPr marL="274320" indent="0">
              <a:buNone/>
            </a:pPr>
            <a:r>
              <a:rPr lang="en-US" b="1" dirty="0" smtClean="0"/>
              <a:t>(</a:t>
            </a:r>
            <a:r>
              <a:rPr lang="en-US" b="1" dirty="0"/>
              <a:t>B)</a:t>
            </a:r>
            <a:r>
              <a:rPr lang="en-US" dirty="0"/>
              <a:t> conduct resource development activities to support the activities described in this subsection or to support the provision of independent living services by centers for independent living; </a:t>
            </a:r>
          </a:p>
          <a:p>
            <a:pPr marL="1588" indent="0">
              <a:buNone/>
            </a:pPr>
            <a:r>
              <a:rPr lang="en-US" b="1" dirty="0" smtClean="0"/>
              <a:t>Regulations</a:t>
            </a:r>
          </a:p>
          <a:p>
            <a:pPr marL="274320" indent="0">
              <a:buNone/>
            </a:pPr>
            <a:r>
              <a:rPr lang="en-US" b="1" dirty="0" smtClean="0"/>
              <a:t>§ </a:t>
            </a:r>
            <a:r>
              <a:rPr lang="en-US" b="1" dirty="0"/>
              <a:t>1329.16 Authorities of the SILC </a:t>
            </a:r>
            <a:r>
              <a:rPr lang="en-US" b="1" dirty="0" smtClean="0"/>
              <a:t>(a)(2</a:t>
            </a:r>
            <a:r>
              <a:rPr lang="en-US" b="1" dirty="0"/>
              <a:t>).</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a:t>
            </a:fld>
            <a:endParaRPr lang="en-US" dirty="0"/>
          </a:p>
        </p:txBody>
      </p:sp>
      <p:sp>
        <p:nvSpPr>
          <p:cNvPr id="4" name="Title 3"/>
          <p:cNvSpPr>
            <a:spLocks noGrp="1"/>
          </p:cNvSpPr>
          <p:nvPr>
            <p:ph type="title"/>
          </p:nvPr>
        </p:nvSpPr>
        <p:spPr/>
        <p:txBody>
          <a:bodyPr/>
          <a:lstStyle/>
          <a:p>
            <a:r>
              <a:rPr lang="en-US" dirty="0"/>
              <a:t>Resource Development Authority</a:t>
            </a:r>
          </a:p>
        </p:txBody>
      </p:sp>
    </p:spTree>
    <p:extLst>
      <p:ext uri="{BB962C8B-B14F-4D97-AF65-F5344CB8AC3E}">
        <p14:creationId xmlns:p14="http://schemas.microsoft.com/office/powerpoint/2010/main" val="1540424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0"/>
            <a:ext cx="8382000" cy="4724400"/>
          </a:xfrm>
        </p:spPr>
        <p:txBody>
          <a:bodyPr/>
          <a:lstStyle/>
          <a:p>
            <a:r>
              <a:rPr lang="en-US" dirty="0" smtClean="0"/>
              <a:t>Technically</a:t>
            </a:r>
            <a:r>
              <a:rPr lang="en-US" dirty="0"/>
              <a:t>, yes</a:t>
            </a:r>
            <a:r>
              <a:rPr lang="en-US" dirty="0" smtClean="0"/>
              <a:t>.  </a:t>
            </a:r>
            <a:r>
              <a:rPr lang="en-US" dirty="0"/>
              <a:t>However, your </a:t>
            </a:r>
            <a:r>
              <a:rPr lang="en-US" dirty="0" smtClean="0"/>
              <a:t>support </a:t>
            </a:r>
            <a:r>
              <a:rPr lang="en-US" dirty="0"/>
              <a:t>probably will not come from foundation grants since most institutional funders generally require proof of 501(c)(3) status and prefer to support organizations with a proven track record of fiscal responsibility and programming </a:t>
            </a:r>
            <a:r>
              <a:rPr lang="en-US" dirty="0" smtClean="0"/>
              <a:t>successes.</a:t>
            </a:r>
            <a:endParaRPr lang="en-US" dirty="0" smtClean="0"/>
          </a:p>
          <a:p>
            <a:r>
              <a:rPr lang="en-US" dirty="0" smtClean="0"/>
              <a:t>Government grants may be an option if your DSE will apply on your </a:t>
            </a:r>
            <a:r>
              <a:rPr lang="en-US" dirty="0" smtClean="0"/>
              <a:t>behalf.</a:t>
            </a:r>
            <a:endParaRPr lang="en-US" dirty="0" smtClean="0"/>
          </a:p>
          <a:p>
            <a:r>
              <a:rPr lang="en-US" dirty="0" smtClean="0"/>
              <a:t>Other types of support may be </a:t>
            </a:r>
            <a:r>
              <a:rPr lang="en-US" dirty="0" smtClean="0"/>
              <a:t>available.</a:t>
            </a:r>
            <a:endParaRPr lang="en-US" dirty="0"/>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5</a:t>
            </a:fld>
            <a:endParaRPr lang="en-US" dirty="0"/>
          </a:p>
        </p:txBody>
      </p:sp>
      <p:sp>
        <p:nvSpPr>
          <p:cNvPr id="2" name="Title 1"/>
          <p:cNvSpPr>
            <a:spLocks noGrp="1"/>
          </p:cNvSpPr>
          <p:nvPr>
            <p:ph type="title"/>
          </p:nvPr>
        </p:nvSpPr>
        <p:spPr>
          <a:xfrm>
            <a:off x="228600" y="304800"/>
            <a:ext cx="8610600" cy="1066800"/>
          </a:xfrm>
        </p:spPr>
        <p:txBody>
          <a:bodyPr>
            <a:noAutofit/>
          </a:bodyPr>
          <a:lstStyle/>
          <a:p>
            <a:r>
              <a:rPr lang="en-US" dirty="0"/>
              <a:t>Can </a:t>
            </a:r>
            <a:r>
              <a:rPr lang="en-US" dirty="0" smtClean="0"/>
              <a:t>we get funding if we are not  incorporated &amp; do not have </a:t>
            </a:r>
            <a:r>
              <a:rPr lang="en-US" dirty="0"/>
              <a:t>tax-exempt status? </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792050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19200"/>
            <a:ext cx="8382000" cy="5029200"/>
          </a:xfrm>
        </p:spPr>
        <p:txBody>
          <a:bodyPr/>
          <a:lstStyle/>
          <a:p>
            <a:r>
              <a:rPr lang="en-US" dirty="0"/>
              <a:t>Be aware that any contributions you collect </a:t>
            </a:r>
            <a:r>
              <a:rPr lang="en-US" dirty="0" smtClean="0"/>
              <a:t>without tax-exempt </a:t>
            </a:r>
            <a:r>
              <a:rPr lang="en-US" dirty="0"/>
              <a:t>status may be considered </a:t>
            </a:r>
            <a:r>
              <a:rPr lang="en-US" dirty="0" smtClean="0"/>
              <a:t>personal income and </a:t>
            </a:r>
            <a:r>
              <a:rPr lang="en-US" dirty="0"/>
              <a:t>therefore subject to </a:t>
            </a:r>
            <a:r>
              <a:rPr lang="en-US" dirty="0" smtClean="0"/>
              <a:t>taxation.</a:t>
            </a:r>
            <a:endParaRPr lang="en-US" dirty="0" smtClean="0"/>
          </a:p>
          <a:p>
            <a:r>
              <a:rPr lang="en-US" dirty="0"/>
              <a:t>Y</a:t>
            </a:r>
            <a:r>
              <a:rPr lang="en-US" dirty="0" smtClean="0"/>
              <a:t>ou </a:t>
            </a:r>
            <a:r>
              <a:rPr lang="en-US" dirty="0"/>
              <a:t>should inform donors that their contributions are not </a:t>
            </a:r>
            <a:r>
              <a:rPr lang="en-US" dirty="0" smtClean="0"/>
              <a:t>tax-deductible – be </a:t>
            </a:r>
            <a:r>
              <a:rPr lang="en-US" dirty="0"/>
              <a:t>aware that some potential donors may not be comfortable giving money to an organization that is not officially </a:t>
            </a:r>
            <a:r>
              <a:rPr lang="en-US" dirty="0" smtClean="0"/>
              <a:t>exempt.</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6</a:t>
            </a:fld>
            <a:endParaRPr lang="en-US" dirty="0"/>
          </a:p>
        </p:txBody>
      </p:sp>
      <p:sp>
        <p:nvSpPr>
          <p:cNvPr id="4" name="Title 3"/>
          <p:cNvSpPr>
            <a:spLocks noGrp="1"/>
          </p:cNvSpPr>
          <p:nvPr>
            <p:ph type="title"/>
          </p:nvPr>
        </p:nvSpPr>
        <p:spPr/>
        <p:txBody>
          <a:bodyPr/>
          <a:lstStyle/>
          <a:p>
            <a:r>
              <a:rPr lang="en-US" dirty="0" smtClean="0"/>
              <a:t>If you do not have 501(c)(3) </a:t>
            </a:r>
            <a:r>
              <a:rPr lang="en-US" dirty="0" smtClean="0"/>
              <a:t>status </a:t>
            </a:r>
            <a:r>
              <a:rPr lang="en-US" dirty="0" smtClean="0"/>
              <a:t>. . .</a:t>
            </a:r>
            <a:endParaRPr lang="en-US" dirty="0"/>
          </a:p>
        </p:txBody>
      </p:sp>
    </p:spTree>
    <p:extLst>
      <p:ext uri="{BB962C8B-B14F-4D97-AF65-F5344CB8AC3E}">
        <p14:creationId xmlns:p14="http://schemas.microsoft.com/office/powerpoint/2010/main" val="551184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19200"/>
            <a:ext cx="8382000" cy="4800600"/>
          </a:xfrm>
        </p:spPr>
        <p:txBody>
          <a:bodyPr/>
          <a:lstStyle/>
          <a:p>
            <a:r>
              <a:rPr lang="en-US" dirty="0" smtClean="0"/>
              <a:t>Fiscal sponsorship is a formal arrangement in which a 501(c)(3) public charity sponsors a project that may lack exempt </a:t>
            </a:r>
            <a:r>
              <a:rPr lang="en-US" dirty="0" smtClean="0"/>
              <a:t>status.</a:t>
            </a:r>
            <a:endParaRPr lang="en-US" dirty="0" smtClean="0"/>
          </a:p>
          <a:p>
            <a:r>
              <a:rPr lang="en-US" dirty="0" smtClean="0"/>
              <a:t>Fiscal sponsorship allows you to seek grants and solicit tax-deductible donations under your sponsor's exempt status </a:t>
            </a:r>
            <a:r>
              <a:rPr lang="en-US" dirty="0" smtClean="0"/>
              <a:t>– </a:t>
            </a:r>
            <a:r>
              <a:rPr lang="en-US" dirty="0" smtClean="0"/>
              <a:t>the </a:t>
            </a:r>
            <a:r>
              <a:rPr lang="en-US" dirty="0"/>
              <a:t>fiscal </a:t>
            </a:r>
            <a:r>
              <a:rPr lang="en-US" dirty="0" smtClean="0"/>
              <a:t>sponsor </a:t>
            </a:r>
            <a:r>
              <a:rPr lang="en-US" dirty="0"/>
              <a:t>then agrees to accept and be responsible for monies on your </a:t>
            </a:r>
            <a:r>
              <a:rPr lang="en-US" dirty="0" smtClean="0"/>
              <a:t>behalf.</a:t>
            </a:r>
            <a:endParaRPr lang="en-US" dirty="0" smtClean="0"/>
          </a:p>
          <a:p>
            <a:r>
              <a:rPr lang="en-US" dirty="0"/>
              <a:t>M</a:t>
            </a:r>
            <a:r>
              <a:rPr lang="en-US" dirty="0" smtClean="0"/>
              <a:t>ost </a:t>
            </a:r>
            <a:r>
              <a:rPr lang="en-US" dirty="0"/>
              <a:t>grantmakers give to </a:t>
            </a:r>
            <a:r>
              <a:rPr lang="en-US" dirty="0" smtClean="0"/>
              <a:t>501(c)(3) nonprofits – fiscal </a:t>
            </a:r>
            <a:r>
              <a:rPr lang="en-US" dirty="0"/>
              <a:t>sponsorship may help you qualify for more funding </a:t>
            </a:r>
            <a:r>
              <a:rPr lang="en-US" dirty="0" smtClean="0"/>
              <a:t>opportunities.</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7</a:t>
            </a:fld>
            <a:endParaRPr lang="en-US" dirty="0"/>
          </a:p>
        </p:txBody>
      </p:sp>
      <p:sp>
        <p:nvSpPr>
          <p:cNvPr id="4" name="Title 3"/>
          <p:cNvSpPr>
            <a:spLocks noGrp="1"/>
          </p:cNvSpPr>
          <p:nvPr>
            <p:ph type="title"/>
          </p:nvPr>
        </p:nvSpPr>
        <p:spPr/>
        <p:txBody>
          <a:bodyPr/>
          <a:lstStyle/>
          <a:p>
            <a:r>
              <a:rPr lang="en-US" dirty="0"/>
              <a:t>Fiscal </a:t>
            </a:r>
            <a:r>
              <a:rPr lang="en-US" dirty="0" smtClean="0"/>
              <a:t>Sponsorship</a:t>
            </a:r>
            <a:endParaRPr lang="en-US" dirty="0"/>
          </a:p>
        </p:txBody>
      </p:sp>
    </p:spTree>
    <p:extLst>
      <p:ext uri="{BB962C8B-B14F-4D97-AF65-F5344CB8AC3E}">
        <p14:creationId xmlns:p14="http://schemas.microsoft.com/office/powerpoint/2010/main" val="2986433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19200"/>
            <a:ext cx="8305800" cy="5029200"/>
          </a:xfrm>
        </p:spPr>
        <p:txBody>
          <a:bodyPr/>
          <a:lstStyle/>
          <a:p>
            <a:r>
              <a:rPr lang="en-US" sz="2800" dirty="0" smtClean="0"/>
              <a:t>Most </a:t>
            </a:r>
            <a:r>
              <a:rPr lang="en-US" sz="2800" dirty="0"/>
              <a:t>states have laws regulating the solicitation of funds for charitable </a:t>
            </a:r>
            <a:r>
              <a:rPr lang="en-US" sz="2800" dirty="0" smtClean="0"/>
              <a:t>purposes.</a:t>
            </a:r>
            <a:endParaRPr lang="en-US" sz="2800" dirty="0" smtClean="0"/>
          </a:p>
          <a:p>
            <a:pPr lvl="1"/>
            <a:r>
              <a:rPr lang="en-US" sz="2600" dirty="0"/>
              <a:t>G</a:t>
            </a:r>
            <a:r>
              <a:rPr lang="en-US" sz="2600" dirty="0" smtClean="0"/>
              <a:t>enerally </a:t>
            </a:r>
            <a:r>
              <a:rPr lang="en-US" sz="2600" dirty="0"/>
              <a:t>require organizations to </a:t>
            </a:r>
            <a:r>
              <a:rPr lang="en-US" sz="2600" dirty="0" smtClean="0"/>
              <a:t>register </a:t>
            </a:r>
            <a:r>
              <a:rPr lang="en-US" sz="2600" dirty="0"/>
              <a:t>before soliciting the state's residents for </a:t>
            </a:r>
            <a:r>
              <a:rPr lang="en-US" sz="2600" dirty="0" smtClean="0"/>
              <a:t>contributions.</a:t>
            </a:r>
            <a:endParaRPr lang="en-US" sz="2600" dirty="0" smtClean="0"/>
          </a:p>
          <a:p>
            <a:pPr lvl="1"/>
            <a:r>
              <a:rPr lang="en-US" sz="2600" dirty="0" smtClean="0"/>
              <a:t>May provide </a:t>
            </a:r>
            <a:r>
              <a:rPr lang="en-US" sz="2600" dirty="0"/>
              <a:t>exemptions from registration for certain categories of </a:t>
            </a:r>
            <a:r>
              <a:rPr lang="en-US" sz="2600" dirty="0" smtClean="0"/>
              <a:t>organizations.</a:t>
            </a:r>
            <a:endParaRPr lang="en-US" sz="2600" dirty="0" smtClean="0"/>
          </a:p>
          <a:p>
            <a:r>
              <a:rPr lang="en-US" sz="2800" dirty="0" smtClean="0"/>
              <a:t>Check with your Secretary of State or Attorney General’s </a:t>
            </a:r>
            <a:r>
              <a:rPr lang="en-US" sz="2800" dirty="0" smtClean="0"/>
              <a:t>Office.</a:t>
            </a:r>
            <a:endParaRPr lang="en-US" sz="2800" dirty="0" smtClean="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8</a:t>
            </a:fld>
            <a:endParaRPr lang="en-US" dirty="0"/>
          </a:p>
        </p:txBody>
      </p:sp>
      <p:sp>
        <p:nvSpPr>
          <p:cNvPr id="4" name="Title 3"/>
          <p:cNvSpPr>
            <a:spLocks noGrp="1"/>
          </p:cNvSpPr>
          <p:nvPr>
            <p:ph type="title"/>
          </p:nvPr>
        </p:nvSpPr>
        <p:spPr/>
        <p:txBody>
          <a:bodyPr/>
          <a:lstStyle/>
          <a:p>
            <a:r>
              <a:rPr lang="en-US" dirty="0" smtClean="0"/>
              <a:t>State Requirements</a:t>
            </a:r>
            <a:endParaRPr lang="en-US" dirty="0"/>
          </a:p>
        </p:txBody>
      </p:sp>
    </p:spTree>
    <p:extLst>
      <p:ext uri="{BB962C8B-B14F-4D97-AF65-F5344CB8AC3E}">
        <p14:creationId xmlns:p14="http://schemas.microsoft.com/office/powerpoint/2010/main" val="1466165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19200"/>
            <a:ext cx="8305800" cy="5029200"/>
          </a:xfrm>
        </p:spPr>
        <p:txBody>
          <a:bodyPr/>
          <a:lstStyle/>
          <a:p>
            <a:r>
              <a:rPr lang="en-US" dirty="0"/>
              <a:t>Discussion: Why do you want to do fund development? What would you use the money for? </a:t>
            </a:r>
            <a:endParaRPr lang="en-US" dirty="0" smtClean="0"/>
          </a:p>
          <a:p>
            <a:pPr marL="0" indent="0">
              <a:buNone/>
            </a:pPr>
            <a:endParaRPr lang="en-US" dirty="0"/>
          </a:p>
          <a:p>
            <a:pPr marL="342900" lvl="1" indent="-342900">
              <a:buFontTx/>
              <a:buChar char="•"/>
            </a:pPr>
            <a:r>
              <a:rPr lang="en-US" sz="2600" dirty="0"/>
              <a:t>Remember: </a:t>
            </a:r>
            <a:endParaRPr lang="en-US" sz="2600" dirty="0" smtClean="0"/>
          </a:p>
          <a:p>
            <a:pPr marL="0" lvl="1" indent="0">
              <a:buNone/>
            </a:pPr>
            <a:r>
              <a:rPr lang="en-US" sz="2600" dirty="0"/>
              <a:t>	</a:t>
            </a:r>
            <a:r>
              <a:rPr lang="en-US" sz="2600" dirty="0" smtClean="0"/>
              <a:t>Don’t </a:t>
            </a:r>
            <a:r>
              <a:rPr lang="en-US" sz="2600" dirty="0"/>
              <a:t>chase money for the sake of chasing </a:t>
            </a:r>
            <a:r>
              <a:rPr lang="en-US" sz="2600" dirty="0" smtClean="0"/>
              <a:t>it.</a:t>
            </a:r>
            <a:endParaRPr lang="en-US" sz="2600"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9</a:t>
            </a:fld>
            <a:endParaRPr lang="en-US" dirty="0"/>
          </a:p>
        </p:txBody>
      </p:sp>
      <p:sp>
        <p:nvSpPr>
          <p:cNvPr id="4" name="Title 3"/>
          <p:cNvSpPr>
            <a:spLocks noGrp="1"/>
          </p:cNvSpPr>
          <p:nvPr>
            <p:ph type="title"/>
          </p:nvPr>
        </p:nvSpPr>
        <p:spPr/>
        <p:txBody>
          <a:bodyPr/>
          <a:lstStyle/>
          <a:p>
            <a:r>
              <a:rPr lang="en-US" dirty="0"/>
              <a:t>Have a Clear Purpose</a:t>
            </a:r>
          </a:p>
        </p:txBody>
      </p:sp>
    </p:spTree>
    <p:extLst>
      <p:ext uri="{BB962C8B-B14F-4D97-AF65-F5344CB8AC3E}">
        <p14:creationId xmlns:p14="http://schemas.microsoft.com/office/powerpoint/2010/main" val="54928006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8073</TotalTime>
  <Words>1172</Words>
  <Application>Microsoft Office PowerPoint</Application>
  <PresentationFormat>On-screen Show (4:3)</PresentationFormat>
  <Paragraphs>152</Paragraphs>
  <Slides>23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ＭＳ Ｐゴシック</vt:lpstr>
      <vt:lpstr>Arial</vt:lpstr>
      <vt:lpstr>Arial Rounded MT Bold</vt:lpstr>
      <vt:lpstr>Tahoma</vt:lpstr>
      <vt:lpstr>Default Design</vt:lpstr>
      <vt:lpstr>Independent Living Research Utilization</vt:lpstr>
      <vt:lpstr>SILC Congress 2017  Breakout Session:  Resource Development for Non-501(c)(3) SILCs</vt:lpstr>
      <vt:lpstr>What You Will Learn</vt:lpstr>
      <vt:lpstr>Resource Development Authority</vt:lpstr>
      <vt:lpstr>Can we get funding if we are not  incorporated &amp; do not have tax-exempt status? </vt:lpstr>
      <vt:lpstr>If you do not have 501(c)(3) status . . .</vt:lpstr>
      <vt:lpstr>Fiscal Sponsorship</vt:lpstr>
      <vt:lpstr>State Requirements</vt:lpstr>
      <vt:lpstr>Have a Clear Purpose</vt:lpstr>
      <vt:lpstr>Organizing Strategies</vt:lpstr>
      <vt:lpstr>Consider a Resource Development Committee</vt:lpstr>
      <vt:lpstr>Key Concepts</vt:lpstr>
      <vt:lpstr>General Strategies</vt:lpstr>
      <vt:lpstr>General Strategies, cont’d.</vt:lpstr>
      <vt:lpstr>Grant Seeking</vt:lpstr>
      <vt:lpstr>Other Sources of Funding/Support</vt:lpstr>
      <vt:lpstr>Additional Considerations</vt:lpstr>
      <vt:lpstr>Should your SILC become a 501(c)(3)?</vt:lpstr>
      <vt:lpstr>How to become a 501(c)(3)</vt:lpstr>
      <vt:lpstr>Internal Revenue Service</vt:lpstr>
      <vt:lpstr>Important to Note</vt:lpstr>
      <vt:lpstr>Resources</vt:lpstr>
      <vt:lpstr>SILC-NET Attribution</vt:lpstr>
    </vt:vector>
  </TitlesOfParts>
  <Company>Tirr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Resource Development for 501C3 SILCs</dc:title>
  <dc:creator>eubanks</dc:creator>
  <cp:lastModifiedBy>Darrell Jones</cp:lastModifiedBy>
  <cp:revision>408</cp:revision>
  <cp:lastPrinted>2015-06-16T14:43:43Z</cp:lastPrinted>
  <dcterms:created xsi:type="dcterms:W3CDTF">2011-01-05T14:17:40Z</dcterms:created>
  <dcterms:modified xsi:type="dcterms:W3CDTF">2016-12-02T16:13:58Z</dcterms:modified>
</cp:coreProperties>
</file>