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handoutMasterIdLst>
    <p:handoutMasterId r:id="rId53"/>
  </p:handoutMasterIdLst>
  <p:sldIdLst>
    <p:sldId id="626" r:id="rId2"/>
    <p:sldId id="691" r:id="rId3"/>
    <p:sldId id="692" r:id="rId4"/>
    <p:sldId id="717" r:id="rId5"/>
    <p:sldId id="718" r:id="rId6"/>
    <p:sldId id="693" r:id="rId7"/>
    <p:sldId id="694" r:id="rId8"/>
    <p:sldId id="695" r:id="rId9"/>
    <p:sldId id="743" r:id="rId10"/>
    <p:sldId id="719" r:id="rId11"/>
    <p:sldId id="720" r:id="rId12"/>
    <p:sldId id="721" r:id="rId13"/>
    <p:sldId id="722" r:id="rId14"/>
    <p:sldId id="749" r:id="rId15"/>
    <p:sldId id="750" r:id="rId16"/>
    <p:sldId id="751" r:id="rId17"/>
    <p:sldId id="724" r:id="rId18"/>
    <p:sldId id="753" r:id="rId19"/>
    <p:sldId id="727" r:id="rId20"/>
    <p:sldId id="741" r:id="rId21"/>
    <p:sldId id="697" r:id="rId22"/>
    <p:sldId id="742" r:id="rId23"/>
    <p:sldId id="708" r:id="rId24"/>
    <p:sldId id="699" r:id="rId25"/>
    <p:sldId id="700" r:id="rId26"/>
    <p:sldId id="754" r:id="rId27"/>
    <p:sldId id="701" r:id="rId28"/>
    <p:sldId id="702" r:id="rId29"/>
    <p:sldId id="703" r:id="rId30"/>
    <p:sldId id="704" r:id="rId31"/>
    <p:sldId id="705" r:id="rId32"/>
    <p:sldId id="706" r:id="rId33"/>
    <p:sldId id="707" r:id="rId34"/>
    <p:sldId id="710" r:id="rId35"/>
    <p:sldId id="711" r:id="rId36"/>
    <p:sldId id="712" r:id="rId37"/>
    <p:sldId id="752" r:id="rId38"/>
    <p:sldId id="713" r:id="rId39"/>
    <p:sldId id="714" r:id="rId40"/>
    <p:sldId id="730" r:id="rId41"/>
    <p:sldId id="715" r:id="rId42"/>
    <p:sldId id="744" r:id="rId43"/>
    <p:sldId id="731" r:id="rId44"/>
    <p:sldId id="732" r:id="rId45"/>
    <p:sldId id="733" r:id="rId46"/>
    <p:sldId id="735" r:id="rId47"/>
    <p:sldId id="716" r:id="rId48"/>
    <p:sldId id="739" r:id="rId49"/>
    <p:sldId id="745" r:id="rId50"/>
    <p:sldId id="648" r:id="rId5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47" userDrawn="1">
          <p15:clr>
            <a:srgbClr val="A4A3A4"/>
          </p15:clr>
        </p15:guide>
        <p15:guide id="2" pos="2208" userDrawn="1">
          <p15:clr>
            <a:srgbClr val="A4A3A4"/>
          </p15:clr>
        </p15:guide>
        <p15:guide id="3" orient="horz"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ancy Smith" initials="LS" lastIdx="1" clrIdx="0"/>
  <p:cmAuthor id="1" name="Brad Williams" initials="BW" lastIdx="8"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CC"/>
    <a:srgbClr val="A50021"/>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5735" autoAdjust="0"/>
    <p:restoredTop sz="96450" autoAdjust="0"/>
  </p:normalViewPr>
  <p:slideViewPr>
    <p:cSldViewPr>
      <p:cViewPr varScale="1">
        <p:scale>
          <a:sx n="92" d="100"/>
          <a:sy n="92" d="100"/>
        </p:scale>
        <p:origin x="102" y="306"/>
      </p:cViewPr>
      <p:guideLst>
        <p:guide orient="horz" pos="2160"/>
        <p:guide pos="2880"/>
      </p:guideLst>
    </p:cSldViewPr>
  </p:slideViewPr>
  <p:outlineViewPr>
    <p:cViewPr>
      <p:scale>
        <a:sx n="33" d="100"/>
        <a:sy n="33" d="100"/>
      </p:scale>
      <p:origin x="0" y="24096"/>
    </p:cViewPr>
  </p:outlineViewPr>
  <p:notesTextViewPr>
    <p:cViewPr>
      <p:scale>
        <a:sx n="100" d="100"/>
        <a:sy n="100" d="100"/>
      </p:scale>
      <p:origin x="0" y="0"/>
    </p:cViewPr>
  </p:notesTextViewPr>
  <p:sorterViewPr>
    <p:cViewPr>
      <p:scale>
        <a:sx n="110" d="100"/>
        <a:sy n="110" d="100"/>
      </p:scale>
      <p:origin x="0" y="-9648"/>
    </p:cViewPr>
  </p:sorterViewPr>
  <p:notesViewPr>
    <p:cSldViewPr>
      <p:cViewPr varScale="1">
        <p:scale>
          <a:sx n="50" d="100"/>
          <a:sy n="50" d="100"/>
        </p:scale>
        <p:origin x="2208" y="42"/>
      </p:cViewPr>
      <p:guideLst>
        <p:guide orient="horz" pos="2947"/>
        <p:guide pos="2208"/>
        <p:guide orient="horz"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5" cy="465138"/>
          </a:xfrm>
          <a:prstGeom prst="rect">
            <a:avLst/>
          </a:prstGeom>
        </p:spPr>
        <p:txBody>
          <a:bodyPr vert="horz" lIns="93177" tIns="46589" rIns="93177" bIns="46589" rtlCol="0"/>
          <a:lstStyle>
            <a:lvl1pPr algn="l">
              <a:defRPr sz="1200">
                <a:latin typeface="Arial" charset="0"/>
                <a:cs typeface="+mn-cs"/>
              </a:defRPr>
            </a:lvl1pPr>
          </a:lstStyle>
          <a:p>
            <a:pPr>
              <a:defRPr/>
            </a:pPr>
            <a:endParaRPr lang="en-US" dirty="0"/>
          </a:p>
        </p:txBody>
      </p:sp>
      <p:sp>
        <p:nvSpPr>
          <p:cNvPr id="3" name="Date Placeholder 2"/>
          <p:cNvSpPr>
            <a:spLocks noGrp="1"/>
          </p:cNvSpPr>
          <p:nvPr>
            <p:ph type="dt" sz="quarter" idx="1"/>
          </p:nvPr>
        </p:nvSpPr>
        <p:spPr>
          <a:xfrm>
            <a:off x="3970340" y="0"/>
            <a:ext cx="3038475" cy="465138"/>
          </a:xfrm>
          <a:prstGeom prst="rect">
            <a:avLst/>
          </a:prstGeom>
        </p:spPr>
        <p:txBody>
          <a:bodyPr vert="horz" lIns="93177" tIns="46589" rIns="93177" bIns="46589" rtlCol="0"/>
          <a:lstStyle>
            <a:lvl1pPr algn="r">
              <a:defRPr sz="1200">
                <a:latin typeface="Arial" charset="0"/>
                <a:cs typeface="+mn-cs"/>
              </a:defRPr>
            </a:lvl1pPr>
          </a:lstStyle>
          <a:p>
            <a:pPr>
              <a:defRPr/>
            </a:pPr>
            <a:fld id="{865A7DD1-600C-42FF-9D9D-BFB743C0A4FC}" type="datetimeFigureOut">
              <a:rPr lang="en-US"/>
              <a:pPr>
                <a:defRPr/>
              </a:pPr>
              <a:t>11/28/2016</a:t>
            </a:fld>
            <a:endParaRPr lang="en-US" dirty="0"/>
          </a:p>
        </p:txBody>
      </p:sp>
      <p:sp>
        <p:nvSpPr>
          <p:cNvPr id="4" name="Footer Placeholder 3"/>
          <p:cNvSpPr>
            <a:spLocks noGrp="1"/>
          </p:cNvSpPr>
          <p:nvPr>
            <p:ph type="ftr" sz="quarter" idx="2"/>
          </p:nvPr>
        </p:nvSpPr>
        <p:spPr>
          <a:xfrm>
            <a:off x="2" y="8829675"/>
            <a:ext cx="3038475" cy="465138"/>
          </a:xfrm>
          <a:prstGeom prst="rect">
            <a:avLst/>
          </a:prstGeom>
        </p:spPr>
        <p:txBody>
          <a:bodyPr vert="horz" lIns="93177" tIns="46589" rIns="93177" bIns="46589" rtlCol="0" anchor="b"/>
          <a:lstStyle>
            <a:lvl1pPr algn="l">
              <a:defRPr sz="1200">
                <a:latin typeface="Arial" charset="0"/>
                <a:cs typeface="+mn-cs"/>
              </a:defRPr>
            </a:lvl1pPr>
          </a:lstStyle>
          <a:p>
            <a:pPr>
              <a:defRPr/>
            </a:pPr>
            <a:endParaRPr lang="en-US" dirty="0"/>
          </a:p>
        </p:txBody>
      </p:sp>
      <p:sp>
        <p:nvSpPr>
          <p:cNvPr id="5" name="Slide Number Placeholder 4"/>
          <p:cNvSpPr>
            <a:spLocks noGrp="1"/>
          </p:cNvSpPr>
          <p:nvPr>
            <p:ph type="sldNum" sz="quarter" idx="3"/>
          </p:nvPr>
        </p:nvSpPr>
        <p:spPr>
          <a:xfrm>
            <a:off x="3970340" y="8829675"/>
            <a:ext cx="3038475" cy="465138"/>
          </a:xfrm>
          <a:prstGeom prst="rect">
            <a:avLst/>
          </a:prstGeom>
        </p:spPr>
        <p:txBody>
          <a:bodyPr vert="horz" lIns="93177" tIns="46589" rIns="93177" bIns="46589" rtlCol="0" anchor="b"/>
          <a:lstStyle>
            <a:lvl1pPr algn="r">
              <a:defRPr sz="1200">
                <a:latin typeface="Arial" charset="0"/>
                <a:cs typeface="+mn-cs"/>
              </a:defRPr>
            </a:lvl1pPr>
          </a:lstStyle>
          <a:p>
            <a:pPr>
              <a:defRPr/>
            </a:pPr>
            <a:fld id="{8358C2DD-14E5-490D-A181-3A78FEFD9465}" type="slidenum">
              <a:rPr lang="en-US"/>
              <a:pPr>
                <a:defRPr/>
              </a:pPr>
              <a:t>‹#›</a:t>
            </a:fld>
            <a:endParaRPr lang="en-US" dirty="0"/>
          </a:p>
        </p:txBody>
      </p:sp>
    </p:spTree>
    <p:extLst>
      <p:ext uri="{BB962C8B-B14F-4D97-AF65-F5344CB8AC3E}">
        <p14:creationId xmlns:p14="http://schemas.microsoft.com/office/powerpoint/2010/main" val="13886209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26627" name="Rectangle 3"/>
          <p:cNvSpPr>
            <a:spLocks noGrp="1" noChangeArrowheads="1"/>
          </p:cNvSpPr>
          <p:nvPr>
            <p:ph type="dt" idx="1"/>
          </p:nvPr>
        </p:nvSpPr>
        <p:spPr bwMode="auto">
          <a:xfrm>
            <a:off x="397034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6"/>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2"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26631" name="Rectangle 7"/>
          <p:cNvSpPr>
            <a:spLocks noGrp="1" noChangeArrowheads="1"/>
          </p:cNvSpPr>
          <p:nvPr>
            <p:ph type="sldNum" sz="quarter" idx="5"/>
          </p:nvPr>
        </p:nvSpPr>
        <p:spPr bwMode="auto">
          <a:xfrm>
            <a:off x="397034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cs typeface="+mn-cs"/>
              </a:defRPr>
            </a:lvl1pPr>
          </a:lstStyle>
          <a:p>
            <a:pPr>
              <a:defRPr/>
            </a:pPr>
            <a:fld id="{446037A2-A146-4AFA-A36B-418E91F740ED}" type="slidenum">
              <a:rPr lang="en-US"/>
              <a:pPr>
                <a:defRPr/>
              </a:pPr>
              <a:t>‹#›</a:t>
            </a:fld>
            <a:endParaRPr lang="en-US" dirty="0"/>
          </a:p>
        </p:txBody>
      </p:sp>
    </p:spTree>
    <p:extLst>
      <p:ext uri="{BB962C8B-B14F-4D97-AF65-F5344CB8AC3E}">
        <p14:creationId xmlns:p14="http://schemas.microsoft.com/office/powerpoint/2010/main" val="369388356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3656533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2944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192892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014206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524549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4126874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193605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31729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73387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774839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333569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99104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406477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89814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C7C8ACA3-9F92-4AD5-9E39-716CB6917A7B}"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600"/>
            </a:lvl1pPr>
            <a:lvl2pPr>
              <a:defRPr sz="24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sldNum" sz="quarter" idx="10"/>
          </p:nvPr>
        </p:nvSpPr>
        <p:spPr>
          <a:ln/>
        </p:spPr>
        <p:txBody>
          <a:bodyPr/>
          <a:lstStyle>
            <a:lvl1pPr>
              <a:defRPr sz="1200"/>
            </a:lvl1pPr>
          </a:lstStyle>
          <a:p>
            <a:pPr>
              <a:defRPr/>
            </a:pPr>
            <a:fld id="{F2DF5F09-D78D-44DB-A338-E90D23C46220}" type="slidenum">
              <a:rPr lang="en-US" smtClean="0"/>
              <a:pPr>
                <a:defRPr/>
              </a:pPr>
              <a:t>‹#›</a:t>
            </a:fld>
            <a:endParaRPr lang="en-US" dirty="0"/>
          </a:p>
        </p:txBody>
      </p:sp>
      <p:sp>
        <p:nvSpPr>
          <p:cNvPr id="2" name="Title 1"/>
          <p:cNvSpPr>
            <a:spLocks noGrp="1"/>
          </p:cNvSpPr>
          <p:nvPr>
            <p:ph type="title"/>
          </p:nvPr>
        </p:nvSpPr>
        <p:spPr>
          <a:xfrm>
            <a:off x="228600" y="274638"/>
            <a:ext cx="7696200" cy="792162"/>
          </a:xfrm>
        </p:spPr>
        <p:txBody>
          <a:bodyPr/>
          <a:lstStyle>
            <a:lvl1pPr>
              <a:defRPr>
                <a:solidFill>
                  <a:schemeClr val="accent2"/>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048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219200"/>
            <a:ext cx="42291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4CF5312C-8747-4F3B-BF17-2BCC2CA352B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F42DF3E2-0175-464B-95E4-5D6CFE698002}"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99FA63F1-7645-4F48-9FA4-1DA2E064BD65}" type="slidenum">
              <a:rPr lang="en-US" smtClean="0"/>
              <a:pPr/>
              <a:t>‹#›</a:t>
            </a:fld>
            <a:endParaRPr lang="en-US" dirty="0"/>
          </a:p>
        </p:txBody>
      </p:sp>
    </p:spTree>
    <p:extLst>
      <p:ext uri="{BB962C8B-B14F-4D97-AF65-F5344CB8AC3E}">
        <p14:creationId xmlns:p14="http://schemas.microsoft.com/office/powerpoint/2010/main" val="5498264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28600" y="274638"/>
            <a:ext cx="8458200" cy="79216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04800" y="1219200"/>
            <a:ext cx="8610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6553200" y="6384925"/>
            <a:ext cx="2362200" cy="244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cs typeface="+mn-cs"/>
              </a:defRPr>
            </a:lvl1pPr>
          </a:lstStyle>
          <a:p>
            <a:pPr>
              <a:defRPr/>
            </a:pPr>
            <a:fld id="{124CDB12-2334-4149-9ED6-145DE69D84D2}" type="slidenum">
              <a:rPr lang="en-US" smtClean="0"/>
              <a:pPr>
                <a:defRPr/>
              </a:pPr>
              <a:t>‹#›</a:t>
            </a:fld>
            <a:endParaRPr lang="en-US" dirty="0"/>
          </a:p>
        </p:txBody>
      </p:sp>
      <p:sp>
        <p:nvSpPr>
          <p:cNvPr id="2" name="Rectangle 9"/>
          <p:cNvSpPr>
            <a:spLocks noChangeArrowheads="1"/>
          </p:cNvSpPr>
          <p:nvPr userDrawn="1"/>
        </p:nvSpPr>
        <p:spPr bwMode="auto">
          <a:xfrm>
            <a:off x="228600" y="6373813"/>
            <a:ext cx="4572000" cy="214312"/>
          </a:xfrm>
          <a:prstGeom prst="rect">
            <a:avLst/>
          </a:prstGeom>
          <a:noFill/>
          <a:ln>
            <a:noFill/>
          </a:ln>
          <a:extLst/>
        </p:spPr>
        <p:txBody>
          <a:bodyPr>
            <a:spAutoFit/>
          </a:bodyPr>
          <a:lstStyle/>
          <a:p>
            <a:pPr>
              <a:defRPr/>
            </a:pPr>
            <a:r>
              <a:rPr lang="en-US" sz="800" b="1" dirty="0" smtClean="0">
                <a:latin typeface="Arial" pitchFamily="34" charset="0"/>
                <a:cs typeface="+mn-cs"/>
              </a:rPr>
              <a:t>SILC-NET</a:t>
            </a:r>
            <a:r>
              <a:rPr lang="en-US" sz="800" b="1" dirty="0">
                <a:latin typeface="Arial" pitchFamily="34" charset="0"/>
                <a:cs typeface="+mn-cs"/>
              </a:rPr>
              <a:t>, a project of ILRU – Independent Living Research Utilization</a:t>
            </a:r>
          </a:p>
        </p:txBody>
      </p:sp>
      <p:pic>
        <p:nvPicPr>
          <p:cNvPr id="3" name="Picture 2"/>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8229600" y="76200"/>
            <a:ext cx="857435" cy="409663"/>
          </a:xfrm>
          <a:prstGeom prst="rect">
            <a:avLst/>
          </a:prstGeom>
        </p:spPr>
      </p:pic>
    </p:spTree>
  </p:cSld>
  <p:clrMap bg1="lt1" tx1="dk1" bg2="lt2" tx2="dk2" accent1="accent1" accent2="accent2" accent3="accent3" accent4="accent4" accent5="accent5" accent6="accent6" hlink="hlink" folHlink="folHlink"/>
  <p:sldLayoutIdLst>
    <p:sldLayoutId id="2147483659" r:id="rId1"/>
    <p:sldLayoutId id="2147483658" r:id="rId2"/>
    <p:sldLayoutId id="2147483656" r:id="rId3"/>
    <p:sldLayoutId id="2147483654" r:id="rId4"/>
    <p:sldLayoutId id="2147483662" r:id="rId5"/>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accent2"/>
          </a:solidFill>
          <a:latin typeface="+mj-lt"/>
          <a:ea typeface="+mj-ea"/>
          <a:cs typeface="+mj-cs"/>
        </a:defRPr>
      </a:lvl1pPr>
      <a:lvl2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2pPr>
      <a:lvl3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3pPr>
      <a:lvl4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4pPr>
      <a:lvl5pPr algn="l" rtl="0" eaLnBrk="0" fontAlgn="base" hangingPunct="0">
        <a:spcBef>
          <a:spcPct val="0"/>
        </a:spcBef>
        <a:spcAft>
          <a:spcPct val="0"/>
        </a:spcAft>
        <a:defRPr sz="2800" b="1">
          <a:solidFill>
            <a:schemeClr val="accent2"/>
          </a:solidFill>
          <a:effectLst>
            <a:outerShdw blurRad="38100" dist="38100" dir="2700000" algn="tl">
              <a:srgbClr val="C0C0C0"/>
            </a:outerShdw>
          </a:effectLst>
          <a:latin typeface="Arial Rounded MT Bold" pitchFamily="34" charset="0"/>
        </a:defRPr>
      </a:lvl5pPr>
      <a:lvl6pPr marL="4572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6pPr>
      <a:lvl7pPr marL="9144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7pPr>
      <a:lvl8pPr marL="13716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8pPr>
      <a:lvl9pPr marL="1828800" algn="l" rtl="0" fontAlgn="base">
        <a:spcBef>
          <a:spcPct val="0"/>
        </a:spcBef>
        <a:spcAft>
          <a:spcPct val="0"/>
        </a:spcAft>
        <a:defRPr sz="3200" b="1">
          <a:solidFill>
            <a:schemeClr val="accent2"/>
          </a:solidFill>
          <a:effectLst>
            <a:outerShdw blurRad="38100" dist="38100" dir="2700000" algn="tl">
              <a:srgbClr val="C0C0C0"/>
            </a:outerShdw>
          </a:effectLst>
          <a:latin typeface="Arial Rounded MT Bold"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ilru.org/sites/default/files/training/webcasts/handouts/2016/020316_CIL-NET/020316_presentation.pdf" TargetMode="External"/><Relationship Id="rId2" Type="http://schemas.openxmlformats.org/officeDocument/2006/relationships/hyperlink" Target="http://ilru.mediasite.com/mediasite/Play/b60eb338f8884a85a8cfe5a3e44b73771d" TargetMode="External"/><Relationship Id="rId1" Type="http://schemas.openxmlformats.org/officeDocument/2006/relationships/slideLayout" Target="../slideLayouts/slideLayout2.xml"/><Relationship Id="rId4" Type="http://schemas.openxmlformats.org/officeDocument/2006/relationships/hyperlink" Target="http://www.ilru.org/sites/default/files/training/webcasts/handouts/2016/020316_CIL-NET/020316_Transcript.docx"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ilru.org/training/new-indirect-cost-rate-requirements-for-cils"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143793" y="85942"/>
            <a:ext cx="8855064" cy="367396"/>
          </a:xfrm>
        </p:spPr>
        <p:txBody>
          <a:bodyPr>
            <a:noAutofit/>
          </a:bodyPr>
          <a:lstStyle/>
          <a:p>
            <a:pPr algn="ctr"/>
            <a:r>
              <a:rPr lang="en-US" sz="1600" dirty="0" smtClean="0">
                <a:solidFill>
                  <a:schemeClr val="accent2"/>
                </a:solidFill>
              </a:rPr>
              <a:t>Independent Living Research Utilization</a:t>
            </a:r>
            <a:endParaRPr lang="en-US" sz="1600" dirty="0">
              <a:solidFill>
                <a:schemeClr val="accent2"/>
              </a:solidFill>
            </a:endParaRPr>
          </a:p>
        </p:txBody>
      </p:sp>
      <p:pic>
        <p:nvPicPr>
          <p:cNvPr id="6" name="Picture 5" descr="We create opportunities for independence for people with disabilities through research, education, and consultation.  ilru logo in block red letters with blue eyebrow swoosh above and below Independent Living Research utilization. www.ilru.org. "/>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793" y="859730"/>
            <a:ext cx="7352413" cy="5486876"/>
          </a:xfrm>
          <a:prstGeom prst="rect">
            <a:avLst/>
          </a:prstGeom>
        </p:spPr>
      </p:pic>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a:t>
            </a:fld>
            <a:endParaRPr lang="en-US" dirty="0"/>
          </a:p>
        </p:txBody>
      </p:sp>
    </p:spTree>
    <p:extLst>
      <p:ext uri="{BB962C8B-B14F-4D97-AF65-F5344CB8AC3E}">
        <p14:creationId xmlns:p14="http://schemas.microsoft.com/office/powerpoint/2010/main" val="32189081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610600" cy="5486400"/>
          </a:xfrm>
        </p:spPr>
        <p:txBody>
          <a:bodyPr>
            <a:noAutofit/>
          </a:bodyPr>
          <a:lstStyle/>
          <a:p>
            <a:r>
              <a:rPr lang="en-US" dirty="0" smtClean="0"/>
              <a:t>Process:</a:t>
            </a:r>
          </a:p>
          <a:p>
            <a:pPr lvl="1"/>
            <a:r>
              <a:rPr lang="en-US" sz="2600" dirty="0" smtClean="0"/>
              <a:t>The only thing that a SILC </a:t>
            </a:r>
            <a:r>
              <a:rPr lang="en-US" sz="2600" u="sng" dirty="0" smtClean="0"/>
              <a:t>must</a:t>
            </a:r>
            <a:r>
              <a:rPr lang="en-US" sz="2600" dirty="0" smtClean="0"/>
              <a:t> do if they are going to engage in one of the activities identified in the authorities is to include how they will be addressed in an approved SPIL.</a:t>
            </a:r>
          </a:p>
          <a:p>
            <a:pPr lvl="2"/>
            <a:r>
              <a:rPr lang="en-US" sz="2600" dirty="0"/>
              <a:t>Choice of </a:t>
            </a:r>
            <a:r>
              <a:rPr lang="en-US" sz="2600" u="sng" dirty="0"/>
              <a:t>which</a:t>
            </a:r>
            <a:r>
              <a:rPr lang="en-US" sz="2600" dirty="0"/>
              <a:t> authority (all or none) is up to each SILC</a:t>
            </a:r>
            <a:r>
              <a:rPr lang="en-US" sz="2600" dirty="0" smtClean="0"/>
              <a:t>. However, if a SILC selects </a:t>
            </a:r>
            <a:r>
              <a:rPr lang="en-US" sz="2600" u="sng" dirty="0" smtClean="0"/>
              <a:t>none</a:t>
            </a:r>
            <a:r>
              <a:rPr lang="en-US" sz="2600" dirty="0" smtClean="0"/>
              <a:t>, then they cannot engage in the identified activities.</a:t>
            </a:r>
          </a:p>
          <a:p>
            <a:pPr lvl="2"/>
            <a:r>
              <a:rPr lang="en-US" sz="2600" dirty="0" smtClean="0"/>
              <a:t>There </a:t>
            </a:r>
            <a:r>
              <a:rPr lang="en-US" sz="2600" dirty="0"/>
              <a:t>is no guidance for </a:t>
            </a:r>
            <a:r>
              <a:rPr lang="en-US" sz="2600" u="sng" dirty="0"/>
              <a:t>where</a:t>
            </a:r>
            <a:r>
              <a:rPr lang="en-US" sz="2600" dirty="0"/>
              <a:t> to include reference to authorities in a SPIL</a:t>
            </a:r>
            <a:r>
              <a:rPr lang="en-US" sz="2600" dirty="0" smtClean="0"/>
              <a:t>.</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10</a:t>
            </a:fld>
            <a:endParaRPr lang="en-US" dirty="0"/>
          </a:p>
        </p:txBody>
      </p:sp>
      <p:sp>
        <p:nvSpPr>
          <p:cNvPr id="2" name="Title 1"/>
          <p:cNvSpPr>
            <a:spLocks noGrp="1"/>
          </p:cNvSpPr>
          <p:nvPr>
            <p:ph type="title"/>
          </p:nvPr>
        </p:nvSpPr>
        <p:spPr>
          <a:xfrm>
            <a:off x="228600" y="152400"/>
            <a:ext cx="7696200" cy="685800"/>
          </a:xfrm>
        </p:spPr>
        <p:txBody>
          <a:bodyPr/>
          <a:lstStyle/>
          <a:p>
            <a:pPr eaLnBrk="1" hangingPunct="1">
              <a:defRPr/>
            </a:pPr>
            <a:r>
              <a:rPr lang="en-US" dirty="0" smtClean="0"/>
              <a:t>How to Include Authorities in a SPIL</a:t>
            </a:r>
            <a:endParaRPr lang="en-US" dirty="0"/>
          </a:p>
        </p:txBody>
      </p:sp>
    </p:spTree>
    <p:extLst>
      <p:ext uri="{BB962C8B-B14F-4D97-AF65-F5344CB8AC3E}">
        <p14:creationId xmlns:p14="http://schemas.microsoft.com/office/powerpoint/2010/main" val="23673418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610600" cy="5486400"/>
          </a:xfrm>
        </p:spPr>
        <p:txBody>
          <a:bodyPr>
            <a:noAutofit/>
          </a:bodyPr>
          <a:lstStyle/>
          <a:p>
            <a:pPr lvl="2"/>
            <a:r>
              <a:rPr lang="en-US" sz="2600" dirty="0" smtClean="0"/>
              <a:t>However, the clear choice is to include </a:t>
            </a:r>
            <a:r>
              <a:rPr lang="en-US" sz="2600" dirty="0"/>
              <a:t>authorities in Section 5.1A, SILC resource plan, and weave discussion of how resources are required for the expanded activities.</a:t>
            </a:r>
          </a:p>
          <a:p>
            <a:pPr lvl="2"/>
            <a:r>
              <a:rPr lang="en-US" sz="2600" dirty="0"/>
              <a:t>There are no guidelines for </a:t>
            </a:r>
            <a:r>
              <a:rPr lang="en-US" sz="2600" u="sng" dirty="0"/>
              <a:t>how</a:t>
            </a:r>
            <a:r>
              <a:rPr lang="en-US" sz="2600" dirty="0"/>
              <a:t> to do this</a:t>
            </a:r>
            <a:r>
              <a:rPr lang="en-US" sz="2600" dirty="0" smtClean="0"/>
              <a:t>.</a:t>
            </a:r>
          </a:p>
          <a:p>
            <a:pPr lvl="3"/>
            <a:r>
              <a:rPr lang="en-US" sz="2600" dirty="0" smtClean="0"/>
              <a:t>Start by getting your SILC’s approval to engage in any one or all of the identified authorities (A) (B) (C) and make sure they understand the limitation.</a:t>
            </a:r>
          </a:p>
          <a:p>
            <a:pPr lvl="3"/>
            <a:r>
              <a:rPr lang="en-US" sz="2600" dirty="0" smtClean="0"/>
              <a:t>This can be a series of forums, as a facilitated discussion, or as a topic of discussion at a full council meeting. Reach a consensus.</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11</a:t>
            </a:fld>
            <a:endParaRPr lang="en-US" dirty="0"/>
          </a:p>
        </p:txBody>
      </p:sp>
      <p:sp>
        <p:nvSpPr>
          <p:cNvPr id="2" name="Title 1"/>
          <p:cNvSpPr>
            <a:spLocks noGrp="1"/>
          </p:cNvSpPr>
          <p:nvPr>
            <p:ph type="title"/>
          </p:nvPr>
        </p:nvSpPr>
        <p:spPr>
          <a:xfrm>
            <a:off x="228600" y="152400"/>
            <a:ext cx="7696200" cy="685800"/>
          </a:xfrm>
        </p:spPr>
        <p:txBody>
          <a:bodyPr/>
          <a:lstStyle/>
          <a:p>
            <a:pPr eaLnBrk="1" hangingPunct="1">
              <a:defRPr/>
            </a:pPr>
            <a:r>
              <a:rPr lang="en-US" dirty="0" smtClean="0"/>
              <a:t>How to Include Authorities in a SPIL</a:t>
            </a:r>
            <a:r>
              <a:rPr lang="en-US" b="0" dirty="0" smtClean="0"/>
              <a:t>, </a:t>
            </a:r>
            <a:r>
              <a:rPr lang="en-US" sz="2400" b="0" dirty="0" smtClean="0"/>
              <a:t>cont’d.</a:t>
            </a:r>
            <a:endParaRPr lang="en-US" sz="2400" b="0" dirty="0"/>
          </a:p>
        </p:txBody>
      </p:sp>
    </p:spTree>
    <p:extLst>
      <p:ext uri="{BB962C8B-B14F-4D97-AF65-F5344CB8AC3E}">
        <p14:creationId xmlns:p14="http://schemas.microsoft.com/office/powerpoint/2010/main" val="28008896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914400"/>
            <a:ext cx="8686800" cy="5486400"/>
          </a:xfrm>
        </p:spPr>
        <p:txBody>
          <a:bodyPr>
            <a:noAutofit/>
          </a:bodyPr>
          <a:lstStyle/>
          <a:p>
            <a:pPr lvl="3"/>
            <a:r>
              <a:rPr lang="en-US" sz="2600" dirty="0"/>
              <a:t>One way a SILC can address the identified </a:t>
            </a:r>
            <a:r>
              <a:rPr lang="en-US" sz="2600" dirty="0" smtClean="0"/>
              <a:t>authorities and stay informed is through a committee process.</a:t>
            </a:r>
          </a:p>
          <a:p>
            <a:pPr lvl="3"/>
            <a:r>
              <a:rPr lang="en-US" sz="2600" dirty="0" smtClean="0"/>
              <a:t>For each authority that the SILC agrees to engage in, identify the committee(s) that would be involved with the topic.</a:t>
            </a:r>
          </a:p>
          <a:p>
            <a:pPr lvl="3"/>
            <a:r>
              <a:rPr lang="en-US" sz="2600" dirty="0" smtClean="0"/>
              <a:t>For each authority, develop a protocol of how the SILC office will engage in the activity connected to the relevant committee(s).</a:t>
            </a:r>
          </a:p>
          <a:p>
            <a:pPr lvl="3"/>
            <a:r>
              <a:rPr lang="en-US" sz="2600" dirty="0" smtClean="0"/>
              <a:t>Insert the protocol(s) into the relevant SPIL section narrative.</a:t>
            </a:r>
            <a:endParaRPr lang="en-US" sz="26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12</a:t>
            </a:fld>
            <a:endParaRPr lang="en-US" dirty="0"/>
          </a:p>
        </p:txBody>
      </p:sp>
      <p:sp>
        <p:nvSpPr>
          <p:cNvPr id="2" name="Title 1"/>
          <p:cNvSpPr>
            <a:spLocks noGrp="1"/>
          </p:cNvSpPr>
          <p:nvPr>
            <p:ph type="title"/>
          </p:nvPr>
        </p:nvSpPr>
        <p:spPr>
          <a:xfrm>
            <a:off x="228600" y="152400"/>
            <a:ext cx="8001000" cy="685800"/>
          </a:xfrm>
        </p:spPr>
        <p:txBody>
          <a:bodyPr/>
          <a:lstStyle/>
          <a:p>
            <a:pPr eaLnBrk="1" hangingPunct="1">
              <a:defRPr/>
            </a:pPr>
            <a:r>
              <a:rPr lang="en-US" dirty="0" smtClean="0"/>
              <a:t>How to Include Authorities in a SPIL, </a:t>
            </a:r>
            <a:r>
              <a:rPr lang="en-US" sz="2400" b="0" dirty="0" smtClean="0"/>
              <a:t>cont’d. 2</a:t>
            </a:r>
            <a:endParaRPr lang="en-US" sz="2400" b="0" dirty="0"/>
          </a:p>
        </p:txBody>
      </p:sp>
    </p:spTree>
    <p:extLst>
      <p:ext uri="{BB962C8B-B14F-4D97-AF65-F5344CB8AC3E}">
        <p14:creationId xmlns:p14="http://schemas.microsoft.com/office/powerpoint/2010/main" val="4664850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410200"/>
          </a:xfrm>
        </p:spPr>
        <p:txBody>
          <a:bodyPr>
            <a:noAutofit/>
          </a:bodyPr>
          <a:lstStyle/>
          <a:p>
            <a:pPr marL="0" indent="0" algn="ctr">
              <a:buNone/>
            </a:pPr>
            <a:r>
              <a:rPr lang="en-US" b="1" dirty="0" smtClean="0"/>
              <a:t>New York SILC Example</a:t>
            </a:r>
            <a:r>
              <a:rPr lang="en-US" b="1" dirty="0"/>
              <a:t>:</a:t>
            </a:r>
          </a:p>
          <a:p>
            <a:pPr lvl="1"/>
            <a:r>
              <a:rPr lang="en-US" sz="2600" b="1" dirty="0"/>
              <a:t>Section 5.1A SILC resource plan narrative.</a:t>
            </a:r>
          </a:p>
          <a:p>
            <a:r>
              <a:rPr lang="en-US" dirty="0" smtClean="0"/>
              <a:t>The </a:t>
            </a:r>
            <a:r>
              <a:rPr lang="en-US" dirty="0"/>
              <a:t>council plans to conduct the following </a:t>
            </a:r>
            <a:r>
              <a:rPr lang="en-US" dirty="0" smtClean="0"/>
              <a:t>authorities and related activities as described </a:t>
            </a:r>
            <a:r>
              <a:rPr lang="en-US" dirty="0"/>
              <a:t>in the approved State </a:t>
            </a:r>
            <a:r>
              <a:rPr lang="en-US" dirty="0" smtClean="0"/>
              <a:t>Plan.</a:t>
            </a:r>
            <a:endParaRPr lang="en-US" dirty="0"/>
          </a:p>
          <a:p>
            <a:pPr lvl="1"/>
            <a:r>
              <a:rPr lang="en-US" sz="2600" b="1" u="sng" dirty="0"/>
              <a:t>Authority </a:t>
            </a:r>
            <a:r>
              <a:rPr lang="en-US" sz="2600" b="1" u="sng" dirty="0" smtClean="0"/>
              <a:t>(A)</a:t>
            </a:r>
            <a:r>
              <a:rPr lang="en-US" sz="2600" b="1" dirty="0" smtClean="0"/>
              <a:t>:</a:t>
            </a:r>
            <a:r>
              <a:rPr lang="en-US" sz="2600" dirty="0" smtClean="0"/>
              <a:t> </a:t>
            </a:r>
          </a:p>
          <a:p>
            <a:pPr lvl="2"/>
            <a:r>
              <a:rPr lang="en-US" sz="2600" dirty="0" smtClean="0"/>
              <a:t>The SILC will follow the protocols developed under Authority B (resource development) and pursue and facilitate opportunities that are consistent with the needs of the network, priorities identified in the </a:t>
            </a:r>
            <a:r>
              <a:rPr lang="en-US" sz="2600" dirty="0"/>
              <a:t>plan, statewide needs assessment and </a:t>
            </a:r>
            <a:r>
              <a:rPr lang="en-US" sz="2600" dirty="0" smtClean="0"/>
              <a:t>fund development </a:t>
            </a:r>
            <a:r>
              <a:rPr lang="en-US" sz="2600" dirty="0"/>
              <a:t>plan</a:t>
            </a:r>
            <a:r>
              <a:rPr lang="en-US" sz="2600" dirty="0" smtClean="0"/>
              <a:t>.</a:t>
            </a:r>
            <a:endParaRPr lang="en-US" sz="26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13</a:t>
            </a:fld>
            <a:endParaRPr lang="en-US" dirty="0"/>
          </a:p>
        </p:txBody>
      </p:sp>
      <p:sp>
        <p:nvSpPr>
          <p:cNvPr id="2" name="Title 1"/>
          <p:cNvSpPr>
            <a:spLocks noGrp="1"/>
          </p:cNvSpPr>
          <p:nvPr>
            <p:ph type="title"/>
          </p:nvPr>
        </p:nvSpPr>
        <p:spPr>
          <a:xfrm>
            <a:off x="228600" y="152400"/>
            <a:ext cx="7924800" cy="685800"/>
          </a:xfrm>
        </p:spPr>
        <p:txBody>
          <a:bodyPr/>
          <a:lstStyle/>
          <a:p>
            <a:pPr eaLnBrk="1" hangingPunct="1">
              <a:defRPr/>
            </a:pPr>
            <a:r>
              <a:rPr lang="en-US" dirty="0" smtClean="0"/>
              <a:t>How to Include Authorities in a SPIL, </a:t>
            </a:r>
            <a:r>
              <a:rPr lang="en-US" sz="2400" b="0" dirty="0" smtClean="0"/>
              <a:t>cont’d. 3</a:t>
            </a:r>
            <a:endParaRPr lang="en-US" sz="2400" b="0" dirty="0"/>
          </a:p>
        </p:txBody>
      </p:sp>
    </p:spTree>
    <p:extLst>
      <p:ext uri="{BB962C8B-B14F-4D97-AF65-F5344CB8AC3E}">
        <p14:creationId xmlns:p14="http://schemas.microsoft.com/office/powerpoint/2010/main" val="3578030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410200"/>
          </a:xfrm>
        </p:spPr>
        <p:txBody>
          <a:bodyPr>
            <a:noAutofit/>
          </a:bodyPr>
          <a:lstStyle/>
          <a:p>
            <a:pPr lvl="2"/>
            <a:r>
              <a:rPr lang="en-US" sz="2600" dirty="0" smtClean="0"/>
              <a:t>The SILC values the relationships within its statewide network and will effectively communicate with the New York Association on Independent Living (NYAIL) and centers in the statewide network when pursing statewide opportunities to improve services for individuals with disabilities with public and private entities.</a:t>
            </a:r>
            <a:endParaRPr lang="en-US" sz="2600" dirty="0"/>
          </a:p>
          <a:p>
            <a:pPr lvl="1"/>
            <a:r>
              <a:rPr lang="en-US" sz="2600" b="1" u="sng" dirty="0"/>
              <a:t>Authority (B)</a:t>
            </a:r>
            <a:r>
              <a:rPr lang="en-US" sz="2600" b="1" dirty="0"/>
              <a:t>:</a:t>
            </a:r>
            <a:endParaRPr lang="en-US" sz="2600" dirty="0"/>
          </a:p>
          <a:p>
            <a:pPr lvl="2"/>
            <a:r>
              <a:rPr lang="en-US" sz="2600" dirty="0"/>
              <a:t>The council will charge the Development Committee with the responsibility to create a resource development plan.</a:t>
            </a:r>
          </a:p>
          <a:p>
            <a:pPr lvl="2"/>
            <a:endParaRPr lang="en-US" sz="25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14</a:t>
            </a:fld>
            <a:endParaRPr lang="en-US" dirty="0"/>
          </a:p>
        </p:txBody>
      </p:sp>
      <p:sp>
        <p:nvSpPr>
          <p:cNvPr id="2" name="Title 1"/>
          <p:cNvSpPr>
            <a:spLocks noGrp="1"/>
          </p:cNvSpPr>
          <p:nvPr>
            <p:ph type="title"/>
          </p:nvPr>
        </p:nvSpPr>
        <p:spPr>
          <a:xfrm>
            <a:off x="228600" y="152400"/>
            <a:ext cx="7924800" cy="685800"/>
          </a:xfrm>
        </p:spPr>
        <p:txBody>
          <a:bodyPr/>
          <a:lstStyle/>
          <a:p>
            <a:pPr eaLnBrk="1" hangingPunct="1">
              <a:defRPr/>
            </a:pPr>
            <a:r>
              <a:rPr lang="en-US" dirty="0" smtClean="0"/>
              <a:t>How to Include Authorities in a SPIL, </a:t>
            </a:r>
            <a:r>
              <a:rPr lang="en-US" sz="2400" b="0" dirty="0" smtClean="0"/>
              <a:t>cont’d. 4</a:t>
            </a:r>
            <a:endParaRPr lang="en-US" sz="2400" b="0" dirty="0"/>
          </a:p>
        </p:txBody>
      </p:sp>
    </p:spTree>
    <p:extLst>
      <p:ext uri="{BB962C8B-B14F-4D97-AF65-F5344CB8AC3E}">
        <p14:creationId xmlns:p14="http://schemas.microsoft.com/office/powerpoint/2010/main" val="21788888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410200"/>
          </a:xfrm>
        </p:spPr>
        <p:txBody>
          <a:bodyPr>
            <a:noAutofit/>
          </a:bodyPr>
          <a:lstStyle/>
          <a:p>
            <a:pPr lvl="2"/>
            <a:r>
              <a:rPr lang="en-US" sz="2600" dirty="0" smtClean="0"/>
              <a:t>The </a:t>
            </a:r>
            <a:r>
              <a:rPr lang="en-US" sz="2600" dirty="0"/>
              <a:t>Executive Director will carry out the plan and leverage the talent available to realize </a:t>
            </a:r>
            <a:r>
              <a:rPr lang="en-US" sz="2600" dirty="0" smtClean="0"/>
              <a:t>goals.</a:t>
            </a:r>
            <a:endParaRPr lang="en-US" sz="2600" dirty="0"/>
          </a:p>
          <a:p>
            <a:pPr lvl="2"/>
            <a:r>
              <a:rPr lang="en-US" sz="2600" dirty="0"/>
              <a:t>The Finance Committee will oversee budget activity and address fiscal implications related to resource </a:t>
            </a:r>
            <a:r>
              <a:rPr lang="en-US" sz="2600" dirty="0" smtClean="0"/>
              <a:t>development.</a:t>
            </a:r>
            <a:endParaRPr lang="en-US" sz="2600" dirty="0"/>
          </a:p>
          <a:p>
            <a:pPr lvl="2"/>
            <a:r>
              <a:rPr lang="en-US" sz="2600" dirty="0"/>
              <a:t>The Executive Committee and full council will oversee and monitor the progress made by the Executive Director and Development </a:t>
            </a:r>
            <a:r>
              <a:rPr lang="en-US" sz="2600" dirty="0" smtClean="0"/>
              <a:t>Committee.</a:t>
            </a:r>
          </a:p>
          <a:p>
            <a:pPr lvl="1"/>
            <a:r>
              <a:rPr lang="en-US" sz="2600" b="1" u="sng" dirty="0"/>
              <a:t>Authority (C</a:t>
            </a:r>
            <a:r>
              <a:rPr lang="en-US" sz="2600" b="1" u="sng" dirty="0" smtClean="0"/>
              <a:t>)</a:t>
            </a:r>
            <a:r>
              <a:rPr lang="en-US" sz="2600" b="1" dirty="0" smtClean="0"/>
              <a:t>:</a:t>
            </a:r>
            <a:endParaRPr lang="en-US" sz="2600" dirty="0" smtClean="0"/>
          </a:p>
          <a:p>
            <a:pPr lvl="2"/>
            <a:r>
              <a:rPr lang="en-US" sz="2600" dirty="0" smtClean="0"/>
              <a:t>Activities must be consistent with the purpose of  the IL title in the Act as amended: </a:t>
            </a:r>
            <a:endParaRPr lang="en-US" sz="2600" dirty="0"/>
          </a:p>
          <a:p>
            <a:pPr lvl="2"/>
            <a:endParaRPr lang="en-US" sz="25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15</a:t>
            </a:fld>
            <a:endParaRPr lang="en-US" dirty="0"/>
          </a:p>
        </p:txBody>
      </p:sp>
      <p:sp>
        <p:nvSpPr>
          <p:cNvPr id="2" name="Title 1"/>
          <p:cNvSpPr>
            <a:spLocks noGrp="1"/>
          </p:cNvSpPr>
          <p:nvPr>
            <p:ph type="title"/>
          </p:nvPr>
        </p:nvSpPr>
        <p:spPr>
          <a:xfrm>
            <a:off x="228600" y="152400"/>
            <a:ext cx="7924800" cy="685800"/>
          </a:xfrm>
        </p:spPr>
        <p:txBody>
          <a:bodyPr/>
          <a:lstStyle/>
          <a:p>
            <a:pPr eaLnBrk="1" hangingPunct="1">
              <a:defRPr/>
            </a:pPr>
            <a:r>
              <a:rPr lang="en-US" dirty="0" smtClean="0"/>
              <a:t>How to Include Authorities in a SPIL, </a:t>
            </a:r>
            <a:r>
              <a:rPr lang="en-US" sz="2400" b="0" dirty="0" smtClean="0"/>
              <a:t>cont’d. 5</a:t>
            </a:r>
            <a:endParaRPr lang="en-US" sz="2400" b="0" dirty="0"/>
          </a:p>
        </p:txBody>
      </p:sp>
    </p:spTree>
    <p:extLst>
      <p:ext uri="{BB962C8B-B14F-4D97-AF65-F5344CB8AC3E}">
        <p14:creationId xmlns:p14="http://schemas.microsoft.com/office/powerpoint/2010/main" val="611679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458200" cy="5410200"/>
          </a:xfrm>
        </p:spPr>
        <p:txBody>
          <a:bodyPr>
            <a:noAutofit/>
          </a:bodyPr>
          <a:lstStyle/>
          <a:p>
            <a:pPr lvl="3"/>
            <a:r>
              <a:rPr lang="en-US" sz="2600" b="1" dirty="0"/>
              <a:t>Sec 701. Purpose. </a:t>
            </a:r>
            <a:r>
              <a:rPr lang="en-US" sz="2600" dirty="0"/>
              <a:t>- The purpose of this chapter is to promote a philosophy of independent living, including a philosophy of consumer control, peer support, self-help, self-determination, equal access, and </a:t>
            </a:r>
            <a:r>
              <a:rPr lang="en-US" sz="2600" u="sng" dirty="0"/>
              <a:t>individual and system advocacy, in order to maximize the leadership, empowerment, independence, and productivity of individuals with disabilities, and </a:t>
            </a:r>
            <a:r>
              <a:rPr lang="en-US" sz="2600" u="sng" dirty="0" smtClean="0"/>
              <a:t>the </a:t>
            </a:r>
            <a:r>
              <a:rPr lang="en-US" sz="2600" u="sng" dirty="0"/>
              <a:t>integration and full inclusion of individuals with disabilities into the mainstream of American society</a:t>
            </a:r>
            <a:r>
              <a:rPr lang="en-US" sz="2600" dirty="0" smtClean="0"/>
              <a:t>,</a:t>
            </a:r>
            <a:endParaRPr lang="en-US" sz="26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16</a:t>
            </a:fld>
            <a:endParaRPr lang="en-US" dirty="0"/>
          </a:p>
        </p:txBody>
      </p:sp>
      <p:sp>
        <p:nvSpPr>
          <p:cNvPr id="2" name="Title 1"/>
          <p:cNvSpPr>
            <a:spLocks noGrp="1"/>
          </p:cNvSpPr>
          <p:nvPr>
            <p:ph type="title"/>
          </p:nvPr>
        </p:nvSpPr>
        <p:spPr>
          <a:xfrm>
            <a:off x="228600" y="152400"/>
            <a:ext cx="7924800" cy="685800"/>
          </a:xfrm>
        </p:spPr>
        <p:txBody>
          <a:bodyPr/>
          <a:lstStyle/>
          <a:p>
            <a:pPr eaLnBrk="1" hangingPunct="1">
              <a:defRPr/>
            </a:pPr>
            <a:r>
              <a:rPr lang="en-US" dirty="0" smtClean="0"/>
              <a:t>How to Include Authorities in a SPIL, </a:t>
            </a:r>
            <a:r>
              <a:rPr lang="en-US" sz="2400" b="0" dirty="0" smtClean="0"/>
              <a:t>cont’d. 6</a:t>
            </a:r>
            <a:endParaRPr lang="en-US" sz="2400" b="0" dirty="0"/>
          </a:p>
        </p:txBody>
      </p:sp>
    </p:spTree>
    <p:extLst>
      <p:ext uri="{BB962C8B-B14F-4D97-AF65-F5344CB8AC3E}">
        <p14:creationId xmlns:p14="http://schemas.microsoft.com/office/powerpoint/2010/main" val="36701654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838200"/>
            <a:ext cx="8382000" cy="5334000"/>
          </a:xfrm>
        </p:spPr>
        <p:txBody>
          <a:bodyPr>
            <a:noAutofit/>
          </a:bodyPr>
          <a:lstStyle/>
          <a:p>
            <a:pPr lvl="1"/>
            <a:r>
              <a:rPr lang="en-US" sz="2600" dirty="0" smtClean="0"/>
              <a:t>The council will engage in </a:t>
            </a:r>
            <a:r>
              <a:rPr lang="en-US" sz="2600" b="1" dirty="0" smtClean="0"/>
              <a:t>Statewide Systems Advocacy</a:t>
            </a:r>
            <a:r>
              <a:rPr lang="en-US" sz="2600" dirty="0" smtClean="0"/>
              <a:t> consistent with </a:t>
            </a:r>
            <a:r>
              <a:rPr lang="en-US" sz="2600" dirty="0"/>
              <a:t>the “purpose” of Title VII of the Rehabilitation Act </a:t>
            </a:r>
            <a:r>
              <a:rPr lang="en-US" sz="2600" dirty="0" smtClean="0"/>
              <a:t>as amended utilizing a set of protocols to </a:t>
            </a:r>
            <a:r>
              <a:rPr lang="en-US" sz="2600" dirty="0"/>
              <a:t>identify, discuss, and address priority issues faced by New Yorkers with </a:t>
            </a:r>
            <a:r>
              <a:rPr lang="en-US" sz="2600" dirty="0" smtClean="0"/>
              <a:t>disabilities.</a:t>
            </a:r>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17</a:t>
            </a:fld>
            <a:endParaRPr lang="en-US" dirty="0"/>
          </a:p>
        </p:txBody>
      </p:sp>
      <p:sp>
        <p:nvSpPr>
          <p:cNvPr id="2" name="Title 1"/>
          <p:cNvSpPr>
            <a:spLocks noGrp="1"/>
          </p:cNvSpPr>
          <p:nvPr>
            <p:ph type="title"/>
          </p:nvPr>
        </p:nvSpPr>
        <p:spPr>
          <a:xfrm>
            <a:off x="228600" y="152400"/>
            <a:ext cx="8001000" cy="457200"/>
          </a:xfrm>
        </p:spPr>
        <p:txBody>
          <a:bodyPr/>
          <a:lstStyle/>
          <a:p>
            <a:pPr eaLnBrk="1" hangingPunct="1">
              <a:defRPr/>
            </a:pPr>
            <a:r>
              <a:rPr lang="en-US" dirty="0" smtClean="0"/>
              <a:t>How to Include Authorities in a SPIL,</a:t>
            </a:r>
            <a:r>
              <a:rPr lang="en-US" b="0" dirty="0" smtClean="0"/>
              <a:t> </a:t>
            </a:r>
            <a:r>
              <a:rPr lang="en-US" sz="2400" b="0" dirty="0" smtClean="0"/>
              <a:t>cont’d. 7</a:t>
            </a:r>
            <a:endParaRPr lang="en-US" sz="2400" b="0" dirty="0"/>
          </a:p>
        </p:txBody>
      </p:sp>
    </p:spTree>
    <p:extLst>
      <p:ext uri="{BB962C8B-B14F-4D97-AF65-F5344CB8AC3E}">
        <p14:creationId xmlns:p14="http://schemas.microsoft.com/office/powerpoint/2010/main" val="13071053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r>
              <a:rPr lang="en-US" sz="2600" dirty="0"/>
              <a:t>The council will support </a:t>
            </a:r>
            <a:r>
              <a:rPr lang="en-US" sz="2600" b="1" dirty="0"/>
              <a:t>leadership development </a:t>
            </a:r>
            <a:r>
              <a:rPr lang="en-US" sz="2600" dirty="0"/>
              <a:t>consistent with the “purpose” of Title VII of the Rehabilitation Act as amended, supporting two programs advancing leadership development for New Yorkers with disabilities:</a:t>
            </a:r>
          </a:p>
          <a:p>
            <a:pPr lvl="2"/>
            <a:r>
              <a:rPr lang="en-US" sz="2600" dirty="0"/>
              <a:t>The council will charge the Outreach Subcommittee with the responsibility of posting, soliciting, and reviewing applications for </a:t>
            </a:r>
            <a:r>
              <a:rPr lang="en-US" sz="2600" b="1" dirty="0"/>
              <a:t>Pat Figueroa Sponsorships</a:t>
            </a:r>
            <a:r>
              <a:rPr lang="en-US" sz="2600" dirty="0"/>
              <a:t> for youth and young adults (age 18-28) with disabilities in New York to receive reimbursements of up to $250 to attend disability leadership training experiences.</a:t>
            </a:r>
          </a:p>
          <a:p>
            <a:pPr lvl="3"/>
            <a:endParaRPr lang="en-US" sz="2400" b="1"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18</a:t>
            </a:fld>
            <a:endParaRPr lang="en-US" dirty="0"/>
          </a:p>
        </p:txBody>
      </p:sp>
      <p:sp>
        <p:nvSpPr>
          <p:cNvPr id="4" name="Title 3"/>
          <p:cNvSpPr>
            <a:spLocks noGrp="1"/>
          </p:cNvSpPr>
          <p:nvPr>
            <p:ph type="title"/>
          </p:nvPr>
        </p:nvSpPr>
        <p:spPr>
          <a:xfrm>
            <a:off x="228600" y="274638"/>
            <a:ext cx="8001000" cy="792162"/>
          </a:xfrm>
        </p:spPr>
        <p:txBody>
          <a:bodyPr/>
          <a:lstStyle/>
          <a:p>
            <a:r>
              <a:rPr lang="en-US" dirty="0"/>
              <a:t>How to Include Authorities in a SPIL,</a:t>
            </a:r>
            <a:r>
              <a:rPr lang="en-US" b="0" dirty="0"/>
              <a:t> </a:t>
            </a:r>
            <a:r>
              <a:rPr lang="en-US" sz="2400" b="0" dirty="0"/>
              <a:t>cont’d. </a:t>
            </a:r>
            <a:r>
              <a:rPr lang="en-US" sz="2400" b="0" dirty="0" smtClean="0"/>
              <a:t>8</a:t>
            </a:r>
            <a:endParaRPr lang="en-US" dirty="0"/>
          </a:p>
        </p:txBody>
      </p:sp>
    </p:spTree>
    <p:extLst>
      <p:ext uri="{BB962C8B-B14F-4D97-AF65-F5344CB8AC3E}">
        <p14:creationId xmlns:p14="http://schemas.microsoft.com/office/powerpoint/2010/main" val="27061210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5638800"/>
          </a:xfrm>
        </p:spPr>
        <p:txBody>
          <a:bodyPr>
            <a:noAutofit/>
          </a:bodyPr>
          <a:lstStyle/>
          <a:p>
            <a:pPr lvl="1"/>
            <a:r>
              <a:rPr lang="en-US" sz="2600" dirty="0" smtClean="0"/>
              <a:t>The </a:t>
            </a:r>
            <a:r>
              <a:rPr lang="en-US" sz="2600" dirty="0"/>
              <a:t>council will </a:t>
            </a:r>
            <a:r>
              <a:rPr lang="en-US" sz="2600" dirty="0" smtClean="0"/>
              <a:t>create </a:t>
            </a:r>
            <a:r>
              <a:rPr lang="en-US" sz="2600" dirty="0"/>
              <a:t>a new </a:t>
            </a:r>
            <a:r>
              <a:rPr lang="en-US" sz="2600" b="1" dirty="0"/>
              <a:t>Leadership Development and Civic Engagement Program (LDCEP</a:t>
            </a:r>
            <a:r>
              <a:rPr lang="en-US" sz="2600" b="1" dirty="0" smtClean="0"/>
              <a:t>)</a:t>
            </a:r>
            <a:r>
              <a:rPr lang="en-US" sz="2600" dirty="0" smtClean="0"/>
              <a:t> designed to be a </a:t>
            </a:r>
            <a:r>
              <a:rPr lang="en-US" sz="2600" dirty="0"/>
              <a:t>peer-based program providing online access to webinars, live chats, action, and resources on a variety of topics such as advocacy, leadership development, civic engagement, economic </a:t>
            </a:r>
            <a:r>
              <a:rPr lang="en-US" sz="2600" dirty="0" smtClean="0"/>
              <a:t>self-</a:t>
            </a:r>
            <a:r>
              <a:rPr lang="en-US" sz="2600" dirty="0"/>
              <a:t>sufficiency, and life skills for New Yorkers </a:t>
            </a:r>
            <a:r>
              <a:rPr lang="en-US" sz="2600" dirty="0" smtClean="0"/>
              <a:t>with disabilities</a:t>
            </a:r>
            <a:r>
              <a:rPr lang="en-US" sz="2600" dirty="0"/>
              <a:t>.</a:t>
            </a:r>
          </a:p>
          <a:p>
            <a:pPr lvl="3" fontAlgn="auto" hangingPunct="1"/>
            <a:endParaRPr lang="en-US" sz="2500" dirty="0"/>
          </a:p>
          <a:p>
            <a:pPr lvl="3"/>
            <a:endParaRPr lang="en-US" sz="2500" dirty="0" smtClean="0"/>
          </a:p>
          <a:p>
            <a:pPr lvl="3"/>
            <a:endParaRPr lang="en-US" sz="2500" dirty="0" smtClean="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19</a:t>
            </a:fld>
            <a:endParaRPr lang="en-US" dirty="0"/>
          </a:p>
        </p:txBody>
      </p:sp>
      <p:sp>
        <p:nvSpPr>
          <p:cNvPr id="2" name="Title 1"/>
          <p:cNvSpPr>
            <a:spLocks noGrp="1"/>
          </p:cNvSpPr>
          <p:nvPr>
            <p:ph type="title"/>
          </p:nvPr>
        </p:nvSpPr>
        <p:spPr>
          <a:xfrm>
            <a:off x="228600" y="152400"/>
            <a:ext cx="8077200" cy="609600"/>
          </a:xfrm>
        </p:spPr>
        <p:txBody>
          <a:bodyPr/>
          <a:lstStyle/>
          <a:p>
            <a:pPr eaLnBrk="1" hangingPunct="1">
              <a:defRPr/>
            </a:pPr>
            <a:r>
              <a:rPr lang="en-US" dirty="0" smtClean="0"/>
              <a:t>How to Include Authorities in a SPIL, </a:t>
            </a:r>
            <a:r>
              <a:rPr lang="en-US" sz="2400" b="0" dirty="0" smtClean="0"/>
              <a:t>cont’d. 9</a:t>
            </a:r>
            <a:endParaRPr lang="en-US" sz="2400" b="0" dirty="0"/>
          </a:p>
        </p:txBody>
      </p:sp>
    </p:spTree>
    <p:extLst>
      <p:ext uri="{BB962C8B-B14F-4D97-AF65-F5344CB8AC3E}">
        <p14:creationId xmlns:p14="http://schemas.microsoft.com/office/powerpoint/2010/main" val="3778818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4"/>
          <p:cNvSpPr>
            <a:spLocks noGrp="1"/>
          </p:cNvSpPr>
          <p:nvPr>
            <p:ph type="ctrTitle"/>
          </p:nvPr>
        </p:nvSpPr>
        <p:spPr>
          <a:xfrm>
            <a:off x="0" y="1684419"/>
            <a:ext cx="9144000" cy="1058781"/>
          </a:xfrm>
        </p:spPr>
        <p:txBody>
          <a:bodyPr>
            <a:noAutofit/>
          </a:bodyPr>
          <a:lstStyle/>
          <a:p>
            <a:pPr algn="ctr"/>
            <a:r>
              <a:rPr lang="en-US" altLang="en-US" sz="3200" dirty="0">
                <a:solidFill>
                  <a:srgbClr val="333399"/>
                </a:solidFill>
                <a:latin typeface="Arial Rounded MT Bold" panose="020F0704030504030204"/>
                <a:ea typeface="Tahoma" panose="020B0604030504040204" pitchFamily="34" charset="0"/>
                <a:cs typeface="Tahoma" panose="020B0604030504040204" pitchFamily="34" charset="0"/>
              </a:rPr>
              <a:t>SILC Congress </a:t>
            </a: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2017 </a:t>
            </a:r>
            <a:r>
              <a:rPr lang="en-US" altLang="en-US" sz="3200">
                <a:solidFill>
                  <a:srgbClr val="333399"/>
                </a:solidFill>
                <a:latin typeface="Arial Rounded MT Bold" panose="020F0704030504030204"/>
                <a:ea typeface="Tahoma" panose="020B0604030504040204" pitchFamily="34" charset="0"/>
                <a:cs typeface="Tahoma" panose="020B0604030504040204" pitchFamily="34" charset="0"/>
              </a:rPr>
              <a:t/>
            </a:r>
            <a:br>
              <a:rPr lang="en-US" altLang="en-US" sz="3200">
                <a:solidFill>
                  <a:srgbClr val="333399"/>
                </a:solidFill>
                <a:latin typeface="Arial Rounded MT Bold" panose="020F0704030504030204"/>
                <a:ea typeface="Tahoma" panose="020B0604030504040204" pitchFamily="34" charset="0"/>
                <a:cs typeface="Tahoma" panose="020B0604030504040204" pitchFamily="34" charset="0"/>
              </a:rPr>
            </a:br>
            <a:r>
              <a:rPr lang="en-US" altLang="en-US" sz="3200" smtClean="0">
                <a:solidFill>
                  <a:srgbClr val="333399"/>
                </a:solidFill>
                <a:latin typeface="Arial Rounded MT Bold" panose="020F0704030504030204"/>
                <a:ea typeface="Tahoma" panose="020B0604030504040204" pitchFamily="34" charset="0"/>
                <a:cs typeface="Tahoma" panose="020B0604030504040204" pitchFamily="34" charset="0"/>
              </a:rPr>
              <a:t>Plenary</a:t>
            </a:r>
            <a:r>
              <a:rPr lang="en-US" altLang="en-US" sz="3200" smtClean="0">
                <a:solidFill>
                  <a:srgbClr val="333399"/>
                </a:solidFill>
                <a:latin typeface="Arial Rounded MT Bold" panose="020F0704030504030204"/>
                <a:ea typeface="Tahoma" panose="020B0604030504040204" pitchFamily="34" charset="0"/>
                <a:cs typeface="Tahoma" panose="020B0604030504040204" pitchFamily="34" charset="0"/>
              </a:rPr>
              <a:t> </a:t>
            </a:r>
            <a: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t>Session: </a:t>
            </a:r>
            <a:br>
              <a:rPr lang="en-US" altLang="en-US" sz="3200" dirty="0" smtClean="0">
                <a:solidFill>
                  <a:srgbClr val="333399"/>
                </a:solidFill>
                <a:latin typeface="Arial Rounded MT Bold" panose="020F0704030504030204"/>
                <a:ea typeface="Tahoma" panose="020B0604030504040204" pitchFamily="34" charset="0"/>
                <a:cs typeface="Tahoma" panose="020B0604030504040204" pitchFamily="34" charset="0"/>
              </a:rPr>
            </a:br>
            <a:r>
              <a:rPr lang="en-US" sz="3200" dirty="0"/>
              <a:t>Expanding the SILC’s Impact through </a:t>
            </a:r>
            <a:r>
              <a:rPr lang="en-US" sz="3200" dirty="0" smtClean="0"/>
              <a:t/>
            </a:r>
            <a:br>
              <a:rPr lang="en-US" sz="3200" dirty="0" smtClean="0"/>
            </a:br>
            <a:r>
              <a:rPr lang="en-US" sz="3200" dirty="0" smtClean="0"/>
              <a:t>New </a:t>
            </a:r>
            <a:r>
              <a:rPr lang="en-US" sz="3200" dirty="0"/>
              <a:t>Authorities</a:t>
            </a:r>
            <a:endParaRPr lang="en-US" sz="3200" dirty="0">
              <a:solidFill>
                <a:srgbClr val="0070C0"/>
              </a:solidFill>
              <a:latin typeface="Arial Rounded MT Bold" panose="020F0704030504030204"/>
            </a:endParaRPr>
          </a:p>
        </p:txBody>
      </p:sp>
      <p:sp>
        <p:nvSpPr>
          <p:cNvPr id="13315" name="Rectangle 3"/>
          <p:cNvSpPr>
            <a:spLocks noGrp="1" noChangeArrowheads="1"/>
          </p:cNvSpPr>
          <p:nvPr>
            <p:ph type="subTitle" idx="1"/>
          </p:nvPr>
        </p:nvSpPr>
        <p:spPr>
          <a:xfrm>
            <a:off x="2228850" y="3276600"/>
            <a:ext cx="4800600" cy="2228850"/>
          </a:xfrm>
        </p:spPr>
        <p:txBody>
          <a:bodyPr>
            <a:noAutofit/>
          </a:bodyPr>
          <a:lstStyle/>
          <a:p>
            <a:r>
              <a:rPr lang="en-US" altLang="en-US" sz="2800" dirty="0" smtClean="0">
                <a:solidFill>
                  <a:srgbClr val="333399"/>
                </a:solidFill>
                <a:latin typeface="Arial Rounded MT Bold" panose="020F0704030504030204"/>
                <a:ea typeface="ＭＳ Ｐゴシック" pitchFamily="34" charset="-128"/>
                <a:cs typeface="Arial" charset="0"/>
              </a:rPr>
              <a:t>January 17, 2017</a:t>
            </a:r>
            <a:r>
              <a:rPr lang="en-US" altLang="en-US" sz="2800" dirty="0" smtClean="0">
                <a:solidFill>
                  <a:schemeClr val="accent2"/>
                </a:solidFill>
                <a:latin typeface="Arial Rounded MT Bold" panose="020F0704030504030204"/>
                <a:ea typeface="ＭＳ Ｐゴシック" pitchFamily="34" charset="-128"/>
                <a:cs typeface="Arial" charset="0"/>
              </a:rPr>
              <a:t> </a:t>
            </a:r>
            <a:endParaRPr lang="en-US" altLang="en-US" sz="2800" dirty="0">
              <a:solidFill>
                <a:srgbClr val="000099"/>
              </a:solidFill>
              <a:latin typeface="Arial Rounded MT Bold" panose="020F0704030504030204"/>
              <a:ea typeface="ＭＳ Ｐゴシック" pitchFamily="34" charset="-128"/>
              <a:cs typeface="Arial" charset="0"/>
            </a:endParaRPr>
          </a:p>
          <a:p>
            <a:pPr eaLnBrk="1" hangingPunct="1"/>
            <a:endParaRPr lang="en-US" altLang="en-US" sz="700" i="1" dirty="0">
              <a:solidFill>
                <a:srgbClr val="333399"/>
              </a:solidFill>
              <a:latin typeface="Arial Rounded MT Bold" panose="020F0704030504030204"/>
              <a:ea typeface="ＭＳ Ｐゴシック" pitchFamily="34" charset="-128"/>
              <a:cs typeface="Arial" charset="0"/>
            </a:endParaRPr>
          </a:p>
          <a:p>
            <a:pPr eaLnBrk="1" hangingPunct="1"/>
            <a:endParaRPr lang="en-US" altLang="en-US" sz="800" i="1" dirty="0">
              <a:solidFill>
                <a:srgbClr val="333399"/>
              </a:solidFill>
              <a:latin typeface="Arial Rounded MT Bold" panose="020F0704030504030204"/>
              <a:ea typeface="ＭＳ Ｐゴシック" pitchFamily="34" charset="-128"/>
              <a:cs typeface="Arial" charset="0"/>
            </a:endParaRPr>
          </a:p>
          <a:p>
            <a:pPr eaLnBrk="1" hangingPunct="1"/>
            <a:r>
              <a:rPr lang="en-US" altLang="en-US" sz="2800" i="1" dirty="0">
                <a:solidFill>
                  <a:srgbClr val="333399"/>
                </a:solidFill>
                <a:latin typeface="Arial Rounded MT Bold" panose="020F0704030504030204"/>
                <a:ea typeface="ＭＳ Ｐゴシック" pitchFamily="34" charset="-128"/>
                <a:cs typeface="Arial" charset="0"/>
              </a:rPr>
              <a:t>Presenters:</a:t>
            </a: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Ann McDaniel</a:t>
            </a:r>
          </a:p>
          <a:p>
            <a:pPr eaLnBrk="1" hangingPunct="1"/>
            <a:r>
              <a:rPr lang="en-US" altLang="en-US" sz="2800" dirty="0" smtClean="0">
                <a:solidFill>
                  <a:srgbClr val="333399"/>
                </a:solidFill>
                <a:latin typeface="Arial Rounded MT Bold" panose="020F0704030504030204"/>
                <a:ea typeface="ＭＳ Ｐゴシック" pitchFamily="34" charset="-128"/>
                <a:cs typeface="Arial" charset="0"/>
              </a:rPr>
              <a:t>Brad Williams</a:t>
            </a:r>
            <a:endParaRPr lang="en-US" altLang="en-US" sz="2800" dirty="0">
              <a:solidFill>
                <a:srgbClr val="333399"/>
              </a:solidFill>
              <a:latin typeface="Arial Rounded MT Bold" panose="020F0704030504030204"/>
              <a:ea typeface="ＭＳ Ｐゴシック" pitchFamily="34" charset="-128"/>
              <a:cs typeface="Arial" charset="0"/>
            </a:endParaRPr>
          </a:p>
        </p:txBody>
      </p:sp>
      <p:pic>
        <p:nvPicPr>
          <p:cNvPr id="13316" name="Picture 3" descr="ILNET logo with IL-NET in blue block letters underlined in red. Beneath CIL-NET SILC-NET in small red block letters"/>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14192" y="457200"/>
            <a:ext cx="1115616" cy="6131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0"/>
          </p:nvPr>
        </p:nvSpPr>
        <p:spPr/>
        <p:txBody>
          <a:bodyPr/>
          <a:lstStyle/>
          <a:p>
            <a:pPr>
              <a:defRPr/>
            </a:pPr>
            <a:fld id="{C7C8ACA3-9F92-4AD5-9E39-716CB6917A7B}" type="slidenum">
              <a:rPr lang="en-US" smtClean="0"/>
              <a:pPr>
                <a:defRPr/>
              </a:pPr>
              <a:t>2</a:t>
            </a:fld>
            <a:endParaRPr lang="en-US" dirty="0"/>
          </a:p>
        </p:txBody>
      </p:sp>
    </p:spTree>
    <p:extLst>
      <p:ext uri="{BB962C8B-B14F-4D97-AF65-F5344CB8AC3E}">
        <p14:creationId xmlns:p14="http://schemas.microsoft.com/office/powerpoint/2010/main" val="14460649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90600"/>
            <a:ext cx="8458200" cy="5410200"/>
          </a:xfrm>
        </p:spPr>
        <p:txBody>
          <a:bodyPr/>
          <a:lstStyle/>
          <a:p>
            <a:pPr marL="0" indent="0" algn="ctr">
              <a:buNone/>
            </a:pPr>
            <a:r>
              <a:rPr lang="en-US" b="1" dirty="0" smtClean="0"/>
              <a:t>West </a:t>
            </a:r>
            <a:r>
              <a:rPr lang="en-US" b="1" dirty="0"/>
              <a:t>Virginia SILC Example:</a:t>
            </a:r>
          </a:p>
          <a:p>
            <a:pPr marL="0" indent="0">
              <a:buNone/>
            </a:pPr>
            <a:endParaRPr lang="en-US" b="1" dirty="0" smtClean="0"/>
          </a:p>
          <a:p>
            <a:pPr marL="0" indent="0">
              <a:buNone/>
            </a:pPr>
            <a:r>
              <a:rPr lang="en-US" b="1" dirty="0" smtClean="0"/>
              <a:t>Section </a:t>
            </a:r>
            <a:r>
              <a:rPr lang="en-US" b="1" dirty="0"/>
              <a:t>5.1A, SILC Resource Plan</a:t>
            </a:r>
          </a:p>
          <a:p>
            <a:pPr marL="0" indent="0">
              <a:buNone/>
            </a:pPr>
            <a:r>
              <a:rPr lang="en-US" dirty="0"/>
              <a:t>SILC Authorities: </a:t>
            </a:r>
          </a:p>
          <a:p>
            <a:pPr marL="457200" lvl="1" indent="0">
              <a:buNone/>
            </a:pPr>
            <a:r>
              <a:rPr lang="en-US" sz="2600" dirty="0"/>
              <a:t>The WVSILC intends to conduct activities under the new authorities provided for in the Act as follows:</a:t>
            </a:r>
          </a:p>
          <a:p>
            <a:pPr lvl="1"/>
            <a:r>
              <a:rPr lang="en-US" sz="2600" dirty="0"/>
              <a:t>Conduct advocacy activities to ensure state policies and services are in place which ensure all West Virginians are valued equally and participate fully in their communities</a:t>
            </a:r>
            <a:r>
              <a:rPr lang="en-US" sz="2600" dirty="0" smtClean="0"/>
              <a:t>.</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20</a:t>
            </a:fld>
            <a:endParaRPr lang="en-US" dirty="0"/>
          </a:p>
        </p:txBody>
      </p:sp>
      <p:sp>
        <p:nvSpPr>
          <p:cNvPr id="4" name="Title 3"/>
          <p:cNvSpPr>
            <a:spLocks noGrp="1"/>
          </p:cNvSpPr>
          <p:nvPr>
            <p:ph type="title"/>
          </p:nvPr>
        </p:nvSpPr>
        <p:spPr>
          <a:xfrm>
            <a:off x="228600" y="274638"/>
            <a:ext cx="7696200" cy="563562"/>
          </a:xfrm>
        </p:spPr>
        <p:txBody>
          <a:bodyPr/>
          <a:lstStyle/>
          <a:p>
            <a:r>
              <a:rPr lang="en-US" sz="2600" dirty="0"/>
              <a:t>How to Include Authorities in a SPIL, </a:t>
            </a:r>
            <a:r>
              <a:rPr lang="en-US" sz="2400" b="0" dirty="0" smtClean="0"/>
              <a:t>cont’d. 10</a:t>
            </a:r>
            <a:endParaRPr lang="en-US" sz="2400" dirty="0"/>
          </a:p>
        </p:txBody>
      </p:sp>
    </p:spTree>
    <p:extLst>
      <p:ext uri="{BB962C8B-B14F-4D97-AF65-F5344CB8AC3E}">
        <p14:creationId xmlns:p14="http://schemas.microsoft.com/office/powerpoint/2010/main" val="41028105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686800" cy="5410200"/>
          </a:xfrm>
        </p:spPr>
        <p:txBody>
          <a:bodyPr/>
          <a:lstStyle/>
          <a:p>
            <a:pPr lvl="1"/>
            <a:r>
              <a:rPr lang="en-US" sz="2500" dirty="0"/>
              <a:t>Develop and implement a resource development plan to support the activities of the SILC.</a:t>
            </a:r>
          </a:p>
          <a:p>
            <a:pPr lvl="1"/>
            <a:r>
              <a:rPr lang="en-US" sz="2500" dirty="0" smtClean="0"/>
              <a:t>Collaborate </a:t>
            </a:r>
            <a:r>
              <a:rPr lang="en-US" sz="2500" dirty="0"/>
              <a:t>with the CILs on resource development to expand capacity of current CILs and to establish new CILs.</a:t>
            </a:r>
          </a:p>
          <a:p>
            <a:pPr lvl="1"/>
            <a:r>
              <a:rPr lang="en-US" sz="2500" dirty="0"/>
              <a:t>Conduct leadership development activities for current and potential SILC members.</a:t>
            </a:r>
          </a:p>
          <a:p>
            <a:pPr lvl="1"/>
            <a:r>
              <a:rPr lang="en-US" sz="2500" dirty="0"/>
              <a:t>Conduct outreach to and leadership development activities for youth with disabilities.</a:t>
            </a:r>
          </a:p>
          <a:p>
            <a:pPr lvl="1"/>
            <a:r>
              <a:rPr lang="en-US" sz="2500" dirty="0"/>
              <a:t>Educate SILC members and staff on the new federal prohibitions against lobbying.</a:t>
            </a:r>
          </a:p>
          <a:p>
            <a:pPr lvl="1"/>
            <a:r>
              <a:rPr lang="en-US" sz="2500" dirty="0"/>
              <a:t>Conduct research to gather data on the return on investment and the economic impact of CILs.</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21</a:t>
            </a:fld>
            <a:endParaRPr lang="en-US" dirty="0"/>
          </a:p>
        </p:txBody>
      </p:sp>
      <p:sp>
        <p:nvSpPr>
          <p:cNvPr id="2" name="Title 1"/>
          <p:cNvSpPr>
            <a:spLocks noGrp="1"/>
          </p:cNvSpPr>
          <p:nvPr>
            <p:ph type="title"/>
          </p:nvPr>
        </p:nvSpPr>
        <p:spPr>
          <a:xfrm>
            <a:off x="228600" y="274638"/>
            <a:ext cx="7696200" cy="487362"/>
          </a:xfrm>
        </p:spPr>
        <p:txBody>
          <a:bodyPr>
            <a:normAutofit fontScale="90000"/>
          </a:bodyPr>
          <a:lstStyle/>
          <a:p>
            <a:r>
              <a:rPr lang="en-US" dirty="0"/>
              <a:t>How to Include Authorities in a SPIL, </a:t>
            </a:r>
            <a:r>
              <a:rPr lang="en-US" sz="2400" b="0" dirty="0" smtClean="0"/>
              <a:t>cont’d. 11</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4165098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22</a:t>
            </a:fld>
            <a:endParaRPr lang="en-US" dirty="0"/>
          </a:p>
        </p:txBody>
      </p:sp>
    </p:spTree>
    <p:extLst>
      <p:ext uri="{BB962C8B-B14F-4D97-AF65-F5344CB8AC3E}">
        <p14:creationId xmlns:p14="http://schemas.microsoft.com/office/powerpoint/2010/main" val="4935121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458200" cy="5029200"/>
          </a:xfrm>
        </p:spPr>
        <p:txBody>
          <a:bodyPr/>
          <a:lstStyle/>
          <a:p>
            <a:pPr marL="0" indent="0">
              <a:buNone/>
            </a:pPr>
            <a:r>
              <a:rPr lang="en-US" i="1" dirty="0">
                <a:cs typeface="Arial" panose="020B0604020202020204" pitchFamily="34" charset="0"/>
              </a:rPr>
              <a:t>Law requires states to provide a Resource Plan for the SILC – just as it requires state matching funds in order to receive Part B funds - </a:t>
            </a:r>
            <a:r>
              <a:rPr lang="en-US" b="1" dirty="0"/>
              <a:t>Sec. 704 (b</a:t>
            </a:r>
            <a:r>
              <a:rPr lang="en-US" b="1" dirty="0" smtClean="0"/>
              <a:t>)</a:t>
            </a:r>
            <a:r>
              <a:rPr lang="en-US" dirty="0" smtClean="0"/>
              <a:t> </a:t>
            </a:r>
            <a:r>
              <a:rPr lang="en-US" dirty="0"/>
              <a:t>– </a:t>
            </a:r>
            <a:endParaRPr lang="en-US" dirty="0" smtClean="0"/>
          </a:p>
          <a:p>
            <a:r>
              <a:rPr lang="en-US" dirty="0" smtClean="0"/>
              <a:t>Resources </a:t>
            </a:r>
            <a:r>
              <a:rPr lang="en-US" dirty="0"/>
              <a:t>– including staff and personnel</a:t>
            </a:r>
          </a:p>
          <a:p>
            <a:pPr lvl="0"/>
            <a:r>
              <a:rPr lang="en-US" dirty="0"/>
              <a:t>Amount “necessary and sufficient” to carry out the </a:t>
            </a:r>
            <a:r>
              <a:rPr lang="en-US" u="sng" dirty="0"/>
              <a:t>functions</a:t>
            </a:r>
            <a:r>
              <a:rPr lang="en-US" dirty="0"/>
              <a:t> </a:t>
            </a:r>
            <a:r>
              <a:rPr lang="en-US" dirty="0" smtClean="0"/>
              <a:t>(including </a:t>
            </a:r>
            <a:r>
              <a:rPr lang="en-US" b="1" dirty="0" smtClean="0"/>
              <a:t>duties &amp; authorities</a:t>
            </a:r>
            <a:r>
              <a:rPr lang="en-US" dirty="0" smtClean="0"/>
              <a:t>) of </a:t>
            </a:r>
            <a:r>
              <a:rPr lang="en-US" dirty="0"/>
              <a:t>the SILC under </a:t>
            </a:r>
            <a:r>
              <a:rPr lang="en-US" b="1" dirty="0"/>
              <a:t>Sec. 705 (c)</a:t>
            </a:r>
          </a:p>
          <a:p>
            <a:pPr lvl="0"/>
            <a:r>
              <a:rPr lang="en-US" dirty="0"/>
              <a:t>Rely on use of resources in existence during the period of the implementation of the SPIL</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23</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SILC Resource Plan – Sec. 705 (e)</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07921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799" y="1219200"/>
            <a:ext cx="8458201" cy="5029200"/>
          </a:xfrm>
        </p:spPr>
        <p:txBody>
          <a:bodyPr/>
          <a:lstStyle/>
          <a:p>
            <a:r>
              <a:rPr lang="en-US" dirty="0"/>
              <a:t>Title VII, Part B funds - </a:t>
            </a:r>
            <a:r>
              <a:rPr lang="en-US" b="1" dirty="0"/>
              <a:t>Sec. 713 (a)</a:t>
            </a:r>
            <a:endParaRPr lang="en-US" dirty="0"/>
          </a:p>
          <a:p>
            <a:pPr lvl="0"/>
            <a:r>
              <a:rPr lang="en-US" dirty="0"/>
              <a:t>Title I, Innovation &amp; Expansion (I&amp;E) Funds – </a:t>
            </a:r>
            <a:r>
              <a:rPr lang="en-US" b="1" dirty="0"/>
              <a:t>Sec. 101 (a)(18)</a:t>
            </a:r>
          </a:p>
          <a:p>
            <a:pPr lvl="0"/>
            <a:r>
              <a:rPr lang="en-US" dirty="0"/>
              <a:t>Other </a:t>
            </a:r>
            <a:r>
              <a:rPr lang="en-US" u="sng" dirty="0"/>
              <a:t>public</a:t>
            </a:r>
            <a:r>
              <a:rPr lang="en-US" dirty="0"/>
              <a:t> and </a:t>
            </a:r>
            <a:r>
              <a:rPr lang="en-US" u="sng" dirty="0"/>
              <a:t>private</a:t>
            </a:r>
            <a:r>
              <a:rPr lang="en-US" dirty="0"/>
              <a:t> funds</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24</a:t>
            </a:fld>
            <a:endParaRPr lang="en-US" dirty="0"/>
          </a:p>
        </p:txBody>
      </p:sp>
      <p:sp>
        <p:nvSpPr>
          <p:cNvPr id="2" name="Title 1"/>
          <p:cNvSpPr>
            <a:spLocks noGrp="1"/>
          </p:cNvSpPr>
          <p:nvPr>
            <p:ph type="title"/>
          </p:nvPr>
        </p:nvSpPr>
        <p:spPr/>
        <p:txBody>
          <a:bodyPr>
            <a:normAutofit/>
          </a:bodyPr>
          <a:lstStyle/>
          <a:p>
            <a:r>
              <a:rPr lang="en-US" dirty="0"/>
              <a:t>Sources of Funding – </a:t>
            </a:r>
            <a:r>
              <a:rPr lang="en-US" sz="2400" dirty="0"/>
              <a:t>Sec. 705 (e)(1)</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6946657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534400" cy="5486400"/>
          </a:xfrm>
        </p:spPr>
        <p:txBody>
          <a:bodyPr/>
          <a:lstStyle/>
          <a:p>
            <a:pPr lvl="0" hangingPunct="1"/>
            <a:r>
              <a:rPr lang="en-US" dirty="0"/>
              <a:t>If one (or more) of the authorities selected by your SILC ends up expanding council resources (i.e., cost centers, contracts), then the SILC </a:t>
            </a:r>
            <a:r>
              <a:rPr lang="en-US" dirty="0" smtClean="0"/>
              <a:t>may </a:t>
            </a:r>
            <a:r>
              <a:rPr lang="en-US" dirty="0"/>
              <a:t>need to develop an </a:t>
            </a:r>
            <a:r>
              <a:rPr lang="en-US" b="1" dirty="0"/>
              <a:t>indirect cost rate</a:t>
            </a:r>
            <a:r>
              <a:rPr lang="en-US" dirty="0"/>
              <a:t>.</a:t>
            </a:r>
          </a:p>
          <a:p>
            <a:pPr lvl="0" hangingPunct="1"/>
            <a:r>
              <a:rPr lang="en-US" dirty="0"/>
              <a:t>You may want to contact your </a:t>
            </a:r>
            <a:r>
              <a:rPr lang="en-US" dirty="0" smtClean="0"/>
              <a:t>DSE </a:t>
            </a:r>
            <a:r>
              <a:rPr lang="en-US" dirty="0"/>
              <a:t>liaison in advance to confirm your situation and need for an indirect cost rate.</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25</a:t>
            </a:fld>
            <a:endParaRPr lang="en-US" dirty="0"/>
          </a:p>
        </p:txBody>
      </p:sp>
      <p:sp>
        <p:nvSpPr>
          <p:cNvPr id="2" name="Title 1"/>
          <p:cNvSpPr>
            <a:spLocks noGrp="1"/>
          </p:cNvSpPr>
          <p:nvPr>
            <p:ph type="title"/>
          </p:nvPr>
        </p:nvSpPr>
        <p:spPr>
          <a:xfrm>
            <a:off x="228600" y="76200"/>
            <a:ext cx="7696200" cy="792162"/>
          </a:xfrm>
        </p:spPr>
        <p:txBody>
          <a:bodyPr>
            <a:normAutofit/>
          </a:bodyPr>
          <a:lstStyle/>
          <a:p>
            <a:r>
              <a:rPr lang="en-US" dirty="0"/>
              <a:t>Additional Consideration</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878215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hangingPunct="1"/>
            <a:r>
              <a:rPr lang="en-US" dirty="0"/>
              <a:t>Reference the IL-NET materials about, </a:t>
            </a:r>
            <a:r>
              <a:rPr lang="en-US" b="1" dirty="0"/>
              <a:t>“How to Prepare an Indirect Cost Rate Proposal”</a:t>
            </a:r>
            <a:r>
              <a:rPr lang="en-US" dirty="0"/>
              <a:t> (2/3/16):</a:t>
            </a:r>
          </a:p>
          <a:p>
            <a:pPr lvl="1" hangingPunct="1"/>
            <a:r>
              <a:rPr lang="en-US" sz="2600" dirty="0"/>
              <a:t>Learning objectives: (1) Identify the most efficient and effective way to submit an indirect cost proposal and to submit required follow-up information. (2) Prepare and submit an initial indirect cost rate proposal.</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26</a:t>
            </a:fld>
            <a:endParaRPr lang="en-US" dirty="0"/>
          </a:p>
        </p:txBody>
      </p:sp>
      <p:sp>
        <p:nvSpPr>
          <p:cNvPr id="4" name="Title 3"/>
          <p:cNvSpPr>
            <a:spLocks noGrp="1"/>
          </p:cNvSpPr>
          <p:nvPr>
            <p:ph type="title"/>
          </p:nvPr>
        </p:nvSpPr>
        <p:spPr/>
        <p:txBody>
          <a:bodyPr/>
          <a:lstStyle/>
          <a:p>
            <a:r>
              <a:rPr lang="en-US" dirty="0" smtClean="0"/>
              <a:t>Additional Consideration, </a:t>
            </a:r>
            <a:r>
              <a:rPr lang="en-US" sz="2400" dirty="0" smtClean="0"/>
              <a:t>cont’d.</a:t>
            </a:r>
            <a:endParaRPr lang="en-US" sz="2400" dirty="0"/>
          </a:p>
        </p:txBody>
      </p:sp>
    </p:spTree>
    <p:extLst>
      <p:ext uri="{BB962C8B-B14F-4D97-AF65-F5344CB8AC3E}">
        <p14:creationId xmlns:p14="http://schemas.microsoft.com/office/powerpoint/2010/main" val="3000442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599"/>
            <a:ext cx="8610600" cy="5394325"/>
          </a:xfrm>
        </p:spPr>
        <p:txBody>
          <a:bodyPr/>
          <a:lstStyle/>
          <a:p>
            <a:pPr lvl="1" hangingPunct="1"/>
            <a:r>
              <a:rPr lang="en-US" sz="2600" dirty="0"/>
              <a:t>Resources and Transcript:</a:t>
            </a:r>
          </a:p>
          <a:p>
            <a:pPr lvl="2" hangingPunct="1"/>
            <a:r>
              <a:rPr lang="en-US" sz="2600" dirty="0"/>
              <a:t>View the training (1:51:26)</a:t>
            </a:r>
          </a:p>
          <a:p>
            <a:pPr lvl="3" hangingPunct="1"/>
            <a:r>
              <a:rPr lang="en-US" sz="2600" i="1" dirty="0">
                <a:solidFill>
                  <a:schemeClr val="tx1">
                    <a:lumMod val="95000"/>
                    <a:lumOff val="5000"/>
                  </a:schemeClr>
                </a:solidFill>
                <a:hlinkClick r:id="rId2"/>
              </a:rPr>
              <a:t>http://</a:t>
            </a:r>
            <a:r>
              <a:rPr lang="en-US" sz="2600" i="1" dirty="0" smtClean="0">
                <a:solidFill>
                  <a:schemeClr val="tx1">
                    <a:lumMod val="95000"/>
                    <a:lumOff val="5000"/>
                  </a:schemeClr>
                </a:solidFill>
                <a:hlinkClick r:id="rId2"/>
              </a:rPr>
              <a:t>ilru.mediasite.com/mediasite/Play/b60eb338f8884a85a8cfe5a3e44b73771d</a:t>
            </a:r>
            <a:r>
              <a:rPr lang="en-US" sz="2600" i="1" dirty="0" smtClean="0">
                <a:solidFill>
                  <a:schemeClr val="tx1">
                    <a:lumMod val="95000"/>
                    <a:lumOff val="5000"/>
                  </a:schemeClr>
                </a:solidFill>
              </a:rPr>
              <a:t> </a:t>
            </a:r>
            <a:endParaRPr lang="en-US" sz="2600" i="1" dirty="0">
              <a:solidFill>
                <a:schemeClr val="tx1">
                  <a:lumMod val="95000"/>
                  <a:lumOff val="5000"/>
                </a:schemeClr>
              </a:solidFill>
            </a:endParaRPr>
          </a:p>
          <a:p>
            <a:pPr lvl="2" hangingPunct="1"/>
            <a:r>
              <a:rPr lang="en-US" sz="2600" dirty="0">
                <a:solidFill>
                  <a:schemeClr val="tx1">
                    <a:lumMod val="95000"/>
                    <a:lumOff val="5000"/>
                  </a:schemeClr>
                </a:solidFill>
              </a:rPr>
              <a:t>PPT:</a:t>
            </a:r>
          </a:p>
          <a:p>
            <a:pPr lvl="3" hangingPunct="1"/>
            <a:r>
              <a:rPr lang="en-US" sz="2600" i="1" dirty="0">
                <a:solidFill>
                  <a:schemeClr val="tx1">
                    <a:lumMod val="95000"/>
                    <a:lumOff val="5000"/>
                  </a:schemeClr>
                </a:solidFill>
                <a:hlinkClick r:id="rId3"/>
              </a:rPr>
              <a:t>http://</a:t>
            </a:r>
            <a:r>
              <a:rPr lang="en-US" sz="2600" i="1" dirty="0" smtClean="0">
                <a:solidFill>
                  <a:schemeClr val="tx1">
                    <a:lumMod val="95000"/>
                    <a:lumOff val="5000"/>
                  </a:schemeClr>
                </a:solidFill>
                <a:hlinkClick r:id="rId3"/>
              </a:rPr>
              <a:t>www.ilru.org/sites/default/files/training/webcasts/handouts/2016/020316_CIL-NET/020316_presentation.pdf</a:t>
            </a:r>
            <a:r>
              <a:rPr lang="en-US" sz="2600" i="1" dirty="0" smtClean="0">
                <a:solidFill>
                  <a:schemeClr val="tx1">
                    <a:lumMod val="95000"/>
                    <a:lumOff val="5000"/>
                  </a:schemeClr>
                </a:solidFill>
              </a:rPr>
              <a:t> </a:t>
            </a:r>
            <a:endParaRPr lang="en-US" sz="2600" i="1" dirty="0">
              <a:solidFill>
                <a:schemeClr val="tx1">
                  <a:lumMod val="95000"/>
                  <a:lumOff val="5000"/>
                </a:schemeClr>
              </a:solidFill>
            </a:endParaRPr>
          </a:p>
          <a:p>
            <a:pPr lvl="2" hangingPunct="1"/>
            <a:r>
              <a:rPr lang="en-US" sz="2600" dirty="0">
                <a:solidFill>
                  <a:schemeClr val="tx1">
                    <a:lumMod val="95000"/>
                    <a:lumOff val="5000"/>
                  </a:schemeClr>
                </a:solidFill>
              </a:rPr>
              <a:t>Transcript:</a:t>
            </a:r>
          </a:p>
          <a:p>
            <a:pPr lvl="3" hangingPunct="1"/>
            <a:r>
              <a:rPr lang="en-US" sz="2600" i="1" dirty="0">
                <a:solidFill>
                  <a:schemeClr val="tx1">
                    <a:lumMod val="95000"/>
                    <a:lumOff val="5000"/>
                  </a:schemeClr>
                </a:solidFill>
                <a:hlinkClick r:id="rId4"/>
              </a:rPr>
              <a:t>http://</a:t>
            </a:r>
            <a:r>
              <a:rPr lang="en-US" sz="2600" i="1" dirty="0" smtClean="0">
                <a:solidFill>
                  <a:schemeClr val="tx1">
                    <a:lumMod val="95000"/>
                    <a:lumOff val="5000"/>
                  </a:schemeClr>
                </a:solidFill>
                <a:hlinkClick r:id="rId4"/>
              </a:rPr>
              <a:t>www.ilru.org/sites/default/files/training/webcasts/handouts/2016/020316_CIL-NET/020316_Transcript.docx</a:t>
            </a:r>
            <a:r>
              <a:rPr lang="en-US" sz="2600" i="1" dirty="0" smtClean="0">
                <a:solidFill>
                  <a:schemeClr val="tx1">
                    <a:lumMod val="95000"/>
                    <a:lumOff val="5000"/>
                  </a:schemeClr>
                </a:solidFill>
              </a:rPr>
              <a:t> </a:t>
            </a:r>
            <a:endParaRPr lang="en-US" sz="2600" i="1" dirty="0">
              <a:solidFill>
                <a:schemeClr val="tx1">
                  <a:lumMod val="95000"/>
                  <a:lumOff val="5000"/>
                </a:schemeClr>
              </a:solidFill>
            </a:endParaRP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27</a:t>
            </a:fld>
            <a:endParaRPr lang="en-US" dirty="0"/>
          </a:p>
        </p:txBody>
      </p:sp>
      <p:sp>
        <p:nvSpPr>
          <p:cNvPr id="2" name="Title 1"/>
          <p:cNvSpPr>
            <a:spLocks noGrp="1"/>
          </p:cNvSpPr>
          <p:nvPr>
            <p:ph type="title"/>
          </p:nvPr>
        </p:nvSpPr>
        <p:spPr>
          <a:xfrm>
            <a:off x="228600" y="152400"/>
            <a:ext cx="7696200" cy="792162"/>
          </a:xfrm>
        </p:spPr>
        <p:txBody>
          <a:bodyPr>
            <a:normAutofit/>
          </a:bodyPr>
          <a:lstStyle/>
          <a:p>
            <a:r>
              <a:rPr lang="en-US" dirty="0"/>
              <a:t>Additional Consideration, </a:t>
            </a:r>
            <a:r>
              <a:rPr lang="en-US" sz="2400" b="0" dirty="0"/>
              <a:t>cont’d.</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9261402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SILC Duties – </a:t>
            </a:r>
            <a:r>
              <a:rPr lang="en-US" b="1" dirty="0"/>
              <a:t>Sec. 705 (c)(1)</a:t>
            </a:r>
          </a:p>
          <a:p>
            <a:r>
              <a:rPr lang="en-US" dirty="0"/>
              <a:t>SILC Authorities – </a:t>
            </a:r>
            <a:r>
              <a:rPr lang="en-US" b="1" dirty="0"/>
              <a:t>Sec. 705 (c)(2)</a:t>
            </a:r>
          </a:p>
          <a:p>
            <a:r>
              <a:rPr lang="en-US" dirty="0"/>
              <a:t>Compensation and Expenses – </a:t>
            </a:r>
            <a:r>
              <a:rPr lang="en-US" b="1" dirty="0"/>
              <a:t>Sec. 705 (f)</a:t>
            </a:r>
          </a:p>
          <a:p>
            <a:r>
              <a:rPr lang="en-US" dirty="0"/>
              <a:t>Hearings and Forums – </a:t>
            </a:r>
            <a:r>
              <a:rPr lang="en-US" b="1" dirty="0"/>
              <a:t>Sec. 705 (d)</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28</a:t>
            </a:fld>
            <a:endParaRPr lang="en-US" dirty="0"/>
          </a:p>
        </p:txBody>
      </p:sp>
      <p:sp>
        <p:nvSpPr>
          <p:cNvPr id="2" name="Title 1"/>
          <p:cNvSpPr>
            <a:spLocks noGrp="1"/>
          </p:cNvSpPr>
          <p:nvPr>
            <p:ph type="title"/>
          </p:nvPr>
        </p:nvSpPr>
        <p:spPr/>
        <p:txBody>
          <a:bodyPr>
            <a:normAutofit/>
          </a:bodyPr>
          <a:lstStyle/>
          <a:p>
            <a:r>
              <a:rPr lang="en-US" dirty="0" smtClean="0"/>
              <a:t>Allowable Uses </a:t>
            </a:r>
            <a:r>
              <a:rPr lang="en-US" dirty="0"/>
              <a:t>of Funding</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563139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Develop the SPIL</a:t>
            </a:r>
          </a:p>
          <a:p>
            <a:pPr lvl="0"/>
            <a:r>
              <a:rPr lang="en-US" dirty="0"/>
              <a:t>Monitor, review and evaluate implementation of SPIL</a:t>
            </a:r>
          </a:p>
          <a:p>
            <a:pPr lvl="0"/>
            <a:r>
              <a:rPr lang="en-US" dirty="0"/>
              <a:t>Meet regularly – open to public – advance notice provided</a:t>
            </a:r>
          </a:p>
          <a:p>
            <a:pPr lvl="0"/>
            <a:r>
              <a:rPr lang="en-US" dirty="0"/>
              <a:t>Submit reports and keep records</a:t>
            </a:r>
          </a:p>
          <a:p>
            <a:pPr lvl="0"/>
            <a:r>
              <a:rPr lang="en-US" dirty="0"/>
              <a:t>Coordinate activities with other entities in the State that provide services similar to or complimentary to IL services</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29</a:t>
            </a:fld>
            <a:endParaRPr lang="en-US" dirty="0"/>
          </a:p>
        </p:txBody>
      </p:sp>
      <p:sp>
        <p:nvSpPr>
          <p:cNvPr id="2" name="Title 1"/>
          <p:cNvSpPr>
            <a:spLocks noGrp="1"/>
          </p:cNvSpPr>
          <p:nvPr>
            <p:ph type="title"/>
          </p:nvPr>
        </p:nvSpPr>
        <p:spPr>
          <a:xfrm>
            <a:off x="228600" y="274638"/>
            <a:ext cx="8458200" cy="792162"/>
          </a:xfrm>
        </p:spPr>
        <p:txBody>
          <a:bodyPr>
            <a:noAutofit/>
          </a:bodyPr>
          <a:lstStyle/>
          <a:p>
            <a:r>
              <a:rPr lang="en-US" dirty="0" smtClean="0"/>
              <a:t>Let’s Revisit the SILC </a:t>
            </a:r>
            <a:r>
              <a:rPr lang="en-US" dirty="0"/>
              <a:t>Duties – </a:t>
            </a:r>
            <a:r>
              <a:rPr lang="en-US" dirty="0" smtClean="0"/>
              <a:t/>
            </a:r>
            <a:br>
              <a:rPr lang="en-US" dirty="0" smtClean="0"/>
            </a:br>
            <a:r>
              <a:rPr lang="en-US" dirty="0" smtClean="0"/>
              <a:t>(Sec</a:t>
            </a:r>
            <a:r>
              <a:rPr lang="en-US" dirty="0"/>
              <a:t>. 705 (c)(1</a:t>
            </a:r>
            <a:r>
              <a:rPr lang="en-US" dirty="0" smtClean="0"/>
              <a:t>))</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748867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The new Authorities given to SILCs by the Workforce Innovation and Opportunity Act (WIOA).</a:t>
            </a:r>
          </a:p>
          <a:p>
            <a:pPr lvl="0"/>
            <a:r>
              <a:rPr lang="en-US" dirty="0"/>
              <a:t>How to connect the dots between implementing the Authorities and the SILC Resource Plan.</a:t>
            </a:r>
          </a:p>
          <a:p>
            <a:pPr lvl="0"/>
            <a:r>
              <a:rPr lang="en-US" dirty="0"/>
              <a:t>Requirements for inclusion of Authorities in the State Plan for Independent Living (SPIL).</a:t>
            </a:r>
          </a:p>
          <a:p>
            <a:pPr lvl="0"/>
            <a:r>
              <a:rPr lang="en-US" dirty="0"/>
              <a:t>Strategies for including the Authorities in a SPIL</a:t>
            </a:r>
            <a:r>
              <a:rPr lang="en-US" dirty="0" smtClean="0"/>
              <a:t>.</a:t>
            </a:r>
          </a:p>
          <a:p>
            <a:r>
              <a:rPr lang="en-US" dirty="0"/>
              <a:t>Discussions about what participants would like to pursue as an Authority, including those </a:t>
            </a:r>
            <a:r>
              <a:rPr lang="en-US" dirty="0" smtClean="0"/>
              <a:t>currently in approved </a:t>
            </a:r>
            <a:r>
              <a:rPr lang="en-US" dirty="0"/>
              <a:t>SPILs. </a:t>
            </a:r>
            <a:endParaRPr lang="en-US" dirty="0" smtClean="0"/>
          </a:p>
          <a:p>
            <a:pPr lvl="0"/>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What You Will Learn</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7762905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To improve services, work with CILs to coordinate services with public &amp; private </a:t>
            </a:r>
            <a:r>
              <a:rPr lang="en-US" dirty="0" smtClean="0"/>
              <a:t>entities.</a:t>
            </a:r>
            <a:endParaRPr lang="en-US" dirty="0"/>
          </a:p>
          <a:p>
            <a:pPr lvl="0"/>
            <a:r>
              <a:rPr lang="en-US" dirty="0"/>
              <a:t>Conduct resource development activities to support SILC activities or to support IL services provided by </a:t>
            </a:r>
            <a:r>
              <a:rPr lang="en-US" dirty="0" smtClean="0"/>
              <a:t>CILs.</a:t>
            </a:r>
            <a:endParaRPr lang="en-US" dirty="0"/>
          </a:p>
          <a:p>
            <a:pPr lvl="0"/>
            <a:r>
              <a:rPr lang="en-US" dirty="0"/>
              <a:t>Perform such other functions</a:t>
            </a:r>
          </a:p>
          <a:p>
            <a:pPr lvl="1"/>
            <a:r>
              <a:rPr lang="en-US" sz="2600" dirty="0"/>
              <a:t>consistent with the purpose of Title VII, Chapter 1, and </a:t>
            </a:r>
          </a:p>
          <a:p>
            <a:pPr lvl="1"/>
            <a:r>
              <a:rPr lang="en-US" sz="2600" dirty="0"/>
              <a:t>comparable to other functions of the SILC</a:t>
            </a:r>
          </a:p>
          <a:p>
            <a:pPr marL="0" indent="0">
              <a:buNone/>
            </a:pPr>
            <a:r>
              <a:rPr lang="en-US" dirty="0"/>
              <a:t>    as the SILC determines to be </a:t>
            </a:r>
            <a:r>
              <a:rPr lang="en-US" dirty="0" smtClean="0"/>
              <a:t>appropriate.</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30</a:t>
            </a:fld>
            <a:endParaRPr lang="en-US" dirty="0"/>
          </a:p>
        </p:txBody>
      </p:sp>
      <p:sp>
        <p:nvSpPr>
          <p:cNvPr id="2" name="Title 1"/>
          <p:cNvSpPr>
            <a:spLocks noGrp="1"/>
          </p:cNvSpPr>
          <p:nvPr>
            <p:ph type="title"/>
          </p:nvPr>
        </p:nvSpPr>
        <p:spPr>
          <a:xfrm>
            <a:off x="76200" y="228600"/>
            <a:ext cx="7924800" cy="792162"/>
          </a:xfrm>
        </p:spPr>
        <p:txBody>
          <a:bodyPr>
            <a:noAutofit/>
          </a:bodyPr>
          <a:lstStyle/>
          <a:p>
            <a:r>
              <a:rPr lang="en-US" dirty="0" smtClean="0">
                <a:latin typeface="Arial Rounded MT Bold"/>
                <a:ea typeface="Tahoma" panose="020B0604030504040204" pitchFamily="34" charset="0"/>
                <a:cs typeface="Tahoma" panose="020B0604030504040204" pitchFamily="34" charset="0"/>
              </a:rPr>
              <a:t>Let’s Revisit the SILC Authorities – </a:t>
            </a:r>
            <a:br>
              <a:rPr lang="en-US" dirty="0" smtClean="0">
                <a:latin typeface="Arial Rounded MT Bold"/>
                <a:ea typeface="Tahoma" panose="020B0604030504040204" pitchFamily="34" charset="0"/>
                <a:cs typeface="Tahoma" panose="020B0604030504040204" pitchFamily="34" charset="0"/>
              </a:rPr>
            </a:br>
            <a:r>
              <a:rPr lang="en-US" dirty="0" smtClean="0">
                <a:latin typeface="Arial Rounded MT Bold"/>
                <a:ea typeface="Tahoma" panose="020B0604030504040204" pitchFamily="34" charset="0"/>
                <a:cs typeface="Tahoma" panose="020B0604030504040204" pitchFamily="34" charset="0"/>
              </a:rPr>
              <a:t>(</a:t>
            </a:r>
            <a:r>
              <a:rPr lang="en-US" dirty="0" smtClean="0"/>
              <a:t>Sec</a:t>
            </a:r>
            <a:r>
              <a:rPr lang="en-US" dirty="0"/>
              <a:t>. 705 (c)(1)</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3995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4800600"/>
          </a:xfrm>
        </p:spPr>
        <p:txBody>
          <a:bodyPr/>
          <a:lstStyle/>
          <a:p>
            <a:pPr lvl="0"/>
            <a:r>
              <a:rPr lang="en-US" dirty="0" smtClean="0"/>
              <a:t>What resources do you include for SILC Duties?</a:t>
            </a:r>
          </a:p>
          <a:p>
            <a:pPr lvl="0">
              <a:spcBef>
                <a:spcPts val="3600"/>
              </a:spcBef>
            </a:pPr>
            <a:r>
              <a:rPr lang="en-US" dirty="0" smtClean="0"/>
              <a:t>What resources do you include for SILC Authorities?</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31</a:t>
            </a:fld>
            <a:endParaRPr lang="en-US" dirty="0"/>
          </a:p>
        </p:txBody>
      </p:sp>
      <p:sp>
        <p:nvSpPr>
          <p:cNvPr id="2" name="Title 1"/>
          <p:cNvSpPr>
            <a:spLocks noGrp="1"/>
          </p:cNvSpPr>
          <p:nvPr>
            <p:ph type="title"/>
          </p:nvPr>
        </p:nvSpPr>
        <p:spPr>
          <a:xfrm>
            <a:off x="228600" y="304800"/>
            <a:ext cx="8382000" cy="792162"/>
          </a:xfrm>
        </p:spPr>
        <p:txBody>
          <a:bodyPr>
            <a:noAutofit/>
          </a:bodyPr>
          <a:lstStyle/>
          <a:p>
            <a:r>
              <a:rPr lang="en-US" dirty="0" smtClean="0">
                <a:latin typeface="Arial Rounded MT Bold"/>
                <a:ea typeface="Tahoma" panose="020B0604030504040204" pitchFamily="34" charset="0"/>
                <a:cs typeface="Tahoma" panose="020B0604030504040204" pitchFamily="34" charset="0"/>
              </a:rPr>
              <a:t>Build Duties &amp; Authorities into Resource Plan</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3317912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382000" cy="5029200"/>
          </a:xfrm>
        </p:spPr>
        <p:txBody>
          <a:bodyPr/>
          <a:lstStyle/>
          <a:p>
            <a:r>
              <a:rPr lang="en-US" dirty="0"/>
              <a:t>Reimburse members for:</a:t>
            </a:r>
          </a:p>
          <a:p>
            <a:pPr lvl="1"/>
            <a:r>
              <a:rPr lang="en-US" sz="2600" dirty="0"/>
              <a:t>Reasonable &amp; necessary expenses for:</a:t>
            </a:r>
          </a:p>
          <a:p>
            <a:pPr lvl="2"/>
            <a:r>
              <a:rPr lang="en-US" sz="2600" dirty="0"/>
              <a:t>Attending Council meetings</a:t>
            </a:r>
          </a:p>
          <a:p>
            <a:pPr lvl="2"/>
            <a:r>
              <a:rPr lang="en-US" sz="2600" dirty="0"/>
              <a:t>Performing Council </a:t>
            </a:r>
            <a:r>
              <a:rPr lang="en-US" sz="2600" u="sng" dirty="0" smtClean="0"/>
              <a:t>duties</a:t>
            </a:r>
            <a:endParaRPr lang="en-US" sz="2600" u="sng" dirty="0"/>
          </a:p>
          <a:p>
            <a:pPr>
              <a:spcBef>
                <a:spcPts val="1200"/>
              </a:spcBef>
            </a:pPr>
            <a:r>
              <a:rPr lang="en-US" dirty="0"/>
              <a:t>Pay </a:t>
            </a:r>
            <a:r>
              <a:rPr lang="en-US" i="1" dirty="0"/>
              <a:t>reasonable</a:t>
            </a:r>
            <a:r>
              <a:rPr lang="en-US" dirty="0"/>
              <a:t> compensation to members for each day engaged in performing Council </a:t>
            </a:r>
            <a:r>
              <a:rPr lang="en-US" u="sng" dirty="0"/>
              <a:t>duties</a:t>
            </a:r>
            <a:r>
              <a:rPr lang="en-US" dirty="0"/>
              <a:t>:</a:t>
            </a:r>
          </a:p>
          <a:p>
            <a:pPr lvl="1"/>
            <a:r>
              <a:rPr lang="en-US" sz="2600" dirty="0"/>
              <a:t>If member is not employed</a:t>
            </a:r>
          </a:p>
          <a:p>
            <a:pPr lvl="1"/>
            <a:r>
              <a:rPr lang="en-US" sz="2600" dirty="0"/>
              <a:t>If member must forfeit wages from employment</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32</a:t>
            </a:fld>
            <a:endParaRPr lang="en-US" dirty="0"/>
          </a:p>
        </p:txBody>
      </p:sp>
      <p:sp>
        <p:nvSpPr>
          <p:cNvPr id="2" name="Title 1"/>
          <p:cNvSpPr>
            <a:spLocks noGrp="1"/>
          </p:cNvSpPr>
          <p:nvPr>
            <p:ph type="title"/>
          </p:nvPr>
        </p:nvSpPr>
        <p:spPr/>
        <p:txBody>
          <a:bodyPr>
            <a:normAutofit/>
          </a:bodyPr>
          <a:lstStyle/>
          <a:p>
            <a:r>
              <a:rPr lang="en-US" dirty="0"/>
              <a:t>Compensation and Expenses - Sec. 705 (f)</a:t>
            </a:r>
            <a:endParaRPr lang="en-US" sz="3200"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7351189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SILC authorized to hold hearings and forums:</a:t>
            </a:r>
          </a:p>
          <a:p>
            <a:pPr lvl="1"/>
            <a:r>
              <a:rPr lang="en-US" sz="2600" dirty="0"/>
              <a:t>Determined necessary by Council</a:t>
            </a:r>
          </a:p>
          <a:p>
            <a:pPr lvl="1"/>
            <a:r>
              <a:rPr lang="en-US" sz="2600" dirty="0"/>
              <a:t>To carry out </a:t>
            </a:r>
            <a:r>
              <a:rPr lang="en-US" sz="2600" u="sng" dirty="0"/>
              <a:t>duties</a:t>
            </a:r>
            <a:r>
              <a:rPr lang="en-US" sz="2600" dirty="0"/>
              <a:t> of the Council</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33</a:t>
            </a:fld>
            <a:endParaRPr lang="en-US" dirty="0"/>
          </a:p>
        </p:txBody>
      </p:sp>
      <p:sp>
        <p:nvSpPr>
          <p:cNvPr id="2" name="Title 1"/>
          <p:cNvSpPr>
            <a:spLocks noGrp="1"/>
          </p:cNvSpPr>
          <p:nvPr>
            <p:ph type="title"/>
          </p:nvPr>
        </p:nvSpPr>
        <p:spPr/>
        <p:txBody>
          <a:bodyPr>
            <a:normAutofit/>
          </a:bodyPr>
          <a:lstStyle/>
          <a:p>
            <a:r>
              <a:rPr lang="en-US" dirty="0"/>
              <a:t>Hearings and Forums – Sec. 705 (d)</a:t>
            </a:r>
            <a:endParaRPr lang="en-US" sz="3200"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7059404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Law </a:t>
            </a:r>
            <a:r>
              <a:rPr lang="en-US" b="1" dirty="0"/>
              <a:t>allows</a:t>
            </a:r>
            <a:r>
              <a:rPr lang="en-US" dirty="0"/>
              <a:t> use of Part B funds – </a:t>
            </a:r>
            <a:r>
              <a:rPr lang="en-US" b="1" dirty="0"/>
              <a:t>Sec. 713 (a)</a:t>
            </a:r>
          </a:p>
          <a:p>
            <a:pPr lvl="0"/>
            <a:r>
              <a:rPr lang="en-US" dirty="0"/>
              <a:t>CILs have to agree on use of Part B </a:t>
            </a:r>
            <a:r>
              <a:rPr lang="en-US" dirty="0" smtClean="0"/>
              <a:t>funds as part of the SPIL</a:t>
            </a:r>
            <a:endParaRPr lang="en-US" dirty="0"/>
          </a:p>
          <a:p>
            <a:pPr lvl="0"/>
            <a:r>
              <a:rPr lang="en-US" dirty="0"/>
              <a:t>Amount for SILC Resource Plan limited to 30% of the Part B appropriation (including State match) </a:t>
            </a:r>
            <a:r>
              <a:rPr lang="en-US" i="1" u="sng" dirty="0"/>
              <a:t>unless you justify using more in the SPIL</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34</a:t>
            </a:fld>
            <a:endParaRPr lang="en-US" dirty="0"/>
          </a:p>
        </p:txBody>
      </p:sp>
      <p:sp>
        <p:nvSpPr>
          <p:cNvPr id="2" name="Title 1"/>
          <p:cNvSpPr>
            <a:spLocks noGrp="1"/>
          </p:cNvSpPr>
          <p:nvPr>
            <p:ph type="title"/>
          </p:nvPr>
        </p:nvSpPr>
        <p:spPr/>
        <p:txBody>
          <a:bodyPr>
            <a:normAutofit/>
          </a:bodyPr>
          <a:lstStyle/>
          <a:p>
            <a:r>
              <a:rPr lang="en-US" dirty="0"/>
              <a:t>Using Title VII, Part B funds?</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8121093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19200"/>
            <a:ext cx="8458200" cy="5029200"/>
          </a:xfrm>
        </p:spPr>
        <p:txBody>
          <a:bodyPr/>
          <a:lstStyle/>
          <a:p>
            <a:r>
              <a:rPr lang="en-US" dirty="0"/>
              <a:t>Law </a:t>
            </a:r>
            <a:r>
              <a:rPr lang="en-US" b="1" dirty="0"/>
              <a:t>requires</a:t>
            </a:r>
            <a:r>
              <a:rPr lang="en-US" dirty="0"/>
              <a:t> use of Title I I&amp;E funds – </a:t>
            </a:r>
            <a:r>
              <a:rPr lang="en-US" b="1" dirty="0"/>
              <a:t>Sec. 101 (a)(18) </a:t>
            </a:r>
          </a:p>
          <a:p>
            <a:pPr lvl="0">
              <a:spcBef>
                <a:spcPts val="1200"/>
              </a:spcBef>
            </a:pPr>
            <a:r>
              <a:rPr lang="en-US" dirty="0"/>
              <a:t>DSE </a:t>
            </a:r>
            <a:r>
              <a:rPr lang="en-US" dirty="0" smtClean="0"/>
              <a:t>(and DSU) has </a:t>
            </a:r>
            <a:r>
              <a:rPr lang="en-US" dirty="0"/>
              <a:t>to agree on:</a:t>
            </a:r>
          </a:p>
          <a:p>
            <a:pPr lvl="1"/>
            <a:r>
              <a:rPr lang="en-US" sz="2600" dirty="0"/>
              <a:t>Use of I&amp;E funds</a:t>
            </a:r>
          </a:p>
          <a:p>
            <a:pPr lvl="1"/>
            <a:r>
              <a:rPr lang="en-US" sz="2600" dirty="0"/>
              <a:t>Amount of I&amp;E funds used</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35</a:t>
            </a:fld>
            <a:endParaRPr lang="en-US" dirty="0"/>
          </a:p>
        </p:txBody>
      </p:sp>
      <p:sp>
        <p:nvSpPr>
          <p:cNvPr id="2" name="Title 1"/>
          <p:cNvSpPr>
            <a:spLocks noGrp="1"/>
          </p:cNvSpPr>
          <p:nvPr>
            <p:ph type="title"/>
          </p:nvPr>
        </p:nvSpPr>
        <p:spPr>
          <a:xfrm>
            <a:off x="228600" y="274638"/>
            <a:ext cx="8229600" cy="792162"/>
          </a:xfrm>
        </p:spPr>
        <p:txBody>
          <a:bodyPr>
            <a:noAutofit/>
          </a:bodyPr>
          <a:lstStyle/>
          <a:p>
            <a:r>
              <a:rPr lang="en-US" dirty="0"/>
              <a:t>Using Title I, Innovation &amp; Expansion funds?</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8610575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DSE </a:t>
            </a:r>
            <a:r>
              <a:rPr lang="en-US" dirty="0" smtClean="0"/>
              <a:t>(and DSU) has </a:t>
            </a:r>
            <a:r>
              <a:rPr lang="en-US" dirty="0"/>
              <a:t>to agree on:</a:t>
            </a:r>
          </a:p>
          <a:p>
            <a:pPr lvl="1"/>
            <a:r>
              <a:rPr lang="en-US" sz="2600" dirty="0"/>
              <a:t>Use of SSR funds</a:t>
            </a:r>
          </a:p>
          <a:p>
            <a:pPr lvl="1"/>
            <a:r>
              <a:rPr lang="en-US" sz="2600" dirty="0"/>
              <a:t>Amount of SSR funds used</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36</a:t>
            </a:fld>
            <a:endParaRPr lang="en-US" dirty="0"/>
          </a:p>
        </p:txBody>
      </p:sp>
      <p:sp>
        <p:nvSpPr>
          <p:cNvPr id="2" name="Title 1"/>
          <p:cNvSpPr>
            <a:spLocks noGrp="1"/>
          </p:cNvSpPr>
          <p:nvPr>
            <p:ph type="title"/>
          </p:nvPr>
        </p:nvSpPr>
        <p:spPr>
          <a:xfrm>
            <a:off x="228600" y="274638"/>
            <a:ext cx="8229600" cy="792162"/>
          </a:xfrm>
        </p:spPr>
        <p:txBody>
          <a:bodyPr>
            <a:noAutofit/>
          </a:bodyPr>
          <a:lstStyle/>
          <a:p>
            <a:r>
              <a:rPr lang="en-US" dirty="0"/>
              <a:t>Using Social Security Reimbursement Funds?</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69376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82000" cy="5029200"/>
          </a:xfrm>
        </p:spPr>
        <p:txBody>
          <a:bodyPr/>
          <a:lstStyle/>
          <a:p>
            <a:r>
              <a:rPr lang="en-US" dirty="0" smtClean="0"/>
              <a:t>If the DSE in your state is an agency other than the DSU (State VR Agency):</a:t>
            </a:r>
          </a:p>
          <a:p>
            <a:pPr lvl="1"/>
            <a:r>
              <a:rPr lang="en-US" sz="2600" dirty="0" smtClean="0"/>
              <a:t>What resources are they offering for the SILC Resource Plan?</a:t>
            </a:r>
          </a:p>
          <a:p>
            <a:pPr lvl="1"/>
            <a:r>
              <a:rPr lang="en-US" sz="2600" dirty="0" smtClean="0"/>
              <a:t>How do they relate to the DSU regarding I&amp;E Funds and Social Security Reimbursement funds?</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37</a:t>
            </a:fld>
            <a:endParaRPr lang="en-US" dirty="0"/>
          </a:p>
        </p:txBody>
      </p:sp>
      <p:sp>
        <p:nvSpPr>
          <p:cNvPr id="4" name="Title 3"/>
          <p:cNvSpPr>
            <a:spLocks noGrp="1"/>
          </p:cNvSpPr>
          <p:nvPr>
            <p:ph type="title"/>
          </p:nvPr>
        </p:nvSpPr>
        <p:spPr/>
        <p:txBody>
          <a:bodyPr/>
          <a:lstStyle/>
          <a:p>
            <a:r>
              <a:rPr lang="en-US" dirty="0" smtClean="0"/>
              <a:t>DSE different from DSU?</a:t>
            </a:r>
            <a:endParaRPr lang="en-US" dirty="0"/>
          </a:p>
        </p:txBody>
      </p:sp>
    </p:spTree>
    <p:extLst>
      <p:ext uri="{BB962C8B-B14F-4D97-AF65-F5344CB8AC3E}">
        <p14:creationId xmlns:p14="http://schemas.microsoft.com/office/powerpoint/2010/main" val="18250749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spcAft>
                <a:spcPts val="1200"/>
              </a:spcAft>
            </a:pPr>
            <a:r>
              <a:rPr lang="en-US" dirty="0" smtClean="0"/>
              <a:t>All sources of funds that are allowed to be included in the SILC Resource Plan may be used for authorized SILC activities including:</a:t>
            </a:r>
          </a:p>
          <a:p>
            <a:pPr lvl="1"/>
            <a:r>
              <a:rPr lang="en-US" sz="2600" dirty="0" smtClean="0"/>
              <a:t>SILC Duties</a:t>
            </a:r>
          </a:p>
          <a:p>
            <a:pPr lvl="1"/>
            <a:r>
              <a:rPr lang="en-US" sz="2600" dirty="0" smtClean="0"/>
              <a:t>SILC Authorities</a:t>
            </a:r>
          </a:p>
          <a:p>
            <a:pPr lvl="1"/>
            <a:r>
              <a:rPr lang="en-US" sz="2600" dirty="0"/>
              <a:t>Compensation and </a:t>
            </a:r>
            <a:r>
              <a:rPr lang="en-US" sz="2600" dirty="0" smtClean="0"/>
              <a:t>Expenses (for SILC members)</a:t>
            </a:r>
          </a:p>
          <a:p>
            <a:pPr lvl="1">
              <a:spcAft>
                <a:spcPts val="1200"/>
              </a:spcAft>
            </a:pPr>
            <a:r>
              <a:rPr lang="en-US" sz="2600" dirty="0"/>
              <a:t>Hearings and Forums</a:t>
            </a:r>
          </a:p>
          <a:p>
            <a:r>
              <a:rPr lang="en-US" dirty="0"/>
              <a:t>And must be in amounts “necessary and sufficient” to do </a:t>
            </a:r>
            <a:r>
              <a:rPr lang="en-US" dirty="0" smtClean="0"/>
              <a:t>so.</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38</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Can all sources be used for Authorities?</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50808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Consider what is critical to:</a:t>
            </a:r>
          </a:p>
          <a:p>
            <a:pPr lvl="1"/>
            <a:r>
              <a:rPr lang="en-US" sz="2600" dirty="0"/>
              <a:t>SILC autonomy</a:t>
            </a:r>
          </a:p>
          <a:p>
            <a:pPr lvl="1"/>
            <a:r>
              <a:rPr lang="en-US" sz="2600" dirty="0"/>
              <a:t>Ability to fulfill SILC </a:t>
            </a:r>
            <a:r>
              <a:rPr lang="en-US" sz="2600" u="sng" dirty="0"/>
              <a:t>Duties</a:t>
            </a:r>
          </a:p>
          <a:p>
            <a:pPr lvl="1"/>
            <a:r>
              <a:rPr lang="en-US" sz="2600" dirty="0"/>
              <a:t>Ability to conduct SILC </a:t>
            </a:r>
            <a:r>
              <a:rPr lang="en-US" sz="2600" u="sng" dirty="0"/>
              <a:t>Authorities</a:t>
            </a:r>
          </a:p>
          <a:p>
            <a:pPr lvl="1"/>
            <a:r>
              <a:rPr lang="en-US" sz="2600" dirty="0"/>
              <a:t>Ability to fulfill SILC responsibilities in SPIL</a:t>
            </a:r>
          </a:p>
          <a:p>
            <a:pPr lvl="0">
              <a:spcBef>
                <a:spcPts val="1200"/>
              </a:spcBef>
            </a:pPr>
            <a:r>
              <a:rPr lang="en-US" dirty="0"/>
              <a:t>Consider what can be obtained In-Kind without impairing </a:t>
            </a:r>
            <a:r>
              <a:rPr lang="en-US" dirty="0" smtClean="0"/>
              <a:t>autonomy.</a:t>
            </a: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39</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Amount of Funding needed?</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826318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14400"/>
            <a:ext cx="8534400" cy="5486400"/>
          </a:xfrm>
        </p:spPr>
        <p:txBody>
          <a:bodyPr>
            <a:noAutofit/>
          </a:bodyPr>
          <a:lstStyle/>
          <a:p>
            <a:r>
              <a:rPr lang="en-US" dirty="0" smtClean="0"/>
              <a:t>The Workforce Innovation and Opportunity Act (WIOA) of 2015 amended several Federal disability laws including the Rehabilitation Act. Specifically:</a:t>
            </a:r>
          </a:p>
          <a:p>
            <a:pPr lvl="1"/>
            <a:r>
              <a:rPr lang="en-US" sz="2600" dirty="0" smtClean="0"/>
              <a:t>Under Section 705, SILC, </a:t>
            </a:r>
            <a:r>
              <a:rPr lang="en-US" sz="2600" dirty="0"/>
              <a:t>(c) </a:t>
            </a:r>
            <a:r>
              <a:rPr lang="en-US" sz="2600" dirty="0" smtClean="0"/>
              <a:t>Functions:</a:t>
            </a:r>
          </a:p>
          <a:p>
            <a:pPr lvl="2"/>
            <a:r>
              <a:rPr lang="en-US" sz="2600" dirty="0"/>
              <a:t>(2) </a:t>
            </a:r>
            <a:r>
              <a:rPr lang="en-US" sz="2600" b="1" u="sng" dirty="0"/>
              <a:t>Authorities</a:t>
            </a:r>
            <a:r>
              <a:rPr lang="en-US" sz="2600" dirty="0"/>
              <a:t>. – The Council may, consistent with the State plan described in section 704, unless prohibited by State law – </a:t>
            </a:r>
            <a:endParaRPr lang="en-US" sz="2600" dirty="0" smtClean="0"/>
          </a:p>
          <a:p>
            <a:pPr lvl="3"/>
            <a:r>
              <a:rPr lang="en-US" sz="2600" dirty="0" smtClean="0"/>
              <a:t>(</a:t>
            </a:r>
            <a:r>
              <a:rPr lang="en-US" sz="2600" dirty="0"/>
              <a:t>A) in order to </a:t>
            </a:r>
            <a:r>
              <a:rPr lang="en-US" sz="2600" b="1" dirty="0"/>
              <a:t>improve services </a:t>
            </a:r>
            <a:r>
              <a:rPr lang="en-US" sz="2600" dirty="0"/>
              <a:t>provided to individuals with disabilities, work with centers for independent living to coordinate services with public and private entities</a:t>
            </a:r>
            <a:r>
              <a:rPr lang="en-US" sz="2600" dirty="0" smtClean="0"/>
              <a:t>;</a:t>
            </a:r>
            <a:endParaRPr lang="en-US" sz="26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4</a:t>
            </a:fld>
            <a:endParaRPr lang="en-US" dirty="0"/>
          </a:p>
        </p:txBody>
      </p:sp>
      <p:sp>
        <p:nvSpPr>
          <p:cNvPr id="2" name="Title 1"/>
          <p:cNvSpPr>
            <a:spLocks noGrp="1"/>
          </p:cNvSpPr>
          <p:nvPr>
            <p:ph type="title"/>
          </p:nvPr>
        </p:nvSpPr>
        <p:spPr>
          <a:xfrm>
            <a:off x="228600" y="152400"/>
            <a:ext cx="7696200" cy="685800"/>
          </a:xfrm>
        </p:spPr>
        <p:txBody>
          <a:bodyPr/>
          <a:lstStyle/>
          <a:p>
            <a:pPr eaLnBrk="1" hangingPunct="1">
              <a:defRPr/>
            </a:pPr>
            <a:r>
              <a:rPr lang="en-US" b="0" dirty="0" smtClean="0"/>
              <a:t>Legal Authority</a:t>
            </a:r>
            <a:endParaRPr lang="en-US" b="0" dirty="0"/>
          </a:p>
        </p:txBody>
      </p:sp>
    </p:spTree>
    <p:extLst>
      <p:ext uri="{BB962C8B-B14F-4D97-AF65-F5344CB8AC3E}">
        <p14:creationId xmlns:p14="http://schemas.microsoft.com/office/powerpoint/2010/main" val="124134961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To accomplish SILC Duties?</a:t>
            </a:r>
          </a:p>
          <a:p>
            <a:pPr lvl="1"/>
            <a:r>
              <a:rPr lang="en-US" sz="2600" dirty="0" smtClean="0"/>
              <a:t>We are used to doing this.</a:t>
            </a:r>
          </a:p>
          <a:p>
            <a:pPr lvl="1"/>
            <a:r>
              <a:rPr lang="en-US" sz="2600" dirty="0" smtClean="0"/>
              <a:t>We should have some idea and be comfortable with the kind and amount of resources needed to do this.</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40</a:t>
            </a:fld>
            <a:endParaRPr lang="en-US" dirty="0"/>
          </a:p>
        </p:txBody>
      </p:sp>
      <p:sp>
        <p:nvSpPr>
          <p:cNvPr id="4" name="Title 3"/>
          <p:cNvSpPr>
            <a:spLocks noGrp="1"/>
          </p:cNvSpPr>
          <p:nvPr>
            <p:ph type="title"/>
          </p:nvPr>
        </p:nvSpPr>
        <p:spPr/>
        <p:txBody>
          <a:bodyPr/>
          <a:lstStyle/>
          <a:p>
            <a:r>
              <a:rPr lang="en-US" dirty="0">
                <a:ea typeface="Tahoma" panose="020B0604030504040204" pitchFamily="34" charset="0"/>
                <a:cs typeface="Tahoma" panose="020B0604030504040204" pitchFamily="34" charset="0"/>
              </a:rPr>
              <a:t>Amount of Funding needed</a:t>
            </a:r>
            <a:r>
              <a:rPr lang="en-US" dirty="0" smtClean="0">
                <a:ea typeface="Tahoma" panose="020B0604030504040204" pitchFamily="34" charset="0"/>
                <a:cs typeface="Tahoma" panose="020B0604030504040204" pitchFamily="34" charset="0"/>
              </a:rPr>
              <a:t>? </a:t>
            </a:r>
            <a:r>
              <a:rPr lang="en-US" sz="2400" dirty="0" smtClean="0">
                <a:ea typeface="Tahoma" panose="020B0604030504040204" pitchFamily="34" charset="0"/>
                <a:cs typeface="Tahoma" panose="020B0604030504040204" pitchFamily="34" charset="0"/>
              </a:rPr>
              <a:t>cont’d.</a:t>
            </a:r>
            <a:endParaRPr lang="en-US" sz="2400" dirty="0"/>
          </a:p>
        </p:txBody>
      </p:sp>
    </p:spTree>
    <p:extLst>
      <p:ext uri="{BB962C8B-B14F-4D97-AF65-F5344CB8AC3E}">
        <p14:creationId xmlns:p14="http://schemas.microsoft.com/office/powerpoint/2010/main" val="41345002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To conduct SILC Authorities?</a:t>
            </a:r>
          </a:p>
          <a:p>
            <a:pPr lvl="1"/>
            <a:r>
              <a:rPr lang="en-US" sz="2600" dirty="0" smtClean="0"/>
              <a:t>These are new (or haven’t been done in a decade).</a:t>
            </a:r>
          </a:p>
          <a:p>
            <a:pPr lvl="1"/>
            <a:r>
              <a:rPr lang="en-US" sz="2600" dirty="0" smtClean="0"/>
              <a:t>What Authorities did you include in your SPIL?</a:t>
            </a:r>
          </a:p>
          <a:p>
            <a:pPr lvl="1"/>
            <a:r>
              <a:rPr lang="en-US" sz="2600" dirty="0" smtClean="0"/>
              <a:t>What resources will be needed?</a:t>
            </a:r>
          </a:p>
          <a:p>
            <a:pPr lvl="0">
              <a:spcBef>
                <a:spcPts val="1200"/>
              </a:spcBef>
            </a:pPr>
            <a:r>
              <a:rPr lang="en-US" dirty="0" smtClean="0"/>
              <a:t>Remember – your Resource Plan must include “necessary and sufficient” resources to accomplish SILC Duties </a:t>
            </a:r>
            <a:r>
              <a:rPr lang="en-US" u="sng" dirty="0" smtClean="0"/>
              <a:t>AND</a:t>
            </a:r>
            <a:r>
              <a:rPr lang="en-US" dirty="0" smtClean="0"/>
              <a:t> SILC Authorities (authorized by approved SPIL).</a:t>
            </a:r>
          </a:p>
          <a:p>
            <a:pPr marL="0" lvl="0" indent="0">
              <a:buNone/>
            </a:pPr>
            <a:endParaRPr lang="en-US"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41</a:t>
            </a:fld>
            <a:endParaRPr lang="en-US" dirty="0"/>
          </a:p>
        </p:txBody>
      </p:sp>
      <p:sp>
        <p:nvSpPr>
          <p:cNvPr id="2" name="Title 1"/>
          <p:cNvSpPr>
            <a:spLocks noGrp="1"/>
          </p:cNvSpPr>
          <p:nvPr>
            <p:ph type="title"/>
          </p:nvPr>
        </p:nvSpPr>
        <p:spPr/>
        <p:txBody>
          <a:bodyPr>
            <a:normAutofit/>
          </a:bodyPr>
          <a:lstStyle/>
          <a:p>
            <a:r>
              <a:rPr lang="en-US" dirty="0">
                <a:ea typeface="Tahoma" panose="020B0604030504040204" pitchFamily="34" charset="0"/>
                <a:cs typeface="Tahoma" panose="020B0604030504040204" pitchFamily="34" charset="0"/>
              </a:rPr>
              <a:t>Amount of Funding needed</a:t>
            </a:r>
            <a:r>
              <a:rPr lang="en-US" dirty="0" smtClean="0">
                <a:ea typeface="Tahoma" panose="020B0604030504040204" pitchFamily="34" charset="0"/>
                <a:cs typeface="Tahoma" panose="020B0604030504040204" pitchFamily="34" charset="0"/>
              </a:rPr>
              <a:t>? </a:t>
            </a:r>
            <a:r>
              <a:rPr lang="en-US" sz="2400" dirty="0">
                <a:ea typeface="Tahoma" panose="020B0604030504040204" pitchFamily="34" charset="0"/>
                <a:cs typeface="Tahoma" panose="020B0604030504040204" pitchFamily="34" charset="0"/>
              </a:rPr>
              <a:t>cont’d</a:t>
            </a:r>
            <a:r>
              <a:rPr lang="en-US" sz="2400" dirty="0" smtClean="0">
                <a:ea typeface="Tahoma" panose="020B0604030504040204" pitchFamily="34" charset="0"/>
                <a:cs typeface="Tahoma" panose="020B0604030504040204" pitchFamily="34" charset="0"/>
              </a:rPr>
              <a:t>. 2</a:t>
            </a:r>
            <a:endParaRPr lang="en-US" sz="2400"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530042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42</a:t>
            </a:fld>
            <a:endParaRPr lang="en-US" dirty="0"/>
          </a:p>
        </p:txBody>
      </p:sp>
    </p:spTree>
    <p:extLst>
      <p:ext uri="{BB962C8B-B14F-4D97-AF65-F5344CB8AC3E}">
        <p14:creationId xmlns:p14="http://schemas.microsoft.com/office/powerpoint/2010/main" val="39819518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19200"/>
            <a:ext cx="8382000" cy="5029200"/>
          </a:xfrm>
        </p:spPr>
        <p:txBody>
          <a:bodyPr/>
          <a:lstStyle/>
          <a:p>
            <a:r>
              <a:rPr lang="en-US" dirty="0"/>
              <a:t>A new SILC Authority – SILCs can now opt to do this with funds in </a:t>
            </a:r>
            <a:r>
              <a:rPr lang="en-US" dirty="0" smtClean="0"/>
              <a:t>your </a:t>
            </a:r>
            <a:r>
              <a:rPr lang="en-US" dirty="0"/>
              <a:t>Resource Plan – </a:t>
            </a:r>
            <a:r>
              <a:rPr lang="en-US" b="1" dirty="0"/>
              <a:t>Sec. 705 (c)</a:t>
            </a:r>
            <a:endParaRPr lang="en-US" dirty="0"/>
          </a:p>
          <a:p>
            <a:pPr lvl="1"/>
            <a:r>
              <a:rPr lang="en-US" sz="2600" dirty="0"/>
              <a:t>Must indicate in your SPIL that you are going to do it</a:t>
            </a:r>
          </a:p>
          <a:p>
            <a:pPr lvl="0"/>
            <a:r>
              <a:rPr lang="en-US" dirty="0"/>
              <a:t>Funds developed can be used to:</a:t>
            </a:r>
          </a:p>
          <a:p>
            <a:pPr lvl="1"/>
            <a:r>
              <a:rPr lang="en-US" sz="2600" dirty="0"/>
              <a:t>Support SILC duties</a:t>
            </a:r>
          </a:p>
          <a:p>
            <a:pPr lvl="1"/>
            <a:r>
              <a:rPr lang="en-US" sz="2600" dirty="0"/>
              <a:t>Support SILC authorities</a:t>
            </a:r>
          </a:p>
          <a:p>
            <a:pPr lvl="1"/>
            <a:r>
              <a:rPr lang="en-US" sz="2600" dirty="0"/>
              <a:t>Support provision of IL services by CILs</a:t>
            </a:r>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43</a:t>
            </a:fld>
            <a:endParaRPr lang="en-US" dirty="0"/>
          </a:p>
        </p:txBody>
      </p:sp>
      <p:sp>
        <p:nvSpPr>
          <p:cNvPr id="4" name="Title 3"/>
          <p:cNvSpPr>
            <a:spLocks noGrp="1"/>
          </p:cNvSpPr>
          <p:nvPr>
            <p:ph type="title"/>
          </p:nvPr>
        </p:nvSpPr>
        <p:spPr/>
        <p:txBody>
          <a:bodyPr/>
          <a:lstStyle/>
          <a:p>
            <a:r>
              <a:rPr lang="en-US" dirty="0"/>
              <a:t>Resource Development</a:t>
            </a:r>
          </a:p>
        </p:txBody>
      </p:sp>
    </p:spTree>
    <p:extLst>
      <p:ext uri="{BB962C8B-B14F-4D97-AF65-F5344CB8AC3E}">
        <p14:creationId xmlns:p14="http://schemas.microsoft.com/office/powerpoint/2010/main" val="15374190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914400"/>
            <a:ext cx="8610600" cy="5029200"/>
          </a:xfrm>
        </p:spPr>
        <p:txBody>
          <a:bodyPr/>
          <a:lstStyle/>
          <a:p>
            <a:r>
              <a:rPr lang="en-US" dirty="0" smtClean="0"/>
              <a:t>Did you include the Resource Development authority in your SPIL?</a:t>
            </a:r>
          </a:p>
          <a:p>
            <a:r>
              <a:rPr lang="en-US" dirty="0" smtClean="0"/>
              <a:t>How is that reflected in your Resource Plan?</a:t>
            </a:r>
          </a:p>
          <a:p>
            <a:pPr lvl="1"/>
            <a:r>
              <a:rPr lang="en-US" sz="2600" dirty="0" smtClean="0"/>
              <a:t>Did you include resources for:</a:t>
            </a:r>
          </a:p>
          <a:p>
            <a:pPr lvl="2"/>
            <a:r>
              <a:rPr lang="en-US" sz="2600" dirty="0" smtClean="0"/>
              <a:t>Staff time</a:t>
            </a:r>
          </a:p>
          <a:p>
            <a:pPr lvl="2"/>
            <a:r>
              <a:rPr lang="en-US" sz="2600" dirty="0" smtClean="0"/>
              <a:t>Indirect costs</a:t>
            </a:r>
          </a:p>
          <a:p>
            <a:pPr lvl="2"/>
            <a:r>
              <a:rPr lang="en-US" sz="2600" dirty="0" smtClean="0"/>
              <a:t>Direct costs (mileage, postage, printing, etc.)</a:t>
            </a:r>
          </a:p>
          <a:p>
            <a:pPr lvl="1"/>
            <a:r>
              <a:rPr lang="en-US" sz="2600" dirty="0" smtClean="0"/>
              <a:t>Did you consider how any resources developed will be used?</a:t>
            </a:r>
            <a:endParaRPr lang="en-US" sz="2600"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44</a:t>
            </a:fld>
            <a:endParaRPr lang="en-US" dirty="0"/>
          </a:p>
        </p:txBody>
      </p:sp>
      <p:sp>
        <p:nvSpPr>
          <p:cNvPr id="4" name="Title 3"/>
          <p:cNvSpPr>
            <a:spLocks noGrp="1"/>
          </p:cNvSpPr>
          <p:nvPr>
            <p:ph type="title"/>
          </p:nvPr>
        </p:nvSpPr>
        <p:spPr>
          <a:xfrm>
            <a:off x="228600" y="152400"/>
            <a:ext cx="7696200" cy="792162"/>
          </a:xfrm>
        </p:spPr>
        <p:txBody>
          <a:bodyPr/>
          <a:lstStyle/>
          <a:p>
            <a:r>
              <a:rPr lang="en-US" dirty="0"/>
              <a:t>Resource </a:t>
            </a:r>
            <a:r>
              <a:rPr lang="en-US" dirty="0" smtClean="0"/>
              <a:t>Development, </a:t>
            </a:r>
            <a:r>
              <a:rPr lang="en-US" sz="2400" dirty="0">
                <a:ea typeface="Tahoma" panose="020B0604030504040204" pitchFamily="34" charset="0"/>
                <a:cs typeface="Tahoma" panose="020B0604030504040204" pitchFamily="34" charset="0"/>
              </a:rPr>
              <a:t>cont’d.</a:t>
            </a:r>
            <a:endParaRPr lang="en-US" sz="2400" dirty="0"/>
          </a:p>
        </p:txBody>
      </p:sp>
    </p:spTree>
    <p:extLst>
      <p:ext uri="{BB962C8B-B14F-4D97-AF65-F5344CB8AC3E}">
        <p14:creationId xmlns:p14="http://schemas.microsoft.com/office/powerpoint/2010/main" val="170092482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r>
              <a:rPr lang="en-US" dirty="0"/>
              <a:t>You need to track funding spent on Resource Development AND how the funds developed are </a:t>
            </a:r>
            <a:r>
              <a:rPr lang="en-US" dirty="0" smtClean="0"/>
              <a:t>used.</a:t>
            </a:r>
            <a:endParaRPr lang="en-US" dirty="0"/>
          </a:p>
          <a:p>
            <a:pPr lvl="1"/>
            <a:r>
              <a:rPr lang="en-US" sz="2600" dirty="0"/>
              <a:t>Register as a “charitable organization” in your </a:t>
            </a:r>
            <a:r>
              <a:rPr lang="en-US" sz="2600" dirty="0" smtClean="0"/>
              <a:t>state.</a:t>
            </a:r>
            <a:endParaRPr lang="en-US" sz="2600" dirty="0"/>
          </a:p>
          <a:p>
            <a:pPr lvl="1"/>
            <a:r>
              <a:rPr lang="en-US" sz="2600" dirty="0"/>
              <a:t>Provide required </a:t>
            </a:r>
            <a:r>
              <a:rPr lang="en-US" sz="2600" dirty="0" smtClean="0"/>
              <a:t>reports.</a:t>
            </a:r>
            <a:endParaRPr lang="en-US" sz="2600" dirty="0"/>
          </a:p>
          <a:p>
            <a:pPr lvl="0"/>
            <a:r>
              <a:rPr lang="en-US" dirty="0"/>
              <a:t>Funds developed using funds from your SILC Resource Plan have to be used for allowable SILC </a:t>
            </a:r>
            <a:r>
              <a:rPr lang="en-US" dirty="0" smtClean="0"/>
              <a:t>duties and activities or CIL services </a:t>
            </a:r>
            <a:r>
              <a:rPr lang="en-US" dirty="0"/>
              <a:t>– they are NOT unrestricted </a:t>
            </a:r>
            <a:r>
              <a:rPr lang="en-US" dirty="0" smtClean="0"/>
              <a:t>funds.</a:t>
            </a:r>
            <a:endParaRPr lang="en-US" dirty="0"/>
          </a:p>
          <a:p>
            <a:pPr lvl="0"/>
            <a:r>
              <a:rPr lang="en-US" dirty="0"/>
              <a:t>You CAN develop unrestricted funds – but you can’t use Resource Plan funds to do </a:t>
            </a:r>
            <a:r>
              <a:rPr lang="en-US" dirty="0" smtClean="0"/>
              <a:t>it.</a:t>
            </a:r>
            <a:endParaRPr lang="en-US" dirty="0"/>
          </a:p>
          <a:p>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45</a:t>
            </a:fld>
            <a:endParaRPr lang="en-US" dirty="0"/>
          </a:p>
        </p:txBody>
      </p:sp>
      <p:sp>
        <p:nvSpPr>
          <p:cNvPr id="4" name="Title 3"/>
          <p:cNvSpPr>
            <a:spLocks noGrp="1"/>
          </p:cNvSpPr>
          <p:nvPr>
            <p:ph type="title"/>
          </p:nvPr>
        </p:nvSpPr>
        <p:spPr/>
        <p:txBody>
          <a:bodyPr/>
          <a:lstStyle/>
          <a:p>
            <a:r>
              <a:rPr lang="en-US" dirty="0"/>
              <a:t>Resource </a:t>
            </a:r>
            <a:r>
              <a:rPr lang="en-US" dirty="0" smtClean="0"/>
              <a:t>Development, </a:t>
            </a:r>
            <a:r>
              <a:rPr lang="en-US" sz="2400" dirty="0" smtClean="0"/>
              <a:t>cont’d. 2</a:t>
            </a:r>
            <a:endParaRPr lang="en-US" sz="2400" dirty="0"/>
          </a:p>
        </p:txBody>
      </p:sp>
    </p:spTree>
    <p:extLst>
      <p:ext uri="{BB962C8B-B14F-4D97-AF65-F5344CB8AC3E}">
        <p14:creationId xmlns:p14="http://schemas.microsoft.com/office/powerpoint/2010/main" val="24636773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Additional Considerations</a:t>
            </a:r>
            <a:endParaRPr lang="en-US" dirty="0"/>
          </a:p>
        </p:txBody>
      </p:sp>
      <p:sp>
        <p:nvSpPr>
          <p:cNvPr id="3" name="Content Placeholder 2"/>
          <p:cNvSpPr>
            <a:spLocks noGrp="1"/>
          </p:cNvSpPr>
          <p:nvPr>
            <p:ph idx="1"/>
          </p:nvPr>
        </p:nvSpPr>
        <p:spPr/>
        <p:txBody>
          <a:bodyPr/>
          <a:lstStyle/>
          <a:p>
            <a:r>
              <a:rPr lang="en-US" dirty="0"/>
              <a:t>Describe process to address resource development activities in your </a:t>
            </a:r>
            <a:r>
              <a:rPr lang="en-US" dirty="0" smtClean="0"/>
              <a:t>SPIL. </a:t>
            </a:r>
          </a:p>
          <a:p>
            <a:r>
              <a:rPr lang="en-US" dirty="0" smtClean="0"/>
              <a:t>How SILC is organized &amp; how SILC funding is processed affects opportunities.</a:t>
            </a:r>
            <a:endParaRPr lang="en-US" dirty="0"/>
          </a:p>
          <a:p>
            <a:r>
              <a:rPr lang="en-US" dirty="0"/>
              <a:t>C</a:t>
            </a:r>
            <a:r>
              <a:rPr lang="en-US" dirty="0" smtClean="0"/>
              <a:t>ost-allocation vs. </a:t>
            </a:r>
            <a:r>
              <a:rPr lang="en-US" dirty="0"/>
              <a:t>indirect cost rates? </a:t>
            </a:r>
            <a:r>
              <a:rPr lang="en-US" dirty="0">
                <a:hlinkClick r:id="rId2"/>
              </a:rPr>
              <a:t>http://www.ilru.org/training/new-indirect-cost-rate-requirements-for-cils</a:t>
            </a:r>
            <a:r>
              <a:rPr lang="en-US" dirty="0"/>
              <a:t> </a:t>
            </a:r>
          </a:p>
          <a:p>
            <a:pPr lvl="1"/>
            <a:r>
              <a:rPr lang="en-US" sz="2600" b="1" dirty="0" smtClean="0"/>
              <a:t>Other </a:t>
            </a:r>
            <a:r>
              <a:rPr lang="en-US" sz="2600" b="1" dirty="0"/>
              <a:t>feedback on the process?</a:t>
            </a:r>
          </a:p>
        </p:txBody>
      </p:sp>
      <p:sp>
        <p:nvSpPr>
          <p:cNvPr id="4" name="Slide Number Placeholder 3"/>
          <p:cNvSpPr>
            <a:spLocks noGrp="1"/>
          </p:cNvSpPr>
          <p:nvPr>
            <p:ph type="sldNum" sz="quarter" idx="4294967295"/>
          </p:nvPr>
        </p:nvSpPr>
        <p:spPr>
          <a:xfrm>
            <a:off x="6629400" y="6248400"/>
            <a:ext cx="2057400" cy="273844"/>
          </a:xfrm>
          <a:prstGeom prst="rect">
            <a:avLst/>
          </a:prstGeom>
        </p:spPr>
        <p:txBody>
          <a:bodyPr/>
          <a:lstStyle/>
          <a:p>
            <a:pPr algn="r"/>
            <a:fld id="{34BBC363-8651-40F5-ADDC-7ED98BE00A78}" type="slidenum">
              <a:rPr lang="en-US" smtClean="0"/>
              <a:pPr algn="r"/>
              <a:t>46</a:t>
            </a:fld>
            <a:endParaRPr lang="en-US" dirty="0"/>
          </a:p>
        </p:txBody>
      </p:sp>
    </p:spTree>
    <p:extLst>
      <p:ext uri="{BB962C8B-B14F-4D97-AF65-F5344CB8AC3E}">
        <p14:creationId xmlns:p14="http://schemas.microsoft.com/office/powerpoint/2010/main" val="400517760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371600"/>
            <a:ext cx="8610600" cy="4876800"/>
          </a:xfrm>
        </p:spPr>
        <p:txBody>
          <a:bodyPr/>
          <a:lstStyle/>
          <a:p>
            <a:pPr lvl="0"/>
            <a:r>
              <a:rPr lang="en-US" dirty="0" smtClean="0"/>
              <a:t>Did you include this Authority in your SPIL?</a:t>
            </a:r>
          </a:p>
          <a:p>
            <a:pPr lvl="0"/>
            <a:r>
              <a:rPr lang="en-US" dirty="0" smtClean="0"/>
              <a:t>What resources will be needed?</a:t>
            </a:r>
          </a:p>
          <a:p>
            <a:pPr lvl="1"/>
            <a:r>
              <a:rPr lang="en-US" sz="2600" dirty="0" smtClean="0"/>
              <a:t>For coordination with the CILs?</a:t>
            </a:r>
          </a:p>
          <a:p>
            <a:pPr lvl="1"/>
            <a:r>
              <a:rPr lang="en-US" sz="2600" dirty="0" smtClean="0"/>
              <a:t>For coordination with other entities?</a:t>
            </a:r>
          </a:p>
          <a:p>
            <a:pPr lvl="0"/>
            <a:r>
              <a:rPr lang="en-US" dirty="0" smtClean="0"/>
              <a:t>How is that reflected in your Resource Plan?</a:t>
            </a:r>
          </a:p>
          <a:p>
            <a:pPr lvl="1"/>
            <a:r>
              <a:rPr lang="en-US" sz="2600" dirty="0"/>
              <a:t>Did you include resources for:</a:t>
            </a:r>
          </a:p>
          <a:p>
            <a:pPr lvl="2"/>
            <a:r>
              <a:rPr lang="en-US" sz="2600" dirty="0"/>
              <a:t>Staff time</a:t>
            </a:r>
          </a:p>
          <a:p>
            <a:pPr lvl="2"/>
            <a:r>
              <a:rPr lang="en-US" sz="2600" dirty="0"/>
              <a:t>Indirect costs</a:t>
            </a:r>
          </a:p>
          <a:p>
            <a:pPr lvl="2"/>
            <a:r>
              <a:rPr lang="en-US" sz="2600" dirty="0"/>
              <a:t>Direct costs</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47</a:t>
            </a:fld>
            <a:endParaRPr lang="en-US" dirty="0"/>
          </a:p>
        </p:txBody>
      </p:sp>
      <p:sp>
        <p:nvSpPr>
          <p:cNvPr id="2" name="Title 1"/>
          <p:cNvSpPr>
            <a:spLocks noGrp="1"/>
          </p:cNvSpPr>
          <p:nvPr>
            <p:ph type="title"/>
          </p:nvPr>
        </p:nvSpPr>
        <p:spPr>
          <a:xfrm>
            <a:off x="228600" y="274638"/>
            <a:ext cx="7696200" cy="1096962"/>
          </a:xfrm>
        </p:spPr>
        <p:txBody>
          <a:bodyPr>
            <a:normAutofit/>
          </a:bodyPr>
          <a:lstStyle/>
          <a:p>
            <a:r>
              <a:rPr lang="en-US" dirty="0" smtClean="0">
                <a:latin typeface="Arial Rounded MT Bold"/>
                <a:ea typeface="Tahoma" panose="020B0604030504040204" pitchFamily="34" charset="0"/>
                <a:cs typeface="Tahoma" panose="020B0604030504040204" pitchFamily="34" charset="0"/>
              </a:rPr>
              <a:t>Coordinate with CILs &amp; other entities to Improve IL Services </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153021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Did you include performing such “other functions” consistent with the purpose of Title VII, Chapter 1 in your SPIL?</a:t>
            </a:r>
          </a:p>
          <a:p>
            <a:pPr lvl="0"/>
            <a:r>
              <a:rPr lang="en-US" dirty="0" smtClean="0"/>
              <a:t>What “other functions” did you include?</a:t>
            </a:r>
          </a:p>
          <a:p>
            <a:pPr lvl="0"/>
            <a:r>
              <a:rPr lang="en-US" dirty="0" smtClean="0"/>
              <a:t>How are “other functions” reflected in your Resource Plan?</a:t>
            </a:r>
            <a:endParaRPr lang="en-US" dirty="0"/>
          </a:p>
          <a:p>
            <a:pPr lvl="1"/>
            <a:r>
              <a:rPr lang="en-US" sz="2600" dirty="0"/>
              <a:t>Did you include resources for:</a:t>
            </a:r>
          </a:p>
          <a:p>
            <a:pPr lvl="2"/>
            <a:r>
              <a:rPr lang="en-US" sz="2600" dirty="0"/>
              <a:t>Staff time</a:t>
            </a:r>
          </a:p>
          <a:p>
            <a:pPr lvl="2"/>
            <a:r>
              <a:rPr lang="en-US" sz="2600" dirty="0"/>
              <a:t>Indirect costs</a:t>
            </a:r>
          </a:p>
          <a:p>
            <a:pPr lvl="2"/>
            <a:r>
              <a:rPr lang="en-US" sz="2600" dirty="0"/>
              <a:t>Direct costs</a:t>
            </a:r>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48</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Perform such “Other Functions” . . .</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9461462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49</a:t>
            </a:fld>
            <a:endParaRPr lang="en-US" dirty="0"/>
          </a:p>
        </p:txBody>
      </p:sp>
    </p:spTree>
    <p:extLst>
      <p:ext uri="{BB962C8B-B14F-4D97-AF65-F5344CB8AC3E}">
        <p14:creationId xmlns:p14="http://schemas.microsoft.com/office/powerpoint/2010/main" val="3981951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799"/>
            <a:ext cx="8610600" cy="5699125"/>
          </a:xfrm>
        </p:spPr>
        <p:txBody>
          <a:bodyPr>
            <a:noAutofit/>
          </a:bodyPr>
          <a:lstStyle/>
          <a:p>
            <a:pPr lvl="3"/>
            <a:r>
              <a:rPr lang="en-US" sz="2600" dirty="0" smtClean="0"/>
              <a:t>(</a:t>
            </a:r>
            <a:r>
              <a:rPr lang="en-US" sz="2600" dirty="0"/>
              <a:t>B) conduct </a:t>
            </a:r>
            <a:r>
              <a:rPr lang="en-US" sz="2600" b="1" dirty="0"/>
              <a:t>resource development </a:t>
            </a:r>
            <a:r>
              <a:rPr lang="en-US" sz="2600" dirty="0"/>
              <a:t>activities to support the activities described in this subsection or to support the provision of independent living services by centers for independent living; and</a:t>
            </a:r>
          </a:p>
          <a:p>
            <a:pPr lvl="3"/>
            <a:r>
              <a:rPr lang="en-US" sz="2600" dirty="0"/>
              <a:t>(C) perform such </a:t>
            </a:r>
            <a:r>
              <a:rPr lang="en-US" sz="2600" b="1" dirty="0"/>
              <a:t>other functions</a:t>
            </a:r>
            <a:r>
              <a:rPr lang="en-US" sz="2600" dirty="0"/>
              <a:t>, consistent with the purpose of this chapter and comparable to other functions described in this subsection, as the Council determines to be appropriate.</a:t>
            </a:r>
          </a:p>
          <a:p>
            <a:pPr lvl="2"/>
            <a:r>
              <a:rPr lang="en-US" sz="2600" dirty="0"/>
              <a:t>(3) </a:t>
            </a:r>
            <a:r>
              <a:rPr lang="en-US" sz="2600" b="1" dirty="0"/>
              <a:t>Limitation</a:t>
            </a:r>
            <a:r>
              <a:rPr lang="en-US" sz="2600" dirty="0"/>
              <a:t>. – The Council shall not provide independent living services directly to individuals with significant disabilities or manage such services.</a:t>
            </a:r>
          </a:p>
          <a:p>
            <a:pPr lvl="3"/>
            <a:endParaRPr lang="en-US" sz="2500" dirty="0"/>
          </a:p>
        </p:txBody>
      </p:sp>
      <p:sp>
        <p:nvSpPr>
          <p:cNvPr id="5" name="Slide Number Placeholder 4"/>
          <p:cNvSpPr>
            <a:spLocks noGrp="1"/>
          </p:cNvSpPr>
          <p:nvPr>
            <p:ph type="sldNum" sz="quarter" idx="10"/>
          </p:nvPr>
        </p:nvSpPr>
        <p:spPr/>
        <p:txBody>
          <a:bodyPr/>
          <a:lstStyle/>
          <a:p>
            <a:pPr>
              <a:defRPr/>
            </a:pPr>
            <a:fld id="{F2DF5F09-D78D-44DB-A338-E90D23C46220}" type="slidenum">
              <a:rPr lang="en-US" smtClean="0"/>
              <a:pPr>
                <a:defRPr/>
              </a:pPr>
              <a:t>5</a:t>
            </a:fld>
            <a:endParaRPr lang="en-US" dirty="0"/>
          </a:p>
        </p:txBody>
      </p:sp>
      <p:sp>
        <p:nvSpPr>
          <p:cNvPr id="2" name="Title 1"/>
          <p:cNvSpPr>
            <a:spLocks noGrp="1"/>
          </p:cNvSpPr>
          <p:nvPr>
            <p:ph type="title"/>
          </p:nvPr>
        </p:nvSpPr>
        <p:spPr>
          <a:xfrm>
            <a:off x="228600" y="152400"/>
            <a:ext cx="7696200" cy="533400"/>
          </a:xfrm>
        </p:spPr>
        <p:txBody>
          <a:bodyPr/>
          <a:lstStyle/>
          <a:p>
            <a:pPr eaLnBrk="1" hangingPunct="1">
              <a:defRPr/>
            </a:pPr>
            <a:r>
              <a:rPr lang="en-US" b="0" dirty="0" smtClean="0"/>
              <a:t>Legal Authority, </a:t>
            </a:r>
            <a:r>
              <a:rPr lang="en-US" sz="2400" b="0" dirty="0" smtClean="0"/>
              <a:t>cont’d.</a:t>
            </a:r>
            <a:endParaRPr lang="en-US" sz="2400" b="0" dirty="0"/>
          </a:p>
        </p:txBody>
      </p:sp>
    </p:spTree>
    <p:extLst>
      <p:ext uri="{BB962C8B-B14F-4D97-AF65-F5344CB8AC3E}">
        <p14:creationId xmlns:p14="http://schemas.microsoft.com/office/powerpoint/2010/main" val="152299250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2" name="Rectangle 2"/>
          <p:cNvSpPr>
            <a:spLocks noGrp="1" noChangeArrowheads="1"/>
          </p:cNvSpPr>
          <p:nvPr>
            <p:ph type="title"/>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en-US" sz="2800" dirty="0" smtClean="0">
                <a:effectLst/>
              </a:rPr>
              <a:t>SILC-NET </a:t>
            </a:r>
            <a:r>
              <a:rPr lang="en-US" sz="2800" dirty="0">
                <a:effectLst/>
              </a:rPr>
              <a:t>Attribution</a:t>
            </a:r>
          </a:p>
        </p:txBody>
      </p:sp>
      <p:sp>
        <p:nvSpPr>
          <p:cNvPr id="124933" name="Rectangle 3"/>
          <p:cNvSpPr>
            <a:spLocks noGrp="1" noChangeArrowheads="1"/>
          </p:cNvSpPr>
          <p:nvPr>
            <p:ph type="body" idx="1"/>
          </p:nvPr>
        </p:nvSpPr>
        <p:spPr>
          <a:xfrm>
            <a:off x="304800" y="1143000"/>
            <a:ext cx="8458200" cy="5181600"/>
          </a:xfrm>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r>
              <a:rPr lang="en-US" sz="2000" dirty="0"/>
              <a:t>	</a:t>
            </a:r>
            <a:r>
              <a:rPr lang="en-US" sz="2400" dirty="0"/>
              <a:t>Support for development of this training was provided by the Department of Health and Human Services, Administration for Community Living</a:t>
            </a:r>
            <a:r>
              <a:rPr lang="en-US" sz="2400" dirty="0" smtClean="0"/>
              <a:t> </a:t>
            </a:r>
            <a:r>
              <a:rPr lang="en-US" sz="2400" dirty="0"/>
              <a:t>under grant </a:t>
            </a:r>
            <a:r>
              <a:rPr lang="en-US" sz="2400" dirty="0" smtClean="0"/>
              <a:t>number 90IT0001. </a:t>
            </a:r>
            <a:r>
              <a:rPr lang="en-US" sz="2400" dirty="0"/>
              <a:t>No official endorsement of the </a:t>
            </a:r>
            <a:r>
              <a:rPr lang="en-US" sz="2400" dirty="0" smtClean="0"/>
              <a:t>Department of Health and Human Services should </a:t>
            </a:r>
            <a:r>
              <a:rPr lang="en-US" sz="2400" dirty="0"/>
              <a:t>be inferred. Permission is granted for duplication of any portion of this PowerPoint presentation, providing that the following credit is given to the project: </a:t>
            </a:r>
            <a:r>
              <a:rPr lang="en-US" sz="2400" b="1" dirty="0"/>
              <a:t>Developed as part of the </a:t>
            </a:r>
            <a:r>
              <a:rPr lang="en-US" sz="2400" b="1" dirty="0" smtClean="0"/>
              <a:t>SILC-NET</a:t>
            </a:r>
            <a:r>
              <a:rPr lang="en-US" sz="2400" b="1" dirty="0"/>
              <a:t>, a project of the </a:t>
            </a:r>
            <a:r>
              <a:rPr lang="en-US" sz="2400" b="1" dirty="0" smtClean="0"/>
              <a:t>IL-NET</a:t>
            </a:r>
            <a:r>
              <a:rPr lang="en-US" sz="2400" b="1" dirty="0"/>
              <a:t>, an ILRU/NCIL/APRIL National Training and Technical Assistance Program.</a:t>
            </a:r>
            <a:endParaRPr lang="en-US" sz="2400" dirty="0"/>
          </a:p>
          <a:p>
            <a:pPr>
              <a:buFont typeface="Tahoma" pitchFamily="34" charset="0"/>
              <a:buNone/>
            </a:pPr>
            <a:endParaRPr lang="en-US" sz="2000" dirty="0"/>
          </a:p>
        </p:txBody>
      </p:sp>
      <p:sp>
        <p:nvSpPr>
          <p:cNvPr id="2" name="Slide Number Placeholder 1"/>
          <p:cNvSpPr>
            <a:spLocks noGrp="1"/>
          </p:cNvSpPr>
          <p:nvPr>
            <p:ph type="sldNum" sz="quarter" idx="10"/>
          </p:nvPr>
        </p:nvSpPr>
        <p:spPr/>
        <p:txBody>
          <a:bodyPr/>
          <a:lstStyle/>
          <a:p>
            <a:pPr>
              <a:defRPr/>
            </a:pPr>
            <a:fld id="{F2DF5F09-D78D-44DB-A338-E90D23C46220}" type="slidenum">
              <a:rPr lang="en-US" smtClean="0"/>
              <a:pPr>
                <a:defRPr/>
              </a:pPr>
              <a:t>50</a:t>
            </a:fld>
            <a:endParaRPr lang="en-US" dirty="0"/>
          </a:p>
        </p:txBody>
      </p:sp>
    </p:spTree>
    <p:extLst>
      <p:ext uri="{BB962C8B-B14F-4D97-AF65-F5344CB8AC3E}">
        <p14:creationId xmlns:p14="http://schemas.microsoft.com/office/powerpoint/2010/main" val="23694314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dirty="0" smtClean="0"/>
              <a:t>§1329.16  Authorities of the SILC</a:t>
            </a:r>
          </a:p>
          <a:p>
            <a:pPr marL="0" lvl="0" indent="0">
              <a:buNone/>
            </a:pPr>
            <a:endParaRPr lang="en-US" dirty="0"/>
          </a:p>
          <a:p>
            <a:pPr marL="976313" lvl="0" indent="-514350">
              <a:buAutoNum type="alphaLcParenBoth"/>
            </a:pPr>
            <a:r>
              <a:rPr lang="en-US" dirty="0" smtClean="0"/>
              <a:t>The SILC may conduct the following discretionary activities, </a:t>
            </a:r>
            <a:r>
              <a:rPr lang="en-US" u="sng" dirty="0" smtClean="0"/>
              <a:t>as authorized and described in the approved State Plan</a:t>
            </a:r>
            <a:r>
              <a:rPr lang="en-US" dirty="0" smtClean="0"/>
              <a:t>:</a:t>
            </a:r>
            <a:endParaRPr lang="en-US" dirty="0"/>
          </a:p>
          <a:p>
            <a:pPr marL="1376363" lvl="1" indent="-514350">
              <a:spcBef>
                <a:spcPts val="1200"/>
              </a:spcBef>
              <a:buFont typeface="+mj-lt"/>
              <a:buAutoNum type="arabicParenR"/>
            </a:pPr>
            <a:r>
              <a:rPr lang="en-US" sz="2600" dirty="0" smtClean="0"/>
              <a:t>Work with Centers for Independent Living to coordinate services with public and private entities to improve services provided to individuals with disabilities;</a:t>
            </a:r>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6</a:t>
            </a:fld>
            <a:endParaRPr lang="en-US" dirty="0"/>
          </a:p>
        </p:txBody>
      </p:sp>
      <p:sp>
        <p:nvSpPr>
          <p:cNvPr id="2" name="Title 1"/>
          <p:cNvSpPr>
            <a:spLocks noGrp="1"/>
          </p:cNvSpPr>
          <p:nvPr>
            <p:ph type="title"/>
          </p:nvPr>
        </p:nvSpPr>
        <p:spPr/>
        <p:txBody>
          <a:bodyPr>
            <a:normAutofit/>
          </a:bodyPr>
          <a:lstStyle/>
          <a:p>
            <a:r>
              <a:rPr lang="en-US" dirty="0" smtClean="0">
                <a:latin typeface="Arial Rounded MT Bold"/>
                <a:ea typeface="Tahoma" panose="020B0604030504040204" pitchFamily="34" charset="0"/>
                <a:cs typeface="Tahoma" panose="020B0604030504040204" pitchFamily="34" charset="0"/>
              </a:rPr>
              <a:t>New IL Regulations</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792050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379538" lvl="1" indent="-457200">
              <a:buFont typeface="+mj-lt"/>
              <a:buAutoNum type="arabicParenR" startAt="2"/>
            </a:pPr>
            <a:r>
              <a:rPr lang="en-US" sz="2600" dirty="0"/>
              <a:t>Conduct resource development activities to support the activities described in the approved SPIL and/or to support the provision of independent living </a:t>
            </a:r>
            <a:r>
              <a:rPr lang="en-US" sz="2600" dirty="0" smtClean="0"/>
              <a:t>services by Centers for Independent Living; and</a:t>
            </a:r>
          </a:p>
          <a:p>
            <a:pPr marL="1379538" lvl="1" indent="-457200">
              <a:spcBef>
                <a:spcPts val="1200"/>
              </a:spcBef>
              <a:buFont typeface="+mj-lt"/>
              <a:buAutoNum type="arabicParenR" startAt="2"/>
            </a:pPr>
            <a:r>
              <a:rPr lang="en-US" sz="2600" dirty="0" smtClean="0"/>
              <a:t>Perform such other functions, consistent with the purpose of this part and comparable to other functions described in section 705(c) of the Act, as the Council determines to be appropriate and authorized in the approved SPIL.</a:t>
            </a:r>
            <a:endParaRPr lang="en-US" sz="2600" dirty="0"/>
          </a:p>
          <a:p>
            <a:pPr marL="0" indent="0">
              <a:buNone/>
            </a:pPr>
            <a:endParaRPr lang="en-US"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7</a:t>
            </a:fld>
            <a:endParaRPr lang="en-US" dirty="0"/>
          </a:p>
        </p:txBody>
      </p:sp>
      <p:sp>
        <p:nvSpPr>
          <p:cNvPr id="2" name="Title 1"/>
          <p:cNvSpPr>
            <a:spLocks noGrp="1"/>
          </p:cNvSpPr>
          <p:nvPr>
            <p:ph type="title"/>
          </p:nvPr>
        </p:nvSpPr>
        <p:spPr/>
        <p:txBody>
          <a:bodyPr>
            <a:normAutofit/>
          </a:bodyPr>
          <a:lstStyle/>
          <a:p>
            <a:r>
              <a:rPr lang="en-US" dirty="0">
                <a:ea typeface="Tahoma" panose="020B0604030504040204" pitchFamily="34" charset="0"/>
                <a:cs typeface="Tahoma" panose="020B0604030504040204" pitchFamily="34" charset="0"/>
              </a:rPr>
              <a:t>New IL </a:t>
            </a:r>
            <a:r>
              <a:rPr lang="en-US" dirty="0" smtClean="0">
                <a:ea typeface="Tahoma" panose="020B0604030504040204" pitchFamily="34" charset="0"/>
                <a:cs typeface="Tahoma" panose="020B0604030504040204" pitchFamily="34" charset="0"/>
              </a:rPr>
              <a:t>Regulations, </a:t>
            </a:r>
            <a:r>
              <a:rPr lang="en-US" sz="2400" b="0" dirty="0"/>
              <a:t>cont’d.</a:t>
            </a:r>
            <a:endParaRPr lang="en-US"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86626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dirty="0"/>
              <a:t>§1329.16  Authorities of the </a:t>
            </a:r>
            <a:r>
              <a:rPr lang="en-US" dirty="0" smtClean="0"/>
              <a:t>SILC</a:t>
            </a:r>
          </a:p>
          <a:p>
            <a:pPr marL="976313" lvl="0" indent="-514350">
              <a:buAutoNum type="alphaLcParenBoth" startAt="2"/>
            </a:pPr>
            <a:r>
              <a:rPr lang="en-US" dirty="0" smtClean="0"/>
              <a:t>In undertaking the foregoing duties and authorities, the SILC shall:</a:t>
            </a:r>
          </a:p>
          <a:p>
            <a:pPr marL="1376363" lvl="1" indent="-514350">
              <a:spcBef>
                <a:spcPts val="1200"/>
              </a:spcBef>
              <a:buFont typeface="+mj-lt"/>
              <a:buAutoNum type="arabicParenR"/>
            </a:pPr>
            <a:r>
              <a:rPr lang="en-US" sz="2600" dirty="0" smtClean="0"/>
              <a:t>Coordinate with the CILs in order to avoid conflicting or overlapping activities within the CILs’ established service areas;</a:t>
            </a:r>
          </a:p>
          <a:p>
            <a:pPr marL="1376363" lvl="1" indent="-514350">
              <a:spcBef>
                <a:spcPts val="1200"/>
              </a:spcBef>
              <a:buFont typeface="+mj-lt"/>
              <a:buAutoNum type="arabicParenR"/>
            </a:pPr>
            <a:r>
              <a:rPr lang="en-US" sz="2600" dirty="0" smtClean="0"/>
              <a:t>Not engage in activities that constitute the direct provision of IL services to individuals, including the IL core services; and</a:t>
            </a:r>
          </a:p>
          <a:p>
            <a:pPr marL="1376363" lvl="1" indent="-514350">
              <a:spcBef>
                <a:spcPts val="1200"/>
              </a:spcBef>
              <a:buFont typeface="+mj-lt"/>
              <a:buAutoNum type="arabicParenR"/>
            </a:pPr>
            <a:r>
              <a:rPr lang="en-US" sz="2600" dirty="0" smtClean="0"/>
              <a:t>Comply with Federal prohibitions against lobbying.</a:t>
            </a:r>
            <a:endParaRPr lang="en-US" sz="2600" dirty="0"/>
          </a:p>
        </p:txBody>
      </p:sp>
      <p:sp>
        <p:nvSpPr>
          <p:cNvPr id="4" name="Slide Number Placeholder 3"/>
          <p:cNvSpPr>
            <a:spLocks noGrp="1"/>
          </p:cNvSpPr>
          <p:nvPr>
            <p:ph type="sldNum" sz="quarter" idx="10"/>
          </p:nvPr>
        </p:nvSpPr>
        <p:spPr>
          <a:prstGeom prst="rect">
            <a:avLst/>
          </a:prstGeom>
        </p:spPr>
        <p:txBody>
          <a:bodyPr/>
          <a:lstStyle/>
          <a:p>
            <a:fld id="{34BBC363-8651-40F5-ADDC-7ED98BE00A78}" type="slidenum">
              <a:rPr lang="en-US" smtClean="0"/>
              <a:t>8</a:t>
            </a:fld>
            <a:endParaRPr lang="en-US" dirty="0"/>
          </a:p>
        </p:txBody>
      </p:sp>
      <p:sp>
        <p:nvSpPr>
          <p:cNvPr id="2" name="Title 1"/>
          <p:cNvSpPr>
            <a:spLocks noGrp="1"/>
          </p:cNvSpPr>
          <p:nvPr>
            <p:ph type="title"/>
          </p:nvPr>
        </p:nvSpPr>
        <p:spPr/>
        <p:txBody>
          <a:bodyPr>
            <a:normAutofit/>
          </a:bodyPr>
          <a:lstStyle/>
          <a:p>
            <a:r>
              <a:rPr lang="en-US" dirty="0">
                <a:ea typeface="Tahoma" panose="020B0604030504040204" pitchFamily="34" charset="0"/>
                <a:cs typeface="Tahoma" panose="020B0604030504040204" pitchFamily="34" charset="0"/>
              </a:rPr>
              <a:t>New IL </a:t>
            </a:r>
            <a:r>
              <a:rPr lang="en-US" dirty="0" smtClean="0">
                <a:ea typeface="Tahoma" panose="020B0604030504040204" pitchFamily="34" charset="0"/>
                <a:cs typeface="Tahoma" panose="020B0604030504040204" pitchFamily="34" charset="0"/>
              </a:rPr>
              <a:t>Regulations, </a:t>
            </a:r>
            <a:r>
              <a:rPr lang="en-US" sz="2400" b="0" dirty="0"/>
              <a:t>cont’d</a:t>
            </a:r>
            <a:r>
              <a:rPr lang="en-US" sz="2400" b="0" dirty="0" smtClean="0"/>
              <a:t>. 2</a:t>
            </a:r>
            <a:endParaRPr lang="en-US" sz="2400" dirty="0">
              <a:solidFill>
                <a:schemeClr val="accent2"/>
              </a:solidFill>
              <a:latin typeface="Arial Rounded MT Bold"/>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258554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Questions???</a:t>
            </a:r>
            <a:endParaRPr lang="en-US" dirty="0"/>
          </a:p>
        </p:txBody>
      </p:sp>
      <p:sp>
        <p:nvSpPr>
          <p:cNvPr id="3" name="Slide Number Placeholder 2"/>
          <p:cNvSpPr>
            <a:spLocks noGrp="1"/>
          </p:cNvSpPr>
          <p:nvPr>
            <p:ph type="sldNum" sz="quarter" idx="10"/>
          </p:nvPr>
        </p:nvSpPr>
        <p:spPr/>
        <p:txBody>
          <a:bodyPr/>
          <a:lstStyle/>
          <a:p>
            <a:pPr>
              <a:defRPr/>
            </a:pPr>
            <a:fld id="{F2DF5F09-D78D-44DB-A338-E90D23C46220}" type="slidenum">
              <a:rPr lang="en-US" smtClean="0"/>
              <a:pPr>
                <a:defRPr/>
              </a:pPr>
              <a:t>9</a:t>
            </a:fld>
            <a:endParaRPr lang="en-US" dirty="0"/>
          </a:p>
        </p:txBody>
      </p:sp>
    </p:spTree>
    <p:extLst>
      <p:ext uri="{BB962C8B-B14F-4D97-AF65-F5344CB8AC3E}">
        <p14:creationId xmlns:p14="http://schemas.microsoft.com/office/powerpoint/2010/main" val="38988304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Rounded MT Bold"/>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17132</TotalTime>
  <Words>2888</Words>
  <Application>Microsoft Office PowerPoint</Application>
  <PresentationFormat>On-screen Show (4:3)</PresentationFormat>
  <Paragraphs>289</Paragraphs>
  <Slides>50</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ＭＳ Ｐゴシック</vt:lpstr>
      <vt:lpstr>Arial</vt:lpstr>
      <vt:lpstr>Arial Rounded MT Bold</vt:lpstr>
      <vt:lpstr>Tahoma</vt:lpstr>
      <vt:lpstr>Default Design</vt:lpstr>
      <vt:lpstr>Independent Living Research Utilization</vt:lpstr>
      <vt:lpstr>SILC Congress 2017  Plenary Session:  Expanding the SILC’s Impact through  New Authorities</vt:lpstr>
      <vt:lpstr>What You Will Learn</vt:lpstr>
      <vt:lpstr>Legal Authority</vt:lpstr>
      <vt:lpstr>Legal Authority, cont’d.</vt:lpstr>
      <vt:lpstr>New IL Regulations</vt:lpstr>
      <vt:lpstr>New IL Regulations, cont’d.</vt:lpstr>
      <vt:lpstr>New IL Regulations, cont’d. 2</vt:lpstr>
      <vt:lpstr>Questions???</vt:lpstr>
      <vt:lpstr>How to Include Authorities in a SPIL</vt:lpstr>
      <vt:lpstr>How to Include Authorities in a SPIL, cont’d.</vt:lpstr>
      <vt:lpstr>How to Include Authorities in a SPIL, cont’d. 2</vt:lpstr>
      <vt:lpstr>How to Include Authorities in a SPIL, cont’d. 3</vt:lpstr>
      <vt:lpstr>How to Include Authorities in a SPIL, cont’d. 4</vt:lpstr>
      <vt:lpstr>How to Include Authorities in a SPIL, cont’d. 5</vt:lpstr>
      <vt:lpstr>How to Include Authorities in a SPIL, cont’d. 6</vt:lpstr>
      <vt:lpstr>How to Include Authorities in a SPIL, cont’d. 7</vt:lpstr>
      <vt:lpstr>How to Include Authorities in a SPIL, cont’d. 8</vt:lpstr>
      <vt:lpstr>How to Include Authorities in a SPIL, cont’d. 9</vt:lpstr>
      <vt:lpstr>How to Include Authorities in a SPIL, cont’d. 10</vt:lpstr>
      <vt:lpstr>How to Include Authorities in a SPIL, cont’d. 11</vt:lpstr>
      <vt:lpstr>Questions???</vt:lpstr>
      <vt:lpstr>SILC Resource Plan – Sec. 705 (e)</vt:lpstr>
      <vt:lpstr>Sources of Funding – Sec. 705 (e)(1)</vt:lpstr>
      <vt:lpstr>Additional Consideration</vt:lpstr>
      <vt:lpstr>Additional Consideration, cont’d.</vt:lpstr>
      <vt:lpstr>Additional Consideration, cont’d.</vt:lpstr>
      <vt:lpstr>Allowable Uses of Funding</vt:lpstr>
      <vt:lpstr>Let’s Revisit the SILC Duties –  (Sec. 705 (c)(1))</vt:lpstr>
      <vt:lpstr>Let’s Revisit the SILC Authorities –  (Sec. 705 (c)(1)</vt:lpstr>
      <vt:lpstr>Build Duties &amp; Authorities into Resource Plan</vt:lpstr>
      <vt:lpstr>Compensation and Expenses - Sec. 705 (f)</vt:lpstr>
      <vt:lpstr>Hearings and Forums – Sec. 705 (d)</vt:lpstr>
      <vt:lpstr>Using Title VII, Part B funds?</vt:lpstr>
      <vt:lpstr>Using Title I, Innovation &amp; Expansion funds?</vt:lpstr>
      <vt:lpstr>Using Social Security Reimbursement Funds?</vt:lpstr>
      <vt:lpstr>DSE different from DSU?</vt:lpstr>
      <vt:lpstr>Can all sources be used for Authorities?</vt:lpstr>
      <vt:lpstr>Amount of Funding needed?</vt:lpstr>
      <vt:lpstr>Amount of Funding needed? cont’d.</vt:lpstr>
      <vt:lpstr>Amount of Funding needed? cont’d. 2</vt:lpstr>
      <vt:lpstr>Questions???</vt:lpstr>
      <vt:lpstr>Resource Development</vt:lpstr>
      <vt:lpstr>Resource Development, cont’d.</vt:lpstr>
      <vt:lpstr>Resource Development, cont’d. 2</vt:lpstr>
      <vt:lpstr>Additional Considerations</vt:lpstr>
      <vt:lpstr>Coordinate with CILs &amp; other entities to Improve IL Services </vt:lpstr>
      <vt:lpstr>Perform such “Other Functions” . . .</vt:lpstr>
      <vt:lpstr>Questions???</vt:lpstr>
      <vt:lpstr>SILC-NET Attribution</vt:lpstr>
    </vt:vector>
  </TitlesOfParts>
  <Company>Tirr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Expanding the SILC’s Impact through New Authorities</dc:title>
  <dc:creator>eubanks</dc:creator>
  <cp:lastModifiedBy>Darrell Jones</cp:lastModifiedBy>
  <cp:revision>454</cp:revision>
  <cp:lastPrinted>2016-10-28T12:25:14Z</cp:lastPrinted>
  <dcterms:created xsi:type="dcterms:W3CDTF">2011-01-05T14:17:40Z</dcterms:created>
  <dcterms:modified xsi:type="dcterms:W3CDTF">2016-11-28T19:48:43Z</dcterms:modified>
</cp:coreProperties>
</file>