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626" r:id="rId2"/>
    <p:sldId id="691" r:id="rId3"/>
    <p:sldId id="693" r:id="rId4"/>
    <p:sldId id="692" r:id="rId5"/>
    <p:sldId id="694" r:id="rId6"/>
    <p:sldId id="701" r:id="rId7"/>
    <p:sldId id="695" r:id="rId8"/>
    <p:sldId id="700" r:id="rId9"/>
    <p:sldId id="696" r:id="rId10"/>
    <p:sldId id="698" r:id="rId11"/>
    <p:sldId id="697" r:id="rId12"/>
    <p:sldId id="699" r:id="rId13"/>
    <p:sldId id="702" r:id="rId14"/>
    <p:sldId id="648" r:id="rId15"/>
  </p:sldIdLst>
  <p:sldSz cx="9144000" cy="6858000" type="screen4x3"/>
  <p:notesSz cx="7010400" cy="92360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guide id="3" orient="horz" pos="290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ncy Smith" initials="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00FF"/>
    <a:srgbClr val="A50021"/>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971" autoAdjust="0"/>
    <p:restoredTop sz="96450" autoAdjust="0"/>
  </p:normalViewPr>
  <p:slideViewPr>
    <p:cSldViewPr>
      <p:cViewPr varScale="1">
        <p:scale>
          <a:sx n="94" d="100"/>
          <a:sy n="94" d="100"/>
        </p:scale>
        <p:origin x="90" y="264"/>
      </p:cViewPr>
      <p:guideLst>
        <p:guide orient="horz" pos="2160"/>
        <p:guide pos="2880"/>
      </p:guideLst>
    </p:cSldViewPr>
  </p:slideViewPr>
  <p:outlineViewPr>
    <p:cViewPr>
      <p:scale>
        <a:sx n="33" d="100"/>
        <a:sy n="33" d="100"/>
      </p:scale>
      <p:origin x="0" y="2409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2208" y="42"/>
      </p:cViewPr>
      <p:guideLst>
        <p:guide orient="horz" pos="2928"/>
        <p:guide pos="2208"/>
        <p:guide orient="horz" pos="29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2120"/>
          </a:xfrm>
          <a:prstGeom prst="rect">
            <a:avLst/>
          </a:prstGeom>
        </p:spPr>
        <p:txBody>
          <a:bodyPr vert="horz" lIns="93177" tIns="46589" rIns="93177" bIns="46589" rtlCol="0"/>
          <a:lstStyle>
            <a:lvl1pPr algn="l">
              <a:defRPr sz="1200">
                <a:latin typeface="Arial" charset="0"/>
                <a:cs typeface="+mn-cs"/>
              </a:defRPr>
            </a:lvl1pPr>
          </a:lstStyle>
          <a:p>
            <a:pPr>
              <a:defRPr/>
            </a:pPr>
            <a:endParaRPr lang="en-US" dirty="0"/>
          </a:p>
        </p:txBody>
      </p:sp>
      <p:sp>
        <p:nvSpPr>
          <p:cNvPr id="3" name="Date Placeholder 2"/>
          <p:cNvSpPr>
            <a:spLocks noGrp="1"/>
          </p:cNvSpPr>
          <p:nvPr>
            <p:ph type="dt" sz="quarter" idx="1"/>
          </p:nvPr>
        </p:nvSpPr>
        <p:spPr>
          <a:xfrm>
            <a:off x="3970339" y="0"/>
            <a:ext cx="3038475" cy="462120"/>
          </a:xfrm>
          <a:prstGeom prst="rect">
            <a:avLst/>
          </a:prstGeom>
        </p:spPr>
        <p:txBody>
          <a:bodyPr vert="horz" lIns="93177" tIns="46589" rIns="93177" bIns="46589" rtlCol="0"/>
          <a:lstStyle>
            <a:lvl1pPr algn="r">
              <a:defRPr sz="1200">
                <a:latin typeface="Arial" charset="0"/>
                <a:cs typeface="+mn-cs"/>
              </a:defRPr>
            </a:lvl1pPr>
          </a:lstStyle>
          <a:p>
            <a:pPr>
              <a:defRPr/>
            </a:pPr>
            <a:fld id="{865A7DD1-600C-42FF-9D9D-BFB743C0A4FC}" type="datetimeFigureOut">
              <a:rPr lang="en-US"/>
              <a:pPr>
                <a:defRPr/>
              </a:pPr>
              <a:t>11/30/2016</a:t>
            </a:fld>
            <a:endParaRPr lang="en-US" dirty="0"/>
          </a:p>
        </p:txBody>
      </p:sp>
      <p:sp>
        <p:nvSpPr>
          <p:cNvPr id="4" name="Footer Placeholder 3"/>
          <p:cNvSpPr>
            <a:spLocks noGrp="1"/>
          </p:cNvSpPr>
          <p:nvPr>
            <p:ph type="ftr" sz="quarter" idx="2"/>
          </p:nvPr>
        </p:nvSpPr>
        <p:spPr>
          <a:xfrm>
            <a:off x="1" y="8772378"/>
            <a:ext cx="3038475" cy="462120"/>
          </a:xfrm>
          <a:prstGeom prst="rect">
            <a:avLst/>
          </a:prstGeom>
        </p:spPr>
        <p:txBody>
          <a:bodyPr vert="horz" lIns="93177" tIns="46589" rIns="93177" bIns="46589" rtlCol="0" anchor="b"/>
          <a:lstStyle>
            <a:lvl1pPr algn="l">
              <a:defRPr sz="1200">
                <a:latin typeface="Arial" charset="0"/>
                <a:cs typeface="+mn-cs"/>
              </a:defRPr>
            </a:lvl1pPr>
          </a:lstStyle>
          <a:p>
            <a:pPr>
              <a:defRPr/>
            </a:pPr>
            <a:endParaRPr lang="en-US" dirty="0"/>
          </a:p>
        </p:txBody>
      </p:sp>
      <p:sp>
        <p:nvSpPr>
          <p:cNvPr id="5" name="Slide Number Placeholder 4"/>
          <p:cNvSpPr>
            <a:spLocks noGrp="1"/>
          </p:cNvSpPr>
          <p:nvPr>
            <p:ph type="sldNum" sz="quarter" idx="3"/>
          </p:nvPr>
        </p:nvSpPr>
        <p:spPr>
          <a:xfrm>
            <a:off x="3970339" y="8772378"/>
            <a:ext cx="3038475" cy="462120"/>
          </a:xfrm>
          <a:prstGeom prst="rect">
            <a:avLst/>
          </a:prstGeom>
        </p:spPr>
        <p:txBody>
          <a:bodyPr vert="horz" lIns="93177" tIns="46589" rIns="93177" bIns="46589" rtlCol="0" anchor="b"/>
          <a:lstStyle>
            <a:lvl1pPr algn="r">
              <a:defRPr sz="1200">
                <a:latin typeface="Arial" charset="0"/>
                <a:cs typeface="+mn-cs"/>
              </a:defRPr>
            </a:lvl1pPr>
          </a:lstStyle>
          <a:p>
            <a:pPr>
              <a:defRPr/>
            </a:pPr>
            <a:fld id="{8358C2DD-14E5-490D-A181-3A78FEFD9465}" type="slidenum">
              <a:rPr lang="en-US"/>
              <a:pPr>
                <a:defRPr/>
              </a:pPr>
              <a:t>‹#›</a:t>
            </a:fld>
            <a:endParaRPr lang="en-US" dirty="0"/>
          </a:p>
        </p:txBody>
      </p:sp>
    </p:spTree>
    <p:extLst>
      <p:ext uri="{BB962C8B-B14F-4D97-AF65-F5344CB8AC3E}">
        <p14:creationId xmlns:p14="http://schemas.microsoft.com/office/powerpoint/2010/main" val="13886209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1" y="0"/>
            <a:ext cx="3038475" cy="4621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cs typeface="+mn-cs"/>
              </a:defRPr>
            </a:lvl1pPr>
          </a:lstStyle>
          <a:p>
            <a:pPr>
              <a:defRPr/>
            </a:pPr>
            <a:endParaRPr lang="en-US" dirty="0"/>
          </a:p>
        </p:txBody>
      </p:sp>
      <p:sp>
        <p:nvSpPr>
          <p:cNvPr id="26627" name="Rectangle 3"/>
          <p:cNvSpPr>
            <a:spLocks noGrp="1" noChangeArrowheads="1"/>
          </p:cNvSpPr>
          <p:nvPr>
            <p:ph type="dt" idx="1"/>
          </p:nvPr>
        </p:nvSpPr>
        <p:spPr bwMode="auto">
          <a:xfrm>
            <a:off x="3970339" y="0"/>
            <a:ext cx="3038475" cy="4621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cs typeface="+mn-cs"/>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95388" y="692150"/>
            <a:ext cx="4619625" cy="3463925"/>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701675" y="4387767"/>
            <a:ext cx="5607050" cy="4155919"/>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1" y="8772378"/>
            <a:ext cx="3038475" cy="4621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cs typeface="+mn-cs"/>
              </a:defRPr>
            </a:lvl1pPr>
          </a:lstStyle>
          <a:p>
            <a:pPr>
              <a:defRPr/>
            </a:pPr>
            <a:endParaRPr lang="en-US" dirty="0"/>
          </a:p>
        </p:txBody>
      </p:sp>
      <p:sp>
        <p:nvSpPr>
          <p:cNvPr id="26631" name="Rectangle 7"/>
          <p:cNvSpPr>
            <a:spLocks noGrp="1" noChangeArrowheads="1"/>
          </p:cNvSpPr>
          <p:nvPr>
            <p:ph type="sldNum" sz="quarter" idx="5"/>
          </p:nvPr>
        </p:nvSpPr>
        <p:spPr bwMode="auto">
          <a:xfrm>
            <a:off x="3970339" y="8772378"/>
            <a:ext cx="3038475" cy="4621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cs typeface="+mn-cs"/>
              </a:defRPr>
            </a:lvl1pPr>
          </a:lstStyle>
          <a:p>
            <a:pPr>
              <a:defRPr/>
            </a:pPr>
            <a:fld id="{446037A2-A146-4AFA-A36B-418E91F740ED}" type="slidenum">
              <a:rPr lang="en-US"/>
              <a:pPr>
                <a:defRPr/>
              </a:pPr>
              <a:t>‹#›</a:t>
            </a:fld>
            <a:endParaRPr lang="en-US" dirty="0"/>
          </a:p>
        </p:txBody>
      </p:sp>
    </p:spTree>
    <p:extLst>
      <p:ext uri="{BB962C8B-B14F-4D97-AF65-F5344CB8AC3E}">
        <p14:creationId xmlns:p14="http://schemas.microsoft.com/office/powerpoint/2010/main" val="369388356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65653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19360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26874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pPr>
                <a:defRPr/>
              </a:pPr>
              <a:t>‹#›</a:t>
            </a:fld>
            <a:endParaRPr lang="en-US" dirty="0"/>
          </a:p>
        </p:txBody>
      </p:sp>
      <p:sp>
        <p:nvSpPr>
          <p:cNvPr id="2" name="Title 1"/>
          <p:cNvSpPr>
            <a:spLocks noGrp="1"/>
          </p:cNvSpPr>
          <p:nvPr>
            <p:ph type="title"/>
          </p:nvPr>
        </p:nvSpPr>
        <p:spPr>
          <a:xfrm>
            <a:off x="228600" y="274638"/>
            <a:ext cx="7696200" cy="792162"/>
          </a:xfrm>
        </p:spPr>
        <p:txBody>
          <a:bodyPr/>
          <a:lstStyle>
            <a:lvl1pPr>
              <a:defRPr>
                <a:solidFill>
                  <a:schemeClr val="accent2"/>
                </a:solidFill>
              </a:defRPr>
            </a:lvl1p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99FA63F1-7645-4F48-9FA4-1DA2E064BD65}" type="slidenum">
              <a:rPr lang="en-US" smtClean="0"/>
              <a:pPr/>
              <a:t>‹#›</a:t>
            </a:fld>
            <a:endParaRPr lang="en-US" dirty="0"/>
          </a:p>
        </p:txBody>
      </p:sp>
    </p:spTree>
    <p:extLst>
      <p:ext uri="{BB962C8B-B14F-4D97-AF65-F5344CB8AC3E}">
        <p14:creationId xmlns:p14="http://schemas.microsoft.com/office/powerpoint/2010/main" val="5498264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pPr>
                <a:defRPr/>
              </a:pPr>
              <a:t>‹#›</a:t>
            </a:fld>
            <a:endParaRPr lang="en-US" dirty="0"/>
          </a:p>
        </p:txBody>
      </p:sp>
      <p:sp>
        <p:nvSpPr>
          <p:cNvPr id="2" name="Rectangle 9"/>
          <p:cNvSpPr>
            <a:spLocks noChangeArrowheads="1"/>
          </p:cNvSpPr>
          <p:nvPr userDrawn="1"/>
        </p:nvSpPr>
        <p:spPr bwMode="auto">
          <a:xfrm>
            <a:off x="228600" y="6373813"/>
            <a:ext cx="4572000" cy="214312"/>
          </a:xfrm>
          <a:prstGeom prst="rect">
            <a:avLst/>
          </a:prstGeom>
          <a:noFill/>
          <a:ln>
            <a:noFill/>
          </a:ln>
          <a:extLst/>
        </p:spPr>
        <p:txBody>
          <a:bodyPr>
            <a:spAutoFit/>
          </a:bodyPr>
          <a:lstStyle/>
          <a:p>
            <a:pPr>
              <a:defRPr/>
            </a:pPr>
            <a:r>
              <a:rPr lang="en-US" sz="800" b="1" dirty="0" smtClean="0">
                <a:latin typeface="Arial" pitchFamily="34" charset="0"/>
                <a:cs typeface="+mn-cs"/>
              </a:rPr>
              <a:t>SILC-NET</a:t>
            </a:r>
            <a:r>
              <a:rPr lang="en-US" sz="800" b="1" dirty="0">
                <a:latin typeface="Arial" pitchFamily="34" charset="0"/>
                <a:cs typeface="+mn-cs"/>
              </a:rPr>
              <a:t>, a project of ILRU – Independent Living Research Utilization</a:t>
            </a: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6" r:id="rId3"/>
    <p:sldLayoutId id="2147483654" r:id="rId4"/>
    <p:sldLayoutId id="2147483662" r:id="rId5"/>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ilnet-ta.org/" TargetMode="External"/><Relationship Id="rId2" Type="http://schemas.openxmlformats.org/officeDocument/2006/relationships/hyperlink" Target="mailto:sfinney@ilru.org" TargetMode="External"/><Relationship Id="rId1" Type="http://schemas.openxmlformats.org/officeDocument/2006/relationships/slideLayout" Target="../slideLayouts/slideLayout2.xml"/><Relationship Id="rId4" Type="http://schemas.openxmlformats.org/officeDocument/2006/relationships/hyperlink" Target="https://www.facebook.com/SILCConnectio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mailto:paulamcelwee-ILRU@yahoo.com" TargetMode="External"/><Relationship Id="rId2" Type="http://schemas.openxmlformats.org/officeDocument/2006/relationships/hyperlink" Target="mailto:ann.meadows@wvsilc.org" TargetMode="External"/><Relationship Id="rId1" Type="http://schemas.openxmlformats.org/officeDocument/2006/relationships/slideLayout" Target="../slideLayouts/slideLayout2.xml"/><Relationship Id="rId4" Type="http://schemas.openxmlformats.org/officeDocument/2006/relationships/hyperlink" Target="mailto:mary.olson@mso.umt.edu"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43793" y="85942"/>
            <a:ext cx="8855064" cy="367396"/>
          </a:xfrm>
        </p:spPr>
        <p:txBody>
          <a:bodyPr>
            <a:noAutofit/>
          </a:bodyPr>
          <a:lstStyle/>
          <a:p>
            <a:pPr algn="ctr"/>
            <a:r>
              <a:rPr lang="en-US" sz="1600" dirty="0" smtClean="0">
                <a:solidFill>
                  <a:schemeClr val="accent2"/>
                </a:solidFill>
              </a:rPr>
              <a:t>Independent Living Research Utilization</a:t>
            </a:r>
            <a:endParaRPr lang="en-US" sz="1600" dirty="0">
              <a:solidFill>
                <a:schemeClr val="accent2"/>
              </a:solidFill>
            </a:endParaRPr>
          </a:p>
        </p:txBody>
      </p:sp>
      <p:pic>
        <p:nvPicPr>
          <p:cNvPr id="6" name="Picture 5" descr="We create opportunities for independence for people with disabilities through research, education, and consultation.  ilru logo in block red letters with blue eyebrow swoosh above and below Independent Living Research utilization. www.ilru.org. "/>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5793" y="859730"/>
            <a:ext cx="7352413" cy="5486876"/>
          </a:xfrm>
          <a:prstGeom prst="rect">
            <a:avLst/>
          </a:prstGeom>
        </p:spPr>
      </p:pic>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a:t>
            </a:fld>
            <a:endParaRPr lang="en-US" dirty="0"/>
          </a:p>
        </p:txBody>
      </p:sp>
    </p:spTree>
    <p:extLst>
      <p:ext uri="{BB962C8B-B14F-4D97-AF65-F5344CB8AC3E}">
        <p14:creationId xmlns:p14="http://schemas.microsoft.com/office/powerpoint/2010/main" val="32189081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382000" cy="4953000"/>
          </a:xfrm>
        </p:spPr>
        <p:txBody>
          <a:bodyPr/>
          <a:lstStyle/>
          <a:p>
            <a:pPr marL="0" indent="0">
              <a:spcAft>
                <a:spcPts val="1200"/>
              </a:spcAft>
              <a:buNone/>
            </a:pPr>
            <a:r>
              <a:rPr lang="en-US" sz="3000" dirty="0"/>
              <a:t>SILC S</a:t>
            </a:r>
            <a:r>
              <a:rPr lang="en-US" sz="3000" dirty="0" smtClean="0"/>
              <a:t>taff Basics:</a:t>
            </a:r>
            <a:endParaRPr lang="en-US" sz="3000" dirty="0"/>
          </a:p>
          <a:p>
            <a:pPr lvl="1">
              <a:spcAft>
                <a:spcPts val="1200"/>
              </a:spcAft>
            </a:pPr>
            <a:r>
              <a:rPr lang="en-US" sz="2800" dirty="0"/>
              <a:t>Follow through from Staff</a:t>
            </a:r>
          </a:p>
          <a:p>
            <a:pPr lvl="1">
              <a:spcAft>
                <a:spcPts val="1200"/>
              </a:spcAft>
            </a:pPr>
            <a:r>
              <a:rPr lang="en-US" sz="2800" dirty="0"/>
              <a:t>Staff’s public persona</a:t>
            </a:r>
          </a:p>
          <a:p>
            <a:pPr lvl="2">
              <a:spcAft>
                <a:spcPts val="1200"/>
              </a:spcAft>
            </a:pPr>
            <a:r>
              <a:rPr lang="en-US" sz="2800" dirty="0"/>
              <a:t>Relationships with CILs, other partner agencies, DSE, and outreach to community</a:t>
            </a:r>
          </a:p>
          <a:p>
            <a:pPr lvl="1">
              <a:spcAft>
                <a:spcPts val="1200"/>
              </a:spcAft>
            </a:pPr>
            <a:r>
              <a:rPr lang="en-US" sz="2800" dirty="0"/>
              <a:t>Understanding </a:t>
            </a:r>
            <a:r>
              <a:rPr lang="en-US" sz="2800" dirty="0" smtClean="0"/>
              <a:t>staff </a:t>
            </a:r>
            <a:r>
              <a:rPr lang="en-US" sz="2800" dirty="0"/>
              <a:t>supporting role </a:t>
            </a:r>
            <a:r>
              <a:rPr lang="en-US" sz="2800" dirty="0" smtClean="0"/>
              <a:t>vs. controlling role </a:t>
            </a:r>
          </a:p>
          <a:p>
            <a:pPr lvl="1"/>
            <a:r>
              <a:rPr lang="en-US" sz="2800" dirty="0" smtClean="0"/>
              <a:t>Role as </a:t>
            </a:r>
            <a:r>
              <a:rPr lang="en-US" sz="2800" dirty="0"/>
              <a:t>SILC staff </a:t>
            </a:r>
            <a:r>
              <a:rPr lang="en-US" sz="2800" dirty="0" smtClean="0"/>
              <a:t>vs. </a:t>
            </a:r>
            <a:r>
              <a:rPr lang="en-US" sz="2800" dirty="0"/>
              <a:t>a SILC member </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10</a:t>
            </a:fld>
            <a:endParaRPr lang="en-US" dirty="0"/>
          </a:p>
        </p:txBody>
      </p:sp>
      <p:sp>
        <p:nvSpPr>
          <p:cNvPr id="4" name="Title 3"/>
          <p:cNvSpPr>
            <a:spLocks noGrp="1"/>
          </p:cNvSpPr>
          <p:nvPr>
            <p:ph type="title"/>
          </p:nvPr>
        </p:nvSpPr>
        <p:spPr/>
        <p:txBody>
          <a:bodyPr/>
          <a:lstStyle/>
          <a:p>
            <a:r>
              <a:rPr lang="en-US" dirty="0"/>
              <a:t>What are some Struggles and Successes you have had with, </a:t>
            </a:r>
            <a:r>
              <a:rPr lang="en-US" sz="2400" dirty="0"/>
              <a:t>cont’d. </a:t>
            </a:r>
            <a:r>
              <a:rPr lang="en-US" sz="2400" dirty="0" smtClean="0"/>
              <a:t>5</a:t>
            </a:r>
            <a:endParaRPr lang="en-US" dirty="0"/>
          </a:p>
        </p:txBody>
      </p:sp>
    </p:spTree>
    <p:extLst>
      <p:ext uri="{BB962C8B-B14F-4D97-AF65-F5344CB8AC3E}">
        <p14:creationId xmlns:p14="http://schemas.microsoft.com/office/powerpoint/2010/main" val="27278618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447800"/>
            <a:ext cx="8458200" cy="4800600"/>
          </a:xfrm>
        </p:spPr>
        <p:txBody>
          <a:bodyPr/>
          <a:lstStyle/>
          <a:p>
            <a:pPr marL="0" indent="0">
              <a:spcAft>
                <a:spcPts val="1200"/>
              </a:spcAft>
              <a:buNone/>
            </a:pPr>
            <a:r>
              <a:rPr lang="en-US" sz="3000" dirty="0"/>
              <a:t>Centers for Independent Living </a:t>
            </a:r>
            <a:r>
              <a:rPr lang="en-US" sz="3000" dirty="0" smtClean="0"/>
              <a:t>Basics:</a:t>
            </a:r>
            <a:endParaRPr lang="en-US" sz="3000" dirty="0"/>
          </a:p>
          <a:p>
            <a:pPr lvl="1">
              <a:spcAft>
                <a:spcPts val="1200"/>
              </a:spcAft>
            </a:pPr>
            <a:r>
              <a:rPr lang="en-US" sz="2800" dirty="0"/>
              <a:t>Understanding the role of the SILC vs. the role of the CILs</a:t>
            </a:r>
          </a:p>
          <a:p>
            <a:pPr lvl="1">
              <a:spcAft>
                <a:spcPts val="1200"/>
              </a:spcAft>
            </a:pPr>
            <a:r>
              <a:rPr lang="en-US" sz="2800" dirty="0" smtClean="0"/>
              <a:t>Balancing CIL involvement </a:t>
            </a:r>
            <a:r>
              <a:rPr lang="en-US" sz="2800" dirty="0"/>
              <a:t>with the SILC </a:t>
            </a:r>
            <a:r>
              <a:rPr lang="en-US" sz="2800" dirty="0" smtClean="0"/>
              <a:t>and SILC conducting </a:t>
            </a:r>
            <a:r>
              <a:rPr lang="en-US" sz="2800" dirty="0"/>
              <a:t>business</a:t>
            </a:r>
          </a:p>
          <a:p>
            <a:pPr lvl="1">
              <a:spcAft>
                <a:spcPts val="1200"/>
              </a:spcAft>
            </a:pPr>
            <a:r>
              <a:rPr lang="en-US" sz="2800" dirty="0"/>
              <a:t>Reciprocal relationships versus combative </a:t>
            </a:r>
            <a:endParaRPr lang="en-US" sz="2800" dirty="0" smtClean="0"/>
          </a:p>
          <a:p>
            <a:pPr lvl="1"/>
            <a:r>
              <a:rPr lang="en-US" sz="2800" dirty="0" smtClean="0"/>
              <a:t>SILC supporting and building a statewide network of CILs</a:t>
            </a:r>
            <a:endParaRPr lang="en-US" sz="2800" dirty="0"/>
          </a:p>
          <a:p>
            <a:pPr marL="0" indent="0">
              <a:buNone/>
            </a:pPr>
            <a:endParaRPr lang="en-US" b="1" dirty="0"/>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11</a:t>
            </a:fld>
            <a:endParaRPr lang="en-US" dirty="0"/>
          </a:p>
        </p:txBody>
      </p:sp>
      <p:sp>
        <p:nvSpPr>
          <p:cNvPr id="4" name="Title 3"/>
          <p:cNvSpPr>
            <a:spLocks noGrp="1"/>
          </p:cNvSpPr>
          <p:nvPr>
            <p:ph type="title"/>
          </p:nvPr>
        </p:nvSpPr>
        <p:spPr/>
        <p:txBody>
          <a:bodyPr/>
          <a:lstStyle/>
          <a:p>
            <a:r>
              <a:rPr lang="en-US" dirty="0"/>
              <a:t>What are some Struggles and Successes you have had with, </a:t>
            </a:r>
            <a:r>
              <a:rPr lang="en-US" sz="2400" dirty="0"/>
              <a:t>cont’d. </a:t>
            </a:r>
            <a:r>
              <a:rPr lang="en-US" sz="2400" dirty="0" smtClean="0"/>
              <a:t>6</a:t>
            </a:r>
            <a:endParaRPr lang="en-US" dirty="0"/>
          </a:p>
        </p:txBody>
      </p:sp>
    </p:spTree>
    <p:extLst>
      <p:ext uri="{BB962C8B-B14F-4D97-AF65-F5344CB8AC3E}">
        <p14:creationId xmlns:p14="http://schemas.microsoft.com/office/powerpoint/2010/main" val="22663080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761999"/>
            <a:ext cx="8610600" cy="5622925"/>
          </a:xfrm>
        </p:spPr>
        <p:txBody>
          <a:bodyPr/>
          <a:lstStyle/>
          <a:p>
            <a:r>
              <a:rPr lang="en-US" sz="2400" dirty="0" err="1"/>
              <a:t>SILCSpeak</a:t>
            </a:r>
            <a:r>
              <a:rPr lang="en-US" sz="2400" dirty="0"/>
              <a:t>: a one hour teleconference call on the first Thursday of the month at </a:t>
            </a:r>
            <a:r>
              <a:rPr lang="en-US" sz="2400" dirty="0" smtClean="0"/>
              <a:t>3:00 Eastern </a:t>
            </a:r>
            <a:r>
              <a:rPr lang="en-US" sz="2400" dirty="0"/>
              <a:t>with SILC Staff, Chairs, and other council members around a specific chosen topic for the month</a:t>
            </a:r>
            <a:r>
              <a:rPr lang="en-US" sz="2400" dirty="0" smtClean="0"/>
              <a:t>. For info contact </a:t>
            </a:r>
            <a:r>
              <a:rPr lang="en-US" sz="2400" dirty="0" smtClean="0">
                <a:hlinkClick r:id="rId2"/>
              </a:rPr>
              <a:t>sfinney@ilru.org</a:t>
            </a:r>
            <a:r>
              <a:rPr lang="en-US" sz="2400" dirty="0" smtClean="0"/>
              <a:t>. </a:t>
            </a:r>
            <a:endParaRPr lang="en-US" sz="2400" dirty="0" smtClean="0"/>
          </a:p>
          <a:p>
            <a:r>
              <a:rPr lang="en-US" sz="2400" dirty="0" smtClean="0"/>
              <a:t>IL-NET TA Blog </a:t>
            </a:r>
            <a:r>
              <a:rPr lang="en-US" sz="2400" u="sng" dirty="0" smtClean="0">
                <a:hlinkClick r:id="rId3"/>
              </a:rPr>
              <a:t>http</a:t>
            </a:r>
            <a:r>
              <a:rPr lang="en-US" sz="2400" u="sng" dirty="0">
                <a:hlinkClick r:id="rId3"/>
              </a:rPr>
              <a:t>://</a:t>
            </a:r>
            <a:r>
              <a:rPr lang="en-US" sz="2400" u="sng" dirty="0" smtClean="0">
                <a:hlinkClick r:id="rId3"/>
              </a:rPr>
              <a:t>ilnet-ta.org</a:t>
            </a:r>
            <a:r>
              <a:rPr lang="en-US" sz="2400" u="sng" dirty="0" smtClean="0"/>
              <a:t> </a:t>
            </a:r>
            <a:endParaRPr lang="en-US" sz="2400" u="sng" dirty="0" smtClean="0"/>
          </a:p>
          <a:p>
            <a:r>
              <a:rPr lang="en-US" sz="2400" dirty="0" smtClean="0"/>
              <a:t>SILC Connection Facebook </a:t>
            </a:r>
            <a:r>
              <a:rPr lang="en-US" sz="2400" dirty="0"/>
              <a:t>Page </a:t>
            </a:r>
            <a:r>
              <a:rPr lang="en-US" sz="2400" dirty="0" smtClean="0">
                <a:hlinkClick r:id="rId4"/>
              </a:rPr>
              <a:t>https</a:t>
            </a:r>
            <a:r>
              <a:rPr lang="en-US" sz="2400" dirty="0">
                <a:hlinkClick r:id="rId4"/>
              </a:rPr>
              <a:t>://</a:t>
            </a:r>
            <a:r>
              <a:rPr lang="en-US" sz="2400" dirty="0" smtClean="0">
                <a:hlinkClick r:id="rId4"/>
              </a:rPr>
              <a:t>www.facebook.com/SILCConnection</a:t>
            </a:r>
            <a:endParaRPr lang="en-US" sz="2400" dirty="0" smtClean="0"/>
          </a:p>
          <a:p>
            <a:r>
              <a:rPr lang="en-US" sz="2400" dirty="0" smtClean="0"/>
              <a:t>APRIL </a:t>
            </a:r>
            <a:r>
              <a:rPr lang="en-US" sz="2400" dirty="0"/>
              <a:t>and IL-NET’s Peer-to-Peer Mentoring Program. </a:t>
            </a:r>
            <a:r>
              <a:rPr lang="en-US" sz="2400" dirty="0" smtClean="0"/>
              <a:t> Set goals </a:t>
            </a:r>
            <a:r>
              <a:rPr lang="en-US" sz="2400" dirty="0"/>
              <a:t>for your SILC and work through them with one of our experienced SILC staff from across the country. </a:t>
            </a:r>
            <a:r>
              <a:rPr lang="en-US" sz="2400" dirty="0" smtClean="0"/>
              <a:t>IL-NET scholarships cover </a:t>
            </a:r>
            <a:r>
              <a:rPr lang="en-US" sz="2400" dirty="0"/>
              <a:t>costs for a two-day site visit for the SILC mentor to travel to your SILC to work through your goals or for you to travel to another SILC to work through goals.</a:t>
            </a:r>
          </a:p>
          <a:p>
            <a:pPr marL="0" indent="0">
              <a:buNone/>
            </a:pPr>
            <a:endParaRPr lang="en-US" dirty="0"/>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12</a:t>
            </a:fld>
            <a:endParaRPr lang="en-US" dirty="0"/>
          </a:p>
        </p:txBody>
      </p:sp>
      <p:sp>
        <p:nvSpPr>
          <p:cNvPr id="4" name="Title 3"/>
          <p:cNvSpPr>
            <a:spLocks noGrp="1"/>
          </p:cNvSpPr>
          <p:nvPr>
            <p:ph type="title"/>
          </p:nvPr>
        </p:nvSpPr>
        <p:spPr>
          <a:xfrm>
            <a:off x="228600" y="-76200"/>
            <a:ext cx="7696200" cy="792162"/>
          </a:xfrm>
        </p:spPr>
        <p:txBody>
          <a:bodyPr/>
          <a:lstStyle/>
          <a:p>
            <a:r>
              <a:rPr lang="en-US" dirty="0"/>
              <a:t>Other Peer Support Opportunities	</a:t>
            </a:r>
          </a:p>
        </p:txBody>
      </p:sp>
    </p:spTree>
    <p:extLst>
      <p:ext uri="{BB962C8B-B14F-4D97-AF65-F5344CB8AC3E}">
        <p14:creationId xmlns:p14="http://schemas.microsoft.com/office/powerpoint/2010/main" val="15102562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800" dirty="0"/>
              <a:t>Ann McDaniel - </a:t>
            </a:r>
            <a:r>
              <a:rPr lang="en-US" sz="2800" dirty="0">
                <a:hlinkClick r:id="rId2"/>
              </a:rPr>
              <a:t>ann.meadows@wvsilc.org</a:t>
            </a:r>
            <a:r>
              <a:rPr lang="en-US" sz="2800" dirty="0"/>
              <a:t> </a:t>
            </a:r>
          </a:p>
          <a:p>
            <a:r>
              <a:rPr lang="en-US" sz="2800" dirty="0"/>
              <a:t>Paula </a:t>
            </a:r>
            <a:r>
              <a:rPr lang="en-US" sz="2800" dirty="0" err="1"/>
              <a:t>McElwee</a:t>
            </a:r>
            <a:r>
              <a:rPr lang="en-US" sz="2800" dirty="0"/>
              <a:t> - </a:t>
            </a:r>
            <a:r>
              <a:rPr lang="en-US" sz="2800" dirty="0">
                <a:solidFill>
                  <a:schemeClr val="tx2"/>
                </a:solidFill>
                <a:hlinkClick r:id="rId3"/>
              </a:rPr>
              <a:t>paulamcelwee-ILRU@yahoo.com</a:t>
            </a:r>
            <a:endParaRPr lang="en-US" sz="2800" dirty="0">
              <a:solidFill>
                <a:schemeClr val="tx2"/>
              </a:solidFill>
            </a:endParaRPr>
          </a:p>
          <a:p>
            <a:pPr lvl="0"/>
            <a:r>
              <a:rPr lang="en-US" sz="2800" dirty="0"/>
              <a:t>Mary Olson – </a:t>
            </a:r>
            <a:r>
              <a:rPr lang="en-US" sz="2800" dirty="0">
                <a:hlinkClick r:id="rId4"/>
              </a:rPr>
              <a:t>mary.olson@mso.umt.edu</a:t>
            </a:r>
            <a:r>
              <a:rPr lang="en-US" sz="2800" dirty="0"/>
              <a:t> </a:t>
            </a:r>
          </a:p>
          <a:p>
            <a:pPr marL="0" lvl="0" indent="0">
              <a:buNone/>
            </a:pP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13</a:t>
            </a:fld>
            <a:endParaRPr lang="en-US" dirty="0"/>
          </a:p>
        </p:txBody>
      </p:sp>
      <p:sp>
        <p:nvSpPr>
          <p:cNvPr id="2" name="Title 1"/>
          <p:cNvSpPr>
            <a:spLocks noGrp="1"/>
          </p:cNvSpPr>
          <p:nvPr>
            <p:ph type="title"/>
          </p:nvPr>
        </p:nvSpPr>
        <p:spPr/>
        <p:txBody>
          <a:bodyPr>
            <a:normAutofit/>
          </a:bodyPr>
          <a:lstStyle/>
          <a:p>
            <a:r>
              <a:rPr lang="en-US" dirty="0" smtClean="0"/>
              <a:t>Contacts</a:t>
            </a:r>
            <a:r>
              <a:rPr lang="en-US" dirty="0"/>
              <a:t>	</a:t>
            </a:r>
            <a:endParaRPr lang="en-US"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7503614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sz="2800" dirty="0" smtClean="0">
                <a:effectLst/>
              </a:rPr>
              <a:t>SILC-NET </a:t>
            </a:r>
            <a:r>
              <a:rPr lang="en-US" sz="2800" dirty="0">
                <a:effectLst/>
              </a:rPr>
              <a:t>Attribution</a:t>
            </a:r>
          </a:p>
        </p:txBody>
      </p:sp>
      <p:sp>
        <p:nvSpPr>
          <p:cNvPr id="124933" name="Rectangle 3"/>
          <p:cNvSpPr>
            <a:spLocks noGrp="1" noChangeArrowheads="1"/>
          </p:cNvSpPr>
          <p:nvPr>
            <p:ph type="body" idx="1"/>
          </p:nvPr>
        </p:nvSpPr>
        <p:spPr>
          <a:xfrm>
            <a:off x="381000" y="1143000"/>
            <a:ext cx="8382000" cy="5181600"/>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r>
              <a:rPr lang="en-US" sz="2000" dirty="0"/>
              <a:t>	</a:t>
            </a:r>
            <a:r>
              <a:rPr lang="en-US" sz="2400" dirty="0"/>
              <a:t>Support for development of this training was provided by the Department of Health and Human Services, Administration for Community Living</a:t>
            </a:r>
            <a:r>
              <a:rPr lang="en-US" sz="2400" dirty="0" smtClean="0"/>
              <a:t> </a:t>
            </a:r>
            <a:r>
              <a:rPr lang="en-US" sz="2400" dirty="0"/>
              <a:t>under grant </a:t>
            </a:r>
            <a:r>
              <a:rPr lang="en-US" sz="2400" dirty="0" smtClean="0"/>
              <a:t>numbers 90IT0001. </a:t>
            </a:r>
            <a:r>
              <a:rPr lang="en-US" sz="2400" dirty="0"/>
              <a:t>No official endorsement of the </a:t>
            </a:r>
            <a:r>
              <a:rPr lang="en-US" sz="2400" dirty="0" smtClean="0"/>
              <a:t>Department of Health and Human Services should </a:t>
            </a:r>
            <a:r>
              <a:rPr lang="en-US" sz="2400" dirty="0"/>
              <a:t>be inferred. Permission is granted for duplication of any portion of this PowerPoint presentation, providing that the following credit is given to the project: </a:t>
            </a:r>
            <a:r>
              <a:rPr lang="en-US" sz="2400" b="1" dirty="0"/>
              <a:t>Developed as part of the </a:t>
            </a:r>
            <a:r>
              <a:rPr lang="en-US" sz="2400" b="1" dirty="0" smtClean="0"/>
              <a:t>SILC-NET</a:t>
            </a:r>
            <a:r>
              <a:rPr lang="en-US" sz="2400" b="1" dirty="0"/>
              <a:t>, a project of the </a:t>
            </a:r>
            <a:r>
              <a:rPr lang="en-US" sz="2400" b="1" dirty="0" smtClean="0"/>
              <a:t>IL-NET</a:t>
            </a:r>
            <a:r>
              <a:rPr lang="en-US" sz="2400" b="1" dirty="0"/>
              <a:t>, an ILRU/NCIL/APRIL National Training and Technical Assistance Program.</a:t>
            </a:r>
            <a:endParaRPr lang="en-US" sz="2400" dirty="0"/>
          </a:p>
          <a:p>
            <a:pPr>
              <a:buFont typeface="Tahoma" pitchFamily="34" charset="0"/>
              <a:buNone/>
            </a:pPr>
            <a:endParaRPr lang="en-US" sz="2000" dirty="0"/>
          </a:p>
        </p:txBody>
      </p:sp>
      <p:sp>
        <p:nvSpPr>
          <p:cNvPr id="2" name="Slide Number Placeholder 1"/>
          <p:cNvSpPr>
            <a:spLocks noGrp="1"/>
          </p:cNvSpPr>
          <p:nvPr>
            <p:ph type="sldNum" sz="quarter" idx="10"/>
          </p:nvPr>
        </p:nvSpPr>
        <p:spPr/>
        <p:txBody>
          <a:bodyPr/>
          <a:lstStyle/>
          <a:p>
            <a:pPr>
              <a:defRPr/>
            </a:pPr>
            <a:fld id="{F2DF5F09-D78D-44DB-A338-E90D23C46220}" type="slidenum">
              <a:rPr lang="en-US" smtClean="0"/>
              <a:pPr>
                <a:defRPr/>
              </a:pPr>
              <a:t>14</a:t>
            </a:fld>
            <a:endParaRPr lang="en-US" dirty="0"/>
          </a:p>
        </p:txBody>
      </p:sp>
    </p:spTree>
    <p:extLst>
      <p:ext uri="{BB962C8B-B14F-4D97-AF65-F5344CB8AC3E}">
        <p14:creationId xmlns:p14="http://schemas.microsoft.com/office/powerpoint/2010/main" val="23694314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4"/>
          <p:cNvSpPr>
            <a:spLocks noGrp="1"/>
          </p:cNvSpPr>
          <p:nvPr>
            <p:ph type="ctrTitle"/>
          </p:nvPr>
        </p:nvSpPr>
        <p:spPr>
          <a:xfrm>
            <a:off x="0" y="1684419"/>
            <a:ext cx="9144000" cy="1058781"/>
          </a:xfrm>
        </p:spPr>
        <p:txBody>
          <a:bodyPr>
            <a:noAutofit/>
          </a:bodyPr>
          <a:lstStyle/>
          <a:p>
            <a:pPr algn="ctr"/>
            <a:r>
              <a:rPr lang="en-US" altLang="en-US" sz="3200" dirty="0">
                <a:solidFill>
                  <a:srgbClr val="333399"/>
                </a:solidFill>
                <a:latin typeface="Arial Rounded MT Bold" panose="020F0704030504030204"/>
                <a:ea typeface="Tahoma" panose="020B0604030504040204" pitchFamily="34" charset="0"/>
                <a:cs typeface="Tahoma" panose="020B0604030504040204" pitchFamily="34" charset="0"/>
              </a:rPr>
              <a:t>SILC Congress </a:t>
            </a:r>
            <a:r>
              <a:rPr lang="en-US" altLang="en-US" sz="3200" dirty="0" smtClean="0">
                <a:solidFill>
                  <a:srgbClr val="333399"/>
                </a:solidFill>
                <a:latin typeface="Arial Rounded MT Bold" panose="020F0704030504030204"/>
                <a:ea typeface="Tahoma" panose="020B0604030504040204" pitchFamily="34" charset="0"/>
                <a:cs typeface="Tahoma" panose="020B0604030504040204" pitchFamily="34" charset="0"/>
              </a:rPr>
              <a:t>2017 </a:t>
            </a:r>
            <a:r>
              <a:rPr lang="en-US" altLang="en-US" sz="3200" dirty="0">
                <a:solidFill>
                  <a:srgbClr val="333399"/>
                </a:solidFill>
                <a:latin typeface="Arial Rounded MT Bold" panose="020F0704030504030204"/>
                <a:ea typeface="Tahoma" panose="020B0604030504040204" pitchFamily="34" charset="0"/>
                <a:cs typeface="Tahoma" panose="020B0604030504040204" pitchFamily="34" charset="0"/>
              </a:rPr>
              <a:t/>
            </a:r>
            <a:br>
              <a:rPr lang="en-US" altLang="en-US" sz="3200" dirty="0">
                <a:solidFill>
                  <a:srgbClr val="333399"/>
                </a:solidFill>
                <a:latin typeface="Arial Rounded MT Bold" panose="020F0704030504030204"/>
                <a:ea typeface="Tahoma" panose="020B0604030504040204" pitchFamily="34" charset="0"/>
                <a:cs typeface="Tahoma" panose="020B0604030504040204" pitchFamily="34" charset="0"/>
              </a:rPr>
            </a:br>
            <a:r>
              <a:rPr lang="en-US" altLang="en-US" sz="3200" dirty="0" smtClean="0">
                <a:solidFill>
                  <a:srgbClr val="333399"/>
                </a:solidFill>
                <a:latin typeface="Arial Rounded MT Bold" panose="020F0704030504030204"/>
                <a:ea typeface="Tahoma" panose="020B0604030504040204" pitchFamily="34" charset="0"/>
                <a:cs typeface="Tahoma" panose="020B0604030504040204" pitchFamily="34" charset="0"/>
              </a:rPr>
              <a:t>Breakout Session: </a:t>
            </a:r>
            <a:br>
              <a:rPr lang="en-US" altLang="en-US" sz="3200" dirty="0" smtClean="0">
                <a:solidFill>
                  <a:srgbClr val="333399"/>
                </a:solidFill>
                <a:latin typeface="Arial Rounded MT Bold" panose="020F0704030504030204"/>
                <a:ea typeface="Tahoma" panose="020B0604030504040204" pitchFamily="34" charset="0"/>
                <a:cs typeface="Tahoma" panose="020B0604030504040204" pitchFamily="34" charset="0"/>
              </a:rPr>
            </a:br>
            <a:r>
              <a:rPr lang="en-US" sz="3200" dirty="0" smtClean="0"/>
              <a:t>Peer Support Group for SILC Chairpersons</a:t>
            </a:r>
            <a:endParaRPr lang="en-US" sz="3200" dirty="0">
              <a:solidFill>
                <a:srgbClr val="0070C0"/>
              </a:solidFill>
              <a:latin typeface="Arial Rounded MT Bold" panose="020F0704030504030204"/>
            </a:endParaRPr>
          </a:p>
        </p:txBody>
      </p:sp>
      <p:sp>
        <p:nvSpPr>
          <p:cNvPr id="13315" name="Rectangle 3"/>
          <p:cNvSpPr>
            <a:spLocks noGrp="1" noChangeArrowheads="1"/>
          </p:cNvSpPr>
          <p:nvPr>
            <p:ph type="subTitle" idx="1"/>
          </p:nvPr>
        </p:nvSpPr>
        <p:spPr>
          <a:xfrm>
            <a:off x="2228850" y="3276600"/>
            <a:ext cx="4800600" cy="2819400"/>
          </a:xfrm>
        </p:spPr>
        <p:txBody>
          <a:bodyPr>
            <a:noAutofit/>
          </a:bodyPr>
          <a:lstStyle/>
          <a:p>
            <a:r>
              <a:rPr lang="en-US" altLang="en-US" sz="2800" b="1" dirty="0" smtClean="0">
                <a:solidFill>
                  <a:srgbClr val="333399"/>
                </a:solidFill>
                <a:latin typeface="Arial Rounded MT Bold" panose="020F0704030504030204"/>
                <a:ea typeface="ＭＳ Ｐゴシック" pitchFamily="34" charset="-128"/>
                <a:cs typeface="Arial" charset="0"/>
              </a:rPr>
              <a:t>January 19, 2017</a:t>
            </a:r>
            <a:r>
              <a:rPr lang="en-US" altLang="en-US" sz="2800" b="1" dirty="0" smtClean="0">
                <a:solidFill>
                  <a:schemeClr val="accent2"/>
                </a:solidFill>
                <a:latin typeface="Arial Rounded MT Bold" panose="020F0704030504030204"/>
                <a:ea typeface="ＭＳ Ｐゴシック" pitchFamily="34" charset="-128"/>
                <a:cs typeface="Arial" charset="0"/>
              </a:rPr>
              <a:t> </a:t>
            </a:r>
            <a:endParaRPr lang="en-US" altLang="en-US" sz="2800" b="1" dirty="0">
              <a:solidFill>
                <a:srgbClr val="000099"/>
              </a:solidFill>
              <a:latin typeface="Arial Rounded MT Bold" panose="020F0704030504030204"/>
              <a:ea typeface="ＭＳ Ｐゴシック" pitchFamily="34" charset="-128"/>
              <a:cs typeface="Arial" charset="0"/>
            </a:endParaRPr>
          </a:p>
          <a:p>
            <a:pPr eaLnBrk="1" hangingPunct="1"/>
            <a:endParaRPr lang="en-US" altLang="en-US" sz="700" b="1" i="1" dirty="0">
              <a:solidFill>
                <a:srgbClr val="333399"/>
              </a:solidFill>
              <a:latin typeface="Arial Rounded MT Bold" panose="020F0704030504030204"/>
              <a:ea typeface="ＭＳ Ｐゴシック" pitchFamily="34" charset="-128"/>
              <a:cs typeface="Arial" charset="0"/>
            </a:endParaRPr>
          </a:p>
          <a:p>
            <a:pPr eaLnBrk="1" hangingPunct="1"/>
            <a:endParaRPr lang="en-US" altLang="en-US" sz="800" b="1" i="1" dirty="0">
              <a:solidFill>
                <a:srgbClr val="333399"/>
              </a:solidFill>
              <a:latin typeface="Arial Rounded MT Bold" panose="020F0704030504030204"/>
              <a:ea typeface="ＭＳ Ｐゴシック" pitchFamily="34" charset="-128"/>
              <a:cs typeface="Arial" charset="0"/>
            </a:endParaRPr>
          </a:p>
          <a:p>
            <a:pPr eaLnBrk="1" hangingPunct="1"/>
            <a:r>
              <a:rPr lang="en-US" altLang="en-US" sz="2800" b="1" i="1" dirty="0" smtClean="0">
                <a:solidFill>
                  <a:srgbClr val="333399"/>
                </a:solidFill>
                <a:latin typeface="Arial Rounded MT Bold" panose="020F0704030504030204"/>
                <a:ea typeface="ＭＳ Ｐゴシック" pitchFamily="34" charset="-128"/>
                <a:cs typeface="Arial" charset="0"/>
              </a:rPr>
              <a:t>Facilitators:</a:t>
            </a:r>
            <a:endParaRPr lang="en-US" altLang="en-US" sz="2800" b="1" i="1" dirty="0">
              <a:solidFill>
                <a:srgbClr val="333399"/>
              </a:solidFill>
              <a:latin typeface="Arial Rounded MT Bold" panose="020F0704030504030204"/>
              <a:ea typeface="ＭＳ Ｐゴシック" pitchFamily="34" charset="-128"/>
              <a:cs typeface="Arial" charset="0"/>
            </a:endParaRPr>
          </a:p>
          <a:p>
            <a:pPr eaLnBrk="1" hangingPunct="1"/>
            <a:r>
              <a:rPr lang="en-US" altLang="en-US" sz="2800" b="1" dirty="0" smtClean="0">
                <a:solidFill>
                  <a:srgbClr val="333399"/>
                </a:solidFill>
                <a:latin typeface="Arial Rounded MT Bold" panose="020F0704030504030204"/>
                <a:ea typeface="ＭＳ Ｐゴシック" pitchFamily="34" charset="-128"/>
                <a:cs typeface="Arial" charset="0"/>
              </a:rPr>
              <a:t>Ann </a:t>
            </a:r>
            <a:r>
              <a:rPr lang="en-US" altLang="en-US" sz="2800" b="1" dirty="0">
                <a:solidFill>
                  <a:srgbClr val="333399"/>
                </a:solidFill>
                <a:latin typeface="Arial Rounded MT Bold" panose="020F0704030504030204"/>
                <a:ea typeface="ＭＳ Ｐゴシック" pitchFamily="34" charset="-128"/>
                <a:cs typeface="Arial" charset="0"/>
              </a:rPr>
              <a:t>McDaniel</a:t>
            </a:r>
          </a:p>
          <a:p>
            <a:pPr eaLnBrk="1" hangingPunct="1"/>
            <a:r>
              <a:rPr lang="en-US" altLang="en-US" sz="2800" b="1" dirty="0" smtClean="0">
                <a:solidFill>
                  <a:srgbClr val="333399"/>
                </a:solidFill>
                <a:latin typeface="Arial Rounded MT Bold" panose="020F0704030504030204"/>
                <a:ea typeface="ＭＳ Ｐゴシック" pitchFamily="34" charset="-128"/>
                <a:cs typeface="Arial" charset="0"/>
              </a:rPr>
              <a:t>Mary Olson</a:t>
            </a:r>
          </a:p>
          <a:p>
            <a:pPr eaLnBrk="1" hangingPunct="1"/>
            <a:r>
              <a:rPr lang="en-US" altLang="en-US" sz="2800" b="1" dirty="0">
                <a:solidFill>
                  <a:srgbClr val="333399"/>
                </a:solidFill>
                <a:latin typeface="Arial Rounded MT Bold" panose="020F0704030504030204"/>
                <a:ea typeface="ＭＳ Ｐゴシック" pitchFamily="34" charset="-128"/>
                <a:cs typeface="Arial" charset="0"/>
              </a:rPr>
              <a:t>Paula McElwee</a:t>
            </a:r>
          </a:p>
          <a:p>
            <a:pPr eaLnBrk="1" hangingPunct="1"/>
            <a:endParaRPr lang="en-US" altLang="en-US" sz="2800" b="1" dirty="0">
              <a:solidFill>
                <a:srgbClr val="333399"/>
              </a:solidFill>
              <a:latin typeface="Arial Rounded MT Bold" panose="020F0704030504030204"/>
              <a:ea typeface="ＭＳ Ｐゴシック" pitchFamily="34" charset="-128"/>
              <a:cs typeface="Arial" charset="0"/>
            </a:endParaRPr>
          </a:p>
        </p:txBody>
      </p:sp>
      <p:pic>
        <p:nvPicPr>
          <p:cNvPr id="13316" name="Picture 3" descr="ILNET logo with IL-NET in blue block letters underlined in red. Beneath CIL-NET SILC-NET in small red block letter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14192" y="457200"/>
            <a:ext cx="1115616" cy="613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0"/>
          </p:nvPr>
        </p:nvSpPr>
        <p:spPr/>
        <p:txBody>
          <a:bodyPr/>
          <a:lstStyle/>
          <a:p>
            <a:pPr>
              <a:defRPr/>
            </a:pPr>
            <a:fld id="{C7C8ACA3-9F92-4AD5-9E39-716CB6917A7B}" type="slidenum">
              <a:rPr lang="en-US" smtClean="0"/>
              <a:pPr>
                <a:defRPr/>
              </a:pPr>
              <a:t>2</a:t>
            </a:fld>
            <a:endParaRPr lang="en-US" dirty="0"/>
          </a:p>
        </p:txBody>
      </p:sp>
    </p:spTree>
    <p:extLst>
      <p:ext uri="{BB962C8B-B14F-4D97-AF65-F5344CB8AC3E}">
        <p14:creationId xmlns:p14="http://schemas.microsoft.com/office/powerpoint/2010/main" val="14460649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To provide peer support to SILC Chairs</a:t>
            </a:r>
          </a:p>
          <a:p>
            <a:r>
              <a:rPr lang="en-US" dirty="0" smtClean="0"/>
              <a:t>To share our successes</a:t>
            </a:r>
            <a:endParaRPr lang="en-US" dirty="0"/>
          </a:p>
          <a:p>
            <a:r>
              <a:rPr lang="en-US" dirty="0" smtClean="0"/>
              <a:t>To share our struggles</a:t>
            </a:r>
            <a:endParaRPr lang="en-US" dirty="0"/>
          </a:p>
          <a:p>
            <a:r>
              <a:rPr lang="en-US" dirty="0" smtClean="0"/>
              <a:t>To use our collective </a:t>
            </a:r>
            <a:r>
              <a:rPr lang="en-US" dirty="0"/>
              <a:t>k</a:t>
            </a:r>
            <a:r>
              <a:rPr lang="en-US" dirty="0" smtClean="0"/>
              <a:t>nowledge </a:t>
            </a:r>
            <a:r>
              <a:rPr lang="en-US" dirty="0"/>
              <a:t>to brainstorm possibilities and solutions</a:t>
            </a:r>
          </a:p>
          <a:p>
            <a:pPr marL="0" indent="0">
              <a:buNone/>
            </a:pP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3</a:t>
            </a:fld>
            <a:endParaRPr lang="en-US" dirty="0"/>
          </a:p>
        </p:txBody>
      </p:sp>
      <p:sp>
        <p:nvSpPr>
          <p:cNvPr id="2" name="Title 1"/>
          <p:cNvSpPr>
            <a:spLocks noGrp="1"/>
          </p:cNvSpPr>
          <p:nvPr>
            <p:ph type="title"/>
          </p:nvPr>
        </p:nvSpPr>
        <p:spPr/>
        <p:txBody>
          <a:bodyPr>
            <a:normAutofit/>
          </a:bodyPr>
          <a:lstStyle/>
          <a:p>
            <a:r>
              <a:rPr lang="en-US" dirty="0"/>
              <a:t>Why Are We Here Today?</a:t>
            </a:r>
            <a:endParaRPr lang="en-US"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2792050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800" dirty="0"/>
              <a:t>Who are you?</a:t>
            </a:r>
          </a:p>
          <a:p>
            <a:r>
              <a:rPr lang="en-US" sz="2800" dirty="0"/>
              <a:t>What state are you from?</a:t>
            </a:r>
          </a:p>
          <a:p>
            <a:r>
              <a:rPr lang="en-US" sz="2800" dirty="0"/>
              <a:t>How long have you been on the SILC?</a:t>
            </a:r>
          </a:p>
          <a:p>
            <a:r>
              <a:rPr lang="en-US" sz="2800" dirty="0"/>
              <a:t>How long in your current position? </a:t>
            </a:r>
          </a:p>
          <a:p>
            <a:pPr marL="0" lvl="0" indent="0">
              <a:buNone/>
            </a:pP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4</a:t>
            </a:fld>
            <a:endParaRPr lang="en-US" dirty="0"/>
          </a:p>
        </p:txBody>
      </p:sp>
      <p:sp>
        <p:nvSpPr>
          <p:cNvPr id="2" name="Title 1"/>
          <p:cNvSpPr>
            <a:spLocks noGrp="1"/>
          </p:cNvSpPr>
          <p:nvPr>
            <p:ph type="title"/>
          </p:nvPr>
        </p:nvSpPr>
        <p:spPr/>
        <p:txBody>
          <a:bodyPr>
            <a:normAutofit/>
          </a:bodyPr>
          <a:lstStyle/>
          <a:p>
            <a:r>
              <a:rPr lang="en-US" dirty="0"/>
              <a:t>Introductions	</a:t>
            </a:r>
            <a:endParaRPr lang="en-US"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776290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0"/>
            <a:ext cx="8610600" cy="4724400"/>
          </a:xfrm>
        </p:spPr>
        <p:txBody>
          <a:bodyPr/>
          <a:lstStyle/>
          <a:p>
            <a:pPr marL="0" indent="0">
              <a:spcAft>
                <a:spcPts val="1200"/>
              </a:spcAft>
              <a:buNone/>
            </a:pPr>
            <a:r>
              <a:rPr lang="en-US" sz="3000" dirty="0" smtClean="0"/>
              <a:t>SILC Membership Basics:</a:t>
            </a:r>
            <a:endParaRPr lang="en-US" sz="3000" dirty="0"/>
          </a:p>
          <a:p>
            <a:pPr lvl="1">
              <a:spcAft>
                <a:spcPts val="1200"/>
              </a:spcAft>
            </a:pPr>
            <a:r>
              <a:rPr lang="en-US" sz="2800" dirty="0"/>
              <a:t>Recruiting new </a:t>
            </a:r>
            <a:r>
              <a:rPr lang="en-US" sz="2800" dirty="0" smtClean="0"/>
              <a:t>members</a:t>
            </a:r>
          </a:p>
          <a:p>
            <a:pPr lvl="1">
              <a:spcAft>
                <a:spcPts val="1200"/>
              </a:spcAft>
            </a:pPr>
            <a:r>
              <a:rPr lang="en-US" sz="2800" dirty="0" smtClean="0"/>
              <a:t>Preparing members for their job</a:t>
            </a:r>
          </a:p>
          <a:p>
            <a:pPr lvl="1">
              <a:spcAft>
                <a:spcPts val="1200"/>
              </a:spcAft>
            </a:pPr>
            <a:r>
              <a:rPr lang="en-US" sz="2800" dirty="0"/>
              <a:t>Getting SILC members to become more than meeting </a:t>
            </a:r>
            <a:r>
              <a:rPr lang="en-US" sz="2800" dirty="0" smtClean="0"/>
              <a:t>attendees</a:t>
            </a:r>
            <a:endParaRPr lang="en-US" sz="2800"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5</a:t>
            </a:fld>
            <a:endParaRPr lang="en-US" dirty="0"/>
          </a:p>
        </p:txBody>
      </p:sp>
      <p:sp>
        <p:nvSpPr>
          <p:cNvPr id="2" name="Title 1"/>
          <p:cNvSpPr>
            <a:spLocks noGrp="1"/>
          </p:cNvSpPr>
          <p:nvPr>
            <p:ph type="title"/>
          </p:nvPr>
        </p:nvSpPr>
        <p:spPr/>
        <p:txBody>
          <a:bodyPr>
            <a:noAutofit/>
          </a:bodyPr>
          <a:lstStyle/>
          <a:p>
            <a:r>
              <a:rPr lang="en-US" dirty="0"/>
              <a:t>What are some Struggles and Successes you have had </a:t>
            </a:r>
            <a:r>
              <a:rPr lang="en-US" dirty="0" smtClean="0"/>
              <a:t>with…</a:t>
            </a:r>
            <a:endParaRPr lang="en-US"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866264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76400"/>
            <a:ext cx="8610600" cy="4572000"/>
          </a:xfrm>
        </p:spPr>
        <p:txBody>
          <a:bodyPr/>
          <a:lstStyle/>
          <a:p>
            <a:pPr lvl="1">
              <a:spcAft>
                <a:spcPts val="1200"/>
              </a:spcAft>
            </a:pPr>
            <a:r>
              <a:rPr lang="en-US" sz="2800" dirty="0"/>
              <a:t>Managing personalities and agenda items at SILC meetings</a:t>
            </a:r>
          </a:p>
          <a:p>
            <a:pPr lvl="2"/>
            <a:r>
              <a:rPr lang="en-US" sz="2800" dirty="0"/>
              <a:t>What makes a smooth running meeting? </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6</a:t>
            </a:fld>
            <a:endParaRPr lang="en-US" dirty="0"/>
          </a:p>
        </p:txBody>
      </p:sp>
      <p:sp>
        <p:nvSpPr>
          <p:cNvPr id="4" name="Title 3"/>
          <p:cNvSpPr>
            <a:spLocks noGrp="1"/>
          </p:cNvSpPr>
          <p:nvPr>
            <p:ph type="title"/>
          </p:nvPr>
        </p:nvSpPr>
        <p:spPr/>
        <p:txBody>
          <a:bodyPr/>
          <a:lstStyle/>
          <a:p>
            <a:r>
              <a:rPr lang="en-US" dirty="0"/>
              <a:t>What are some Struggles and Successes you have had </a:t>
            </a:r>
            <a:r>
              <a:rPr lang="en-US" dirty="0" smtClean="0"/>
              <a:t>with, </a:t>
            </a:r>
            <a:r>
              <a:rPr lang="en-US" sz="2400" dirty="0" smtClean="0"/>
              <a:t>cont’d. </a:t>
            </a:r>
            <a:endParaRPr lang="en-US" sz="2400" dirty="0"/>
          </a:p>
        </p:txBody>
      </p:sp>
    </p:spTree>
    <p:extLst>
      <p:ext uri="{BB962C8B-B14F-4D97-AF65-F5344CB8AC3E}">
        <p14:creationId xmlns:p14="http://schemas.microsoft.com/office/powerpoint/2010/main" val="517039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00200"/>
            <a:ext cx="8610600" cy="4648200"/>
          </a:xfrm>
        </p:spPr>
        <p:txBody>
          <a:bodyPr/>
          <a:lstStyle/>
          <a:p>
            <a:pPr lvl="1">
              <a:spcAft>
                <a:spcPts val="1200"/>
              </a:spcAft>
            </a:pPr>
            <a:r>
              <a:rPr lang="en-US" sz="2800" dirty="0" smtClean="0"/>
              <a:t>Executing </a:t>
            </a:r>
            <a:r>
              <a:rPr lang="en-US" sz="2800" dirty="0"/>
              <a:t>the </a:t>
            </a:r>
            <a:r>
              <a:rPr lang="en-US" sz="2800" dirty="0" smtClean="0"/>
              <a:t>SPIL:</a:t>
            </a:r>
          </a:p>
          <a:p>
            <a:pPr lvl="2">
              <a:spcAft>
                <a:spcPts val="1200"/>
              </a:spcAft>
            </a:pPr>
            <a:r>
              <a:rPr lang="en-US" sz="2800" dirty="0" smtClean="0"/>
              <a:t>Determining SILC role in implementing the SPIL</a:t>
            </a:r>
          </a:p>
          <a:p>
            <a:pPr lvl="2"/>
            <a:r>
              <a:rPr lang="en-US" sz="2800" dirty="0" smtClean="0"/>
              <a:t>Monitoring and Evaluating the SPIL</a:t>
            </a:r>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7</a:t>
            </a:fld>
            <a:endParaRPr lang="en-US" dirty="0"/>
          </a:p>
        </p:txBody>
      </p:sp>
      <p:sp>
        <p:nvSpPr>
          <p:cNvPr id="2" name="Title 1"/>
          <p:cNvSpPr>
            <a:spLocks noGrp="1"/>
          </p:cNvSpPr>
          <p:nvPr>
            <p:ph type="title"/>
          </p:nvPr>
        </p:nvSpPr>
        <p:spPr/>
        <p:txBody>
          <a:bodyPr>
            <a:normAutofit fontScale="90000"/>
          </a:bodyPr>
          <a:lstStyle/>
          <a:p>
            <a:r>
              <a:rPr lang="en-US" sz="3100" dirty="0"/>
              <a:t>What are some Struggles and Successes you have had with, </a:t>
            </a:r>
            <a:r>
              <a:rPr lang="en-US" sz="2700" dirty="0"/>
              <a:t>cont’d. </a:t>
            </a:r>
            <a:r>
              <a:rPr lang="en-US" sz="2700" dirty="0" smtClean="0"/>
              <a:t>2</a:t>
            </a:r>
            <a:endParaRPr lang="en-US" sz="2700"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1258554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752600"/>
            <a:ext cx="8610600" cy="4495800"/>
          </a:xfrm>
        </p:spPr>
        <p:txBody>
          <a:bodyPr/>
          <a:lstStyle/>
          <a:p>
            <a:pPr lvl="1"/>
            <a:r>
              <a:rPr lang="en-US" sz="2800" dirty="0"/>
              <a:t>Getting Committee work </a:t>
            </a:r>
            <a:r>
              <a:rPr lang="en-US" sz="2800" dirty="0" smtClean="0"/>
              <a:t>done</a:t>
            </a:r>
          </a:p>
          <a:p>
            <a:pPr lvl="1"/>
            <a:endParaRPr lang="en-US" sz="2800" dirty="0"/>
          </a:p>
          <a:p>
            <a:pPr lvl="1"/>
            <a:r>
              <a:rPr lang="en-US" sz="2800" dirty="0"/>
              <a:t>Getting members involved in the IL movement </a:t>
            </a:r>
            <a:r>
              <a:rPr lang="en-US" sz="2800" dirty="0" smtClean="0"/>
              <a:t>on </a:t>
            </a:r>
            <a:r>
              <a:rPr lang="en-US" sz="2800" dirty="0"/>
              <a:t>local, state, and national </a:t>
            </a:r>
            <a:r>
              <a:rPr lang="en-US" sz="2800" dirty="0" smtClean="0"/>
              <a:t>levels</a:t>
            </a:r>
            <a:endParaRPr lang="en-US" sz="2800" dirty="0"/>
          </a:p>
          <a:p>
            <a:pPr marL="0" indent="0">
              <a:buNone/>
            </a:pP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8</a:t>
            </a:fld>
            <a:endParaRPr lang="en-US" dirty="0"/>
          </a:p>
        </p:txBody>
      </p:sp>
      <p:sp>
        <p:nvSpPr>
          <p:cNvPr id="4" name="Title 3"/>
          <p:cNvSpPr>
            <a:spLocks noGrp="1"/>
          </p:cNvSpPr>
          <p:nvPr>
            <p:ph type="title"/>
          </p:nvPr>
        </p:nvSpPr>
        <p:spPr/>
        <p:txBody>
          <a:bodyPr/>
          <a:lstStyle/>
          <a:p>
            <a:r>
              <a:rPr lang="en-US" dirty="0"/>
              <a:t>What are some Struggles and Successes you have had with, </a:t>
            </a:r>
            <a:r>
              <a:rPr lang="en-US" sz="2400" dirty="0"/>
              <a:t>cont’d. </a:t>
            </a:r>
            <a:r>
              <a:rPr lang="en-US" sz="2400" dirty="0" smtClean="0"/>
              <a:t>3</a:t>
            </a:r>
            <a:endParaRPr lang="en-US" dirty="0"/>
          </a:p>
        </p:txBody>
      </p:sp>
    </p:spTree>
    <p:extLst>
      <p:ext uri="{BB962C8B-B14F-4D97-AF65-F5344CB8AC3E}">
        <p14:creationId xmlns:p14="http://schemas.microsoft.com/office/powerpoint/2010/main" val="3071836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524000"/>
            <a:ext cx="8610600" cy="4724400"/>
          </a:xfrm>
        </p:spPr>
        <p:txBody>
          <a:bodyPr/>
          <a:lstStyle/>
          <a:p>
            <a:pPr marL="57150" indent="0">
              <a:spcAft>
                <a:spcPts val="1200"/>
              </a:spcAft>
              <a:buNone/>
            </a:pPr>
            <a:r>
              <a:rPr lang="en-US" sz="3000" dirty="0" smtClean="0"/>
              <a:t>Accomplishing real work that makes a difference to the lives of individuals in </a:t>
            </a:r>
            <a:r>
              <a:rPr lang="en-US" sz="3000" smtClean="0"/>
              <a:t>your state:</a:t>
            </a:r>
            <a:endParaRPr lang="en-US" sz="3000" dirty="0"/>
          </a:p>
          <a:p>
            <a:pPr lvl="1">
              <a:spcAft>
                <a:spcPts val="1200"/>
              </a:spcAft>
            </a:pPr>
            <a:r>
              <a:rPr lang="en-US" sz="2800" dirty="0" smtClean="0"/>
              <a:t>Understanding the </a:t>
            </a:r>
            <a:r>
              <a:rPr lang="en-US" sz="2800" dirty="0"/>
              <a:t>possibilities </a:t>
            </a:r>
            <a:r>
              <a:rPr lang="en-US" sz="2800" dirty="0" smtClean="0"/>
              <a:t>for what SILCs can do</a:t>
            </a:r>
          </a:p>
          <a:p>
            <a:pPr lvl="1">
              <a:spcAft>
                <a:spcPts val="1200"/>
              </a:spcAft>
            </a:pPr>
            <a:r>
              <a:rPr lang="en-US" sz="2800" dirty="0" smtClean="0"/>
              <a:t>Getting the training and support you need as a SILC</a:t>
            </a:r>
            <a:endParaRPr lang="en-US" sz="2800" dirty="0"/>
          </a:p>
          <a:p>
            <a:pPr lvl="1"/>
            <a:r>
              <a:rPr lang="en-US" sz="2800" dirty="0"/>
              <a:t>“Red tape” </a:t>
            </a:r>
            <a:r>
              <a:rPr lang="en-US" sz="2800" dirty="0" smtClean="0"/>
              <a:t>barriers and delays </a:t>
            </a:r>
            <a:r>
              <a:rPr lang="en-US" sz="2800" dirty="0"/>
              <a:t>by the Designated State Entity or state </a:t>
            </a:r>
            <a:r>
              <a:rPr lang="en-US" sz="2800" dirty="0" smtClean="0"/>
              <a:t>regulations, </a:t>
            </a:r>
            <a:r>
              <a:rPr lang="en-US" sz="2800" dirty="0"/>
              <a:t>etc.</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9</a:t>
            </a:fld>
            <a:endParaRPr lang="en-US" dirty="0"/>
          </a:p>
        </p:txBody>
      </p:sp>
      <p:sp>
        <p:nvSpPr>
          <p:cNvPr id="4" name="Title 3"/>
          <p:cNvSpPr>
            <a:spLocks noGrp="1"/>
          </p:cNvSpPr>
          <p:nvPr>
            <p:ph type="title"/>
          </p:nvPr>
        </p:nvSpPr>
        <p:spPr/>
        <p:txBody>
          <a:bodyPr/>
          <a:lstStyle/>
          <a:p>
            <a:r>
              <a:rPr lang="en-US" dirty="0"/>
              <a:t>What are some Struggles and Successes you have had with, </a:t>
            </a:r>
            <a:r>
              <a:rPr lang="en-US" sz="2400" dirty="0"/>
              <a:t>cont’d. 4</a:t>
            </a:r>
            <a:endParaRPr lang="en-US" dirty="0"/>
          </a:p>
        </p:txBody>
      </p:sp>
    </p:spTree>
    <p:extLst>
      <p:ext uri="{BB962C8B-B14F-4D97-AF65-F5344CB8AC3E}">
        <p14:creationId xmlns:p14="http://schemas.microsoft.com/office/powerpoint/2010/main" val="142785578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8098</TotalTime>
  <Words>529</Words>
  <Application>Microsoft Office PowerPoint</Application>
  <PresentationFormat>On-screen Show (4:3)</PresentationFormat>
  <Paragraphs>78</Paragraphs>
  <Slides>14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ＭＳ Ｐゴシック</vt:lpstr>
      <vt:lpstr>Arial</vt:lpstr>
      <vt:lpstr>Arial Rounded MT Bold</vt:lpstr>
      <vt:lpstr>Tahoma</vt:lpstr>
      <vt:lpstr>Default Design</vt:lpstr>
      <vt:lpstr>Independent Living Research Utilization</vt:lpstr>
      <vt:lpstr>SILC Congress 2017  Breakout Session:  Peer Support Group for SILC Chairpersons</vt:lpstr>
      <vt:lpstr>Why Are We Here Today?</vt:lpstr>
      <vt:lpstr>Introductions </vt:lpstr>
      <vt:lpstr>What are some Struggles and Successes you have had with…</vt:lpstr>
      <vt:lpstr>What are some Struggles and Successes you have had with, cont’d. </vt:lpstr>
      <vt:lpstr>What are some Struggles and Successes you have had with, cont’d. 2</vt:lpstr>
      <vt:lpstr>What are some Struggles and Successes you have had with, cont’d. 3</vt:lpstr>
      <vt:lpstr>What are some Struggles and Successes you have had with, cont’d. 4</vt:lpstr>
      <vt:lpstr>What are some Struggles and Successes you have had with, cont’d. 5</vt:lpstr>
      <vt:lpstr>What are some Struggles and Successes you have had with, cont’d. 6</vt:lpstr>
      <vt:lpstr>Other Peer Support Opportunities </vt:lpstr>
      <vt:lpstr>Contacts </vt:lpstr>
      <vt:lpstr>SILC-NET Attribution</vt:lpstr>
    </vt:vector>
  </TitlesOfParts>
  <Company>Tirr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Peer Support for SILC Chairpersons</dc:title>
  <dc:creator>eubanks</dc:creator>
  <cp:lastModifiedBy>Darrell Jones</cp:lastModifiedBy>
  <cp:revision>405</cp:revision>
  <cp:lastPrinted>2015-06-16T14:43:43Z</cp:lastPrinted>
  <dcterms:created xsi:type="dcterms:W3CDTF">2011-01-05T14:17:40Z</dcterms:created>
  <dcterms:modified xsi:type="dcterms:W3CDTF">2016-11-30T15:54:10Z</dcterms:modified>
</cp:coreProperties>
</file>