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626" r:id="rId2"/>
    <p:sldId id="691" r:id="rId3"/>
    <p:sldId id="693" r:id="rId4"/>
    <p:sldId id="692" r:id="rId5"/>
    <p:sldId id="694" r:id="rId6"/>
    <p:sldId id="701" r:id="rId7"/>
    <p:sldId id="695" r:id="rId8"/>
    <p:sldId id="700" r:id="rId9"/>
    <p:sldId id="696" r:id="rId10"/>
    <p:sldId id="698" r:id="rId11"/>
    <p:sldId id="697" r:id="rId12"/>
    <p:sldId id="699" r:id="rId13"/>
    <p:sldId id="702" r:id="rId14"/>
    <p:sldId id="648" r:id="rId15"/>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971" autoAdjust="0"/>
    <p:restoredTop sz="96450" autoAdjust="0"/>
  </p:normalViewPr>
  <p:slideViewPr>
    <p:cSldViewPr>
      <p:cViewPr varScale="1">
        <p:scale>
          <a:sx n="94" d="100"/>
          <a:sy n="94" d="100"/>
        </p:scale>
        <p:origin x="90" y="264"/>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208" y="42"/>
      </p:cViewPr>
      <p:guideLst>
        <p:guide orient="horz" pos="2928"/>
        <p:guide pos="2208"/>
        <p:guide orient="horz"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3177" tIns="46589" rIns="93177" bIns="465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2120"/>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11/30/2016</a:t>
            </a:fld>
            <a:endParaRPr lang="en-US" dirty="0"/>
          </a:p>
        </p:txBody>
      </p:sp>
      <p:sp>
        <p:nvSpPr>
          <p:cNvPr id="4" name="Footer Placeholder 3"/>
          <p:cNvSpPr>
            <a:spLocks noGrp="1"/>
          </p:cNvSpPr>
          <p:nvPr>
            <p:ph type="ftr" sz="quarter" idx="2"/>
          </p:nvPr>
        </p:nvSpPr>
        <p:spPr>
          <a:xfrm>
            <a:off x="1" y="8772378"/>
            <a:ext cx="3038475" cy="462120"/>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970339"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387767"/>
            <a:ext cx="5607050"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1"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9"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565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936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26874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latin typeface="Arial" pitchFamily="34" charset="0"/>
                <a:cs typeface="+mn-cs"/>
              </a:rPr>
              <a:t>SILC-NET</a:t>
            </a:r>
            <a:r>
              <a:rPr lang="en-US" sz="800" b="1" dirty="0">
                <a:latin typeface="Arial" pitchFamily="34" charset="0"/>
                <a:cs typeface="+mn-cs"/>
              </a:rPr>
              <a: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lnet-ta.org/" TargetMode="External"/><Relationship Id="rId2" Type="http://schemas.openxmlformats.org/officeDocument/2006/relationships/hyperlink" Target="mailto:sfinney@ilru.org" TargetMode="External"/><Relationship Id="rId1" Type="http://schemas.openxmlformats.org/officeDocument/2006/relationships/slideLayout" Target="../slideLayouts/slideLayout2.xml"/><Relationship Id="rId4" Type="http://schemas.openxmlformats.org/officeDocument/2006/relationships/hyperlink" Target="https://www.facebook.com/SILCConne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paulamcelwee-ILRU@yahoo.com" TargetMode="External"/><Relationship Id="rId2" Type="http://schemas.openxmlformats.org/officeDocument/2006/relationships/hyperlink" Target="mailto:ann.meadows@wvsilc.org" TargetMode="External"/><Relationship Id="rId1" Type="http://schemas.openxmlformats.org/officeDocument/2006/relationships/slideLayout" Target="../slideLayouts/slideLayout2.xml"/><Relationship Id="rId4" Type="http://schemas.openxmlformats.org/officeDocument/2006/relationships/hyperlink" Target="mailto:mary.olson@mso.umt.edu"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solidFill>
                  <a:schemeClr val="accent2"/>
                </a:solidFill>
              </a:rPr>
              <a:t>Independent Living Research Utilization</a:t>
            </a:r>
            <a:endParaRPr lang="en-US" sz="1600" dirty="0">
              <a:solidFill>
                <a:schemeClr val="accent2"/>
              </a:solidFill>
            </a:endParaRP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82000" cy="4953000"/>
          </a:xfrm>
        </p:spPr>
        <p:txBody>
          <a:bodyPr/>
          <a:lstStyle/>
          <a:p>
            <a:pPr marL="0" indent="0">
              <a:spcAft>
                <a:spcPts val="1200"/>
              </a:spcAft>
              <a:buNone/>
            </a:pPr>
            <a:r>
              <a:rPr lang="en-US" sz="3000" dirty="0"/>
              <a:t>SILC S</a:t>
            </a:r>
            <a:r>
              <a:rPr lang="en-US" sz="3000" dirty="0" smtClean="0"/>
              <a:t>taff Basics:</a:t>
            </a:r>
            <a:endParaRPr lang="en-US" sz="3000" dirty="0"/>
          </a:p>
          <a:p>
            <a:pPr lvl="1">
              <a:spcAft>
                <a:spcPts val="1200"/>
              </a:spcAft>
            </a:pPr>
            <a:r>
              <a:rPr lang="en-US" sz="2800" dirty="0"/>
              <a:t>Follow through from Staff</a:t>
            </a:r>
          </a:p>
          <a:p>
            <a:pPr lvl="1">
              <a:spcAft>
                <a:spcPts val="1200"/>
              </a:spcAft>
            </a:pPr>
            <a:r>
              <a:rPr lang="en-US" sz="2800" dirty="0"/>
              <a:t>Staff’s public persona</a:t>
            </a:r>
          </a:p>
          <a:p>
            <a:pPr lvl="2">
              <a:spcAft>
                <a:spcPts val="1200"/>
              </a:spcAft>
            </a:pPr>
            <a:r>
              <a:rPr lang="en-US" sz="2800" dirty="0"/>
              <a:t>Relationships with CILs, other partner agencies, DSE, and outreach to community</a:t>
            </a:r>
          </a:p>
          <a:p>
            <a:pPr lvl="1">
              <a:spcAft>
                <a:spcPts val="1200"/>
              </a:spcAft>
            </a:pPr>
            <a:r>
              <a:rPr lang="en-US" sz="2800" dirty="0"/>
              <a:t>Understanding </a:t>
            </a:r>
            <a:r>
              <a:rPr lang="en-US" sz="2800" dirty="0" smtClean="0"/>
              <a:t>staff </a:t>
            </a:r>
            <a:r>
              <a:rPr lang="en-US" sz="2800" dirty="0"/>
              <a:t>supporting role </a:t>
            </a:r>
            <a:r>
              <a:rPr lang="en-US" sz="2800" dirty="0" smtClean="0"/>
              <a:t>vs. controlling role </a:t>
            </a:r>
          </a:p>
          <a:p>
            <a:pPr lvl="1"/>
            <a:r>
              <a:rPr lang="en-US" sz="2800" dirty="0" smtClean="0"/>
              <a:t>Role as </a:t>
            </a:r>
            <a:r>
              <a:rPr lang="en-US" sz="2800" dirty="0"/>
              <a:t>SILC staff </a:t>
            </a:r>
            <a:r>
              <a:rPr lang="en-US" sz="2800" dirty="0" smtClean="0"/>
              <a:t>vs. </a:t>
            </a:r>
            <a:r>
              <a:rPr lang="en-US" sz="2800" dirty="0"/>
              <a:t>a SILC member </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a:t>
            </a:fld>
            <a:endParaRPr lang="en-US" dirty="0"/>
          </a:p>
        </p:txBody>
      </p:sp>
      <p:sp>
        <p:nvSpPr>
          <p:cNvPr id="4" name="Title 3"/>
          <p:cNvSpPr>
            <a:spLocks noGrp="1"/>
          </p:cNvSpPr>
          <p:nvPr>
            <p:ph type="title"/>
          </p:nvPr>
        </p:nvSpPr>
        <p:spPr/>
        <p:txBody>
          <a:bodyPr/>
          <a:lstStyle/>
          <a:p>
            <a:r>
              <a:rPr lang="en-US" dirty="0"/>
              <a:t>What are some Struggles and Successes you have had with, </a:t>
            </a:r>
            <a:r>
              <a:rPr lang="en-US" sz="2400" dirty="0"/>
              <a:t>cont’d. </a:t>
            </a:r>
            <a:r>
              <a:rPr lang="en-US" sz="2400" dirty="0" smtClean="0"/>
              <a:t>5</a:t>
            </a:r>
            <a:endParaRPr lang="en-US" dirty="0"/>
          </a:p>
        </p:txBody>
      </p:sp>
    </p:spTree>
    <p:extLst>
      <p:ext uri="{BB962C8B-B14F-4D97-AF65-F5344CB8AC3E}">
        <p14:creationId xmlns:p14="http://schemas.microsoft.com/office/powerpoint/2010/main" val="2727861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458200" cy="4800600"/>
          </a:xfrm>
        </p:spPr>
        <p:txBody>
          <a:bodyPr/>
          <a:lstStyle/>
          <a:p>
            <a:pPr marL="0" indent="0">
              <a:spcAft>
                <a:spcPts val="1200"/>
              </a:spcAft>
              <a:buNone/>
            </a:pPr>
            <a:r>
              <a:rPr lang="en-US" sz="3000" dirty="0"/>
              <a:t>Centers for Independent Living </a:t>
            </a:r>
            <a:r>
              <a:rPr lang="en-US" sz="3000" dirty="0" smtClean="0"/>
              <a:t>Basics:</a:t>
            </a:r>
            <a:endParaRPr lang="en-US" sz="3000" dirty="0"/>
          </a:p>
          <a:p>
            <a:pPr lvl="1">
              <a:spcAft>
                <a:spcPts val="1200"/>
              </a:spcAft>
            </a:pPr>
            <a:r>
              <a:rPr lang="en-US" sz="2800" dirty="0"/>
              <a:t>Understanding the role of the SILC vs. the role of the CILs</a:t>
            </a:r>
          </a:p>
          <a:p>
            <a:pPr lvl="1">
              <a:spcAft>
                <a:spcPts val="1200"/>
              </a:spcAft>
            </a:pPr>
            <a:r>
              <a:rPr lang="en-US" sz="2800" dirty="0" smtClean="0"/>
              <a:t>Balancing CIL involvement </a:t>
            </a:r>
            <a:r>
              <a:rPr lang="en-US" sz="2800" dirty="0"/>
              <a:t>with the SILC </a:t>
            </a:r>
            <a:r>
              <a:rPr lang="en-US" sz="2800" dirty="0" smtClean="0"/>
              <a:t>and SILC conducting </a:t>
            </a:r>
            <a:r>
              <a:rPr lang="en-US" sz="2800" dirty="0"/>
              <a:t>business</a:t>
            </a:r>
          </a:p>
          <a:p>
            <a:pPr lvl="1">
              <a:spcAft>
                <a:spcPts val="1200"/>
              </a:spcAft>
            </a:pPr>
            <a:r>
              <a:rPr lang="en-US" sz="2800" dirty="0"/>
              <a:t>Reciprocal relationships versus combative </a:t>
            </a:r>
            <a:endParaRPr lang="en-US" sz="2800" dirty="0" smtClean="0"/>
          </a:p>
          <a:p>
            <a:pPr lvl="1"/>
            <a:r>
              <a:rPr lang="en-US" sz="2800" dirty="0" smtClean="0"/>
              <a:t>SILC supporting and building a statewide network of CILs</a:t>
            </a:r>
            <a:endParaRPr lang="en-US" sz="2800" dirty="0"/>
          </a:p>
          <a:p>
            <a:pPr marL="0" indent="0">
              <a:buNone/>
            </a:pPr>
            <a:endParaRPr lang="en-US" b="1"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a:t>
            </a:fld>
            <a:endParaRPr lang="en-US" dirty="0"/>
          </a:p>
        </p:txBody>
      </p:sp>
      <p:sp>
        <p:nvSpPr>
          <p:cNvPr id="4" name="Title 3"/>
          <p:cNvSpPr>
            <a:spLocks noGrp="1"/>
          </p:cNvSpPr>
          <p:nvPr>
            <p:ph type="title"/>
          </p:nvPr>
        </p:nvSpPr>
        <p:spPr/>
        <p:txBody>
          <a:bodyPr/>
          <a:lstStyle/>
          <a:p>
            <a:r>
              <a:rPr lang="en-US" dirty="0"/>
              <a:t>What are some Struggles and Successes you have had with, </a:t>
            </a:r>
            <a:r>
              <a:rPr lang="en-US" sz="2400" dirty="0"/>
              <a:t>cont’d. </a:t>
            </a:r>
            <a:r>
              <a:rPr lang="en-US" sz="2400" dirty="0" smtClean="0"/>
              <a:t>6</a:t>
            </a:r>
            <a:endParaRPr lang="en-US" dirty="0"/>
          </a:p>
        </p:txBody>
      </p:sp>
    </p:spTree>
    <p:extLst>
      <p:ext uri="{BB962C8B-B14F-4D97-AF65-F5344CB8AC3E}">
        <p14:creationId xmlns:p14="http://schemas.microsoft.com/office/powerpoint/2010/main" val="2266308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1999"/>
            <a:ext cx="8610600" cy="5622925"/>
          </a:xfrm>
        </p:spPr>
        <p:txBody>
          <a:bodyPr/>
          <a:lstStyle/>
          <a:p>
            <a:r>
              <a:rPr lang="en-US" sz="2400" dirty="0" err="1"/>
              <a:t>SILCSpeak</a:t>
            </a:r>
            <a:r>
              <a:rPr lang="en-US" sz="2400" dirty="0"/>
              <a:t>: a one hour teleconference call on the first Thursday of the month at </a:t>
            </a:r>
            <a:r>
              <a:rPr lang="en-US" sz="2400" dirty="0" smtClean="0"/>
              <a:t>3:00 Eastern </a:t>
            </a:r>
            <a:r>
              <a:rPr lang="en-US" sz="2400" dirty="0"/>
              <a:t>with SILC Staff, Chairs, and other council members around a specific chosen topic for the month</a:t>
            </a:r>
            <a:r>
              <a:rPr lang="en-US" sz="2400" dirty="0" smtClean="0"/>
              <a:t>. For info contact </a:t>
            </a:r>
            <a:r>
              <a:rPr lang="en-US" sz="2400" dirty="0" smtClean="0">
                <a:hlinkClick r:id="rId2"/>
              </a:rPr>
              <a:t>sfinney@ilru.org</a:t>
            </a:r>
            <a:r>
              <a:rPr lang="en-US" sz="2400" dirty="0" smtClean="0"/>
              <a:t>. </a:t>
            </a:r>
            <a:endParaRPr lang="en-US" sz="2400" dirty="0" smtClean="0"/>
          </a:p>
          <a:p>
            <a:r>
              <a:rPr lang="en-US" sz="2400" dirty="0" smtClean="0"/>
              <a:t>IL-NET TA Blog </a:t>
            </a:r>
            <a:r>
              <a:rPr lang="en-US" sz="2400" u="sng" dirty="0" smtClean="0">
                <a:hlinkClick r:id="rId3"/>
              </a:rPr>
              <a:t>http</a:t>
            </a:r>
            <a:r>
              <a:rPr lang="en-US" sz="2400" u="sng" dirty="0">
                <a:hlinkClick r:id="rId3"/>
              </a:rPr>
              <a:t>://</a:t>
            </a:r>
            <a:r>
              <a:rPr lang="en-US" sz="2400" u="sng" dirty="0" smtClean="0">
                <a:hlinkClick r:id="rId3"/>
              </a:rPr>
              <a:t>ilnet-ta.org</a:t>
            </a:r>
            <a:r>
              <a:rPr lang="en-US" sz="2400" u="sng" dirty="0" smtClean="0"/>
              <a:t> </a:t>
            </a:r>
            <a:endParaRPr lang="en-US" sz="2400" u="sng" dirty="0" smtClean="0"/>
          </a:p>
          <a:p>
            <a:r>
              <a:rPr lang="en-US" sz="2400" dirty="0" smtClean="0"/>
              <a:t>SILC Connection Facebook </a:t>
            </a:r>
            <a:r>
              <a:rPr lang="en-US" sz="2400" dirty="0"/>
              <a:t>Page </a:t>
            </a:r>
            <a:r>
              <a:rPr lang="en-US" sz="2400" dirty="0" smtClean="0">
                <a:hlinkClick r:id="rId4"/>
              </a:rPr>
              <a:t>https</a:t>
            </a:r>
            <a:r>
              <a:rPr lang="en-US" sz="2400" dirty="0">
                <a:hlinkClick r:id="rId4"/>
              </a:rPr>
              <a:t>://</a:t>
            </a:r>
            <a:r>
              <a:rPr lang="en-US" sz="2400" dirty="0" smtClean="0">
                <a:hlinkClick r:id="rId4"/>
              </a:rPr>
              <a:t>www.facebook.com/SILCConnection</a:t>
            </a:r>
            <a:endParaRPr lang="en-US" sz="2400" dirty="0" smtClean="0"/>
          </a:p>
          <a:p>
            <a:r>
              <a:rPr lang="en-US" sz="2400" dirty="0" smtClean="0"/>
              <a:t>APRIL </a:t>
            </a:r>
            <a:r>
              <a:rPr lang="en-US" sz="2400" dirty="0"/>
              <a:t>and IL-NET’s Peer-to-Peer Mentoring Program. </a:t>
            </a:r>
            <a:r>
              <a:rPr lang="en-US" sz="2400" dirty="0" smtClean="0"/>
              <a:t> Set goals </a:t>
            </a:r>
            <a:r>
              <a:rPr lang="en-US" sz="2400" dirty="0"/>
              <a:t>for your SILC and work through them with one of our experienced SILC staff from across the country. </a:t>
            </a:r>
            <a:r>
              <a:rPr lang="en-US" sz="2400" dirty="0" smtClean="0"/>
              <a:t>IL-NET scholarships cover </a:t>
            </a:r>
            <a:r>
              <a:rPr lang="en-US" sz="2400" dirty="0"/>
              <a:t>costs for a two-day site visit for the SILC mentor to travel to your SILC to work through your goals or for you to travel to another SILC to work through goals.</a:t>
            </a:r>
          </a:p>
          <a:p>
            <a:pPr marL="0" indent="0">
              <a:buNone/>
            </a:pPr>
            <a:endParaRPr lang="en-US"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12</a:t>
            </a:fld>
            <a:endParaRPr lang="en-US" dirty="0"/>
          </a:p>
        </p:txBody>
      </p:sp>
      <p:sp>
        <p:nvSpPr>
          <p:cNvPr id="4" name="Title 3"/>
          <p:cNvSpPr>
            <a:spLocks noGrp="1"/>
          </p:cNvSpPr>
          <p:nvPr>
            <p:ph type="title"/>
          </p:nvPr>
        </p:nvSpPr>
        <p:spPr>
          <a:xfrm>
            <a:off x="228600" y="-76200"/>
            <a:ext cx="7696200" cy="792162"/>
          </a:xfrm>
        </p:spPr>
        <p:txBody>
          <a:bodyPr/>
          <a:lstStyle/>
          <a:p>
            <a:r>
              <a:rPr lang="en-US" dirty="0"/>
              <a:t>Other Peer Support Opportunities	</a:t>
            </a:r>
          </a:p>
        </p:txBody>
      </p:sp>
    </p:spTree>
    <p:extLst>
      <p:ext uri="{BB962C8B-B14F-4D97-AF65-F5344CB8AC3E}">
        <p14:creationId xmlns:p14="http://schemas.microsoft.com/office/powerpoint/2010/main" val="1510256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Ann McDaniel - </a:t>
            </a:r>
            <a:r>
              <a:rPr lang="en-US" sz="2800" dirty="0">
                <a:hlinkClick r:id="rId2"/>
              </a:rPr>
              <a:t>ann.meadows@wvsilc.org</a:t>
            </a:r>
            <a:r>
              <a:rPr lang="en-US" sz="2800" dirty="0"/>
              <a:t> </a:t>
            </a:r>
          </a:p>
          <a:p>
            <a:r>
              <a:rPr lang="en-US" sz="2800" dirty="0"/>
              <a:t>Paula </a:t>
            </a:r>
            <a:r>
              <a:rPr lang="en-US" sz="2800" dirty="0" err="1"/>
              <a:t>McElwee</a:t>
            </a:r>
            <a:r>
              <a:rPr lang="en-US" sz="2800" dirty="0"/>
              <a:t> - </a:t>
            </a:r>
            <a:r>
              <a:rPr lang="en-US" sz="2800" dirty="0">
                <a:solidFill>
                  <a:schemeClr val="tx2"/>
                </a:solidFill>
                <a:hlinkClick r:id="rId3"/>
              </a:rPr>
              <a:t>paulamcelwee-ILRU@yahoo.com</a:t>
            </a:r>
            <a:endParaRPr lang="en-US" sz="2800" dirty="0">
              <a:solidFill>
                <a:schemeClr val="tx2"/>
              </a:solidFill>
            </a:endParaRPr>
          </a:p>
          <a:p>
            <a:pPr lvl="0"/>
            <a:r>
              <a:rPr lang="en-US" sz="2800" dirty="0"/>
              <a:t>Mary Olson – </a:t>
            </a:r>
            <a:r>
              <a:rPr lang="en-US" sz="2800" dirty="0">
                <a:hlinkClick r:id="rId4"/>
              </a:rPr>
              <a:t>mary.olson@mso.umt.edu</a:t>
            </a:r>
            <a:r>
              <a:rPr lang="en-US" sz="2800" dirty="0"/>
              <a:t> </a:t>
            </a:r>
          </a:p>
          <a:p>
            <a:pPr marL="0" lv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13</a:t>
            </a:fld>
            <a:endParaRPr lang="en-US" dirty="0"/>
          </a:p>
        </p:txBody>
      </p:sp>
      <p:sp>
        <p:nvSpPr>
          <p:cNvPr id="2" name="Title 1"/>
          <p:cNvSpPr>
            <a:spLocks noGrp="1"/>
          </p:cNvSpPr>
          <p:nvPr>
            <p:ph type="title"/>
          </p:nvPr>
        </p:nvSpPr>
        <p:spPr/>
        <p:txBody>
          <a:bodyPr>
            <a:normAutofit/>
          </a:bodyPr>
          <a:lstStyle/>
          <a:p>
            <a:r>
              <a:rPr lang="en-US" dirty="0" smtClean="0"/>
              <a:t>Contacts</a:t>
            </a:r>
            <a:r>
              <a:rPr lang="en-US" dirty="0"/>
              <a:t>	</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50361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SILC-NET </a:t>
            </a:r>
            <a:r>
              <a:rPr lang="en-US" sz="2800" dirty="0">
                <a:effectLst/>
              </a:rPr>
              <a:t>Attribution</a:t>
            </a:r>
          </a:p>
        </p:txBody>
      </p:sp>
      <p:sp>
        <p:nvSpPr>
          <p:cNvPr id="124933" name="Rectangle 3"/>
          <p:cNvSpPr>
            <a:spLocks noGrp="1" noChangeArrowheads="1"/>
          </p:cNvSpPr>
          <p:nvPr>
            <p:ph type="body" idx="1"/>
          </p:nvPr>
        </p:nvSpPr>
        <p:spPr>
          <a:xfrm>
            <a:off x="381000" y="1143000"/>
            <a:ext cx="8382000"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a:t>
            </a:r>
            <a:r>
              <a:rPr lang="en-US" sz="2400" dirty="0" smtClean="0"/>
              <a:t>numbers 90IT0001.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SILC-NET</a:t>
            </a:r>
            <a:r>
              <a:rPr lang="en-US" sz="2400" b="1" dirty="0"/>
              <a:t>, a project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14</a:t>
            </a:fld>
            <a:endParaRPr lang="en-US" dirty="0"/>
          </a:p>
        </p:txBody>
      </p:sp>
    </p:spTree>
    <p:extLst>
      <p:ext uri="{BB962C8B-B14F-4D97-AF65-F5344CB8AC3E}">
        <p14:creationId xmlns:p14="http://schemas.microsoft.com/office/powerpoint/2010/main" val="2369431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0" y="1684419"/>
            <a:ext cx="9144000" cy="1058781"/>
          </a:xfrm>
        </p:spPr>
        <p:txBody>
          <a:bodyPr>
            <a:noAutofit/>
          </a:bodyPr>
          <a:lstStyle/>
          <a:p>
            <a:pPr algn="ct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SILC Congress </a:t>
            </a: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2017 </a:t>
            </a: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
            </a:r>
            <a:b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b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Breakout Session: </a:t>
            </a:r>
            <a:b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br>
            <a:r>
              <a:rPr lang="en-US" sz="3200" dirty="0" smtClean="0"/>
              <a:t>Peer Support Group for SILC Chairpersons</a:t>
            </a:r>
            <a:endParaRPr lang="en-US" sz="3200" dirty="0">
              <a:solidFill>
                <a:srgbClr val="0070C0"/>
              </a:solidFill>
              <a:latin typeface="Arial Rounded MT Bold" panose="020F0704030504030204"/>
            </a:endParaRPr>
          </a:p>
        </p:txBody>
      </p:sp>
      <p:sp>
        <p:nvSpPr>
          <p:cNvPr id="13315" name="Rectangle 3"/>
          <p:cNvSpPr>
            <a:spLocks noGrp="1" noChangeArrowheads="1"/>
          </p:cNvSpPr>
          <p:nvPr>
            <p:ph type="subTitle" idx="1"/>
          </p:nvPr>
        </p:nvSpPr>
        <p:spPr>
          <a:xfrm>
            <a:off x="2228850" y="3276600"/>
            <a:ext cx="4800600" cy="2819400"/>
          </a:xfrm>
        </p:spPr>
        <p:txBody>
          <a:bodyPr>
            <a:noAutofit/>
          </a:bodyPr>
          <a:lstStyle/>
          <a:p>
            <a:r>
              <a:rPr lang="en-US" altLang="en-US" sz="2800" b="1" dirty="0" smtClean="0">
                <a:solidFill>
                  <a:srgbClr val="333399"/>
                </a:solidFill>
                <a:latin typeface="Arial Rounded MT Bold" panose="020F0704030504030204"/>
                <a:ea typeface="ＭＳ Ｐゴシック" pitchFamily="34" charset="-128"/>
                <a:cs typeface="Arial" charset="0"/>
              </a:rPr>
              <a:t>January 19, 2017</a:t>
            </a:r>
            <a:r>
              <a:rPr lang="en-US" altLang="en-US" sz="2800" b="1" dirty="0" smtClean="0">
                <a:solidFill>
                  <a:schemeClr val="accent2"/>
                </a:solidFill>
                <a:latin typeface="Arial Rounded MT Bold" panose="020F0704030504030204"/>
                <a:ea typeface="ＭＳ Ｐゴシック" pitchFamily="34" charset="-128"/>
                <a:cs typeface="Arial" charset="0"/>
              </a:rPr>
              <a:t> </a:t>
            </a:r>
            <a:endParaRPr lang="en-US" altLang="en-US" sz="2800" b="1" dirty="0">
              <a:solidFill>
                <a:srgbClr val="000099"/>
              </a:solidFill>
              <a:latin typeface="Arial Rounded MT Bold" panose="020F0704030504030204"/>
              <a:ea typeface="ＭＳ Ｐゴシック" pitchFamily="34" charset="-128"/>
              <a:cs typeface="Arial" charset="0"/>
            </a:endParaRPr>
          </a:p>
          <a:p>
            <a:pPr eaLnBrk="1" hangingPunct="1"/>
            <a:endParaRPr lang="en-US" altLang="en-US" sz="700" b="1" i="1" dirty="0">
              <a:solidFill>
                <a:srgbClr val="333399"/>
              </a:solidFill>
              <a:latin typeface="Arial Rounded MT Bold" panose="020F0704030504030204"/>
              <a:ea typeface="ＭＳ Ｐゴシック" pitchFamily="34" charset="-128"/>
              <a:cs typeface="Arial" charset="0"/>
            </a:endParaRPr>
          </a:p>
          <a:p>
            <a:pPr eaLnBrk="1" hangingPunct="1"/>
            <a:endParaRPr lang="en-US" altLang="en-US" sz="800" b="1"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b="1" i="1" dirty="0" smtClean="0">
                <a:solidFill>
                  <a:srgbClr val="333399"/>
                </a:solidFill>
                <a:latin typeface="Arial Rounded MT Bold" panose="020F0704030504030204"/>
                <a:ea typeface="ＭＳ Ｐゴシック" pitchFamily="34" charset="-128"/>
                <a:cs typeface="Arial" charset="0"/>
              </a:rPr>
              <a:t>Facilitators:</a:t>
            </a:r>
            <a:endParaRPr lang="en-US" altLang="en-US" sz="2800" b="1"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b="1" dirty="0" smtClean="0">
                <a:solidFill>
                  <a:srgbClr val="333399"/>
                </a:solidFill>
                <a:latin typeface="Arial Rounded MT Bold" panose="020F0704030504030204"/>
                <a:ea typeface="ＭＳ Ｐゴシック" pitchFamily="34" charset="-128"/>
                <a:cs typeface="Arial" charset="0"/>
              </a:rPr>
              <a:t>Ann </a:t>
            </a:r>
            <a:r>
              <a:rPr lang="en-US" altLang="en-US" sz="2800" b="1" dirty="0">
                <a:solidFill>
                  <a:srgbClr val="333399"/>
                </a:solidFill>
                <a:latin typeface="Arial Rounded MT Bold" panose="020F0704030504030204"/>
                <a:ea typeface="ＭＳ Ｐゴシック" pitchFamily="34" charset="-128"/>
                <a:cs typeface="Arial" charset="0"/>
              </a:rPr>
              <a:t>McDaniel</a:t>
            </a:r>
          </a:p>
          <a:p>
            <a:pPr eaLnBrk="1" hangingPunct="1"/>
            <a:r>
              <a:rPr lang="en-US" altLang="en-US" sz="2800" b="1" dirty="0" smtClean="0">
                <a:solidFill>
                  <a:srgbClr val="333399"/>
                </a:solidFill>
                <a:latin typeface="Arial Rounded MT Bold" panose="020F0704030504030204"/>
                <a:ea typeface="ＭＳ Ｐゴシック" pitchFamily="34" charset="-128"/>
                <a:cs typeface="Arial" charset="0"/>
              </a:rPr>
              <a:t>Mary Olson</a:t>
            </a:r>
          </a:p>
          <a:p>
            <a:pPr eaLnBrk="1" hangingPunct="1"/>
            <a:r>
              <a:rPr lang="en-US" altLang="en-US" sz="2800" b="1" dirty="0">
                <a:solidFill>
                  <a:srgbClr val="333399"/>
                </a:solidFill>
                <a:latin typeface="Arial Rounded MT Bold" panose="020F0704030504030204"/>
                <a:ea typeface="ＭＳ Ｐゴシック" pitchFamily="34" charset="-128"/>
                <a:cs typeface="Arial" charset="0"/>
              </a:rPr>
              <a:t>Paula McElwee</a:t>
            </a:r>
          </a:p>
          <a:p>
            <a:pPr eaLnBrk="1" hangingPunct="1"/>
            <a:endParaRPr lang="en-US" altLang="en-US" sz="2800" b="1" dirty="0">
              <a:solidFill>
                <a:srgbClr val="333399"/>
              </a:solidFill>
              <a:latin typeface="Arial Rounded MT Bold" panose="020F0704030504030204"/>
              <a:ea typeface="ＭＳ Ｐゴシック" pitchFamily="34" charset="-128"/>
              <a:cs typeface="Arial" charset="0"/>
            </a:endParaRP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1446064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provide peer support to SILC Chairs</a:t>
            </a:r>
          </a:p>
          <a:p>
            <a:r>
              <a:rPr lang="en-US" dirty="0" smtClean="0"/>
              <a:t>To share our successes</a:t>
            </a:r>
            <a:endParaRPr lang="en-US" dirty="0"/>
          </a:p>
          <a:p>
            <a:r>
              <a:rPr lang="en-US" dirty="0" smtClean="0"/>
              <a:t>To share our struggles</a:t>
            </a:r>
            <a:endParaRPr lang="en-US" dirty="0"/>
          </a:p>
          <a:p>
            <a:r>
              <a:rPr lang="en-US" dirty="0" smtClean="0"/>
              <a:t>To use our collective </a:t>
            </a:r>
            <a:r>
              <a:rPr lang="en-US" dirty="0"/>
              <a:t>k</a:t>
            </a:r>
            <a:r>
              <a:rPr lang="en-US" dirty="0" smtClean="0"/>
              <a:t>nowledge </a:t>
            </a:r>
            <a:r>
              <a:rPr lang="en-US" dirty="0"/>
              <a:t>to brainstorm possibilities and solutions</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a:t>
            </a:fld>
            <a:endParaRPr lang="en-US" dirty="0"/>
          </a:p>
        </p:txBody>
      </p:sp>
      <p:sp>
        <p:nvSpPr>
          <p:cNvPr id="2" name="Title 1"/>
          <p:cNvSpPr>
            <a:spLocks noGrp="1"/>
          </p:cNvSpPr>
          <p:nvPr>
            <p:ph type="title"/>
          </p:nvPr>
        </p:nvSpPr>
        <p:spPr/>
        <p:txBody>
          <a:bodyPr>
            <a:normAutofit/>
          </a:bodyPr>
          <a:lstStyle/>
          <a:p>
            <a:r>
              <a:rPr lang="en-US" dirty="0"/>
              <a:t>Why Are We Here Today?</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79205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Who are you?</a:t>
            </a:r>
          </a:p>
          <a:p>
            <a:r>
              <a:rPr lang="en-US" sz="2800" dirty="0"/>
              <a:t>What state are you from?</a:t>
            </a:r>
          </a:p>
          <a:p>
            <a:r>
              <a:rPr lang="en-US" sz="2800" dirty="0"/>
              <a:t>How long have you been on the SILC?</a:t>
            </a:r>
          </a:p>
          <a:p>
            <a:r>
              <a:rPr lang="en-US" sz="2800" dirty="0"/>
              <a:t>How long in your current position? </a:t>
            </a:r>
          </a:p>
          <a:p>
            <a:pPr marL="0" lv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a:t>
            </a:fld>
            <a:endParaRPr lang="en-US" dirty="0"/>
          </a:p>
        </p:txBody>
      </p:sp>
      <p:sp>
        <p:nvSpPr>
          <p:cNvPr id="2" name="Title 1"/>
          <p:cNvSpPr>
            <a:spLocks noGrp="1"/>
          </p:cNvSpPr>
          <p:nvPr>
            <p:ph type="title"/>
          </p:nvPr>
        </p:nvSpPr>
        <p:spPr/>
        <p:txBody>
          <a:bodyPr>
            <a:normAutofit/>
          </a:bodyPr>
          <a:lstStyle/>
          <a:p>
            <a:r>
              <a:rPr lang="en-US" dirty="0"/>
              <a:t>Introductions	</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77629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610600" cy="4724400"/>
          </a:xfrm>
        </p:spPr>
        <p:txBody>
          <a:bodyPr/>
          <a:lstStyle/>
          <a:p>
            <a:pPr marL="0" indent="0">
              <a:spcAft>
                <a:spcPts val="1200"/>
              </a:spcAft>
              <a:buNone/>
            </a:pPr>
            <a:r>
              <a:rPr lang="en-US" sz="3000" dirty="0" smtClean="0"/>
              <a:t>SILC Membership Basics:</a:t>
            </a:r>
            <a:endParaRPr lang="en-US" sz="3000" dirty="0"/>
          </a:p>
          <a:p>
            <a:pPr lvl="1">
              <a:spcAft>
                <a:spcPts val="1200"/>
              </a:spcAft>
            </a:pPr>
            <a:r>
              <a:rPr lang="en-US" sz="2800" dirty="0"/>
              <a:t>Recruiting new </a:t>
            </a:r>
            <a:r>
              <a:rPr lang="en-US" sz="2800" dirty="0" smtClean="0"/>
              <a:t>members</a:t>
            </a:r>
          </a:p>
          <a:p>
            <a:pPr lvl="1">
              <a:spcAft>
                <a:spcPts val="1200"/>
              </a:spcAft>
            </a:pPr>
            <a:r>
              <a:rPr lang="en-US" sz="2800" dirty="0" smtClean="0"/>
              <a:t>Preparing members for their job</a:t>
            </a:r>
          </a:p>
          <a:p>
            <a:pPr lvl="1">
              <a:spcAft>
                <a:spcPts val="1200"/>
              </a:spcAft>
            </a:pPr>
            <a:r>
              <a:rPr lang="en-US" sz="2800" dirty="0"/>
              <a:t>Getting SILC members to become more than meeting </a:t>
            </a:r>
            <a:r>
              <a:rPr lang="en-US" sz="2800" dirty="0" smtClean="0"/>
              <a:t>attendees</a:t>
            </a:r>
            <a:endParaRPr lang="en-US" sz="2800"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5</a:t>
            </a:fld>
            <a:endParaRPr lang="en-US" dirty="0"/>
          </a:p>
        </p:txBody>
      </p:sp>
      <p:sp>
        <p:nvSpPr>
          <p:cNvPr id="2" name="Title 1"/>
          <p:cNvSpPr>
            <a:spLocks noGrp="1"/>
          </p:cNvSpPr>
          <p:nvPr>
            <p:ph type="title"/>
          </p:nvPr>
        </p:nvSpPr>
        <p:spPr/>
        <p:txBody>
          <a:bodyPr>
            <a:noAutofit/>
          </a:bodyPr>
          <a:lstStyle/>
          <a:p>
            <a:r>
              <a:rPr lang="en-US" dirty="0"/>
              <a:t>What are some Struggles and Successes you have had </a:t>
            </a:r>
            <a:r>
              <a:rPr lang="en-US" dirty="0" smtClean="0"/>
              <a:t>with…</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86626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8610600" cy="4572000"/>
          </a:xfrm>
        </p:spPr>
        <p:txBody>
          <a:bodyPr/>
          <a:lstStyle/>
          <a:p>
            <a:pPr lvl="1">
              <a:spcAft>
                <a:spcPts val="1200"/>
              </a:spcAft>
            </a:pPr>
            <a:r>
              <a:rPr lang="en-US" sz="2800" dirty="0"/>
              <a:t>Managing personalities and agenda items at SILC meetings</a:t>
            </a:r>
          </a:p>
          <a:p>
            <a:pPr lvl="2"/>
            <a:r>
              <a:rPr lang="en-US" sz="2800" dirty="0"/>
              <a:t>What makes a smooth running meeting? </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a:t>
            </a:fld>
            <a:endParaRPr lang="en-US" dirty="0"/>
          </a:p>
        </p:txBody>
      </p:sp>
      <p:sp>
        <p:nvSpPr>
          <p:cNvPr id="4" name="Title 3"/>
          <p:cNvSpPr>
            <a:spLocks noGrp="1"/>
          </p:cNvSpPr>
          <p:nvPr>
            <p:ph type="title"/>
          </p:nvPr>
        </p:nvSpPr>
        <p:spPr/>
        <p:txBody>
          <a:bodyPr/>
          <a:lstStyle/>
          <a:p>
            <a:r>
              <a:rPr lang="en-US" dirty="0"/>
              <a:t>What are some Struggles and Successes you have had </a:t>
            </a:r>
            <a:r>
              <a:rPr lang="en-US" dirty="0" smtClean="0"/>
              <a:t>with, </a:t>
            </a:r>
            <a:r>
              <a:rPr lang="en-US" sz="2400" dirty="0" smtClean="0"/>
              <a:t>cont’d. </a:t>
            </a:r>
            <a:endParaRPr lang="en-US" sz="2400" dirty="0"/>
          </a:p>
        </p:txBody>
      </p:sp>
    </p:spTree>
    <p:extLst>
      <p:ext uri="{BB962C8B-B14F-4D97-AF65-F5344CB8AC3E}">
        <p14:creationId xmlns:p14="http://schemas.microsoft.com/office/powerpoint/2010/main" val="51703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610600" cy="4648200"/>
          </a:xfrm>
        </p:spPr>
        <p:txBody>
          <a:bodyPr/>
          <a:lstStyle/>
          <a:p>
            <a:pPr lvl="1">
              <a:spcAft>
                <a:spcPts val="1200"/>
              </a:spcAft>
            </a:pPr>
            <a:r>
              <a:rPr lang="en-US" sz="2800" dirty="0" smtClean="0"/>
              <a:t>Executing </a:t>
            </a:r>
            <a:r>
              <a:rPr lang="en-US" sz="2800" dirty="0"/>
              <a:t>the </a:t>
            </a:r>
            <a:r>
              <a:rPr lang="en-US" sz="2800" dirty="0" smtClean="0"/>
              <a:t>SPIL:</a:t>
            </a:r>
          </a:p>
          <a:p>
            <a:pPr lvl="2">
              <a:spcAft>
                <a:spcPts val="1200"/>
              </a:spcAft>
            </a:pPr>
            <a:r>
              <a:rPr lang="en-US" sz="2800" dirty="0" smtClean="0"/>
              <a:t>Determining SILC role in implementing the SPIL</a:t>
            </a:r>
          </a:p>
          <a:p>
            <a:pPr lvl="2"/>
            <a:r>
              <a:rPr lang="en-US" sz="2800" dirty="0" smtClean="0"/>
              <a:t>Monitoring and Evaluating the SPIL</a:t>
            </a:r>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7</a:t>
            </a:fld>
            <a:endParaRPr lang="en-US" dirty="0"/>
          </a:p>
        </p:txBody>
      </p:sp>
      <p:sp>
        <p:nvSpPr>
          <p:cNvPr id="2" name="Title 1"/>
          <p:cNvSpPr>
            <a:spLocks noGrp="1"/>
          </p:cNvSpPr>
          <p:nvPr>
            <p:ph type="title"/>
          </p:nvPr>
        </p:nvSpPr>
        <p:spPr/>
        <p:txBody>
          <a:bodyPr>
            <a:normAutofit fontScale="90000"/>
          </a:bodyPr>
          <a:lstStyle/>
          <a:p>
            <a:r>
              <a:rPr lang="en-US" sz="3100" dirty="0"/>
              <a:t>What are some Struggles and Successes you have had with, </a:t>
            </a:r>
            <a:r>
              <a:rPr lang="en-US" sz="2700" dirty="0"/>
              <a:t>cont’d. </a:t>
            </a:r>
            <a:r>
              <a:rPr lang="en-US" sz="2700" dirty="0" smtClean="0"/>
              <a:t>2</a:t>
            </a:r>
            <a:endParaRPr lang="en-US" sz="2700"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25855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610600" cy="4495800"/>
          </a:xfrm>
        </p:spPr>
        <p:txBody>
          <a:bodyPr/>
          <a:lstStyle/>
          <a:p>
            <a:pPr lvl="1"/>
            <a:r>
              <a:rPr lang="en-US" sz="2800" dirty="0"/>
              <a:t>Getting Committee work </a:t>
            </a:r>
            <a:r>
              <a:rPr lang="en-US" sz="2800" dirty="0" smtClean="0"/>
              <a:t>done</a:t>
            </a:r>
          </a:p>
          <a:p>
            <a:pPr lvl="1"/>
            <a:endParaRPr lang="en-US" sz="2800" dirty="0"/>
          </a:p>
          <a:p>
            <a:pPr lvl="1"/>
            <a:r>
              <a:rPr lang="en-US" sz="2800" dirty="0"/>
              <a:t>Getting members involved in the IL movement </a:t>
            </a:r>
            <a:r>
              <a:rPr lang="en-US" sz="2800" dirty="0" smtClean="0"/>
              <a:t>on </a:t>
            </a:r>
            <a:r>
              <a:rPr lang="en-US" sz="2800" dirty="0"/>
              <a:t>local, state, and national </a:t>
            </a:r>
            <a:r>
              <a:rPr lang="en-US" sz="2800" dirty="0" smtClean="0"/>
              <a:t>levels</a:t>
            </a:r>
            <a:endParaRPr lang="en-US" sz="2800"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a:t>
            </a:fld>
            <a:endParaRPr lang="en-US" dirty="0"/>
          </a:p>
        </p:txBody>
      </p:sp>
      <p:sp>
        <p:nvSpPr>
          <p:cNvPr id="4" name="Title 3"/>
          <p:cNvSpPr>
            <a:spLocks noGrp="1"/>
          </p:cNvSpPr>
          <p:nvPr>
            <p:ph type="title"/>
          </p:nvPr>
        </p:nvSpPr>
        <p:spPr/>
        <p:txBody>
          <a:bodyPr/>
          <a:lstStyle/>
          <a:p>
            <a:r>
              <a:rPr lang="en-US" dirty="0"/>
              <a:t>What are some Struggles and Successes you have had with, </a:t>
            </a:r>
            <a:r>
              <a:rPr lang="en-US" sz="2400" dirty="0"/>
              <a:t>cont’d. </a:t>
            </a:r>
            <a:r>
              <a:rPr lang="en-US" sz="2400" dirty="0" smtClean="0"/>
              <a:t>3</a:t>
            </a:r>
            <a:endParaRPr lang="en-US" dirty="0"/>
          </a:p>
        </p:txBody>
      </p:sp>
    </p:spTree>
    <p:extLst>
      <p:ext uri="{BB962C8B-B14F-4D97-AF65-F5344CB8AC3E}">
        <p14:creationId xmlns:p14="http://schemas.microsoft.com/office/powerpoint/2010/main" val="307183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610600" cy="4724400"/>
          </a:xfrm>
        </p:spPr>
        <p:txBody>
          <a:bodyPr/>
          <a:lstStyle/>
          <a:p>
            <a:pPr marL="57150" indent="0">
              <a:spcAft>
                <a:spcPts val="1200"/>
              </a:spcAft>
              <a:buNone/>
            </a:pPr>
            <a:r>
              <a:rPr lang="en-US" sz="3000" dirty="0" smtClean="0"/>
              <a:t>Accomplishing real work that makes a difference to the lives of individuals in </a:t>
            </a:r>
            <a:r>
              <a:rPr lang="en-US" sz="3000" smtClean="0"/>
              <a:t>your state:</a:t>
            </a:r>
            <a:endParaRPr lang="en-US" sz="3000" dirty="0"/>
          </a:p>
          <a:p>
            <a:pPr lvl="1">
              <a:spcAft>
                <a:spcPts val="1200"/>
              </a:spcAft>
            </a:pPr>
            <a:r>
              <a:rPr lang="en-US" sz="2800" dirty="0" smtClean="0"/>
              <a:t>Understanding the </a:t>
            </a:r>
            <a:r>
              <a:rPr lang="en-US" sz="2800" dirty="0"/>
              <a:t>possibilities </a:t>
            </a:r>
            <a:r>
              <a:rPr lang="en-US" sz="2800" dirty="0" smtClean="0"/>
              <a:t>for what SILCs can do</a:t>
            </a:r>
          </a:p>
          <a:p>
            <a:pPr lvl="1">
              <a:spcAft>
                <a:spcPts val="1200"/>
              </a:spcAft>
            </a:pPr>
            <a:r>
              <a:rPr lang="en-US" sz="2800" dirty="0" smtClean="0"/>
              <a:t>Getting the training and support you need as a SILC</a:t>
            </a:r>
            <a:endParaRPr lang="en-US" sz="2800" dirty="0"/>
          </a:p>
          <a:p>
            <a:pPr lvl="1"/>
            <a:r>
              <a:rPr lang="en-US" sz="2800" dirty="0"/>
              <a:t>“Red tape” </a:t>
            </a:r>
            <a:r>
              <a:rPr lang="en-US" sz="2800" dirty="0" smtClean="0"/>
              <a:t>barriers and delays </a:t>
            </a:r>
            <a:r>
              <a:rPr lang="en-US" sz="2800" dirty="0"/>
              <a:t>by the Designated State Entity or state </a:t>
            </a:r>
            <a:r>
              <a:rPr lang="en-US" sz="2800" dirty="0" smtClean="0"/>
              <a:t>regulations, </a:t>
            </a:r>
            <a:r>
              <a:rPr lang="en-US" sz="2800" dirty="0"/>
              <a:t>etc.</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a:t>
            </a:fld>
            <a:endParaRPr lang="en-US" dirty="0"/>
          </a:p>
        </p:txBody>
      </p:sp>
      <p:sp>
        <p:nvSpPr>
          <p:cNvPr id="4" name="Title 3"/>
          <p:cNvSpPr>
            <a:spLocks noGrp="1"/>
          </p:cNvSpPr>
          <p:nvPr>
            <p:ph type="title"/>
          </p:nvPr>
        </p:nvSpPr>
        <p:spPr/>
        <p:txBody>
          <a:bodyPr/>
          <a:lstStyle/>
          <a:p>
            <a:r>
              <a:rPr lang="en-US" dirty="0"/>
              <a:t>What are some Struggles and Successes you have had with, </a:t>
            </a:r>
            <a:r>
              <a:rPr lang="en-US" sz="2400" dirty="0"/>
              <a:t>cont’d. 4</a:t>
            </a:r>
            <a:endParaRPr lang="en-US" dirty="0"/>
          </a:p>
        </p:txBody>
      </p:sp>
    </p:spTree>
    <p:extLst>
      <p:ext uri="{BB962C8B-B14F-4D97-AF65-F5344CB8AC3E}">
        <p14:creationId xmlns:p14="http://schemas.microsoft.com/office/powerpoint/2010/main" val="142785578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8098</TotalTime>
  <Words>529</Words>
  <Application>Microsoft Office PowerPoint</Application>
  <PresentationFormat>On-screen Show (4:3)</PresentationFormat>
  <Paragraphs>78</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ＭＳ Ｐゴシック</vt:lpstr>
      <vt:lpstr>Arial</vt:lpstr>
      <vt:lpstr>Arial Rounded MT Bold</vt:lpstr>
      <vt:lpstr>Tahoma</vt:lpstr>
      <vt:lpstr>Default Design</vt:lpstr>
      <vt:lpstr>Independent Living Research Utilization</vt:lpstr>
      <vt:lpstr>SILC Congress 2017  Breakout Session:  Peer Support Group for SILC Chairpersons</vt:lpstr>
      <vt:lpstr>Why Are We Here Today?</vt:lpstr>
      <vt:lpstr>Introductions </vt:lpstr>
      <vt:lpstr>What are some Struggles and Successes you have had with…</vt:lpstr>
      <vt:lpstr>What are some Struggles and Successes you have had with, cont’d. </vt:lpstr>
      <vt:lpstr>What are some Struggles and Successes you have had with, cont’d. 2</vt:lpstr>
      <vt:lpstr>What are some Struggles and Successes you have had with, cont’d. 3</vt:lpstr>
      <vt:lpstr>What are some Struggles and Successes you have had with, cont’d. 4</vt:lpstr>
      <vt:lpstr>What are some Struggles and Successes you have had with, cont’d. 5</vt:lpstr>
      <vt:lpstr>What are some Struggles and Successes you have had with, cont’d. 6</vt:lpstr>
      <vt:lpstr>Other Peer Support Opportunities </vt:lpstr>
      <vt:lpstr>Contacts </vt:lpstr>
      <vt:lpstr>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Darrell Jones</cp:lastModifiedBy>
  <cp:revision>405</cp:revision>
  <cp:lastPrinted>2015-06-16T14:43:43Z</cp:lastPrinted>
  <dcterms:created xsi:type="dcterms:W3CDTF">2011-01-05T14:17:40Z</dcterms:created>
  <dcterms:modified xsi:type="dcterms:W3CDTF">2016-11-30T15:54:10Z</dcterms:modified>
</cp:coreProperties>
</file>