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4"/>
  </p:notesMasterIdLst>
  <p:handoutMasterIdLst>
    <p:handoutMasterId r:id="rId115"/>
  </p:handoutMasterIdLst>
  <p:sldIdLst>
    <p:sldId id="626" r:id="rId2"/>
    <p:sldId id="691" r:id="rId3"/>
    <p:sldId id="692" r:id="rId4"/>
    <p:sldId id="693" r:id="rId5"/>
    <p:sldId id="694" r:id="rId6"/>
    <p:sldId id="695" r:id="rId7"/>
    <p:sldId id="783" r:id="rId8"/>
    <p:sldId id="696" r:id="rId9"/>
    <p:sldId id="697" r:id="rId10"/>
    <p:sldId id="698" r:id="rId11"/>
    <p:sldId id="699" r:id="rId12"/>
    <p:sldId id="784" r:id="rId13"/>
    <p:sldId id="700" r:id="rId14"/>
    <p:sldId id="701" r:id="rId15"/>
    <p:sldId id="702" r:id="rId16"/>
    <p:sldId id="785" r:id="rId17"/>
    <p:sldId id="786" r:id="rId18"/>
    <p:sldId id="788" r:id="rId19"/>
    <p:sldId id="703" r:id="rId20"/>
    <p:sldId id="704" r:id="rId21"/>
    <p:sldId id="705" r:id="rId22"/>
    <p:sldId id="706" r:id="rId23"/>
    <p:sldId id="707" r:id="rId24"/>
    <p:sldId id="708" r:id="rId25"/>
    <p:sldId id="709" r:id="rId26"/>
    <p:sldId id="710" r:id="rId27"/>
    <p:sldId id="711" r:id="rId28"/>
    <p:sldId id="712" r:id="rId29"/>
    <p:sldId id="713" r:id="rId30"/>
    <p:sldId id="714" r:id="rId31"/>
    <p:sldId id="715" r:id="rId32"/>
    <p:sldId id="716" r:id="rId33"/>
    <p:sldId id="717" r:id="rId34"/>
    <p:sldId id="718" r:id="rId35"/>
    <p:sldId id="719" r:id="rId36"/>
    <p:sldId id="720" r:id="rId37"/>
    <p:sldId id="721" r:id="rId38"/>
    <p:sldId id="722" r:id="rId39"/>
    <p:sldId id="723" r:id="rId40"/>
    <p:sldId id="724" r:id="rId41"/>
    <p:sldId id="725" r:id="rId42"/>
    <p:sldId id="726" r:id="rId43"/>
    <p:sldId id="727" r:id="rId44"/>
    <p:sldId id="728" r:id="rId45"/>
    <p:sldId id="787" r:id="rId46"/>
    <p:sldId id="789" r:id="rId47"/>
    <p:sldId id="799" r:id="rId48"/>
    <p:sldId id="800" r:id="rId49"/>
    <p:sldId id="729" r:id="rId50"/>
    <p:sldId id="730" r:id="rId51"/>
    <p:sldId id="731" r:id="rId52"/>
    <p:sldId id="732" r:id="rId53"/>
    <p:sldId id="733" r:id="rId54"/>
    <p:sldId id="734" r:id="rId55"/>
    <p:sldId id="735" r:id="rId56"/>
    <p:sldId id="736" r:id="rId57"/>
    <p:sldId id="790" r:id="rId58"/>
    <p:sldId id="791" r:id="rId59"/>
    <p:sldId id="737" r:id="rId60"/>
    <p:sldId id="738" r:id="rId61"/>
    <p:sldId id="782" r:id="rId62"/>
    <p:sldId id="739" r:id="rId63"/>
    <p:sldId id="792" r:id="rId64"/>
    <p:sldId id="793" r:id="rId65"/>
    <p:sldId id="740" r:id="rId66"/>
    <p:sldId id="741" r:id="rId67"/>
    <p:sldId id="742" r:id="rId68"/>
    <p:sldId id="743" r:id="rId69"/>
    <p:sldId id="801" r:id="rId70"/>
    <p:sldId id="744" r:id="rId71"/>
    <p:sldId id="745" r:id="rId72"/>
    <p:sldId id="794" r:id="rId73"/>
    <p:sldId id="746" r:id="rId74"/>
    <p:sldId id="747" r:id="rId75"/>
    <p:sldId id="748" r:id="rId76"/>
    <p:sldId id="749" r:id="rId77"/>
    <p:sldId id="750" r:id="rId78"/>
    <p:sldId id="751" r:id="rId79"/>
    <p:sldId id="752" r:id="rId80"/>
    <p:sldId id="753" r:id="rId81"/>
    <p:sldId id="754" r:id="rId82"/>
    <p:sldId id="755" r:id="rId83"/>
    <p:sldId id="756" r:id="rId84"/>
    <p:sldId id="795" r:id="rId85"/>
    <p:sldId id="757" r:id="rId86"/>
    <p:sldId id="758" r:id="rId87"/>
    <p:sldId id="759" r:id="rId88"/>
    <p:sldId id="760" r:id="rId89"/>
    <p:sldId id="761" r:id="rId90"/>
    <p:sldId id="762" r:id="rId91"/>
    <p:sldId id="763" r:id="rId92"/>
    <p:sldId id="764" r:id="rId93"/>
    <p:sldId id="765" r:id="rId94"/>
    <p:sldId id="766" r:id="rId95"/>
    <p:sldId id="767" r:id="rId96"/>
    <p:sldId id="796" r:id="rId97"/>
    <p:sldId id="768" r:id="rId98"/>
    <p:sldId id="769" r:id="rId99"/>
    <p:sldId id="770" r:id="rId100"/>
    <p:sldId id="771" r:id="rId101"/>
    <p:sldId id="772" r:id="rId102"/>
    <p:sldId id="773" r:id="rId103"/>
    <p:sldId id="774" r:id="rId104"/>
    <p:sldId id="775" r:id="rId105"/>
    <p:sldId id="776" r:id="rId106"/>
    <p:sldId id="777" r:id="rId107"/>
    <p:sldId id="778" r:id="rId108"/>
    <p:sldId id="779" r:id="rId109"/>
    <p:sldId id="780" r:id="rId110"/>
    <p:sldId id="781" r:id="rId111"/>
    <p:sldId id="798" r:id="rId112"/>
    <p:sldId id="648" r:id="rId113"/>
  </p:sldIdLst>
  <p:sldSz cx="9144000" cy="6858000" type="screen4x3"/>
  <p:notesSz cx="7010400" cy="923607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guide id="3" orient="horz" pos="2909">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ancy Smith" initials="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CC"/>
    <a:srgbClr val="A50021"/>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5538" autoAdjust="0"/>
    <p:restoredTop sz="96450" autoAdjust="0"/>
  </p:normalViewPr>
  <p:slideViewPr>
    <p:cSldViewPr>
      <p:cViewPr varScale="1">
        <p:scale>
          <a:sx n="108" d="100"/>
          <a:sy n="108" d="100"/>
        </p:scale>
        <p:origin x="1596" y="84"/>
      </p:cViewPr>
      <p:guideLst>
        <p:guide orient="horz" pos="2160"/>
        <p:guide pos="2880"/>
      </p:guideLst>
    </p:cSldViewPr>
  </p:slideViewPr>
  <p:outlineViewPr>
    <p:cViewPr>
      <p:scale>
        <a:sx n="33" d="100"/>
        <a:sy n="33" d="100"/>
      </p:scale>
      <p:origin x="0" y="24096"/>
    </p:cViewPr>
  </p:outlineViewPr>
  <p:notesTextViewPr>
    <p:cViewPr>
      <p:scale>
        <a:sx n="100" d="100"/>
        <a:sy n="100" d="100"/>
      </p:scale>
      <p:origin x="0" y="0"/>
    </p:cViewPr>
  </p:notesTextViewPr>
  <p:sorterViewPr>
    <p:cViewPr>
      <p:scale>
        <a:sx n="66" d="100"/>
        <a:sy n="66" d="100"/>
      </p:scale>
      <p:origin x="0" y="-14976"/>
    </p:cViewPr>
  </p:sorterViewPr>
  <p:notesViewPr>
    <p:cSldViewPr>
      <p:cViewPr varScale="1">
        <p:scale>
          <a:sx n="50" d="100"/>
          <a:sy n="50" d="100"/>
        </p:scale>
        <p:origin x="2208" y="42"/>
      </p:cViewPr>
      <p:guideLst>
        <p:guide orient="horz" pos="2928"/>
        <p:guide pos="2208"/>
        <p:guide orient="horz" pos="2909"/>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presProps" Target="presProp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notesMaster" Target="notesMasters/notesMaster1.xml"/><Relationship Id="rId119"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2120"/>
          </a:xfrm>
          <a:prstGeom prst="rect">
            <a:avLst/>
          </a:prstGeom>
        </p:spPr>
        <p:txBody>
          <a:bodyPr vert="horz" lIns="93177" tIns="46589" rIns="93177" bIns="46589" rtlCol="0"/>
          <a:lstStyle>
            <a:lvl1pPr algn="l">
              <a:defRPr sz="1200">
                <a:latin typeface="Arial" charset="0"/>
                <a:cs typeface="+mn-cs"/>
              </a:defRPr>
            </a:lvl1pPr>
          </a:lstStyle>
          <a:p>
            <a:pPr>
              <a:defRPr/>
            </a:pPr>
            <a:endParaRPr lang="en-US" dirty="0"/>
          </a:p>
        </p:txBody>
      </p:sp>
      <p:sp>
        <p:nvSpPr>
          <p:cNvPr id="3" name="Date Placeholder 2"/>
          <p:cNvSpPr>
            <a:spLocks noGrp="1"/>
          </p:cNvSpPr>
          <p:nvPr>
            <p:ph type="dt" sz="quarter" idx="1"/>
          </p:nvPr>
        </p:nvSpPr>
        <p:spPr>
          <a:xfrm>
            <a:off x="3970339" y="0"/>
            <a:ext cx="3038475" cy="462120"/>
          </a:xfrm>
          <a:prstGeom prst="rect">
            <a:avLst/>
          </a:prstGeom>
        </p:spPr>
        <p:txBody>
          <a:bodyPr vert="horz" lIns="93177" tIns="46589" rIns="93177" bIns="46589" rtlCol="0"/>
          <a:lstStyle>
            <a:lvl1pPr algn="r">
              <a:defRPr sz="1200">
                <a:latin typeface="Arial" charset="0"/>
                <a:cs typeface="+mn-cs"/>
              </a:defRPr>
            </a:lvl1pPr>
          </a:lstStyle>
          <a:p>
            <a:pPr>
              <a:defRPr/>
            </a:pPr>
            <a:fld id="{865A7DD1-600C-42FF-9D9D-BFB743C0A4FC}" type="datetimeFigureOut">
              <a:rPr lang="en-US"/>
              <a:pPr>
                <a:defRPr/>
              </a:pPr>
              <a:t>2/2/2017</a:t>
            </a:fld>
            <a:endParaRPr lang="en-US" dirty="0"/>
          </a:p>
        </p:txBody>
      </p:sp>
      <p:sp>
        <p:nvSpPr>
          <p:cNvPr id="4" name="Footer Placeholder 3"/>
          <p:cNvSpPr>
            <a:spLocks noGrp="1"/>
          </p:cNvSpPr>
          <p:nvPr>
            <p:ph type="ftr" sz="quarter" idx="2"/>
          </p:nvPr>
        </p:nvSpPr>
        <p:spPr>
          <a:xfrm>
            <a:off x="1" y="8772378"/>
            <a:ext cx="3038475" cy="462120"/>
          </a:xfrm>
          <a:prstGeom prst="rect">
            <a:avLst/>
          </a:prstGeom>
        </p:spPr>
        <p:txBody>
          <a:bodyPr vert="horz" lIns="93177" tIns="46589" rIns="93177" bIns="46589" rtlCol="0" anchor="b"/>
          <a:lstStyle>
            <a:lvl1pPr algn="l">
              <a:defRPr sz="1200">
                <a:latin typeface="Arial" charset="0"/>
                <a:cs typeface="+mn-cs"/>
              </a:defRPr>
            </a:lvl1pPr>
          </a:lstStyle>
          <a:p>
            <a:pPr>
              <a:defRPr/>
            </a:pPr>
            <a:endParaRPr lang="en-US" dirty="0"/>
          </a:p>
        </p:txBody>
      </p:sp>
      <p:sp>
        <p:nvSpPr>
          <p:cNvPr id="5" name="Slide Number Placeholder 4"/>
          <p:cNvSpPr>
            <a:spLocks noGrp="1"/>
          </p:cNvSpPr>
          <p:nvPr>
            <p:ph type="sldNum" sz="quarter" idx="3"/>
          </p:nvPr>
        </p:nvSpPr>
        <p:spPr>
          <a:xfrm>
            <a:off x="3970339" y="8772378"/>
            <a:ext cx="3038475" cy="462120"/>
          </a:xfrm>
          <a:prstGeom prst="rect">
            <a:avLst/>
          </a:prstGeom>
        </p:spPr>
        <p:txBody>
          <a:bodyPr vert="horz" lIns="93177" tIns="46589" rIns="93177" bIns="46589" rtlCol="0" anchor="b"/>
          <a:lstStyle>
            <a:lvl1pPr algn="r">
              <a:defRPr sz="1200">
                <a:latin typeface="Arial" charset="0"/>
                <a:cs typeface="+mn-cs"/>
              </a:defRPr>
            </a:lvl1pPr>
          </a:lstStyle>
          <a:p>
            <a:pPr>
              <a:defRPr/>
            </a:pPr>
            <a:fld id="{8358C2DD-14E5-490D-A181-3A78FEFD9465}" type="slidenum">
              <a:rPr lang="en-US"/>
              <a:pPr>
                <a:defRPr/>
              </a:pPr>
              <a:t>‹#›</a:t>
            </a:fld>
            <a:endParaRPr lang="en-US" dirty="0"/>
          </a:p>
        </p:txBody>
      </p:sp>
    </p:spTree>
    <p:extLst>
      <p:ext uri="{BB962C8B-B14F-4D97-AF65-F5344CB8AC3E}">
        <p14:creationId xmlns:p14="http://schemas.microsoft.com/office/powerpoint/2010/main" val="13886209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1" y="0"/>
            <a:ext cx="3038475" cy="4621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cs typeface="+mn-cs"/>
              </a:defRPr>
            </a:lvl1pPr>
          </a:lstStyle>
          <a:p>
            <a:pPr>
              <a:defRPr/>
            </a:pPr>
            <a:endParaRPr lang="en-US" dirty="0"/>
          </a:p>
        </p:txBody>
      </p:sp>
      <p:sp>
        <p:nvSpPr>
          <p:cNvPr id="26627" name="Rectangle 3"/>
          <p:cNvSpPr>
            <a:spLocks noGrp="1" noChangeArrowheads="1"/>
          </p:cNvSpPr>
          <p:nvPr>
            <p:ph type="dt" idx="1"/>
          </p:nvPr>
        </p:nvSpPr>
        <p:spPr bwMode="auto">
          <a:xfrm>
            <a:off x="3970339" y="0"/>
            <a:ext cx="3038475" cy="4621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cs typeface="+mn-cs"/>
              </a:defRPr>
            </a:lvl1pPr>
          </a:lstStyle>
          <a:p>
            <a:pPr>
              <a:defRPr/>
            </a:pPr>
            <a:endParaRPr lang="en-US" dirty="0"/>
          </a:p>
        </p:txBody>
      </p:sp>
      <p:sp>
        <p:nvSpPr>
          <p:cNvPr id="13316" name="Rectangle 4"/>
          <p:cNvSpPr>
            <a:spLocks noGrp="1" noRot="1" noChangeAspect="1" noChangeArrowheads="1" noTextEdit="1"/>
          </p:cNvSpPr>
          <p:nvPr>
            <p:ph type="sldImg" idx="2"/>
          </p:nvPr>
        </p:nvSpPr>
        <p:spPr bwMode="auto">
          <a:xfrm>
            <a:off x="1195388" y="692150"/>
            <a:ext cx="4619625" cy="3463925"/>
          </a:xfrm>
          <a:prstGeom prst="rect">
            <a:avLst/>
          </a:prstGeom>
          <a:noFill/>
          <a:ln w="9525">
            <a:solidFill>
              <a:srgbClr val="000000"/>
            </a:solidFill>
            <a:miter lim="800000"/>
            <a:headEnd/>
            <a:tailEnd/>
          </a:ln>
        </p:spPr>
      </p:sp>
      <p:sp>
        <p:nvSpPr>
          <p:cNvPr id="26629" name="Rectangle 5"/>
          <p:cNvSpPr>
            <a:spLocks noGrp="1" noChangeArrowheads="1"/>
          </p:cNvSpPr>
          <p:nvPr>
            <p:ph type="body" sz="quarter" idx="3"/>
          </p:nvPr>
        </p:nvSpPr>
        <p:spPr bwMode="auto">
          <a:xfrm>
            <a:off x="701675" y="4387767"/>
            <a:ext cx="5607050" cy="4155919"/>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6630" name="Rectangle 6"/>
          <p:cNvSpPr>
            <a:spLocks noGrp="1" noChangeArrowheads="1"/>
          </p:cNvSpPr>
          <p:nvPr>
            <p:ph type="ftr" sz="quarter" idx="4"/>
          </p:nvPr>
        </p:nvSpPr>
        <p:spPr bwMode="auto">
          <a:xfrm>
            <a:off x="1" y="8772378"/>
            <a:ext cx="3038475" cy="4621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cs typeface="+mn-cs"/>
              </a:defRPr>
            </a:lvl1pPr>
          </a:lstStyle>
          <a:p>
            <a:pPr>
              <a:defRPr/>
            </a:pPr>
            <a:endParaRPr lang="en-US" dirty="0"/>
          </a:p>
        </p:txBody>
      </p:sp>
      <p:sp>
        <p:nvSpPr>
          <p:cNvPr id="26631" name="Rectangle 7"/>
          <p:cNvSpPr>
            <a:spLocks noGrp="1" noChangeArrowheads="1"/>
          </p:cNvSpPr>
          <p:nvPr>
            <p:ph type="sldNum" sz="quarter" idx="5"/>
          </p:nvPr>
        </p:nvSpPr>
        <p:spPr bwMode="auto">
          <a:xfrm>
            <a:off x="3970339" y="8772378"/>
            <a:ext cx="3038475" cy="4621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cs typeface="+mn-cs"/>
              </a:defRPr>
            </a:lvl1pPr>
          </a:lstStyle>
          <a:p>
            <a:pPr>
              <a:defRPr/>
            </a:pPr>
            <a:fld id="{446037A2-A146-4AFA-A36B-418E91F740ED}" type="slidenum">
              <a:rPr lang="en-US"/>
              <a:pPr>
                <a:defRPr/>
              </a:pPr>
              <a:t>‹#›</a:t>
            </a:fld>
            <a:endParaRPr lang="en-US" dirty="0"/>
          </a:p>
        </p:txBody>
      </p:sp>
    </p:spTree>
    <p:extLst>
      <p:ext uri="{BB962C8B-B14F-4D97-AF65-F5344CB8AC3E}">
        <p14:creationId xmlns:p14="http://schemas.microsoft.com/office/powerpoint/2010/main" val="3693883569"/>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656533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1193605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268748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C7C8ACA3-9F92-4AD5-9E39-716CB6917A7B}"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600"/>
            </a:lvl1pPr>
            <a:lvl2pPr>
              <a:defRPr sz="24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sz="1200"/>
            </a:lvl1pPr>
          </a:lstStyle>
          <a:p>
            <a:pPr>
              <a:defRPr/>
            </a:pPr>
            <a:fld id="{F2DF5F09-D78D-44DB-A338-E90D23C46220}" type="slidenum">
              <a:rPr lang="en-US" smtClean="0"/>
              <a:pPr>
                <a:defRPr/>
              </a:pPr>
              <a:t>‹#›</a:t>
            </a:fld>
            <a:endParaRPr lang="en-US" dirty="0"/>
          </a:p>
        </p:txBody>
      </p:sp>
      <p:sp>
        <p:nvSpPr>
          <p:cNvPr id="2" name="Title 1"/>
          <p:cNvSpPr>
            <a:spLocks noGrp="1"/>
          </p:cNvSpPr>
          <p:nvPr>
            <p:ph type="title"/>
          </p:nvPr>
        </p:nvSpPr>
        <p:spPr>
          <a:xfrm>
            <a:off x="228600" y="274638"/>
            <a:ext cx="8686800" cy="792162"/>
          </a:xfrm>
        </p:spPr>
        <p:txBody>
          <a:bodyPr/>
          <a:lstStyle>
            <a:lvl1pPr>
              <a:defRPr>
                <a:solidFill>
                  <a:schemeClr val="accent2"/>
                </a:solidFill>
              </a:defRPr>
            </a:lvl1pPr>
          </a:lstStyle>
          <a:p>
            <a:r>
              <a:rPr lang="en-US" dirty="0"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048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4CF5312C-8747-4F3B-BF17-2BCC2CA352B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F42DF3E2-0175-464B-95E4-5D6CFE698002}"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99FA63F1-7645-4F48-9FA4-1DA2E064BD65}" type="slidenum">
              <a:rPr lang="en-US" smtClean="0"/>
              <a:pPr/>
              <a:t>‹#›</a:t>
            </a:fld>
            <a:endParaRPr lang="en-US" dirty="0"/>
          </a:p>
        </p:txBody>
      </p:sp>
    </p:spTree>
    <p:extLst>
      <p:ext uri="{BB962C8B-B14F-4D97-AF65-F5344CB8AC3E}">
        <p14:creationId xmlns:p14="http://schemas.microsoft.com/office/powerpoint/2010/main" val="54982643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84582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04800" y="1219200"/>
            <a:ext cx="8610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384925"/>
            <a:ext cx="23622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latin typeface="Arial" charset="0"/>
                <a:cs typeface="+mn-cs"/>
              </a:defRPr>
            </a:lvl1pPr>
          </a:lstStyle>
          <a:p>
            <a:pPr>
              <a:defRPr/>
            </a:pPr>
            <a:fld id="{124CDB12-2334-4149-9ED6-145DE69D84D2}" type="slidenum">
              <a:rPr lang="en-US" smtClean="0"/>
              <a:pPr>
                <a:defRPr/>
              </a:pPr>
              <a:t>‹#›</a:t>
            </a:fld>
            <a:endParaRPr lang="en-US" dirty="0"/>
          </a:p>
        </p:txBody>
      </p:sp>
      <p:sp>
        <p:nvSpPr>
          <p:cNvPr id="2" name="Rectangle 9"/>
          <p:cNvSpPr>
            <a:spLocks noChangeArrowheads="1"/>
          </p:cNvSpPr>
          <p:nvPr userDrawn="1"/>
        </p:nvSpPr>
        <p:spPr bwMode="auto">
          <a:xfrm>
            <a:off x="228600" y="6373813"/>
            <a:ext cx="2438400" cy="338554"/>
          </a:xfrm>
          <a:prstGeom prst="rect">
            <a:avLst/>
          </a:prstGeom>
          <a:noFill/>
          <a:ln>
            <a:noFill/>
          </a:ln>
          <a:extLst/>
        </p:spPr>
        <p:txBody>
          <a:bodyPr wrap="square">
            <a:spAutoFit/>
          </a:bodyPr>
          <a:lstStyle/>
          <a:p>
            <a:pPr>
              <a:defRPr/>
            </a:pPr>
            <a:r>
              <a:rPr lang="en-US" sz="800" b="1" dirty="0" smtClean="0">
                <a:latin typeface="Arial" pitchFamily="34" charset="0"/>
                <a:cs typeface="+mn-cs"/>
              </a:rPr>
              <a:t>SILC-NET</a:t>
            </a:r>
            <a:r>
              <a:rPr lang="en-US" sz="800" b="1" dirty="0">
                <a:latin typeface="Arial" pitchFamily="34" charset="0"/>
                <a:cs typeface="+mn-cs"/>
              </a:rPr>
              <a:t>, a project of ILRU </a:t>
            </a:r>
            <a:r>
              <a:rPr lang="en-US" sz="800" b="1" dirty="0" smtClean="0">
                <a:latin typeface="Arial" pitchFamily="34" charset="0"/>
                <a:cs typeface="+mn-cs"/>
              </a:rPr>
              <a:t>–</a:t>
            </a:r>
          </a:p>
          <a:p>
            <a:pPr>
              <a:defRPr/>
            </a:pPr>
            <a:r>
              <a:rPr lang="en-US" sz="800" b="1" dirty="0" smtClean="0">
                <a:latin typeface="Arial" pitchFamily="34" charset="0"/>
                <a:cs typeface="+mn-cs"/>
              </a:rPr>
              <a:t> </a:t>
            </a:r>
            <a:r>
              <a:rPr lang="en-US" sz="800" b="1" dirty="0">
                <a:latin typeface="Arial" pitchFamily="34" charset="0"/>
                <a:cs typeface="+mn-cs"/>
              </a:rPr>
              <a:t>Independent Living Research Utilization</a:t>
            </a:r>
          </a:p>
        </p:txBody>
      </p:sp>
      <p:pic>
        <p:nvPicPr>
          <p:cNvPr id="6" name="Picture 5" descr="ILRU logo - ilru red block letters with blue &quot;eyebrow&quot; over it"/>
          <p:cNvPicPr>
            <a:picLocks noChangeAspect="1"/>
          </p:cNvPicPr>
          <p:nvPr userDrawn="1"/>
        </p:nvPicPr>
        <p:blipFill>
          <a:blip r:embed="rId7" cstate="print"/>
          <a:stretch>
            <a:fillRect/>
          </a:stretch>
        </p:blipFill>
        <p:spPr>
          <a:xfrm>
            <a:off x="4191000" y="6324600"/>
            <a:ext cx="609600" cy="291869"/>
          </a:xfrm>
          <a:prstGeom prst="rect">
            <a:avLst/>
          </a:prstGeom>
        </p:spPr>
      </p:pic>
    </p:spTree>
  </p:cSld>
  <p:clrMap bg1="lt1" tx1="dk1" bg2="lt2" tx2="dk2" accent1="accent1" accent2="accent2" accent3="accent3" accent4="accent4" accent5="accent5" accent6="accent6" hlink="hlink" folHlink="folHlink"/>
  <p:sldLayoutIdLst>
    <p:sldLayoutId id="2147483659" r:id="rId1"/>
    <p:sldLayoutId id="2147483658" r:id="rId2"/>
    <p:sldLayoutId id="2147483656" r:id="rId3"/>
    <p:sldLayoutId id="2147483654" r:id="rId4"/>
    <p:sldLayoutId id="2147483662" r:id="rId5"/>
  </p:sldLayoutIdLst>
  <p:timing>
    <p:tnLst>
      <p:par>
        <p:cTn id="1" dur="indefinite" restart="never" nodeType="tmRoot"/>
      </p:par>
    </p:tnLst>
  </p:timing>
  <p:hf hdr="0" ftr="0" dt="0"/>
  <p:txStyles>
    <p:titleStyle>
      <a:lvl1pPr algn="l" rtl="0" eaLnBrk="0" fontAlgn="base" hangingPunct="0">
        <a:spcBef>
          <a:spcPct val="0"/>
        </a:spcBef>
        <a:spcAft>
          <a:spcPct val="0"/>
        </a:spcAft>
        <a:defRPr sz="2800" b="1">
          <a:solidFill>
            <a:schemeClr val="accent2"/>
          </a:solidFill>
          <a:latin typeface="+mj-lt"/>
          <a:ea typeface="+mj-ea"/>
          <a:cs typeface="+mj-cs"/>
        </a:defRPr>
      </a:lvl1pPr>
      <a:lvl2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3" Type="http://schemas.openxmlformats.org/officeDocument/2006/relationships/hyperlink" Target="mailto:paulamcelwee-ILRU@yahoo.com" TargetMode="External"/><Relationship Id="rId2" Type="http://schemas.openxmlformats.org/officeDocument/2006/relationships/hyperlink" Target="mailto:ann.meadows@wvsilc.org"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6"/>
          <p:cNvSpPr>
            <a:spLocks noGrp="1"/>
          </p:cNvSpPr>
          <p:nvPr>
            <p:ph type="title"/>
          </p:nvPr>
        </p:nvSpPr>
        <p:spPr>
          <a:xfrm>
            <a:off x="143793" y="85942"/>
            <a:ext cx="8855064" cy="367396"/>
          </a:xfrm>
        </p:spPr>
        <p:txBody>
          <a:bodyPr>
            <a:noAutofit/>
          </a:bodyPr>
          <a:lstStyle/>
          <a:p>
            <a:pPr algn="ctr"/>
            <a:r>
              <a:rPr lang="en-US" sz="1600" dirty="0" smtClean="0">
                <a:solidFill>
                  <a:schemeClr val="accent2"/>
                </a:solidFill>
              </a:rPr>
              <a:t>Independent Living Research Utilization</a:t>
            </a:r>
            <a:endParaRPr lang="en-US" sz="1600" dirty="0">
              <a:solidFill>
                <a:schemeClr val="accent2"/>
              </a:solidFill>
            </a:endParaRPr>
          </a:p>
        </p:txBody>
      </p:sp>
      <p:pic>
        <p:nvPicPr>
          <p:cNvPr id="6" name="Picture 5" descr="We create opportunities for independence for people with disabilities through research, education, and consultation.  ilru logo in block red letters with blue eyebrow swoosh above and below Independent Living Research utilization. www.ilru.org. "/>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5793" y="859730"/>
            <a:ext cx="7352413" cy="5486876"/>
          </a:xfrm>
          <a:prstGeom prst="rect">
            <a:avLst/>
          </a:prstGeom>
        </p:spPr>
      </p:pic>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a:t>
            </a:fld>
            <a:endParaRPr lang="en-US" dirty="0"/>
          </a:p>
        </p:txBody>
      </p:sp>
    </p:spTree>
    <p:extLst>
      <p:ext uri="{BB962C8B-B14F-4D97-AF65-F5344CB8AC3E}">
        <p14:creationId xmlns:p14="http://schemas.microsoft.com/office/powerpoint/2010/main" val="32189081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914400" lvl="1" indent="-457200">
              <a:spcAft>
                <a:spcPts val="1200"/>
              </a:spcAft>
              <a:buFont typeface="+mj-lt"/>
              <a:buAutoNum type="arabicParenR" startAt="4"/>
            </a:pPr>
            <a:r>
              <a:rPr lang="en-US" dirty="0"/>
              <a:t>State vocational rehabilitation (VR) programs receiving assistance under Title 1 of the Act (</a:t>
            </a:r>
            <a:r>
              <a:rPr lang="en-US" dirty="0" smtClean="0"/>
              <a:t>29 U.S.C</a:t>
            </a:r>
            <a:r>
              <a:rPr lang="en-US" dirty="0"/>
              <a:t>. 720 </a:t>
            </a:r>
            <a:r>
              <a:rPr lang="en-US" i="1" dirty="0"/>
              <a:t>et seq</a:t>
            </a:r>
            <a:r>
              <a:rPr lang="en-US" dirty="0" smtClean="0"/>
              <a:t>.);</a:t>
            </a:r>
            <a:endParaRPr lang="en-US" dirty="0"/>
          </a:p>
          <a:p>
            <a:pPr marL="914400" lvl="1" indent="-457200">
              <a:spcAft>
                <a:spcPts val="1200"/>
              </a:spcAft>
              <a:buFont typeface="+mj-lt"/>
              <a:buAutoNum type="arabicParenR" startAt="4"/>
            </a:pPr>
            <a:r>
              <a:rPr lang="en-US" dirty="0"/>
              <a:t>State programs of supported employment services receiving assistance under Title VI of the Act (29 U.S.C. 795g </a:t>
            </a:r>
            <a:r>
              <a:rPr lang="en-US" i="1" dirty="0"/>
              <a:t>et seq</a:t>
            </a:r>
            <a:r>
              <a:rPr lang="en-US" dirty="0" smtClean="0"/>
              <a:t>.);</a:t>
            </a:r>
            <a:endParaRPr lang="en-US" sz="2000" dirty="0"/>
          </a:p>
          <a:p>
            <a:pPr marL="914400" lvl="1" indent="-457200">
              <a:buFont typeface="+mj-lt"/>
              <a:buAutoNum type="arabicParenR" startAt="4"/>
            </a:pPr>
            <a:r>
              <a:rPr lang="en-US" dirty="0"/>
              <a:t>Client assistance programs (CAPs) receiving assistance under section 112 of the Act (</a:t>
            </a:r>
            <a:r>
              <a:rPr lang="en-US" dirty="0" smtClean="0"/>
              <a:t>29U.S.C</a:t>
            </a:r>
            <a:r>
              <a:rPr lang="en-US" dirty="0"/>
              <a:t>. 732</a:t>
            </a:r>
            <a:r>
              <a:rPr lang="en-US" dirty="0" smtClean="0"/>
              <a:t>);</a:t>
            </a:r>
            <a:endParaRPr lang="en-US" dirty="0"/>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10</a:t>
            </a:fld>
            <a:endParaRPr lang="en-US" dirty="0"/>
          </a:p>
        </p:txBody>
      </p:sp>
      <p:sp>
        <p:nvSpPr>
          <p:cNvPr id="4" name="Title 3"/>
          <p:cNvSpPr>
            <a:spLocks noGrp="1"/>
          </p:cNvSpPr>
          <p:nvPr>
            <p:ph type="title"/>
          </p:nvPr>
        </p:nvSpPr>
        <p:spPr/>
        <p:txBody>
          <a:bodyPr/>
          <a:lstStyle/>
          <a:p>
            <a:r>
              <a:rPr lang="en-US" dirty="0"/>
              <a:t>§ 1329.2 Purpose. </a:t>
            </a:r>
            <a:r>
              <a:rPr lang="en-US" sz="2400" dirty="0" smtClean="0"/>
              <a:t>cont'd. 2</a:t>
            </a:r>
            <a:endParaRPr lang="en-US" dirty="0"/>
          </a:p>
        </p:txBody>
      </p:sp>
    </p:spTree>
    <p:extLst>
      <p:ext uri="{BB962C8B-B14F-4D97-AF65-F5344CB8AC3E}">
        <p14:creationId xmlns:p14="http://schemas.microsoft.com/office/powerpoint/2010/main" val="163264536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600200"/>
            <a:ext cx="8610600" cy="4648200"/>
          </a:xfrm>
        </p:spPr>
        <p:txBody>
          <a:bodyPr/>
          <a:lstStyle/>
          <a:p>
            <a:pPr marL="914400" lvl="1" indent="-457200">
              <a:spcAft>
                <a:spcPts val="1200"/>
              </a:spcAft>
              <a:buFont typeface="+mj-lt"/>
              <a:buAutoNum type="arabicParenR"/>
            </a:pPr>
            <a:r>
              <a:rPr lang="en-US" sz="2600" dirty="0"/>
              <a:t>No nonprofit private agency submits and obtains approval of an acceptable application under section 722 or 723 of the Act to operate a Center for that fiscal year before a date specified by the Administrator; or</a:t>
            </a:r>
          </a:p>
          <a:p>
            <a:pPr marL="914400" lvl="1" indent="-457200">
              <a:buFont typeface="+mj-lt"/>
              <a:buAutoNum type="arabicParenR"/>
            </a:pPr>
            <a:r>
              <a:rPr lang="en-US" sz="2600" dirty="0"/>
              <a:t>After funding all applications so submitted and approved, the Administrator determines that funds remain available to provide that assistance.</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100</a:t>
            </a:fld>
            <a:endParaRPr lang="en-US" dirty="0"/>
          </a:p>
        </p:txBody>
      </p:sp>
      <p:sp>
        <p:nvSpPr>
          <p:cNvPr id="4" name="Title 3"/>
          <p:cNvSpPr>
            <a:spLocks noGrp="1"/>
          </p:cNvSpPr>
          <p:nvPr>
            <p:ph type="title"/>
          </p:nvPr>
        </p:nvSpPr>
        <p:spPr>
          <a:xfrm>
            <a:off x="228600" y="274638"/>
            <a:ext cx="8686800" cy="1096962"/>
          </a:xfrm>
        </p:spPr>
        <p:txBody>
          <a:bodyPr/>
          <a:lstStyle/>
          <a:p>
            <a:r>
              <a:rPr lang="en-US" dirty="0"/>
              <a:t>§ 1329.21 Continuation awards to entities eligible for assistance under the CIL program. </a:t>
            </a:r>
            <a:r>
              <a:rPr lang="en-US" sz="2400" dirty="0" smtClean="0"/>
              <a:t>cont'd. 2</a:t>
            </a:r>
            <a:endParaRPr lang="en-US" dirty="0"/>
          </a:p>
        </p:txBody>
      </p:sp>
    </p:spTree>
    <p:extLst>
      <p:ext uri="{BB962C8B-B14F-4D97-AF65-F5344CB8AC3E}">
        <p14:creationId xmlns:p14="http://schemas.microsoft.com/office/powerpoint/2010/main" val="3095695549"/>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905000"/>
            <a:ext cx="8839200" cy="4343400"/>
          </a:xfrm>
        </p:spPr>
        <p:txBody>
          <a:bodyPr/>
          <a:lstStyle/>
          <a:p>
            <a:pPr marL="457200" lvl="0" indent="-457200">
              <a:buFont typeface="+mj-lt"/>
              <a:buAutoNum type="alphaLcParenR" startAt="4"/>
            </a:pPr>
            <a:r>
              <a:rPr lang="en-US" dirty="0"/>
              <a:t>A Center operated by the DSE under section 724(a) of the Act must comply with paragraphs (a), (b), and (c) of this section to receive continuation funding, except for the requirement that the Center be a private nonprofit agency</a:t>
            </a:r>
            <a:r>
              <a:rPr lang="en-US" dirty="0" smtClean="0"/>
              <a:t>.</a:t>
            </a:r>
            <a:endParaRPr lang="en-US" dirty="0"/>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101</a:t>
            </a:fld>
            <a:endParaRPr lang="en-US" dirty="0"/>
          </a:p>
        </p:txBody>
      </p:sp>
      <p:sp>
        <p:nvSpPr>
          <p:cNvPr id="4" name="Title 3"/>
          <p:cNvSpPr>
            <a:spLocks noGrp="1"/>
          </p:cNvSpPr>
          <p:nvPr>
            <p:ph type="title"/>
          </p:nvPr>
        </p:nvSpPr>
        <p:spPr>
          <a:xfrm>
            <a:off x="228600" y="274638"/>
            <a:ext cx="8686800" cy="1325562"/>
          </a:xfrm>
        </p:spPr>
        <p:txBody>
          <a:bodyPr/>
          <a:lstStyle/>
          <a:p>
            <a:r>
              <a:rPr lang="en-US" dirty="0"/>
              <a:t>§ 1329.21 Continuation awards to entities eligible for assistance under the CIL program. </a:t>
            </a:r>
            <a:r>
              <a:rPr lang="en-US" sz="2400" dirty="0" smtClean="0"/>
              <a:t>cont'd. 3</a:t>
            </a:r>
            <a:endParaRPr lang="en-US" dirty="0"/>
          </a:p>
        </p:txBody>
      </p:sp>
    </p:spTree>
    <p:extLst>
      <p:ext uri="{BB962C8B-B14F-4D97-AF65-F5344CB8AC3E}">
        <p14:creationId xmlns:p14="http://schemas.microsoft.com/office/powerpoint/2010/main" val="3810845296"/>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600200"/>
            <a:ext cx="8610600" cy="4648200"/>
          </a:xfrm>
        </p:spPr>
        <p:txBody>
          <a:bodyPr/>
          <a:lstStyle/>
          <a:p>
            <a:pPr marL="514350" indent="-514350">
              <a:buFont typeface="+mj-lt"/>
              <a:buAutoNum type="alphaLcParenR" startAt="5"/>
            </a:pPr>
            <a:r>
              <a:rPr lang="en-US" dirty="0"/>
              <a:t>A designated State entity that administered Part C funds and awarded grants directly to Centers within the State under section 723 of the Act in fiscal year (FY) 2015 is eligible to continue receiving assistance under section 723 in FY 2016 or a succeeding fiscal year if the Administrator determines that the amount of State funding earmarked by the State to support the general operation of Centers during the preceding fiscal year equaled or exceeded the amount of federal funds allotted to the State under section 721(c) of the Act for that fiscal year.</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102</a:t>
            </a:fld>
            <a:endParaRPr lang="en-US" dirty="0"/>
          </a:p>
        </p:txBody>
      </p:sp>
      <p:sp>
        <p:nvSpPr>
          <p:cNvPr id="4" name="Title 3"/>
          <p:cNvSpPr>
            <a:spLocks noGrp="1"/>
          </p:cNvSpPr>
          <p:nvPr>
            <p:ph type="title"/>
          </p:nvPr>
        </p:nvSpPr>
        <p:spPr>
          <a:xfrm>
            <a:off x="228600" y="274637"/>
            <a:ext cx="8839200" cy="1189037"/>
          </a:xfrm>
        </p:spPr>
        <p:txBody>
          <a:bodyPr/>
          <a:lstStyle/>
          <a:p>
            <a:r>
              <a:rPr lang="en-US" dirty="0"/>
              <a:t>§ 1329.21 Continuation awards to entities eligible for assistance under the CIL program. </a:t>
            </a:r>
            <a:r>
              <a:rPr lang="en-US" sz="2400" dirty="0" smtClean="0"/>
              <a:t>cont'd. 4</a:t>
            </a:r>
            <a:endParaRPr lang="en-US" dirty="0"/>
          </a:p>
        </p:txBody>
      </p:sp>
    </p:spTree>
    <p:extLst>
      <p:ext uri="{BB962C8B-B14F-4D97-AF65-F5344CB8AC3E}">
        <p14:creationId xmlns:p14="http://schemas.microsoft.com/office/powerpoint/2010/main" val="3168315968"/>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828800"/>
            <a:ext cx="8610600" cy="4419600"/>
          </a:xfrm>
        </p:spPr>
        <p:txBody>
          <a:bodyPr/>
          <a:lstStyle/>
          <a:p>
            <a:pPr marL="514350" lvl="0" indent="-514350">
              <a:spcAft>
                <a:spcPts val="1200"/>
              </a:spcAft>
              <a:buFont typeface="+mj-lt"/>
              <a:buAutoNum type="alphaLcParenR" startAt="6"/>
            </a:pPr>
            <a:r>
              <a:rPr lang="en-US" dirty="0" smtClean="0"/>
              <a:t>A </a:t>
            </a:r>
            <a:r>
              <a:rPr lang="en-US" dirty="0"/>
              <a:t>DSE may apply to administer Part C funds under section 723 in the time and in the manner that the Administrator may require, consistent with section 723(a)(1)(A) of the </a:t>
            </a:r>
            <a:r>
              <a:rPr lang="en-US" dirty="0" smtClean="0"/>
              <a:t>Act.</a:t>
            </a:r>
          </a:p>
          <a:p>
            <a:pPr marL="514350" lvl="0" indent="-514350">
              <a:buFont typeface="+mj-lt"/>
              <a:buAutoNum type="alphaLcParenR" startAt="6"/>
            </a:pPr>
            <a:r>
              <a:rPr lang="en-US" dirty="0" smtClean="0"/>
              <a:t>Grants </a:t>
            </a:r>
            <a:r>
              <a:rPr lang="en-US" dirty="0"/>
              <a:t>awarded by the DSE under section 723 of the Act are subject to the requirements of paragraphs (a) and (b) of this section and the order of priorities in section 723(e) of the Act, unless the DSE and the SILC jointly agree on another order of priorities.</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103</a:t>
            </a:fld>
            <a:endParaRPr lang="en-US" dirty="0"/>
          </a:p>
        </p:txBody>
      </p:sp>
      <p:sp>
        <p:nvSpPr>
          <p:cNvPr id="4" name="Title 3"/>
          <p:cNvSpPr>
            <a:spLocks noGrp="1"/>
          </p:cNvSpPr>
          <p:nvPr>
            <p:ph type="title"/>
          </p:nvPr>
        </p:nvSpPr>
        <p:spPr>
          <a:xfrm>
            <a:off x="228600" y="304800"/>
            <a:ext cx="8763000" cy="1143000"/>
          </a:xfrm>
        </p:spPr>
        <p:txBody>
          <a:bodyPr/>
          <a:lstStyle/>
          <a:p>
            <a:r>
              <a:rPr lang="en-US" dirty="0"/>
              <a:t>§ 1329.21 Continuation awards to entities eligible for assistance under the CIL program. </a:t>
            </a:r>
            <a:r>
              <a:rPr lang="en-US" sz="2400" dirty="0" smtClean="0"/>
              <a:t>cont'd. 5</a:t>
            </a:r>
            <a:endParaRPr lang="en-US" sz="2400" dirty="0"/>
          </a:p>
        </p:txBody>
      </p:sp>
    </p:spTree>
    <p:extLst>
      <p:ext uri="{BB962C8B-B14F-4D97-AF65-F5344CB8AC3E}">
        <p14:creationId xmlns:p14="http://schemas.microsoft.com/office/powerpoint/2010/main" val="2418316222"/>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514350" lvl="0" indent="-514350">
              <a:buFont typeface="+mj-lt"/>
              <a:buAutoNum type="alphaLcParenR"/>
            </a:pPr>
            <a:r>
              <a:rPr lang="en-US" dirty="0" smtClean="0"/>
              <a:t>Subject </a:t>
            </a:r>
            <a:r>
              <a:rPr lang="en-US" dirty="0"/>
              <a:t>to the availability of funds and in accordance with the order of priorities in section 722(e) of the Act and the State Plan's design for the statewide network of Centers, an eligible agency may receive Part C funding as a new Center for Independent Living in a State, if the eligible agency</a:t>
            </a:r>
            <a:r>
              <a:rPr lang="en-US" dirty="0" smtClean="0"/>
              <a:t>:</a:t>
            </a:r>
            <a:endParaRPr lang="en-US" dirty="0"/>
          </a:p>
          <a:p>
            <a:pPr marL="914400" lvl="1" indent="-457200">
              <a:buFont typeface="+mj-lt"/>
              <a:buAutoNum type="arabicParenR"/>
            </a:pPr>
            <a:r>
              <a:rPr lang="en-US" dirty="0"/>
              <a:t>Submits to the Administrator an application at the time and manner required in the funding opportunity announcement (FOA) issued by the Administrator which contains the information and meets the selection criteria established by the Administrator in accordance with section 722(d) of the </a:t>
            </a:r>
            <a:r>
              <a:rPr lang="en-US" dirty="0" smtClean="0"/>
              <a:t>Act;</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104</a:t>
            </a:fld>
            <a:endParaRPr lang="en-US" dirty="0"/>
          </a:p>
        </p:txBody>
      </p:sp>
      <p:sp>
        <p:nvSpPr>
          <p:cNvPr id="4" name="Title 3"/>
          <p:cNvSpPr>
            <a:spLocks noGrp="1"/>
          </p:cNvSpPr>
          <p:nvPr>
            <p:ph type="title"/>
          </p:nvPr>
        </p:nvSpPr>
        <p:spPr>
          <a:xfrm>
            <a:off x="228600" y="274638"/>
            <a:ext cx="8763000" cy="792162"/>
          </a:xfrm>
        </p:spPr>
        <p:txBody>
          <a:bodyPr/>
          <a:lstStyle/>
          <a:p>
            <a:r>
              <a:rPr lang="en-US" dirty="0"/>
              <a:t>§ 1329.22 Competitive awards to new Centers for Independent Living.</a:t>
            </a:r>
          </a:p>
        </p:txBody>
      </p:sp>
    </p:spTree>
    <p:extLst>
      <p:ext uri="{BB962C8B-B14F-4D97-AF65-F5344CB8AC3E}">
        <p14:creationId xmlns:p14="http://schemas.microsoft.com/office/powerpoint/2010/main" val="357822524"/>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447800"/>
            <a:ext cx="8610600" cy="4800600"/>
          </a:xfrm>
        </p:spPr>
        <p:txBody>
          <a:bodyPr/>
          <a:lstStyle/>
          <a:p>
            <a:pPr marL="914400" lvl="1" indent="-457200">
              <a:spcAft>
                <a:spcPts val="1200"/>
              </a:spcAft>
              <a:buFont typeface="+mj-lt"/>
              <a:buAutoNum type="arabicParenR" startAt="2"/>
            </a:pPr>
            <a:r>
              <a:rPr lang="en-US" dirty="0"/>
              <a:t>Proposes to serve a geographic area that has been designated as a priority unserved or underserved in the State Plan for Independent Living and that is not served by an existing Part C- funded Center; </a:t>
            </a:r>
            <a:r>
              <a:rPr lang="en-US" dirty="0" smtClean="0"/>
              <a:t>and</a:t>
            </a:r>
            <a:endParaRPr lang="en-US" sz="2000" dirty="0"/>
          </a:p>
          <a:p>
            <a:pPr marL="914400" lvl="1" indent="-457200">
              <a:spcAft>
                <a:spcPts val="1200"/>
              </a:spcAft>
              <a:buFont typeface="+mj-lt"/>
              <a:buAutoNum type="arabicParenR" startAt="2"/>
            </a:pPr>
            <a:r>
              <a:rPr lang="en-US" dirty="0"/>
              <a:t>Is determined by the Administrator to be the most qualified applicant to serve the designated priority area consistent with the State plan setting forth the design of the State for establishing a statewide network of Centers for independent living.</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105</a:t>
            </a:fld>
            <a:endParaRPr lang="en-US" dirty="0"/>
          </a:p>
        </p:txBody>
      </p:sp>
      <p:sp>
        <p:nvSpPr>
          <p:cNvPr id="4" name="Title 3"/>
          <p:cNvSpPr>
            <a:spLocks noGrp="1"/>
          </p:cNvSpPr>
          <p:nvPr>
            <p:ph type="title"/>
          </p:nvPr>
        </p:nvSpPr>
        <p:spPr>
          <a:xfrm>
            <a:off x="228600" y="274638"/>
            <a:ext cx="8763000" cy="792162"/>
          </a:xfrm>
        </p:spPr>
        <p:txBody>
          <a:bodyPr/>
          <a:lstStyle/>
          <a:p>
            <a:r>
              <a:rPr lang="en-US" dirty="0"/>
              <a:t>§ 1329.22 Competitive awards to new Centers for Independent Living</a:t>
            </a:r>
            <a:r>
              <a:rPr lang="en-US" dirty="0" smtClean="0"/>
              <a:t>. </a:t>
            </a:r>
            <a:r>
              <a:rPr lang="en-US" sz="2400" dirty="0" smtClean="0"/>
              <a:t>cont'd.</a:t>
            </a:r>
            <a:endParaRPr lang="en-US" sz="2400" dirty="0"/>
          </a:p>
        </p:txBody>
      </p:sp>
    </p:spTree>
    <p:extLst>
      <p:ext uri="{BB962C8B-B14F-4D97-AF65-F5344CB8AC3E}">
        <p14:creationId xmlns:p14="http://schemas.microsoft.com/office/powerpoint/2010/main" val="916686666"/>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447800"/>
            <a:ext cx="8610600" cy="4800600"/>
          </a:xfrm>
        </p:spPr>
        <p:txBody>
          <a:bodyPr/>
          <a:lstStyle/>
          <a:p>
            <a:pPr marL="514350" lvl="0" indent="-514350">
              <a:buFont typeface="+mj-lt"/>
              <a:buAutoNum type="alphaLcParenR" startAt="2"/>
            </a:pPr>
            <a:r>
              <a:rPr lang="en-US" dirty="0"/>
              <a:t>An existing Part C-funded Center may apply to serve the designated unserved or underserved areas if it proposes the establishment of a separate and complete Center (except that the </a:t>
            </a:r>
            <a:r>
              <a:rPr lang="en-US" dirty="0" smtClean="0"/>
              <a:t>governing board </a:t>
            </a:r>
            <a:r>
              <a:rPr lang="en-US" dirty="0"/>
              <a:t>of the existing center may serve as the governing board of the new Center) at a different geographic location, consistent with the requirements in the FOA.</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106</a:t>
            </a:fld>
            <a:endParaRPr lang="en-US" dirty="0"/>
          </a:p>
        </p:txBody>
      </p:sp>
      <p:sp>
        <p:nvSpPr>
          <p:cNvPr id="4" name="Title 3"/>
          <p:cNvSpPr>
            <a:spLocks noGrp="1"/>
          </p:cNvSpPr>
          <p:nvPr>
            <p:ph type="title"/>
          </p:nvPr>
        </p:nvSpPr>
        <p:spPr>
          <a:xfrm>
            <a:off x="228600" y="274638"/>
            <a:ext cx="8686800" cy="792162"/>
          </a:xfrm>
        </p:spPr>
        <p:txBody>
          <a:bodyPr/>
          <a:lstStyle/>
          <a:p>
            <a:r>
              <a:rPr lang="en-US" dirty="0"/>
              <a:t>§ 1329.22 Competitive awards to new Centers for Independent Living. </a:t>
            </a:r>
            <a:r>
              <a:rPr lang="en-US" sz="2400" dirty="0" smtClean="0"/>
              <a:t>cont'd. 2</a:t>
            </a:r>
            <a:endParaRPr lang="en-US" sz="2400" dirty="0"/>
          </a:p>
        </p:txBody>
      </p:sp>
    </p:spTree>
    <p:extLst>
      <p:ext uri="{BB962C8B-B14F-4D97-AF65-F5344CB8AC3E}">
        <p14:creationId xmlns:p14="http://schemas.microsoft.com/office/powerpoint/2010/main" val="1305481466"/>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514350" lvl="0" indent="-514350">
              <a:buFont typeface="+mj-lt"/>
              <a:buAutoNum type="alphaLcParenR" startAt="3"/>
            </a:pPr>
            <a:r>
              <a:rPr lang="en-US" sz="2800" dirty="0"/>
              <a:t>An eligible agency located in a bordering, contiguous State may be eligible for a new CIL award if the Administrator determines, based on the submitted application, that the agency</a:t>
            </a:r>
            <a:r>
              <a:rPr lang="en-US" sz="2800" dirty="0" smtClean="0"/>
              <a:t>:</a:t>
            </a:r>
            <a:endParaRPr lang="en-US" sz="2000" dirty="0"/>
          </a:p>
          <a:p>
            <a:pPr marL="914400" lvl="1" indent="-457200">
              <a:buFont typeface="+mj-lt"/>
              <a:buAutoNum type="arabicParenR"/>
            </a:pPr>
            <a:r>
              <a:rPr lang="en-US" dirty="0"/>
              <a:t>Is the most qualified applicant meeting the requirements in paragraphs (a) and (b) of this section; </a:t>
            </a:r>
            <a:r>
              <a:rPr lang="en-US" dirty="0" smtClean="0"/>
              <a:t>and</a:t>
            </a:r>
            <a:endParaRPr lang="en-US" sz="2000" dirty="0"/>
          </a:p>
          <a:p>
            <a:pPr marL="914400" lvl="1" indent="-457200">
              <a:buFont typeface="+mj-lt"/>
              <a:buAutoNum type="arabicParenR"/>
            </a:pPr>
            <a:r>
              <a:rPr lang="en-US" dirty="0"/>
              <a:t>Has the expertise and resources necessary to serve individuals with significant disabilities who reside in the bordering, contiguous State, in accordance with the requirements of the Act and these regulations</a:t>
            </a:r>
            <a:r>
              <a:rPr lang="en-US" dirty="0" smtClean="0"/>
              <a:t>.</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107</a:t>
            </a:fld>
            <a:endParaRPr lang="en-US" dirty="0"/>
          </a:p>
        </p:txBody>
      </p:sp>
      <p:sp>
        <p:nvSpPr>
          <p:cNvPr id="4" name="Title 3"/>
          <p:cNvSpPr>
            <a:spLocks noGrp="1"/>
          </p:cNvSpPr>
          <p:nvPr>
            <p:ph type="title"/>
          </p:nvPr>
        </p:nvSpPr>
        <p:spPr>
          <a:xfrm>
            <a:off x="228600" y="274638"/>
            <a:ext cx="8686800" cy="792162"/>
          </a:xfrm>
        </p:spPr>
        <p:txBody>
          <a:bodyPr/>
          <a:lstStyle/>
          <a:p>
            <a:r>
              <a:rPr lang="en-US" dirty="0"/>
              <a:t>§ 1329.22 Competitive awards to new Centers for Independent Living. </a:t>
            </a:r>
            <a:r>
              <a:rPr lang="en-US" sz="2400" dirty="0" smtClean="0"/>
              <a:t>cont'd. 3</a:t>
            </a:r>
            <a:endParaRPr lang="en-US" sz="2400" dirty="0"/>
          </a:p>
        </p:txBody>
      </p:sp>
    </p:spTree>
    <p:extLst>
      <p:ext uri="{BB962C8B-B14F-4D97-AF65-F5344CB8AC3E}">
        <p14:creationId xmlns:p14="http://schemas.microsoft.com/office/powerpoint/2010/main" val="1322794823"/>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447800"/>
            <a:ext cx="8610600" cy="4800600"/>
          </a:xfrm>
        </p:spPr>
        <p:txBody>
          <a:bodyPr/>
          <a:lstStyle/>
          <a:p>
            <a:pPr marL="514350" lvl="0" indent="-514350">
              <a:spcAft>
                <a:spcPts val="1200"/>
              </a:spcAft>
              <a:buFont typeface="+mj-lt"/>
              <a:buAutoNum type="alphaLcParenR" startAt="4"/>
            </a:pPr>
            <a:r>
              <a:rPr lang="en-US" sz="2800" dirty="0"/>
              <a:t>If there are insufficient funds under the State's allotment to fund a new Center, the Administrator may</a:t>
            </a:r>
            <a:r>
              <a:rPr lang="en-US" sz="2800" dirty="0" smtClean="0"/>
              <a:t>—</a:t>
            </a:r>
            <a:endParaRPr lang="en-US" sz="2000" dirty="0"/>
          </a:p>
          <a:p>
            <a:pPr marL="914400" lvl="1" indent="-457200">
              <a:spcAft>
                <a:spcPts val="1200"/>
              </a:spcAft>
              <a:buFont typeface="+mj-lt"/>
              <a:buAutoNum type="arabicParenR"/>
            </a:pPr>
            <a:r>
              <a:rPr lang="en-US" sz="2600" dirty="0"/>
              <a:t>Use the excess funds in the State to assist existing Centers consistent with the State plan; </a:t>
            </a:r>
            <a:r>
              <a:rPr lang="en-US" sz="2600" dirty="0" smtClean="0"/>
              <a:t>or</a:t>
            </a:r>
            <a:endParaRPr lang="en-US" sz="2600" dirty="0"/>
          </a:p>
          <a:p>
            <a:pPr marL="914400" lvl="1" indent="-457200">
              <a:buFont typeface="+mj-lt"/>
              <a:buAutoNum type="arabicParenR"/>
            </a:pPr>
            <a:r>
              <a:rPr lang="en-US" sz="2600" dirty="0"/>
              <a:t>Reallot these funds in accordance with section 721(d) of the Act</a:t>
            </a:r>
            <a:r>
              <a:rPr lang="en-US" sz="2600" dirty="0" smtClean="0"/>
              <a:t>.</a:t>
            </a:r>
            <a:endParaRPr lang="en-US" sz="2600"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108</a:t>
            </a:fld>
            <a:endParaRPr lang="en-US" dirty="0"/>
          </a:p>
        </p:txBody>
      </p:sp>
      <p:sp>
        <p:nvSpPr>
          <p:cNvPr id="4" name="Title 3"/>
          <p:cNvSpPr>
            <a:spLocks noGrp="1"/>
          </p:cNvSpPr>
          <p:nvPr>
            <p:ph type="title"/>
          </p:nvPr>
        </p:nvSpPr>
        <p:spPr/>
        <p:txBody>
          <a:bodyPr/>
          <a:lstStyle/>
          <a:p>
            <a:r>
              <a:rPr lang="en-US" dirty="0"/>
              <a:t>§ 1329.22 Competitive awards to new Centers for Independent Living. </a:t>
            </a:r>
            <a:r>
              <a:rPr lang="en-US" sz="2400" dirty="0" smtClean="0"/>
              <a:t>cont'd. 4</a:t>
            </a:r>
            <a:endParaRPr lang="en-US" dirty="0"/>
          </a:p>
        </p:txBody>
      </p:sp>
    </p:spTree>
    <p:extLst>
      <p:ext uri="{BB962C8B-B14F-4D97-AF65-F5344CB8AC3E}">
        <p14:creationId xmlns:p14="http://schemas.microsoft.com/office/powerpoint/2010/main" val="1351874929"/>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066800"/>
            <a:ext cx="8763000" cy="5181600"/>
          </a:xfrm>
        </p:spPr>
        <p:txBody>
          <a:bodyPr/>
          <a:lstStyle/>
          <a:p>
            <a:pPr marL="457200" lvl="2" indent="-457200">
              <a:buFont typeface="+mj-lt"/>
              <a:buAutoNum type="alphaLcParenR"/>
            </a:pPr>
            <a:r>
              <a:rPr lang="en-US" sz="2500" dirty="0" smtClean="0"/>
              <a:t>Centers </a:t>
            </a:r>
            <a:r>
              <a:rPr lang="en-US" sz="2500" dirty="0"/>
              <a:t>receiving Part C funding shall be subject to periodic reviews, including on-site reviews, in accordance with sections 706(c), 722(g), and 723(g) of the Act and guidance set forth by the Administrator, to verify compliance with the standards and assurances in section 725(b) </a:t>
            </a:r>
            <a:r>
              <a:rPr lang="en-US" sz="2500" dirty="0" smtClean="0"/>
              <a:t>and (c) of </a:t>
            </a:r>
            <a:r>
              <a:rPr lang="en-US" sz="2500" dirty="0"/>
              <a:t>the Act and the grant terms and conditions. The Administrator shall annually conduct reviews of at least 15 percent of the Centers</a:t>
            </a:r>
            <a:r>
              <a:rPr lang="en-US" sz="2500" dirty="0" smtClean="0"/>
              <a:t>.</a:t>
            </a:r>
          </a:p>
          <a:p>
            <a:pPr marL="457200" lvl="2" indent="-457200">
              <a:buFont typeface="+mj-lt"/>
              <a:buAutoNum type="alphaLcParenR"/>
            </a:pPr>
            <a:r>
              <a:rPr lang="en-US" sz="2500" dirty="0" smtClean="0"/>
              <a:t>A </a:t>
            </a:r>
            <a:r>
              <a:rPr lang="en-US" sz="2500" dirty="0"/>
              <a:t>copy of each review under this section shall be provided, in the case of section 723(g), by the director of the DSE to the Administrator and to the SILC, and in the case of section 722(g), by the Administrator to the SILC and the DSE.</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109</a:t>
            </a:fld>
            <a:endParaRPr lang="en-US" dirty="0"/>
          </a:p>
        </p:txBody>
      </p:sp>
      <p:sp>
        <p:nvSpPr>
          <p:cNvPr id="4" name="Title 3"/>
          <p:cNvSpPr>
            <a:spLocks noGrp="1"/>
          </p:cNvSpPr>
          <p:nvPr>
            <p:ph type="title"/>
          </p:nvPr>
        </p:nvSpPr>
        <p:spPr>
          <a:xfrm>
            <a:off x="228600" y="130176"/>
            <a:ext cx="7696200" cy="792162"/>
          </a:xfrm>
        </p:spPr>
        <p:txBody>
          <a:bodyPr/>
          <a:lstStyle/>
          <a:p>
            <a:r>
              <a:rPr lang="en-US" dirty="0"/>
              <a:t>§ 1329.23 Compliance reviews.</a:t>
            </a:r>
          </a:p>
        </p:txBody>
      </p:sp>
    </p:spTree>
    <p:extLst>
      <p:ext uri="{BB962C8B-B14F-4D97-AF65-F5344CB8AC3E}">
        <p14:creationId xmlns:p14="http://schemas.microsoft.com/office/powerpoint/2010/main" val="17319221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914400" lvl="1" indent="-457200">
              <a:spcAft>
                <a:spcPts val="1200"/>
              </a:spcAft>
              <a:buFont typeface="+mj-lt"/>
              <a:buAutoNum type="arabicParenR" startAt="7"/>
            </a:pPr>
            <a:r>
              <a:rPr lang="en-US" dirty="0" smtClean="0"/>
              <a:t>Programs </a:t>
            </a:r>
            <a:r>
              <a:rPr lang="en-US" dirty="0"/>
              <a:t>funded under other titles of the Act</a:t>
            </a:r>
            <a:r>
              <a:rPr lang="en-US" dirty="0" smtClean="0"/>
              <a:t>;</a:t>
            </a:r>
            <a:endParaRPr lang="en-US" sz="2400" dirty="0"/>
          </a:p>
          <a:p>
            <a:pPr marL="914400" lvl="1" indent="-457200">
              <a:spcAft>
                <a:spcPts val="1200"/>
              </a:spcAft>
              <a:buFont typeface="+mj-lt"/>
              <a:buAutoNum type="arabicParenR" startAt="7"/>
            </a:pPr>
            <a:r>
              <a:rPr lang="en-US" dirty="0"/>
              <a:t>Programs funded under other Federal laws; </a:t>
            </a:r>
            <a:r>
              <a:rPr lang="en-US" dirty="0" smtClean="0"/>
              <a:t>and</a:t>
            </a:r>
            <a:endParaRPr lang="en-US" sz="2800" dirty="0"/>
          </a:p>
          <a:p>
            <a:pPr marL="914400" lvl="1" indent="-457200">
              <a:spcAft>
                <a:spcPts val="1200"/>
              </a:spcAft>
              <a:buFont typeface="+mj-lt"/>
              <a:buAutoNum type="arabicParenR" startAt="7"/>
            </a:pPr>
            <a:r>
              <a:rPr lang="en-US" dirty="0"/>
              <a:t>Programs funded through non-Federal sources with the goal of improving the independence of individuals with disabilities.</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11</a:t>
            </a:fld>
            <a:endParaRPr lang="en-US" dirty="0"/>
          </a:p>
        </p:txBody>
      </p:sp>
      <p:sp>
        <p:nvSpPr>
          <p:cNvPr id="4" name="Title 3"/>
          <p:cNvSpPr>
            <a:spLocks noGrp="1"/>
          </p:cNvSpPr>
          <p:nvPr>
            <p:ph type="title"/>
          </p:nvPr>
        </p:nvSpPr>
        <p:spPr/>
        <p:txBody>
          <a:bodyPr/>
          <a:lstStyle/>
          <a:p>
            <a:r>
              <a:rPr lang="en-US" dirty="0"/>
              <a:t>§ 1329.2 Purpose. </a:t>
            </a:r>
            <a:r>
              <a:rPr lang="en-US" sz="2400" dirty="0"/>
              <a:t>cont'd. </a:t>
            </a:r>
            <a:r>
              <a:rPr lang="en-US" sz="2400" dirty="0" smtClean="0"/>
              <a:t>3</a:t>
            </a:r>
            <a:endParaRPr lang="en-US" sz="2400" dirty="0"/>
          </a:p>
        </p:txBody>
      </p:sp>
    </p:spTree>
    <p:extLst>
      <p:ext uri="{BB962C8B-B14F-4D97-AF65-F5344CB8AC3E}">
        <p14:creationId xmlns:p14="http://schemas.microsoft.com/office/powerpoint/2010/main" val="2125625036"/>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371600"/>
            <a:ext cx="8610600" cy="4876800"/>
          </a:xfrm>
        </p:spPr>
        <p:txBody>
          <a:bodyPr/>
          <a:lstStyle/>
          <a:p>
            <a:pPr marL="0" indent="0">
              <a:buNone/>
            </a:pPr>
            <a:r>
              <a:rPr lang="en-US" dirty="0"/>
              <a:t>The Administrator shall reserve between 1.8% and 2% of appropriated funds to provide training and technical assistance to Centers through grants, contracts or cooperative agreements, consistent with section 721(b) of the Act. The training and technical assistance funds shall be administered in accordance with section 721(b) of the Act.</a:t>
            </a:r>
          </a:p>
          <a:p>
            <a:pPr marL="0" indent="0">
              <a:buNone/>
            </a:pPr>
            <a:endParaRPr lang="en-US" dirty="0" smtClean="0"/>
          </a:p>
          <a:p>
            <a:pPr marL="0" indent="0">
              <a:buNone/>
            </a:pPr>
            <a:r>
              <a:rPr lang="en-US" dirty="0" smtClean="0"/>
              <a:t>[</a:t>
            </a:r>
            <a:r>
              <a:rPr lang="en-US" dirty="0"/>
              <a:t>FR Doc. 2016-25918 Filed: 10/26/2016 8:45 am; Publication Date:  10/27/2016]</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110</a:t>
            </a:fld>
            <a:endParaRPr lang="en-US" dirty="0"/>
          </a:p>
        </p:txBody>
      </p:sp>
      <p:sp>
        <p:nvSpPr>
          <p:cNvPr id="4" name="Title 3"/>
          <p:cNvSpPr>
            <a:spLocks noGrp="1"/>
          </p:cNvSpPr>
          <p:nvPr>
            <p:ph type="title"/>
          </p:nvPr>
        </p:nvSpPr>
        <p:spPr>
          <a:xfrm>
            <a:off x="76200" y="274638"/>
            <a:ext cx="7848600" cy="792162"/>
          </a:xfrm>
        </p:spPr>
        <p:txBody>
          <a:bodyPr/>
          <a:lstStyle/>
          <a:p>
            <a:r>
              <a:rPr lang="en-US" dirty="0"/>
              <a:t>§ 1329.24 Training and technical assistance to Centers for Independent Living.</a:t>
            </a:r>
          </a:p>
        </p:txBody>
      </p:sp>
    </p:spTree>
    <p:extLst>
      <p:ext uri="{BB962C8B-B14F-4D97-AF65-F5344CB8AC3E}">
        <p14:creationId xmlns:p14="http://schemas.microsoft.com/office/powerpoint/2010/main" val="2084141143"/>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Contact Information</a:t>
            </a:r>
            <a:endParaRPr lang="en-US" dirty="0"/>
          </a:p>
        </p:txBody>
      </p:sp>
      <p:sp>
        <p:nvSpPr>
          <p:cNvPr id="3" name="Content Placeholder 2"/>
          <p:cNvSpPr>
            <a:spLocks noGrp="1"/>
          </p:cNvSpPr>
          <p:nvPr>
            <p:ph idx="1"/>
          </p:nvPr>
        </p:nvSpPr>
        <p:spPr/>
        <p:txBody>
          <a:bodyPr/>
          <a:lstStyle/>
          <a:p>
            <a:r>
              <a:rPr lang="en-US" sz="2800" dirty="0"/>
              <a:t>Ann </a:t>
            </a:r>
            <a:r>
              <a:rPr lang="en-US" sz="2800" dirty="0" smtClean="0"/>
              <a:t>McDaniel - </a:t>
            </a:r>
            <a:r>
              <a:rPr lang="en-US" sz="2800" dirty="0" smtClean="0">
                <a:hlinkClick r:id="rId2"/>
              </a:rPr>
              <a:t>ann.meadows@wvsilc.org</a:t>
            </a:r>
            <a:r>
              <a:rPr lang="en-US" sz="2800" dirty="0" smtClean="0"/>
              <a:t> </a:t>
            </a:r>
            <a:endParaRPr lang="en-US" sz="2800" dirty="0"/>
          </a:p>
          <a:p>
            <a:r>
              <a:rPr lang="en-US" sz="2800" dirty="0" smtClean="0"/>
              <a:t>Paula McElwee - </a:t>
            </a:r>
            <a:r>
              <a:rPr lang="en-US" sz="2800" dirty="0" smtClean="0">
                <a:solidFill>
                  <a:schemeClr val="tx2"/>
                </a:solidFill>
                <a:hlinkClick r:id="rId3"/>
              </a:rPr>
              <a:t>paulamcelwee-ILRU@yahoo.com</a:t>
            </a:r>
            <a:endParaRPr lang="en-US" sz="2800" dirty="0">
              <a:solidFill>
                <a:schemeClr val="tx2"/>
              </a:solidFill>
            </a:endParaRPr>
          </a:p>
          <a:p>
            <a:pPr marL="0" indent="0">
              <a:buNone/>
            </a:pPr>
            <a:endParaRPr lang="en-US" sz="2800" dirty="0"/>
          </a:p>
        </p:txBody>
      </p:sp>
      <p:sp>
        <p:nvSpPr>
          <p:cNvPr id="4" name="Slide Number Placeholder 3"/>
          <p:cNvSpPr>
            <a:spLocks noGrp="1"/>
          </p:cNvSpPr>
          <p:nvPr>
            <p:ph type="sldNum" sz="quarter" idx="4294967295"/>
          </p:nvPr>
        </p:nvSpPr>
        <p:spPr>
          <a:xfrm>
            <a:off x="6837348" y="6400800"/>
            <a:ext cx="2057400" cy="273844"/>
          </a:xfrm>
          <a:prstGeom prst="rect">
            <a:avLst/>
          </a:prstGeom>
        </p:spPr>
        <p:txBody>
          <a:bodyPr/>
          <a:lstStyle/>
          <a:p>
            <a:pPr algn="r"/>
            <a:fld id="{34BBC363-8651-40F5-ADDC-7ED98BE00A78}" type="slidenum">
              <a:rPr lang="en-US" smtClean="0"/>
              <a:pPr algn="r"/>
              <a:t>111</a:t>
            </a:fld>
            <a:endParaRPr lang="en-US" dirty="0"/>
          </a:p>
        </p:txBody>
      </p:sp>
    </p:spTree>
    <p:extLst>
      <p:ext uri="{BB962C8B-B14F-4D97-AF65-F5344CB8AC3E}">
        <p14:creationId xmlns:p14="http://schemas.microsoft.com/office/powerpoint/2010/main" val="1363037656"/>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2"/>
          <p:cNvSpPr>
            <a:spLocks noGrp="1" noChangeArrowheads="1"/>
          </p:cNvSpPr>
          <p:nvPr>
            <p:ph type="title"/>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en-US" sz="2800" dirty="0" smtClean="0">
                <a:effectLst/>
              </a:rPr>
              <a:t>SILC-NET </a:t>
            </a:r>
            <a:r>
              <a:rPr lang="en-US" sz="2800" dirty="0">
                <a:effectLst/>
              </a:rPr>
              <a:t>Attribution</a:t>
            </a:r>
          </a:p>
        </p:txBody>
      </p:sp>
      <p:sp>
        <p:nvSpPr>
          <p:cNvPr id="124933" name="Rectangle 3"/>
          <p:cNvSpPr>
            <a:spLocks noGrp="1" noChangeArrowheads="1"/>
          </p:cNvSpPr>
          <p:nvPr>
            <p:ph type="body" idx="1"/>
          </p:nvPr>
        </p:nvSpPr>
        <p:spPr>
          <a:xfrm>
            <a:off x="228600" y="1143000"/>
            <a:ext cx="8686800" cy="5181600"/>
          </a:xfr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buNone/>
            </a:pPr>
            <a:r>
              <a:rPr lang="en-US" sz="2000" dirty="0"/>
              <a:t>	</a:t>
            </a:r>
            <a:r>
              <a:rPr lang="en-US" sz="2400" dirty="0"/>
              <a:t>Support for development of this training was provided by the Department of Health and Human Services, Administration for Community Living</a:t>
            </a:r>
            <a:r>
              <a:rPr lang="en-US" sz="2400" dirty="0" smtClean="0"/>
              <a:t> </a:t>
            </a:r>
            <a:r>
              <a:rPr lang="en-US" sz="2400" dirty="0"/>
              <a:t>under grant </a:t>
            </a:r>
            <a:r>
              <a:rPr lang="en-US" sz="2400" dirty="0" smtClean="0"/>
              <a:t>number 90IT0001. </a:t>
            </a:r>
            <a:r>
              <a:rPr lang="en-US" sz="2400" dirty="0"/>
              <a:t>No official endorsement of the </a:t>
            </a:r>
            <a:r>
              <a:rPr lang="en-US" sz="2400" dirty="0" smtClean="0"/>
              <a:t>Department of Health and Human Services should </a:t>
            </a:r>
            <a:r>
              <a:rPr lang="en-US" sz="2400" dirty="0"/>
              <a:t>be inferred. Permission is granted for duplication of any portion of this PowerPoint presentation, providing that the following credit is given to the project: </a:t>
            </a:r>
            <a:r>
              <a:rPr lang="en-US" sz="2400" b="1" dirty="0"/>
              <a:t>Developed as part of the </a:t>
            </a:r>
            <a:r>
              <a:rPr lang="en-US" sz="2400" b="1" dirty="0" smtClean="0"/>
              <a:t>SILC-NET</a:t>
            </a:r>
            <a:r>
              <a:rPr lang="en-US" sz="2400" b="1" dirty="0"/>
              <a:t>, a project of the </a:t>
            </a:r>
            <a:r>
              <a:rPr lang="en-US" sz="2400" b="1" dirty="0" smtClean="0"/>
              <a:t>IL-NET</a:t>
            </a:r>
            <a:r>
              <a:rPr lang="en-US" sz="2400" b="1" dirty="0"/>
              <a:t>, an ILRU/NCIL/APRIL National Training and Technical Assistance Program.</a:t>
            </a:r>
            <a:endParaRPr lang="en-US" sz="2400" dirty="0"/>
          </a:p>
          <a:p>
            <a:pPr>
              <a:buFont typeface="Tahoma" pitchFamily="34" charset="0"/>
              <a:buNone/>
            </a:pPr>
            <a:endParaRPr lang="en-US" sz="2000" dirty="0"/>
          </a:p>
        </p:txBody>
      </p:sp>
      <p:sp>
        <p:nvSpPr>
          <p:cNvPr id="2" name="Slide Number Placeholder 1"/>
          <p:cNvSpPr>
            <a:spLocks noGrp="1"/>
          </p:cNvSpPr>
          <p:nvPr>
            <p:ph type="sldNum" sz="quarter" idx="10"/>
          </p:nvPr>
        </p:nvSpPr>
        <p:spPr/>
        <p:txBody>
          <a:bodyPr/>
          <a:lstStyle/>
          <a:p>
            <a:pPr>
              <a:defRPr/>
            </a:pPr>
            <a:fld id="{F2DF5F09-D78D-44DB-A338-E90D23C46220}" type="slidenum">
              <a:rPr lang="en-US" smtClean="0"/>
              <a:pPr>
                <a:defRPr/>
              </a:pPr>
              <a:t>112</a:t>
            </a:fld>
            <a:endParaRPr lang="en-US" dirty="0"/>
          </a:p>
        </p:txBody>
      </p:sp>
    </p:spTree>
    <p:extLst>
      <p:ext uri="{BB962C8B-B14F-4D97-AF65-F5344CB8AC3E}">
        <p14:creationId xmlns:p14="http://schemas.microsoft.com/office/powerpoint/2010/main" val="23694314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Comments from our panelists? Questions?</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12</a:t>
            </a:fld>
            <a:endParaRPr lang="en-US" dirty="0"/>
          </a:p>
        </p:txBody>
      </p:sp>
    </p:spTree>
    <p:extLst>
      <p:ext uri="{BB962C8B-B14F-4D97-AF65-F5344CB8AC3E}">
        <p14:creationId xmlns:p14="http://schemas.microsoft.com/office/powerpoint/2010/main" val="11810050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spcAft>
                <a:spcPts val="1200"/>
              </a:spcAft>
              <a:buNone/>
            </a:pPr>
            <a:r>
              <a:rPr lang="en-US" sz="2800" dirty="0"/>
              <a:t>Several other regulations apply to all activities under this part. These </a:t>
            </a:r>
            <a:r>
              <a:rPr lang="en-US" sz="2800" dirty="0" smtClean="0"/>
              <a:t>include, </a:t>
            </a:r>
            <a:r>
              <a:rPr lang="en-US" sz="2800" dirty="0"/>
              <a:t>but are not limited to</a:t>
            </a:r>
            <a:r>
              <a:rPr lang="en-US" sz="2800" dirty="0" smtClean="0"/>
              <a:t>:</a:t>
            </a:r>
            <a:r>
              <a:rPr lang="en-US" sz="2800" dirty="0"/>
              <a:t> </a:t>
            </a:r>
            <a:endParaRPr lang="en-US" sz="2400" dirty="0"/>
          </a:p>
          <a:p>
            <a:pPr marL="1371600" lvl="2" indent="-457200">
              <a:spcAft>
                <a:spcPts val="1200"/>
              </a:spcAft>
              <a:buFont typeface="+mj-lt"/>
              <a:buAutoNum type="alphaLcParenR"/>
            </a:pPr>
            <a:r>
              <a:rPr lang="en-US" dirty="0" smtClean="0"/>
              <a:t>45 </a:t>
            </a:r>
            <a:r>
              <a:rPr lang="en-US" dirty="0"/>
              <a:t>CFR part 16—Procedures of the Departmental Grant Appeals </a:t>
            </a:r>
            <a:r>
              <a:rPr lang="en-US" dirty="0" smtClean="0"/>
              <a:t>Board.</a:t>
            </a:r>
            <a:endParaRPr lang="en-US" dirty="0"/>
          </a:p>
          <a:p>
            <a:pPr marL="1371600" lvl="2" indent="-457200">
              <a:spcAft>
                <a:spcPts val="1200"/>
              </a:spcAft>
              <a:buFont typeface="+mj-lt"/>
              <a:buAutoNum type="alphaLcParenR"/>
            </a:pPr>
            <a:r>
              <a:rPr lang="en-US" dirty="0" smtClean="0"/>
              <a:t>45 </a:t>
            </a:r>
            <a:r>
              <a:rPr lang="en-US" dirty="0"/>
              <a:t>CFR part 46—Protection of Human Subjects</a:t>
            </a:r>
            <a:r>
              <a:rPr lang="en-US" dirty="0" smtClean="0"/>
              <a:t>.</a:t>
            </a:r>
            <a:endParaRPr lang="en-US" sz="2400" dirty="0"/>
          </a:p>
          <a:p>
            <a:pPr marL="1371600" lvl="2" indent="-457200">
              <a:spcAft>
                <a:spcPts val="1200"/>
              </a:spcAft>
              <a:buFont typeface="+mj-lt"/>
              <a:buAutoNum type="alphaLcParenR"/>
            </a:pPr>
            <a:r>
              <a:rPr lang="en-US" dirty="0" smtClean="0"/>
              <a:t>45 </a:t>
            </a:r>
            <a:r>
              <a:rPr lang="en-US" dirty="0"/>
              <a:t>CFR part 75—Uniform Administrative Requirements, Cost Principles, and Audit Requirements for HHS Awards.</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13</a:t>
            </a:fld>
            <a:endParaRPr lang="en-US" dirty="0"/>
          </a:p>
        </p:txBody>
      </p:sp>
      <p:sp>
        <p:nvSpPr>
          <p:cNvPr id="4" name="Title 3"/>
          <p:cNvSpPr>
            <a:spLocks noGrp="1"/>
          </p:cNvSpPr>
          <p:nvPr>
            <p:ph type="title"/>
          </p:nvPr>
        </p:nvSpPr>
        <p:spPr/>
        <p:txBody>
          <a:bodyPr/>
          <a:lstStyle/>
          <a:p>
            <a:r>
              <a:rPr lang="en-US" dirty="0"/>
              <a:t>§ 1329.3 Applicability of other regulations.</a:t>
            </a:r>
          </a:p>
        </p:txBody>
      </p:sp>
    </p:spTree>
    <p:extLst>
      <p:ext uri="{BB962C8B-B14F-4D97-AF65-F5344CB8AC3E}">
        <p14:creationId xmlns:p14="http://schemas.microsoft.com/office/powerpoint/2010/main" val="13087824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371600" lvl="2" indent="-457200">
              <a:buFont typeface="+mj-lt"/>
              <a:buAutoNum type="alphaLcParenR" startAt="4"/>
            </a:pPr>
            <a:r>
              <a:rPr lang="en-US" dirty="0"/>
              <a:t>45 CFR part 80—Nondiscrimination under Programs Receiving Federal Assistance through the Department of Health and Human Services—Effectuation of title VI of the Civil Rights Act of </a:t>
            </a:r>
            <a:r>
              <a:rPr lang="en-US" dirty="0" smtClean="0"/>
              <a:t>1964.</a:t>
            </a:r>
          </a:p>
          <a:p>
            <a:pPr marL="1371600" lvl="2" indent="-457200">
              <a:buFont typeface="+mj-lt"/>
              <a:buAutoNum type="alphaLcParenR" startAt="4"/>
            </a:pPr>
            <a:r>
              <a:rPr lang="en-US" dirty="0" smtClean="0"/>
              <a:t>45 </a:t>
            </a:r>
            <a:r>
              <a:rPr lang="en-US" dirty="0"/>
              <a:t>CFR part 81—Practice and Procedure for Hearings under Part 80 of this </a:t>
            </a:r>
            <a:r>
              <a:rPr lang="en-US" dirty="0" smtClean="0"/>
              <a:t>Title.</a:t>
            </a:r>
          </a:p>
          <a:p>
            <a:pPr marL="1371600" lvl="2" indent="-457200">
              <a:buFont typeface="+mj-lt"/>
              <a:buAutoNum type="alphaLcParenR" startAt="4"/>
            </a:pPr>
            <a:r>
              <a:rPr lang="en-US" dirty="0" smtClean="0"/>
              <a:t>45 </a:t>
            </a:r>
            <a:r>
              <a:rPr lang="en-US" dirty="0"/>
              <a:t>CFR part 84—Nondiscrimination on the Basis of Handicap in </a:t>
            </a:r>
            <a:r>
              <a:rPr lang="en-US" dirty="0" smtClean="0"/>
              <a:t>Program </a:t>
            </a:r>
            <a:r>
              <a:rPr lang="en-US" dirty="0"/>
              <a:t>Activities Receiving Federal Financial </a:t>
            </a:r>
            <a:r>
              <a:rPr lang="en-US" dirty="0" smtClean="0"/>
              <a:t>Assistance</a:t>
            </a:r>
          </a:p>
          <a:p>
            <a:pPr marL="1371600" lvl="2" indent="-457200">
              <a:buFont typeface="+mj-lt"/>
              <a:buAutoNum type="alphaLcParenR" startAt="4"/>
            </a:pPr>
            <a:r>
              <a:rPr lang="en-US" dirty="0"/>
              <a:t>45 CFR part 86—Nondiscrimination on the Basis of Sex in Education Programs or Activities Receiving Federal Financial Assistance.</a:t>
            </a:r>
          </a:p>
          <a:p>
            <a:pPr marL="1371600" lvl="2" indent="-457200">
              <a:buFont typeface="+mj-lt"/>
              <a:buAutoNum type="alphaLcParenR" startAt="4"/>
            </a:pP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14</a:t>
            </a:fld>
            <a:endParaRPr lang="en-US" dirty="0"/>
          </a:p>
        </p:txBody>
      </p:sp>
      <p:sp>
        <p:nvSpPr>
          <p:cNvPr id="4" name="Title 3"/>
          <p:cNvSpPr>
            <a:spLocks noGrp="1"/>
          </p:cNvSpPr>
          <p:nvPr>
            <p:ph type="title"/>
          </p:nvPr>
        </p:nvSpPr>
        <p:spPr>
          <a:xfrm>
            <a:off x="228600" y="274638"/>
            <a:ext cx="8458200" cy="792162"/>
          </a:xfrm>
        </p:spPr>
        <p:txBody>
          <a:bodyPr/>
          <a:lstStyle/>
          <a:p>
            <a:r>
              <a:rPr lang="en-US" dirty="0"/>
              <a:t>§ 1329.3 Applicability of other regulations</a:t>
            </a:r>
            <a:r>
              <a:rPr lang="en-US" dirty="0" smtClean="0"/>
              <a:t>. </a:t>
            </a:r>
            <a:r>
              <a:rPr lang="en-US" sz="2400" dirty="0" smtClean="0"/>
              <a:t>cont'd.</a:t>
            </a:r>
            <a:endParaRPr lang="en-US" sz="2400" dirty="0"/>
          </a:p>
        </p:txBody>
      </p:sp>
    </p:spTree>
    <p:extLst>
      <p:ext uri="{BB962C8B-B14F-4D97-AF65-F5344CB8AC3E}">
        <p14:creationId xmlns:p14="http://schemas.microsoft.com/office/powerpoint/2010/main" val="10654188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371600" lvl="2" indent="-457200">
              <a:spcAft>
                <a:spcPts val="1200"/>
              </a:spcAft>
              <a:buFont typeface="+mj-lt"/>
              <a:buAutoNum type="alphaLcParenR" startAt="8"/>
            </a:pPr>
            <a:r>
              <a:rPr lang="en-US" dirty="0"/>
              <a:t>45 CFR part 91—Nondiscrimination on the Basis of Age in Programs or Activities Receiving Federal Financial Assistance from </a:t>
            </a:r>
            <a:r>
              <a:rPr lang="en-US" dirty="0" smtClean="0"/>
              <a:t>HHS.</a:t>
            </a:r>
          </a:p>
          <a:p>
            <a:pPr marL="1371600" lvl="2" indent="-457200">
              <a:spcAft>
                <a:spcPts val="1200"/>
              </a:spcAft>
              <a:buFont typeface="+mj-lt"/>
              <a:buAutoNum type="alphaLcParenR" startAt="8"/>
            </a:pPr>
            <a:r>
              <a:rPr lang="en-US" dirty="0" smtClean="0"/>
              <a:t>45 </a:t>
            </a:r>
            <a:r>
              <a:rPr lang="en-US" dirty="0"/>
              <a:t>CFR part 93—New Restrictions on </a:t>
            </a:r>
            <a:r>
              <a:rPr lang="en-US" dirty="0" smtClean="0"/>
              <a:t>Lobbying.</a:t>
            </a:r>
          </a:p>
          <a:p>
            <a:pPr marL="1371600" lvl="2" indent="-457200">
              <a:spcAft>
                <a:spcPts val="1200"/>
              </a:spcAft>
              <a:buFont typeface="+mj-lt"/>
              <a:buAutoNum type="alphaLcParenR" startAt="8"/>
            </a:pPr>
            <a:r>
              <a:rPr lang="en-US" dirty="0" smtClean="0"/>
              <a:t>2 </a:t>
            </a:r>
            <a:r>
              <a:rPr lang="en-US" dirty="0"/>
              <a:t>CFR part 376—Nonprocurement Debarment and </a:t>
            </a:r>
            <a:r>
              <a:rPr lang="en-US" dirty="0" smtClean="0"/>
              <a:t>Suspension.</a:t>
            </a:r>
          </a:p>
          <a:p>
            <a:pPr marL="1371600" lvl="2" indent="-457200">
              <a:spcAft>
                <a:spcPts val="1200"/>
              </a:spcAft>
              <a:buFont typeface="+mj-lt"/>
              <a:buAutoNum type="alphaLcParenR" startAt="8"/>
            </a:pPr>
            <a:r>
              <a:rPr lang="en-US" dirty="0" smtClean="0"/>
              <a:t>2 </a:t>
            </a:r>
            <a:r>
              <a:rPr lang="en-US" dirty="0"/>
              <a:t>CFR part 382—Requirements for Drug-Free Workplace (Financial Assistance).</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15</a:t>
            </a:fld>
            <a:endParaRPr lang="en-US" dirty="0"/>
          </a:p>
        </p:txBody>
      </p:sp>
      <p:sp>
        <p:nvSpPr>
          <p:cNvPr id="4" name="Title 3"/>
          <p:cNvSpPr>
            <a:spLocks noGrp="1"/>
          </p:cNvSpPr>
          <p:nvPr>
            <p:ph type="title"/>
          </p:nvPr>
        </p:nvSpPr>
        <p:spPr>
          <a:xfrm>
            <a:off x="228600" y="274638"/>
            <a:ext cx="8686800" cy="792162"/>
          </a:xfrm>
        </p:spPr>
        <p:txBody>
          <a:bodyPr/>
          <a:lstStyle/>
          <a:p>
            <a:r>
              <a:rPr lang="en-US" dirty="0"/>
              <a:t>§ 1329.3 Applicability of other regulations. </a:t>
            </a:r>
            <a:r>
              <a:rPr lang="en-US" dirty="0" smtClean="0"/>
              <a:t/>
            </a:r>
            <a:br>
              <a:rPr lang="en-US" dirty="0" smtClean="0"/>
            </a:br>
            <a:r>
              <a:rPr lang="en-US" sz="2400" dirty="0" smtClean="0"/>
              <a:t>cont'd. 2</a:t>
            </a:r>
            <a:endParaRPr lang="en-US" sz="2400" dirty="0"/>
          </a:p>
        </p:txBody>
      </p:sp>
    </p:spTree>
    <p:extLst>
      <p:ext uri="{BB962C8B-B14F-4D97-AF65-F5344CB8AC3E}">
        <p14:creationId xmlns:p14="http://schemas.microsoft.com/office/powerpoint/2010/main" val="1194868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Read them and figure out how they apply.</a:t>
            </a:r>
          </a:p>
          <a:p>
            <a:r>
              <a:rPr lang="en-US" dirty="0" smtClean="0"/>
              <a:t>Use the actual regulatory language in your policies and procedures.</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16</a:t>
            </a:fld>
            <a:endParaRPr lang="en-US" dirty="0"/>
          </a:p>
        </p:txBody>
      </p:sp>
      <p:sp>
        <p:nvSpPr>
          <p:cNvPr id="4" name="Title 3"/>
          <p:cNvSpPr>
            <a:spLocks noGrp="1"/>
          </p:cNvSpPr>
          <p:nvPr>
            <p:ph type="title"/>
          </p:nvPr>
        </p:nvSpPr>
        <p:spPr/>
        <p:txBody>
          <a:bodyPr/>
          <a:lstStyle/>
          <a:p>
            <a:r>
              <a:rPr lang="en-US" dirty="0" smtClean="0"/>
              <a:t>How do you apply these other regulations?	</a:t>
            </a:r>
            <a:endParaRPr lang="en-US" dirty="0"/>
          </a:p>
        </p:txBody>
      </p:sp>
    </p:spTree>
    <p:extLst>
      <p:ext uri="{BB962C8B-B14F-4D97-AF65-F5344CB8AC3E}">
        <p14:creationId xmlns:p14="http://schemas.microsoft.com/office/powerpoint/2010/main" val="13747059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Comments from our panelists? Questions?</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17</a:t>
            </a:fld>
            <a:endParaRPr lang="en-US" dirty="0"/>
          </a:p>
        </p:txBody>
      </p:sp>
    </p:spTree>
    <p:extLst>
      <p:ext uri="{BB962C8B-B14F-4D97-AF65-F5344CB8AC3E}">
        <p14:creationId xmlns:p14="http://schemas.microsoft.com/office/powerpoint/2010/main" val="32643137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There are several new definitions here that are helpful.</a:t>
            </a:r>
          </a:p>
          <a:p>
            <a:r>
              <a:rPr lang="en-US" dirty="0" smtClean="0"/>
              <a:t>Some we use most often are:</a:t>
            </a:r>
          </a:p>
          <a:p>
            <a:pPr lvl="1"/>
            <a:r>
              <a:rPr lang="en-US" dirty="0" smtClean="0"/>
              <a:t>Advocacy</a:t>
            </a:r>
          </a:p>
          <a:p>
            <a:pPr lvl="1"/>
            <a:r>
              <a:rPr lang="en-US" dirty="0"/>
              <a:t>Consumer control </a:t>
            </a:r>
            <a:endParaRPr lang="en-US" dirty="0" smtClean="0"/>
          </a:p>
          <a:p>
            <a:pPr lvl="1"/>
            <a:r>
              <a:rPr lang="en-US" dirty="0" smtClean="0"/>
              <a:t>Peer relationships/role models</a:t>
            </a:r>
            <a:endParaRPr lang="en-US" dirty="0"/>
          </a:p>
          <a:p>
            <a:pPr lvl="1"/>
            <a:r>
              <a:rPr lang="en-US" dirty="0" smtClean="0"/>
              <a:t>Significant disability (for eligibility for services and for more than 50% of the board members of CILs)</a:t>
            </a:r>
          </a:p>
          <a:p>
            <a:pPr lvl="1"/>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18</a:t>
            </a:fld>
            <a:endParaRPr lang="en-US" dirty="0"/>
          </a:p>
        </p:txBody>
      </p:sp>
      <p:sp>
        <p:nvSpPr>
          <p:cNvPr id="4" name="Title 3"/>
          <p:cNvSpPr>
            <a:spLocks noGrp="1"/>
          </p:cNvSpPr>
          <p:nvPr>
            <p:ph type="title"/>
          </p:nvPr>
        </p:nvSpPr>
        <p:spPr/>
        <p:txBody>
          <a:bodyPr/>
          <a:lstStyle/>
          <a:p>
            <a:r>
              <a:rPr lang="en-US" dirty="0" smtClean="0"/>
              <a:t>Definitions can help clarify!</a:t>
            </a:r>
            <a:endParaRPr lang="en-US" dirty="0"/>
          </a:p>
        </p:txBody>
      </p:sp>
    </p:spTree>
    <p:extLst>
      <p:ext uri="{BB962C8B-B14F-4D97-AF65-F5344CB8AC3E}">
        <p14:creationId xmlns:p14="http://schemas.microsoft.com/office/powerpoint/2010/main" val="36678027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spcAft>
                <a:spcPts val="1200"/>
              </a:spcAft>
              <a:buNone/>
            </a:pPr>
            <a:r>
              <a:rPr lang="en-US" dirty="0"/>
              <a:t>For the purposes of this part, the following definitions apply</a:t>
            </a:r>
            <a:r>
              <a:rPr lang="en-US" dirty="0" smtClean="0"/>
              <a:t>:</a:t>
            </a:r>
            <a:endParaRPr lang="en-US" dirty="0"/>
          </a:p>
          <a:p>
            <a:pPr marL="228600" indent="0">
              <a:buNone/>
            </a:pPr>
            <a:r>
              <a:rPr lang="en-US" b="1" i="1" dirty="0"/>
              <a:t>Act</a:t>
            </a:r>
            <a:r>
              <a:rPr lang="en-US" i="1" dirty="0"/>
              <a:t> </a:t>
            </a:r>
            <a:r>
              <a:rPr lang="en-US" dirty="0"/>
              <a:t>means the Rehabilitation Act of 1973 (29 U.S.C. 701 </a:t>
            </a:r>
            <a:r>
              <a:rPr lang="en-US" i="1" dirty="0"/>
              <a:t>et seq.</a:t>
            </a:r>
            <a:r>
              <a:rPr lang="en-US" dirty="0"/>
              <a:t>), as amended. </a:t>
            </a:r>
            <a:r>
              <a:rPr lang="en-US" i="1" dirty="0"/>
              <a:t>Part B </a:t>
            </a:r>
            <a:r>
              <a:rPr lang="en-US" dirty="0"/>
              <a:t>refers to part B of chapter 1 of title VII of the Act (29 U.S.C. 796e to 796e-3). </a:t>
            </a:r>
            <a:r>
              <a:rPr lang="en-US" i="1" dirty="0"/>
              <a:t>Part C </a:t>
            </a:r>
            <a:r>
              <a:rPr lang="en-US" dirty="0"/>
              <a:t>refers to part C of chapter 1 of title VII, of the Act (29 U.S.C. 796f to 796f-6</a:t>
            </a:r>
            <a:r>
              <a:rPr lang="en-US" dirty="0" smtClean="0"/>
              <a:t>).</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19</a:t>
            </a:fld>
            <a:endParaRPr lang="en-US" dirty="0"/>
          </a:p>
        </p:txBody>
      </p:sp>
      <p:sp>
        <p:nvSpPr>
          <p:cNvPr id="4" name="Title 3"/>
          <p:cNvSpPr>
            <a:spLocks noGrp="1"/>
          </p:cNvSpPr>
          <p:nvPr>
            <p:ph type="title"/>
          </p:nvPr>
        </p:nvSpPr>
        <p:spPr/>
        <p:txBody>
          <a:bodyPr/>
          <a:lstStyle/>
          <a:p>
            <a:r>
              <a:rPr lang="en-US" dirty="0"/>
              <a:t>§ 1329.4 Definitions</a:t>
            </a:r>
            <a:r>
              <a:rPr lang="en-US" dirty="0" smtClean="0"/>
              <a:t>.</a:t>
            </a:r>
            <a:r>
              <a:rPr lang="en-US" dirty="0" smtClean="0">
                <a:latin typeface="Times New Roman" panose="02020603050405020304" pitchFamily="18" charset="0"/>
                <a:cs typeface="Times New Roman" panose="02020603050405020304" pitchFamily="18" charset="0"/>
              </a:rPr>
              <a:t>―</a:t>
            </a:r>
            <a:r>
              <a:rPr lang="en-US" dirty="0" smtClean="0"/>
              <a:t/>
            </a:r>
            <a:br>
              <a:rPr lang="en-US" dirty="0" smtClean="0"/>
            </a:br>
            <a:r>
              <a:rPr lang="en-US" dirty="0" smtClean="0"/>
              <a:t>Act</a:t>
            </a:r>
            <a:endParaRPr lang="en-US" dirty="0"/>
          </a:p>
        </p:txBody>
      </p:sp>
    </p:spTree>
    <p:extLst>
      <p:ext uri="{BB962C8B-B14F-4D97-AF65-F5344CB8AC3E}">
        <p14:creationId xmlns:p14="http://schemas.microsoft.com/office/powerpoint/2010/main" val="41690897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4"/>
          <p:cNvSpPr>
            <a:spLocks noGrp="1"/>
          </p:cNvSpPr>
          <p:nvPr>
            <p:ph type="ctrTitle"/>
          </p:nvPr>
        </p:nvSpPr>
        <p:spPr>
          <a:xfrm>
            <a:off x="0" y="1684419"/>
            <a:ext cx="9144000" cy="1058781"/>
          </a:xfrm>
        </p:spPr>
        <p:txBody>
          <a:bodyPr>
            <a:noAutofit/>
          </a:bodyPr>
          <a:lstStyle/>
          <a:p>
            <a:pPr algn="ctr"/>
            <a:r>
              <a:rPr lang="en-US" altLang="en-US" sz="3200" dirty="0">
                <a:solidFill>
                  <a:srgbClr val="333399"/>
                </a:solidFill>
                <a:latin typeface="Arial Rounded MT Bold" panose="020F0704030504030204"/>
                <a:ea typeface="Tahoma" panose="020B0604030504040204" pitchFamily="34" charset="0"/>
                <a:cs typeface="Tahoma" panose="020B0604030504040204" pitchFamily="34" charset="0"/>
              </a:rPr>
              <a:t>SILC Congress </a:t>
            </a:r>
            <a:r>
              <a:rPr lang="en-US" altLang="en-US" sz="3200" dirty="0" smtClean="0">
                <a:solidFill>
                  <a:srgbClr val="333399"/>
                </a:solidFill>
                <a:latin typeface="Arial Rounded MT Bold" panose="020F0704030504030204"/>
                <a:ea typeface="Tahoma" panose="020B0604030504040204" pitchFamily="34" charset="0"/>
                <a:cs typeface="Tahoma" panose="020B0604030504040204" pitchFamily="34" charset="0"/>
              </a:rPr>
              <a:t>2017 </a:t>
            </a:r>
            <a:r>
              <a:rPr lang="en-US" altLang="en-US" sz="3200" dirty="0">
                <a:solidFill>
                  <a:srgbClr val="333399"/>
                </a:solidFill>
                <a:latin typeface="Arial Rounded MT Bold" panose="020F0704030504030204"/>
                <a:ea typeface="Tahoma" panose="020B0604030504040204" pitchFamily="34" charset="0"/>
                <a:cs typeface="Tahoma" panose="020B0604030504040204" pitchFamily="34" charset="0"/>
              </a:rPr>
              <a:t/>
            </a:r>
            <a:br>
              <a:rPr lang="en-US" altLang="en-US" sz="3200" dirty="0">
                <a:solidFill>
                  <a:srgbClr val="333399"/>
                </a:solidFill>
                <a:latin typeface="Arial Rounded MT Bold" panose="020F0704030504030204"/>
                <a:ea typeface="Tahoma" panose="020B0604030504040204" pitchFamily="34" charset="0"/>
                <a:cs typeface="Tahoma" panose="020B0604030504040204" pitchFamily="34" charset="0"/>
              </a:rPr>
            </a:br>
            <a:r>
              <a:rPr lang="en-US" altLang="en-US" sz="3200" dirty="0" smtClean="0">
                <a:solidFill>
                  <a:srgbClr val="333399"/>
                </a:solidFill>
                <a:latin typeface="Arial Rounded MT Bold" panose="020F0704030504030204"/>
                <a:ea typeface="Tahoma" panose="020B0604030504040204" pitchFamily="34" charset="0"/>
                <a:cs typeface="Tahoma" panose="020B0604030504040204" pitchFamily="34" charset="0"/>
              </a:rPr>
              <a:t>Plenary Session: </a:t>
            </a:r>
            <a:br>
              <a:rPr lang="en-US" altLang="en-US" sz="3200" dirty="0" smtClean="0">
                <a:solidFill>
                  <a:srgbClr val="333399"/>
                </a:solidFill>
                <a:latin typeface="Arial Rounded MT Bold" panose="020F0704030504030204"/>
                <a:ea typeface="Tahoma" panose="020B0604030504040204" pitchFamily="34" charset="0"/>
                <a:cs typeface="Tahoma" panose="020B0604030504040204" pitchFamily="34" charset="0"/>
              </a:rPr>
            </a:br>
            <a:r>
              <a:rPr lang="en-US" altLang="en-US" sz="3200" dirty="0" smtClean="0">
                <a:solidFill>
                  <a:srgbClr val="333399"/>
                </a:solidFill>
                <a:latin typeface="Arial Rounded MT Bold" panose="020F0704030504030204"/>
                <a:ea typeface="Tahoma" panose="020B0604030504040204" pitchFamily="34" charset="0"/>
                <a:cs typeface="Tahoma" panose="020B0604030504040204" pitchFamily="34" charset="0"/>
              </a:rPr>
              <a:t>Final Regulations for IL</a:t>
            </a:r>
            <a:endParaRPr lang="en-US" sz="3200" dirty="0">
              <a:solidFill>
                <a:srgbClr val="0070C0"/>
              </a:solidFill>
              <a:latin typeface="Arial Rounded MT Bold" panose="020F0704030504030204"/>
            </a:endParaRPr>
          </a:p>
        </p:txBody>
      </p:sp>
      <p:sp>
        <p:nvSpPr>
          <p:cNvPr id="13315" name="Rectangle 3"/>
          <p:cNvSpPr>
            <a:spLocks noGrp="1" noChangeArrowheads="1"/>
          </p:cNvSpPr>
          <p:nvPr>
            <p:ph type="subTitle" idx="1"/>
          </p:nvPr>
        </p:nvSpPr>
        <p:spPr>
          <a:xfrm>
            <a:off x="2228850" y="3276600"/>
            <a:ext cx="4800600" cy="2228850"/>
          </a:xfrm>
        </p:spPr>
        <p:txBody>
          <a:bodyPr>
            <a:noAutofit/>
          </a:bodyPr>
          <a:lstStyle/>
          <a:p>
            <a:r>
              <a:rPr lang="en-US" altLang="en-US" sz="2800" smtClean="0">
                <a:solidFill>
                  <a:srgbClr val="333399"/>
                </a:solidFill>
                <a:latin typeface="Arial Rounded MT Bold" panose="020F0704030504030204"/>
                <a:ea typeface="ＭＳ Ｐゴシック" pitchFamily="34" charset="-128"/>
                <a:cs typeface="Arial" charset="0"/>
              </a:rPr>
              <a:t>January 17, </a:t>
            </a:r>
            <a:r>
              <a:rPr lang="en-US" altLang="en-US" sz="2800" dirty="0" smtClean="0">
                <a:solidFill>
                  <a:srgbClr val="333399"/>
                </a:solidFill>
                <a:latin typeface="Arial Rounded MT Bold" panose="020F0704030504030204"/>
                <a:ea typeface="ＭＳ Ｐゴシック" pitchFamily="34" charset="-128"/>
                <a:cs typeface="Arial" charset="0"/>
              </a:rPr>
              <a:t>2017</a:t>
            </a:r>
            <a:r>
              <a:rPr lang="en-US" altLang="en-US" sz="2800" dirty="0" smtClean="0">
                <a:solidFill>
                  <a:schemeClr val="accent2"/>
                </a:solidFill>
                <a:latin typeface="Arial Rounded MT Bold" panose="020F0704030504030204"/>
                <a:ea typeface="ＭＳ Ｐゴシック" pitchFamily="34" charset="-128"/>
                <a:cs typeface="Arial" charset="0"/>
              </a:rPr>
              <a:t> </a:t>
            </a:r>
            <a:endParaRPr lang="en-US" altLang="en-US" sz="2800" dirty="0">
              <a:solidFill>
                <a:srgbClr val="000099"/>
              </a:solidFill>
              <a:latin typeface="Arial Rounded MT Bold" panose="020F0704030504030204"/>
              <a:ea typeface="ＭＳ Ｐゴシック" pitchFamily="34" charset="-128"/>
              <a:cs typeface="Arial" charset="0"/>
            </a:endParaRPr>
          </a:p>
          <a:p>
            <a:pPr eaLnBrk="1" hangingPunct="1"/>
            <a:endParaRPr lang="en-US" altLang="en-US" sz="700" i="1" dirty="0">
              <a:solidFill>
                <a:srgbClr val="333399"/>
              </a:solidFill>
              <a:latin typeface="Arial Rounded MT Bold" panose="020F0704030504030204"/>
              <a:ea typeface="ＭＳ Ｐゴシック" pitchFamily="34" charset="-128"/>
              <a:cs typeface="Arial" charset="0"/>
            </a:endParaRPr>
          </a:p>
          <a:p>
            <a:pPr eaLnBrk="1" hangingPunct="1"/>
            <a:endParaRPr lang="en-US" altLang="en-US" sz="800" i="1" dirty="0">
              <a:solidFill>
                <a:srgbClr val="333399"/>
              </a:solidFill>
              <a:latin typeface="Arial Rounded MT Bold" panose="020F0704030504030204"/>
              <a:ea typeface="ＭＳ Ｐゴシック" pitchFamily="34" charset="-128"/>
              <a:cs typeface="Arial" charset="0"/>
            </a:endParaRPr>
          </a:p>
          <a:p>
            <a:pPr eaLnBrk="1" hangingPunct="1"/>
            <a:r>
              <a:rPr lang="en-US" altLang="en-US" sz="2800" i="1" dirty="0">
                <a:solidFill>
                  <a:srgbClr val="333399"/>
                </a:solidFill>
                <a:latin typeface="Arial Rounded MT Bold" panose="020F0704030504030204"/>
                <a:ea typeface="ＭＳ Ｐゴシック" pitchFamily="34" charset="-128"/>
                <a:cs typeface="Arial" charset="0"/>
              </a:rPr>
              <a:t>Presenters:</a:t>
            </a:r>
          </a:p>
          <a:p>
            <a:pPr eaLnBrk="1" hangingPunct="1"/>
            <a:r>
              <a:rPr lang="en-US" altLang="en-US" sz="2800" dirty="0" smtClean="0">
                <a:solidFill>
                  <a:srgbClr val="333399"/>
                </a:solidFill>
                <a:latin typeface="Arial Rounded MT Bold" panose="020F0704030504030204"/>
                <a:ea typeface="ＭＳ Ｐゴシック" pitchFamily="34" charset="-128"/>
                <a:cs typeface="Arial" charset="0"/>
              </a:rPr>
              <a:t>Paula McElwee</a:t>
            </a:r>
          </a:p>
          <a:p>
            <a:pPr eaLnBrk="1" hangingPunct="1"/>
            <a:r>
              <a:rPr lang="en-US" altLang="en-US" sz="2800" dirty="0" smtClean="0">
                <a:solidFill>
                  <a:srgbClr val="333399"/>
                </a:solidFill>
                <a:latin typeface="Arial Rounded MT Bold" panose="020F0704030504030204"/>
                <a:ea typeface="ＭＳ Ｐゴシック" pitchFamily="34" charset="-128"/>
                <a:cs typeface="Arial" charset="0"/>
              </a:rPr>
              <a:t>Ann McDaniel</a:t>
            </a:r>
            <a:endParaRPr lang="en-US" altLang="en-US" sz="2800" dirty="0">
              <a:solidFill>
                <a:srgbClr val="333399"/>
              </a:solidFill>
              <a:latin typeface="Arial Rounded MT Bold" panose="020F0704030504030204"/>
              <a:ea typeface="ＭＳ Ｐゴシック" pitchFamily="34" charset="-128"/>
              <a:cs typeface="Arial" charset="0"/>
            </a:endParaRPr>
          </a:p>
        </p:txBody>
      </p:sp>
      <p:pic>
        <p:nvPicPr>
          <p:cNvPr id="13316" name="Picture 3" descr="ILNET logo with IL-NET in blue block letters underlined in red. Beneath CIL-NET SILC-NET in small red block letter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14192" y="457200"/>
            <a:ext cx="1115616" cy="613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0"/>
          </p:nvPr>
        </p:nvSpPr>
        <p:spPr/>
        <p:txBody>
          <a:bodyPr/>
          <a:lstStyle/>
          <a:p>
            <a:pPr>
              <a:defRPr/>
            </a:pPr>
            <a:fld id="{C7C8ACA3-9F92-4AD5-9E39-716CB6917A7B}" type="slidenum">
              <a:rPr lang="en-US" smtClean="0"/>
              <a:pPr>
                <a:defRPr/>
              </a:pPr>
              <a:t>2</a:t>
            </a:fld>
            <a:endParaRPr lang="en-US" dirty="0"/>
          </a:p>
        </p:txBody>
      </p:sp>
    </p:spTree>
    <p:extLst>
      <p:ext uri="{BB962C8B-B14F-4D97-AF65-F5344CB8AC3E}">
        <p14:creationId xmlns:p14="http://schemas.microsoft.com/office/powerpoint/2010/main" val="14460649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228600" indent="0">
              <a:buNone/>
            </a:pPr>
            <a:r>
              <a:rPr lang="en-US" b="1" i="1" dirty="0"/>
              <a:t>Administrative support services </a:t>
            </a:r>
            <a:r>
              <a:rPr lang="en-US" dirty="0"/>
              <a:t>means services and supports provided by the designated State entity under Part B, and to Part C CILs administered by the State under section 723 of the Act in support of the goals, objectives and related activities under an approved State Plan for Independent Living (SPIL). Such support includes any costs associated with contracts and subgrants including fiscal and programmatic oversight, among other services.</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20</a:t>
            </a:fld>
            <a:endParaRPr lang="en-US" dirty="0"/>
          </a:p>
        </p:txBody>
      </p:sp>
      <p:sp>
        <p:nvSpPr>
          <p:cNvPr id="4" name="Title 3"/>
          <p:cNvSpPr>
            <a:spLocks noGrp="1"/>
          </p:cNvSpPr>
          <p:nvPr>
            <p:ph type="title"/>
          </p:nvPr>
        </p:nvSpPr>
        <p:spPr/>
        <p:txBody>
          <a:bodyPr/>
          <a:lstStyle/>
          <a:p>
            <a:r>
              <a:rPr lang="en-US" dirty="0"/>
              <a:t>§ 1329.4 </a:t>
            </a:r>
            <a:r>
              <a:rPr lang="en-US" dirty="0" smtClean="0"/>
              <a:t>Definitions.</a:t>
            </a:r>
            <a:r>
              <a:rPr lang="en-US" dirty="0" smtClean="0">
                <a:latin typeface="Times New Roman" panose="02020603050405020304" pitchFamily="18" charset="0"/>
                <a:cs typeface="Times New Roman" panose="02020603050405020304" pitchFamily="18" charset="0"/>
              </a:rPr>
              <a:t>―</a:t>
            </a:r>
            <a:br>
              <a:rPr lang="en-US" dirty="0" smtClean="0">
                <a:latin typeface="Times New Roman" panose="02020603050405020304" pitchFamily="18" charset="0"/>
                <a:cs typeface="Times New Roman" panose="02020603050405020304" pitchFamily="18" charset="0"/>
              </a:rPr>
            </a:br>
            <a:r>
              <a:rPr lang="en-US" dirty="0" smtClean="0">
                <a:cs typeface="Times New Roman" panose="02020603050405020304" pitchFamily="18" charset="0"/>
              </a:rPr>
              <a:t>Administrative support services</a:t>
            </a:r>
            <a:endParaRPr lang="en-US" dirty="0"/>
          </a:p>
        </p:txBody>
      </p:sp>
    </p:spTree>
    <p:extLst>
      <p:ext uri="{BB962C8B-B14F-4D97-AF65-F5344CB8AC3E}">
        <p14:creationId xmlns:p14="http://schemas.microsoft.com/office/powerpoint/2010/main" val="23209303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228600" indent="0">
              <a:buNone/>
            </a:pPr>
            <a:r>
              <a:rPr lang="en-US" sz="2800" b="1" i="1" dirty="0"/>
              <a:t>Advocacy</a:t>
            </a:r>
            <a:r>
              <a:rPr lang="en-US" sz="2800" i="1" dirty="0"/>
              <a:t> </a:t>
            </a:r>
            <a:r>
              <a:rPr lang="en-US" sz="2800" dirty="0"/>
              <a:t>means pleading an individual's cause or speaking or writing in support of an individual. To the extent permitted by State law or the rules of the agency before which an individual is appearing, a non-lawyer may engage in advocacy on behalf of another individual. </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21</a:t>
            </a:fld>
            <a:endParaRPr lang="en-US" dirty="0"/>
          </a:p>
        </p:txBody>
      </p:sp>
      <p:sp>
        <p:nvSpPr>
          <p:cNvPr id="4" name="Title 3"/>
          <p:cNvSpPr>
            <a:spLocks noGrp="1"/>
          </p:cNvSpPr>
          <p:nvPr>
            <p:ph type="title"/>
          </p:nvPr>
        </p:nvSpPr>
        <p:spPr/>
        <p:txBody>
          <a:bodyPr/>
          <a:lstStyle/>
          <a:p>
            <a:r>
              <a:rPr lang="en-US" dirty="0"/>
              <a:t>§ 1329.4 Definitions</a:t>
            </a:r>
            <a:r>
              <a:rPr lang="en-US" dirty="0" smtClean="0"/>
              <a:t>.</a:t>
            </a:r>
            <a:r>
              <a:rPr lang="en-US" dirty="0" smtClean="0">
                <a:latin typeface="Times New Roman" panose="02020603050405020304" pitchFamily="18" charset="0"/>
                <a:cs typeface="Times New Roman" panose="02020603050405020304" pitchFamily="18" charset="0"/>
              </a:rPr>
              <a:t>―</a:t>
            </a:r>
            <a:br>
              <a:rPr lang="en-US" dirty="0" smtClean="0">
                <a:latin typeface="Times New Roman" panose="02020603050405020304" pitchFamily="18" charset="0"/>
                <a:cs typeface="Times New Roman" panose="02020603050405020304" pitchFamily="18" charset="0"/>
              </a:rPr>
            </a:br>
            <a:r>
              <a:rPr lang="en-US" dirty="0" smtClean="0">
                <a:cs typeface="Times New Roman" panose="02020603050405020304" pitchFamily="18" charset="0"/>
              </a:rPr>
              <a:t>Advocacy</a:t>
            </a:r>
            <a:endParaRPr lang="en-US" dirty="0"/>
          </a:p>
        </p:txBody>
      </p:sp>
    </p:spTree>
    <p:extLst>
      <p:ext uri="{BB962C8B-B14F-4D97-AF65-F5344CB8AC3E}">
        <p14:creationId xmlns:p14="http://schemas.microsoft.com/office/powerpoint/2010/main" val="23874457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228600" indent="0">
              <a:buNone/>
            </a:pPr>
            <a:r>
              <a:rPr lang="en-US" sz="2800" dirty="0"/>
              <a:t>Advocacy may—</a:t>
            </a:r>
            <a:endParaRPr lang="en-US" sz="2000" dirty="0"/>
          </a:p>
          <a:p>
            <a:pPr marL="1828800" lvl="3" indent="-457200">
              <a:buFont typeface="+mj-lt"/>
              <a:buAutoNum type="arabicPeriod"/>
            </a:pPr>
            <a:r>
              <a:rPr lang="en-US" sz="2600" dirty="0"/>
              <a:t>Involve representing an individual—</a:t>
            </a:r>
          </a:p>
          <a:p>
            <a:pPr marL="2343150" lvl="4" indent="-514350">
              <a:buFont typeface="+mj-lt"/>
              <a:buAutoNum type="romanLcPeriod"/>
            </a:pPr>
            <a:r>
              <a:rPr lang="en-US" sz="2400" dirty="0"/>
              <a:t>Before private entities or organizations, government agencies (whether State, local, or Federal), or in a court of law (whether State or Federal); </a:t>
            </a:r>
            <a:r>
              <a:rPr lang="en-US" sz="2400" dirty="0" smtClean="0"/>
              <a:t>or</a:t>
            </a:r>
          </a:p>
          <a:p>
            <a:pPr marL="2343150" lvl="4" indent="-514350">
              <a:buFont typeface="+mj-lt"/>
              <a:buAutoNum type="romanLcPeriod"/>
            </a:pPr>
            <a:r>
              <a:rPr lang="en-US" sz="2400" dirty="0"/>
              <a:t>In negotiations or mediation, in formal or informal administrative proceedings before government agencies (whether State, local, or Federal), or in legal proceedings in a court of law; and</a:t>
            </a:r>
          </a:p>
          <a:p>
            <a:pPr marL="2343150" lvl="4" indent="-514350">
              <a:buFont typeface="+mj-lt"/>
              <a:buAutoNum type="romanLcPeriod"/>
            </a:pPr>
            <a:endParaRPr lang="en-US" sz="2200" dirty="0"/>
          </a:p>
          <a:p>
            <a:pPr marL="0" indent="0">
              <a:buNone/>
            </a:pP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22</a:t>
            </a:fld>
            <a:endParaRPr lang="en-US" dirty="0"/>
          </a:p>
        </p:txBody>
      </p:sp>
      <p:sp>
        <p:nvSpPr>
          <p:cNvPr id="4" name="Title 3"/>
          <p:cNvSpPr>
            <a:spLocks noGrp="1"/>
          </p:cNvSpPr>
          <p:nvPr>
            <p:ph type="title"/>
          </p:nvPr>
        </p:nvSpPr>
        <p:spPr/>
        <p:txBody>
          <a:bodyPr/>
          <a:lstStyle/>
          <a:p>
            <a:r>
              <a:rPr lang="en-US" dirty="0"/>
              <a:t>§ 1329.4 Definitions</a:t>
            </a:r>
            <a:r>
              <a:rPr lang="en-US" dirty="0" smtClean="0"/>
              <a:t>.</a:t>
            </a:r>
            <a:r>
              <a:rPr lang="en-US" dirty="0" smtClean="0">
                <a:latin typeface="Times New Roman" panose="02020603050405020304" pitchFamily="18" charset="0"/>
                <a:cs typeface="Times New Roman" panose="02020603050405020304" pitchFamily="18" charset="0"/>
              </a:rPr>
              <a:t>―</a:t>
            </a:r>
            <a:br>
              <a:rPr lang="en-US" dirty="0" smtClean="0">
                <a:latin typeface="Times New Roman" panose="02020603050405020304" pitchFamily="18" charset="0"/>
                <a:cs typeface="Times New Roman" panose="02020603050405020304" pitchFamily="18" charset="0"/>
              </a:rPr>
            </a:br>
            <a:r>
              <a:rPr lang="en-US" dirty="0" smtClean="0">
                <a:cs typeface="Times New Roman" panose="02020603050405020304" pitchFamily="18" charset="0"/>
              </a:rPr>
              <a:t>Advocacy, </a:t>
            </a:r>
            <a:r>
              <a:rPr lang="en-US" sz="2400" dirty="0" smtClean="0">
                <a:cs typeface="Times New Roman" panose="02020603050405020304" pitchFamily="18" charset="0"/>
              </a:rPr>
              <a:t>cont’d.</a:t>
            </a:r>
            <a:endParaRPr lang="en-US" dirty="0"/>
          </a:p>
        </p:txBody>
      </p:sp>
    </p:spTree>
    <p:extLst>
      <p:ext uri="{BB962C8B-B14F-4D97-AF65-F5344CB8AC3E}">
        <p14:creationId xmlns:p14="http://schemas.microsoft.com/office/powerpoint/2010/main" val="20808094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885950" lvl="3" indent="-514350">
              <a:buFont typeface="+mj-lt"/>
              <a:buAutoNum type="arabicPeriod" startAt="2"/>
            </a:pPr>
            <a:r>
              <a:rPr lang="en-US" sz="2600" dirty="0"/>
              <a:t>Be on behalf of</a:t>
            </a:r>
            <a:r>
              <a:rPr lang="en-US" sz="2600" dirty="0" smtClean="0"/>
              <a:t>—</a:t>
            </a:r>
            <a:endParaRPr lang="en-US" sz="2600" dirty="0"/>
          </a:p>
          <a:p>
            <a:pPr marL="2343150" lvl="4" indent="-514350">
              <a:buFont typeface="+mj-lt"/>
              <a:buAutoNum type="romanLcPeriod"/>
            </a:pPr>
            <a:r>
              <a:rPr lang="en-US" sz="2400" dirty="0"/>
              <a:t>A single individual, in which case it is individual advocacy</a:t>
            </a:r>
            <a:r>
              <a:rPr lang="en-US" sz="2400" dirty="0" smtClean="0"/>
              <a:t>;</a:t>
            </a:r>
            <a:endParaRPr lang="en-US" sz="2400" dirty="0"/>
          </a:p>
          <a:p>
            <a:pPr marL="2343150" lvl="4" indent="-514350">
              <a:buFont typeface="+mj-lt"/>
              <a:buAutoNum type="romanLcPeriod"/>
            </a:pPr>
            <a:r>
              <a:rPr lang="en-US" sz="2400" dirty="0"/>
              <a:t>A group or class of individuals, in which case it is </a:t>
            </a:r>
            <a:r>
              <a:rPr lang="en-US" sz="2400" i="1" dirty="0"/>
              <a:t>systems advocacy; </a:t>
            </a:r>
            <a:r>
              <a:rPr lang="en-US" sz="2400" dirty="0" smtClean="0"/>
              <a:t>or</a:t>
            </a:r>
            <a:endParaRPr lang="en-US" sz="2400" dirty="0"/>
          </a:p>
          <a:p>
            <a:pPr marL="2343150" lvl="4" indent="-514350">
              <a:buFont typeface="+mj-lt"/>
              <a:buAutoNum type="romanLcPeriod"/>
            </a:pPr>
            <a:r>
              <a:rPr lang="en-US" sz="2400" dirty="0"/>
              <a:t>Oneself, in which case it is </a:t>
            </a:r>
            <a:r>
              <a:rPr lang="en-US" sz="2400" i="1" dirty="0"/>
              <a:t>self advocacy.</a:t>
            </a:r>
            <a:endParaRPr lang="en-US" sz="2400" dirty="0"/>
          </a:p>
          <a:p>
            <a:pPr marL="0" indent="0">
              <a:buNone/>
            </a:pP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23</a:t>
            </a:fld>
            <a:endParaRPr lang="en-US" dirty="0"/>
          </a:p>
        </p:txBody>
      </p:sp>
      <p:sp>
        <p:nvSpPr>
          <p:cNvPr id="4" name="Title 3"/>
          <p:cNvSpPr>
            <a:spLocks noGrp="1"/>
          </p:cNvSpPr>
          <p:nvPr>
            <p:ph type="title"/>
          </p:nvPr>
        </p:nvSpPr>
        <p:spPr/>
        <p:txBody>
          <a:bodyPr/>
          <a:lstStyle/>
          <a:p>
            <a:r>
              <a:rPr lang="en-US" dirty="0"/>
              <a:t>§ 1329.4 Definitions. </a:t>
            </a:r>
            <a:r>
              <a:rPr lang="en-US" dirty="0" smtClean="0"/>
              <a:t/>
            </a:r>
            <a:br>
              <a:rPr lang="en-US" dirty="0" smtClean="0"/>
            </a:br>
            <a:r>
              <a:rPr lang="en-US" dirty="0" smtClean="0">
                <a:cs typeface="Times New Roman" panose="02020603050405020304" pitchFamily="18" charset="0"/>
              </a:rPr>
              <a:t>Advocacy, </a:t>
            </a:r>
            <a:r>
              <a:rPr lang="en-US" sz="2400" dirty="0">
                <a:cs typeface="Times New Roman" panose="02020603050405020304" pitchFamily="18" charset="0"/>
              </a:rPr>
              <a:t>cont’d</a:t>
            </a:r>
            <a:r>
              <a:rPr lang="en-US" sz="2400" dirty="0" smtClean="0">
                <a:cs typeface="Times New Roman" panose="02020603050405020304" pitchFamily="18" charset="0"/>
              </a:rPr>
              <a:t>. 2</a:t>
            </a:r>
            <a:endParaRPr lang="en-US" dirty="0"/>
          </a:p>
        </p:txBody>
      </p:sp>
    </p:spTree>
    <p:extLst>
      <p:ext uri="{BB962C8B-B14F-4D97-AF65-F5344CB8AC3E}">
        <p14:creationId xmlns:p14="http://schemas.microsoft.com/office/powerpoint/2010/main" val="17560714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228600" indent="0">
              <a:buNone/>
            </a:pPr>
            <a:r>
              <a:rPr lang="en-US" b="1" i="1" dirty="0"/>
              <a:t>Attendant care </a:t>
            </a:r>
            <a:r>
              <a:rPr lang="en-US" dirty="0"/>
              <a:t>means a personal assistance service provided to an individual with significant disabilities in performing a variety of tasks required to meet essential personal needs in areas such as bathing, communicating, cooking, dressing, eating, homemaking, toileting, and transportation.</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24</a:t>
            </a:fld>
            <a:endParaRPr lang="en-US" dirty="0"/>
          </a:p>
        </p:txBody>
      </p:sp>
      <p:sp>
        <p:nvSpPr>
          <p:cNvPr id="4" name="Title 3"/>
          <p:cNvSpPr>
            <a:spLocks noGrp="1"/>
          </p:cNvSpPr>
          <p:nvPr>
            <p:ph type="title"/>
          </p:nvPr>
        </p:nvSpPr>
        <p:spPr/>
        <p:txBody>
          <a:bodyPr/>
          <a:lstStyle/>
          <a:p>
            <a:r>
              <a:rPr lang="en-US" dirty="0"/>
              <a:t>§ 1329.4 Definitions</a:t>
            </a:r>
            <a:r>
              <a:rPr lang="en-US" dirty="0" smtClean="0"/>
              <a:t>.</a:t>
            </a:r>
            <a:r>
              <a:rPr lang="en-US" dirty="0" smtClean="0">
                <a:latin typeface="Times New Roman" panose="02020603050405020304" pitchFamily="18" charset="0"/>
                <a:cs typeface="Times New Roman" panose="02020603050405020304" pitchFamily="18" charset="0"/>
              </a:rPr>
              <a:t>―</a:t>
            </a:r>
            <a:r>
              <a:rPr lang="en-US" dirty="0" smtClean="0">
                <a:cs typeface="Times New Roman" panose="02020603050405020304" pitchFamily="18" charset="0"/>
              </a:rPr>
              <a:t/>
            </a:r>
            <a:br>
              <a:rPr lang="en-US" dirty="0" smtClean="0">
                <a:cs typeface="Times New Roman" panose="02020603050405020304" pitchFamily="18" charset="0"/>
              </a:rPr>
            </a:br>
            <a:r>
              <a:rPr lang="en-US" dirty="0" smtClean="0">
                <a:cs typeface="Times New Roman" panose="02020603050405020304" pitchFamily="18" charset="0"/>
              </a:rPr>
              <a:t>Attendant care</a:t>
            </a:r>
            <a:endParaRPr lang="en-US" dirty="0"/>
          </a:p>
        </p:txBody>
      </p:sp>
    </p:spTree>
    <p:extLst>
      <p:ext uri="{BB962C8B-B14F-4D97-AF65-F5344CB8AC3E}">
        <p14:creationId xmlns:p14="http://schemas.microsoft.com/office/powerpoint/2010/main" val="31168981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066800"/>
            <a:ext cx="8610600" cy="5257800"/>
          </a:xfrm>
        </p:spPr>
        <p:txBody>
          <a:bodyPr/>
          <a:lstStyle/>
          <a:p>
            <a:pPr marL="0" indent="0">
              <a:buNone/>
            </a:pPr>
            <a:r>
              <a:rPr lang="en-US" b="1" i="1" dirty="0"/>
              <a:t>Center for independent living </a:t>
            </a:r>
            <a:r>
              <a:rPr lang="en-US" dirty="0"/>
              <a:t>(“</a:t>
            </a:r>
            <a:r>
              <a:rPr lang="en-US" i="1" dirty="0"/>
              <a:t>Center</a:t>
            </a:r>
            <a:r>
              <a:rPr lang="en-US" dirty="0"/>
              <a:t>”) means a consumer-controlled, community-based, </a:t>
            </a:r>
            <a:r>
              <a:rPr lang="en-US" dirty="0" smtClean="0"/>
              <a:t>cross-disability</a:t>
            </a:r>
            <a:r>
              <a:rPr lang="en-US" dirty="0"/>
              <a:t>, nonresidential, private nonprofit agency for individuals with significant disabilities (regardless of age or income) that</a:t>
            </a:r>
            <a:r>
              <a:rPr lang="en-US" dirty="0" smtClean="0"/>
              <a:t>—</a:t>
            </a:r>
            <a:endParaRPr lang="en-US" dirty="0"/>
          </a:p>
          <a:p>
            <a:pPr marL="457200" lvl="0" indent="-457200">
              <a:buFont typeface="+mj-lt"/>
              <a:buAutoNum type="arabicPeriod"/>
            </a:pPr>
            <a:r>
              <a:rPr lang="en-US" sz="2400" dirty="0"/>
              <a:t>Is designed and operated within a local community by individuals with disabilities</a:t>
            </a:r>
            <a:r>
              <a:rPr lang="en-US" sz="2400" dirty="0" smtClean="0"/>
              <a:t>;</a:t>
            </a:r>
            <a:endParaRPr lang="en-US" sz="2400" dirty="0"/>
          </a:p>
          <a:p>
            <a:pPr marL="457200" lvl="0" indent="-457200">
              <a:buFont typeface="+mj-lt"/>
              <a:buAutoNum type="arabicPeriod"/>
            </a:pPr>
            <a:r>
              <a:rPr lang="en-US" sz="2400" dirty="0"/>
              <a:t>Provides an array of IL services as defined in section 7(18) of the Act, including, at a minimum, independent living core services as defined in this section; </a:t>
            </a:r>
            <a:r>
              <a:rPr lang="en-US" sz="2400" dirty="0" smtClean="0"/>
              <a:t>and</a:t>
            </a:r>
            <a:endParaRPr lang="en-US" sz="2400" dirty="0"/>
          </a:p>
          <a:p>
            <a:pPr marL="457200" lvl="0" indent="-457200">
              <a:buFont typeface="+mj-lt"/>
              <a:buAutoNum type="arabicPeriod"/>
            </a:pPr>
            <a:r>
              <a:rPr lang="en-US" sz="2400" dirty="0"/>
              <a:t>Complies with the standards set out in Section 725(b) and provides and complies with the assurances in section 725(c) of the Act and § 1329.5.</a:t>
            </a:r>
          </a:p>
          <a:p>
            <a:pPr marL="0" indent="0">
              <a:buNone/>
            </a:pP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25</a:t>
            </a:fld>
            <a:endParaRPr lang="en-US" dirty="0"/>
          </a:p>
        </p:txBody>
      </p:sp>
      <p:sp>
        <p:nvSpPr>
          <p:cNvPr id="4" name="Title 3"/>
          <p:cNvSpPr>
            <a:spLocks noGrp="1"/>
          </p:cNvSpPr>
          <p:nvPr>
            <p:ph type="title"/>
          </p:nvPr>
        </p:nvSpPr>
        <p:spPr>
          <a:xfrm>
            <a:off x="228600" y="152400"/>
            <a:ext cx="7696200" cy="792162"/>
          </a:xfrm>
        </p:spPr>
        <p:txBody>
          <a:bodyPr/>
          <a:lstStyle/>
          <a:p>
            <a:r>
              <a:rPr lang="en-US" dirty="0"/>
              <a:t>§ 1329.4 Definitions</a:t>
            </a:r>
            <a:r>
              <a:rPr lang="en-US" dirty="0" smtClean="0"/>
              <a:t>.</a:t>
            </a:r>
            <a:r>
              <a:rPr lang="en-US" dirty="0" smtClean="0">
                <a:latin typeface="Times New Roman" panose="02020603050405020304" pitchFamily="18" charset="0"/>
                <a:cs typeface="Times New Roman" panose="02020603050405020304" pitchFamily="18" charset="0"/>
              </a:rPr>
              <a:t>―</a:t>
            </a:r>
            <a:br>
              <a:rPr lang="en-US" dirty="0" smtClean="0">
                <a:latin typeface="Times New Roman" panose="02020603050405020304" pitchFamily="18" charset="0"/>
                <a:cs typeface="Times New Roman" panose="02020603050405020304" pitchFamily="18" charset="0"/>
              </a:rPr>
            </a:br>
            <a:r>
              <a:rPr lang="en-US" dirty="0" smtClean="0">
                <a:cs typeface="Times New Roman" panose="02020603050405020304" pitchFamily="18" charset="0"/>
              </a:rPr>
              <a:t>Center for independent living</a:t>
            </a:r>
            <a:endParaRPr lang="en-US" dirty="0"/>
          </a:p>
        </p:txBody>
      </p:sp>
    </p:spTree>
    <p:extLst>
      <p:ext uri="{BB962C8B-B14F-4D97-AF65-F5344CB8AC3E}">
        <p14:creationId xmlns:p14="http://schemas.microsoft.com/office/powerpoint/2010/main" val="8269531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228600" indent="0">
              <a:buNone/>
            </a:pPr>
            <a:r>
              <a:rPr lang="en-US" b="1" i="1" dirty="0"/>
              <a:t>Completed their secondary education </a:t>
            </a:r>
            <a:r>
              <a:rPr lang="en-US" dirty="0"/>
              <a:t>means, with respect to the Independent Living Core Services that facilitate the transition of youth who are individuals with significant disabilities in section 7(17)(e)(iii) of the Act, that an eligible youth has received a diploma; has received a certificate of completion for high school or other equivalent document marking the completion of participation in high school; or has exceeded the age of eligibility for services under IDEA.</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26</a:t>
            </a:fld>
            <a:endParaRPr lang="en-US" dirty="0"/>
          </a:p>
        </p:txBody>
      </p:sp>
      <p:sp>
        <p:nvSpPr>
          <p:cNvPr id="4" name="Title 3"/>
          <p:cNvSpPr>
            <a:spLocks noGrp="1"/>
          </p:cNvSpPr>
          <p:nvPr>
            <p:ph type="title"/>
          </p:nvPr>
        </p:nvSpPr>
        <p:spPr/>
        <p:txBody>
          <a:bodyPr/>
          <a:lstStyle/>
          <a:p>
            <a:r>
              <a:rPr lang="en-US" dirty="0"/>
              <a:t>§ 1329.4 Definitions</a:t>
            </a:r>
            <a:r>
              <a:rPr lang="en-US" dirty="0" smtClean="0"/>
              <a:t>.</a:t>
            </a:r>
            <a:r>
              <a:rPr lang="en-US" dirty="0" smtClean="0">
                <a:latin typeface="Times New Roman" panose="02020603050405020304" pitchFamily="18" charset="0"/>
                <a:cs typeface="Times New Roman" panose="02020603050405020304" pitchFamily="18" charset="0"/>
              </a:rPr>
              <a:t>―</a:t>
            </a:r>
            <a:br>
              <a:rPr lang="en-US" dirty="0" smtClean="0">
                <a:latin typeface="Times New Roman" panose="02020603050405020304" pitchFamily="18" charset="0"/>
                <a:cs typeface="Times New Roman" panose="02020603050405020304" pitchFamily="18" charset="0"/>
              </a:rPr>
            </a:br>
            <a:r>
              <a:rPr lang="en-US" dirty="0" smtClean="0">
                <a:cs typeface="Times New Roman" panose="02020603050405020304" pitchFamily="18" charset="0"/>
              </a:rPr>
              <a:t>Completed their secondary education</a:t>
            </a:r>
            <a:endParaRPr lang="en-US" dirty="0"/>
          </a:p>
        </p:txBody>
      </p:sp>
    </p:spTree>
    <p:extLst>
      <p:ext uri="{BB962C8B-B14F-4D97-AF65-F5344CB8AC3E}">
        <p14:creationId xmlns:p14="http://schemas.microsoft.com/office/powerpoint/2010/main" val="282652344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228600" indent="0">
              <a:buNone/>
            </a:pPr>
            <a:r>
              <a:rPr lang="en-US" b="1" i="1" dirty="0"/>
              <a:t>Consumer control </a:t>
            </a:r>
            <a:r>
              <a:rPr lang="en-US" dirty="0"/>
              <a:t>means, with respect to a Center or eligible agency, that the Center or eligible agency vests power and authority in individuals with disabilities, including individuals who are or have been recipients of IL services, in terms of the management, staffing, decision making, operation, and provision of services.  Consumer control, with respect to an individual, means that the individual with a disability asserts control over his or her personal life choices, and in addition, has control over his or her independent living plan (ILP), making informed choices about content, goals and implementation.</a:t>
            </a:r>
          </a:p>
          <a:p>
            <a:pPr marL="0" indent="0">
              <a:buNone/>
            </a:pP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27</a:t>
            </a:fld>
            <a:endParaRPr lang="en-US" dirty="0"/>
          </a:p>
        </p:txBody>
      </p:sp>
      <p:sp>
        <p:nvSpPr>
          <p:cNvPr id="4" name="Title 3"/>
          <p:cNvSpPr>
            <a:spLocks noGrp="1"/>
          </p:cNvSpPr>
          <p:nvPr>
            <p:ph type="title"/>
          </p:nvPr>
        </p:nvSpPr>
        <p:spPr/>
        <p:txBody>
          <a:bodyPr/>
          <a:lstStyle/>
          <a:p>
            <a:r>
              <a:rPr lang="en-US" dirty="0"/>
              <a:t>§ 1329.4 </a:t>
            </a:r>
            <a:r>
              <a:rPr lang="en-US" dirty="0" smtClean="0"/>
              <a:t>Definitions.</a:t>
            </a:r>
            <a:r>
              <a:rPr lang="en-US" dirty="0" smtClean="0">
                <a:latin typeface="Times New Roman" panose="02020603050405020304" pitchFamily="18" charset="0"/>
                <a:cs typeface="Times New Roman" panose="02020603050405020304" pitchFamily="18" charset="0"/>
              </a:rPr>
              <a:t>―</a:t>
            </a:r>
            <a:br>
              <a:rPr lang="en-US" dirty="0" smtClean="0">
                <a:latin typeface="Times New Roman" panose="02020603050405020304" pitchFamily="18" charset="0"/>
                <a:cs typeface="Times New Roman" panose="02020603050405020304" pitchFamily="18" charset="0"/>
              </a:rPr>
            </a:br>
            <a:r>
              <a:rPr lang="en-US" dirty="0" smtClean="0">
                <a:cs typeface="Times New Roman" panose="02020603050405020304" pitchFamily="18" charset="0"/>
              </a:rPr>
              <a:t>Consumer control</a:t>
            </a:r>
            <a:endParaRPr lang="en-US" dirty="0"/>
          </a:p>
        </p:txBody>
      </p:sp>
    </p:spTree>
    <p:extLst>
      <p:ext uri="{BB962C8B-B14F-4D97-AF65-F5344CB8AC3E}">
        <p14:creationId xmlns:p14="http://schemas.microsoft.com/office/powerpoint/2010/main" val="425150232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228600" indent="0">
              <a:buNone/>
            </a:pPr>
            <a:r>
              <a:rPr lang="en-US" b="1" i="1" dirty="0"/>
              <a:t>Cross-disability</a:t>
            </a:r>
            <a:r>
              <a:rPr lang="en-US" i="1" dirty="0"/>
              <a:t> </a:t>
            </a:r>
            <a:r>
              <a:rPr lang="en-US" dirty="0"/>
              <a:t>means, with respect to services provided by a Center, that a Center provides services to individuals with all different types of significant disabilities, including individuals with significant disabilities who are members of unserved or underserved populations by programs under Title VII. Eligibility for services shall be determined by the Center, and shall not be based on the presence of any one or more specific significant disabilities.</a:t>
            </a:r>
          </a:p>
          <a:p>
            <a:pPr marL="0" indent="0">
              <a:buNone/>
            </a:pP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28</a:t>
            </a:fld>
            <a:endParaRPr lang="en-US" dirty="0"/>
          </a:p>
        </p:txBody>
      </p:sp>
      <p:sp>
        <p:nvSpPr>
          <p:cNvPr id="4" name="Title 3"/>
          <p:cNvSpPr>
            <a:spLocks noGrp="1"/>
          </p:cNvSpPr>
          <p:nvPr>
            <p:ph type="title"/>
          </p:nvPr>
        </p:nvSpPr>
        <p:spPr/>
        <p:txBody>
          <a:bodyPr/>
          <a:lstStyle/>
          <a:p>
            <a:r>
              <a:rPr lang="en-US" dirty="0"/>
              <a:t>§ 1329.4 Definitions</a:t>
            </a:r>
            <a:r>
              <a:rPr lang="en-US" dirty="0" smtClean="0"/>
              <a:t>.</a:t>
            </a:r>
            <a:r>
              <a:rPr lang="en-US" dirty="0" smtClean="0">
                <a:latin typeface="Times New Roman" panose="02020603050405020304" pitchFamily="18" charset="0"/>
                <a:cs typeface="Times New Roman" panose="02020603050405020304" pitchFamily="18" charset="0"/>
              </a:rPr>
              <a:t>―</a:t>
            </a:r>
            <a:br>
              <a:rPr lang="en-US" dirty="0" smtClean="0">
                <a:latin typeface="Times New Roman" panose="02020603050405020304" pitchFamily="18" charset="0"/>
                <a:cs typeface="Times New Roman" panose="02020603050405020304" pitchFamily="18" charset="0"/>
              </a:rPr>
            </a:br>
            <a:r>
              <a:rPr lang="en-US" dirty="0" smtClean="0">
                <a:cs typeface="Times New Roman" panose="02020603050405020304" pitchFamily="18" charset="0"/>
              </a:rPr>
              <a:t>Cross-disability</a:t>
            </a:r>
            <a:endParaRPr lang="en-US" dirty="0"/>
          </a:p>
        </p:txBody>
      </p:sp>
    </p:spTree>
    <p:extLst>
      <p:ext uri="{BB962C8B-B14F-4D97-AF65-F5344CB8AC3E}">
        <p14:creationId xmlns:p14="http://schemas.microsoft.com/office/powerpoint/2010/main" val="116048031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228600" indent="0">
              <a:spcAft>
                <a:spcPts val="1200"/>
              </a:spcAft>
              <a:buNone/>
            </a:pPr>
            <a:r>
              <a:rPr lang="en-US" b="1" i="1" dirty="0"/>
              <a:t>Designated State e</a:t>
            </a:r>
            <a:r>
              <a:rPr lang="en-US" b="1" i="1" dirty="0" smtClean="0"/>
              <a:t>ntity </a:t>
            </a:r>
            <a:r>
              <a:rPr lang="en-US" b="1" i="1" dirty="0"/>
              <a:t>(DSE) </a:t>
            </a:r>
            <a:r>
              <a:rPr lang="en-US" dirty="0"/>
              <a:t>is the State agency designated in the State Plan for Independent Living (SPIL) that acts on behalf of the State to provide the functions described in title VII, chapter 1 of the Act</a:t>
            </a:r>
            <a:r>
              <a:rPr lang="en-US" dirty="0" smtClean="0"/>
              <a:t>.</a:t>
            </a:r>
            <a:endParaRPr lang="en-US" dirty="0"/>
          </a:p>
          <a:p>
            <a:pPr marL="228600" indent="0">
              <a:buNone/>
            </a:pPr>
            <a:r>
              <a:rPr lang="en-US" b="1" i="1" dirty="0"/>
              <a:t>Eligible agency </a:t>
            </a:r>
            <a:r>
              <a:rPr lang="en-US" dirty="0"/>
              <a:t>means a consumer-controlled, community-based, cross-disability, nonresidential, private, nonprofit agency.</a:t>
            </a:r>
          </a:p>
          <a:p>
            <a:pPr marL="228600" indent="0">
              <a:buNone/>
            </a:pPr>
            <a:endParaRPr lang="en-US" dirty="0"/>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29</a:t>
            </a:fld>
            <a:endParaRPr lang="en-US" dirty="0"/>
          </a:p>
        </p:txBody>
      </p:sp>
      <p:sp>
        <p:nvSpPr>
          <p:cNvPr id="4" name="Title 3"/>
          <p:cNvSpPr>
            <a:spLocks noGrp="1"/>
          </p:cNvSpPr>
          <p:nvPr>
            <p:ph type="title"/>
          </p:nvPr>
        </p:nvSpPr>
        <p:spPr/>
        <p:txBody>
          <a:bodyPr/>
          <a:lstStyle/>
          <a:p>
            <a:r>
              <a:rPr lang="en-US" dirty="0"/>
              <a:t>§ 1329.4 Definitions</a:t>
            </a:r>
            <a:r>
              <a:rPr lang="en-US" dirty="0" smtClean="0"/>
              <a:t>.</a:t>
            </a:r>
            <a:r>
              <a:rPr lang="en-US" dirty="0" smtClean="0">
                <a:latin typeface="Times New Roman" panose="02020603050405020304" pitchFamily="18" charset="0"/>
                <a:cs typeface="Times New Roman" panose="02020603050405020304" pitchFamily="18" charset="0"/>
              </a:rPr>
              <a:t>―</a:t>
            </a:r>
            <a:br>
              <a:rPr lang="en-US" dirty="0" smtClean="0">
                <a:latin typeface="Times New Roman" panose="02020603050405020304" pitchFamily="18" charset="0"/>
                <a:cs typeface="Times New Roman" panose="02020603050405020304" pitchFamily="18" charset="0"/>
              </a:rPr>
            </a:br>
            <a:r>
              <a:rPr lang="en-US" dirty="0" smtClean="0">
                <a:cs typeface="Times New Roman" panose="02020603050405020304" pitchFamily="18" charset="0"/>
              </a:rPr>
              <a:t>Designated State entity</a:t>
            </a:r>
            <a:endParaRPr lang="en-US" dirty="0"/>
          </a:p>
        </p:txBody>
      </p:sp>
    </p:spTree>
    <p:extLst>
      <p:ext uri="{BB962C8B-B14F-4D97-AF65-F5344CB8AC3E}">
        <p14:creationId xmlns:p14="http://schemas.microsoft.com/office/powerpoint/2010/main" val="14582517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029200"/>
          </a:xfrm>
        </p:spPr>
        <p:txBody>
          <a:bodyPr/>
          <a:lstStyle/>
          <a:p>
            <a:pPr lvl="0"/>
            <a:r>
              <a:rPr lang="en-US" dirty="0" smtClean="0"/>
              <a:t>The content of the new regulations for Independent Living and how they will affect what you do.</a:t>
            </a:r>
          </a:p>
          <a:p>
            <a:pPr lvl="0"/>
            <a:r>
              <a:rPr lang="en-US" dirty="0" smtClean="0"/>
              <a:t>The changes made to the draft regulations in response to public comment.</a:t>
            </a:r>
          </a:p>
          <a:p>
            <a:pPr lvl="0"/>
            <a:r>
              <a:rPr lang="en-US" dirty="0" smtClean="0"/>
              <a:t>How to apply the regulations in your SILC operations.</a:t>
            </a:r>
          </a:p>
          <a:p>
            <a:pPr lvl="0"/>
            <a:endParaRPr lang="en-US" dirty="0"/>
          </a:p>
          <a:p>
            <a:pPr marL="0" lvl="0" indent="0">
              <a:buNone/>
            </a:pPr>
            <a:r>
              <a:rPr lang="en-US" dirty="0" smtClean="0"/>
              <a:t>We are not going to read this to you word for word, but will comment on a section, then open for panelist comments and your questions. </a:t>
            </a:r>
            <a:endParaRPr lang="en-US" dirty="0"/>
          </a:p>
        </p:txBody>
      </p:sp>
      <p:sp>
        <p:nvSpPr>
          <p:cNvPr id="4" name="Slide Number Placeholder 3"/>
          <p:cNvSpPr>
            <a:spLocks noGrp="1"/>
          </p:cNvSpPr>
          <p:nvPr>
            <p:ph type="sldNum" sz="quarter" idx="10"/>
          </p:nvPr>
        </p:nvSpPr>
        <p:spPr>
          <a:prstGeom prst="rect">
            <a:avLst/>
          </a:prstGeom>
        </p:spPr>
        <p:txBody>
          <a:bodyPr/>
          <a:lstStyle/>
          <a:p>
            <a:fld id="{34BBC363-8651-40F5-ADDC-7ED98BE00A78}" type="slidenum">
              <a:rPr lang="en-US" smtClean="0"/>
              <a:t>3</a:t>
            </a:fld>
            <a:endParaRPr lang="en-US" dirty="0"/>
          </a:p>
        </p:txBody>
      </p:sp>
      <p:sp>
        <p:nvSpPr>
          <p:cNvPr id="2" name="Title 1"/>
          <p:cNvSpPr>
            <a:spLocks noGrp="1"/>
          </p:cNvSpPr>
          <p:nvPr>
            <p:ph type="title"/>
          </p:nvPr>
        </p:nvSpPr>
        <p:spPr/>
        <p:txBody>
          <a:bodyPr>
            <a:normAutofit/>
          </a:bodyPr>
          <a:lstStyle/>
          <a:p>
            <a:r>
              <a:rPr lang="en-US" dirty="0" smtClean="0">
                <a:latin typeface="Arial Rounded MT Bold"/>
                <a:ea typeface="Tahoma" panose="020B0604030504040204" pitchFamily="34" charset="0"/>
                <a:cs typeface="Tahoma" panose="020B0604030504040204" pitchFamily="34" charset="0"/>
              </a:rPr>
              <a:t>What You Will Learn</a:t>
            </a:r>
            <a:endParaRPr lang="en-US" dirty="0">
              <a:solidFill>
                <a:schemeClr val="accent2"/>
              </a:solidFill>
              <a:latin typeface="Arial Rounded MT Bold"/>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67762905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228600" indent="0">
              <a:buNone/>
            </a:pPr>
            <a:r>
              <a:rPr lang="en-US" b="1" i="1" dirty="0"/>
              <a:t>Independent living core services </a:t>
            </a:r>
            <a:r>
              <a:rPr lang="en-US" dirty="0"/>
              <a:t>mean, for purposes of services that are supported under the ILS or CIL programs—</a:t>
            </a:r>
          </a:p>
          <a:p>
            <a:pPr marL="1028700" indent="-514350">
              <a:spcAft>
                <a:spcPts val="1200"/>
              </a:spcAft>
              <a:buFont typeface="+mj-lt"/>
              <a:buAutoNum type="alphaUcPeriod"/>
            </a:pPr>
            <a:r>
              <a:rPr lang="en-US" dirty="0" smtClean="0"/>
              <a:t>Information </a:t>
            </a:r>
            <a:r>
              <a:rPr lang="en-US" dirty="0"/>
              <a:t>and referral services;</a:t>
            </a:r>
          </a:p>
          <a:p>
            <a:pPr marL="1028700" indent="-514350">
              <a:spcAft>
                <a:spcPts val="1200"/>
              </a:spcAft>
              <a:buFont typeface="+mj-lt"/>
              <a:buAutoNum type="alphaUcPeriod"/>
            </a:pPr>
            <a:r>
              <a:rPr lang="en-US" dirty="0" smtClean="0"/>
              <a:t>Independent </a:t>
            </a:r>
            <a:r>
              <a:rPr lang="en-US" dirty="0"/>
              <a:t>Living skills training;</a:t>
            </a:r>
          </a:p>
          <a:p>
            <a:pPr marL="1028700" indent="-514350">
              <a:spcAft>
                <a:spcPts val="1200"/>
              </a:spcAft>
              <a:buFont typeface="+mj-lt"/>
              <a:buAutoNum type="alphaUcPeriod"/>
            </a:pPr>
            <a:r>
              <a:rPr lang="en-US" dirty="0" smtClean="0"/>
              <a:t>Peer </a:t>
            </a:r>
            <a:r>
              <a:rPr lang="en-US" dirty="0"/>
              <a:t>counseling, including cross-disability peer counseling;</a:t>
            </a:r>
          </a:p>
          <a:p>
            <a:pPr marL="1028700" indent="-514350">
              <a:spcAft>
                <a:spcPts val="1200"/>
              </a:spcAft>
              <a:buFont typeface="+mj-lt"/>
              <a:buAutoNum type="alphaUcPeriod"/>
            </a:pPr>
            <a:r>
              <a:rPr lang="en-US" dirty="0" smtClean="0"/>
              <a:t>Individual </a:t>
            </a:r>
            <a:r>
              <a:rPr lang="en-US" dirty="0"/>
              <a:t>and systems advocacy;</a:t>
            </a:r>
          </a:p>
          <a:p>
            <a:pPr marL="514350" indent="-514350">
              <a:buFont typeface="+mj-lt"/>
              <a:buAutoNum type="alphaUcPeriod"/>
            </a:pP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30</a:t>
            </a:fld>
            <a:endParaRPr lang="en-US" dirty="0"/>
          </a:p>
        </p:txBody>
      </p:sp>
      <p:sp>
        <p:nvSpPr>
          <p:cNvPr id="4" name="Title 3"/>
          <p:cNvSpPr>
            <a:spLocks noGrp="1"/>
          </p:cNvSpPr>
          <p:nvPr>
            <p:ph type="title"/>
          </p:nvPr>
        </p:nvSpPr>
        <p:spPr/>
        <p:txBody>
          <a:bodyPr/>
          <a:lstStyle/>
          <a:p>
            <a:r>
              <a:rPr lang="en-US" dirty="0"/>
              <a:t>§ 1329.4 Definitions.</a:t>
            </a:r>
            <a:r>
              <a:rPr lang="en-US" dirty="0">
                <a:latin typeface="Times New Roman" panose="02020603050405020304" pitchFamily="18" charset="0"/>
                <a:cs typeface="Times New Roman" panose="02020603050405020304" pitchFamily="18" charset="0"/>
              </a:rPr>
              <a:t>―</a:t>
            </a:r>
            <a:br>
              <a:rPr lang="en-US" dirty="0">
                <a:latin typeface="Times New Roman" panose="02020603050405020304" pitchFamily="18" charset="0"/>
                <a:cs typeface="Times New Roman" panose="02020603050405020304" pitchFamily="18" charset="0"/>
              </a:rPr>
            </a:br>
            <a:r>
              <a:rPr lang="en-US" dirty="0" smtClean="0">
                <a:cs typeface="Times New Roman" panose="02020603050405020304" pitchFamily="18" charset="0"/>
              </a:rPr>
              <a:t>Independent living core services</a:t>
            </a:r>
            <a:endParaRPr lang="en-US" dirty="0"/>
          </a:p>
        </p:txBody>
      </p:sp>
    </p:spTree>
    <p:extLst>
      <p:ext uri="{BB962C8B-B14F-4D97-AF65-F5344CB8AC3E}">
        <p14:creationId xmlns:p14="http://schemas.microsoft.com/office/powerpoint/2010/main" val="111281612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228600" indent="0">
              <a:buNone/>
            </a:pPr>
            <a:r>
              <a:rPr lang="en-US" sz="2800" dirty="0" smtClean="0"/>
              <a:t>E.	Services </a:t>
            </a:r>
            <a:r>
              <a:rPr lang="en-US" sz="2800" dirty="0"/>
              <a:t>that</a:t>
            </a:r>
            <a:r>
              <a:rPr lang="en-US" sz="2800" dirty="0" smtClean="0"/>
              <a:t>:</a:t>
            </a:r>
            <a:endParaRPr lang="en-US" sz="2400" dirty="0"/>
          </a:p>
          <a:p>
            <a:pPr marL="971550" lvl="1" indent="-514350">
              <a:buFont typeface="+mj-lt"/>
              <a:buAutoNum type="romanLcPeriod"/>
            </a:pPr>
            <a:r>
              <a:rPr lang="en-US" dirty="0"/>
              <a:t>Facilitate the transition of individuals with significant disabilities from nursing homes and other institutions to home and community-based residences, with the requisite supports and services. This process may include providing services and supports that a consumer identifies are needed to move that person from an institutional setting to community based setting, including systems advocacy required for the individual to move to a home of his or her choosing</a:t>
            </a:r>
            <a:r>
              <a:rPr lang="en-US" dirty="0" smtClean="0"/>
              <a:t>;</a:t>
            </a:r>
            <a:endParaRPr lang="en-US" sz="2000" dirty="0"/>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31</a:t>
            </a:fld>
            <a:endParaRPr lang="en-US" dirty="0"/>
          </a:p>
        </p:txBody>
      </p:sp>
      <p:sp>
        <p:nvSpPr>
          <p:cNvPr id="4" name="Title 3"/>
          <p:cNvSpPr>
            <a:spLocks noGrp="1"/>
          </p:cNvSpPr>
          <p:nvPr>
            <p:ph type="title"/>
          </p:nvPr>
        </p:nvSpPr>
        <p:spPr/>
        <p:txBody>
          <a:bodyPr/>
          <a:lstStyle/>
          <a:p>
            <a:r>
              <a:rPr lang="en-US" dirty="0"/>
              <a:t>§ 1329.4 Definitions.</a:t>
            </a:r>
            <a:r>
              <a:rPr lang="en-US" dirty="0">
                <a:latin typeface="Times New Roman" panose="02020603050405020304" pitchFamily="18" charset="0"/>
                <a:cs typeface="Times New Roman" panose="02020603050405020304" pitchFamily="18" charset="0"/>
              </a:rPr>
              <a:t>―</a:t>
            </a:r>
            <a:br>
              <a:rPr lang="en-US" dirty="0">
                <a:latin typeface="Times New Roman" panose="02020603050405020304" pitchFamily="18" charset="0"/>
                <a:cs typeface="Times New Roman" panose="02020603050405020304" pitchFamily="18" charset="0"/>
              </a:rPr>
            </a:br>
            <a:r>
              <a:rPr lang="en-US" dirty="0">
                <a:cs typeface="Times New Roman" panose="02020603050405020304" pitchFamily="18" charset="0"/>
              </a:rPr>
              <a:t>Independent living core </a:t>
            </a:r>
            <a:r>
              <a:rPr lang="en-US" dirty="0" smtClean="0">
                <a:cs typeface="Times New Roman" panose="02020603050405020304" pitchFamily="18" charset="0"/>
              </a:rPr>
              <a:t>services, </a:t>
            </a:r>
            <a:r>
              <a:rPr lang="en-US" sz="2400" dirty="0" smtClean="0">
                <a:cs typeface="Times New Roman" panose="02020603050405020304" pitchFamily="18" charset="0"/>
              </a:rPr>
              <a:t>cont’d.</a:t>
            </a:r>
            <a:endParaRPr lang="en-US" sz="2400" dirty="0"/>
          </a:p>
        </p:txBody>
      </p:sp>
    </p:spTree>
    <p:extLst>
      <p:ext uri="{BB962C8B-B14F-4D97-AF65-F5344CB8AC3E}">
        <p14:creationId xmlns:p14="http://schemas.microsoft.com/office/powerpoint/2010/main" val="48057604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571500" indent="-571500">
              <a:buFont typeface="+mj-lt"/>
              <a:buAutoNum type="romanLcPeriod" startAt="2"/>
            </a:pPr>
            <a:r>
              <a:rPr lang="en-US" sz="2400" dirty="0"/>
              <a:t>Provide assistance to individuals with significant disabilities who are at risk of entering institutions so that the individuals may remain in the community.  A determination of who is at risk of entering an institution should include self-identification by the individual as part of the intake or goal</a:t>
            </a:r>
            <a:r>
              <a:rPr lang="en-US" sz="2400" b="1" dirty="0"/>
              <a:t>-</a:t>
            </a:r>
            <a:r>
              <a:rPr lang="en-US" sz="2400" dirty="0"/>
              <a:t>setting process; </a:t>
            </a:r>
            <a:r>
              <a:rPr lang="en-US" sz="2400" dirty="0" smtClean="0"/>
              <a:t>and</a:t>
            </a:r>
          </a:p>
          <a:p>
            <a:pPr marL="571500" indent="-571500">
              <a:buFont typeface="+mj-lt"/>
              <a:buAutoNum type="romanLcPeriod" startAt="2"/>
            </a:pPr>
            <a:endParaRPr lang="en-US" dirty="0"/>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32</a:t>
            </a:fld>
            <a:endParaRPr lang="en-US" dirty="0"/>
          </a:p>
        </p:txBody>
      </p:sp>
      <p:sp>
        <p:nvSpPr>
          <p:cNvPr id="4" name="Title 3"/>
          <p:cNvSpPr>
            <a:spLocks noGrp="1"/>
          </p:cNvSpPr>
          <p:nvPr>
            <p:ph type="title"/>
          </p:nvPr>
        </p:nvSpPr>
        <p:spPr/>
        <p:txBody>
          <a:bodyPr/>
          <a:lstStyle/>
          <a:p>
            <a:r>
              <a:rPr lang="en-US" dirty="0"/>
              <a:t>§ 1329.4 Definitions.</a:t>
            </a:r>
            <a:r>
              <a:rPr lang="en-US" dirty="0">
                <a:latin typeface="Times New Roman" panose="02020603050405020304" pitchFamily="18" charset="0"/>
                <a:cs typeface="Times New Roman" panose="02020603050405020304" pitchFamily="18" charset="0"/>
              </a:rPr>
              <a:t>―</a:t>
            </a:r>
            <a:br>
              <a:rPr lang="en-US" dirty="0">
                <a:latin typeface="Times New Roman" panose="02020603050405020304" pitchFamily="18" charset="0"/>
                <a:cs typeface="Times New Roman" panose="02020603050405020304" pitchFamily="18" charset="0"/>
              </a:rPr>
            </a:br>
            <a:r>
              <a:rPr lang="en-US" dirty="0">
                <a:cs typeface="Times New Roman" panose="02020603050405020304" pitchFamily="18" charset="0"/>
              </a:rPr>
              <a:t>Independent living core </a:t>
            </a:r>
            <a:r>
              <a:rPr lang="en-US" dirty="0" smtClean="0">
                <a:cs typeface="Times New Roman" panose="02020603050405020304" pitchFamily="18" charset="0"/>
              </a:rPr>
              <a:t>services, </a:t>
            </a:r>
            <a:r>
              <a:rPr lang="en-US" sz="2400" dirty="0" smtClean="0">
                <a:cs typeface="Times New Roman" panose="02020603050405020304" pitchFamily="18" charset="0"/>
              </a:rPr>
              <a:t>cont’d. 2</a:t>
            </a:r>
            <a:endParaRPr lang="en-US" sz="2400" dirty="0"/>
          </a:p>
        </p:txBody>
      </p:sp>
    </p:spTree>
    <p:extLst>
      <p:ext uri="{BB962C8B-B14F-4D97-AF65-F5344CB8AC3E}">
        <p14:creationId xmlns:p14="http://schemas.microsoft.com/office/powerpoint/2010/main" val="79810971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514350" indent="-514350">
              <a:buFont typeface="+mj-lt"/>
              <a:buAutoNum type="romanLcPeriod" startAt="3"/>
            </a:pPr>
            <a:r>
              <a:rPr lang="en-US" sz="2400" dirty="0"/>
              <a:t>Facilitate the transition of youth who are individuals with significant disabilities, who were eligible for individualized education programs under section 614(d) of the Individuals with Disabilities Education Act (20 U.S.C. 1414(d)), and who have completed their secondary education or otherwise left school, to postsecondary life. Individuals who have reached the age of 18 and are still receiving services in accordance with an Individualized Education Program (IEP) under IDEA have not “completed their secondary education.”</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33</a:t>
            </a:fld>
            <a:endParaRPr lang="en-US" dirty="0"/>
          </a:p>
        </p:txBody>
      </p:sp>
      <p:sp>
        <p:nvSpPr>
          <p:cNvPr id="4" name="Title 3"/>
          <p:cNvSpPr>
            <a:spLocks noGrp="1"/>
          </p:cNvSpPr>
          <p:nvPr>
            <p:ph type="title"/>
          </p:nvPr>
        </p:nvSpPr>
        <p:spPr/>
        <p:txBody>
          <a:bodyPr/>
          <a:lstStyle/>
          <a:p>
            <a:r>
              <a:rPr lang="en-US" dirty="0"/>
              <a:t>§ 1329.4 Definitions.</a:t>
            </a:r>
            <a:r>
              <a:rPr lang="en-US" dirty="0">
                <a:latin typeface="Times New Roman" panose="02020603050405020304" pitchFamily="18" charset="0"/>
                <a:cs typeface="Times New Roman" panose="02020603050405020304" pitchFamily="18" charset="0"/>
              </a:rPr>
              <a:t>―</a:t>
            </a:r>
            <a:br>
              <a:rPr lang="en-US" dirty="0">
                <a:latin typeface="Times New Roman" panose="02020603050405020304" pitchFamily="18" charset="0"/>
                <a:cs typeface="Times New Roman" panose="02020603050405020304" pitchFamily="18" charset="0"/>
              </a:rPr>
            </a:br>
            <a:r>
              <a:rPr lang="en-US" dirty="0">
                <a:cs typeface="Times New Roman" panose="02020603050405020304" pitchFamily="18" charset="0"/>
              </a:rPr>
              <a:t>Independent living core </a:t>
            </a:r>
            <a:r>
              <a:rPr lang="en-US" dirty="0" smtClean="0">
                <a:cs typeface="Times New Roman" panose="02020603050405020304" pitchFamily="18" charset="0"/>
              </a:rPr>
              <a:t>services, </a:t>
            </a:r>
            <a:r>
              <a:rPr lang="en-US" sz="2400" dirty="0" smtClean="0">
                <a:cs typeface="Times New Roman" panose="02020603050405020304" pitchFamily="18" charset="0"/>
              </a:rPr>
              <a:t>cont’d. 3</a:t>
            </a:r>
            <a:endParaRPr lang="en-US" sz="2400" dirty="0"/>
          </a:p>
        </p:txBody>
      </p:sp>
    </p:spTree>
    <p:extLst>
      <p:ext uri="{BB962C8B-B14F-4D97-AF65-F5344CB8AC3E}">
        <p14:creationId xmlns:p14="http://schemas.microsoft.com/office/powerpoint/2010/main" val="123453493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228600" indent="0">
              <a:buNone/>
            </a:pPr>
            <a:r>
              <a:rPr lang="en-US" b="1" i="1" dirty="0"/>
              <a:t>Independent living service </a:t>
            </a:r>
            <a:r>
              <a:rPr lang="en-US" dirty="0"/>
              <a:t>includes the independent living core services and such other services as described in section 7(18) of the Act.</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34</a:t>
            </a:fld>
            <a:endParaRPr lang="en-US" dirty="0"/>
          </a:p>
        </p:txBody>
      </p:sp>
      <p:sp>
        <p:nvSpPr>
          <p:cNvPr id="4" name="Title 3"/>
          <p:cNvSpPr>
            <a:spLocks noGrp="1"/>
          </p:cNvSpPr>
          <p:nvPr>
            <p:ph type="title"/>
          </p:nvPr>
        </p:nvSpPr>
        <p:spPr/>
        <p:txBody>
          <a:bodyPr/>
          <a:lstStyle/>
          <a:p>
            <a:r>
              <a:rPr lang="en-US" dirty="0"/>
              <a:t>§ 1329.4 Definitions</a:t>
            </a:r>
            <a:r>
              <a:rPr lang="en-US" dirty="0" smtClean="0"/>
              <a:t>.</a:t>
            </a: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dirty="0">
                <a:cs typeface="Times New Roman" panose="02020603050405020304" pitchFamily="18" charset="0"/>
              </a:rPr>
              <a:t>Independent living </a:t>
            </a:r>
            <a:r>
              <a:rPr lang="en-US" dirty="0" smtClean="0">
                <a:cs typeface="Times New Roman" panose="02020603050405020304" pitchFamily="18" charset="0"/>
              </a:rPr>
              <a:t>service</a:t>
            </a:r>
            <a:endParaRPr lang="en-US" dirty="0"/>
          </a:p>
        </p:txBody>
      </p:sp>
    </p:spTree>
    <p:extLst>
      <p:ext uri="{BB962C8B-B14F-4D97-AF65-F5344CB8AC3E}">
        <p14:creationId xmlns:p14="http://schemas.microsoft.com/office/powerpoint/2010/main" val="59174897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b="1" i="1" dirty="0"/>
              <a:t>I</a:t>
            </a:r>
            <a:r>
              <a:rPr lang="en-US" b="1" i="1" dirty="0" smtClean="0"/>
              <a:t>ndividual </a:t>
            </a:r>
            <a:r>
              <a:rPr lang="en-US" b="1" i="1" dirty="0"/>
              <a:t>with a disability </a:t>
            </a:r>
            <a:r>
              <a:rPr lang="en-US" dirty="0"/>
              <a:t>means an individual who</a:t>
            </a:r>
            <a:r>
              <a:rPr lang="en-US" dirty="0" smtClean="0"/>
              <a:t>—</a:t>
            </a:r>
            <a:endParaRPr lang="en-US" dirty="0"/>
          </a:p>
          <a:p>
            <a:pPr marL="514350" lvl="0" indent="-514350">
              <a:buFont typeface="+mj-lt"/>
              <a:buAutoNum type="arabicPeriod"/>
            </a:pPr>
            <a:r>
              <a:rPr lang="en-US" sz="2400" dirty="0"/>
              <a:t>Has a physical or mental impairment that substantially limits one or more major life activities of such individual</a:t>
            </a:r>
            <a:r>
              <a:rPr lang="en-US" sz="2400" dirty="0" smtClean="0"/>
              <a:t>;</a:t>
            </a:r>
            <a:endParaRPr lang="en-US" sz="2400" dirty="0"/>
          </a:p>
          <a:p>
            <a:pPr marL="514350" lvl="0" indent="-514350">
              <a:buFont typeface="+mj-lt"/>
              <a:buAutoNum type="arabicPeriod"/>
            </a:pPr>
            <a:r>
              <a:rPr lang="en-US" sz="2400" dirty="0"/>
              <a:t>Has a record of such an impairment; </a:t>
            </a:r>
            <a:r>
              <a:rPr lang="en-US" sz="2400" dirty="0" smtClean="0"/>
              <a:t>or</a:t>
            </a:r>
            <a:endParaRPr lang="en-US" sz="2400" dirty="0"/>
          </a:p>
          <a:p>
            <a:pPr marL="514350" lvl="0" indent="-514350">
              <a:buFont typeface="+mj-lt"/>
              <a:buAutoNum type="arabicPeriod"/>
            </a:pPr>
            <a:r>
              <a:rPr lang="en-US" sz="2400" dirty="0"/>
              <a:t>Is regarded as having such an impairment, as described </a:t>
            </a:r>
            <a:r>
              <a:rPr lang="en-US" sz="2400" dirty="0" smtClean="0"/>
              <a:t>in the </a:t>
            </a:r>
            <a:r>
              <a:rPr lang="en-US" sz="2400" dirty="0"/>
              <a:t>Americans with Disabilities Act of 1990 (42 U.S.C. </a:t>
            </a:r>
            <a:r>
              <a:rPr lang="en-US" sz="2400" dirty="0" smtClean="0"/>
              <a:t>12102).</a:t>
            </a:r>
            <a:endParaRPr lang="en-US" sz="2400" dirty="0"/>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35</a:t>
            </a:fld>
            <a:endParaRPr lang="en-US" dirty="0"/>
          </a:p>
        </p:txBody>
      </p:sp>
      <p:sp>
        <p:nvSpPr>
          <p:cNvPr id="4" name="Title 3"/>
          <p:cNvSpPr>
            <a:spLocks noGrp="1"/>
          </p:cNvSpPr>
          <p:nvPr>
            <p:ph type="title"/>
          </p:nvPr>
        </p:nvSpPr>
        <p:spPr/>
        <p:txBody>
          <a:bodyPr/>
          <a:lstStyle/>
          <a:p>
            <a:r>
              <a:rPr lang="en-US" dirty="0"/>
              <a:t>§ 1329.4 Definitions.</a:t>
            </a:r>
            <a:r>
              <a:rPr lang="en-US" dirty="0">
                <a:latin typeface="Times New Roman" panose="02020603050405020304" pitchFamily="18" charset="0"/>
                <a:cs typeface="Times New Roman" panose="02020603050405020304" pitchFamily="18" charset="0"/>
              </a:rPr>
              <a:t>―</a:t>
            </a:r>
            <a:br>
              <a:rPr lang="en-US" dirty="0">
                <a:latin typeface="Times New Roman" panose="02020603050405020304" pitchFamily="18" charset="0"/>
                <a:cs typeface="Times New Roman" panose="02020603050405020304" pitchFamily="18" charset="0"/>
              </a:rPr>
            </a:br>
            <a:r>
              <a:rPr lang="en-US" dirty="0" smtClean="0">
                <a:cs typeface="Times New Roman" panose="02020603050405020304" pitchFamily="18" charset="0"/>
              </a:rPr>
              <a:t>Individual with a disability</a:t>
            </a:r>
            <a:endParaRPr lang="en-US" dirty="0"/>
          </a:p>
        </p:txBody>
      </p:sp>
    </p:spTree>
    <p:extLst>
      <p:ext uri="{BB962C8B-B14F-4D97-AF65-F5344CB8AC3E}">
        <p14:creationId xmlns:p14="http://schemas.microsoft.com/office/powerpoint/2010/main" val="402625312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228600" indent="0">
              <a:buNone/>
            </a:pPr>
            <a:r>
              <a:rPr lang="en-US" b="1" i="1" dirty="0"/>
              <a:t>Individual with a significant disability </a:t>
            </a:r>
            <a:r>
              <a:rPr lang="en-US" dirty="0"/>
              <a:t>means an individual with a severe physical or mental impairment whose ability to function independently in the family or community or whose ability to obtain, maintain, or advance in employment is substantially limited and for whom the delivery of independent living services will improve the ability to function, continue functioning, or move toward functioning independently in the family or community or to continue in employment, respectively.</a:t>
            </a:r>
          </a:p>
          <a:p>
            <a:pPr marL="0" indent="0">
              <a:buNone/>
            </a:pP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36</a:t>
            </a:fld>
            <a:endParaRPr lang="en-US" dirty="0"/>
          </a:p>
        </p:txBody>
      </p:sp>
      <p:sp>
        <p:nvSpPr>
          <p:cNvPr id="4" name="Title 3"/>
          <p:cNvSpPr>
            <a:spLocks noGrp="1"/>
          </p:cNvSpPr>
          <p:nvPr>
            <p:ph type="title"/>
          </p:nvPr>
        </p:nvSpPr>
        <p:spPr/>
        <p:txBody>
          <a:bodyPr/>
          <a:lstStyle/>
          <a:p>
            <a:r>
              <a:rPr lang="en-US" dirty="0"/>
              <a:t>§ 1329.4 Definitions</a:t>
            </a:r>
            <a:r>
              <a:rPr lang="en-US" dirty="0" smtClean="0"/>
              <a:t>.</a:t>
            </a: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dirty="0">
                <a:cs typeface="Times New Roman" panose="02020603050405020304" pitchFamily="18" charset="0"/>
              </a:rPr>
              <a:t>Individual with a </a:t>
            </a:r>
            <a:r>
              <a:rPr lang="en-US" dirty="0" smtClean="0">
                <a:cs typeface="Times New Roman" panose="02020603050405020304" pitchFamily="18" charset="0"/>
              </a:rPr>
              <a:t>significant disability</a:t>
            </a:r>
            <a:endParaRPr lang="en-US" dirty="0"/>
          </a:p>
        </p:txBody>
      </p:sp>
    </p:spTree>
    <p:extLst>
      <p:ext uri="{BB962C8B-B14F-4D97-AF65-F5344CB8AC3E}">
        <p14:creationId xmlns:p14="http://schemas.microsoft.com/office/powerpoint/2010/main" val="126060158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228600" indent="0">
              <a:buNone/>
            </a:pPr>
            <a:r>
              <a:rPr lang="en-US" b="1" i="1" dirty="0"/>
              <a:t>Majority</a:t>
            </a:r>
            <a:r>
              <a:rPr lang="en-US" i="1" dirty="0"/>
              <a:t> </a:t>
            </a:r>
            <a:r>
              <a:rPr lang="en-US" dirty="0"/>
              <a:t>means more than 50 percent.</a:t>
            </a:r>
          </a:p>
          <a:p>
            <a:pPr marL="228600" indent="0">
              <a:buNone/>
            </a:pPr>
            <a:r>
              <a:rPr lang="en-US" dirty="0"/>
              <a:t> </a:t>
            </a:r>
          </a:p>
          <a:p>
            <a:pPr marL="228600" indent="0">
              <a:buNone/>
            </a:pPr>
            <a:r>
              <a:rPr lang="en-US" b="1" i="1" dirty="0"/>
              <a:t>Minority group </a:t>
            </a:r>
            <a:r>
              <a:rPr lang="en-US" dirty="0"/>
              <a:t>means American Indian, Alaskan Native, Asian American, Black or African American (not of Hispanic origin), Hispanic or Latino (including persons of Mexican, Puerto Rican, Cuban, and Central or South American origin), and Native Hawaiian or other Pacific Islander.</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37</a:t>
            </a:fld>
            <a:endParaRPr lang="en-US" dirty="0"/>
          </a:p>
        </p:txBody>
      </p:sp>
      <p:sp>
        <p:nvSpPr>
          <p:cNvPr id="4" name="Title 3"/>
          <p:cNvSpPr>
            <a:spLocks noGrp="1"/>
          </p:cNvSpPr>
          <p:nvPr>
            <p:ph type="title"/>
          </p:nvPr>
        </p:nvSpPr>
        <p:spPr/>
        <p:txBody>
          <a:bodyPr/>
          <a:lstStyle/>
          <a:p>
            <a:r>
              <a:rPr lang="en-US" dirty="0"/>
              <a:t>§ 1329.4 </a:t>
            </a:r>
            <a:r>
              <a:rPr lang="en-US" dirty="0" smtClean="0"/>
              <a:t>Definitions</a:t>
            </a:r>
            <a:r>
              <a:rPr lang="en-US" dirty="0">
                <a:latin typeface="Times New Roman" panose="02020603050405020304" pitchFamily="18" charset="0"/>
                <a:cs typeface="Times New Roman" panose="02020603050405020304" pitchFamily="18" charset="0"/>
              </a:rPr>
              <a:t>―</a:t>
            </a:r>
            <a:br>
              <a:rPr lang="en-US" dirty="0">
                <a:latin typeface="Times New Roman" panose="02020603050405020304" pitchFamily="18" charset="0"/>
                <a:cs typeface="Times New Roman" panose="02020603050405020304" pitchFamily="18" charset="0"/>
              </a:rPr>
            </a:br>
            <a:r>
              <a:rPr lang="en-US" dirty="0" smtClean="0">
                <a:cs typeface="Times New Roman" panose="02020603050405020304" pitchFamily="18" charset="0"/>
              </a:rPr>
              <a:t>Majority/Minority group</a:t>
            </a:r>
            <a:endParaRPr lang="en-US" dirty="0"/>
          </a:p>
        </p:txBody>
      </p:sp>
    </p:spTree>
    <p:extLst>
      <p:ext uri="{BB962C8B-B14F-4D97-AF65-F5344CB8AC3E}">
        <p14:creationId xmlns:p14="http://schemas.microsoft.com/office/powerpoint/2010/main" val="321028087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228600" indent="0">
              <a:buNone/>
            </a:pPr>
            <a:r>
              <a:rPr lang="en-US" b="1" i="1" dirty="0" smtClean="0"/>
              <a:t>Nonresidential </a:t>
            </a:r>
            <a:r>
              <a:rPr lang="en-US" dirty="0" smtClean="0"/>
              <a:t>means</a:t>
            </a:r>
            <a:r>
              <a:rPr lang="en-US" dirty="0"/>
              <a:t>, with respect to a Center, that </a:t>
            </a:r>
            <a:r>
              <a:rPr lang="en-US" dirty="0" smtClean="0"/>
              <a:t>the </a:t>
            </a:r>
            <a:r>
              <a:rPr lang="en-US" dirty="0"/>
              <a:t>Center does not operate or manage housing or shelter for individuals as an IL service on either a temporary or long-term basis unless the housing or shelter is—</a:t>
            </a:r>
          </a:p>
          <a:p>
            <a:pPr marL="914400" indent="-514350">
              <a:buFont typeface="+mj-lt"/>
              <a:buAutoNum type="arabicPeriod"/>
            </a:pPr>
            <a:r>
              <a:rPr lang="en-US" sz="2400" dirty="0" smtClean="0"/>
              <a:t>Incidental </a:t>
            </a:r>
            <a:r>
              <a:rPr lang="en-US" sz="2400" dirty="0"/>
              <a:t>to the overall operation of the Center;</a:t>
            </a:r>
          </a:p>
          <a:p>
            <a:pPr marL="914400" lvl="0" indent="-514350">
              <a:buFont typeface="+mj-lt"/>
              <a:buAutoNum type="arabicPeriod"/>
            </a:pPr>
            <a:r>
              <a:rPr lang="en-US" sz="2400" dirty="0" smtClean="0"/>
              <a:t>Necessary </a:t>
            </a:r>
            <a:r>
              <a:rPr lang="en-US" sz="2400" dirty="0"/>
              <a:t>so that the individual may receive an IL service; and</a:t>
            </a:r>
          </a:p>
          <a:p>
            <a:pPr marL="914400" lvl="0" indent="-514350">
              <a:buFont typeface="+mj-lt"/>
              <a:buAutoNum type="arabicPeriod"/>
            </a:pPr>
            <a:r>
              <a:rPr lang="en-US" sz="2400" dirty="0" smtClean="0"/>
              <a:t>Limited </a:t>
            </a:r>
            <a:r>
              <a:rPr lang="en-US" sz="2400" dirty="0"/>
              <a:t>to a period not to exceed eight weeks during any six-month period.</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38</a:t>
            </a:fld>
            <a:endParaRPr lang="en-US" dirty="0"/>
          </a:p>
        </p:txBody>
      </p:sp>
      <p:sp>
        <p:nvSpPr>
          <p:cNvPr id="4" name="Title 3"/>
          <p:cNvSpPr>
            <a:spLocks noGrp="1"/>
          </p:cNvSpPr>
          <p:nvPr>
            <p:ph type="title"/>
          </p:nvPr>
        </p:nvSpPr>
        <p:spPr/>
        <p:txBody>
          <a:bodyPr/>
          <a:lstStyle/>
          <a:p>
            <a:r>
              <a:rPr lang="en-US" dirty="0"/>
              <a:t>§ 1329.4 Definitions</a:t>
            </a:r>
            <a:r>
              <a:rPr lang="en-US" dirty="0" smtClean="0"/>
              <a:t>.</a:t>
            </a: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dirty="0" smtClean="0">
                <a:cs typeface="Times New Roman" panose="02020603050405020304" pitchFamily="18" charset="0"/>
              </a:rPr>
              <a:t>Nonresidential</a:t>
            </a:r>
            <a:endParaRPr lang="en-US" dirty="0"/>
          </a:p>
        </p:txBody>
      </p:sp>
    </p:spTree>
    <p:extLst>
      <p:ext uri="{BB962C8B-B14F-4D97-AF65-F5344CB8AC3E}">
        <p14:creationId xmlns:p14="http://schemas.microsoft.com/office/powerpoint/2010/main" val="256965898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228600" indent="0">
              <a:buNone/>
            </a:pPr>
            <a:r>
              <a:rPr lang="en-US" b="1" i="1" dirty="0"/>
              <a:t>Peer relationships </a:t>
            </a:r>
            <a:r>
              <a:rPr lang="en-US" dirty="0"/>
              <a:t>mean relationships involving mutual support and assistance among individuals with significant disabilities who are actively pursuing IL goals.</a:t>
            </a:r>
          </a:p>
          <a:p>
            <a:pPr marL="228600" indent="0">
              <a:buNone/>
            </a:pPr>
            <a:r>
              <a:rPr lang="en-US" dirty="0"/>
              <a:t> </a:t>
            </a:r>
          </a:p>
          <a:p>
            <a:pPr marL="228600" indent="0">
              <a:buNone/>
            </a:pPr>
            <a:r>
              <a:rPr lang="en-US" b="1" i="1" dirty="0"/>
              <a:t>Peer role models </a:t>
            </a:r>
            <a:r>
              <a:rPr lang="en-US" dirty="0"/>
              <a:t>mean individuals with significant disabilities whose achievements can serve as a positive example for other individuals with significant disabilities.</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39</a:t>
            </a:fld>
            <a:endParaRPr lang="en-US" dirty="0"/>
          </a:p>
        </p:txBody>
      </p:sp>
      <p:sp>
        <p:nvSpPr>
          <p:cNvPr id="4" name="Title 3"/>
          <p:cNvSpPr>
            <a:spLocks noGrp="1"/>
          </p:cNvSpPr>
          <p:nvPr>
            <p:ph type="title"/>
          </p:nvPr>
        </p:nvSpPr>
        <p:spPr/>
        <p:txBody>
          <a:bodyPr/>
          <a:lstStyle/>
          <a:p>
            <a:r>
              <a:rPr lang="en-US" dirty="0"/>
              <a:t>§ 1329.4 Definitions</a:t>
            </a:r>
            <a:r>
              <a:rPr lang="en-US" dirty="0" smtClean="0"/>
              <a:t>.</a:t>
            </a: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dirty="0" smtClean="0">
                <a:cs typeface="Times New Roman" panose="02020603050405020304" pitchFamily="18" charset="0"/>
              </a:rPr>
              <a:t>Peer relationships/Peer role models</a:t>
            </a:r>
            <a:endParaRPr lang="en-US" dirty="0"/>
          </a:p>
        </p:txBody>
      </p:sp>
    </p:spTree>
    <p:extLst>
      <p:ext uri="{BB962C8B-B14F-4D97-AF65-F5344CB8AC3E}">
        <p14:creationId xmlns:p14="http://schemas.microsoft.com/office/powerpoint/2010/main" val="41956173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a:t>For the reasons stated in the preamble, the, Administration for Community Living, U.S. Department of Health and Human Services, amends 45 CFR subchapter C by adding part 1329 to read as follows:</a:t>
            </a:r>
          </a:p>
          <a:p>
            <a:pPr marL="0" indent="0">
              <a:buNone/>
            </a:pPr>
            <a:r>
              <a:rPr lang="en-US" b="1" dirty="0"/>
              <a:t> </a:t>
            </a:r>
            <a:endParaRPr lang="en-US" dirty="0"/>
          </a:p>
          <a:p>
            <a:pPr marL="228600" indent="0">
              <a:buNone/>
            </a:pPr>
            <a:r>
              <a:rPr lang="en-US" b="1" dirty="0"/>
              <a:t>PART 1329—STATE INDEPENDENT LIVING SERVICES AND CENTERS FOR INDEPENDENT LIVING</a:t>
            </a:r>
            <a:endParaRPr lang="en-US" dirty="0"/>
          </a:p>
          <a:p>
            <a:pPr marL="0" indent="0">
              <a:buNone/>
            </a:pPr>
            <a:endParaRPr lang="en-US" dirty="0"/>
          </a:p>
        </p:txBody>
      </p:sp>
      <p:sp>
        <p:nvSpPr>
          <p:cNvPr id="4" name="Slide Number Placeholder 3"/>
          <p:cNvSpPr>
            <a:spLocks noGrp="1"/>
          </p:cNvSpPr>
          <p:nvPr>
            <p:ph type="sldNum" sz="quarter" idx="10"/>
          </p:nvPr>
        </p:nvSpPr>
        <p:spPr>
          <a:prstGeom prst="rect">
            <a:avLst/>
          </a:prstGeom>
        </p:spPr>
        <p:txBody>
          <a:bodyPr/>
          <a:lstStyle/>
          <a:p>
            <a:fld id="{34BBC363-8651-40F5-ADDC-7ED98BE00A78}" type="slidenum">
              <a:rPr lang="en-US" smtClean="0"/>
              <a:t>4</a:t>
            </a:fld>
            <a:endParaRPr lang="en-US" dirty="0"/>
          </a:p>
        </p:txBody>
      </p:sp>
      <p:sp>
        <p:nvSpPr>
          <p:cNvPr id="2" name="Title 1"/>
          <p:cNvSpPr>
            <a:spLocks noGrp="1"/>
          </p:cNvSpPr>
          <p:nvPr>
            <p:ph type="title"/>
          </p:nvPr>
        </p:nvSpPr>
        <p:spPr/>
        <p:txBody>
          <a:bodyPr>
            <a:normAutofit/>
          </a:bodyPr>
          <a:lstStyle/>
          <a:p>
            <a:r>
              <a:rPr lang="en-US" dirty="0"/>
              <a:t>BILLING CODE </a:t>
            </a:r>
            <a:r>
              <a:rPr lang="en-US" dirty="0" smtClean="0"/>
              <a:t>4150-04-P</a:t>
            </a:r>
            <a:endParaRPr lang="en-US" dirty="0">
              <a:solidFill>
                <a:schemeClr val="accent2"/>
              </a:solidFill>
              <a:latin typeface="Arial Rounded MT Bold"/>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27920508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228600" indent="0">
              <a:buNone/>
            </a:pPr>
            <a:r>
              <a:rPr lang="en-US" b="1" i="1" dirty="0"/>
              <a:t>Personal assistance services </a:t>
            </a:r>
            <a:r>
              <a:rPr lang="en-US" dirty="0"/>
              <a:t>mean a range of services, paid or unpaid, provided by one or more persons, designed to assist an individual with a disability to perform daily living activities that the individual would typically perform if the individual did not have a disability. These services must be designed to increase the individual's control in life and ability to perform everyday activities and include but are not limited to: getting up and ready for work or going out into the community (including bathing and dressing), cooking, cleaning or running errands, engaging in social relationships including parenting.</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40</a:t>
            </a:fld>
            <a:endParaRPr lang="en-US" dirty="0"/>
          </a:p>
        </p:txBody>
      </p:sp>
      <p:sp>
        <p:nvSpPr>
          <p:cNvPr id="4" name="Title 3"/>
          <p:cNvSpPr>
            <a:spLocks noGrp="1"/>
          </p:cNvSpPr>
          <p:nvPr>
            <p:ph type="title"/>
          </p:nvPr>
        </p:nvSpPr>
        <p:spPr/>
        <p:txBody>
          <a:bodyPr/>
          <a:lstStyle/>
          <a:p>
            <a:r>
              <a:rPr lang="en-US" dirty="0"/>
              <a:t>§ 1329.4 Definitions</a:t>
            </a:r>
            <a:r>
              <a:rPr lang="en-US" dirty="0" smtClean="0"/>
              <a:t>.</a:t>
            </a: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dirty="0" smtClean="0">
                <a:cs typeface="Times New Roman" panose="02020603050405020304" pitchFamily="18" charset="0"/>
              </a:rPr>
              <a:t>Personal assistance services</a:t>
            </a:r>
            <a:endParaRPr lang="en-US" dirty="0"/>
          </a:p>
        </p:txBody>
      </p:sp>
    </p:spTree>
    <p:extLst>
      <p:ext uri="{BB962C8B-B14F-4D97-AF65-F5344CB8AC3E}">
        <p14:creationId xmlns:p14="http://schemas.microsoft.com/office/powerpoint/2010/main" val="96345063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228600" indent="0">
              <a:buNone/>
            </a:pPr>
            <a:r>
              <a:rPr lang="en-US" b="1" i="1" dirty="0"/>
              <a:t>Service provider </a:t>
            </a:r>
            <a:r>
              <a:rPr lang="en-US" dirty="0"/>
              <a:t>means a Center for Independent Living that receives financial assistance under Part B or C of chapter 1 of title VII of the Act, or any other entity or individual that provides IL services under a grant or contract from the DSE pursuant to Section 704(f) of the Act.  A designated State entity (DSE) may directly provide IL services to individuals with significant disabilities only as specifically authorized in the SPIL.</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41</a:t>
            </a:fld>
            <a:endParaRPr lang="en-US" dirty="0"/>
          </a:p>
        </p:txBody>
      </p:sp>
      <p:sp>
        <p:nvSpPr>
          <p:cNvPr id="4" name="Title 3"/>
          <p:cNvSpPr>
            <a:spLocks noGrp="1"/>
          </p:cNvSpPr>
          <p:nvPr>
            <p:ph type="title"/>
          </p:nvPr>
        </p:nvSpPr>
        <p:spPr/>
        <p:txBody>
          <a:bodyPr/>
          <a:lstStyle/>
          <a:p>
            <a:r>
              <a:rPr lang="en-US" dirty="0"/>
              <a:t>§ 1329.4 Definitions</a:t>
            </a:r>
            <a:r>
              <a:rPr lang="en-US" dirty="0" smtClean="0"/>
              <a:t>.</a:t>
            </a:r>
            <a:r>
              <a:rPr lang="en-US" dirty="0">
                <a:latin typeface="Times New Roman" panose="02020603050405020304" pitchFamily="18" charset="0"/>
                <a:cs typeface="Times New Roman" panose="02020603050405020304" pitchFamily="18" charset="0"/>
              </a:rPr>
              <a:t> ―</a:t>
            </a:r>
            <a:br>
              <a:rPr lang="en-US" dirty="0">
                <a:latin typeface="Times New Roman" panose="02020603050405020304" pitchFamily="18" charset="0"/>
                <a:cs typeface="Times New Roman" panose="02020603050405020304" pitchFamily="18" charset="0"/>
              </a:rPr>
            </a:br>
            <a:r>
              <a:rPr lang="en-US" dirty="0" smtClean="0">
                <a:cs typeface="Times New Roman" panose="02020603050405020304" pitchFamily="18" charset="0"/>
              </a:rPr>
              <a:t>Service provider</a:t>
            </a:r>
            <a:endParaRPr lang="en-US" dirty="0"/>
          </a:p>
        </p:txBody>
      </p:sp>
    </p:spTree>
    <p:extLst>
      <p:ext uri="{BB962C8B-B14F-4D97-AF65-F5344CB8AC3E}">
        <p14:creationId xmlns:p14="http://schemas.microsoft.com/office/powerpoint/2010/main" val="361718892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228600" indent="0">
              <a:spcAft>
                <a:spcPts val="1200"/>
              </a:spcAft>
              <a:buNone/>
            </a:pPr>
            <a:r>
              <a:rPr lang="en-US" b="1" i="1" dirty="0"/>
              <a:t>State</a:t>
            </a:r>
            <a:r>
              <a:rPr lang="en-US" i="1" dirty="0"/>
              <a:t> </a:t>
            </a:r>
            <a:r>
              <a:rPr lang="en-US" dirty="0"/>
              <a:t>includes, in addition to each of the several States of the United States, the District of Columbia, the Commonwealth of Puerto Rico, the United States Virgin Islands, Guam, American Samoa, and the Commonwealth of the Northern Mariana Islands</a:t>
            </a:r>
            <a:r>
              <a:rPr lang="en-US" dirty="0" smtClean="0"/>
              <a:t>.</a:t>
            </a:r>
            <a:endParaRPr lang="en-US" dirty="0"/>
          </a:p>
          <a:p>
            <a:pPr marL="228600" indent="0">
              <a:buNone/>
            </a:pPr>
            <a:r>
              <a:rPr lang="en-US" b="1" i="1" dirty="0"/>
              <a:t>State plan </a:t>
            </a:r>
            <a:r>
              <a:rPr lang="en-US" dirty="0"/>
              <a:t>means the State Plan for Independent Living (SPIL) required under Section 704 of the Act.</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42</a:t>
            </a:fld>
            <a:endParaRPr lang="en-US" dirty="0"/>
          </a:p>
        </p:txBody>
      </p:sp>
      <p:sp>
        <p:nvSpPr>
          <p:cNvPr id="4" name="Title 3"/>
          <p:cNvSpPr>
            <a:spLocks noGrp="1"/>
          </p:cNvSpPr>
          <p:nvPr>
            <p:ph type="title"/>
          </p:nvPr>
        </p:nvSpPr>
        <p:spPr/>
        <p:txBody>
          <a:bodyPr/>
          <a:lstStyle/>
          <a:p>
            <a:r>
              <a:rPr lang="en-US" dirty="0"/>
              <a:t>§ 1329.4 Definitions</a:t>
            </a:r>
            <a:r>
              <a:rPr lang="en-US" dirty="0" smtClean="0"/>
              <a:t>.</a:t>
            </a: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dirty="0" smtClean="0">
                <a:cs typeface="Times New Roman" panose="02020603050405020304" pitchFamily="18" charset="0"/>
              </a:rPr>
              <a:t>State/State Plan</a:t>
            </a:r>
            <a:endParaRPr lang="en-US" dirty="0"/>
          </a:p>
        </p:txBody>
      </p:sp>
    </p:spTree>
    <p:extLst>
      <p:ext uri="{BB962C8B-B14F-4D97-AF65-F5344CB8AC3E}">
        <p14:creationId xmlns:p14="http://schemas.microsoft.com/office/powerpoint/2010/main" val="364091682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228600" indent="0">
              <a:buNone/>
            </a:pPr>
            <a:r>
              <a:rPr lang="en-US" b="1" i="1" dirty="0"/>
              <a:t>Unserved and underserved groups or populations </a:t>
            </a:r>
            <a:r>
              <a:rPr lang="en-US" dirty="0"/>
              <a:t>include populations such as individuals from racial and ethnic minority backgrounds, disadvantaged individuals, individuals with limited English proficiency, and individuals from underserved geographic areas (rural or urban</a:t>
            </a:r>
            <a:r>
              <a:rPr lang="en-US" dirty="0" smtClean="0"/>
              <a:t>).</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43</a:t>
            </a:fld>
            <a:endParaRPr lang="en-US" dirty="0"/>
          </a:p>
        </p:txBody>
      </p:sp>
      <p:sp>
        <p:nvSpPr>
          <p:cNvPr id="4" name="Title 3"/>
          <p:cNvSpPr>
            <a:spLocks noGrp="1"/>
          </p:cNvSpPr>
          <p:nvPr>
            <p:ph type="title"/>
          </p:nvPr>
        </p:nvSpPr>
        <p:spPr>
          <a:xfrm>
            <a:off x="228600" y="274638"/>
            <a:ext cx="8686800" cy="792162"/>
          </a:xfrm>
        </p:spPr>
        <p:txBody>
          <a:bodyPr/>
          <a:lstStyle/>
          <a:p>
            <a:r>
              <a:rPr lang="en-US" dirty="0"/>
              <a:t>§ 1329.4 Definitions</a:t>
            </a:r>
            <a:r>
              <a:rPr lang="en-US" dirty="0" smtClean="0"/>
              <a:t>.</a:t>
            </a: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dirty="0" smtClean="0">
                <a:cs typeface="Times New Roman" panose="02020603050405020304" pitchFamily="18" charset="0"/>
              </a:rPr>
              <a:t>Unserved and underserved groups/populations</a:t>
            </a:r>
            <a:endParaRPr lang="en-US" dirty="0"/>
          </a:p>
        </p:txBody>
      </p:sp>
    </p:spTree>
    <p:extLst>
      <p:ext uri="{BB962C8B-B14F-4D97-AF65-F5344CB8AC3E}">
        <p14:creationId xmlns:p14="http://schemas.microsoft.com/office/powerpoint/2010/main" val="19037455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228600" indent="0">
              <a:spcAft>
                <a:spcPts val="1200"/>
              </a:spcAft>
              <a:buNone/>
            </a:pPr>
            <a:r>
              <a:rPr lang="en-US" b="1" i="1" dirty="0"/>
              <a:t>Youth with a significant disability </a:t>
            </a:r>
            <a:r>
              <a:rPr lang="en-US" dirty="0"/>
              <a:t>means</a:t>
            </a:r>
            <a:r>
              <a:rPr lang="en-US" i="1" dirty="0"/>
              <a:t> </a:t>
            </a:r>
            <a:r>
              <a:rPr lang="en-US" dirty="0"/>
              <a:t>an individual with a significant disability who--</a:t>
            </a:r>
          </a:p>
          <a:p>
            <a:pPr marL="914400" indent="-514350">
              <a:spcAft>
                <a:spcPts val="1200"/>
              </a:spcAft>
              <a:buFont typeface="+mj-lt"/>
              <a:buAutoNum type="arabicPeriod"/>
            </a:pPr>
            <a:r>
              <a:rPr lang="en-US" dirty="0" smtClean="0"/>
              <a:t>Is </a:t>
            </a:r>
            <a:r>
              <a:rPr lang="en-US" dirty="0"/>
              <a:t>not younger than 14 years of age; and</a:t>
            </a:r>
          </a:p>
          <a:p>
            <a:pPr marL="914400" indent="-514350">
              <a:buFont typeface="+mj-lt"/>
              <a:buAutoNum type="arabicPeriod"/>
            </a:pPr>
            <a:r>
              <a:rPr lang="en-US" dirty="0" smtClean="0"/>
              <a:t>Is </a:t>
            </a:r>
            <a:r>
              <a:rPr lang="en-US" dirty="0"/>
              <a:t>not older than 24 years of age.</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44</a:t>
            </a:fld>
            <a:endParaRPr lang="en-US" dirty="0"/>
          </a:p>
        </p:txBody>
      </p:sp>
      <p:sp>
        <p:nvSpPr>
          <p:cNvPr id="4" name="Title 3"/>
          <p:cNvSpPr>
            <a:spLocks noGrp="1"/>
          </p:cNvSpPr>
          <p:nvPr>
            <p:ph type="title"/>
          </p:nvPr>
        </p:nvSpPr>
        <p:spPr/>
        <p:txBody>
          <a:bodyPr/>
          <a:lstStyle/>
          <a:p>
            <a:r>
              <a:rPr lang="en-US" dirty="0"/>
              <a:t>§ 1329.4 Definitions</a:t>
            </a:r>
            <a:r>
              <a:rPr lang="en-US" dirty="0" smtClean="0"/>
              <a:t>.</a:t>
            </a: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dirty="0" smtClean="0">
                <a:cs typeface="Times New Roman" panose="02020603050405020304" pitchFamily="18" charset="0"/>
              </a:rPr>
              <a:t>Youth with a significant disability</a:t>
            </a:r>
            <a:endParaRPr lang="en-US" dirty="0"/>
          </a:p>
        </p:txBody>
      </p:sp>
    </p:spTree>
    <p:extLst>
      <p:ext uri="{BB962C8B-B14F-4D97-AF65-F5344CB8AC3E}">
        <p14:creationId xmlns:p14="http://schemas.microsoft.com/office/powerpoint/2010/main" val="181224256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Comments from our panelists? Questions?</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45</a:t>
            </a:fld>
            <a:endParaRPr lang="en-US" dirty="0"/>
          </a:p>
        </p:txBody>
      </p:sp>
    </p:spTree>
    <p:extLst>
      <p:ext uri="{BB962C8B-B14F-4D97-AF65-F5344CB8AC3E}">
        <p14:creationId xmlns:p14="http://schemas.microsoft.com/office/powerpoint/2010/main" val="326431373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066800"/>
            <a:ext cx="8305800" cy="5181600"/>
          </a:xfrm>
        </p:spPr>
        <p:txBody>
          <a:bodyPr/>
          <a:lstStyle/>
          <a:p>
            <a:r>
              <a:rPr lang="en-US" dirty="0" smtClean="0"/>
              <a:t>The Indicators of Minimum Compliance for SILCs have been proposed and ACL accepted comments from the public through August 15, 2016.</a:t>
            </a:r>
          </a:p>
          <a:p>
            <a:r>
              <a:rPr lang="en-US" dirty="0" smtClean="0"/>
              <a:t>ACL is analyzing and incorporating many suggested changes into the final version of the Standards and Indicators. </a:t>
            </a:r>
          </a:p>
          <a:p>
            <a:r>
              <a:rPr lang="en-US" dirty="0" smtClean="0"/>
              <a:t>Additional feedback from the public will be requested before final SILC indicators are implemented. </a:t>
            </a:r>
          </a:p>
          <a:p>
            <a:r>
              <a:rPr lang="en-US" dirty="0"/>
              <a:t>We have had these – what we called Standards and Indicators – for CILs for some time.</a:t>
            </a:r>
          </a:p>
          <a:p>
            <a:pPr marL="0" indent="0">
              <a:buNone/>
            </a:pPr>
            <a:endParaRPr lang="en-US" dirty="0" smtClean="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46</a:t>
            </a:fld>
            <a:endParaRPr lang="en-US" dirty="0"/>
          </a:p>
        </p:txBody>
      </p:sp>
      <p:sp>
        <p:nvSpPr>
          <p:cNvPr id="4" name="Title 3"/>
          <p:cNvSpPr>
            <a:spLocks noGrp="1"/>
          </p:cNvSpPr>
          <p:nvPr>
            <p:ph type="title"/>
          </p:nvPr>
        </p:nvSpPr>
        <p:spPr/>
        <p:txBody>
          <a:bodyPr/>
          <a:lstStyle/>
          <a:p>
            <a:r>
              <a:rPr lang="en-US" dirty="0" smtClean="0"/>
              <a:t>Compliance, Reporting, and Conditions</a:t>
            </a:r>
            <a:endParaRPr lang="en-US" dirty="0"/>
          </a:p>
        </p:txBody>
      </p:sp>
    </p:spTree>
    <p:extLst>
      <p:ext uri="{BB962C8B-B14F-4D97-AF65-F5344CB8AC3E}">
        <p14:creationId xmlns:p14="http://schemas.microsoft.com/office/powerpoint/2010/main" val="20801063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066800"/>
            <a:ext cx="8534400" cy="5181600"/>
          </a:xfrm>
        </p:spPr>
        <p:txBody>
          <a:bodyPr/>
          <a:lstStyle/>
          <a:p>
            <a:r>
              <a:rPr lang="en-US" dirty="0" smtClean="0"/>
              <a:t>As </a:t>
            </a:r>
            <a:r>
              <a:rPr lang="en-US" dirty="0"/>
              <a:t>the Independent Living Services, Part B grant recipient, the DSE is responsible for submitting the 704, Part I, consistent with the terms and conditions of their formula grant. </a:t>
            </a:r>
            <a:endParaRPr lang="en-US" dirty="0" smtClean="0"/>
          </a:p>
          <a:p>
            <a:r>
              <a:rPr lang="en-US" dirty="0" smtClean="0"/>
              <a:t>ACL </a:t>
            </a:r>
            <a:r>
              <a:rPr lang="en-US" dirty="0"/>
              <a:t>recognizes historical variances exist in the States on who is responsible for submitting the 704, Part I.  </a:t>
            </a:r>
            <a:endParaRPr lang="en-US" dirty="0" smtClean="0"/>
          </a:p>
          <a:p>
            <a:r>
              <a:rPr lang="en-US" dirty="0" smtClean="0"/>
              <a:t>For </a:t>
            </a:r>
            <a:r>
              <a:rPr lang="en-US" dirty="0"/>
              <a:t>the FY16 reporting year, the new </a:t>
            </a:r>
            <a:r>
              <a:rPr lang="en-US" dirty="0" smtClean="0"/>
              <a:t>ACL Reporting </a:t>
            </a:r>
            <a:r>
              <a:rPr lang="en-US" dirty="0"/>
              <a:t>data collection system will allow the submission acknowledgement of both the DSE and the SILC.    </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47</a:t>
            </a:fld>
            <a:endParaRPr lang="en-US" dirty="0"/>
          </a:p>
        </p:txBody>
      </p:sp>
      <p:sp>
        <p:nvSpPr>
          <p:cNvPr id="4" name="Title 3"/>
          <p:cNvSpPr>
            <a:spLocks noGrp="1"/>
          </p:cNvSpPr>
          <p:nvPr>
            <p:ph type="title"/>
          </p:nvPr>
        </p:nvSpPr>
        <p:spPr/>
        <p:txBody>
          <a:bodyPr/>
          <a:lstStyle/>
          <a:p>
            <a:r>
              <a:rPr lang="en-US" dirty="0"/>
              <a:t>Compliance, </a:t>
            </a:r>
            <a:r>
              <a:rPr lang="en-US" dirty="0" smtClean="0"/>
              <a:t>Reporting</a:t>
            </a:r>
            <a:r>
              <a:rPr lang="en-US" dirty="0"/>
              <a:t>, and C</a:t>
            </a:r>
            <a:r>
              <a:rPr lang="en-US" dirty="0" smtClean="0"/>
              <a:t>onditions, </a:t>
            </a:r>
            <a:r>
              <a:rPr lang="en-US" sz="2400" dirty="0" smtClean="0"/>
              <a:t>cont’d.</a:t>
            </a:r>
            <a:endParaRPr lang="en-US" sz="2400" dirty="0"/>
          </a:p>
        </p:txBody>
      </p:sp>
    </p:spTree>
    <p:extLst>
      <p:ext uri="{BB962C8B-B14F-4D97-AF65-F5344CB8AC3E}">
        <p14:creationId xmlns:p14="http://schemas.microsoft.com/office/powerpoint/2010/main" val="269556176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19200"/>
            <a:ext cx="8534400" cy="5029200"/>
          </a:xfrm>
        </p:spPr>
        <p:txBody>
          <a:bodyPr/>
          <a:lstStyle/>
          <a:p>
            <a:r>
              <a:rPr lang="en-US" dirty="0"/>
              <a:t>Best practice would suggest the report should be jointly developed by the DSE and SILC because the SILC’s involvement enables the Council to monitor the implementation of the SPIL. </a:t>
            </a:r>
            <a:r>
              <a:rPr lang="en-US" dirty="0" smtClean="0"/>
              <a:t>ACL </a:t>
            </a:r>
            <a:r>
              <a:rPr lang="en-US" dirty="0"/>
              <a:t>will develop guidance on this issue for future reporting years</a:t>
            </a:r>
            <a:r>
              <a:rPr lang="en-US" dirty="0" smtClean="0"/>
              <a:t>.</a:t>
            </a:r>
            <a:endParaRPr lang="en-US" dirty="0"/>
          </a:p>
          <a:p>
            <a:r>
              <a:rPr lang="en-US" dirty="0"/>
              <a:t>ACL is currently revising the CIL monitoring protocol in accordance with the statute and final IL Rule. Similarly, ACL will revise and develop a monitoring Protocol to review the DSE’s administration of the ILS, Part B, </a:t>
            </a:r>
            <a:r>
              <a:rPr lang="en-US" dirty="0" smtClean="0"/>
              <a:t>Program.</a:t>
            </a:r>
            <a:endParaRPr lang="en-US" dirty="0"/>
          </a:p>
          <a:p>
            <a:pPr marL="0" indent="0">
              <a:buNone/>
            </a:pP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48</a:t>
            </a:fld>
            <a:endParaRPr lang="en-US" dirty="0"/>
          </a:p>
        </p:txBody>
      </p:sp>
      <p:sp>
        <p:nvSpPr>
          <p:cNvPr id="4" name="Title 3"/>
          <p:cNvSpPr>
            <a:spLocks noGrp="1"/>
          </p:cNvSpPr>
          <p:nvPr>
            <p:ph type="title"/>
          </p:nvPr>
        </p:nvSpPr>
        <p:spPr/>
        <p:txBody>
          <a:bodyPr/>
          <a:lstStyle/>
          <a:p>
            <a:r>
              <a:rPr lang="en-US" dirty="0"/>
              <a:t>Compliance, </a:t>
            </a:r>
            <a:r>
              <a:rPr lang="en-US" dirty="0" smtClean="0"/>
              <a:t>Reporting</a:t>
            </a:r>
            <a:r>
              <a:rPr lang="en-US" dirty="0"/>
              <a:t>, and </a:t>
            </a:r>
            <a:r>
              <a:rPr lang="en-US" dirty="0" smtClean="0"/>
              <a:t>Conditions, </a:t>
            </a:r>
            <a:r>
              <a:rPr lang="en-US" sz="2400" dirty="0" smtClean="0"/>
              <a:t>cont’d. 2</a:t>
            </a:r>
            <a:endParaRPr lang="en-US" sz="2400" dirty="0"/>
          </a:p>
        </p:txBody>
      </p:sp>
    </p:spTree>
    <p:extLst>
      <p:ext uri="{BB962C8B-B14F-4D97-AF65-F5344CB8AC3E}">
        <p14:creationId xmlns:p14="http://schemas.microsoft.com/office/powerpoint/2010/main" val="172364358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524000"/>
            <a:ext cx="8610600" cy="4724400"/>
          </a:xfrm>
        </p:spPr>
        <p:txBody>
          <a:bodyPr/>
          <a:lstStyle/>
          <a:p>
            <a:pPr marL="228600" indent="0">
              <a:buNone/>
            </a:pPr>
            <a:r>
              <a:rPr lang="en-US" dirty="0"/>
              <a:t>To be eligible to receive funds under this part, a Center must comply with the standards in section 725(b) and assurances in section 725(c) of the Act, with the indicators of minimum compliance, and the requirements contained in the terms and conditions of the grant award.</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49</a:t>
            </a:fld>
            <a:endParaRPr lang="en-US" dirty="0"/>
          </a:p>
        </p:txBody>
      </p:sp>
      <p:sp>
        <p:nvSpPr>
          <p:cNvPr id="4" name="Title 3"/>
          <p:cNvSpPr>
            <a:spLocks noGrp="1"/>
          </p:cNvSpPr>
          <p:nvPr>
            <p:ph type="title"/>
          </p:nvPr>
        </p:nvSpPr>
        <p:spPr/>
        <p:txBody>
          <a:bodyPr/>
          <a:lstStyle/>
          <a:p>
            <a:r>
              <a:rPr lang="en-US" dirty="0"/>
              <a:t>§ 1329.5 Indicators of minimum compliance.</a:t>
            </a:r>
          </a:p>
        </p:txBody>
      </p:sp>
    </p:spTree>
    <p:extLst>
      <p:ext uri="{BB962C8B-B14F-4D97-AF65-F5344CB8AC3E}">
        <p14:creationId xmlns:p14="http://schemas.microsoft.com/office/powerpoint/2010/main" val="895442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b="1" dirty="0"/>
              <a:t>§ 1329.1 Programs covered.</a:t>
            </a:r>
            <a:endParaRPr lang="en-US" dirty="0"/>
          </a:p>
          <a:p>
            <a:pPr marL="0" indent="0">
              <a:buNone/>
            </a:pPr>
            <a:endParaRPr lang="en-US" sz="800" dirty="0"/>
          </a:p>
          <a:p>
            <a:pPr marL="228600" indent="0">
              <a:buNone/>
            </a:pPr>
            <a:r>
              <a:rPr lang="en-US" dirty="0"/>
              <a:t>This part includes general requirements applicable to the conduct of the following programs authorized under title VII, chapter 1 of the Rehabilitation Act of 1973, as amended:</a:t>
            </a:r>
          </a:p>
          <a:p>
            <a:pPr marL="0" indent="0">
              <a:buNone/>
            </a:pPr>
            <a:endParaRPr lang="en-US" sz="800" dirty="0"/>
          </a:p>
          <a:p>
            <a:pPr marL="514350" lvl="0" indent="-514350">
              <a:spcAft>
                <a:spcPts val="1800"/>
              </a:spcAft>
              <a:buFont typeface="+mj-lt"/>
              <a:buAutoNum type="alphaLcParenR"/>
            </a:pPr>
            <a:r>
              <a:rPr lang="en-US" dirty="0"/>
              <a:t>Independent Living Services (ILS), title VII, chapter 1, part B (29 U.S.C. 796e to 796e-3</a:t>
            </a:r>
            <a:r>
              <a:rPr lang="en-US" dirty="0" smtClean="0"/>
              <a:t>).</a:t>
            </a:r>
          </a:p>
          <a:p>
            <a:pPr marL="514350" lvl="0" indent="-514350">
              <a:buFont typeface="+mj-lt"/>
              <a:buAutoNum type="alphaLcParenR"/>
            </a:pPr>
            <a:r>
              <a:rPr lang="en-US" dirty="0" smtClean="0"/>
              <a:t>The </a:t>
            </a:r>
            <a:r>
              <a:rPr lang="en-US" dirty="0"/>
              <a:t>Centers for Independent Living (CIL), title VII, chapter 1, part C (29 U.S.C. 796f to </a:t>
            </a:r>
            <a:r>
              <a:rPr lang="en-US" dirty="0" smtClean="0"/>
              <a:t>796f-6</a:t>
            </a:r>
            <a:r>
              <a:rPr lang="en-US" dirty="0"/>
              <a:t>).</a:t>
            </a:r>
          </a:p>
          <a:p>
            <a:pPr marL="0" indent="0">
              <a:buNone/>
            </a:pPr>
            <a:endParaRPr lang="en-US" dirty="0"/>
          </a:p>
        </p:txBody>
      </p:sp>
      <p:sp>
        <p:nvSpPr>
          <p:cNvPr id="4" name="Slide Number Placeholder 3"/>
          <p:cNvSpPr>
            <a:spLocks noGrp="1"/>
          </p:cNvSpPr>
          <p:nvPr>
            <p:ph type="sldNum" sz="quarter" idx="10"/>
          </p:nvPr>
        </p:nvSpPr>
        <p:spPr>
          <a:prstGeom prst="rect">
            <a:avLst/>
          </a:prstGeom>
        </p:spPr>
        <p:txBody>
          <a:bodyPr/>
          <a:lstStyle/>
          <a:p>
            <a:fld id="{34BBC363-8651-40F5-ADDC-7ED98BE00A78}" type="slidenum">
              <a:rPr lang="en-US" smtClean="0"/>
              <a:t>5</a:t>
            </a:fld>
            <a:endParaRPr lang="en-US" dirty="0"/>
          </a:p>
        </p:txBody>
      </p:sp>
      <p:sp>
        <p:nvSpPr>
          <p:cNvPr id="2" name="Title 1"/>
          <p:cNvSpPr>
            <a:spLocks noGrp="1"/>
          </p:cNvSpPr>
          <p:nvPr>
            <p:ph type="title"/>
          </p:nvPr>
        </p:nvSpPr>
        <p:spPr/>
        <p:txBody>
          <a:bodyPr>
            <a:normAutofit/>
          </a:bodyPr>
          <a:lstStyle/>
          <a:p>
            <a:r>
              <a:rPr lang="en-US" dirty="0"/>
              <a:t>Subpart A—General Provisions</a:t>
            </a:r>
          </a:p>
        </p:txBody>
      </p:sp>
    </p:spTree>
    <p:extLst>
      <p:ext uri="{BB962C8B-B14F-4D97-AF65-F5344CB8AC3E}">
        <p14:creationId xmlns:p14="http://schemas.microsoft.com/office/powerpoint/2010/main" val="138662640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914400" lvl="1" indent="-457200">
              <a:spcAft>
                <a:spcPts val="1200"/>
              </a:spcAft>
              <a:buFont typeface="+mj-lt"/>
              <a:buAutoNum type="alphaLcParenR"/>
            </a:pPr>
            <a:r>
              <a:rPr lang="en-US" dirty="0" smtClean="0"/>
              <a:t>A </a:t>
            </a:r>
            <a:r>
              <a:rPr lang="en-US" dirty="0"/>
              <a:t>Center must submit a performance report in a manner and at a time described by the Administrator, consistent with section 704(m)(4)(D) of the Act, 29 U.S.C. 796c(m)(4)(D</a:t>
            </a:r>
            <a:r>
              <a:rPr lang="en-US" dirty="0" smtClean="0"/>
              <a:t>).</a:t>
            </a:r>
            <a:endParaRPr lang="en-US" sz="2000" dirty="0"/>
          </a:p>
          <a:p>
            <a:pPr marL="914400" lvl="1" indent="-457200">
              <a:spcAft>
                <a:spcPts val="1200"/>
              </a:spcAft>
              <a:buFont typeface="+mj-lt"/>
              <a:buAutoNum type="alphaLcParenR"/>
            </a:pPr>
            <a:r>
              <a:rPr lang="en-US" dirty="0"/>
              <a:t>The DSE must submit a report in a manner and at a time described by the Administrator, consistent with section 704(c)(4) of the Act, 29 U.S.C. 796c(c)(4</a:t>
            </a:r>
            <a:r>
              <a:rPr lang="en-US" dirty="0" smtClean="0"/>
              <a:t>).</a:t>
            </a:r>
            <a:endParaRPr lang="en-US" sz="2000" dirty="0"/>
          </a:p>
          <a:p>
            <a:pPr marL="914400" lvl="1" indent="-457200">
              <a:spcAft>
                <a:spcPts val="1200"/>
              </a:spcAft>
              <a:buFont typeface="+mj-lt"/>
              <a:buAutoNum type="alphaLcParenR"/>
            </a:pPr>
            <a:r>
              <a:rPr lang="en-US" dirty="0"/>
              <a:t>The Administrator may require such other reports as deemed necessary to carry out the responsibilities set forth in section 706 of the Act, 29 U.S.C. 796d-1.</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50</a:t>
            </a:fld>
            <a:endParaRPr lang="en-US" dirty="0"/>
          </a:p>
        </p:txBody>
      </p:sp>
      <p:sp>
        <p:nvSpPr>
          <p:cNvPr id="4" name="Title 3"/>
          <p:cNvSpPr>
            <a:spLocks noGrp="1"/>
          </p:cNvSpPr>
          <p:nvPr>
            <p:ph type="title"/>
          </p:nvPr>
        </p:nvSpPr>
        <p:spPr/>
        <p:txBody>
          <a:bodyPr/>
          <a:lstStyle/>
          <a:p>
            <a:r>
              <a:rPr lang="en-US" dirty="0"/>
              <a:t>§ 1329.6 Reporting</a:t>
            </a:r>
            <a:r>
              <a:rPr lang="en-US" dirty="0" smtClean="0"/>
              <a:t>.</a:t>
            </a:r>
            <a:endParaRPr lang="en-US" dirty="0"/>
          </a:p>
        </p:txBody>
      </p:sp>
    </p:spTree>
    <p:extLst>
      <p:ext uri="{BB962C8B-B14F-4D97-AF65-F5344CB8AC3E}">
        <p14:creationId xmlns:p14="http://schemas.microsoft.com/office/powerpoint/2010/main" val="78930439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219200"/>
            <a:ext cx="8839200" cy="5029200"/>
          </a:xfrm>
        </p:spPr>
        <p:txBody>
          <a:bodyPr/>
          <a:lstStyle/>
          <a:p>
            <a:pPr marL="228600" indent="0">
              <a:buNone/>
            </a:pPr>
            <a:r>
              <a:rPr lang="en-US" b="1" i="1" dirty="0"/>
              <a:t>Process for Centers for Independent Living. </a:t>
            </a:r>
            <a:endParaRPr lang="en-US" b="1" i="1" dirty="0" smtClean="0"/>
          </a:p>
          <a:p>
            <a:pPr marL="742950" indent="-514350">
              <a:buFont typeface="+mj-lt"/>
              <a:buAutoNum type="arabicPeriod"/>
            </a:pPr>
            <a:r>
              <a:rPr lang="en-US" dirty="0" smtClean="0"/>
              <a:t>If </a:t>
            </a:r>
            <a:r>
              <a:rPr lang="en-US" dirty="0"/>
              <a:t>the Director of the Independent Living Administration (Director) determines that, as the result of the Onsite Compliance Review process defined in section 706(c)(2), or other review activities, any Center receiving funds under this part, other than a Center that is provided Part C funding by the State under section 723 of the Act, is not in compliance with the standards and assurances in section 725 (b) and (c) of the Act and of this part, the Director must provide notice to the Center pursuant to guidance determined by the Administrator.</a:t>
            </a:r>
          </a:p>
          <a:p>
            <a:pPr marL="0" indent="0">
              <a:buNone/>
            </a:pP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51</a:t>
            </a:fld>
            <a:endParaRPr lang="en-US" dirty="0"/>
          </a:p>
        </p:txBody>
      </p:sp>
      <p:sp>
        <p:nvSpPr>
          <p:cNvPr id="4" name="Title 3"/>
          <p:cNvSpPr>
            <a:spLocks noGrp="1"/>
          </p:cNvSpPr>
          <p:nvPr>
            <p:ph type="title"/>
          </p:nvPr>
        </p:nvSpPr>
        <p:spPr>
          <a:xfrm>
            <a:off x="228600" y="274638"/>
            <a:ext cx="8839200" cy="792162"/>
          </a:xfrm>
        </p:spPr>
        <p:txBody>
          <a:bodyPr/>
          <a:lstStyle/>
          <a:p>
            <a:r>
              <a:rPr lang="en-US" dirty="0"/>
              <a:t>§ 1329.7 Enforcement and appeals procedures</a:t>
            </a:r>
            <a:r>
              <a:rPr lang="en-US" dirty="0" smtClean="0"/>
              <a:t>.</a:t>
            </a: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dirty="0" smtClean="0">
                <a:cs typeface="Times New Roman" panose="02020603050405020304" pitchFamily="18" charset="0"/>
              </a:rPr>
              <a:t>Process for Centers for Independent Living</a:t>
            </a:r>
            <a:endParaRPr lang="en-US" dirty="0"/>
          </a:p>
        </p:txBody>
      </p:sp>
    </p:spTree>
    <p:extLst>
      <p:ext uri="{BB962C8B-B14F-4D97-AF65-F5344CB8AC3E}">
        <p14:creationId xmlns:p14="http://schemas.microsoft.com/office/powerpoint/2010/main" val="281914358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600200"/>
            <a:ext cx="8610600" cy="4648200"/>
          </a:xfrm>
        </p:spPr>
        <p:txBody>
          <a:bodyPr/>
          <a:lstStyle/>
          <a:p>
            <a:pPr marL="457200" lvl="0" indent="-457200">
              <a:buFont typeface="+mj-lt"/>
              <a:buAutoNum type="arabicPeriod" startAt="2"/>
            </a:pPr>
            <a:r>
              <a:rPr lang="en-US" sz="2400" dirty="0"/>
              <a:t>The Director may offer technical assistance to the Center to develop a corrective action plan or to take such other steps as are necessary to come into compliance with the standards and assurances</a:t>
            </a:r>
            <a:r>
              <a:rPr lang="en-US" sz="2400" dirty="0" smtClean="0"/>
              <a:t>.</a:t>
            </a:r>
            <a:endParaRPr lang="en-US" sz="2400" dirty="0"/>
          </a:p>
          <a:p>
            <a:pPr marL="457200" lvl="0" indent="-457200">
              <a:buFont typeface="+mj-lt"/>
              <a:buAutoNum type="arabicPeriod" startAt="2"/>
            </a:pPr>
            <a:r>
              <a:rPr lang="en-US" sz="2400" dirty="0"/>
              <a:t>The Center may request a preliminary appeal to the Director in a form and manner determined by the Administrator. The Director shall review the appeal request and provide written notice of the determination within a timely manner</a:t>
            </a:r>
            <a:r>
              <a:rPr lang="en-US" sz="2400" dirty="0" smtClean="0"/>
              <a:t>.</a:t>
            </a:r>
          </a:p>
          <a:p>
            <a:pPr marL="457200" indent="-457200">
              <a:buFont typeface="+mj-lt"/>
              <a:buAutoNum type="arabicPeriod" startAt="2"/>
            </a:pPr>
            <a:endParaRPr lang="en-US" sz="2400"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52</a:t>
            </a:fld>
            <a:endParaRPr lang="en-US" dirty="0"/>
          </a:p>
        </p:txBody>
      </p:sp>
      <p:sp>
        <p:nvSpPr>
          <p:cNvPr id="4" name="Title 3"/>
          <p:cNvSpPr>
            <a:spLocks noGrp="1"/>
          </p:cNvSpPr>
          <p:nvPr>
            <p:ph type="title"/>
          </p:nvPr>
        </p:nvSpPr>
        <p:spPr>
          <a:xfrm>
            <a:off x="228600" y="274638"/>
            <a:ext cx="8915400" cy="792162"/>
          </a:xfrm>
        </p:spPr>
        <p:txBody>
          <a:bodyPr/>
          <a:lstStyle/>
          <a:p>
            <a:r>
              <a:rPr lang="en-US" dirty="0" smtClean="0"/>
              <a:t>§ 1329.7 Enforcement and appeals procedures.</a:t>
            </a:r>
            <a:r>
              <a:rPr lang="en-US" dirty="0" smtClean="0">
                <a:latin typeface="Times New Roman" panose="02020603050405020304" pitchFamily="18" charset="0"/>
                <a:cs typeface="Times New Roman" panose="02020603050405020304" pitchFamily="18" charset="0"/>
              </a:rPr>
              <a:t>―</a:t>
            </a:r>
            <a:r>
              <a:rPr lang="en-US" dirty="0" smtClean="0"/>
              <a:t> </a:t>
            </a:r>
            <a:r>
              <a:rPr lang="en-US" dirty="0">
                <a:cs typeface="Times New Roman" panose="02020603050405020304" pitchFamily="18" charset="0"/>
              </a:rPr>
              <a:t>Process for Centers for Independent </a:t>
            </a:r>
            <a:r>
              <a:rPr lang="en-US" dirty="0" smtClean="0">
                <a:cs typeface="Times New Roman" panose="02020603050405020304" pitchFamily="18" charset="0"/>
              </a:rPr>
              <a:t>Living, </a:t>
            </a:r>
            <a:r>
              <a:rPr lang="en-US" sz="2400" dirty="0" smtClean="0">
                <a:cs typeface="Times New Roman" panose="02020603050405020304" pitchFamily="18" charset="0"/>
              </a:rPr>
              <a:t>cont’d.</a:t>
            </a:r>
            <a:r>
              <a:rPr lang="en-US" dirty="0" smtClean="0">
                <a:cs typeface="Times New Roman" panose="02020603050405020304" pitchFamily="18" charset="0"/>
              </a:rPr>
              <a:t> </a:t>
            </a:r>
            <a:endParaRPr lang="en-US" dirty="0"/>
          </a:p>
        </p:txBody>
      </p:sp>
    </p:spTree>
    <p:extLst>
      <p:ext uri="{BB962C8B-B14F-4D97-AF65-F5344CB8AC3E}">
        <p14:creationId xmlns:p14="http://schemas.microsoft.com/office/powerpoint/2010/main" val="46024701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447800"/>
            <a:ext cx="8610600" cy="4800600"/>
          </a:xfrm>
        </p:spPr>
        <p:txBody>
          <a:bodyPr/>
          <a:lstStyle/>
          <a:p>
            <a:pPr marL="514350" indent="-514350">
              <a:buFont typeface="+mj-lt"/>
              <a:buAutoNum type="arabicPeriod" startAt="4"/>
            </a:pPr>
            <a:r>
              <a:rPr lang="en-US" sz="2800" dirty="0"/>
              <a:t>Where there is a determination that falls within 45 CFR part 16, appendix A, C.a.(1)-(4), the Center may appeal an unfavorable decision by the Director to the Administrator within a time and manner established by the Administrator. The Administrator shall review the appeal request and provide written notice of the determination within a timely manner</a:t>
            </a:r>
            <a:r>
              <a:rPr lang="en-US" sz="2800" dirty="0" smtClean="0"/>
              <a:t>.</a:t>
            </a:r>
            <a:endParaRPr lang="en-US" sz="2800"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53</a:t>
            </a:fld>
            <a:endParaRPr lang="en-US" dirty="0"/>
          </a:p>
        </p:txBody>
      </p:sp>
      <p:sp>
        <p:nvSpPr>
          <p:cNvPr id="4" name="Title 3"/>
          <p:cNvSpPr>
            <a:spLocks noGrp="1"/>
          </p:cNvSpPr>
          <p:nvPr>
            <p:ph type="title"/>
          </p:nvPr>
        </p:nvSpPr>
        <p:spPr>
          <a:xfrm>
            <a:off x="228600" y="274638"/>
            <a:ext cx="8991600" cy="792162"/>
          </a:xfrm>
        </p:spPr>
        <p:txBody>
          <a:bodyPr/>
          <a:lstStyle/>
          <a:p>
            <a:r>
              <a:rPr lang="en-US" dirty="0"/>
              <a:t>§ 1329.7 Enforcement and appeals procedures</a:t>
            </a:r>
            <a:r>
              <a:rPr lang="en-US" dirty="0" smtClean="0"/>
              <a:t>.</a:t>
            </a:r>
            <a:r>
              <a:rPr lang="en-US" dirty="0">
                <a:latin typeface="Times New Roman" panose="02020603050405020304" pitchFamily="18" charset="0"/>
                <a:cs typeface="Times New Roman" panose="02020603050405020304" pitchFamily="18" charset="0"/>
              </a:rPr>
              <a:t> ―</a:t>
            </a:r>
            <a:r>
              <a:rPr lang="en-US" dirty="0"/>
              <a:t> </a:t>
            </a:r>
            <a:r>
              <a:rPr lang="en-US" dirty="0">
                <a:cs typeface="Times New Roman" panose="02020603050405020304" pitchFamily="18" charset="0"/>
              </a:rPr>
              <a:t>Process for Centers for Independent Living, </a:t>
            </a:r>
            <a:r>
              <a:rPr lang="en-US" dirty="0" smtClean="0">
                <a:cs typeface="Times New Roman" panose="02020603050405020304" pitchFamily="18" charset="0"/>
              </a:rPr>
              <a:t/>
            </a:r>
            <a:br>
              <a:rPr lang="en-US" dirty="0" smtClean="0">
                <a:cs typeface="Times New Roman" panose="02020603050405020304" pitchFamily="18" charset="0"/>
              </a:rPr>
            </a:br>
            <a:r>
              <a:rPr lang="en-US" sz="2400" dirty="0" smtClean="0">
                <a:cs typeface="Times New Roman" panose="02020603050405020304" pitchFamily="18" charset="0"/>
              </a:rPr>
              <a:t>cont’d</a:t>
            </a:r>
            <a:r>
              <a:rPr lang="en-US" sz="2400" dirty="0">
                <a:cs typeface="Times New Roman" panose="02020603050405020304" pitchFamily="18" charset="0"/>
              </a:rPr>
              <a:t>.</a:t>
            </a:r>
            <a:r>
              <a:rPr lang="en-US" dirty="0">
                <a:cs typeface="Times New Roman" panose="02020603050405020304" pitchFamily="18" charset="0"/>
              </a:rPr>
              <a:t> </a:t>
            </a:r>
            <a:r>
              <a:rPr lang="en-US" sz="2400" dirty="0" smtClean="0">
                <a:cs typeface="Times New Roman" panose="02020603050405020304" pitchFamily="18" charset="0"/>
              </a:rPr>
              <a:t>2</a:t>
            </a:r>
            <a:endParaRPr lang="en-US" dirty="0"/>
          </a:p>
        </p:txBody>
      </p:sp>
    </p:spTree>
    <p:extLst>
      <p:ext uri="{BB962C8B-B14F-4D97-AF65-F5344CB8AC3E}">
        <p14:creationId xmlns:p14="http://schemas.microsoft.com/office/powerpoint/2010/main" val="147360578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95400"/>
            <a:ext cx="8610600" cy="4953000"/>
          </a:xfrm>
        </p:spPr>
        <p:txBody>
          <a:bodyPr/>
          <a:lstStyle/>
          <a:p>
            <a:pPr marL="457200" lvl="0" indent="-457200">
              <a:buFont typeface="+mj-lt"/>
              <a:buAutoNum type="arabicPeriod" startAt="5"/>
            </a:pPr>
            <a:r>
              <a:rPr lang="en-US" sz="2400" dirty="0"/>
              <a:t>The Administrator may take steps to enforce a corrective action plan or to terminate funding if the Administrator determines that the Center remains out of compliance</a:t>
            </a:r>
            <a:r>
              <a:rPr lang="en-US" sz="2400" dirty="0" smtClean="0"/>
              <a:t>.</a:t>
            </a:r>
            <a:endParaRPr lang="en-US" sz="2400" dirty="0"/>
          </a:p>
          <a:p>
            <a:pPr marL="457200" lvl="0" indent="-457200">
              <a:buFont typeface="+mj-lt"/>
              <a:buAutoNum type="arabicPeriod" startAt="5"/>
            </a:pPr>
            <a:r>
              <a:rPr lang="en-US" sz="2400" dirty="0"/>
              <a:t>Written notice of the determination by the Administrator shall constitute a final determination for purposes of 45 CFR part 16. A Center that receives such notice of a determination that falls within 45 CFR part 16, appendix A, C.a.(1)-(4), may appeal to the Departmental Appeals Board pursuant to the provisions of 45 CFR part 16</a:t>
            </a:r>
            <a:r>
              <a:rPr lang="en-US" sz="2400" dirty="0" smtClean="0"/>
              <a:t>.</a:t>
            </a:r>
            <a:endParaRPr lang="en-US" sz="2400" dirty="0"/>
          </a:p>
          <a:p>
            <a:pPr marL="457200" lvl="0" indent="-457200">
              <a:buFont typeface="+mj-lt"/>
              <a:buAutoNum type="arabicPeriod" startAt="5"/>
            </a:pPr>
            <a:r>
              <a:rPr lang="en-US" sz="2400" dirty="0"/>
              <a:t>A Center that is administered by the State under Section 723 of the Act must first exhaust any State process before going through the process described in paragraphs (a)(1) through (6) of this section.</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54</a:t>
            </a:fld>
            <a:endParaRPr lang="en-US" dirty="0"/>
          </a:p>
        </p:txBody>
      </p:sp>
      <p:sp>
        <p:nvSpPr>
          <p:cNvPr id="4" name="Title 3"/>
          <p:cNvSpPr>
            <a:spLocks noGrp="1"/>
          </p:cNvSpPr>
          <p:nvPr>
            <p:ph type="title"/>
          </p:nvPr>
        </p:nvSpPr>
        <p:spPr>
          <a:xfrm>
            <a:off x="76200" y="304800"/>
            <a:ext cx="9005047" cy="792162"/>
          </a:xfrm>
        </p:spPr>
        <p:txBody>
          <a:bodyPr/>
          <a:lstStyle/>
          <a:p>
            <a:r>
              <a:rPr lang="en-US" dirty="0"/>
              <a:t>§ 1329.7 Enforcement and appeals procedures</a:t>
            </a:r>
            <a:r>
              <a:rPr lang="en-US" dirty="0" smtClean="0"/>
              <a:t>.</a:t>
            </a:r>
            <a:r>
              <a:rPr lang="en-US" dirty="0" smtClean="0">
                <a:latin typeface="Times New Roman" panose="02020603050405020304" pitchFamily="18" charset="0"/>
                <a:cs typeface="Times New Roman" panose="02020603050405020304" pitchFamily="18" charset="0"/>
              </a:rPr>
              <a:t>―</a:t>
            </a:r>
            <a:r>
              <a:rPr lang="en-US" dirty="0" smtClean="0"/>
              <a:t> </a:t>
            </a:r>
            <a:r>
              <a:rPr lang="en-US" dirty="0">
                <a:cs typeface="Times New Roman" panose="02020603050405020304" pitchFamily="18" charset="0"/>
              </a:rPr>
              <a:t>Process for Centers for Independent Living, </a:t>
            </a:r>
            <a:r>
              <a:rPr lang="en-US" dirty="0" smtClean="0">
                <a:cs typeface="Times New Roman" panose="02020603050405020304" pitchFamily="18" charset="0"/>
              </a:rPr>
              <a:t/>
            </a:r>
            <a:br>
              <a:rPr lang="en-US" dirty="0" smtClean="0">
                <a:cs typeface="Times New Roman" panose="02020603050405020304" pitchFamily="18" charset="0"/>
              </a:rPr>
            </a:br>
            <a:r>
              <a:rPr lang="en-US" sz="2400" dirty="0" smtClean="0">
                <a:cs typeface="Times New Roman" panose="02020603050405020304" pitchFamily="18" charset="0"/>
              </a:rPr>
              <a:t>cont’d</a:t>
            </a:r>
            <a:r>
              <a:rPr lang="en-US" sz="2400" dirty="0">
                <a:cs typeface="Times New Roman" panose="02020603050405020304" pitchFamily="18" charset="0"/>
              </a:rPr>
              <a:t>.</a:t>
            </a:r>
            <a:r>
              <a:rPr lang="en-US" dirty="0">
                <a:cs typeface="Times New Roman" panose="02020603050405020304" pitchFamily="18" charset="0"/>
              </a:rPr>
              <a:t> </a:t>
            </a:r>
            <a:r>
              <a:rPr lang="en-US" sz="2400" dirty="0" smtClean="0">
                <a:cs typeface="Times New Roman" panose="02020603050405020304" pitchFamily="18" charset="0"/>
              </a:rPr>
              <a:t>3</a:t>
            </a:r>
            <a:endParaRPr lang="en-US" sz="2400" dirty="0"/>
          </a:p>
        </p:txBody>
      </p:sp>
    </p:spTree>
    <p:extLst>
      <p:ext uri="{BB962C8B-B14F-4D97-AF65-F5344CB8AC3E}">
        <p14:creationId xmlns:p14="http://schemas.microsoft.com/office/powerpoint/2010/main" val="185107960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219200"/>
            <a:ext cx="8915400" cy="5029200"/>
          </a:xfrm>
        </p:spPr>
        <p:txBody>
          <a:bodyPr/>
          <a:lstStyle/>
          <a:p>
            <a:pPr marL="514350" lvl="0" indent="-514350">
              <a:buFont typeface="+mj-lt"/>
              <a:buAutoNum type="alphaLcParenR" startAt="2"/>
            </a:pPr>
            <a:r>
              <a:rPr lang="en-US" b="1" i="1" dirty="0"/>
              <a:t>Process for States. </a:t>
            </a:r>
          </a:p>
          <a:p>
            <a:pPr marL="514350" lvl="0" indent="-514350">
              <a:buFont typeface="+mj-lt"/>
              <a:buAutoNum type="arabicPeriod"/>
            </a:pPr>
            <a:r>
              <a:rPr lang="en-US" sz="2300" dirty="0" smtClean="0"/>
              <a:t>If </a:t>
            </a:r>
            <a:r>
              <a:rPr lang="en-US" sz="2300" dirty="0"/>
              <a:t>the Director of the Independent Living Administration determines that a State is out of compliance with sections 704, 705, 713 or other pertinent sections of the Act, the Director must provide notice to the State pursuant to guidance determined by the </a:t>
            </a:r>
            <a:r>
              <a:rPr lang="en-US" sz="2300" dirty="0" smtClean="0"/>
              <a:t>Administrator.</a:t>
            </a:r>
            <a:endParaRPr lang="en-US" sz="2300" dirty="0"/>
          </a:p>
          <a:p>
            <a:pPr marL="514350" lvl="0" indent="-514350">
              <a:buFont typeface="+mj-lt"/>
              <a:buAutoNum type="arabicPeriod"/>
            </a:pPr>
            <a:r>
              <a:rPr lang="en-US" sz="2300" dirty="0" smtClean="0"/>
              <a:t>The </a:t>
            </a:r>
            <a:r>
              <a:rPr lang="en-US" sz="2300" dirty="0"/>
              <a:t>Director may offer technical assistance to the State to develop a corrective action plan or to take such other steps as are necessary to ensure that the State comes in to </a:t>
            </a:r>
            <a:r>
              <a:rPr lang="en-US" sz="2300" dirty="0" smtClean="0"/>
              <a:t>compliance.</a:t>
            </a:r>
            <a:endParaRPr lang="en-US" sz="2300" dirty="0"/>
          </a:p>
          <a:p>
            <a:pPr marL="514350" lvl="0" indent="-514350">
              <a:buFont typeface="+mj-lt"/>
              <a:buAutoNum type="arabicPeriod"/>
            </a:pPr>
            <a:r>
              <a:rPr lang="en-US" sz="2300" dirty="0" smtClean="0"/>
              <a:t>Where </a:t>
            </a:r>
            <a:r>
              <a:rPr lang="en-US" sz="2300" dirty="0"/>
              <a:t>there is a determination that falls within 45 CFR part 16, appendix A, C.a.(1)-(4), the State may seek an appeal consistent with the steps set forth in paragraphs (a)(3) and (4) of this section</a:t>
            </a:r>
            <a:r>
              <a:rPr lang="en-US" sz="2300" dirty="0" smtClean="0"/>
              <a:t>.</a:t>
            </a:r>
            <a:endParaRPr lang="en-US" sz="2300"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55</a:t>
            </a:fld>
            <a:endParaRPr lang="en-US" dirty="0"/>
          </a:p>
        </p:txBody>
      </p:sp>
      <p:sp>
        <p:nvSpPr>
          <p:cNvPr id="4" name="Title 3"/>
          <p:cNvSpPr>
            <a:spLocks noGrp="1"/>
          </p:cNvSpPr>
          <p:nvPr>
            <p:ph type="title"/>
          </p:nvPr>
        </p:nvSpPr>
        <p:spPr>
          <a:xfrm>
            <a:off x="228600" y="274638"/>
            <a:ext cx="8839200" cy="792162"/>
          </a:xfrm>
        </p:spPr>
        <p:txBody>
          <a:bodyPr/>
          <a:lstStyle/>
          <a:p>
            <a:r>
              <a:rPr lang="en-US" dirty="0"/>
              <a:t>§ 1329.7 Enforcement and appeals procedures</a:t>
            </a:r>
            <a:r>
              <a:rPr lang="en-US" dirty="0" smtClean="0"/>
              <a:t>.</a:t>
            </a:r>
            <a:r>
              <a:rPr lang="en-US" dirty="0" smtClean="0">
                <a:latin typeface="Times New Roman" panose="02020603050405020304" pitchFamily="18" charset="0"/>
                <a:cs typeface="Times New Roman" panose="02020603050405020304" pitchFamily="18" charset="0"/>
              </a:rPr>
              <a:t>―</a:t>
            </a:r>
            <a:r>
              <a:rPr lang="en-US" dirty="0" smtClean="0"/>
              <a:t> Process for States</a:t>
            </a:r>
            <a:endParaRPr lang="en-US" dirty="0"/>
          </a:p>
        </p:txBody>
      </p:sp>
    </p:spTree>
    <p:extLst>
      <p:ext uri="{BB962C8B-B14F-4D97-AF65-F5344CB8AC3E}">
        <p14:creationId xmlns:p14="http://schemas.microsoft.com/office/powerpoint/2010/main" val="200942302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0" lvl="0" indent="-457200">
              <a:buFont typeface="+mj-lt"/>
              <a:buAutoNum type="arabicPeriod" startAt="4"/>
            </a:pPr>
            <a:r>
              <a:rPr lang="en-US" sz="2400" dirty="0"/>
              <a:t>The Administrator may take steps to enforce statutory or regulatory requirements or to terminate funding if the Administrator determines that the State remains out of compliance.</a:t>
            </a:r>
          </a:p>
          <a:p>
            <a:pPr marL="457200" indent="-457200">
              <a:buFont typeface="+mj-lt"/>
              <a:buAutoNum type="arabicPeriod" startAt="4"/>
            </a:pPr>
            <a:r>
              <a:rPr lang="en-US" sz="2400" dirty="0" smtClean="0"/>
              <a:t>Written </a:t>
            </a:r>
            <a:r>
              <a:rPr lang="en-US" sz="2400" dirty="0"/>
              <a:t>notice of the determination by the Administrator shall constitute a final determination for purposes of 45 CFR part 16 with regard to the types of determinations set forth in 45 CFR part 16, appendix A, C.a.(1)-(4). A State that receives such notice may appeal to the Departmental Appeals Board pursuant to the provisions of 45 CFR part 16.</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56</a:t>
            </a:fld>
            <a:endParaRPr lang="en-US" dirty="0"/>
          </a:p>
        </p:txBody>
      </p:sp>
      <p:sp>
        <p:nvSpPr>
          <p:cNvPr id="4" name="Title 3"/>
          <p:cNvSpPr>
            <a:spLocks noGrp="1"/>
          </p:cNvSpPr>
          <p:nvPr>
            <p:ph type="title"/>
          </p:nvPr>
        </p:nvSpPr>
        <p:spPr>
          <a:xfrm>
            <a:off x="228600" y="274638"/>
            <a:ext cx="8763000" cy="792162"/>
          </a:xfrm>
        </p:spPr>
        <p:txBody>
          <a:bodyPr/>
          <a:lstStyle/>
          <a:p>
            <a:r>
              <a:rPr lang="en-US" dirty="0"/>
              <a:t>§ 1329.7 Enforcement and appeals procedures</a:t>
            </a:r>
            <a:r>
              <a:rPr lang="en-US" dirty="0" smtClean="0"/>
              <a:t>.</a:t>
            </a:r>
            <a:r>
              <a:rPr lang="en-US" dirty="0" smtClean="0">
                <a:latin typeface="Times New Roman" panose="02020603050405020304" pitchFamily="18" charset="0"/>
                <a:cs typeface="Times New Roman" panose="02020603050405020304" pitchFamily="18" charset="0"/>
              </a:rPr>
              <a:t>―</a:t>
            </a:r>
            <a:r>
              <a:rPr lang="en-US" dirty="0" smtClean="0"/>
              <a:t> </a:t>
            </a:r>
            <a:r>
              <a:rPr lang="en-US" dirty="0"/>
              <a:t>Process for </a:t>
            </a:r>
            <a:r>
              <a:rPr lang="en-US" dirty="0" smtClean="0"/>
              <a:t>States, </a:t>
            </a:r>
            <a:r>
              <a:rPr lang="en-US" sz="2400" dirty="0" smtClean="0"/>
              <a:t>cont'd.</a:t>
            </a:r>
            <a:endParaRPr lang="en-US" dirty="0"/>
          </a:p>
        </p:txBody>
      </p:sp>
    </p:spTree>
    <p:extLst>
      <p:ext uri="{BB962C8B-B14F-4D97-AF65-F5344CB8AC3E}">
        <p14:creationId xmlns:p14="http://schemas.microsoft.com/office/powerpoint/2010/main" val="120356520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Comments from our panelists? Questions?</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57</a:t>
            </a:fld>
            <a:endParaRPr lang="en-US" dirty="0"/>
          </a:p>
        </p:txBody>
      </p:sp>
    </p:spTree>
    <p:extLst>
      <p:ext uri="{BB962C8B-B14F-4D97-AF65-F5344CB8AC3E}">
        <p14:creationId xmlns:p14="http://schemas.microsoft.com/office/powerpoint/2010/main" val="17508080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The SILC resource plan may not use more than 30 percent of the funds unless an approved SPIL so specifies pursuant to § 1329.15(c</a:t>
            </a:r>
            <a:r>
              <a:rPr lang="en-US" dirty="0" smtClean="0"/>
              <a:t>).</a:t>
            </a:r>
          </a:p>
          <a:p>
            <a:r>
              <a:rPr lang="en-US" dirty="0" smtClean="0"/>
              <a:t>If more than 30% is in the resource plan, the SPIL must include a justification for why more than 30% is needed.</a:t>
            </a:r>
          </a:p>
          <a:p>
            <a:r>
              <a:rPr lang="en-US" dirty="0" smtClean="0"/>
              <a:t>Demonstrate ways to expand and improve IL.</a:t>
            </a:r>
          </a:p>
          <a:p>
            <a:r>
              <a:rPr lang="en-US" dirty="0" smtClean="0"/>
              <a:t>Studying your state’s specific needs is allowed.</a:t>
            </a:r>
          </a:p>
          <a:p>
            <a:r>
              <a:rPr lang="en-US" dirty="0"/>
              <a:t>Consistent with the SPIL, the SILC may conduct training and outreach using </a:t>
            </a:r>
            <a:r>
              <a:rPr lang="en-US" dirty="0" smtClean="0"/>
              <a:t>federal </a:t>
            </a:r>
            <a:r>
              <a:rPr lang="en-US" dirty="0"/>
              <a:t>funds.</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58</a:t>
            </a:fld>
            <a:endParaRPr lang="en-US" dirty="0"/>
          </a:p>
        </p:txBody>
      </p:sp>
      <p:sp>
        <p:nvSpPr>
          <p:cNvPr id="4" name="Title 3"/>
          <p:cNvSpPr>
            <a:spLocks noGrp="1"/>
          </p:cNvSpPr>
          <p:nvPr>
            <p:ph type="title"/>
          </p:nvPr>
        </p:nvSpPr>
        <p:spPr/>
        <p:txBody>
          <a:bodyPr/>
          <a:lstStyle/>
          <a:p>
            <a:r>
              <a:rPr lang="en-US" dirty="0" smtClean="0"/>
              <a:t>Some Key Points </a:t>
            </a:r>
            <a:r>
              <a:rPr lang="en-US" dirty="0"/>
              <a:t>R</a:t>
            </a:r>
            <a:r>
              <a:rPr lang="en-US" dirty="0" smtClean="0"/>
              <a:t>egarding </a:t>
            </a:r>
            <a:r>
              <a:rPr lang="en-US" dirty="0"/>
              <a:t>S</a:t>
            </a:r>
            <a:r>
              <a:rPr lang="en-US" dirty="0" smtClean="0"/>
              <a:t>pending</a:t>
            </a:r>
            <a:endParaRPr lang="en-US" dirty="0"/>
          </a:p>
        </p:txBody>
      </p:sp>
    </p:spTree>
    <p:extLst>
      <p:ext uri="{BB962C8B-B14F-4D97-AF65-F5344CB8AC3E}">
        <p14:creationId xmlns:p14="http://schemas.microsoft.com/office/powerpoint/2010/main" val="372078215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990600"/>
            <a:ext cx="8763000" cy="5257800"/>
          </a:xfrm>
        </p:spPr>
        <p:txBody>
          <a:bodyPr/>
          <a:lstStyle/>
          <a:p>
            <a:pPr marL="0" indent="0">
              <a:buNone/>
            </a:pPr>
            <a:r>
              <a:rPr lang="en-US" b="1" dirty="0"/>
              <a:t>§ 1329.10 Authorized use of funds for Independent Living Services</a:t>
            </a:r>
            <a:r>
              <a:rPr lang="en-US" b="1" dirty="0" smtClean="0"/>
              <a:t>.</a:t>
            </a:r>
            <a:endParaRPr lang="en-US" sz="2400" dirty="0"/>
          </a:p>
          <a:p>
            <a:pPr marL="690563" lvl="1" indent="-457200">
              <a:buFont typeface="+mj-lt"/>
              <a:buAutoNum type="alphaLcParenR"/>
            </a:pPr>
            <a:r>
              <a:rPr lang="en-US" dirty="0"/>
              <a:t>The State</a:t>
            </a:r>
            <a:r>
              <a:rPr lang="en-US" dirty="0" smtClean="0"/>
              <a:t>:</a:t>
            </a:r>
            <a:endParaRPr lang="en-US" sz="2400" dirty="0" smtClean="0"/>
          </a:p>
          <a:p>
            <a:pPr marL="914400" lvl="2" indent="-457200">
              <a:buFont typeface="+mj-lt"/>
              <a:buAutoNum type="arabicPeriod"/>
            </a:pPr>
            <a:r>
              <a:rPr lang="en-US" dirty="0" smtClean="0"/>
              <a:t>May use funds received under this part to support the SILC resource plan described in section 705(e) of the Act but may not use more than 30 percent of the funds unless an approved SPIL so specifies pursuant to § 1329.15(c);</a:t>
            </a:r>
            <a:endParaRPr lang="en-US" sz="2800" dirty="0"/>
          </a:p>
          <a:p>
            <a:pPr marL="914400" lvl="2" indent="-457200">
              <a:buFont typeface="+mj-lt"/>
              <a:buAutoNum type="arabicPeriod"/>
            </a:pPr>
            <a:r>
              <a:rPr lang="en-US" dirty="0"/>
              <a:t>May retain funds under section 704(c)(5) of the Act; </a:t>
            </a:r>
            <a:r>
              <a:rPr lang="en-US" dirty="0" smtClean="0"/>
              <a:t>and</a:t>
            </a:r>
            <a:endParaRPr lang="en-US" sz="2400" dirty="0"/>
          </a:p>
          <a:p>
            <a:pPr marL="914400" lvl="2" indent="-457200">
              <a:buFont typeface="+mj-lt"/>
              <a:buAutoNum type="arabicPeriod"/>
            </a:pPr>
            <a:r>
              <a:rPr lang="en-US" dirty="0"/>
              <a:t>Shall distribute the remainder of the funds received under this part in a manner consistent with the approved State plan for the activities described in paragraph (b) of this section.</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59</a:t>
            </a:fld>
            <a:endParaRPr lang="en-US" dirty="0"/>
          </a:p>
        </p:txBody>
      </p:sp>
      <p:sp>
        <p:nvSpPr>
          <p:cNvPr id="4" name="Title 3"/>
          <p:cNvSpPr>
            <a:spLocks noGrp="1"/>
          </p:cNvSpPr>
          <p:nvPr>
            <p:ph type="title"/>
          </p:nvPr>
        </p:nvSpPr>
        <p:spPr/>
        <p:txBody>
          <a:bodyPr/>
          <a:lstStyle/>
          <a:p>
            <a:r>
              <a:rPr lang="en-US" dirty="0"/>
              <a:t>Subpart B—Independent Living </a:t>
            </a:r>
            <a:r>
              <a:rPr lang="en-US" dirty="0" smtClean="0"/>
              <a:t>Services</a:t>
            </a:r>
            <a:endParaRPr lang="en-US" dirty="0"/>
          </a:p>
        </p:txBody>
      </p:sp>
    </p:spTree>
    <p:extLst>
      <p:ext uri="{BB962C8B-B14F-4D97-AF65-F5344CB8AC3E}">
        <p14:creationId xmlns:p14="http://schemas.microsoft.com/office/powerpoint/2010/main" val="14928539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b="1" dirty="0"/>
              <a:t>§ 1329.2 Purpose</a:t>
            </a:r>
            <a:r>
              <a:rPr lang="en-US" b="1" dirty="0" smtClean="0"/>
              <a:t>.</a:t>
            </a:r>
            <a:endParaRPr lang="en-US" dirty="0"/>
          </a:p>
          <a:p>
            <a:pPr marL="0" indent="0">
              <a:spcBef>
                <a:spcPts val="1200"/>
              </a:spcBef>
              <a:buNone/>
            </a:pPr>
            <a:r>
              <a:rPr lang="en-US" dirty="0"/>
              <a:t>The purpose of title VII of the Act is to promote a philosophy of independent living (IL), including a philosophy of consumer control, peer support, self-help, self-determination, equal access, and individual and system advocacy, in order to maximize the leadership, empowerment, independence, and productivity of individuals with disabilities, and to promote the integration and full inclusion of individuals with disabilities into the mainstream of American society by:</a:t>
            </a:r>
          </a:p>
          <a:p>
            <a:pPr marL="0" indent="0">
              <a:buNone/>
            </a:pPr>
            <a:endParaRPr lang="en-US" dirty="0"/>
          </a:p>
        </p:txBody>
      </p:sp>
      <p:sp>
        <p:nvSpPr>
          <p:cNvPr id="4" name="Slide Number Placeholder 3"/>
          <p:cNvSpPr>
            <a:spLocks noGrp="1"/>
          </p:cNvSpPr>
          <p:nvPr>
            <p:ph type="sldNum" sz="quarter" idx="10"/>
          </p:nvPr>
        </p:nvSpPr>
        <p:spPr>
          <a:prstGeom prst="rect">
            <a:avLst/>
          </a:prstGeom>
        </p:spPr>
        <p:txBody>
          <a:bodyPr/>
          <a:lstStyle/>
          <a:p>
            <a:fld id="{34BBC363-8651-40F5-ADDC-7ED98BE00A78}" type="slidenum">
              <a:rPr lang="en-US" smtClean="0"/>
              <a:t>6</a:t>
            </a:fld>
            <a:endParaRPr lang="en-US" dirty="0"/>
          </a:p>
        </p:txBody>
      </p:sp>
      <p:sp>
        <p:nvSpPr>
          <p:cNvPr id="2" name="Title 1"/>
          <p:cNvSpPr>
            <a:spLocks noGrp="1"/>
          </p:cNvSpPr>
          <p:nvPr>
            <p:ph type="title"/>
          </p:nvPr>
        </p:nvSpPr>
        <p:spPr/>
        <p:txBody>
          <a:bodyPr>
            <a:normAutofit/>
          </a:bodyPr>
          <a:lstStyle/>
          <a:p>
            <a:r>
              <a:rPr lang="en-US" dirty="0"/>
              <a:t>Subpart A—General </a:t>
            </a:r>
            <a:r>
              <a:rPr lang="en-US" dirty="0" smtClean="0"/>
              <a:t>Provisions, cont'd.</a:t>
            </a:r>
            <a:endParaRPr lang="en-US" dirty="0">
              <a:solidFill>
                <a:schemeClr val="accent2"/>
              </a:solidFill>
              <a:latin typeface="Arial Rounded MT Bold"/>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12585543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295400"/>
            <a:ext cx="9144000" cy="4953000"/>
          </a:xfrm>
        </p:spPr>
        <p:txBody>
          <a:bodyPr/>
          <a:lstStyle/>
          <a:p>
            <a:pPr marL="457200" lvl="1" indent="-457200">
              <a:spcAft>
                <a:spcPts val="1200"/>
              </a:spcAft>
              <a:buFont typeface="+mj-lt"/>
              <a:buAutoNum type="alphaLcParenR" startAt="2"/>
            </a:pPr>
            <a:r>
              <a:rPr lang="en-US" sz="2600" dirty="0"/>
              <a:t>The State may use the remainder of the funds described in paragraph (a)(3) of this section to</a:t>
            </a:r>
            <a:r>
              <a:rPr lang="en-US" sz="2600" dirty="0" smtClean="0"/>
              <a:t>—</a:t>
            </a:r>
            <a:endParaRPr lang="en-US" sz="2600" dirty="0"/>
          </a:p>
          <a:p>
            <a:pPr marL="914400" lvl="2" indent="-457200">
              <a:spcAft>
                <a:spcPts val="1200"/>
              </a:spcAft>
              <a:buFont typeface="+mj-lt"/>
              <a:buAutoNum type="arabicParenR"/>
            </a:pPr>
            <a:r>
              <a:rPr lang="en-US" dirty="0"/>
              <a:t>Provide to individuals with significant disabilities the independent living (IL) services required by section 704(e) of the Act, particularly those in unserved areas of the State</a:t>
            </a:r>
            <a:r>
              <a:rPr lang="en-US" dirty="0" smtClean="0"/>
              <a:t>;</a:t>
            </a:r>
            <a:endParaRPr lang="en-US" sz="2000" dirty="0"/>
          </a:p>
          <a:p>
            <a:pPr marL="914400" lvl="2" indent="-457200">
              <a:spcAft>
                <a:spcPts val="1200"/>
              </a:spcAft>
              <a:buFont typeface="+mj-lt"/>
              <a:buAutoNum type="arabicParenR"/>
            </a:pPr>
            <a:r>
              <a:rPr lang="en-US" dirty="0"/>
              <a:t>Demonstrate ways to expand and improve IL services</a:t>
            </a:r>
            <a:r>
              <a:rPr lang="en-US" dirty="0" smtClean="0"/>
              <a:t>;</a:t>
            </a:r>
            <a:endParaRPr lang="en-US" sz="2400" dirty="0"/>
          </a:p>
          <a:p>
            <a:pPr marL="914400" lvl="2" indent="-457200">
              <a:buFont typeface="+mj-lt"/>
              <a:buAutoNum type="arabicParenR"/>
            </a:pPr>
            <a:r>
              <a:rPr lang="en-US" dirty="0"/>
              <a:t>Support the operation of Centers for Independent Living (Centers) that are in compliance with the standards and assurances in section 725 (b) and (c) of the Act</a:t>
            </a:r>
            <a:r>
              <a:rPr lang="en-US" dirty="0" smtClean="0"/>
              <a:t>;</a:t>
            </a:r>
            <a:endParaRPr lang="en-US" sz="2000"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60</a:t>
            </a:fld>
            <a:endParaRPr lang="en-US" dirty="0"/>
          </a:p>
        </p:txBody>
      </p:sp>
      <p:sp>
        <p:nvSpPr>
          <p:cNvPr id="4" name="Title 3"/>
          <p:cNvSpPr>
            <a:spLocks noGrp="1"/>
          </p:cNvSpPr>
          <p:nvPr>
            <p:ph type="title"/>
          </p:nvPr>
        </p:nvSpPr>
        <p:spPr>
          <a:xfrm>
            <a:off x="228600" y="274638"/>
            <a:ext cx="7696200" cy="1020762"/>
          </a:xfrm>
        </p:spPr>
        <p:txBody>
          <a:bodyPr/>
          <a:lstStyle/>
          <a:p>
            <a:r>
              <a:rPr lang="en-US" dirty="0"/>
              <a:t>§ 1329.10 Authorized use of funds for Independent Living Services</a:t>
            </a:r>
            <a:r>
              <a:rPr lang="en-US" dirty="0" smtClean="0"/>
              <a:t>. </a:t>
            </a:r>
            <a:r>
              <a:rPr lang="en-US" sz="2400" dirty="0" smtClean="0"/>
              <a:t>cont'd.</a:t>
            </a:r>
            <a:r>
              <a:rPr lang="en-US" dirty="0"/>
              <a:t/>
            </a:r>
            <a:br>
              <a:rPr lang="en-US" dirty="0"/>
            </a:br>
            <a:endParaRPr lang="en-US" dirty="0"/>
          </a:p>
        </p:txBody>
      </p:sp>
    </p:spTree>
    <p:extLst>
      <p:ext uri="{BB962C8B-B14F-4D97-AF65-F5344CB8AC3E}">
        <p14:creationId xmlns:p14="http://schemas.microsoft.com/office/powerpoint/2010/main" val="88895140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514350" indent="-514350">
              <a:spcAft>
                <a:spcPts val="1200"/>
              </a:spcAft>
              <a:buFont typeface="+mj-lt"/>
              <a:buAutoNum type="arabicParenR" startAt="4"/>
            </a:pPr>
            <a:r>
              <a:rPr lang="en-US" sz="2400" dirty="0"/>
              <a:t>Support activities to increase the capacities of public or nonprofit agencies and organizations and other entities to develop comprehensive approaches or systems for providing IL services</a:t>
            </a:r>
            <a:r>
              <a:rPr lang="en-US" sz="2400" dirty="0" smtClean="0"/>
              <a:t>;</a:t>
            </a:r>
          </a:p>
          <a:p>
            <a:pPr marL="514350" indent="-514350">
              <a:buFont typeface="+mj-lt"/>
              <a:buAutoNum type="arabicParenR" startAt="4"/>
            </a:pPr>
            <a:r>
              <a:rPr lang="en-US" sz="2400" dirty="0"/>
              <a:t>Conduct studies and analyses, gather information, develop model policies and procedures, and present information, approaches, strategies, findings, conclusions, and recommendations to Federal, State, and local policy makers in order to enhance IL services for individuals with significant disabilities;</a:t>
            </a:r>
          </a:p>
          <a:p>
            <a:pPr marL="514350" indent="-514350">
              <a:buFont typeface="+mj-lt"/>
              <a:buAutoNum type="arabicParenR" startAt="4"/>
            </a:pPr>
            <a:endParaRPr lang="en-US" dirty="0"/>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61</a:t>
            </a:fld>
            <a:endParaRPr lang="en-US" dirty="0"/>
          </a:p>
        </p:txBody>
      </p:sp>
      <p:sp>
        <p:nvSpPr>
          <p:cNvPr id="4" name="Title 3"/>
          <p:cNvSpPr>
            <a:spLocks noGrp="1"/>
          </p:cNvSpPr>
          <p:nvPr>
            <p:ph type="title"/>
          </p:nvPr>
        </p:nvSpPr>
        <p:spPr/>
        <p:txBody>
          <a:bodyPr/>
          <a:lstStyle/>
          <a:p>
            <a:r>
              <a:rPr lang="en-US" dirty="0"/>
              <a:t>§ 1329.10 Authorized use of funds for Independent Living Services. </a:t>
            </a:r>
            <a:r>
              <a:rPr lang="en-US" sz="2400" dirty="0" smtClean="0"/>
              <a:t>cont'd. 2</a:t>
            </a:r>
            <a:endParaRPr lang="en-US" sz="2400" dirty="0"/>
          </a:p>
        </p:txBody>
      </p:sp>
    </p:spTree>
    <p:extLst>
      <p:ext uri="{BB962C8B-B14F-4D97-AF65-F5344CB8AC3E}">
        <p14:creationId xmlns:p14="http://schemas.microsoft.com/office/powerpoint/2010/main" val="155301415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524000"/>
            <a:ext cx="8610600" cy="4724400"/>
          </a:xfrm>
        </p:spPr>
        <p:txBody>
          <a:bodyPr/>
          <a:lstStyle/>
          <a:p>
            <a:pPr marL="685800" lvl="2" indent="-457200">
              <a:spcAft>
                <a:spcPts val="1200"/>
              </a:spcAft>
              <a:buFont typeface="+mj-lt"/>
              <a:buAutoNum type="arabicParenR" startAt="6"/>
            </a:pPr>
            <a:r>
              <a:rPr lang="en-US" dirty="0" smtClean="0"/>
              <a:t>Train </a:t>
            </a:r>
            <a:r>
              <a:rPr lang="en-US" dirty="0"/>
              <a:t>individuals with disabilities and individuals providing services to individuals with disabilities, and other persons regarding the IL philosophy; </a:t>
            </a:r>
            <a:r>
              <a:rPr lang="en-US" dirty="0" smtClean="0"/>
              <a:t>and</a:t>
            </a:r>
            <a:endParaRPr lang="en-US" sz="2000" dirty="0"/>
          </a:p>
          <a:p>
            <a:pPr marL="685800" lvl="2" indent="-457200">
              <a:buFont typeface="+mj-lt"/>
              <a:buAutoNum type="arabicParenR" startAt="6"/>
            </a:pPr>
            <a:r>
              <a:rPr lang="en-US" dirty="0"/>
              <a:t>Provide outreach to populations that are unserved or underserved by programs under title VII of the Act, including minority groups and urban and rural populations</a:t>
            </a:r>
            <a:r>
              <a:rPr lang="en-US" dirty="0" smtClean="0"/>
              <a:t>.</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62</a:t>
            </a:fld>
            <a:endParaRPr lang="en-US" dirty="0"/>
          </a:p>
        </p:txBody>
      </p:sp>
      <p:sp>
        <p:nvSpPr>
          <p:cNvPr id="4" name="Title 3"/>
          <p:cNvSpPr>
            <a:spLocks noGrp="1"/>
          </p:cNvSpPr>
          <p:nvPr>
            <p:ph type="title"/>
          </p:nvPr>
        </p:nvSpPr>
        <p:spPr/>
        <p:txBody>
          <a:bodyPr/>
          <a:lstStyle/>
          <a:p>
            <a:r>
              <a:rPr lang="en-US" dirty="0"/>
              <a:t>§ 1329.10 Authorized use of funds for Independent Living Services. </a:t>
            </a:r>
            <a:r>
              <a:rPr lang="en-US" sz="2400" dirty="0" smtClean="0"/>
              <a:t>cont'd. 3</a:t>
            </a:r>
            <a:endParaRPr lang="en-US" sz="2400" dirty="0"/>
          </a:p>
        </p:txBody>
      </p:sp>
    </p:spTree>
    <p:extLst>
      <p:ext uri="{BB962C8B-B14F-4D97-AF65-F5344CB8AC3E}">
        <p14:creationId xmlns:p14="http://schemas.microsoft.com/office/powerpoint/2010/main" val="42638122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Comments from our panelists? Questions?</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63</a:t>
            </a:fld>
            <a:endParaRPr lang="en-US" dirty="0"/>
          </a:p>
        </p:txBody>
      </p:sp>
    </p:spTree>
    <p:extLst>
      <p:ext uri="{BB962C8B-B14F-4D97-AF65-F5344CB8AC3E}">
        <p14:creationId xmlns:p14="http://schemas.microsoft.com/office/powerpoint/2010/main" val="175080805"/>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95400"/>
            <a:ext cx="8610600" cy="4953000"/>
          </a:xfrm>
        </p:spPr>
        <p:txBody>
          <a:bodyPr/>
          <a:lstStyle/>
          <a:p>
            <a:r>
              <a:rPr lang="en-US" sz="2400" dirty="0"/>
              <a:t>DSE roles and responsibilities in administering the ILS, Part B Program are unchanged. The DSE must: Receive, account for, and disburse funds received by the State under Part </a:t>
            </a:r>
            <a:r>
              <a:rPr lang="en-US" sz="2400" dirty="0" smtClean="0"/>
              <a:t>B.</a:t>
            </a:r>
          </a:p>
          <a:p>
            <a:r>
              <a:rPr lang="en-US" sz="2400" dirty="0" smtClean="0"/>
              <a:t>However, the DSE’s role in the development of the SPIL was substantially reduced – the statute requires the SILC and the CILs to develop the SPIL.</a:t>
            </a:r>
            <a:endParaRPr lang="en-US" sz="2400" dirty="0"/>
          </a:p>
          <a:p>
            <a:r>
              <a:rPr lang="en-US" sz="2400" dirty="0" smtClean="0"/>
              <a:t>The </a:t>
            </a:r>
            <a:r>
              <a:rPr lang="en-US" sz="2400" dirty="0"/>
              <a:t>DSE may not retain more than 5% of Part B funds to perform its services.</a:t>
            </a:r>
          </a:p>
          <a:p>
            <a:r>
              <a:rPr lang="en-US" sz="2400" dirty="0" smtClean="0"/>
              <a:t>The </a:t>
            </a:r>
            <a:r>
              <a:rPr lang="en-US" sz="2400" dirty="0"/>
              <a:t>majority of SPILs retained their current DSE to administer the ILS Program. More often than not, the DSE is the </a:t>
            </a:r>
            <a:r>
              <a:rPr lang="en-US" sz="2400" dirty="0" smtClean="0"/>
              <a:t>Vocational Rehabilitation agency. </a:t>
            </a:r>
            <a:r>
              <a:rPr lang="en-US" sz="2400" dirty="0"/>
              <a:t>There have been successful transfers of </a:t>
            </a:r>
            <a:r>
              <a:rPr lang="en-US" sz="2400" dirty="0" smtClean="0"/>
              <a:t>the DSE </a:t>
            </a:r>
            <a:r>
              <a:rPr lang="en-US" sz="2400" dirty="0"/>
              <a:t>to other State agencies as allowed in WIOA</a:t>
            </a:r>
            <a:r>
              <a:rPr lang="en-US" sz="2400" dirty="0" smtClean="0"/>
              <a:t>.</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64</a:t>
            </a:fld>
            <a:endParaRPr lang="en-US" dirty="0"/>
          </a:p>
        </p:txBody>
      </p:sp>
      <p:sp>
        <p:nvSpPr>
          <p:cNvPr id="4" name="Title 3"/>
          <p:cNvSpPr>
            <a:spLocks noGrp="1"/>
          </p:cNvSpPr>
          <p:nvPr>
            <p:ph type="title"/>
          </p:nvPr>
        </p:nvSpPr>
        <p:spPr/>
        <p:txBody>
          <a:bodyPr/>
          <a:lstStyle/>
          <a:p>
            <a:r>
              <a:rPr lang="en-US" dirty="0" smtClean="0"/>
              <a:t>DSE Roles and Responsibilities</a:t>
            </a:r>
            <a:endParaRPr lang="en-US" dirty="0"/>
          </a:p>
        </p:txBody>
      </p:sp>
    </p:spTree>
    <p:extLst>
      <p:ext uri="{BB962C8B-B14F-4D97-AF65-F5344CB8AC3E}">
        <p14:creationId xmlns:p14="http://schemas.microsoft.com/office/powerpoint/2010/main" val="362542863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85800" lvl="3" indent="-457200">
              <a:spcAft>
                <a:spcPts val="1200"/>
              </a:spcAft>
              <a:buFont typeface="+mj-lt"/>
              <a:buAutoNum type="alphaLcParenR"/>
            </a:pPr>
            <a:r>
              <a:rPr lang="en-US" sz="2400" dirty="0"/>
              <a:t>Any designated State entity (DSE) identified by the State and included in the signed SPIL pursuant to section 704(c) is eligible to apply for assistance under this part in accordance with section 704 of the Act, 29 U.S.C. 796c</a:t>
            </a:r>
            <a:r>
              <a:rPr lang="en-US" sz="2400" dirty="0" smtClean="0"/>
              <a:t>.</a:t>
            </a:r>
            <a:endParaRPr lang="en-US" sz="2400" dirty="0"/>
          </a:p>
          <a:p>
            <a:pPr marL="685800" lvl="3" indent="-457200">
              <a:spcAft>
                <a:spcPts val="1200"/>
              </a:spcAft>
              <a:buFont typeface="+mj-lt"/>
              <a:buAutoNum type="alphaLcParenR"/>
            </a:pPr>
            <a:r>
              <a:rPr lang="en-US" sz="2400" dirty="0"/>
              <a:t>To receive financial assistance under Parts B and C of chapter 1 of title VII, a State shall submit to the Administrator and obtain approval of a State plan that meets the requirements of section 704 of the Act, 29 U.S.C. 796c</a:t>
            </a:r>
            <a:r>
              <a:rPr lang="en-US" sz="2400" dirty="0" smtClean="0"/>
              <a:t>.</a:t>
            </a:r>
            <a:endParaRPr lang="en-US" sz="2400" dirty="0"/>
          </a:p>
          <a:p>
            <a:pPr marL="685800" lvl="3" indent="-457200">
              <a:spcAft>
                <a:spcPts val="1200"/>
              </a:spcAft>
              <a:buFont typeface="+mj-lt"/>
              <a:buAutoNum type="alphaLcParenR"/>
            </a:pPr>
            <a:r>
              <a:rPr lang="en-US" sz="2400" dirty="0"/>
              <a:t>Allotments to states are determined in accordance with section 711 of the Act, 29 U.S.C. 796e</a:t>
            </a:r>
            <a:r>
              <a:rPr lang="en-US" sz="2400" dirty="0" smtClean="0"/>
              <a:t>.</a:t>
            </a:r>
            <a:endParaRPr lang="en-US" sz="2400"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65</a:t>
            </a:fld>
            <a:endParaRPr lang="en-US" dirty="0"/>
          </a:p>
        </p:txBody>
      </p:sp>
      <p:sp>
        <p:nvSpPr>
          <p:cNvPr id="4" name="Title 3"/>
          <p:cNvSpPr>
            <a:spLocks noGrp="1"/>
          </p:cNvSpPr>
          <p:nvPr>
            <p:ph type="title"/>
          </p:nvPr>
        </p:nvSpPr>
        <p:spPr/>
        <p:txBody>
          <a:bodyPr/>
          <a:lstStyle/>
          <a:p>
            <a:r>
              <a:rPr lang="en-US" dirty="0"/>
              <a:t>§ 1329.11 DSE eligibility and application</a:t>
            </a:r>
            <a:r>
              <a:rPr lang="en-US" dirty="0" smtClean="0"/>
              <a:t>.</a:t>
            </a:r>
            <a:endParaRPr lang="en-US" dirty="0"/>
          </a:p>
        </p:txBody>
      </p:sp>
    </p:spTree>
    <p:extLst>
      <p:ext uri="{BB962C8B-B14F-4D97-AF65-F5344CB8AC3E}">
        <p14:creationId xmlns:p14="http://schemas.microsoft.com/office/powerpoint/2010/main" val="171081135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514350" lvl="0" indent="-514350">
              <a:spcAft>
                <a:spcPts val="1200"/>
              </a:spcAft>
              <a:buFont typeface="+mj-lt"/>
              <a:buAutoNum type="alphaLcParenR"/>
            </a:pPr>
            <a:r>
              <a:rPr lang="en-US" sz="2800" dirty="0" smtClean="0"/>
              <a:t>A </a:t>
            </a:r>
            <a:r>
              <a:rPr lang="en-US" sz="2800" dirty="0"/>
              <a:t>DSE that applies for and receives assistance must</a:t>
            </a:r>
            <a:r>
              <a:rPr lang="en-US" sz="2800" dirty="0" smtClean="0"/>
              <a:t>:</a:t>
            </a:r>
            <a:endParaRPr lang="en-US" sz="2400" dirty="0"/>
          </a:p>
          <a:p>
            <a:pPr marL="914400" lvl="1" indent="-457200">
              <a:spcAft>
                <a:spcPts val="1200"/>
              </a:spcAft>
              <a:buFont typeface="+mj-lt"/>
              <a:buAutoNum type="arabicParenR"/>
            </a:pPr>
            <a:r>
              <a:rPr lang="en-US" dirty="0"/>
              <a:t>Receive, account for, and disburse funds received by the State under Part B and Part C in a State under section 723 of the Act based on the State plan</a:t>
            </a:r>
            <a:r>
              <a:rPr lang="en-US" dirty="0" smtClean="0"/>
              <a:t>;</a:t>
            </a:r>
            <a:endParaRPr lang="en-US" sz="2000" dirty="0"/>
          </a:p>
          <a:p>
            <a:pPr marL="914400" lvl="1" indent="-457200">
              <a:spcAft>
                <a:spcPts val="1200"/>
              </a:spcAft>
              <a:buFont typeface="+mj-lt"/>
              <a:buAutoNum type="arabicParenR"/>
            </a:pPr>
            <a:r>
              <a:rPr lang="en-US" dirty="0"/>
              <a:t>Provide administrative support services for a program under Part B, as directed by the approved State plan, and for CILs under Part C when administered by the State under section 723 of the Act, 29 U.S.C. 796f-2</a:t>
            </a:r>
            <a:r>
              <a:rPr lang="en-US" dirty="0" smtClean="0"/>
              <a:t>;</a:t>
            </a:r>
            <a:endParaRPr lang="en-US" sz="2000" dirty="0"/>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66</a:t>
            </a:fld>
            <a:endParaRPr lang="en-US" dirty="0"/>
          </a:p>
        </p:txBody>
      </p:sp>
      <p:sp>
        <p:nvSpPr>
          <p:cNvPr id="4" name="Title 3"/>
          <p:cNvSpPr>
            <a:spLocks noGrp="1"/>
          </p:cNvSpPr>
          <p:nvPr>
            <p:ph type="title"/>
          </p:nvPr>
        </p:nvSpPr>
        <p:spPr>
          <a:xfrm>
            <a:off x="76200" y="274638"/>
            <a:ext cx="8001000" cy="792162"/>
          </a:xfrm>
        </p:spPr>
        <p:txBody>
          <a:bodyPr/>
          <a:lstStyle/>
          <a:p>
            <a:r>
              <a:rPr lang="en-US" dirty="0"/>
              <a:t>§ 1329.12 Role of the designated State entity</a:t>
            </a:r>
            <a:r>
              <a:rPr lang="en-US" dirty="0" smtClean="0"/>
              <a:t>.</a:t>
            </a:r>
            <a:endParaRPr lang="en-US" dirty="0"/>
          </a:p>
        </p:txBody>
      </p:sp>
    </p:spTree>
    <p:extLst>
      <p:ext uri="{BB962C8B-B14F-4D97-AF65-F5344CB8AC3E}">
        <p14:creationId xmlns:p14="http://schemas.microsoft.com/office/powerpoint/2010/main" val="376790091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447800"/>
            <a:ext cx="8610600" cy="4800600"/>
          </a:xfrm>
        </p:spPr>
        <p:txBody>
          <a:bodyPr/>
          <a:lstStyle/>
          <a:p>
            <a:pPr marL="457200" indent="-457200">
              <a:spcAft>
                <a:spcPts val="1200"/>
              </a:spcAft>
              <a:buFont typeface="+mj-lt"/>
              <a:buAutoNum type="arabicParenR" startAt="3"/>
            </a:pPr>
            <a:r>
              <a:rPr lang="en-US" sz="2400" dirty="0"/>
              <a:t>Keep such records and afford such access to such records as the Administrator finds to be necessary with respect to the programs;</a:t>
            </a:r>
            <a:endParaRPr lang="en-US" sz="2000" dirty="0"/>
          </a:p>
          <a:p>
            <a:pPr marL="457200" indent="-457200">
              <a:spcAft>
                <a:spcPts val="1200"/>
              </a:spcAft>
              <a:buFont typeface="+mj-lt"/>
              <a:buAutoNum type="arabicParenR" startAt="3"/>
            </a:pPr>
            <a:r>
              <a:rPr lang="en-US" sz="2400" dirty="0" smtClean="0"/>
              <a:t>Submit </a:t>
            </a:r>
            <a:r>
              <a:rPr lang="en-US" sz="2400" dirty="0"/>
              <a:t>such additional information or provide such assurances as the Administrator may require with respect to the programs; and</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67</a:t>
            </a:fld>
            <a:endParaRPr lang="en-US" dirty="0"/>
          </a:p>
        </p:txBody>
      </p:sp>
      <p:sp>
        <p:nvSpPr>
          <p:cNvPr id="4" name="Title 3"/>
          <p:cNvSpPr>
            <a:spLocks noGrp="1"/>
          </p:cNvSpPr>
          <p:nvPr>
            <p:ph type="title"/>
          </p:nvPr>
        </p:nvSpPr>
        <p:spPr>
          <a:xfrm>
            <a:off x="76200" y="274638"/>
            <a:ext cx="8915400" cy="792162"/>
          </a:xfrm>
        </p:spPr>
        <p:txBody>
          <a:bodyPr/>
          <a:lstStyle/>
          <a:p>
            <a:r>
              <a:rPr lang="en-US" dirty="0"/>
              <a:t>§ 1329.12 Role of the designated State entity</a:t>
            </a:r>
            <a:r>
              <a:rPr lang="en-US" dirty="0" smtClean="0"/>
              <a:t>. </a:t>
            </a:r>
            <a:r>
              <a:rPr lang="en-US" sz="2400" dirty="0" smtClean="0"/>
              <a:t>cont'd.</a:t>
            </a:r>
            <a:endParaRPr lang="en-US" sz="2400" dirty="0"/>
          </a:p>
        </p:txBody>
      </p:sp>
    </p:spTree>
    <p:extLst>
      <p:ext uri="{BB962C8B-B14F-4D97-AF65-F5344CB8AC3E}">
        <p14:creationId xmlns:p14="http://schemas.microsoft.com/office/powerpoint/2010/main" val="106390686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0" indent="-457200">
              <a:buFont typeface="+mj-lt"/>
              <a:buAutoNum type="arabicParenR" startAt="5"/>
            </a:pPr>
            <a:r>
              <a:rPr lang="en-US" sz="2400" dirty="0"/>
              <a:t>Retain not more than 5 percent of the funds received by the State for any fiscal year under Part B, for the performance of the services outlined in paragraphs (a)(1) through (4) of this section. For purposes of these regulations, the 5 percent cap on funds for administrative expenses applies only to the Part B funds allocated to the State and to the State's required 10 percent Part B match. It does not apply to other program income funds, including, but not limited to, payments provided to a State from the Social Security Administration for assisting Social Security beneficiaries and recipients to achieve employment outcomes, any other federal funds, or to other funds allocated by the State for IL purposes.</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68</a:t>
            </a:fld>
            <a:endParaRPr lang="en-US" dirty="0"/>
          </a:p>
        </p:txBody>
      </p:sp>
      <p:sp>
        <p:nvSpPr>
          <p:cNvPr id="4" name="Title 3"/>
          <p:cNvSpPr>
            <a:spLocks noGrp="1"/>
          </p:cNvSpPr>
          <p:nvPr>
            <p:ph type="title"/>
          </p:nvPr>
        </p:nvSpPr>
        <p:spPr>
          <a:xfrm>
            <a:off x="228600" y="274638"/>
            <a:ext cx="8610600" cy="792162"/>
          </a:xfrm>
        </p:spPr>
        <p:txBody>
          <a:bodyPr/>
          <a:lstStyle/>
          <a:p>
            <a:r>
              <a:rPr lang="en-US" dirty="0"/>
              <a:t>§ 1329.12 Role of the designated State entity. </a:t>
            </a:r>
            <a:r>
              <a:rPr lang="en-US" sz="2400" dirty="0" smtClean="0"/>
              <a:t>cont'd. 2</a:t>
            </a:r>
            <a:endParaRPr lang="en-US" dirty="0"/>
          </a:p>
        </p:txBody>
      </p:sp>
    </p:spTree>
    <p:extLst>
      <p:ext uri="{BB962C8B-B14F-4D97-AF65-F5344CB8AC3E}">
        <p14:creationId xmlns:p14="http://schemas.microsoft.com/office/powerpoint/2010/main" val="289209547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Some commenters </a:t>
            </a:r>
            <a:r>
              <a:rPr lang="en-US" dirty="0" smtClean="0"/>
              <a:t>on the proposed rule were </a:t>
            </a:r>
            <a:r>
              <a:rPr lang="en-US" dirty="0"/>
              <a:t>concerned that the 5% was not sufficient given the scope of the administrative responsibilities of the DSE, and that some entities may choose not to serve as a DSE. The 5% is a statutory cap and therefore not subject to change in this regulation.</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69</a:t>
            </a:fld>
            <a:endParaRPr lang="en-US" dirty="0"/>
          </a:p>
        </p:txBody>
      </p:sp>
      <p:sp>
        <p:nvSpPr>
          <p:cNvPr id="4" name="Title 3"/>
          <p:cNvSpPr>
            <a:spLocks noGrp="1"/>
          </p:cNvSpPr>
          <p:nvPr>
            <p:ph type="title"/>
          </p:nvPr>
        </p:nvSpPr>
        <p:spPr/>
        <p:txBody>
          <a:bodyPr/>
          <a:lstStyle/>
          <a:p>
            <a:r>
              <a:rPr lang="en-US" dirty="0"/>
              <a:t>§ 1329.12 Role of the designated State entity. </a:t>
            </a:r>
            <a:r>
              <a:rPr lang="en-US" sz="2400" dirty="0"/>
              <a:t>cont'd. </a:t>
            </a:r>
            <a:r>
              <a:rPr lang="en-US" sz="2400" dirty="0" smtClean="0"/>
              <a:t>3</a:t>
            </a:r>
            <a:endParaRPr lang="en-US" dirty="0"/>
          </a:p>
        </p:txBody>
      </p:sp>
    </p:spTree>
    <p:extLst>
      <p:ext uri="{BB962C8B-B14F-4D97-AF65-F5344CB8AC3E}">
        <p14:creationId xmlns:p14="http://schemas.microsoft.com/office/powerpoint/2010/main" val="30800702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077200" cy="5181600"/>
          </a:xfrm>
        </p:spPr>
        <p:txBody>
          <a:bodyPr/>
          <a:lstStyle/>
          <a:p>
            <a:r>
              <a:rPr lang="en-US" dirty="0" smtClean="0"/>
              <a:t>Consumer control</a:t>
            </a:r>
          </a:p>
          <a:p>
            <a:r>
              <a:rPr lang="en-US" dirty="0" smtClean="0"/>
              <a:t>Peer support</a:t>
            </a:r>
          </a:p>
          <a:p>
            <a:r>
              <a:rPr lang="en-US" dirty="0" smtClean="0"/>
              <a:t>Self-help and self-determination</a:t>
            </a:r>
          </a:p>
          <a:p>
            <a:r>
              <a:rPr lang="en-US" dirty="0"/>
              <a:t>E</a:t>
            </a:r>
            <a:r>
              <a:rPr lang="en-US" dirty="0" smtClean="0"/>
              <a:t>qual access</a:t>
            </a:r>
          </a:p>
          <a:p>
            <a:r>
              <a:rPr lang="en-US" dirty="0" smtClean="0"/>
              <a:t>Individual </a:t>
            </a:r>
            <a:r>
              <a:rPr lang="en-US" dirty="0"/>
              <a:t>and system </a:t>
            </a:r>
            <a:r>
              <a:rPr lang="en-US" dirty="0" smtClean="0"/>
              <a:t>advocacy</a:t>
            </a:r>
          </a:p>
          <a:p>
            <a:r>
              <a:rPr lang="en-US" dirty="0" smtClean="0"/>
              <a:t>Maximizing </a:t>
            </a:r>
            <a:r>
              <a:rPr lang="en-US" dirty="0"/>
              <a:t>leadership, empowerment, independence, and productivity of individuals with </a:t>
            </a:r>
            <a:r>
              <a:rPr lang="en-US" dirty="0" smtClean="0"/>
              <a:t>disabilities</a:t>
            </a:r>
          </a:p>
          <a:p>
            <a:r>
              <a:rPr lang="en-US" dirty="0" smtClean="0"/>
              <a:t>Promoting integration </a:t>
            </a:r>
            <a:r>
              <a:rPr lang="en-US" dirty="0"/>
              <a:t>and full inclusion of individuals with disabilities into the mainstream of American </a:t>
            </a:r>
            <a:r>
              <a:rPr lang="en-US" dirty="0" smtClean="0"/>
              <a:t>society...by funding the statewide IL network and centers.</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7</a:t>
            </a:fld>
            <a:endParaRPr lang="en-US" dirty="0"/>
          </a:p>
        </p:txBody>
      </p:sp>
      <p:sp>
        <p:nvSpPr>
          <p:cNvPr id="4" name="Title 3"/>
          <p:cNvSpPr>
            <a:spLocks noGrp="1"/>
          </p:cNvSpPr>
          <p:nvPr>
            <p:ph type="title"/>
          </p:nvPr>
        </p:nvSpPr>
        <p:spPr>
          <a:xfrm>
            <a:off x="228600" y="152400"/>
            <a:ext cx="8458200" cy="792162"/>
          </a:xfrm>
        </p:spPr>
        <p:txBody>
          <a:bodyPr/>
          <a:lstStyle/>
          <a:p>
            <a:r>
              <a:rPr lang="en-US" dirty="0" smtClean="0"/>
              <a:t>Notice that IL Philosophy is first! </a:t>
            </a:r>
            <a:endParaRPr lang="en-US" dirty="0"/>
          </a:p>
        </p:txBody>
      </p:sp>
    </p:spTree>
    <p:extLst>
      <p:ext uri="{BB962C8B-B14F-4D97-AF65-F5344CB8AC3E}">
        <p14:creationId xmlns:p14="http://schemas.microsoft.com/office/powerpoint/2010/main" val="524116630"/>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514350" lvl="0" indent="-514350">
              <a:spcAft>
                <a:spcPts val="1200"/>
              </a:spcAft>
              <a:buFont typeface="+mj-lt"/>
              <a:buAutoNum type="alphaLcParenR" startAt="2"/>
            </a:pPr>
            <a:r>
              <a:rPr lang="en-US" sz="2800" dirty="0"/>
              <a:t>The DSE must also carry out its other responsibilities under the Act, including, but not limited to</a:t>
            </a:r>
            <a:r>
              <a:rPr lang="en-US" sz="2800" dirty="0" smtClean="0"/>
              <a:t>:</a:t>
            </a:r>
            <a:endParaRPr lang="en-US" sz="2000" dirty="0"/>
          </a:p>
          <a:p>
            <a:pPr marL="914400" lvl="1" indent="-457200">
              <a:spcAft>
                <a:spcPts val="1200"/>
              </a:spcAft>
              <a:buFont typeface="+mj-lt"/>
              <a:buAutoNum type="arabicParenR"/>
            </a:pPr>
            <a:r>
              <a:rPr lang="en-US" dirty="0"/>
              <a:t>Allocating funds for the delivery of IL services under Part B of the Act as directed by the SPIL; </a:t>
            </a:r>
            <a:r>
              <a:rPr lang="en-US" dirty="0" smtClean="0"/>
              <a:t>and</a:t>
            </a:r>
            <a:endParaRPr lang="en-US" sz="2000" dirty="0"/>
          </a:p>
          <a:p>
            <a:pPr marL="914400" lvl="1" indent="-457200">
              <a:buFont typeface="+mj-lt"/>
              <a:buAutoNum type="arabicParenR"/>
            </a:pPr>
            <a:r>
              <a:rPr lang="en-US" dirty="0"/>
              <a:t>Allocating the necessary and sufficient resources needed by the SILC to fulfill its statutory duties and authorities under section 705(c), consistent with the approved State Plan</a:t>
            </a:r>
            <a:r>
              <a:rPr lang="en-US" dirty="0" smtClean="0"/>
              <a:t>.</a:t>
            </a:r>
            <a:endParaRPr lang="en-US" sz="2000" dirty="0"/>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70</a:t>
            </a:fld>
            <a:endParaRPr lang="en-US" dirty="0"/>
          </a:p>
        </p:txBody>
      </p:sp>
      <p:sp>
        <p:nvSpPr>
          <p:cNvPr id="4" name="Title 3"/>
          <p:cNvSpPr>
            <a:spLocks noGrp="1"/>
          </p:cNvSpPr>
          <p:nvPr>
            <p:ph type="title"/>
          </p:nvPr>
        </p:nvSpPr>
        <p:spPr>
          <a:xfrm>
            <a:off x="228600" y="274638"/>
            <a:ext cx="8382000" cy="792162"/>
          </a:xfrm>
        </p:spPr>
        <p:txBody>
          <a:bodyPr/>
          <a:lstStyle/>
          <a:p>
            <a:r>
              <a:rPr lang="en-US" dirty="0"/>
              <a:t>§ 1329.12 Role of the designated State entity. </a:t>
            </a:r>
            <a:r>
              <a:rPr lang="en-US" sz="2400" dirty="0"/>
              <a:t>cont'd. </a:t>
            </a:r>
            <a:r>
              <a:rPr lang="en-US" sz="2400" dirty="0" smtClean="0"/>
              <a:t>4</a:t>
            </a:r>
            <a:endParaRPr lang="en-US" sz="2400" dirty="0"/>
          </a:p>
        </p:txBody>
      </p:sp>
    </p:spTree>
    <p:extLst>
      <p:ext uri="{BB962C8B-B14F-4D97-AF65-F5344CB8AC3E}">
        <p14:creationId xmlns:p14="http://schemas.microsoft.com/office/powerpoint/2010/main" val="192148533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371600"/>
            <a:ext cx="8610600" cy="4876800"/>
          </a:xfrm>
        </p:spPr>
        <p:txBody>
          <a:bodyPr/>
          <a:lstStyle/>
          <a:p>
            <a:pPr marL="514350" indent="-514350">
              <a:buFont typeface="+mj-lt"/>
              <a:buAutoNum type="alphaLcParenR" startAt="3"/>
            </a:pPr>
            <a:r>
              <a:rPr lang="en-US" dirty="0"/>
              <a:t>Fiscal and accounting requirements: The DSE must adopt fiscal control and fund accounting procedures as may be necessary to ensure the proper disbursement of and accounting for federal funds provided to CILs, SILCs, and/or other services providers under the ILS program. The DSE must comply with all applicable federal and State laws and regulations, including those in 45 CFR part 75.</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71</a:t>
            </a:fld>
            <a:endParaRPr lang="en-US" dirty="0"/>
          </a:p>
        </p:txBody>
      </p:sp>
      <p:sp>
        <p:nvSpPr>
          <p:cNvPr id="4" name="Title 3"/>
          <p:cNvSpPr>
            <a:spLocks noGrp="1"/>
          </p:cNvSpPr>
          <p:nvPr>
            <p:ph type="title"/>
          </p:nvPr>
        </p:nvSpPr>
        <p:spPr>
          <a:xfrm>
            <a:off x="228600" y="274638"/>
            <a:ext cx="8763000" cy="792162"/>
          </a:xfrm>
        </p:spPr>
        <p:txBody>
          <a:bodyPr/>
          <a:lstStyle/>
          <a:p>
            <a:r>
              <a:rPr lang="en-US" dirty="0"/>
              <a:t>§ 1329.12 Role of the designated State entity. </a:t>
            </a:r>
            <a:r>
              <a:rPr lang="en-US" sz="2400" dirty="0"/>
              <a:t>cont'd. </a:t>
            </a:r>
            <a:r>
              <a:rPr lang="en-US" sz="2400" dirty="0" smtClean="0"/>
              <a:t>5</a:t>
            </a:r>
            <a:endParaRPr lang="en-US" sz="2400" dirty="0"/>
          </a:p>
        </p:txBody>
      </p:sp>
    </p:spTree>
    <p:extLst>
      <p:ext uri="{BB962C8B-B14F-4D97-AF65-F5344CB8AC3E}">
        <p14:creationId xmlns:p14="http://schemas.microsoft.com/office/powerpoint/2010/main" val="2039456305"/>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Comments from our panelists? Questions?</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72</a:t>
            </a:fld>
            <a:endParaRPr lang="en-US" dirty="0"/>
          </a:p>
        </p:txBody>
      </p:sp>
    </p:spTree>
    <p:extLst>
      <p:ext uri="{BB962C8B-B14F-4D97-AF65-F5344CB8AC3E}">
        <p14:creationId xmlns:p14="http://schemas.microsoft.com/office/powerpoint/2010/main" val="3805533927"/>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990600"/>
            <a:ext cx="8915400" cy="5257800"/>
          </a:xfrm>
        </p:spPr>
        <p:txBody>
          <a:bodyPr/>
          <a:lstStyle/>
          <a:p>
            <a:pPr marL="457200" lvl="2" indent="-457200">
              <a:buFont typeface="+mj-lt"/>
              <a:buAutoNum type="alphaLcParenR"/>
            </a:pPr>
            <a:r>
              <a:rPr lang="en-US" dirty="0"/>
              <a:t>The allotment of Federal funds for State IL services for each State is computed in accordance with the requirements of section 711(a)(1) of the Act</a:t>
            </a:r>
            <a:r>
              <a:rPr lang="en-US" dirty="0" smtClean="0"/>
              <a:t>.</a:t>
            </a:r>
            <a:endParaRPr lang="en-US" dirty="0"/>
          </a:p>
          <a:p>
            <a:pPr marL="457200" lvl="2" indent="-457200">
              <a:buFont typeface="+mj-lt"/>
              <a:buAutoNum type="alphaLcParenR"/>
            </a:pPr>
            <a:r>
              <a:rPr lang="en-US" dirty="0"/>
              <a:t>Notwithstanding paragraph (a) of this section, the allotment of Federal funds for Guam, American Samoa, the United States Virgin Islands, and the Commonwealth of the Northern Mariana Islands is computed in accordance with section 711(a)(2) of the Act</a:t>
            </a:r>
            <a:r>
              <a:rPr lang="en-US" dirty="0" smtClean="0"/>
              <a:t>.</a:t>
            </a:r>
            <a:endParaRPr lang="en-US" dirty="0"/>
          </a:p>
          <a:p>
            <a:pPr marL="457200" lvl="2" indent="-457200">
              <a:buFont typeface="+mj-lt"/>
              <a:buAutoNum type="alphaLcParenR"/>
            </a:pPr>
            <a:r>
              <a:rPr lang="en-US" dirty="0"/>
              <a:t>The Administrator shall reserve between 1.8 percent and 2 percent of appropriated funds to provide, either directly or through grants, contracts, or cooperative agreements, training and technical assistance to SILCs. Training and technical assistance funds shall be administered in accordance with section 711A of the Act.</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73</a:t>
            </a:fld>
            <a:endParaRPr lang="en-US" dirty="0"/>
          </a:p>
        </p:txBody>
      </p:sp>
      <p:sp>
        <p:nvSpPr>
          <p:cNvPr id="4" name="Title 3"/>
          <p:cNvSpPr>
            <a:spLocks noGrp="1"/>
          </p:cNvSpPr>
          <p:nvPr>
            <p:ph type="title"/>
          </p:nvPr>
        </p:nvSpPr>
        <p:spPr>
          <a:xfrm>
            <a:off x="228600" y="152400"/>
            <a:ext cx="7696200" cy="792162"/>
          </a:xfrm>
        </p:spPr>
        <p:txBody>
          <a:bodyPr/>
          <a:lstStyle/>
          <a:p>
            <a:r>
              <a:rPr lang="en-US" dirty="0"/>
              <a:t>§ 1329.13 Allotment of Federal funds for State independent living (IL) services</a:t>
            </a:r>
            <a:r>
              <a:rPr lang="en-US" dirty="0" smtClean="0"/>
              <a:t>.</a:t>
            </a:r>
            <a:endParaRPr lang="en-US" dirty="0"/>
          </a:p>
        </p:txBody>
      </p:sp>
    </p:spTree>
    <p:extLst>
      <p:ext uri="{BB962C8B-B14F-4D97-AF65-F5344CB8AC3E}">
        <p14:creationId xmlns:p14="http://schemas.microsoft.com/office/powerpoint/2010/main" val="621115955"/>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514350" lvl="0" indent="-514350">
              <a:spcAft>
                <a:spcPts val="1200"/>
              </a:spcAft>
              <a:buFont typeface="+mj-lt"/>
              <a:buAutoNum type="alphaLcParenR"/>
            </a:pPr>
            <a:r>
              <a:rPr lang="en-US" dirty="0"/>
              <a:t>To be eligible to receive assistance under this part, each State shall establish and maintain a SILC that meets the requirements of section 705 of the Act, including composition and appointment of members</a:t>
            </a:r>
            <a:r>
              <a:rPr lang="en-US" dirty="0" smtClean="0"/>
              <a:t>.</a:t>
            </a:r>
            <a:endParaRPr lang="en-US" dirty="0"/>
          </a:p>
          <a:p>
            <a:pPr marL="514350" lvl="0" indent="-514350">
              <a:spcAft>
                <a:spcPts val="1200"/>
              </a:spcAft>
              <a:buFont typeface="+mj-lt"/>
              <a:buAutoNum type="alphaLcParenR"/>
            </a:pPr>
            <a:r>
              <a:rPr lang="en-US" dirty="0"/>
              <a:t>The SILC shall not be established as an entity within a State agency, including the DSE. The SILC shall be independent of and autonomous from the DSE and all other State agencies.</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74</a:t>
            </a:fld>
            <a:endParaRPr lang="en-US" dirty="0"/>
          </a:p>
        </p:txBody>
      </p:sp>
      <p:sp>
        <p:nvSpPr>
          <p:cNvPr id="4" name="Title 3"/>
          <p:cNvSpPr>
            <a:spLocks noGrp="1"/>
          </p:cNvSpPr>
          <p:nvPr>
            <p:ph type="title"/>
          </p:nvPr>
        </p:nvSpPr>
        <p:spPr/>
        <p:txBody>
          <a:bodyPr/>
          <a:lstStyle/>
          <a:p>
            <a:r>
              <a:rPr lang="en-US" dirty="0"/>
              <a:t>§ 1329.14 Establishment of a SILC</a:t>
            </a:r>
            <a:r>
              <a:rPr lang="en-US" dirty="0" smtClean="0"/>
              <a:t>.</a:t>
            </a:r>
            <a:endParaRPr lang="en-US" dirty="0"/>
          </a:p>
        </p:txBody>
      </p:sp>
    </p:spTree>
    <p:extLst>
      <p:ext uri="{BB962C8B-B14F-4D97-AF65-F5344CB8AC3E}">
        <p14:creationId xmlns:p14="http://schemas.microsoft.com/office/powerpoint/2010/main" val="197262930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0" lvl="1" indent="-457200">
              <a:spcAft>
                <a:spcPts val="1200"/>
              </a:spcAft>
              <a:buFont typeface="+mj-lt"/>
              <a:buAutoNum type="arabicParenR"/>
            </a:pPr>
            <a:r>
              <a:rPr lang="en-US" dirty="0"/>
              <a:t>The duties of the SILC are those set forth in section 705(c), (d), and (e) of the </a:t>
            </a:r>
            <a:r>
              <a:rPr lang="en-US" dirty="0" smtClean="0"/>
              <a:t>Act.</a:t>
            </a:r>
          </a:p>
          <a:p>
            <a:pPr marL="457200" lvl="1" indent="-457200">
              <a:spcAft>
                <a:spcPts val="1200"/>
              </a:spcAft>
              <a:buFont typeface="+mj-lt"/>
              <a:buAutoNum type="arabicParenR"/>
            </a:pPr>
            <a:r>
              <a:rPr lang="en-US" dirty="0" smtClean="0"/>
              <a:t>The </a:t>
            </a:r>
            <a:r>
              <a:rPr lang="en-US" dirty="0"/>
              <a:t>SILC shall develop the SPIL in accordance with guidelines developed by the Administrator</a:t>
            </a:r>
            <a:r>
              <a:rPr lang="en-US" dirty="0" smtClean="0"/>
              <a:t>;</a:t>
            </a:r>
            <a:endParaRPr lang="en-US" sz="2000" dirty="0"/>
          </a:p>
          <a:p>
            <a:pPr marL="457200" lvl="1" indent="-457200">
              <a:spcAft>
                <a:spcPts val="1200"/>
              </a:spcAft>
              <a:buFont typeface="+mj-lt"/>
              <a:buAutoNum type="arabicParenR"/>
            </a:pPr>
            <a:r>
              <a:rPr lang="en-US" dirty="0"/>
              <a:t>The SILC shall monitor, review and evaluate the implementation of the SPIL on a regular basis as determined by the SILC and set forth in the SPIL;</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75</a:t>
            </a:fld>
            <a:endParaRPr lang="en-US" dirty="0"/>
          </a:p>
        </p:txBody>
      </p:sp>
      <p:sp>
        <p:nvSpPr>
          <p:cNvPr id="4" name="Title 3"/>
          <p:cNvSpPr>
            <a:spLocks noGrp="1"/>
          </p:cNvSpPr>
          <p:nvPr>
            <p:ph type="title"/>
          </p:nvPr>
        </p:nvSpPr>
        <p:spPr/>
        <p:txBody>
          <a:bodyPr/>
          <a:lstStyle/>
          <a:p>
            <a:r>
              <a:rPr lang="en-US" dirty="0"/>
              <a:t>§ 1329.15 Duties of the SILC</a:t>
            </a:r>
            <a:r>
              <a:rPr lang="en-US" dirty="0" smtClean="0"/>
              <a:t>.</a:t>
            </a:r>
            <a:endParaRPr lang="en-US" dirty="0"/>
          </a:p>
        </p:txBody>
      </p:sp>
    </p:spTree>
    <p:extLst>
      <p:ext uri="{BB962C8B-B14F-4D97-AF65-F5344CB8AC3E}">
        <p14:creationId xmlns:p14="http://schemas.microsoft.com/office/powerpoint/2010/main" val="685610729"/>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371600"/>
            <a:ext cx="8610600" cy="4876800"/>
          </a:xfrm>
        </p:spPr>
        <p:txBody>
          <a:bodyPr/>
          <a:lstStyle/>
          <a:p>
            <a:pPr marL="457200" lvl="1" indent="-457200">
              <a:spcAft>
                <a:spcPts val="1200"/>
              </a:spcAft>
              <a:buFont typeface="+mj-lt"/>
              <a:buAutoNum type="arabicParenR" startAt="4"/>
            </a:pPr>
            <a:r>
              <a:rPr lang="en-US" dirty="0"/>
              <a:t>The SILC shall meet regularly, and ensure that such meetings are open to the public and sufficient advance notice of such meetings is provided</a:t>
            </a:r>
            <a:r>
              <a:rPr lang="en-US" dirty="0" smtClean="0"/>
              <a:t>;</a:t>
            </a:r>
            <a:endParaRPr lang="en-US" sz="2000" dirty="0"/>
          </a:p>
          <a:p>
            <a:pPr marL="457200" lvl="1" indent="-457200">
              <a:buFont typeface="+mj-lt"/>
              <a:buAutoNum type="arabicParenR" startAt="4"/>
            </a:pPr>
            <a:r>
              <a:rPr lang="en-US" dirty="0"/>
              <a:t>The SILC shall submit to the Administrator such periodic reports as the Administrator may reasonably request, and keep such records, and afford such access to such records, as the Administrator finds necessary to verify the information in such reports; </a:t>
            </a:r>
            <a:r>
              <a:rPr lang="en-US" dirty="0" smtClean="0"/>
              <a:t>and</a:t>
            </a:r>
            <a:endParaRPr lang="en-US" sz="2000" dirty="0"/>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76</a:t>
            </a:fld>
            <a:endParaRPr lang="en-US" dirty="0"/>
          </a:p>
        </p:txBody>
      </p:sp>
      <p:sp>
        <p:nvSpPr>
          <p:cNvPr id="4" name="Title 3"/>
          <p:cNvSpPr>
            <a:spLocks noGrp="1"/>
          </p:cNvSpPr>
          <p:nvPr>
            <p:ph type="title"/>
          </p:nvPr>
        </p:nvSpPr>
        <p:spPr/>
        <p:txBody>
          <a:bodyPr/>
          <a:lstStyle/>
          <a:p>
            <a:r>
              <a:rPr lang="en-US" dirty="0"/>
              <a:t>§ 1329.15 Duties of the SILC</a:t>
            </a:r>
            <a:r>
              <a:rPr lang="en-US" dirty="0" smtClean="0"/>
              <a:t>. </a:t>
            </a:r>
            <a:r>
              <a:rPr lang="en-US" sz="2400" dirty="0" smtClean="0"/>
              <a:t>cont'd.</a:t>
            </a:r>
            <a:endParaRPr lang="en-US" sz="2400" dirty="0"/>
          </a:p>
        </p:txBody>
      </p:sp>
    </p:spTree>
    <p:extLst>
      <p:ext uri="{BB962C8B-B14F-4D97-AF65-F5344CB8AC3E}">
        <p14:creationId xmlns:p14="http://schemas.microsoft.com/office/powerpoint/2010/main" val="1981048222"/>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514350" indent="-514350">
              <a:spcAft>
                <a:spcPts val="1200"/>
              </a:spcAft>
              <a:buFont typeface="+mj-lt"/>
              <a:buAutoNum type="arabicParenR" startAt="6"/>
            </a:pPr>
            <a:r>
              <a:rPr lang="en-US" sz="2400" dirty="0"/>
              <a:t>The SILC shall, as appropriate, coordinate activities with other entities in the State that provide services similar to or complementary to independent living services, such as entities that facilitate the provision of or provide long-term community-based services and supports.</a:t>
            </a:r>
          </a:p>
          <a:p>
            <a:pPr marL="514350" indent="-514350">
              <a:buFont typeface="+mj-lt"/>
              <a:buAutoNum type="alphaLcParenR" startAt="2"/>
            </a:pPr>
            <a:r>
              <a:rPr lang="en-US" dirty="0" smtClean="0"/>
              <a:t>In </a:t>
            </a:r>
            <a:r>
              <a:rPr lang="en-US" dirty="0"/>
              <a:t>carrying out the duties under this section, the SILC may provide contact information for the nearest appropriate CIL. Sharing of such information shall not constitute the direct provision of independent living services as defined in section 705(c)(3) of the Act.</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77</a:t>
            </a:fld>
            <a:endParaRPr lang="en-US" dirty="0"/>
          </a:p>
        </p:txBody>
      </p:sp>
      <p:sp>
        <p:nvSpPr>
          <p:cNvPr id="4" name="Title 3"/>
          <p:cNvSpPr>
            <a:spLocks noGrp="1"/>
          </p:cNvSpPr>
          <p:nvPr>
            <p:ph type="title"/>
          </p:nvPr>
        </p:nvSpPr>
        <p:spPr/>
        <p:txBody>
          <a:bodyPr/>
          <a:lstStyle/>
          <a:p>
            <a:r>
              <a:rPr lang="en-US" dirty="0"/>
              <a:t>§ 1329.15 Duties of the SILC. </a:t>
            </a:r>
            <a:r>
              <a:rPr lang="en-US" sz="2400" dirty="0" smtClean="0"/>
              <a:t>cont'd. 2</a:t>
            </a:r>
            <a:endParaRPr lang="en-US" sz="2400" dirty="0"/>
          </a:p>
        </p:txBody>
      </p:sp>
    </p:spTree>
    <p:extLst>
      <p:ext uri="{BB962C8B-B14F-4D97-AF65-F5344CB8AC3E}">
        <p14:creationId xmlns:p14="http://schemas.microsoft.com/office/powerpoint/2010/main" val="1969524949"/>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066800"/>
            <a:ext cx="8839200" cy="5181600"/>
          </a:xfrm>
        </p:spPr>
        <p:txBody>
          <a:bodyPr/>
          <a:lstStyle/>
          <a:p>
            <a:pPr marL="514350" lvl="0" indent="-514350">
              <a:buFont typeface="+mj-lt"/>
              <a:buAutoNum type="alphaLcParenR" startAt="3"/>
            </a:pPr>
            <a:r>
              <a:rPr lang="en-US" dirty="0"/>
              <a:t>The SILC, in conjunction with the DSE, shall prepare a plan for the provision of resources, including staff and personnel that are necessary and sufficient to carry out the functions of the SILC.</a:t>
            </a:r>
          </a:p>
          <a:p>
            <a:pPr marL="914400" lvl="1" indent="-457200">
              <a:buFont typeface="+mj-lt"/>
              <a:buAutoNum type="arabicParenR"/>
            </a:pPr>
            <a:r>
              <a:rPr lang="en-US" dirty="0"/>
              <a:t>The resource plan amount shall be commensurate, to the extent possible, with the estimated costs related to SILC fulfilment of its duties and authorities consistent with the approved State Plan</a:t>
            </a:r>
            <a:r>
              <a:rPr lang="en-US" dirty="0" smtClean="0"/>
              <a:t>.</a:t>
            </a:r>
            <a:endParaRPr lang="en-US" sz="2000" dirty="0"/>
          </a:p>
          <a:p>
            <a:pPr marL="914400" lvl="1" indent="-457200">
              <a:buFont typeface="+mj-lt"/>
              <a:buAutoNum type="arabicParenR"/>
            </a:pPr>
            <a:r>
              <a:rPr lang="en-US" dirty="0"/>
              <a:t>Available resources include: Innovation and Expansion (I&amp;E) funds authorized by 29 U.S.C. 721(a)(18); Independent Living Part B funds; State matching funds; other public funds (such as Social Security reimbursement funds); and private sources.</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78</a:t>
            </a:fld>
            <a:endParaRPr lang="en-US" dirty="0"/>
          </a:p>
        </p:txBody>
      </p:sp>
      <p:sp>
        <p:nvSpPr>
          <p:cNvPr id="4" name="Title 3"/>
          <p:cNvSpPr>
            <a:spLocks noGrp="1"/>
          </p:cNvSpPr>
          <p:nvPr>
            <p:ph type="title"/>
          </p:nvPr>
        </p:nvSpPr>
        <p:spPr/>
        <p:txBody>
          <a:bodyPr/>
          <a:lstStyle/>
          <a:p>
            <a:r>
              <a:rPr lang="en-US" dirty="0"/>
              <a:t>§ 1329.15 Duties of the SILC. </a:t>
            </a:r>
            <a:r>
              <a:rPr lang="en-US" sz="2400" dirty="0"/>
              <a:t>c</a:t>
            </a:r>
            <a:r>
              <a:rPr lang="en-US" sz="2400" dirty="0" smtClean="0"/>
              <a:t>ont’d. 3</a:t>
            </a:r>
            <a:endParaRPr lang="en-US" sz="2400" dirty="0"/>
          </a:p>
        </p:txBody>
      </p:sp>
    </p:spTree>
    <p:extLst>
      <p:ext uri="{BB962C8B-B14F-4D97-AF65-F5344CB8AC3E}">
        <p14:creationId xmlns:p14="http://schemas.microsoft.com/office/powerpoint/2010/main" val="3461439952"/>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914400" lvl="1" indent="-457200">
              <a:spcAft>
                <a:spcPts val="1200"/>
              </a:spcAft>
              <a:buFont typeface="+mj-lt"/>
              <a:buAutoNum type="arabicParenR" startAt="3"/>
            </a:pPr>
            <a:r>
              <a:rPr lang="en-US" dirty="0"/>
              <a:t>In accordance with § 1329.10(a)(1), no more than 30 percent of the State's allocation of Part B and Part B State matching funds may be used to fund the resource plan, unless the approved SPIL provides that more than 30 percent is needed and justifies the greater percentage</a:t>
            </a:r>
            <a:r>
              <a:rPr lang="en-US" dirty="0" smtClean="0"/>
              <a:t>.</a:t>
            </a:r>
            <a:endParaRPr lang="en-US" sz="2000" dirty="0"/>
          </a:p>
          <a:p>
            <a:pPr marL="914400" lvl="1" indent="-457200">
              <a:spcAft>
                <a:spcPts val="1200"/>
              </a:spcAft>
              <a:buFont typeface="+mj-lt"/>
              <a:buAutoNum type="arabicParenR" startAt="3"/>
            </a:pPr>
            <a:r>
              <a:rPr lang="en-US" dirty="0"/>
              <a:t>No conditions or requirements may be included in the SILC's resource plan that may compromise the independence of the SILC</a:t>
            </a:r>
            <a:r>
              <a:rPr lang="en-US" dirty="0" smtClean="0"/>
              <a:t>.</a:t>
            </a:r>
            <a:endParaRPr lang="en-US" sz="2000" dirty="0"/>
          </a:p>
          <a:p>
            <a:pPr marL="914400" lvl="1" indent="-457200">
              <a:spcAft>
                <a:spcPts val="1200"/>
              </a:spcAft>
              <a:buFont typeface="+mj-lt"/>
              <a:buAutoNum type="arabicParenR" startAt="3"/>
            </a:pPr>
            <a:r>
              <a:rPr lang="en-US" dirty="0"/>
              <a:t>The SILC is responsible for the proper expenditure of funds and use of resources that it receives under the resource plan.</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79</a:t>
            </a:fld>
            <a:endParaRPr lang="en-US" dirty="0"/>
          </a:p>
        </p:txBody>
      </p:sp>
      <p:sp>
        <p:nvSpPr>
          <p:cNvPr id="4" name="Title 3"/>
          <p:cNvSpPr>
            <a:spLocks noGrp="1"/>
          </p:cNvSpPr>
          <p:nvPr>
            <p:ph type="title"/>
          </p:nvPr>
        </p:nvSpPr>
        <p:spPr/>
        <p:txBody>
          <a:bodyPr/>
          <a:lstStyle/>
          <a:p>
            <a:r>
              <a:rPr lang="en-US" dirty="0"/>
              <a:t>§ 1329.15 Duties of the SILC. </a:t>
            </a:r>
            <a:r>
              <a:rPr lang="en-US" sz="2400" dirty="0"/>
              <a:t>cont’d. </a:t>
            </a:r>
            <a:r>
              <a:rPr lang="en-US" sz="2400" dirty="0" smtClean="0"/>
              <a:t>4</a:t>
            </a:r>
            <a:endParaRPr lang="en-US" sz="2400" dirty="0"/>
          </a:p>
        </p:txBody>
      </p:sp>
    </p:spTree>
    <p:extLst>
      <p:ext uri="{BB962C8B-B14F-4D97-AF65-F5344CB8AC3E}">
        <p14:creationId xmlns:p14="http://schemas.microsoft.com/office/powerpoint/2010/main" val="27453190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514350" lvl="0" indent="-514350">
              <a:spcAft>
                <a:spcPts val="1200"/>
              </a:spcAft>
              <a:buFont typeface="+mj-lt"/>
              <a:buAutoNum type="alphaLcParenR"/>
            </a:pPr>
            <a:r>
              <a:rPr lang="en-US" dirty="0" smtClean="0"/>
              <a:t>Providing </a:t>
            </a:r>
            <a:r>
              <a:rPr lang="en-US" dirty="0"/>
              <a:t>financial assistance to States for providing, expanding, and improving the provision of IL services</a:t>
            </a:r>
            <a:r>
              <a:rPr lang="en-US" dirty="0" smtClean="0"/>
              <a:t>;</a:t>
            </a:r>
            <a:endParaRPr lang="en-US" dirty="0"/>
          </a:p>
          <a:p>
            <a:pPr marL="514350" lvl="0" indent="-514350">
              <a:spcAft>
                <a:spcPts val="1200"/>
              </a:spcAft>
              <a:buFont typeface="+mj-lt"/>
              <a:buAutoNum type="alphaLcParenR"/>
            </a:pPr>
            <a:r>
              <a:rPr lang="en-US" dirty="0"/>
              <a:t>Providing financial assistance to develop and support statewide networks of Centers for Independent Living (Centers or CILs);</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8</a:t>
            </a:fld>
            <a:endParaRPr lang="en-US" dirty="0"/>
          </a:p>
        </p:txBody>
      </p:sp>
      <p:sp>
        <p:nvSpPr>
          <p:cNvPr id="4" name="Title 3"/>
          <p:cNvSpPr>
            <a:spLocks noGrp="1"/>
          </p:cNvSpPr>
          <p:nvPr>
            <p:ph type="title"/>
          </p:nvPr>
        </p:nvSpPr>
        <p:spPr/>
        <p:txBody>
          <a:bodyPr/>
          <a:lstStyle/>
          <a:p>
            <a:r>
              <a:rPr lang="en-US" dirty="0"/>
              <a:t>§ 1329.2 Purpose</a:t>
            </a:r>
            <a:r>
              <a:rPr lang="en-US" dirty="0" smtClean="0"/>
              <a:t>. </a:t>
            </a:r>
            <a:endParaRPr lang="en-US" dirty="0"/>
          </a:p>
        </p:txBody>
      </p:sp>
    </p:spTree>
    <p:extLst>
      <p:ext uri="{BB962C8B-B14F-4D97-AF65-F5344CB8AC3E}">
        <p14:creationId xmlns:p14="http://schemas.microsoft.com/office/powerpoint/2010/main" val="3110520743"/>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914400" lvl="1" indent="-457200">
              <a:buFont typeface="+mj-lt"/>
              <a:buAutoNum type="arabicParenR" startAt="6"/>
            </a:pPr>
            <a:r>
              <a:rPr lang="en-US" dirty="0"/>
              <a:t>A description of the SILC's resource plan must be included in the State plan. The plan should include</a:t>
            </a:r>
            <a:r>
              <a:rPr lang="en-US" dirty="0" smtClean="0"/>
              <a:t>:</a:t>
            </a:r>
            <a:endParaRPr lang="en-US" sz="2000" dirty="0"/>
          </a:p>
          <a:p>
            <a:pPr marL="1428750" lvl="2" indent="-514350">
              <a:buFont typeface="+mj-lt"/>
              <a:buAutoNum type="romanLcPeriod"/>
            </a:pPr>
            <a:r>
              <a:rPr lang="en-US" dirty="0"/>
              <a:t>Staff/personnel</a:t>
            </a:r>
            <a:r>
              <a:rPr lang="en-US" dirty="0" smtClean="0"/>
              <a:t>;</a:t>
            </a:r>
            <a:endParaRPr lang="en-US" sz="2400" dirty="0"/>
          </a:p>
          <a:p>
            <a:pPr marL="1428750" lvl="2" indent="-514350">
              <a:buFont typeface="+mj-lt"/>
              <a:buAutoNum type="romanLcPeriod"/>
            </a:pPr>
            <a:r>
              <a:rPr lang="en-US" dirty="0"/>
              <a:t>Operating expenses</a:t>
            </a:r>
            <a:r>
              <a:rPr lang="en-US" dirty="0" smtClean="0"/>
              <a:t>;</a:t>
            </a:r>
            <a:endParaRPr lang="en-US" sz="2400" dirty="0"/>
          </a:p>
          <a:p>
            <a:pPr marL="1428750" lvl="2" indent="-514350">
              <a:buFont typeface="+mj-lt"/>
              <a:buAutoNum type="romanLcPeriod"/>
            </a:pPr>
            <a:r>
              <a:rPr lang="en-US" dirty="0"/>
              <a:t>Council compensation and expenses</a:t>
            </a:r>
            <a:r>
              <a:rPr lang="en-US" dirty="0" smtClean="0"/>
              <a:t>;</a:t>
            </a:r>
            <a:endParaRPr lang="en-US" sz="2800" dirty="0"/>
          </a:p>
          <a:p>
            <a:pPr marL="1428750" lvl="2" indent="-514350">
              <a:buFont typeface="+mj-lt"/>
              <a:buAutoNum type="romanLcPeriod"/>
            </a:pPr>
            <a:r>
              <a:rPr lang="en-US" dirty="0"/>
              <a:t>Meeting expenses, including public hearing expenses, such as meeting space, alternate formats, interpreters, and other accommodations</a:t>
            </a:r>
            <a:r>
              <a:rPr lang="en-US" dirty="0" smtClean="0"/>
              <a:t>;</a:t>
            </a:r>
            <a:endParaRPr lang="en-US" sz="2000" dirty="0"/>
          </a:p>
          <a:p>
            <a:pPr marL="1428750" lvl="2" indent="-514350">
              <a:buFont typeface="+mj-lt"/>
              <a:buAutoNum type="romanLcPeriod"/>
            </a:pPr>
            <a:r>
              <a:rPr lang="en-US" dirty="0"/>
              <a:t>Resources to attend and/or secure training for staff and Council members; </a:t>
            </a:r>
            <a:r>
              <a:rPr lang="en-US" dirty="0" smtClean="0"/>
              <a:t>and</a:t>
            </a:r>
            <a:endParaRPr lang="en-US" sz="2400" dirty="0"/>
          </a:p>
          <a:p>
            <a:pPr marL="1428750" lvl="2" indent="-514350">
              <a:buFont typeface="+mj-lt"/>
              <a:buAutoNum type="romanLcPeriod"/>
            </a:pPr>
            <a:r>
              <a:rPr lang="en-US" dirty="0"/>
              <a:t>Other costs as appropriate</a:t>
            </a:r>
            <a:r>
              <a:rPr lang="en-US" dirty="0" smtClean="0"/>
              <a:t>.</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80</a:t>
            </a:fld>
            <a:endParaRPr lang="en-US" dirty="0"/>
          </a:p>
        </p:txBody>
      </p:sp>
      <p:sp>
        <p:nvSpPr>
          <p:cNvPr id="4" name="Title 3"/>
          <p:cNvSpPr>
            <a:spLocks noGrp="1"/>
          </p:cNvSpPr>
          <p:nvPr>
            <p:ph type="title"/>
          </p:nvPr>
        </p:nvSpPr>
        <p:spPr/>
        <p:txBody>
          <a:bodyPr/>
          <a:lstStyle/>
          <a:p>
            <a:r>
              <a:rPr lang="en-US" dirty="0"/>
              <a:t>§ 1329.15 Duties of the SILC. </a:t>
            </a:r>
            <a:r>
              <a:rPr lang="en-US" sz="2400" dirty="0"/>
              <a:t>cont’d. </a:t>
            </a:r>
            <a:r>
              <a:rPr lang="en-US" sz="2400" dirty="0" smtClean="0"/>
              <a:t>5</a:t>
            </a:r>
            <a:endParaRPr lang="en-US" sz="2400" dirty="0"/>
          </a:p>
        </p:txBody>
      </p:sp>
    </p:spTree>
    <p:extLst>
      <p:ext uri="{BB962C8B-B14F-4D97-AF65-F5344CB8AC3E}">
        <p14:creationId xmlns:p14="http://schemas.microsoft.com/office/powerpoint/2010/main" val="302512058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514350" lvl="0" indent="-514350">
              <a:spcAft>
                <a:spcPts val="1200"/>
              </a:spcAft>
              <a:buFont typeface="+mj-lt"/>
              <a:buAutoNum type="alphaLcParenR" startAt="4"/>
            </a:pPr>
            <a:r>
              <a:rPr lang="en-US" dirty="0"/>
              <a:t>The SILC shall carry out the activities in paragraph (a), to better serve individuals with significant disabilities and help achieve the purpose of section 701 of the Act</a:t>
            </a:r>
            <a:r>
              <a:rPr lang="en-US" dirty="0" smtClean="0"/>
              <a:t>.</a:t>
            </a:r>
            <a:endParaRPr lang="en-US" dirty="0"/>
          </a:p>
          <a:p>
            <a:pPr marL="514350" lvl="0" indent="-514350">
              <a:buFont typeface="+mj-lt"/>
              <a:buAutoNum type="alphaLcParenR" startAt="4"/>
            </a:pPr>
            <a:r>
              <a:rPr lang="en-US" dirty="0"/>
              <a:t>The SILC shall, consistent with State law, supervise and evaluate its staff and other personnel as may be necessary to carry out its functions under this section.</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81</a:t>
            </a:fld>
            <a:endParaRPr lang="en-US" dirty="0"/>
          </a:p>
        </p:txBody>
      </p:sp>
      <p:sp>
        <p:nvSpPr>
          <p:cNvPr id="4" name="Title 3"/>
          <p:cNvSpPr>
            <a:spLocks noGrp="1"/>
          </p:cNvSpPr>
          <p:nvPr>
            <p:ph type="title"/>
          </p:nvPr>
        </p:nvSpPr>
        <p:spPr/>
        <p:txBody>
          <a:bodyPr/>
          <a:lstStyle/>
          <a:p>
            <a:r>
              <a:rPr lang="en-US" dirty="0"/>
              <a:t>§ 1329.15 Duties of the SILC. </a:t>
            </a:r>
            <a:r>
              <a:rPr lang="en-US" sz="2400" dirty="0"/>
              <a:t>cont’d. </a:t>
            </a:r>
            <a:r>
              <a:rPr lang="en-US" sz="2400" dirty="0" smtClean="0"/>
              <a:t>6</a:t>
            </a:r>
            <a:endParaRPr lang="en-US" dirty="0"/>
          </a:p>
        </p:txBody>
      </p:sp>
    </p:spTree>
    <p:extLst>
      <p:ext uri="{BB962C8B-B14F-4D97-AF65-F5344CB8AC3E}">
        <p14:creationId xmlns:p14="http://schemas.microsoft.com/office/powerpoint/2010/main" val="2298057788"/>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685800"/>
            <a:ext cx="8915400" cy="5410200"/>
          </a:xfrm>
        </p:spPr>
        <p:txBody>
          <a:bodyPr/>
          <a:lstStyle/>
          <a:p>
            <a:pPr marL="457200" lvl="0" indent="-457200">
              <a:buFont typeface="+mj-lt"/>
              <a:buAutoNum type="alphaLcParenR"/>
            </a:pPr>
            <a:r>
              <a:rPr lang="en-US" dirty="0"/>
              <a:t>The SILC may conduct the following discretionary activities, as authorized and described in the approved State Plan</a:t>
            </a:r>
            <a:r>
              <a:rPr lang="en-US" dirty="0" smtClean="0"/>
              <a:t>:</a:t>
            </a:r>
            <a:endParaRPr lang="en-US" dirty="0"/>
          </a:p>
          <a:p>
            <a:pPr marL="800100" lvl="1" indent="-457200">
              <a:buFont typeface="+mj-lt"/>
              <a:buAutoNum type="arabicParenR"/>
            </a:pPr>
            <a:r>
              <a:rPr lang="en-US" dirty="0"/>
              <a:t>Work with Centers for Independent Living to coordinate services with public and private entities to improve services provided to individuals with disabilities</a:t>
            </a:r>
            <a:r>
              <a:rPr lang="en-US" dirty="0" smtClean="0"/>
              <a:t>;</a:t>
            </a:r>
            <a:endParaRPr lang="en-US" dirty="0"/>
          </a:p>
          <a:p>
            <a:pPr marL="800100" lvl="1" indent="-457200">
              <a:buFont typeface="+mj-lt"/>
              <a:buAutoNum type="arabicParenR"/>
            </a:pPr>
            <a:r>
              <a:rPr lang="en-US" dirty="0"/>
              <a:t>Conduct resource development activities to support the activities described in the approved SPIL and/or to support the provision of independent living services by Centers for Independent Living; </a:t>
            </a:r>
            <a:r>
              <a:rPr lang="en-US" dirty="0" smtClean="0"/>
              <a:t>and</a:t>
            </a:r>
            <a:endParaRPr lang="en-US" dirty="0"/>
          </a:p>
          <a:p>
            <a:pPr marL="800100" lvl="1" indent="-457200">
              <a:buFont typeface="+mj-lt"/>
              <a:buAutoNum type="arabicParenR"/>
            </a:pPr>
            <a:r>
              <a:rPr lang="en-US" dirty="0"/>
              <a:t>Perform such other functions, consistent with the purpose of this part and comparable to other functions described in section 705(c) of the Act, as the Council determines to be appropriate and authorized in the approved SPIL</a:t>
            </a:r>
            <a:r>
              <a:rPr lang="en-US" dirty="0" smtClean="0"/>
              <a:t>.</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82</a:t>
            </a:fld>
            <a:endParaRPr lang="en-US" dirty="0"/>
          </a:p>
        </p:txBody>
      </p:sp>
      <p:sp>
        <p:nvSpPr>
          <p:cNvPr id="4" name="Title 3"/>
          <p:cNvSpPr>
            <a:spLocks noGrp="1"/>
          </p:cNvSpPr>
          <p:nvPr>
            <p:ph type="title"/>
          </p:nvPr>
        </p:nvSpPr>
        <p:spPr>
          <a:xfrm>
            <a:off x="228600" y="0"/>
            <a:ext cx="7696200" cy="792162"/>
          </a:xfrm>
        </p:spPr>
        <p:txBody>
          <a:bodyPr/>
          <a:lstStyle/>
          <a:p>
            <a:r>
              <a:rPr lang="en-US" dirty="0"/>
              <a:t>§ 1329.16 Authorities of the SILC</a:t>
            </a:r>
            <a:r>
              <a:rPr lang="en-US" dirty="0" smtClean="0"/>
              <a:t>.</a:t>
            </a:r>
            <a:endParaRPr lang="en-US" dirty="0"/>
          </a:p>
        </p:txBody>
      </p:sp>
    </p:spTree>
    <p:extLst>
      <p:ext uri="{BB962C8B-B14F-4D97-AF65-F5344CB8AC3E}">
        <p14:creationId xmlns:p14="http://schemas.microsoft.com/office/powerpoint/2010/main" val="4229115935"/>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514350" lvl="0" indent="-514350">
              <a:spcAft>
                <a:spcPts val="1200"/>
              </a:spcAft>
              <a:buFont typeface="+mj-lt"/>
              <a:buAutoNum type="alphaLcParenR" startAt="2"/>
            </a:pPr>
            <a:r>
              <a:rPr lang="en-US" sz="2800" dirty="0"/>
              <a:t>In undertaking the foregoing duties and authorities, the SILC shall</a:t>
            </a:r>
            <a:r>
              <a:rPr lang="en-US" sz="2800" dirty="0" smtClean="0"/>
              <a:t>:</a:t>
            </a:r>
            <a:endParaRPr lang="en-US" sz="2400" dirty="0"/>
          </a:p>
          <a:p>
            <a:pPr marL="914400" lvl="1" indent="-457200">
              <a:spcAft>
                <a:spcPts val="1200"/>
              </a:spcAft>
              <a:buFont typeface="+mj-lt"/>
              <a:buAutoNum type="arabicParenR"/>
            </a:pPr>
            <a:r>
              <a:rPr lang="en-US" dirty="0"/>
              <a:t>Coordinate with the CILs in order to avoid conflicting or overlapping activities within the CILs' established service areas</a:t>
            </a:r>
            <a:r>
              <a:rPr lang="en-US" dirty="0" smtClean="0"/>
              <a:t>;</a:t>
            </a:r>
            <a:endParaRPr lang="en-US" sz="2000" dirty="0"/>
          </a:p>
          <a:p>
            <a:pPr marL="914400" lvl="1" indent="-457200">
              <a:spcAft>
                <a:spcPts val="1200"/>
              </a:spcAft>
              <a:buFont typeface="+mj-lt"/>
              <a:buAutoNum type="arabicParenR"/>
            </a:pPr>
            <a:r>
              <a:rPr lang="en-US" dirty="0"/>
              <a:t>Not engage in activities that constitute the direct provision of IL services to individuals, including the IL core services; </a:t>
            </a:r>
            <a:r>
              <a:rPr lang="en-US" dirty="0" smtClean="0"/>
              <a:t>and</a:t>
            </a:r>
            <a:endParaRPr lang="en-US" sz="2000" dirty="0"/>
          </a:p>
          <a:p>
            <a:pPr marL="914400" lvl="1" indent="-457200">
              <a:buFont typeface="+mj-lt"/>
              <a:buAutoNum type="arabicParenR"/>
            </a:pPr>
            <a:r>
              <a:rPr lang="en-US" dirty="0"/>
              <a:t>Comply with Federal prohibitions against lobbying</a:t>
            </a:r>
            <a:r>
              <a:rPr lang="en-US" dirty="0" smtClean="0"/>
              <a:t>.</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83</a:t>
            </a:fld>
            <a:endParaRPr lang="en-US" dirty="0"/>
          </a:p>
        </p:txBody>
      </p:sp>
      <p:sp>
        <p:nvSpPr>
          <p:cNvPr id="4" name="Title 3"/>
          <p:cNvSpPr>
            <a:spLocks noGrp="1"/>
          </p:cNvSpPr>
          <p:nvPr>
            <p:ph type="title"/>
          </p:nvPr>
        </p:nvSpPr>
        <p:spPr/>
        <p:txBody>
          <a:bodyPr/>
          <a:lstStyle/>
          <a:p>
            <a:r>
              <a:rPr lang="en-US" dirty="0"/>
              <a:t>§ 1329.16 Authorities of the SILC</a:t>
            </a:r>
            <a:r>
              <a:rPr lang="en-US" dirty="0" smtClean="0"/>
              <a:t>. </a:t>
            </a:r>
            <a:r>
              <a:rPr lang="en-US" sz="2400" dirty="0" smtClean="0"/>
              <a:t>cont'd.</a:t>
            </a:r>
            <a:endParaRPr lang="en-US" sz="2400" dirty="0"/>
          </a:p>
        </p:txBody>
      </p:sp>
    </p:spTree>
    <p:extLst>
      <p:ext uri="{BB962C8B-B14F-4D97-AF65-F5344CB8AC3E}">
        <p14:creationId xmlns:p14="http://schemas.microsoft.com/office/powerpoint/2010/main" val="870337907"/>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Comments from our panelists? Questions?</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84</a:t>
            </a:fld>
            <a:endParaRPr lang="en-US" dirty="0"/>
          </a:p>
        </p:txBody>
      </p:sp>
    </p:spTree>
    <p:extLst>
      <p:ext uri="{BB962C8B-B14F-4D97-AF65-F5344CB8AC3E}">
        <p14:creationId xmlns:p14="http://schemas.microsoft.com/office/powerpoint/2010/main" val="3805533927"/>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514350" indent="-514350">
              <a:buFont typeface="+mj-lt"/>
              <a:buAutoNum type="alphaLcParenR"/>
            </a:pPr>
            <a:r>
              <a:rPr lang="en-US" dirty="0"/>
              <a:t>The State may use funds received under Part B to support the Independent Living Services program and to meet its obligations under the Act, including the section 704(e) requirements that apply to the provision of independent living services. The State plan must stipulate that the State will provide IL services, directly and/or through grants and contracts, with Federal, State or other funds, and must describe how and to whom those funds will be disbursed for this purpose</a:t>
            </a:r>
            <a:r>
              <a:rPr lang="en-US" dirty="0" smtClean="0"/>
              <a:t>.</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85</a:t>
            </a:fld>
            <a:endParaRPr lang="en-US" dirty="0"/>
          </a:p>
        </p:txBody>
      </p:sp>
      <p:sp>
        <p:nvSpPr>
          <p:cNvPr id="4" name="Title 3"/>
          <p:cNvSpPr>
            <a:spLocks noGrp="1"/>
          </p:cNvSpPr>
          <p:nvPr>
            <p:ph type="title"/>
          </p:nvPr>
        </p:nvSpPr>
        <p:spPr>
          <a:xfrm>
            <a:off x="228600" y="274638"/>
            <a:ext cx="8686800" cy="792162"/>
          </a:xfrm>
        </p:spPr>
        <p:txBody>
          <a:bodyPr/>
          <a:lstStyle/>
          <a:p>
            <a:r>
              <a:rPr lang="en-US" dirty="0"/>
              <a:t>§ 1329.17 General requirements for a State plan</a:t>
            </a:r>
            <a:r>
              <a:rPr lang="en-US" dirty="0" smtClean="0"/>
              <a:t>.</a:t>
            </a:r>
            <a:endParaRPr lang="en-US" dirty="0"/>
          </a:p>
        </p:txBody>
      </p:sp>
    </p:spTree>
    <p:extLst>
      <p:ext uri="{BB962C8B-B14F-4D97-AF65-F5344CB8AC3E}">
        <p14:creationId xmlns:p14="http://schemas.microsoft.com/office/powerpoint/2010/main" val="743937081"/>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0" lvl="2" indent="-457200">
              <a:spcAft>
                <a:spcPts val="1200"/>
              </a:spcAft>
              <a:buFont typeface="+mj-lt"/>
              <a:buAutoNum type="alphaLcParenR" startAt="2"/>
            </a:pPr>
            <a:r>
              <a:rPr lang="en-US" sz="2600" dirty="0"/>
              <a:t>In order to receive financial assistance under this part, a State shall submit to the Administrator a State plan for independent living</a:t>
            </a:r>
            <a:r>
              <a:rPr lang="en-US" sz="2600" dirty="0" smtClean="0"/>
              <a:t>.</a:t>
            </a:r>
            <a:endParaRPr lang="en-US" sz="2600" dirty="0"/>
          </a:p>
          <a:p>
            <a:pPr marL="914400" lvl="3" indent="-457200">
              <a:spcAft>
                <a:spcPts val="1200"/>
              </a:spcAft>
              <a:buFont typeface="+mj-lt"/>
              <a:buAutoNum type="arabicParenR"/>
            </a:pPr>
            <a:r>
              <a:rPr lang="en-US" sz="2400" dirty="0"/>
              <a:t>The State plan must contain, in the form prescribed by the Administrator, the information set forth in section 704 of the Act, including designation of an Agency to serve as the designated State entity, and such other information requested by the Administrator</a:t>
            </a:r>
            <a:r>
              <a:rPr lang="en-US" sz="2400" dirty="0" smtClean="0"/>
              <a:t>.</a:t>
            </a:r>
            <a:endParaRPr lang="en-US" sz="2400" dirty="0"/>
          </a:p>
          <a:p>
            <a:pPr marL="914400" lvl="3" indent="-457200">
              <a:buFont typeface="+mj-lt"/>
              <a:buAutoNum type="arabicParenR"/>
            </a:pPr>
            <a:r>
              <a:rPr lang="en-US" sz="2400" dirty="0"/>
              <a:t>The State plan must contain the assurances set forth in section 704(m) of the Act.</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86</a:t>
            </a:fld>
            <a:endParaRPr lang="en-US" dirty="0"/>
          </a:p>
        </p:txBody>
      </p:sp>
      <p:sp>
        <p:nvSpPr>
          <p:cNvPr id="4" name="Title 3"/>
          <p:cNvSpPr>
            <a:spLocks noGrp="1"/>
          </p:cNvSpPr>
          <p:nvPr>
            <p:ph type="title"/>
          </p:nvPr>
        </p:nvSpPr>
        <p:spPr>
          <a:xfrm>
            <a:off x="228600" y="274638"/>
            <a:ext cx="8915400" cy="792162"/>
          </a:xfrm>
        </p:spPr>
        <p:txBody>
          <a:bodyPr/>
          <a:lstStyle/>
          <a:p>
            <a:r>
              <a:rPr lang="en-US" dirty="0"/>
              <a:t>§ 1329.17 General requirements for a State plan</a:t>
            </a:r>
            <a:r>
              <a:rPr lang="en-US" dirty="0" smtClean="0"/>
              <a:t>. </a:t>
            </a:r>
            <a:r>
              <a:rPr lang="en-US" sz="2400" dirty="0" smtClean="0"/>
              <a:t>cont'd.</a:t>
            </a:r>
            <a:endParaRPr lang="en-US" dirty="0"/>
          </a:p>
        </p:txBody>
      </p:sp>
    </p:spTree>
    <p:extLst>
      <p:ext uri="{BB962C8B-B14F-4D97-AF65-F5344CB8AC3E}">
        <p14:creationId xmlns:p14="http://schemas.microsoft.com/office/powerpoint/2010/main" val="2616906157"/>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524000"/>
            <a:ext cx="8610600" cy="4724400"/>
          </a:xfrm>
        </p:spPr>
        <p:txBody>
          <a:bodyPr/>
          <a:lstStyle/>
          <a:p>
            <a:pPr marL="914400" lvl="3" indent="-457200">
              <a:spcAft>
                <a:spcPts val="1200"/>
              </a:spcAft>
              <a:buFont typeface="+mj-lt"/>
              <a:buAutoNum type="arabicParenR" startAt="3"/>
            </a:pPr>
            <a:r>
              <a:rPr lang="en-US" sz="2400" dirty="0"/>
              <a:t>The State plan must be signed in accordance with the provisions of this section</a:t>
            </a:r>
            <a:r>
              <a:rPr lang="en-US" sz="2400" dirty="0" smtClean="0"/>
              <a:t>.</a:t>
            </a:r>
            <a:endParaRPr lang="en-US" sz="2400" dirty="0"/>
          </a:p>
          <a:p>
            <a:pPr marL="914400" lvl="3" indent="-457200">
              <a:spcAft>
                <a:spcPts val="1200"/>
              </a:spcAft>
              <a:buFont typeface="+mj-lt"/>
              <a:buAutoNum type="arabicParenR" startAt="3"/>
            </a:pPr>
            <a:r>
              <a:rPr lang="en-US" sz="2400" dirty="0"/>
              <a:t>The State plan must be submitted 90 days before the completion date of the proceeding plan, and otherwise in the time frame and manner prescribed by the Administrator</a:t>
            </a:r>
            <a:r>
              <a:rPr lang="en-US" sz="2400" dirty="0" smtClean="0"/>
              <a:t>.</a:t>
            </a:r>
            <a:endParaRPr lang="en-US" sz="2400" dirty="0"/>
          </a:p>
          <a:p>
            <a:pPr marL="914400" lvl="3" indent="-457200">
              <a:spcAft>
                <a:spcPts val="1200"/>
              </a:spcAft>
              <a:buFont typeface="+mj-lt"/>
              <a:buAutoNum type="arabicParenR" startAt="3"/>
            </a:pPr>
            <a:r>
              <a:rPr lang="en-US" sz="2400" dirty="0"/>
              <a:t>The State plan must be approved by the Administrator.</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87</a:t>
            </a:fld>
            <a:endParaRPr lang="en-US" dirty="0"/>
          </a:p>
        </p:txBody>
      </p:sp>
      <p:sp>
        <p:nvSpPr>
          <p:cNvPr id="4" name="Title 3"/>
          <p:cNvSpPr>
            <a:spLocks noGrp="1"/>
          </p:cNvSpPr>
          <p:nvPr>
            <p:ph type="title"/>
          </p:nvPr>
        </p:nvSpPr>
        <p:spPr/>
        <p:txBody>
          <a:bodyPr/>
          <a:lstStyle/>
          <a:p>
            <a:r>
              <a:rPr lang="en-US" dirty="0"/>
              <a:t>§ 1329.17 </a:t>
            </a:r>
            <a:r>
              <a:rPr lang="en-US" dirty="0" smtClean="0"/>
              <a:t>General </a:t>
            </a:r>
            <a:r>
              <a:rPr lang="en-US" dirty="0"/>
              <a:t>requirements for a State plan. </a:t>
            </a:r>
            <a:r>
              <a:rPr lang="en-US" sz="2400" dirty="0" smtClean="0"/>
              <a:t>cont'd. 2</a:t>
            </a:r>
            <a:endParaRPr lang="en-US" dirty="0"/>
          </a:p>
        </p:txBody>
      </p:sp>
    </p:spTree>
    <p:extLst>
      <p:ext uri="{BB962C8B-B14F-4D97-AF65-F5344CB8AC3E}">
        <p14:creationId xmlns:p14="http://schemas.microsoft.com/office/powerpoint/2010/main" val="2421376772"/>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447800"/>
            <a:ext cx="8610600" cy="4800600"/>
          </a:xfrm>
        </p:spPr>
        <p:txBody>
          <a:bodyPr/>
          <a:lstStyle/>
          <a:p>
            <a:pPr marL="514350" indent="-514350">
              <a:spcAft>
                <a:spcPts val="1200"/>
              </a:spcAft>
              <a:buFont typeface="+mj-lt"/>
              <a:buAutoNum type="alphaLcParenR" startAt="3"/>
            </a:pPr>
            <a:r>
              <a:rPr lang="en-US" dirty="0"/>
              <a:t>The State plan must cover a period of not more than three years and must be amended whenever necessary to reflect any material change in State law, organization, policy, or agency operations that affects the administration of the State </a:t>
            </a:r>
            <a:r>
              <a:rPr lang="en-US" dirty="0" smtClean="0"/>
              <a:t>plan</a:t>
            </a:r>
          </a:p>
          <a:p>
            <a:pPr marL="514350" indent="-514350">
              <a:spcAft>
                <a:spcPts val="1200"/>
              </a:spcAft>
              <a:buFont typeface="+mj-lt"/>
              <a:buAutoNum type="alphaLcParenR" startAt="3"/>
            </a:pPr>
            <a:r>
              <a:rPr lang="en-US" dirty="0" smtClean="0"/>
              <a:t>The </a:t>
            </a:r>
            <a:r>
              <a:rPr lang="en-US" dirty="0"/>
              <a:t>State plan must be jointly—</a:t>
            </a:r>
          </a:p>
          <a:p>
            <a:pPr marL="914400" indent="-457200">
              <a:buFont typeface="+mj-lt"/>
              <a:buAutoNum type="arabicParenR"/>
            </a:pPr>
            <a:r>
              <a:rPr lang="en-US" sz="2400" dirty="0" smtClean="0"/>
              <a:t>Developed </a:t>
            </a:r>
            <a:r>
              <a:rPr lang="en-US" sz="2400" dirty="0"/>
              <a:t>by the chairperson of the SILC, and the directors of the CILs, after receiving public input from individuals with disabilities and other stakeholders throughout the State; and</a:t>
            </a:r>
          </a:p>
          <a:p>
            <a:pPr marL="514350" indent="-514350">
              <a:buFont typeface="+mj-lt"/>
              <a:buAutoNum type="alphaLcParenR" startAt="3"/>
            </a:pPr>
            <a:endParaRPr lang="en-US" dirty="0"/>
          </a:p>
          <a:p>
            <a:pPr marL="514350" indent="-514350">
              <a:buFont typeface="+mj-lt"/>
              <a:buAutoNum type="alphaLcParenR" startAt="3"/>
            </a:pP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88</a:t>
            </a:fld>
            <a:endParaRPr lang="en-US" dirty="0"/>
          </a:p>
        </p:txBody>
      </p:sp>
      <p:sp>
        <p:nvSpPr>
          <p:cNvPr id="4" name="Title 3"/>
          <p:cNvSpPr>
            <a:spLocks noGrp="1"/>
          </p:cNvSpPr>
          <p:nvPr>
            <p:ph type="title"/>
          </p:nvPr>
        </p:nvSpPr>
        <p:spPr>
          <a:xfrm>
            <a:off x="228600" y="274638"/>
            <a:ext cx="8915400" cy="792162"/>
          </a:xfrm>
        </p:spPr>
        <p:txBody>
          <a:bodyPr/>
          <a:lstStyle/>
          <a:p>
            <a:r>
              <a:rPr lang="en-US" dirty="0"/>
              <a:t>§ 1329.17 General requirements for a State plan. </a:t>
            </a:r>
            <a:r>
              <a:rPr lang="en-US" sz="2400" dirty="0" smtClean="0"/>
              <a:t>cont'd. 3</a:t>
            </a:r>
            <a:endParaRPr lang="en-US" dirty="0"/>
          </a:p>
        </p:txBody>
      </p:sp>
    </p:spTree>
    <p:extLst>
      <p:ext uri="{BB962C8B-B14F-4D97-AF65-F5344CB8AC3E}">
        <p14:creationId xmlns:p14="http://schemas.microsoft.com/office/powerpoint/2010/main" val="1600506053"/>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47800"/>
            <a:ext cx="8915400" cy="4800600"/>
          </a:xfrm>
        </p:spPr>
        <p:txBody>
          <a:bodyPr/>
          <a:lstStyle/>
          <a:p>
            <a:pPr marL="457200" lvl="3" indent="-457200">
              <a:spcAft>
                <a:spcPts val="1200"/>
              </a:spcAft>
              <a:buFont typeface="+mj-lt"/>
              <a:buAutoNum type="arabicParenR" startAt="2"/>
            </a:pPr>
            <a:r>
              <a:rPr lang="en-US" sz="2600" dirty="0"/>
              <a:t>Signed by the</a:t>
            </a:r>
            <a:r>
              <a:rPr lang="en-US" sz="2600" dirty="0" smtClean="0"/>
              <a:t>—</a:t>
            </a:r>
            <a:endParaRPr lang="en-US" sz="2600" dirty="0"/>
          </a:p>
          <a:p>
            <a:pPr marL="914400" lvl="4" indent="-514350">
              <a:spcAft>
                <a:spcPts val="1200"/>
              </a:spcAft>
              <a:buFont typeface="+mj-lt"/>
              <a:buAutoNum type="romanLcPeriod"/>
            </a:pPr>
            <a:r>
              <a:rPr lang="en-US" sz="2400" dirty="0"/>
              <a:t>Chairperson of the SILC, acting on behalf of and at the direction of the SILC</a:t>
            </a:r>
            <a:r>
              <a:rPr lang="en-US" sz="2400" dirty="0" smtClean="0"/>
              <a:t>;</a:t>
            </a:r>
            <a:endParaRPr lang="en-US" sz="2400" dirty="0"/>
          </a:p>
          <a:p>
            <a:pPr marL="914400" lvl="4" indent="-514350">
              <a:spcAft>
                <a:spcPts val="0"/>
              </a:spcAft>
              <a:buFont typeface="+mj-lt"/>
              <a:buAutoNum type="romanLcPeriod"/>
            </a:pPr>
            <a:r>
              <a:rPr lang="en-US" sz="2400" dirty="0"/>
              <a:t>The director of the DSE, signifying agreement to execute the responsibilities of the DSE identified in section 704(c) of the Act; </a:t>
            </a:r>
            <a:r>
              <a:rPr lang="en-US" sz="2400" dirty="0" smtClean="0"/>
              <a:t>and</a:t>
            </a:r>
            <a:endParaRPr lang="en-US" sz="2400" dirty="0"/>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89</a:t>
            </a:fld>
            <a:endParaRPr lang="en-US" dirty="0"/>
          </a:p>
        </p:txBody>
      </p:sp>
      <p:sp>
        <p:nvSpPr>
          <p:cNvPr id="4" name="Title 3"/>
          <p:cNvSpPr>
            <a:spLocks noGrp="1"/>
          </p:cNvSpPr>
          <p:nvPr>
            <p:ph type="title"/>
          </p:nvPr>
        </p:nvSpPr>
        <p:spPr/>
        <p:txBody>
          <a:bodyPr/>
          <a:lstStyle/>
          <a:p>
            <a:r>
              <a:rPr lang="en-US" dirty="0"/>
              <a:t>§ 1329.17 General requirements for a State plan. </a:t>
            </a:r>
            <a:r>
              <a:rPr lang="en-US" sz="2400" dirty="0" smtClean="0"/>
              <a:t>cont'd. 4</a:t>
            </a:r>
            <a:endParaRPr lang="en-US" sz="2400" dirty="0"/>
          </a:p>
        </p:txBody>
      </p:sp>
    </p:spTree>
    <p:extLst>
      <p:ext uri="{BB962C8B-B14F-4D97-AF65-F5344CB8AC3E}">
        <p14:creationId xmlns:p14="http://schemas.microsoft.com/office/powerpoint/2010/main" val="20734309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514350" lvl="0" indent="-514350">
              <a:spcAft>
                <a:spcPts val="1200"/>
              </a:spcAft>
              <a:buFont typeface="+mj-lt"/>
              <a:buAutoNum type="alphaLcParenR" startAt="3"/>
            </a:pPr>
            <a:r>
              <a:rPr lang="en-US" dirty="0" smtClean="0"/>
              <a:t>Providing </a:t>
            </a:r>
            <a:r>
              <a:rPr lang="en-US" dirty="0"/>
              <a:t>financial assistance to States, with the goal of improving the independence of individuals with disabilities, for improving working relationships among</a:t>
            </a:r>
            <a:r>
              <a:rPr lang="en-US" dirty="0" smtClean="0"/>
              <a:t>—</a:t>
            </a:r>
            <a:endParaRPr lang="en-US" dirty="0"/>
          </a:p>
          <a:p>
            <a:pPr marL="914400" lvl="1" indent="-457200">
              <a:spcAft>
                <a:spcPts val="1200"/>
              </a:spcAft>
              <a:buFont typeface="+mj-lt"/>
              <a:buAutoNum type="arabicParenR"/>
            </a:pPr>
            <a:r>
              <a:rPr lang="en-US" dirty="0"/>
              <a:t>State Independent Living Services</a:t>
            </a:r>
            <a:r>
              <a:rPr lang="en-US" dirty="0" smtClean="0"/>
              <a:t>;</a:t>
            </a:r>
            <a:endParaRPr lang="en-US" sz="2400" dirty="0"/>
          </a:p>
          <a:p>
            <a:pPr marL="914400" lvl="1" indent="-457200">
              <a:spcAft>
                <a:spcPts val="1200"/>
              </a:spcAft>
              <a:buFont typeface="+mj-lt"/>
              <a:buAutoNum type="arabicParenR"/>
            </a:pPr>
            <a:r>
              <a:rPr lang="en-US" dirty="0"/>
              <a:t>Centers for Independent Living</a:t>
            </a:r>
            <a:r>
              <a:rPr lang="en-US" dirty="0" smtClean="0"/>
              <a:t>;</a:t>
            </a:r>
            <a:endParaRPr lang="en-US" sz="2400" dirty="0"/>
          </a:p>
          <a:p>
            <a:pPr marL="914400" lvl="1" indent="-457200">
              <a:spcAft>
                <a:spcPts val="1200"/>
              </a:spcAft>
              <a:buFont typeface="+mj-lt"/>
              <a:buAutoNum type="arabicParenR"/>
            </a:pPr>
            <a:r>
              <a:rPr lang="en-US" dirty="0"/>
              <a:t>Statewide Independent Living Councils (SILCs or Councils) established under section 705 of the Act (29 U.S.C. 796d);</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9</a:t>
            </a:fld>
            <a:endParaRPr lang="en-US" dirty="0"/>
          </a:p>
        </p:txBody>
      </p:sp>
      <p:sp>
        <p:nvSpPr>
          <p:cNvPr id="4" name="Title 3"/>
          <p:cNvSpPr>
            <a:spLocks noGrp="1"/>
          </p:cNvSpPr>
          <p:nvPr>
            <p:ph type="title"/>
          </p:nvPr>
        </p:nvSpPr>
        <p:spPr/>
        <p:txBody>
          <a:bodyPr/>
          <a:lstStyle/>
          <a:p>
            <a:r>
              <a:rPr lang="en-US" dirty="0"/>
              <a:t>§ 1329.2 Purpose. </a:t>
            </a:r>
            <a:r>
              <a:rPr lang="en-US" sz="2400" dirty="0" smtClean="0"/>
              <a:t>cont'd.</a:t>
            </a:r>
            <a:endParaRPr lang="en-US" sz="2400" dirty="0"/>
          </a:p>
        </p:txBody>
      </p:sp>
    </p:spTree>
    <p:extLst>
      <p:ext uri="{BB962C8B-B14F-4D97-AF65-F5344CB8AC3E}">
        <p14:creationId xmlns:p14="http://schemas.microsoft.com/office/powerpoint/2010/main" val="2462783280"/>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914400" indent="-571500">
              <a:buFont typeface="+mj-lt"/>
              <a:buAutoNum type="romanLcPeriod" startAt="3"/>
            </a:pPr>
            <a:r>
              <a:rPr lang="en-US" sz="2400" dirty="0"/>
              <a:t>Not less than 51 percent of the directors of the CILs in the State. For purposes of this provision, if a legal entity that constitutes the “CIL” has multiple Part C grants considered as separate Centers for all other purposes, for SPIL signature purposes, it is only considered as one Center.  CILs with service areas in more than one State that meet the other applicable requirements are eligible to participate in SPIL development and sign the SPIL in each of the relevant States.</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90</a:t>
            </a:fld>
            <a:endParaRPr lang="en-US" dirty="0"/>
          </a:p>
        </p:txBody>
      </p:sp>
      <p:sp>
        <p:nvSpPr>
          <p:cNvPr id="4" name="Title 3"/>
          <p:cNvSpPr>
            <a:spLocks noGrp="1"/>
          </p:cNvSpPr>
          <p:nvPr>
            <p:ph type="title"/>
          </p:nvPr>
        </p:nvSpPr>
        <p:spPr/>
        <p:txBody>
          <a:bodyPr/>
          <a:lstStyle/>
          <a:p>
            <a:r>
              <a:rPr lang="en-US" dirty="0"/>
              <a:t>§ 1329.17 General requirements for a State plan. </a:t>
            </a:r>
            <a:r>
              <a:rPr lang="en-US" sz="2400" dirty="0" smtClean="0"/>
              <a:t>cont'd. 5</a:t>
            </a:r>
            <a:endParaRPr lang="en-US" dirty="0"/>
          </a:p>
        </p:txBody>
      </p:sp>
    </p:spTree>
    <p:extLst>
      <p:ext uri="{BB962C8B-B14F-4D97-AF65-F5344CB8AC3E}">
        <p14:creationId xmlns:p14="http://schemas.microsoft.com/office/powerpoint/2010/main" val="1924051760"/>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524000"/>
            <a:ext cx="8610600" cy="4724400"/>
          </a:xfrm>
        </p:spPr>
        <p:txBody>
          <a:bodyPr/>
          <a:lstStyle/>
          <a:p>
            <a:pPr marL="514350" indent="-514350">
              <a:buFont typeface="+mj-lt"/>
              <a:buAutoNum type="alphaLcParenR" startAt="5"/>
            </a:pPr>
            <a:r>
              <a:rPr lang="en-US" dirty="0"/>
              <a:t>The State plan must provide for the review and revision of the plan, not less than once every three years, to ensure the existence of appropriate planning, financial support and coordination, and other assistance to meet the requirements of section 704(a) of the Act.</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91</a:t>
            </a:fld>
            <a:endParaRPr lang="en-US" dirty="0"/>
          </a:p>
        </p:txBody>
      </p:sp>
      <p:sp>
        <p:nvSpPr>
          <p:cNvPr id="4" name="Title 3"/>
          <p:cNvSpPr>
            <a:spLocks noGrp="1"/>
          </p:cNvSpPr>
          <p:nvPr>
            <p:ph type="title"/>
          </p:nvPr>
        </p:nvSpPr>
        <p:spPr/>
        <p:txBody>
          <a:bodyPr/>
          <a:lstStyle/>
          <a:p>
            <a:r>
              <a:rPr lang="en-US" dirty="0"/>
              <a:t>§ 1329.17 General requirements for a State plan. </a:t>
            </a:r>
            <a:r>
              <a:rPr lang="en-US" sz="2400" dirty="0" smtClean="0"/>
              <a:t>cont'd. 6</a:t>
            </a:r>
            <a:endParaRPr lang="en-US" dirty="0"/>
          </a:p>
        </p:txBody>
      </p:sp>
    </p:spTree>
    <p:extLst>
      <p:ext uri="{BB962C8B-B14F-4D97-AF65-F5344CB8AC3E}">
        <p14:creationId xmlns:p14="http://schemas.microsoft.com/office/powerpoint/2010/main" val="3965286638"/>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143000"/>
            <a:ext cx="8610600" cy="5105400"/>
          </a:xfrm>
        </p:spPr>
        <p:txBody>
          <a:bodyPr/>
          <a:lstStyle/>
          <a:p>
            <a:pPr marL="457200" indent="-457200">
              <a:buFont typeface="+mj-lt"/>
              <a:buAutoNum type="alphaLcParenR" startAt="6"/>
            </a:pPr>
            <a:r>
              <a:rPr lang="en-US" dirty="0"/>
              <a:t>The public, including people with disabilities and other stakeholders throughout the State, must have an opportunity to comment on the State plan prior to its submission to the Administrator and on any revisions to the approved State plan. Meeting this standard for public input from individuals with disabilities requires providing reasonable modifications in policies, practices, or procedures; effective communication and appropriate auxiliary aids and services for individuals with disabilities, which may include the provision of qualified interpreters and information in alternate formats, free of charge.</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92</a:t>
            </a:fld>
            <a:endParaRPr lang="en-US" dirty="0"/>
          </a:p>
        </p:txBody>
      </p:sp>
      <p:sp>
        <p:nvSpPr>
          <p:cNvPr id="4" name="Title 3"/>
          <p:cNvSpPr>
            <a:spLocks noGrp="1"/>
          </p:cNvSpPr>
          <p:nvPr>
            <p:ph type="title"/>
          </p:nvPr>
        </p:nvSpPr>
        <p:spPr/>
        <p:txBody>
          <a:bodyPr/>
          <a:lstStyle/>
          <a:p>
            <a:r>
              <a:rPr lang="en-US" dirty="0"/>
              <a:t>§ 1329.17 General requirements for a State plan. </a:t>
            </a:r>
            <a:r>
              <a:rPr lang="en-US" sz="2400" dirty="0" smtClean="0"/>
              <a:t>cont'd. 7</a:t>
            </a:r>
            <a:endParaRPr lang="en-US" sz="2400" dirty="0"/>
          </a:p>
        </p:txBody>
      </p:sp>
    </p:spTree>
    <p:extLst>
      <p:ext uri="{BB962C8B-B14F-4D97-AF65-F5344CB8AC3E}">
        <p14:creationId xmlns:p14="http://schemas.microsoft.com/office/powerpoint/2010/main" val="3926044761"/>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524000"/>
            <a:ext cx="8610600" cy="4724400"/>
          </a:xfrm>
        </p:spPr>
        <p:txBody>
          <a:bodyPr/>
          <a:lstStyle/>
          <a:p>
            <a:pPr marL="914400" indent="-514350">
              <a:buFont typeface="+mj-lt"/>
              <a:buAutoNum type="arabicParenR"/>
            </a:pPr>
            <a:r>
              <a:rPr lang="en-US" dirty="0"/>
              <a:t>The requirement for public input in this section may be met by holding public meetings before a preliminary draft State plan is prepared and by providing a preliminary draft State plan for comment prior to submission</a:t>
            </a:r>
            <a:r>
              <a:rPr lang="en-US" dirty="0" smtClean="0"/>
              <a:t>.</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93</a:t>
            </a:fld>
            <a:endParaRPr lang="en-US" dirty="0"/>
          </a:p>
        </p:txBody>
      </p:sp>
      <p:sp>
        <p:nvSpPr>
          <p:cNvPr id="4" name="Title 3"/>
          <p:cNvSpPr>
            <a:spLocks noGrp="1"/>
          </p:cNvSpPr>
          <p:nvPr>
            <p:ph type="title"/>
          </p:nvPr>
        </p:nvSpPr>
        <p:spPr/>
        <p:txBody>
          <a:bodyPr/>
          <a:lstStyle/>
          <a:p>
            <a:r>
              <a:rPr lang="en-US" dirty="0"/>
              <a:t>§ 1329.17 General requirements for a State plan. </a:t>
            </a:r>
            <a:r>
              <a:rPr lang="en-US" sz="2400" dirty="0" smtClean="0"/>
              <a:t>cont'd. 8</a:t>
            </a:r>
            <a:endParaRPr lang="en-US" dirty="0"/>
          </a:p>
        </p:txBody>
      </p:sp>
    </p:spTree>
    <p:extLst>
      <p:ext uri="{BB962C8B-B14F-4D97-AF65-F5344CB8AC3E}">
        <p14:creationId xmlns:p14="http://schemas.microsoft.com/office/powerpoint/2010/main" val="3314224093"/>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85800" lvl="3" indent="-457200">
              <a:spcAft>
                <a:spcPts val="1200"/>
              </a:spcAft>
              <a:buFont typeface="+mj-lt"/>
              <a:buAutoNum type="arabicParenR" startAt="2"/>
            </a:pPr>
            <a:r>
              <a:rPr lang="en-US" sz="2600" dirty="0"/>
              <a:t>To meet the public input standard of this section, a public meeting requires</a:t>
            </a:r>
            <a:r>
              <a:rPr lang="en-US" sz="2600" dirty="0" smtClean="0"/>
              <a:t>:</a:t>
            </a:r>
            <a:endParaRPr lang="en-US" sz="2600" dirty="0"/>
          </a:p>
          <a:p>
            <a:pPr marL="1204913" lvl="4" indent="-514350">
              <a:spcAft>
                <a:spcPts val="1200"/>
              </a:spcAft>
              <a:buFont typeface="+mj-lt"/>
              <a:buAutoNum type="romanLcPeriod"/>
            </a:pPr>
            <a:r>
              <a:rPr lang="en-US" sz="2400" dirty="0"/>
              <a:t>Accessible, appropriate and sufficient notice provided at least 30 days prior to the public meeting through various media available to the general public, such as Web sites, newspapers and public service announcements, and through specific contacts with appropriate constituency groups</a:t>
            </a:r>
            <a:r>
              <a:rPr lang="en-US" sz="2400" dirty="0" smtClean="0"/>
              <a:t>.</a:t>
            </a:r>
            <a:endParaRPr lang="en-US" sz="2400" dirty="0"/>
          </a:p>
          <a:p>
            <a:pPr marL="1204913" lvl="4" indent="-514350">
              <a:buFont typeface="+mj-lt"/>
              <a:buAutoNum type="romanLcPeriod"/>
            </a:pPr>
            <a:r>
              <a:rPr lang="en-US" sz="2400" dirty="0"/>
              <a:t>All notices, including notices published on a Web site, and other written materials provided at or prior to public meetings must be available upon request in accessible formats.</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94</a:t>
            </a:fld>
            <a:endParaRPr lang="en-US" dirty="0"/>
          </a:p>
        </p:txBody>
      </p:sp>
      <p:sp>
        <p:nvSpPr>
          <p:cNvPr id="4" name="Title 3"/>
          <p:cNvSpPr>
            <a:spLocks noGrp="1"/>
          </p:cNvSpPr>
          <p:nvPr>
            <p:ph type="title"/>
          </p:nvPr>
        </p:nvSpPr>
        <p:spPr/>
        <p:txBody>
          <a:bodyPr/>
          <a:lstStyle/>
          <a:p>
            <a:r>
              <a:rPr lang="en-US" dirty="0"/>
              <a:t>§ 1329.17 General requirements for a State plan. </a:t>
            </a:r>
            <a:r>
              <a:rPr lang="en-US" sz="2400" dirty="0" smtClean="0"/>
              <a:t>cont'd. 9</a:t>
            </a:r>
            <a:endParaRPr lang="en-US" sz="2400" dirty="0"/>
          </a:p>
        </p:txBody>
      </p:sp>
    </p:spTree>
    <p:extLst>
      <p:ext uri="{BB962C8B-B14F-4D97-AF65-F5344CB8AC3E}">
        <p14:creationId xmlns:p14="http://schemas.microsoft.com/office/powerpoint/2010/main" val="873128928"/>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0" lvl="2" indent="-457200">
              <a:buFont typeface="+mj-lt"/>
              <a:buAutoNum type="alphaLcParenR" startAt="7"/>
            </a:pPr>
            <a:r>
              <a:rPr lang="en-US" sz="2600" dirty="0"/>
              <a:t>The State plan must identify those provisions that are State-imposed requirements. For purposes of this section, a State-imposed requirement includes any State law, regulation, rule, or policy relating to the DSE's administration or operation of IL programs under Title VII of the Act, including any rule or policy implementing any Federal law, regulation, or guideline that is beyond what would be required to comply with the regulations in this part</a:t>
            </a:r>
            <a:r>
              <a:rPr lang="en-US" sz="2600" dirty="0" smtClean="0"/>
              <a:t>.</a:t>
            </a:r>
            <a:endParaRPr lang="en-US" sz="2600" dirty="0"/>
          </a:p>
          <a:p>
            <a:pPr marL="457200" lvl="2" indent="-457200">
              <a:buFont typeface="+mj-lt"/>
              <a:buAutoNum type="alphaLcParenR" startAt="7"/>
            </a:pPr>
            <a:r>
              <a:rPr lang="en-US" sz="2600" dirty="0"/>
              <a:t>The State plan must address how the specific requirements in the Act and in paragraph (f) of this section will be met.</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95</a:t>
            </a:fld>
            <a:endParaRPr lang="en-US" dirty="0"/>
          </a:p>
        </p:txBody>
      </p:sp>
      <p:sp>
        <p:nvSpPr>
          <p:cNvPr id="4" name="Title 3"/>
          <p:cNvSpPr>
            <a:spLocks noGrp="1"/>
          </p:cNvSpPr>
          <p:nvPr>
            <p:ph type="title"/>
          </p:nvPr>
        </p:nvSpPr>
        <p:spPr/>
        <p:txBody>
          <a:bodyPr/>
          <a:lstStyle/>
          <a:p>
            <a:r>
              <a:rPr lang="en-US" dirty="0"/>
              <a:t>§ 1329.17 General requirements for a State plan. </a:t>
            </a:r>
            <a:r>
              <a:rPr lang="en-US" sz="2400" dirty="0" smtClean="0"/>
              <a:t>cont'd. 10</a:t>
            </a:r>
            <a:endParaRPr lang="en-US" dirty="0"/>
          </a:p>
        </p:txBody>
      </p:sp>
    </p:spTree>
    <p:extLst>
      <p:ext uri="{BB962C8B-B14F-4D97-AF65-F5344CB8AC3E}">
        <p14:creationId xmlns:p14="http://schemas.microsoft.com/office/powerpoint/2010/main" val="139307105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Comments from our panelists? Questions?</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96</a:t>
            </a:fld>
            <a:endParaRPr lang="en-US" dirty="0"/>
          </a:p>
        </p:txBody>
      </p:sp>
    </p:spTree>
    <p:extLst>
      <p:ext uri="{BB962C8B-B14F-4D97-AF65-F5344CB8AC3E}">
        <p14:creationId xmlns:p14="http://schemas.microsoft.com/office/powerpoint/2010/main" val="3805533927"/>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371600"/>
            <a:ext cx="8610600" cy="4876800"/>
          </a:xfrm>
        </p:spPr>
        <p:txBody>
          <a:bodyPr/>
          <a:lstStyle/>
          <a:p>
            <a:pPr marL="0" indent="0">
              <a:spcAft>
                <a:spcPts val="1200"/>
              </a:spcAft>
              <a:buNone/>
            </a:pPr>
            <a:r>
              <a:rPr lang="en-US" b="1" dirty="0"/>
              <a:t>§ 1329.20 Centers for Independent Living (CIL) program.</a:t>
            </a:r>
            <a:endParaRPr lang="en-US" dirty="0"/>
          </a:p>
          <a:p>
            <a:pPr marL="514350" indent="-514350">
              <a:buFont typeface="+mj-lt"/>
              <a:buAutoNum type="alphaLcParenR"/>
            </a:pPr>
            <a:r>
              <a:rPr lang="en-US" dirty="0" smtClean="0"/>
              <a:t>State </a:t>
            </a:r>
            <a:r>
              <a:rPr lang="en-US" dirty="0"/>
              <a:t>allotments of Part C, funds shall be based on section 721(c) of the Act, and distributed to Centers within the State in accordance with the order of priorities in sections 722(e) and 723(e) of the Act.</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97</a:t>
            </a:fld>
            <a:endParaRPr lang="en-US" dirty="0"/>
          </a:p>
        </p:txBody>
      </p:sp>
      <p:sp>
        <p:nvSpPr>
          <p:cNvPr id="4" name="Title 3"/>
          <p:cNvSpPr>
            <a:spLocks noGrp="1"/>
          </p:cNvSpPr>
          <p:nvPr>
            <p:ph type="title"/>
          </p:nvPr>
        </p:nvSpPr>
        <p:spPr/>
        <p:txBody>
          <a:bodyPr/>
          <a:lstStyle/>
          <a:p>
            <a:r>
              <a:rPr lang="en-US" dirty="0"/>
              <a:t>Subpart C—Centers for Independent Living </a:t>
            </a:r>
            <a:r>
              <a:rPr lang="en-US" dirty="0" smtClean="0"/>
              <a:t>Program</a:t>
            </a:r>
            <a:endParaRPr lang="en-US" dirty="0"/>
          </a:p>
        </p:txBody>
      </p:sp>
    </p:spTree>
    <p:extLst>
      <p:ext uri="{BB962C8B-B14F-4D97-AF65-F5344CB8AC3E}">
        <p14:creationId xmlns:p14="http://schemas.microsoft.com/office/powerpoint/2010/main" val="442601699"/>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371600"/>
            <a:ext cx="8610600" cy="4876800"/>
          </a:xfrm>
        </p:spPr>
        <p:txBody>
          <a:bodyPr/>
          <a:lstStyle/>
          <a:p>
            <a:pPr marL="514350" lvl="0" indent="-514350">
              <a:spcAft>
                <a:spcPts val="1200"/>
              </a:spcAft>
              <a:buFont typeface="+mj-lt"/>
              <a:buAutoNum type="alphaLcParenR"/>
            </a:pPr>
            <a:r>
              <a:rPr lang="en-US" dirty="0"/>
              <a:t>In any State in which the Administrator has approved the State plan required by section 704 of the Act, an eligible agency funded under Part C in fiscal year 2015 may receive a continuation award in FY 2016 or a succeeding fiscal year if the Center has</a:t>
            </a:r>
            <a:r>
              <a:rPr lang="en-US" dirty="0" smtClean="0"/>
              <a:t>—</a:t>
            </a:r>
            <a:endParaRPr lang="en-US" dirty="0"/>
          </a:p>
          <a:p>
            <a:pPr marL="914400" lvl="1" indent="-457200">
              <a:spcAft>
                <a:spcPts val="1200"/>
              </a:spcAft>
              <a:buFont typeface="+mj-lt"/>
              <a:buAutoNum type="arabicParenR"/>
            </a:pPr>
            <a:r>
              <a:rPr lang="en-US" dirty="0"/>
              <a:t>Complied during the previous project year with the standards and assurances in section 725 of the Act and the terms and conditions of its grant; </a:t>
            </a:r>
            <a:r>
              <a:rPr lang="en-US" dirty="0" smtClean="0"/>
              <a:t>and</a:t>
            </a:r>
            <a:endParaRPr lang="en-US" dirty="0"/>
          </a:p>
          <a:p>
            <a:pPr marL="914400" lvl="1" indent="-457200">
              <a:buFont typeface="+mj-lt"/>
              <a:buAutoNum type="arabicParenR"/>
            </a:pPr>
            <a:r>
              <a:rPr lang="en-US" dirty="0"/>
              <a:t>Submitted an approvable annual performance report demonstrating that the Center meets the indicators of minimum compliance </a:t>
            </a:r>
            <a:r>
              <a:rPr lang="en-US" dirty="0" smtClean="0"/>
              <a:t>referenced </a:t>
            </a:r>
            <a:r>
              <a:rPr lang="en-US" dirty="0"/>
              <a:t>in § 1329.5</a:t>
            </a:r>
            <a:r>
              <a:rPr lang="en-US" dirty="0" smtClean="0"/>
              <a:t>.</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98</a:t>
            </a:fld>
            <a:endParaRPr lang="en-US" dirty="0"/>
          </a:p>
        </p:txBody>
      </p:sp>
      <p:sp>
        <p:nvSpPr>
          <p:cNvPr id="4" name="Title 3"/>
          <p:cNvSpPr>
            <a:spLocks noGrp="1"/>
          </p:cNvSpPr>
          <p:nvPr>
            <p:ph type="title"/>
          </p:nvPr>
        </p:nvSpPr>
        <p:spPr>
          <a:xfrm>
            <a:off x="76200" y="304800"/>
            <a:ext cx="8229600" cy="792162"/>
          </a:xfrm>
        </p:spPr>
        <p:txBody>
          <a:bodyPr/>
          <a:lstStyle/>
          <a:p>
            <a:r>
              <a:rPr lang="en-US" dirty="0"/>
              <a:t>§ 1329.21 Continuation awards to entities eligible for assistance under the CIL program</a:t>
            </a:r>
            <a:r>
              <a:rPr lang="en-US" dirty="0" smtClean="0"/>
              <a:t>.</a:t>
            </a:r>
            <a:endParaRPr lang="en-US" dirty="0"/>
          </a:p>
        </p:txBody>
      </p:sp>
    </p:spTree>
    <p:extLst>
      <p:ext uri="{BB962C8B-B14F-4D97-AF65-F5344CB8AC3E}">
        <p14:creationId xmlns:p14="http://schemas.microsoft.com/office/powerpoint/2010/main" val="37125885"/>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600200"/>
            <a:ext cx="8610600" cy="4648200"/>
          </a:xfrm>
        </p:spPr>
        <p:txBody>
          <a:bodyPr/>
          <a:lstStyle/>
          <a:p>
            <a:pPr marL="514350" lvl="0" indent="-514350">
              <a:buFont typeface="+mj-lt"/>
              <a:buAutoNum type="alphaLcParenR" startAt="2"/>
            </a:pPr>
            <a:r>
              <a:rPr lang="en-US" sz="2800" dirty="0"/>
              <a:t>If an eligible agency administers more than one Part C grant, each of the Center grants must meet the requirements of paragraph (a) of this section to receive a continuation award</a:t>
            </a:r>
            <a:r>
              <a:rPr lang="en-US" sz="2800" dirty="0" smtClean="0"/>
              <a:t>.</a:t>
            </a:r>
            <a:endParaRPr lang="en-US" sz="2000" dirty="0"/>
          </a:p>
          <a:p>
            <a:pPr marL="514350" lvl="0" indent="-514350">
              <a:buFont typeface="+mj-lt"/>
              <a:buAutoNum type="alphaLcParenR" startAt="2"/>
            </a:pPr>
            <a:r>
              <a:rPr lang="en-US" sz="2800" dirty="0" smtClean="0"/>
              <a:t>A </a:t>
            </a:r>
            <a:r>
              <a:rPr lang="en-US" sz="2800" dirty="0"/>
              <a:t>designated State entity (DSE) that operated a Center in accordance with section 724(a) of the Act in fiscal year (FY) 2015 is eligible to continue receiving assistance under this part in FY 2016 or a succeeding fiscal year if, for the fiscal year for which assistance is sought</a:t>
            </a:r>
            <a:r>
              <a:rPr lang="en-US" sz="2800" dirty="0" smtClean="0"/>
              <a:t>—</a:t>
            </a:r>
            <a:endParaRPr lang="en-US" sz="2000"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99</a:t>
            </a:fld>
            <a:endParaRPr lang="en-US" dirty="0"/>
          </a:p>
        </p:txBody>
      </p:sp>
      <p:sp>
        <p:nvSpPr>
          <p:cNvPr id="4" name="Title 3"/>
          <p:cNvSpPr>
            <a:spLocks noGrp="1"/>
          </p:cNvSpPr>
          <p:nvPr>
            <p:ph type="title"/>
          </p:nvPr>
        </p:nvSpPr>
        <p:spPr>
          <a:xfrm>
            <a:off x="228600" y="274638"/>
            <a:ext cx="8534400" cy="1096962"/>
          </a:xfrm>
        </p:spPr>
        <p:txBody>
          <a:bodyPr/>
          <a:lstStyle/>
          <a:p>
            <a:r>
              <a:rPr lang="en-US" dirty="0"/>
              <a:t>§ 1329.21 Continuation awards to entities eligible for assistance under the CIL program</a:t>
            </a:r>
            <a:r>
              <a:rPr lang="en-US" dirty="0" smtClean="0"/>
              <a:t>. </a:t>
            </a:r>
            <a:r>
              <a:rPr lang="en-US" sz="2400" dirty="0" smtClean="0"/>
              <a:t>cont'd.</a:t>
            </a:r>
            <a:endParaRPr lang="en-US" dirty="0"/>
          </a:p>
        </p:txBody>
      </p:sp>
    </p:spTree>
    <p:extLst>
      <p:ext uri="{BB962C8B-B14F-4D97-AF65-F5344CB8AC3E}">
        <p14:creationId xmlns:p14="http://schemas.microsoft.com/office/powerpoint/2010/main" val="116771053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8752</TotalTime>
  <Words>8232</Words>
  <Application>Microsoft Office PowerPoint</Application>
  <PresentationFormat>On-screen Show (4:3)</PresentationFormat>
  <Paragraphs>492</Paragraphs>
  <Slides>112</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112</vt:i4>
      </vt:variant>
    </vt:vector>
  </HeadingPairs>
  <TitlesOfParts>
    <vt:vector size="118" baseType="lpstr">
      <vt:lpstr>ＭＳ Ｐゴシック</vt:lpstr>
      <vt:lpstr>Arial</vt:lpstr>
      <vt:lpstr>Arial Rounded MT Bold</vt:lpstr>
      <vt:lpstr>Tahoma</vt:lpstr>
      <vt:lpstr>Times New Roman</vt:lpstr>
      <vt:lpstr>Default Design</vt:lpstr>
      <vt:lpstr>Independent Living Research Utilization</vt:lpstr>
      <vt:lpstr>SILC Congress 2017  Plenary Session:  Final Regulations for IL</vt:lpstr>
      <vt:lpstr>What You Will Learn</vt:lpstr>
      <vt:lpstr>BILLING CODE 4150-04-P</vt:lpstr>
      <vt:lpstr>Subpart A—General Provisions</vt:lpstr>
      <vt:lpstr>Subpart A—General Provisions, cont'd.</vt:lpstr>
      <vt:lpstr>Notice that IL Philosophy is first! </vt:lpstr>
      <vt:lpstr>§ 1329.2 Purpose. </vt:lpstr>
      <vt:lpstr>§ 1329.2 Purpose. cont'd.</vt:lpstr>
      <vt:lpstr>§ 1329.2 Purpose. cont'd. 2</vt:lpstr>
      <vt:lpstr>§ 1329.2 Purpose. cont'd. 3</vt:lpstr>
      <vt:lpstr>Comments from our panelists? Questions?</vt:lpstr>
      <vt:lpstr>§ 1329.3 Applicability of other regulations.</vt:lpstr>
      <vt:lpstr>§ 1329.3 Applicability of other regulations. cont'd.</vt:lpstr>
      <vt:lpstr>§ 1329.3 Applicability of other regulations.  cont'd. 2</vt:lpstr>
      <vt:lpstr>How do you apply these other regulations? </vt:lpstr>
      <vt:lpstr>Comments from our panelists? Questions?</vt:lpstr>
      <vt:lpstr>Definitions can help clarify!</vt:lpstr>
      <vt:lpstr>§ 1329.4 Definitions.― Act</vt:lpstr>
      <vt:lpstr>§ 1329.4 Definitions.― Administrative support services</vt:lpstr>
      <vt:lpstr>§ 1329.4 Definitions.― Advocacy</vt:lpstr>
      <vt:lpstr>§ 1329.4 Definitions.― Advocacy, cont’d.</vt:lpstr>
      <vt:lpstr>§ 1329.4 Definitions.  Advocacy, cont’d. 2</vt:lpstr>
      <vt:lpstr>§ 1329.4 Definitions.― Attendant care</vt:lpstr>
      <vt:lpstr>§ 1329.4 Definitions.― Center for independent living</vt:lpstr>
      <vt:lpstr>§ 1329.4 Definitions.― Completed their secondary education</vt:lpstr>
      <vt:lpstr>§ 1329.4 Definitions.― Consumer control</vt:lpstr>
      <vt:lpstr>§ 1329.4 Definitions.― Cross-disability</vt:lpstr>
      <vt:lpstr>§ 1329.4 Definitions.― Designated State entity</vt:lpstr>
      <vt:lpstr>§ 1329.4 Definitions.― Independent living core services</vt:lpstr>
      <vt:lpstr>§ 1329.4 Definitions.― Independent living core services, cont’d.</vt:lpstr>
      <vt:lpstr>§ 1329.4 Definitions.― Independent living core services, cont’d. 2</vt:lpstr>
      <vt:lpstr>§ 1329.4 Definitions.― Independent living core services, cont’d. 3</vt:lpstr>
      <vt:lpstr>§ 1329.4 Definitions.― Independent living service</vt:lpstr>
      <vt:lpstr>§ 1329.4 Definitions.― Individual with a disability</vt:lpstr>
      <vt:lpstr>§ 1329.4 Definitions.― Individual with a significant disability</vt:lpstr>
      <vt:lpstr>§ 1329.4 Definitions― Majority/Minority group</vt:lpstr>
      <vt:lpstr>§ 1329.4 Definitions.― Nonresidential</vt:lpstr>
      <vt:lpstr>§ 1329.4 Definitions.― Peer relationships/Peer role models</vt:lpstr>
      <vt:lpstr>§ 1329.4 Definitions.― Personal assistance services</vt:lpstr>
      <vt:lpstr>§ 1329.4 Definitions. ― Service provider</vt:lpstr>
      <vt:lpstr>§ 1329.4 Definitions.― State/State Plan</vt:lpstr>
      <vt:lpstr>§ 1329.4 Definitions.― Unserved and underserved groups/populations</vt:lpstr>
      <vt:lpstr>§ 1329.4 Definitions.― Youth with a significant disability</vt:lpstr>
      <vt:lpstr>Comments from our panelists? Questions?</vt:lpstr>
      <vt:lpstr>Compliance, Reporting, and Conditions</vt:lpstr>
      <vt:lpstr>Compliance, Reporting, and Conditions, cont’d.</vt:lpstr>
      <vt:lpstr>Compliance, Reporting, and Conditions, cont’d. 2</vt:lpstr>
      <vt:lpstr>§ 1329.5 Indicators of minimum compliance.</vt:lpstr>
      <vt:lpstr>§ 1329.6 Reporting.</vt:lpstr>
      <vt:lpstr>§ 1329.7 Enforcement and appeals procedures.― Process for Centers for Independent Living</vt:lpstr>
      <vt:lpstr>§ 1329.7 Enforcement and appeals procedures.― Process for Centers for Independent Living, cont’d. </vt:lpstr>
      <vt:lpstr>§ 1329.7 Enforcement and appeals procedures. ― Process for Centers for Independent Living,  cont’d. 2</vt:lpstr>
      <vt:lpstr>§ 1329.7 Enforcement and appeals procedures.― Process for Centers for Independent Living,  cont’d. 3</vt:lpstr>
      <vt:lpstr>§ 1329.7 Enforcement and appeals procedures.― Process for States</vt:lpstr>
      <vt:lpstr>§ 1329.7 Enforcement and appeals procedures.― Process for States, cont'd.</vt:lpstr>
      <vt:lpstr>Comments from our panelists? Questions?</vt:lpstr>
      <vt:lpstr>Some Key Points Regarding Spending</vt:lpstr>
      <vt:lpstr>Subpart B—Independent Living Services</vt:lpstr>
      <vt:lpstr>§ 1329.10 Authorized use of funds for Independent Living Services. cont'd. </vt:lpstr>
      <vt:lpstr>§ 1329.10 Authorized use of funds for Independent Living Services. cont'd. 2</vt:lpstr>
      <vt:lpstr>§ 1329.10 Authorized use of funds for Independent Living Services. cont'd. 3</vt:lpstr>
      <vt:lpstr>Comments from our panelists? Questions?</vt:lpstr>
      <vt:lpstr>DSE Roles and Responsibilities</vt:lpstr>
      <vt:lpstr>§ 1329.11 DSE eligibility and application.</vt:lpstr>
      <vt:lpstr>§ 1329.12 Role of the designated State entity.</vt:lpstr>
      <vt:lpstr>§ 1329.12 Role of the designated State entity. cont'd.</vt:lpstr>
      <vt:lpstr>§ 1329.12 Role of the designated State entity. cont'd. 2</vt:lpstr>
      <vt:lpstr>§ 1329.12 Role of the designated State entity. cont'd. 3</vt:lpstr>
      <vt:lpstr>§ 1329.12 Role of the designated State entity. cont'd. 4</vt:lpstr>
      <vt:lpstr>§ 1329.12 Role of the designated State entity. cont'd. 5</vt:lpstr>
      <vt:lpstr>Comments from our panelists? Questions?</vt:lpstr>
      <vt:lpstr>§ 1329.13 Allotment of Federal funds for State independent living (IL) services.</vt:lpstr>
      <vt:lpstr>§ 1329.14 Establishment of a SILC.</vt:lpstr>
      <vt:lpstr>§ 1329.15 Duties of the SILC.</vt:lpstr>
      <vt:lpstr>§ 1329.15 Duties of the SILC. cont'd.</vt:lpstr>
      <vt:lpstr>§ 1329.15 Duties of the SILC. cont'd. 2</vt:lpstr>
      <vt:lpstr>§ 1329.15 Duties of the SILC. cont’d. 3</vt:lpstr>
      <vt:lpstr>§ 1329.15 Duties of the SILC. cont’d. 4</vt:lpstr>
      <vt:lpstr>§ 1329.15 Duties of the SILC. cont’d. 5</vt:lpstr>
      <vt:lpstr>§ 1329.15 Duties of the SILC. cont’d. 6</vt:lpstr>
      <vt:lpstr>§ 1329.16 Authorities of the SILC.</vt:lpstr>
      <vt:lpstr>§ 1329.16 Authorities of the SILC. cont'd.</vt:lpstr>
      <vt:lpstr>Comments from our panelists? Questions?</vt:lpstr>
      <vt:lpstr>§ 1329.17 General requirements for a State plan.</vt:lpstr>
      <vt:lpstr>§ 1329.17 General requirements for a State plan. cont'd.</vt:lpstr>
      <vt:lpstr>§ 1329.17 General requirements for a State plan. cont'd. 2</vt:lpstr>
      <vt:lpstr>§ 1329.17 General requirements for a State plan. cont'd. 3</vt:lpstr>
      <vt:lpstr>§ 1329.17 General requirements for a State plan. cont'd. 4</vt:lpstr>
      <vt:lpstr>§ 1329.17 General requirements for a State plan. cont'd. 5</vt:lpstr>
      <vt:lpstr>§ 1329.17 General requirements for a State plan. cont'd. 6</vt:lpstr>
      <vt:lpstr>§ 1329.17 General requirements for a State plan. cont'd. 7</vt:lpstr>
      <vt:lpstr>§ 1329.17 General requirements for a State plan. cont'd. 8</vt:lpstr>
      <vt:lpstr>§ 1329.17 General requirements for a State plan. cont'd. 9</vt:lpstr>
      <vt:lpstr>§ 1329.17 General requirements for a State plan. cont'd. 10</vt:lpstr>
      <vt:lpstr>Comments from our panelists? Questions?</vt:lpstr>
      <vt:lpstr>Subpart C—Centers for Independent Living Program</vt:lpstr>
      <vt:lpstr>§ 1329.21 Continuation awards to entities eligible for assistance under the CIL program.</vt:lpstr>
      <vt:lpstr>§ 1329.21 Continuation awards to entities eligible for assistance under the CIL program. cont'd.</vt:lpstr>
      <vt:lpstr>§ 1329.21 Continuation awards to entities eligible for assistance under the CIL program. cont'd. 2</vt:lpstr>
      <vt:lpstr>§ 1329.21 Continuation awards to entities eligible for assistance under the CIL program. cont'd. 3</vt:lpstr>
      <vt:lpstr>§ 1329.21 Continuation awards to entities eligible for assistance under the CIL program. cont'd. 4</vt:lpstr>
      <vt:lpstr>§ 1329.21 Continuation awards to entities eligible for assistance under the CIL program. cont'd. 5</vt:lpstr>
      <vt:lpstr>§ 1329.22 Competitive awards to new Centers for Independent Living.</vt:lpstr>
      <vt:lpstr>§ 1329.22 Competitive awards to new Centers for Independent Living. cont'd.</vt:lpstr>
      <vt:lpstr>§ 1329.22 Competitive awards to new Centers for Independent Living. cont'd. 2</vt:lpstr>
      <vt:lpstr>§ 1329.22 Competitive awards to new Centers for Independent Living. cont'd. 3</vt:lpstr>
      <vt:lpstr>§ 1329.22 Competitive awards to new Centers for Independent Living. cont'd. 4</vt:lpstr>
      <vt:lpstr>§ 1329.23 Compliance reviews.</vt:lpstr>
      <vt:lpstr>§ 1329.24 Training and technical assistance to Centers for Independent Living.</vt:lpstr>
      <vt:lpstr>Contact Information</vt:lpstr>
      <vt:lpstr>SILC-NET Attribution</vt:lpstr>
    </vt:vector>
  </TitlesOfParts>
  <Company>Tirr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SILC Congress 2017 IL Regulations</dc:title>
  <dc:creator>eubanks</dc:creator>
  <cp:lastModifiedBy>Finney, Sharon</cp:lastModifiedBy>
  <cp:revision>437</cp:revision>
  <cp:lastPrinted>2015-06-16T14:43:43Z</cp:lastPrinted>
  <dcterms:created xsi:type="dcterms:W3CDTF">2011-01-05T14:17:40Z</dcterms:created>
  <dcterms:modified xsi:type="dcterms:W3CDTF">2017-02-02T15:21:10Z</dcterms:modified>
</cp:coreProperties>
</file>