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1"/>
  </p:notesMasterIdLst>
  <p:handoutMasterIdLst>
    <p:handoutMasterId r:id="rId142"/>
  </p:handoutMasterIdLst>
  <p:sldIdLst>
    <p:sldId id="776" r:id="rId2"/>
    <p:sldId id="804" r:id="rId3"/>
    <p:sldId id="1073" r:id="rId4"/>
    <p:sldId id="1063" r:id="rId5"/>
    <p:sldId id="1049" r:id="rId6"/>
    <p:sldId id="1048" r:id="rId7"/>
    <p:sldId id="1025" r:id="rId8"/>
    <p:sldId id="1026" r:id="rId9"/>
    <p:sldId id="1027" r:id="rId10"/>
    <p:sldId id="1051" r:id="rId11"/>
    <p:sldId id="1028" r:id="rId12"/>
    <p:sldId id="1117" r:id="rId13"/>
    <p:sldId id="1029" r:id="rId14"/>
    <p:sldId id="1030" r:id="rId15"/>
    <p:sldId id="1135" r:id="rId16"/>
    <p:sldId id="1079" r:id="rId17"/>
    <p:sldId id="1031" r:id="rId18"/>
    <p:sldId id="1032" r:id="rId19"/>
    <p:sldId id="1033" r:id="rId20"/>
    <p:sldId id="1151" r:id="rId21"/>
    <p:sldId id="1121" r:id="rId22"/>
    <p:sldId id="1136" r:id="rId23"/>
    <p:sldId id="1137" r:id="rId24"/>
    <p:sldId id="1138" r:id="rId25"/>
    <p:sldId id="1139" r:id="rId26"/>
    <p:sldId id="1140" r:id="rId27"/>
    <p:sldId id="1141" r:id="rId28"/>
    <p:sldId id="1142" r:id="rId29"/>
    <p:sldId id="1144" r:id="rId30"/>
    <p:sldId id="1145" r:id="rId31"/>
    <p:sldId id="1146" r:id="rId32"/>
    <p:sldId id="1147" r:id="rId33"/>
    <p:sldId id="1148" r:id="rId34"/>
    <p:sldId id="1149" r:id="rId35"/>
    <p:sldId id="1150" r:id="rId36"/>
    <p:sldId id="1154" r:id="rId37"/>
    <p:sldId id="1153" r:id="rId38"/>
    <p:sldId id="1155" r:id="rId39"/>
    <p:sldId id="1080" r:id="rId40"/>
    <p:sldId id="1034" r:id="rId41"/>
    <p:sldId id="1122" r:id="rId42"/>
    <p:sldId id="1156" r:id="rId43"/>
    <p:sldId id="1157" r:id="rId44"/>
    <p:sldId id="1202" r:id="rId45"/>
    <p:sldId id="1087" r:id="rId46"/>
    <p:sldId id="1037" r:id="rId47"/>
    <p:sldId id="1038" r:id="rId48"/>
    <p:sldId id="1158" r:id="rId49"/>
    <p:sldId id="1159" r:id="rId50"/>
    <p:sldId id="1160" r:id="rId51"/>
    <p:sldId id="1161" r:id="rId52"/>
    <p:sldId id="1081" r:id="rId53"/>
    <p:sldId id="1035" r:id="rId54"/>
    <p:sldId id="1128" r:id="rId55"/>
    <p:sldId id="1060" r:id="rId56"/>
    <p:sldId id="1203" r:id="rId57"/>
    <p:sldId id="1163" r:id="rId58"/>
    <p:sldId id="1164" r:id="rId59"/>
    <p:sldId id="1165" r:id="rId60"/>
    <p:sldId id="1166" r:id="rId61"/>
    <p:sldId id="1167" r:id="rId62"/>
    <p:sldId id="1108" r:id="rId63"/>
    <p:sldId id="1047" r:id="rId64"/>
    <p:sldId id="1208" r:id="rId65"/>
    <p:sldId id="1207" r:id="rId66"/>
    <p:sldId id="1204" r:id="rId67"/>
    <p:sldId id="1205" r:id="rId68"/>
    <p:sldId id="1206" r:id="rId69"/>
    <p:sldId id="1085" r:id="rId70"/>
    <p:sldId id="1052" r:id="rId71"/>
    <p:sldId id="1036" r:id="rId72"/>
    <p:sldId id="1209" r:id="rId73"/>
    <p:sldId id="1210" r:id="rId74"/>
    <p:sldId id="1075" r:id="rId75"/>
    <p:sldId id="1211" r:id="rId76"/>
    <p:sldId id="1175" r:id="rId77"/>
    <p:sldId id="1176" r:id="rId78"/>
    <p:sldId id="1177" r:id="rId79"/>
    <p:sldId id="1178" r:id="rId80"/>
    <p:sldId id="1179" r:id="rId81"/>
    <p:sldId id="1180" r:id="rId82"/>
    <p:sldId id="1182" r:id="rId83"/>
    <p:sldId id="1183" r:id="rId84"/>
    <p:sldId id="1181" r:id="rId85"/>
    <p:sldId id="1184" r:id="rId86"/>
    <p:sldId id="1185" r:id="rId87"/>
    <p:sldId id="1186" r:id="rId88"/>
    <p:sldId id="1187" r:id="rId89"/>
    <p:sldId id="1194" r:id="rId90"/>
    <p:sldId id="1195" r:id="rId91"/>
    <p:sldId id="1196" r:id="rId92"/>
    <p:sldId id="1197" r:id="rId93"/>
    <p:sldId id="1198" r:id="rId94"/>
    <p:sldId id="1199" r:id="rId95"/>
    <p:sldId id="1201" r:id="rId96"/>
    <p:sldId id="1170" r:id="rId97"/>
    <p:sldId id="1110" r:id="rId98"/>
    <p:sldId id="1168" r:id="rId99"/>
    <p:sldId id="1171" r:id="rId100"/>
    <p:sldId id="1172" r:id="rId101"/>
    <p:sldId id="1173" r:id="rId102"/>
    <p:sldId id="1174" r:id="rId103"/>
    <p:sldId id="1107" r:id="rId104"/>
    <p:sldId id="1100" r:id="rId105"/>
    <p:sldId id="1054" r:id="rId106"/>
    <p:sldId id="1101" r:id="rId107"/>
    <p:sldId id="1102" r:id="rId108"/>
    <p:sldId id="1089" r:id="rId109"/>
    <p:sldId id="1039" r:id="rId110"/>
    <p:sldId id="1053" r:id="rId111"/>
    <p:sldId id="1090" r:id="rId112"/>
    <p:sldId id="1058" r:id="rId113"/>
    <p:sldId id="1092" r:id="rId114"/>
    <p:sldId id="1188" r:id="rId115"/>
    <p:sldId id="1191" r:id="rId116"/>
    <p:sldId id="1189" r:id="rId117"/>
    <p:sldId id="1190" r:id="rId118"/>
    <p:sldId id="1192" r:id="rId119"/>
    <p:sldId id="1193" r:id="rId120"/>
    <p:sldId id="1103" r:id="rId121"/>
    <p:sldId id="1040" r:id="rId122"/>
    <p:sldId id="1041" r:id="rId123"/>
    <p:sldId id="1131" r:id="rId124"/>
    <p:sldId id="1112" r:id="rId125"/>
    <p:sldId id="1043" r:id="rId126"/>
    <p:sldId id="1104" r:id="rId127"/>
    <p:sldId id="1044" r:id="rId128"/>
    <p:sldId id="1045" r:id="rId129"/>
    <p:sldId id="1046" r:id="rId130"/>
    <p:sldId id="1134" r:id="rId131"/>
    <p:sldId id="1055" r:id="rId132"/>
    <p:sldId id="1056" r:id="rId133"/>
    <p:sldId id="1105" r:id="rId134"/>
    <p:sldId id="1109" r:id="rId135"/>
    <p:sldId id="1050" r:id="rId136"/>
    <p:sldId id="1132" r:id="rId137"/>
    <p:sldId id="1057" r:id="rId138"/>
    <p:sldId id="1059" r:id="rId139"/>
    <p:sldId id="1212" r:id="rId14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1"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538" autoAdjust="0"/>
    <p:restoredTop sz="97059" autoAdjust="0"/>
  </p:normalViewPr>
  <p:slideViewPr>
    <p:cSldViewPr>
      <p:cViewPr varScale="1">
        <p:scale>
          <a:sx n="91" d="100"/>
          <a:sy n="91" d="100"/>
        </p:scale>
        <p:origin x="108" y="330"/>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100" d="100"/>
        <a:sy n="100" d="100"/>
      </p:scale>
      <p:origin x="0" y="-56846"/>
    </p:cViewPr>
  </p:sorterViewPr>
  <p:notesViewPr>
    <p:cSldViewPr>
      <p:cViewPr varScale="1">
        <p:scale>
          <a:sx n="50" d="100"/>
          <a:sy n="50" d="100"/>
        </p:scale>
        <p:origin x="1524" y="5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notesMaster" Target="notesMasters/notesMaster1.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5EFFA52-876C-4CE4-AAA1-D6C96A7D693E}" type="datetimeFigureOut">
              <a:rPr lang="en-US" smtClean="0"/>
              <a:pPr/>
              <a:t>11/28/2016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097B57E-4786-48BD-A3A1-A9E75F9ECFAB}" type="slidenum">
              <a:rPr lang="en-US" smtClean="0"/>
              <a:pPr/>
              <a:t>‹#›</a:t>
            </a:fld>
            <a:endParaRPr lang="en-US" dirty="0"/>
          </a:p>
        </p:txBody>
      </p:sp>
    </p:spTree>
    <p:extLst>
      <p:ext uri="{BB962C8B-B14F-4D97-AF65-F5344CB8AC3E}">
        <p14:creationId xmlns:p14="http://schemas.microsoft.com/office/powerpoint/2010/main" val="3297662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a:defRPr sz="1200">
                <a:latin typeface="Arial" charset="0"/>
                <a:ea typeface="+mn-ea"/>
                <a:cs typeface="+mn-cs"/>
              </a:defRPr>
            </a:lvl1pPr>
          </a:lstStyle>
          <a:p>
            <a:pPr>
              <a:defRPr/>
            </a:pPr>
            <a:endParaRPr lang="en-US" dirty="0"/>
          </a:p>
        </p:txBody>
      </p:sp>
      <p:sp>
        <p:nvSpPr>
          <p:cNvPr id="1792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a:defRPr sz="1200" smtClean="0"/>
            </a:lvl1pPr>
          </a:lstStyle>
          <a:p>
            <a:pPr>
              <a:defRPr/>
            </a:pPr>
            <a:fld id="{272C85DA-A647-4E10-A536-6062E9453501}" type="slidenum">
              <a:rPr lang="en-US"/>
              <a:pPr>
                <a:defRPr/>
              </a:pPr>
              <a:t>‹#›</a:t>
            </a:fld>
            <a:endParaRPr lang="en-US" dirty="0"/>
          </a:p>
        </p:txBody>
      </p:sp>
    </p:spTree>
    <p:extLst>
      <p:ext uri="{BB962C8B-B14F-4D97-AF65-F5344CB8AC3E}">
        <p14:creationId xmlns:p14="http://schemas.microsoft.com/office/powerpoint/2010/main" val="2964122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a:t>
            </a:fld>
            <a:endParaRPr lang="en-US" dirty="0"/>
          </a:p>
        </p:txBody>
      </p:sp>
    </p:spTree>
    <p:extLst>
      <p:ext uri="{BB962C8B-B14F-4D97-AF65-F5344CB8AC3E}">
        <p14:creationId xmlns:p14="http://schemas.microsoft.com/office/powerpoint/2010/main" val="790497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110</a:t>
            </a:fld>
            <a:endParaRPr lang="en-US" dirty="0"/>
          </a:p>
        </p:txBody>
      </p:sp>
    </p:spTree>
    <p:extLst>
      <p:ext uri="{BB962C8B-B14F-4D97-AF65-F5344CB8AC3E}">
        <p14:creationId xmlns:p14="http://schemas.microsoft.com/office/powerpoint/2010/main" val="1673403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131</a:t>
            </a:fld>
            <a:endParaRPr lang="en-US" dirty="0"/>
          </a:p>
        </p:txBody>
      </p:sp>
    </p:spTree>
    <p:extLst>
      <p:ext uri="{BB962C8B-B14F-4D97-AF65-F5344CB8AC3E}">
        <p14:creationId xmlns:p14="http://schemas.microsoft.com/office/powerpoint/2010/main" val="3280344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132</a:t>
            </a:fld>
            <a:endParaRPr lang="en-US" dirty="0"/>
          </a:p>
        </p:txBody>
      </p:sp>
    </p:spTree>
    <p:extLst>
      <p:ext uri="{BB962C8B-B14F-4D97-AF65-F5344CB8AC3E}">
        <p14:creationId xmlns:p14="http://schemas.microsoft.com/office/powerpoint/2010/main" val="778109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135</a:t>
            </a:fld>
            <a:endParaRPr lang="en-US" dirty="0"/>
          </a:p>
        </p:txBody>
      </p:sp>
    </p:spTree>
    <p:extLst>
      <p:ext uri="{BB962C8B-B14F-4D97-AF65-F5344CB8AC3E}">
        <p14:creationId xmlns:p14="http://schemas.microsoft.com/office/powerpoint/2010/main" val="421817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137</a:t>
            </a:fld>
            <a:endParaRPr lang="en-US" dirty="0"/>
          </a:p>
        </p:txBody>
      </p:sp>
    </p:spTree>
    <p:extLst>
      <p:ext uri="{BB962C8B-B14F-4D97-AF65-F5344CB8AC3E}">
        <p14:creationId xmlns:p14="http://schemas.microsoft.com/office/powerpoint/2010/main" val="1896504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5059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5</a:t>
            </a:fld>
            <a:endParaRPr lang="en-US" dirty="0"/>
          </a:p>
        </p:txBody>
      </p:sp>
    </p:spTree>
    <p:extLst>
      <p:ext uri="{BB962C8B-B14F-4D97-AF65-F5344CB8AC3E}">
        <p14:creationId xmlns:p14="http://schemas.microsoft.com/office/powerpoint/2010/main" val="2960307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6</a:t>
            </a:fld>
            <a:endParaRPr lang="en-US" dirty="0"/>
          </a:p>
        </p:txBody>
      </p:sp>
    </p:spTree>
    <p:extLst>
      <p:ext uri="{BB962C8B-B14F-4D97-AF65-F5344CB8AC3E}">
        <p14:creationId xmlns:p14="http://schemas.microsoft.com/office/powerpoint/2010/main" val="1303818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10</a:t>
            </a:fld>
            <a:endParaRPr lang="en-US" dirty="0"/>
          </a:p>
        </p:txBody>
      </p:sp>
    </p:spTree>
    <p:extLst>
      <p:ext uri="{BB962C8B-B14F-4D97-AF65-F5344CB8AC3E}">
        <p14:creationId xmlns:p14="http://schemas.microsoft.com/office/powerpoint/2010/main" val="1513595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11</a:t>
            </a:fld>
            <a:endParaRPr lang="en-US" dirty="0"/>
          </a:p>
        </p:txBody>
      </p:sp>
    </p:spTree>
    <p:extLst>
      <p:ext uri="{BB962C8B-B14F-4D97-AF65-F5344CB8AC3E}">
        <p14:creationId xmlns:p14="http://schemas.microsoft.com/office/powerpoint/2010/main" val="4254522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66</a:t>
            </a:fld>
            <a:endParaRPr lang="en-US" dirty="0"/>
          </a:p>
        </p:txBody>
      </p:sp>
    </p:spTree>
    <p:extLst>
      <p:ext uri="{BB962C8B-B14F-4D97-AF65-F5344CB8AC3E}">
        <p14:creationId xmlns:p14="http://schemas.microsoft.com/office/powerpoint/2010/main" val="790497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70</a:t>
            </a:fld>
            <a:endParaRPr lang="en-US" dirty="0"/>
          </a:p>
        </p:txBody>
      </p:sp>
    </p:spTree>
    <p:extLst>
      <p:ext uri="{BB962C8B-B14F-4D97-AF65-F5344CB8AC3E}">
        <p14:creationId xmlns:p14="http://schemas.microsoft.com/office/powerpoint/2010/main" val="570666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104</a:t>
            </a:fld>
            <a:endParaRPr lang="en-US" dirty="0"/>
          </a:p>
        </p:txBody>
      </p:sp>
    </p:spTree>
    <p:extLst>
      <p:ext uri="{BB962C8B-B14F-4D97-AF65-F5344CB8AC3E}">
        <p14:creationId xmlns:p14="http://schemas.microsoft.com/office/powerpoint/2010/main" val="2701471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105</a:t>
            </a:fld>
            <a:endParaRPr lang="en-US" dirty="0"/>
          </a:p>
        </p:txBody>
      </p:sp>
    </p:spTree>
    <p:extLst>
      <p:ext uri="{BB962C8B-B14F-4D97-AF65-F5344CB8AC3E}">
        <p14:creationId xmlns:p14="http://schemas.microsoft.com/office/powerpoint/2010/main" val="27014712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98FB04D-D30C-4C45-A6DE-946FAEC5AD09}" type="slidenum">
              <a:rPr lang="en-US"/>
              <a:pPr>
                <a:defRPr/>
              </a:pPr>
              <a:t>‹#›</a:t>
            </a:fld>
            <a:endParaRPr lang="en-US" dirty="0"/>
          </a:p>
        </p:txBody>
      </p:sp>
      <p:pic>
        <p:nvPicPr>
          <p:cNvPr id="5" name="Picture 4" descr="ilru logo - ilru in lower case red block letters with dark blue eyebrow swoosh above it"/>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50434" y="39961"/>
            <a:ext cx="993566" cy="469353"/>
          </a:xfrm>
          <a:prstGeom prst="rect">
            <a:avLst/>
          </a:prstGeom>
        </p:spPr>
      </p:pic>
    </p:spTree>
    <p:extLst>
      <p:ext uri="{BB962C8B-B14F-4D97-AF65-F5344CB8AC3E}">
        <p14:creationId xmlns:p14="http://schemas.microsoft.com/office/powerpoint/2010/main" val="957760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solidFill>
                  <a:schemeClr val="tx1"/>
                </a:solidFill>
              </a:defRPr>
            </a:lvl1pPr>
            <a:lvl2pPr marL="742950" indent="-285750">
              <a:buFont typeface="Arial" pitchFamily="34" charset="0"/>
              <a:buChar char="•"/>
              <a:defRPr sz="2000">
                <a:solidFill>
                  <a:schemeClr val="tx1"/>
                </a:solidFill>
              </a:defRPr>
            </a:lvl2pPr>
            <a:lvl3pPr marL="1143000" indent="-228600">
              <a:buFont typeface="Arial" pitchFamily="34" charset="0"/>
              <a:buChar char="•"/>
              <a:defRPr sz="2000">
                <a:solidFill>
                  <a:schemeClr val="tx1"/>
                </a:solidFill>
              </a:defRPr>
            </a:lvl3pPr>
            <a:lvl4pPr marL="1600200" indent="-228600">
              <a:buFont typeface="Arial" pitchFamily="34" charset="0"/>
              <a:buChar char="•"/>
              <a:defRPr sz="1800">
                <a:solidFill>
                  <a:schemeClr val="tx1"/>
                </a:solidFill>
              </a:defRPr>
            </a:lvl4pPr>
            <a:lvl5pPr marL="2057400" indent="-228600">
              <a:buFont typeface="Arial" pitchFamily="34" charset="0"/>
              <a:buChar char="•"/>
              <a:defRPr sz="18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6" name="Picture 5" descr="ilru logo - ilru in lower case red block letters with dark blue eyebrow swoosh above it"/>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50434" y="39961"/>
            <a:ext cx="993566" cy="469353"/>
          </a:xfrm>
          <a:prstGeom prst="rect">
            <a:avLst/>
          </a:prstGeom>
        </p:spPr>
      </p:pic>
    </p:spTree>
    <p:extLst>
      <p:ext uri="{BB962C8B-B14F-4D97-AF65-F5344CB8AC3E}">
        <p14:creationId xmlns:p14="http://schemas.microsoft.com/office/powerpoint/2010/main" val="426049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0C7593C0-382F-4566-B1E0-66E16A0C8445}" type="slidenum">
              <a:rPr lang="en-US"/>
              <a:pPr>
                <a:defRPr/>
              </a:pPr>
              <a:t>‹#›</a:t>
            </a:fld>
            <a:endParaRPr lang="en-US" dirty="0"/>
          </a:p>
        </p:txBody>
      </p:sp>
      <p:pic>
        <p:nvPicPr>
          <p:cNvPr id="4" name="Picture 3" descr="ilru logo - ilru in lower case red block letters with dark blue eyebrow swoosh above it"/>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50434" y="39961"/>
            <a:ext cx="993566" cy="469353"/>
          </a:xfrm>
          <a:prstGeom prst="rect">
            <a:avLst/>
          </a:prstGeom>
        </p:spPr>
      </p:pic>
    </p:spTree>
    <p:extLst>
      <p:ext uri="{BB962C8B-B14F-4D97-AF65-F5344CB8AC3E}">
        <p14:creationId xmlns:p14="http://schemas.microsoft.com/office/powerpoint/2010/main" val="1820817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48BEDC0-9539-4489-A63D-019C5996C127}" type="slidenum">
              <a:rPr lang="en-US"/>
              <a:pPr>
                <a:defRPr/>
              </a:pPr>
              <a:t>‹#›</a:t>
            </a:fld>
            <a:endParaRPr lang="en-US" dirty="0"/>
          </a:p>
        </p:txBody>
      </p:sp>
    </p:spTree>
    <p:extLst>
      <p:ext uri="{BB962C8B-B14F-4D97-AF65-F5344CB8AC3E}">
        <p14:creationId xmlns:p14="http://schemas.microsoft.com/office/powerpoint/2010/main" val="213344907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6402DD9-5C19-42C0-B565-9EE7C5EE9654}" type="slidenum">
              <a:rPr lang="en-US"/>
              <a:pPr>
                <a:defRPr/>
              </a:pPr>
              <a:t>‹#›</a:t>
            </a:fld>
            <a:endParaRPr lang="en-US" dirty="0"/>
          </a:p>
        </p:txBody>
      </p:sp>
    </p:spTree>
    <p:extLst>
      <p:ext uri="{BB962C8B-B14F-4D97-AF65-F5344CB8AC3E}">
        <p14:creationId xmlns:p14="http://schemas.microsoft.com/office/powerpoint/2010/main" val="374706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6ACB00B-5A0A-439B-8125-B5DF33B525B2}" type="slidenum">
              <a:rPr lang="en-US"/>
              <a:pPr>
                <a:defRPr/>
              </a:pPr>
              <a:t>‹#›</a:t>
            </a:fld>
            <a:endParaRPr lang="en-US" dirty="0"/>
          </a:p>
        </p:txBody>
      </p:sp>
    </p:spTree>
    <p:extLst>
      <p:ext uri="{BB962C8B-B14F-4D97-AF65-F5344CB8AC3E}">
        <p14:creationId xmlns:p14="http://schemas.microsoft.com/office/powerpoint/2010/main" val="383807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6C63EE2-E2EC-48DE-95F3-01DF20B19F8D}" type="slidenum">
              <a:rPr lang="en-US"/>
              <a:pPr>
                <a:defRPr/>
              </a:pPr>
              <a:t>‹#›</a:t>
            </a:fld>
            <a:endParaRPr lang="en-US" dirty="0"/>
          </a:p>
        </p:txBody>
      </p:sp>
    </p:spTree>
    <p:extLst>
      <p:ext uri="{BB962C8B-B14F-4D97-AF65-F5344CB8AC3E}">
        <p14:creationId xmlns:p14="http://schemas.microsoft.com/office/powerpoint/2010/main" val="3819752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F483A5F-DF67-4E36-8905-9B5554078D51}" type="slidenum">
              <a:rPr lang="en-US"/>
              <a:pPr>
                <a:defRPr/>
              </a:pPr>
              <a:t>‹#›</a:t>
            </a:fld>
            <a:endParaRPr lang="en-US" dirty="0"/>
          </a:p>
        </p:txBody>
      </p:sp>
    </p:spTree>
    <p:extLst>
      <p:ext uri="{BB962C8B-B14F-4D97-AF65-F5344CB8AC3E}">
        <p14:creationId xmlns:p14="http://schemas.microsoft.com/office/powerpoint/2010/main" val="859029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p>
        </p:txBody>
      </p:sp>
      <p:sp>
        <p:nvSpPr>
          <p:cNvPr id="8" name="Slide Number Placeholder 17"/>
          <p:cNvSpPr txBox="1">
            <a:spLocks noGrp="1"/>
          </p:cNvSpPr>
          <p:nvPr>
            <p:ph type="sldNum" sz="quarter" idx="12"/>
          </p:nvPr>
        </p:nvSpPr>
        <p:spPr/>
        <p:txBody>
          <a:bodyPr/>
          <a:lstStyle>
            <a:lvl1pPr>
              <a:defRPr/>
            </a:lvl1pPr>
          </a:lstStyle>
          <a:p>
            <a:pPr>
              <a:defRPr/>
            </a:pPr>
            <a:fld id="{5D1477E3-162D-4645-9E96-7D0AD33578EF}" type="slidenum">
              <a:rPr/>
              <a:pPr>
                <a:defRPr/>
              </a:pPr>
              <a:t>‹#›</a:t>
            </a:fld>
            <a:endParaRPr dirty="0"/>
          </a:p>
        </p:txBody>
      </p:sp>
    </p:spTree>
    <p:extLst>
      <p:ext uri="{BB962C8B-B14F-4D97-AF65-F5344CB8AC3E}">
        <p14:creationId xmlns:p14="http://schemas.microsoft.com/office/powerpoint/2010/main" val="230947330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76200"/>
            <a:ext cx="8077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0" y="838200"/>
            <a:ext cx="8991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1" smtClean="0">
                <a:solidFill>
                  <a:schemeClr val="bg1"/>
                </a:solidFill>
              </a:defRPr>
            </a:lvl1pPr>
          </a:lstStyle>
          <a:p>
            <a:pPr>
              <a:defRPr/>
            </a:pPr>
            <a:fld id="{B13799F5-DF2B-404D-97C7-2C7B639A1953}" type="slidenum">
              <a:rPr lang="en-US" smtClean="0"/>
              <a:pPr>
                <a:defRPr/>
              </a:pPr>
              <a:t>‹#›</a:t>
            </a:fld>
            <a:endParaRPr lang="en-US" dirty="0"/>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200" b="1" dirty="0" smtClean="0"/>
              <a:t> </a:t>
            </a:r>
            <a:fld id="{D706735D-18BF-437F-AFA1-F1906D00FFB5}" type="slidenum">
              <a:rPr lang="en-US" sz="1200" b="1" smtClean="0"/>
              <a:pPr algn="r"/>
              <a:t>‹#›</a:t>
            </a:fld>
            <a:endParaRPr lang="en-US" sz="1200" b="1" dirty="0"/>
          </a:p>
        </p:txBody>
      </p:sp>
      <p:pic>
        <p:nvPicPr>
          <p:cNvPr id="8" name="Picture 7"/>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4255" r:id="rId1"/>
    <p:sldLayoutId id="2147484265" r:id="rId2"/>
    <p:sldLayoutId id="2147484259" r:id="rId3"/>
    <p:sldLayoutId id="2147484260" r:id="rId4"/>
    <p:sldLayoutId id="2147484261" r:id="rId5"/>
    <p:sldLayoutId id="2147484262" r:id="rId6"/>
    <p:sldLayoutId id="2147484263" r:id="rId7"/>
    <p:sldLayoutId id="2147484264" r:id="rId8"/>
    <p:sldLayoutId id="2147484266" r:id="rId9"/>
  </p:sldLayoutIdLst>
  <p:hf hdr="0" ftr="0" dt="0"/>
  <p:txStyles>
    <p:titleStyle>
      <a:lvl1pPr algn="l" rtl="0" eaLnBrk="0" fontAlgn="base" hangingPunct="0">
        <a:spcBef>
          <a:spcPct val="0"/>
        </a:spcBef>
        <a:spcAft>
          <a:spcPct val="0"/>
        </a:spcAft>
        <a:defRPr sz="2800" b="1">
          <a:solidFill>
            <a:schemeClr val="accent2"/>
          </a:solidFill>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18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18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www.ilru.org/training/how-prepare-indirect-cost-rate-proposal"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hyperlink" Target="http://www.ilru.org/training/financial-management-workshop-for-cils-regulations-and-beyon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3" Type="http://schemas.openxmlformats.org/officeDocument/2006/relationships/hyperlink" Target="http://www.ilru.org/training/financial-management-workshop-for-cils-regulations-and-beyond"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www.ilru.org/training/how-prepare-indirect-cost-rate-proposal"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3" Type="http://schemas.openxmlformats.org/officeDocument/2006/relationships/hyperlink" Target="https://cfo.gov/cofa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www.gao.gov/greenbook/overview" TargetMode="External"/><Relationship Id="rId4" Type="http://schemas.openxmlformats.org/officeDocument/2006/relationships/hyperlink" Target="http://www.hhs.gov/opa/grants-and-funding/grant-forms-and-references/45-cfr-74.html" TargetMode="External"/></Relationships>
</file>

<file path=ppt/slides/_rels/slide138.xml.rels><?xml version="1.0" encoding="UTF-8" standalone="yes"?>
<Relationships xmlns="http://schemas.openxmlformats.org/package/2006/relationships"><Relationship Id="rId2" Type="http://schemas.openxmlformats.org/officeDocument/2006/relationships/hyperlink" Target="mailto:paulamcelwee-ilru@yahoo.com"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ilru.org/il-net-sample-fiscal-policies-and-procedures-handbook"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www.ilru.org/il-net-sample-fiscal-policies-and-procedures-handbook"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85942"/>
            <a:ext cx="8855064" cy="367396"/>
          </a:xfrm>
        </p:spPr>
        <p:txBody>
          <a:bodyPr>
            <a:noAutofit/>
          </a:bodyPr>
          <a:lstStyle/>
          <a:p>
            <a:pPr algn="ctr"/>
            <a:r>
              <a:rPr lang="en-US" sz="1600" dirty="0" smtClean="0"/>
              <a:t>Independent Living Research Utilization</a:t>
            </a:r>
            <a:endParaRPr lang="en-US" sz="1600" dirty="0"/>
          </a:p>
        </p:txBody>
      </p:sp>
      <p:pic>
        <p:nvPicPr>
          <p:cNvPr id="6" name="Picture 5" descr="We create opportunities for independence for people with disabilities through research, education, and consultation.&#10; ILRU logo - red lowercase block letters ilru, with blue swoosh above.&#10;Underneath:  Independent Living Research Utilization&#10;www.ilru.or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93" y="609600"/>
            <a:ext cx="7352413" cy="541020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extLst>
      <p:ext uri="{BB962C8B-B14F-4D97-AF65-F5344CB8AC3E}">
        <p14:creationId xmlns:p14="http://schemas.microsoft.com/office/powerpoint/2010/main" val="1909548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7696200" cy="792162"/>
          </a:xfrm>
        </p:spPr>
        <p:txBody>
          <a:bodyPr/>
          <a:lstStyle/>
          <a:p>
            <a:r>
              <a:rPr lang="en-US" dirty="0" smtClean="0">
                <a:effectLst/>
              </a:rPr>
              <a:t>Changes in Definitions</a:t>
            </a:r>
            <a:endParaRPr lang="en-US" dirty="0">
              <a:effectLst/>
            </a:endParaRPr>
          </a:p>
        </p:txBody>
      </p:sp>
      <p:sp>
        <p:nvSpPr>
          <p:cNvPr id="3" name="Content Placeholder 2"/>
          <p:cNvSpPr>
            <a:spLocks noGrp="1"/>
          </p:cNvSpPr>
          <p:nvPr>
            <p:ph idx="1"/>
          </p:nvPr>
        </p:nvSpPr>
        <p:spPr>
          <a:xfrm>
            <a:off x="228600" y="685800"/>
            <a:ext cx="8686800" cy="5181600"/>
          </a:xfrm>
        </p:spPr>
        <p:txBody>
          <a:bodyPr/>
          <a:lstStyle/>
          <a:p>
            <a:r>
              <a:rPr lang="en-US" sz="2500" dirty="0" smtClean="0"/>
              <a:t>The term </a:t>
            </a:r>
            <a:r>
              <a:rPr lang="en-US" sz="2500" b="1" dirty="0" smtClean="0"/>
              <a:t>contractor</a:t>
            </a:r>
            <a:r>
              <a:rPr lang="en-US" sz="2500" dirty="0" smtClean="0"/>
              <a:t> replaces </a:t>
            </a:r>
            <a:r>
              <a:rPr lang="en-US" sz="2500" b="1" dirty="0" smtClean="0"/>
              <a:t>vendor</a:t>
            </a:r>
            <a:r>
              <a:rPr lang="en-US" sz="2500" dirty="0" smtClean="0"/>
              <a:t>, but it still describes an organization that is providing products or services paid for through your grants.</a:t>
            </a:r>
          </a:p>
          <a:p>
            <a:pPr lvl="1"/>
            <a:r>
              <a:rPr lang="en-US" sz="2500" dirty="0" smtClean="0">
                <a:solidFill>
                  <a:schemeClr val="tx1"/>
                </a:solidFill>
              </a:rPr>
              <a:t>Payments to contractors are not subject to the cost allocation rules; however, they are subject to rules for procurement.</a:t>
            </a:r>
          </a:p>
          <a:p>
            <a:r>
              <a:rPr lang="en-US" sz="2500" b="1" dirty="0" smtClean="0"/>
              <a:t>Cost objective </a:t>
            </a:r>
            <a:r>
              <a:rPr lang="en-US" sz="2500" dirty="0" smtClean="0"/>
              <a:t>is defined.</a:t>
            </a:r>
            <a:endParaRPr lang="en-US" sz="2500" b="1" dirty="0" smtClean="0"/>
          </a:p>
          <a:p>
            <a:r>
              <a:rPr lang="en-US" sz="2500" b="1" dirty="0" smtClean="0"/>
              <a:t>Program Income </a:t>
            </a:r>
            <a:r>
              <a:rPr lang="en-US" sz="2500" dirty="0" smtClean="0"/>
              <a:t>is defined. Some funding controls how that income is used.</a:t>
            </a:r>
          </a:p>
          <a:p>
            <a:r>
              <a:rPr lang="en-US" sz="2500" b="1" dirty="0" smtClean="0"/>
              <a:t>Recipient, sub-award, </a:t>
            </a:r>
            <a:r>
              <a:rPr lang="en-US" sz="2500" dirty="0" smtClean="0"/>
              <a:t>and </a:t>
            </a:r>
            <a:r>
              <a:rPr lang="en-US" sz="2500" b="1" dirty="0" smtClean="0"/>
              <a:t>sub-recipient </a:t>
            </a:r>
            <a:r>
              <a:rPr lang="en-US" sz="2500" dirty="0" smtClean="0"/>
              <a:t>are defined.</a:t>
            </a:r>
          </a:p>
          <a:p>
            <a:r>
              <a:rPr lang="en-US" sz="2500" dirty="0" smtClean="0"/>
              <a:t>The terms </a:t>
            </a:r>
            <a:r>
              <a:rPr lang="en-US" sz="2500" b="1" dirty="0" smtClean="0"/>
              <a:t>should</a:t>
            </a:r>
            <a:r>
              <a:rPr lang="en-US" sz="2500" dirty="0" smtClean="0"/>
              <a:t> and </a:t>
            </a:r>
            <a:r>
              <a:rPr lang="en-US" sz="2500" b="1" dirty="0" smtClean="0"/>
              <a:t>must</a:t>
            </a:r>
            <a:r>
              <a:rPr lang="en-US" sz="2500" dirty="0" smtClean="0"/>
              <a:t> are clarified. Must is something you have to do. Should is a best practice.</a:t>
            </a:r>
          </a:p>
          <a:p>
            <a:endParaRPr lang="en-US" sz="2500" dirty="0"/>
          </a:p>
        </p:txBody>
      </p:sp>
    </p:spTree>
    <p:extLst>
      <p:ext uri="{BB962C8B-B14F-4D97-AF65-F5344CB8AC3E}">
        <p14:creationId xmlns:p14="http://schemas.microsoft.com/office/powerpoint/2010/main" val="310412918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Record Retention Policy, </a:t>
            </a:r>
            <a:r>
              <a:rPr lang="en-US" sz="2400" dirty="0" smtClean="0"/>
              <a:t>cont’d.</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a:t>Paper and electronic records are subject to the same requirements. </a:t>
            </a:r>
          </a:p>
          <a:p>
            <a:r>
              <a:rPr lang="en-US" dirty="0"/>
              <a:t>This policy will be modified to accommodate any special requirements of funders or regulators. </a:t>
            </a:r>
          </a:p>
          <a:p>
            <a:r>
              <a:rPr lang="en-US" dirty="0"/>
              <a:t>At the end of the retention time frame, paper and electronic records will be destroyed. </a:t>
            </a:r>
          </a:p>
          <a:p>
            <a:r>
              <a:rPr lang="en-US" dirty="0"/>
              <a:t>A log of records that are purged and destroyed will be maintained. </a:t>
            </a:r>
          </a:p>
          <a:p>
            <a:pPr marL="0" indent="0">
              <a:buNone/>
            </a:pPr>
            <a:endParaRPr lang="en-US" dirty="0"/>
          </a:p>
        </p:txBody>
      </p:sp>
    </p:spTree>
    <p:extLst>
      <p:ext uri="{BB962C8B-B14F-4D97-AF65-F5344CB8AC3E}">
        <p14:creationId xmlns:p14="http://schemas.microsoft.com/office/powerpoint/2010/main" val="45631139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Record Retention Policy, </a:t>
            </a:r>
            <a:r>
              <a:rPr lang="en-US" sz="2400" dirty="0"/>
              <a:t>cont’d</a:t>
            </a:r>
            <a:r>
              <a:rPr lang="en-US" sz="2400" dirty="0" smtClean="0"/>
              <a:t>. 2</a:t>
            </a:r>
            <a:endParaRPr lang="en-US" dirty="0"/>
          </a:p>
        </p:txBody>
      </p:sp>
      <p:sp>
        <p:nvSpPr>
          <p:cNvPr id="3" name="Content Placeholder 2"/>
          <p:cNvSpPr>
            <a:spLocks noGrp="1"/>
          </p:cNvSpPr>
          <p:nvPr>
            <p:ph idx="1"/>
          </p:nvPr>
        </p:nvSpPr>
        <p:spPr>
          <a:xfrm>
            <a:off x="228600" y="762000"/>
            <a:ext cx="8763000" cy="5257800"/>
          </a:xfrm>
        </p:spPr>
        <p:txBody>
          <a:bodyPr/>
          <a:lstStyle/>
          <a:p>
            <a:pPr marL="0" indent="0">
              <a:buNone/>
            </a:pPr>
            <a:r>
              <a:rPr lang="en-US" b="1" dirty="0"/>
              <a:t>Item </a:t>
            </a:r>
            <a:r>
              <a:rPr lang="en-US" dirty="0"/>
              <a:t>	</a:t>
            </a:r>
            <a:r>
              <a:rPr lang="en-US" dirty="0" smtClean="0"/>
              <a:t>                                                        </a:t>
            </a:r>
            <a:r>
              <a:rPr lang="en-US" b="1" dirty="0" smtClean="0"/>
              <a:t>Useful life</a:t>
            </a:r>
            <a:endParaRPr lang="en-US" dirty="0"/>
          </a:p>
          <a:p>
            <a:r>
              <a:rPr lang="en-US" dirty="0"/>
              <a:t>Accounts payable ledgers and schedules 	</a:t>
            </a:r>
            <a:r>
              <a:rPr lang="en-US" dirty="0" smtClean="0"/>
              <a:t>      5 </a:t>
            </a:r>
            <a:r>
              <a:rPr lang="en-US" dirty="0"/>
              <a:t>years 	</a:t>
            </a:r>
          </a:p>
          <a:p>
            <a:r>
              <a:rPr lang="en-US" dirty="0"/>
              <a:t>Accounts receivable schedules 	</a:t>
            </a:r>
            <a:r>
              <a:rPr lang="en-US" dirty="0" smtClean="0"/>
              <a:t>               5 </a:t>
            </a:r>
            <a:r>
              <a:rPr lang="en-US" dirty="0"/>
              <a:t>years 	</a:t>
            </a:r>
          </a:p>
          <a:p>
            <a:r>
              <a:rPr lang="en-US" dirty="0"/>
              <a:t>Bank reconciliations 	</a:t>
            </a:r>
            <a:r>
              <a:rPr lang="en-US" dirty="0" smtClean="0"/>
              <a:t>                                 5 </a:t>
            </a:r>
            <a:r>
              <a:rPr lang="en-US" dirty="0"/>
              <a:t>years 	</a:t>
            </a:r>
          </a:p>
          <a:p>
            <a:r>
              <a:rPr lang="en-US" dirty="0"/>
              <a:t>Bank statements 	</a:t>
            </a:r>
            <a:r>
              <a:rPr lang="en-US" dirty="0" smtClean="0"/>
              <a:t>                                 5 </a:t>
            </a:r>
            <a:r>
              <a:rPr lang="en-US" dirty="0"/>
              <a:t>years 	</a:t>
            </a:r>
          </a:p>
          <a:p>
            <a:r>
              <a:rPr lang="en-US" dirty="0"/>
              <a:t>Checks (cancelled, but see exception </a:t>
            </a:r>
            <a:r>
              <a:rPr lang="en-US" dirty="0" smtClean="0"/>
              <a:t>below)  5 </a:t>
            </a:r>
            <a:r>
              <a:rPr lang="en-US" dirty="0"/>
              <a:t>years 	</a:t>
            </a:r>
          </a:p>
          <a:p>
            <a:r>
              <a:rPr lang="en-US" dirty="0"/>
              <a:t>Checks </a:t>
            </a:r>
            <a:r>
              <a:rPr lang="en-US" sz="2400" dirty="0"/>
              <a:t>(cancelled for important payments,</a:t>
            </a:r>
            <a:r>
              <a:rPr lang="en-US" dirty="0"/>
              <a:t> </a:t>
            </a:r>
            <a:r>
              <a:rPr lang="en-US" dirty="0" smtClean="0"/>
              <a:t>  </a:t>
            </a:r>
            <a:r>
              <a:rPr lang="en-US" dirty="0"/>
              <a:t> </a:t>
            </a:r>
            <a:r>
              <a:rPr lang="en-US" dirty="0" smtClean="0"/>
              <a:t>   Permanent</a:t>
            </a:r>
          </a:p>
          <a:p>
            <a:pPr marL="0" indent="0">
              <a:buNone/>
            </a:pPr>
            <a:r>
              <a:rPr lang="en-US" dirty="0"/>
              <a:t> </a:t>
            </a:r>
            <a:r>
              <a:rPr lang="en-US" dirty="0" smtClean="0"/>
              <a:t>  </a:t>
            </a:r>
            <a:r>
              <a:rPr lang="en-US" sz="2400" dirty="0" smtClean="0"/>
              <a:t>i.e</a:t>
            </a:r>
            <a:r>
              <a:rPr lang="en-US" sz="2400" dirty="0"/>
              <a:t>., taxes, purchases of property, special, </a:t>
            </a:r>
            <a:endParaRPr lang="en-US" sz="2400" dirty="0" smtClean="0"/>
          </a:p>
          <a:p>
            <a:pPr marL="0" indent="0">
              <a:buNone/>
            </a:pPr>
            <a:r>
              <a:rPr lang="en-US" sz="2400" dirty="0" smtClean="0"/>
              <a:t>   contract</a:t>
            </a:r>
            <a:r>
              <a:rPr lang="en-US" sz="2400" dirty="0"/>
              <a:t>, etc.) (Checks should be filed </a:t>
            </a:r>
            <a:r>
              <a:rPr lang="en-US" sz="2400" dirty="0" smtClean="0"/>
              <a:t>with</a:t>
            </a:r>
          </a:p>
          <a:p>
            <a:pPr marL="0" indent="0">
              <a:buNone/>
            </a:pPr>
            <a:r>
              <a:rPr lang="en-US" sz="2400" dirty="0" smtClean="0"/>
              <a:t>   the </a:t>
            </a:r>
            <a:r>
              <a:rPr lang="en-US" sz="2400" dirty="0"/>
              <a:t>papers pertaining to the </a:t>
            </a:r>
            <a:r>
              <a:rPr lang="en-US" sz="2400" dirty="0" smtClean="0"/>
              <a:t>underlying</a:t>
            </a:r>
          </a:p>
          <a:p>
            <a:pPr marL="0" indent="0">
              <a:buNone/>
            </a:pPr>
            <a:r>
              <a:rPr lang="en-US" sz="2400" dirty="0" smtClean="0"/>
              <a:t>   transaction</a:t>
            </a:r>
            <a:r>
              <a:rPr lang="en-US" sz="2400" dirty="0"/>
              <a:t>.) 	</a:t>
            </a:r>
          </a:p>
        </p:txBody>
      </p:sp>
    </p:spTree>
    <p:extLst>
      <p:ext uri="{BB962C8B-B14F-4D97-AF65-F5344CB8AC3E}">
        <p14:creationId xmlns:p14="http://schemas.microsoft.com/office/powerpoint/2010/main" val="288786649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Record Retention Policy, </a:t>
            </a:r>
            <a:r>
              <a:rPr lang="en-US" sz="2400" dirty="0"/>
              <a:t>cont’d. </a:t>
            </a:r>
            <a:r>
              <a:rPr lang="en-US" sz="2400" dirty="0" smtClean="0"/>
              <a:t>3</a:t>
            </a:r>
            <a:endParaRPr lang="en-US"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b="1" dirty="0" smtClean="0"/>
              <a:t>Item  						Useful life</a:t>
            </a:r>
          </a:p>
          <a:p>
            <a:pPr marL="0" indent="0">
              <a:buNone/>
            </a:pPr>
            <a:r>
              <a:rPr lang="en-US" dirty="0" smtClean="0"/>
              <a:t>Contracts</a:t>
            </a:r>
            <a:r>
              <a:rPr lang="en-US" dirty="0"/>
              <a:t>, mortgages, notes and leases: </a:t>
            </a:r>
          </a:p>
          <a:p>
            <a:r>
              <a:rPr lang="en-US" dirty="0"/>
              <a:t>Expired </a:t>
            </a:r>
            <a:r>
              <a:rPr lang="en-US" dirty="0" smtClean="0"/>
              <a:t>						7 years</a:t>
            </a:r>
            <a:endParaRPr lang="en-US" dirty="0"/>
          </a:p>
          <a:p>
            <a:r>
              <a:rPr lang="en-US" dirty="0"/>
              <a:t>Still in effect 	</a:t>
            </a:r>
            <a:r>
              <a:rPr lang="en-US" dirty="0" smtClean="0"/>
              <a:t>				Permanent</a:t>
            </a:r>
            <a:endParaRPr lang="en-US" dirty="0"/>
          </a:p>
          <a:p>
            <a:pPr marL="0" indent="0">
              <a:buNone/>
            </a:pPr>
            <a:endParaRPr lang="en-US" dirty="0"/>
          </a:p>
        </p:txBody>
      </p:sp>
    </p:spTree>
    <p:extLst>
      <p:ext uri="{BB962C8B-B14F-4D97-AF65-F5344CB8AC3E}">
        <p14:creationId xmlns:p14="http://schemas.microsoft.com/office/powerpoint/2010/main" val="362762167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8077200" cy="792162"/>
          </a:xfrm>
        </p:spPr>
        <p:txBody>
          <a:bodyPr/>
          <a:lstStyle/>
          <a:p>
            <a:pPr algn="ctr"/>
            <a:r>
              <a:rPr lang="en-US" dirty="0"/>
              <a:t>Indirect Cost Rate and </a:t>
            </a:r>
            <a:r>
              <a:rPr lang="en-US" dirty="0" smtClean="0"/>
              <a:t>Allocation</a:t>
            </a:r>
            <a:endParaRPr lang="en-US" dirty="0"/>
          </a:p>
        </p:txBody>
      </p:sp>
    </p:spTree>
    <p:extLst>
      <p:ext uri="{BB962C8B-B14F-4D97-AF65-F5344CB8AC3E}">
        <p14:creationId xmlns:p14="http://schemas.microsoft.com/office/powerpoint/2010/main" val="524006426"/>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and Indirect Costs</a:t>
            </a:r>
            <a:endParaRPr lang="en-US" dirty="0"/>
          </a:p>
        </p:txBody>
      </p:sp>
      <p:sp>
        <p:nvSpPr>
          <p:cNvPr id="3" name="Content Placeholder 2"/>
          <p:cNvSpPr>
            <a:spLocks noGrp="1"/>
          </p:cNvSpPr>
          <p:nvPr>
            <p:ph idx="1"/>
          </p:nvPr>
        </p:nvSpPr>
        <p:spPr>
          <a:xfrm>
            <a:off x="381000" y="762000"/>
            <a:ext cx="8610600" cy="5181600"/>
          </a:xfrm>
        </p:spPr>
        <p:txBody>
          <a:bodyPr/>
          <a:lstStyle/>
          <a:p>
            <a:r>
              <a:rPr lang="en-US" sz="2400" dirty="0"/>
              <a:t>You </a:t>
            </a:r>
            <a:r>
              <a:rPr lang="en-US" sz="2400" dirty="0" smtClean="0"/>
              <a:t>need a method for allocating indirect costs across cost objectives.</a:t>
            </a:r>
          </a:p>
          <a:p>
            <a:r>
              <a:rPr lang="en-US" sz="2400" dirty="0" smtClean="0"/>
              <a:t>Under RSA we used a Cost Allocation Plan.  DSEs may still allow a Cost Allocation Plan for the SILC.</a:t>
            </a:r>
          </a:p>
          <a:p>
            <a:r>
              <a:rPr lang="en-US" sz="2400" dirty="0" smtClean="0"/>
              <a:t>HHS is now requiring all Part C centers to apply for an Indirect Cost Rate, and we anticipate this will eventually filter down to the SILCs.</a:t>
            </a:r>
            <a:endParaRPr lang="en-US" sz="2400" dirty="0"/>
          </a:p>
          <a:p>
            <a:r>
              <a:rPr lang="en-US" sz="2400" dirty="0" smtClean="0"/>
              <a:t>The state </a:t>
            </a:r>
            <a:r>
              <a:rPr lang="en-US" sz="2400" dirty="0"/>
              <a:t>may </a:t>
            </a:r>
            <a:r>
              <a:rPr lang="en-US" sz="2400" dirty="0" smtClean="0"/>
              <a:t>require the SILC and Part B centers to </a:t>
            </a:r>
            <a:r>
              <a:rPr lang="en-US" sz="2400" dirty="0"/>
              <a:t>apply for an Indirect Cost Rate. You can elect to charge 10% for your indirect costs instead, but that will probably leave you inadequate </a:t>
            </a:r>
            <a:r>
              <a:rPr lang="en-US" sz="2400" dirty="0" smtClean="0"/>
              <a:t>funding.</a:t>
            </a:r>
            <a:endParaRPr lang="en-US" sz="2400" dirty="0"/>
          </a:p>
          <a:p>
            <a:r>
              <a:rPr lang="en-US" sz="2400" dirty="0"/>
              <a:t>If you don’t do either, you will have to document that all federal dollars are spent </a:t>
            </a:r>
            <a:r>
              <a:rPr lang="en-US" sz="2400" dirty="0" smtClean="0"/>
              <a:t>directly.</a:t>
            </a:r>
            <a:endParaRPr lang="en-US" sz="2400" dirty="0"/>
          </a:p>
        </p:txBody>
      </p:sp>
    </p:spTree>
    <p:extLst>
      <p:ext uri="{BB962C8B-B14F-4D97-AF65-F5344CB8AC3E}">
        <p14:creationId xmlns:p14="http://schemas.microsoft.com/office/powerpoint/2010/main" val="293143791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and Indirect Costs, </a:t>
            </a:r>
            <a:r>
              <a:rPr lang="en-US" sz="2400" dirty="0" smtClean="0"/>
              <a:t>cont’d.</a:t>
            </a:r>
            <a:endParaRPr lang="en-US" dirty="0"/>
          </a:p>
        </p:txBody>
      </p:sp>
      <p:sp>
        <p:nvSpPr>
          <p:cNvPr id="3" name="Content Placeholder 2"/>
          <p:cNvSpPr>
            <a:spLocks noGrp="1"/>
          </p:cNvSpPr>
          <p:nvPr>
            <p:ph idx="1"/>
          </p:nvPr>
        </p:nvSpPr>
        <p:spPr>
          <a:xfrm>
            <a:off x="304800" y="838200"/>
            <a:ext cx="8534400" cy="5334000"/>
          </a:xfrm>
        </p:spPr>
        <p:txBody>
          <a:bodyPr/>
          <a:lstStyle/>
          <a:p>
            <a:r>
              <a:rPr lang="en-US" sz="2800" dirty="0" smtClean="0"/>
              <a:t>Approved rates vary greatly because, in the same way you get to choose your chart of accounts, you get to choose how you classify your expenses.</a:t>
            </a:r>
          </a:p>
          <a:p>
            <a:r>
              <a:rPr lang="en-US" sz="2800" dirty="0" smtClean="0"/>
              <a:t>Some SILCs put 100% of administrative staff into indirect while others split out their time with a Personnel Activity Report (PAR).</a:t>
            </a:r>
          </a:p>
          <a:p>
            <a:r>
              <a:rPr lang="en-US" sz="2800" dirty="0" smtClean="0"/>
              <a:t>Until you have more than one project or funding source (cost objective) you are not required to allocate indirect.</a:t>
            </a:r>
            <a:endParaRPr lang="en-US" sz="2800" dirty="0"/>
          </a:p>
          <a:p>
            <a:r>
              <a:rPr lang="en-US" sz="2800" dirty="0"/>
              <a:t>If you currently have an Indirect Cost Rate, you can elect to keep it in place for four years.</a:t>
            </a:r>
          </a:p>
        </p:txBody>
      </p:sp>
    </p:spTree>
    <p:extLst>
      <p:ext uri="{BB962C8B-B14F-4D97-AF65-F5344CB8AC3E}">
        <p14:creationId xmlns:p14="http://schemas.microsoft.com/office/powerpoint/2010/main" val="2789586199"/>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8077200" cy="792162"/>
          </a:xfrm>
        </p:spPr>
        <p:txBody>
          <a:bodyPr/>
          <a:lstStyle/>
          <a:p>
            <a:r>
              <a:rPr lang="en-US" dirty="0" smtClean="0"/>
              <a:t>If you don’t have an indirect cost rate approval...</a:t>
            </a:r>
            <a:endParaRPr lang="en-US" dirty="0"/>
          </a:p>
        </p:txBody>
      </p:sp>
      <p:sp>
        <p:nvSpPr>
          <p:cNvPr id="3" name="Content Placeholder 2"/>
          <p:cNvSpPr>
            <a:spLocks noGrp="1"/>
          </p:cNvSpPr>
          <p:nvPr>
            <p:ph idx="1"/>
          </p:nvPr>
        </p:nvSpPr>
        <p:spPr>
          <a:xfrm>
            <a:off x="381000" y="1295400"/>
            <a:ext cx="8382000" cy="4876800"/>
          </a:xfrm>
        </p:spPr>
        <p:txBody>
          <a:bodyPr/>
          <a:lstStyle/>
          <a:p>
            <a:pPr marL="0" indent="0">
              <a:buNone/>
            </a:pPr>
            <a:r>
              <a:rPr lang="en-US" dirty="0" smtClean="0"/>
              <a:t>Go to the on-demand </a:t>
            </a:r>
            <a:r>
              <a:rPr lang="en-US" dirty="0"/>
              <a:t>webinar training at </a:t>
            </a:r>
            <a:r>
              <a:rPr lang="en-US" dirty="0">
                <a:hlinkClick r:id="rId2"/>
              </a:rPr>
              <a:t>http://</a:t>
            </a:r>
            <a:r>
              <a:rPr lang="en-US" dirty="0" smtClean="0">
                <a:hlinkClick r:id="rId2"/>
              </a:rPr>
              <a:t>www.ilru.org/training/how-prepare-indirect-cost-rate-proposal</a:t>
            </a:r>
            <a:r>
              <a:rPr lang="en-US" dirty="0" smtClean="0"/>
              <a:t> </a:t>
            </a:r>
          </a:p>
          <a:p>
            <a:pPr marL="0" indent="0">
              <a:buNone/>
            </a:pPr>
            <a:endParaRPr lang="en-US" sz="1600" dirty="0"/>
          </a:p>
          <a:p>
            <a:pPr marL="0" indent="0">
              <a:buNone/>
            </a:pPr>
            <a:r>
              <a:rPr lang="en-US" dirty="0" smtClean="0"/>
              <a:t>This presentation includes all the elements you need for your proposal. You can contact me for individual assistance.</a:t>
            </a:r>
          </a:p>
          <a:p>
            <a:pPr marL="0" indent="0">
              <a:buNone/>
            </a:pPr>
            <a:endParaRPr lang="en-US" sz="1600" dirty="0"/>
          </a:p>
          <a:p>
            <a:pPr marL="0" indent="0">
              <a:buNone/>
            </a:pPr>
            <a:r>
              <a:rPr lang="en-US" dirty="0" smtClean="0"/>
              <a:t>You can also find information on indirect costs in Appendix III to 45 CFR Part 75.</a:t>
            </a:r>
            <a:endParaRPr lang="en-US" dirty="0"/>
          </a:p>
        </p:txBody>
      </p:sp>
    </p:spTree>
    <p:extLst>
      <p:ext uri="{BB962C8B-B14F-4D97-AF65-F5344CB8AC3E}">
        <p14:creationId xmlns:p14="http://schemas.microsoft.com/office/powerpoint/2010/main" val="140344464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I do once the approval is final?</a:t>
            </a:r>
            <a:endParaRPr lang="en-US" dirty="0"/>
          </a:p>
        </p:txBody>
      </p:sp>
      <p:sp>
        <p:nvSpPr>
          <p:cNvPr id="3" name="Content Placeholder 2"/>
          <p:cNvSpPr>
            <a:spLocks noGrp="1"/>
          </p:cNvSpPr>
          <p:nvPr>
            <p:ph idx="1"/>
          </p:nvPr>
        </p:nvSpPr>
        <p:spPr>
          <a:xfrm>
            <a:off x="381000" y="685800"/>
            <a:ext cx="8458200" cy="5334000"/>
          </a:xfrm>
        </p:spPr>
        <p:txBody>
          <a:bodyPr/>
          <a:lstStyle/>
          <a:p>
            <a:r>
              <a:rPr lang="en-US" sz="2500" dirty="0" smtClean="0"/>
              <a:t>You apply the specific methodology you described in your proposal. </a:t>
            </a:r>
          </a:p>
          <a:p>
            <a:r>
              <a:rPr lang="en-US" sz="2500" dirty="0" smtClean="0"/>
              <a:t>The costs you identified as indirect must be removed from your funding requests, and replaced with the approved percentage.</a:t>
            </a:r>
          </a:p>
          <a:p>
            <a:r>
              <a:rPr lang="en-US" sz="2500" dirty="0" smtClean="0"/>
              <a:t>Because your ICR is a formula based on some assumptions, the actual percentages may vary month to month, but the methodology should be the same.</a:t>
            </a:r>
          </a:p>
          <a:p>
            <a:r>
              <a:rPr lang="en-US" sz="2500" dirty="0" smtClean="0"/>
              <a:t>If your rate is provisional, you will be asked to provide the actual direct and indirect costs at year end to reconcile your rate.</a:t>
            </a:r>
          </a:p>
          <a:p>
            <a:r>
              <a:rPr lang="en-US" sz="2500" dirty="0" smtClean="0"/>
              <a:t>You want to keep track month to month to make sure your costs are in line with what you estimated.</a:t>
            </a:r>
            <a:endParaRPr lang="en-US" sz="2500" dirty="0"/>
          </a:p>
        </p:txBody>
      </p:sp>
    </p:spTree>
    <p:extLst>
      <p:ext uri="{BB962C8B-B14F-4D97-AF65-F5344CB8AC3E}">
        <p14:creationId xmlns:p14="http://schemas.microsoft.com/office/powerpoint/2010/main" val="51154289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0"/>
            <a:ext cx="8077200" cy="792162"/>
          </a:xfrm>
        </p:spPr>
        <p:txBody>
          <a:bodyPr/>
          <a:lstStyle/>
          <a:p>
            <a:pPr algn="ctr"/>
            <a:r>
              <a:rPr lang="en-US" dirty="0"/>
              <a:t>Time and Effort </a:t>
            </a:r>
            <a:r>
              <a:rPr lang="en-US" dirty="0" smtClean="0"/>
              <a:t>Reporting</a:t>
            </a:r>
            <a:endParaRPr lang="en-US" dirty="0"/>
          </a:p>
        </p:txBody>
      </p:sp>
    </p:spTree>
    <p:extLst>
      <p:ext uri="{BB962C8B-B14F-4D97-AF65-F5344CB8AC3E}">
        <p14:creationId xmlns:p14="http://schemas.microsoft.com/office/powerpoint/2010/main" val="405804501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077200" cy="792162"/>
          </a:xfrm>
        </p:spPr>
        <p:txBody>
          <a:bodyPr/>
          <a:lstStyle/>
          <a:p>
            <a:r>
              <a:rPr lang="en-US" dirty="0" smtClean="0"/>
              <a:t>Changes in Time and Effort Reporting	</a:t>
            </a:r>
            <a:endParaRPr lang="en-US" dirty="0"/>
          </a:p>
        </p:txBody>
      </p:sp>
      <p:sp>
        <p:nvSpPr>
          <p:cNvPr id="3" name="Content Placeholder 2"/>
          <p:cNvSpPr>
            <a:spLocks noGrp="1"/>
          </p:cNvSpPr>
          <p:nvPr>
            <p:ph idx="1"/>
          </p:nvPr>
        </p:nvSpPr>
        <p:spPr>
          <a:xfrm>
            <a:off x="304800" y="685800"/>
            <a:ext cx="8534400" cy="5715000"/>
          </a:xfrm>
        </p:spPr>
        <p:txBody>
          <a:bodyPr/>
          <a:lstStyle/>
          <a:p>
            <a:r>
              <a:rPr lang="en-US" sz="2500" dirty="0" smtClean="0"/>
              <a:t>This is the method used to allocate the time of staff members across cost objectives.</a:t>
            </a:r>
          </a:p>
          <a:p>
            <a:r>
              <a:rPr lang="en-US" sz="2500" dirty="0" smtClean="0"/>
              <a:t>The form used for this is a Personnel Activity Report.</a:t>
            </a:r>
          </a:p>
          <a:p>
            <a:r>
              <a:rPr lang="en-US" sz="2500" dirty="0" smtClean="0"/>
              <a:t>While there have been some changes it is too early to know how they will be enforced, so we recommend that you continue your PAR for now.</a:t>
            </a:r>
          </a:p>
          <a:p>
            <a:r>
              <a:rPr lang="en-US" sz="2500" dirty="0" smtClean="0"/>
              <a:t>The PAR is staff time broken out by cost objective (usually funding source but including non-allowable or distinct costs like fund raising and lobbying).</a:t>
            </a:r>
          </a:p>
          <a:p>
            <a:r>
              <a:rPr lang="en-US" sz="2500" dirty="0" smtClean="0"/>
              <a:t>If you only have Part B funding for your SILC, you are not required to allocate your time to different funding sources, unless you do lobbying and show that federal funds are not used for that purpose.</a:t>
            </a:r>
            <a:endParaRPr lang="en-US" sz="2500" dirty="0"/>
          </a:p>
        </p:txBody>
      </p:sp>
    </p:spTree>
    <p:extLst>
      <p:ext uri="{BB962C8B-B14F-4D97-AF65-F5344CB8AC3E}">
        <p14:creationId xmlns:p14="http://schemas.microsoft.com/office/powerpoint/2010/main" val="5030925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6038"/>
            <a:ext cx="8077200" cy="792162"/>
          </a:xfrm>
        </p:spPr>
        <p:txBody>
          <a:bodyPr/>
          <a:lstStyle/>
          <a:p>
            <a:r>
              <a:rPr lang="en-US" dirty="0" smtClean="0"/>
              <a:t>Reasonable, Necessary, Allowable, Allocable</a:t>
            </a:r>
            <a:endParaRPr lang="en-US" dirty="0"/>
          </a:p>
        </p:txBody>
      </p:sp>
      <p:sp>
        <p:nvSpPr>
          <p:cNvPr id="3" name="Content Placeholder 2"/>
          <p:cNvSpPr>
            <a:spLocks noGrp="1"/>
          </p:cNvSpPr>
          <p:nvPr>
            <p:ph idx="1"/>
          </p:nvPr>
        </p:nvSpPr>
        <p:spPr>
          <a:xfrm>
            <a:off x="304800" y="838200"/>
            <a:ext cx="8458200" cy="5334000"/>
          </a:xfrm>
        </p:spPr>
        <p:txBody>
          <a:bodyPr/>
          <a:lstStyle/>
          <a:p>
            <a:pPr>
              <a:spcBef>
                <a:spcPts val="0"/>
              </a:spcBef>
            </a:pPr>
            <a:r>
              <a:rPr lang="en-US" dirty="0" smtClean="0"/>
              <a:t>These </a:t>
            </a:r>
            <a:r>
              <a:rPr lang="en-US" dirty="0"/>
              <a:t>are </a:t>
            </a:r>
            <a:r>
              <a:rPr lang="en-US" dirty="0" smtClean="0"/>
              <a:t>words </a:t>
            </a:r>
            <a:r>
              <a:rPr lang="en-US" dirty="0"/>
              <a:t>that are </a:t>
            </a:r>
            <a:r>
              <a:rPr lang="en-US" dirty="0" smtClean="0"/>
              <a:t>repeated </a:t>
            </a:r>
            <a:r>
              <a:rPr lang="en-US" dirty="0"/>
              <a:t>often in the guidance.</a:t>
            </a:r>
          </a:p>
          <a:p>
            <a:pPr>
              <a:spcBef>
                <a:spcPts val="0"/>
              </a:spcBef>
            </a:pPr>
            <a:r>
              <a:rPr lang="en-US" dirty="0"/>
              <a:t>All expenditures of federal funds must be </a:t>
            </a:r>
            <a:r>
              <a:rPr lang="en-US" b="1" dirty="0"/>
              <a:t>reasonable</a:t>
            </a:r>
            <a:r>
              <a:rPr lang="en-US" dirty="0"/>
              <a:t>. When in doubt, get bids or compare prices and maintain that research with the record of the expenditure to be able to show reasonableness. If you don’t document this, you didn’t do it.</a:t>
            </a:r>
          </a:p>
          <a:p>
            <a:pPr>
              <a:spcBef>
                <a:spcPts val="0"/>
              </a:spcBef>
            </a:pPr>
            <a:r>
              <a:rPr lang="en-US" dirty="0"/>
              <a:t>Some accounting systems allow you to scan invoices and other documents like bids. All electronic records are okay now</a:t>
            </a:r>
            <a:r>
              <a:rPr lang="en-US" dirty="0" smtClean="0"/>
              <a:t>.</a:t>
            </a:r>
            <a:endParaRPr lang="en-US" dirty="0"/>
          </a:p>
        </p:txBody>
      </p:sp>
    </p:spTree>
    <p:extLst>
      <p:ext uri="{BB962C8B-B14F-4D97-AF65-F5344CB8AC3E}">
        <p14:creationId xmlns:p14="http://schemas.microsoft.com/office/powerpoint/2010/main" val="59760159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Time and Effort Reporting</a:t>
            </a:r>
            <a:endParaRPr lang="en-US" dirty="0">
              <a:effectLst/>
            </a:endParaRPr>
          </a:p>
        </p:txBody>
      </p:sp>
      <p:sp>
        <p:nvSpPr>
          <p:cNvPr id="3" name="Content Placeholder 2"/>
          <p:cNvSpPr>
            <a:spLocks noGrp="1"/>
          </p:cNvSpPr>
          <p:nvPr>
            <p:ph idx="1"/>
          </p:nvPr>
        </p:nvSpPr>
        <p:spPr>
          <a:xfrm>
            <a:off x="304800" y="914400"/>
            <a:ext cx="8686800" cy="4953000"/>
          </a:xfrm>
        </p:spPr>
        <p:txBody>
          <a:bodyPr/>
          <a:lstStyle/>
          <a:p>
            <a:r>
              <a:rPr lang="en-US" dirty="0" smtClean="0"/>
              <a:t>There were some really stringent but inconsistently enforced requirements to document time and effort in the old regulations. The new rules are more flexible, but we believe they will be more strictly enforced.</a:t>
            </a:r>
            <a:endParaRPr lang="en-US" dirty="0"/>
          </a:p>
          <a:p>
            <a:r>
              <a:rPr lang="en-US" dirty="0"/>
              <a:t>The new rules require that </a:t>
            </a:r>
            <a:r>
              <a:rPr lang="en-US" dirty="0" smtClean="0"/>
              <a:t>how you charge payroll and related costs must be </a:t>
            </a:r>
            <a:r>
              <a:rPr lang="en-US" dirty="0"/>
              <a:t>based on records that accurately </a:t>
            </a:r>
            <a:r>
              <a:rPr lang="en-US" dirty="0" smtClean="0"/>
              <a:t>reflect, </a:t>
            </a:r>
            <a:r>
              <a:rPr lang="en-US" b="1" dirty="0" smtClean="0"/>
              <a:t>after the fact</a:t>
            </a:r>
            <a:r>
              <a:rPr lang="en-US" dirty="0" smtClean="0"/>
              <a:t>, the </a:t>
            </a:r>
            <a:r>
              <a:rPr lang="en-US" dirty="0"/>
              <a:t>work performed. You </a:t>
            </a:r>
            <a:r>
              <a:rPr lang="en-US" dirty="0" smtClean="0"/>
              <a:t>also need a </a:t>
            </a:r>
            <a:r>
              <a:rPr lang="en-US" b="1" dirty="0" smtClean="0"/>
              <a:t>policy</a:t>
            </a:r>
            <a:r>
              <a:rPr lang="en-US" dirty="0" smtClean="0"/>
              <a:t> that explains your procedure. </a:t>
            </a:r>
          </a:p>
          <a:p>
            <a:r>
              <a:rPr lang="en-US" dirty="0" smtClean="0"/>
              <a:t>We recommend the use of a </a:t>
            </a:r>
            <a:r>
              <a:rPr lang="en-US" b="1" dirty="0" smtClean="0"/>
              <a:t>Personnel Activity Report </a:t>
            </a:r>
            <a:r>
              <a:rPr lang="en-US" dirty="0" smtClean="0"/>
              <a:t>(PAR). (</a:t>
            </a:r>
            <a:r>
              <a:rPr lang="en-US" dirty="0"/>
              <a:t>Example provided at </a:t>
            </a:r>
            <a:r>
              <a:rPr lang="en-US" i="1" dirty="0">
                <a:solidFill>
                  <a:srgbClr val="0070C0"/>
                </a:solidFill>
                <a:hlinkClick r:id="rId3"/>
              </a:rPr>
              <a:t>http://</a:t>
            </a:r>
            <a:r>
              <a:rPr lang="en-US" i="1" dirty="0" smtClean="0">
                <a:solidFill>
                  <a:srgbClr val="0070C0"/>
                </a:solidFill>
                <a:hlinkClick r:id="rId3"/>
              </a:rPr>
              <a:t>www.ilru.org/training/financial-management-workshop-for-cils-regulations-and-beyond</a:t>
            </a:r>
            <a:r>
              <a:rPr lang="en-US" i="1" dirty="0" smtClean="0">
                <a:solidFill>
                  <a:srgbClr val="0070C0"/>
                </a:solidFill>
              </a:rPr>
              <a:t> </a:t>
            </a:r>
            <a:r>
              <a:rPr lang="en-US" dirty="0" smtClean="0"/>
              <a:t>)</a:t>
            </a:r>
          </a:p>
        </p:txBody>
      </p:sp>
    </p:spTree>
    <p:extLst>
      <p:ext uri="{BB962C8B-B14F-4D97-AF65-F5344CB8AC3E}">
        <p14:creationId xmlns:p14="http://schemas.microsoft.com/office/powerpoint/2010/main" val="206884867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8001000" cy="792162"/>
          </a:xfrm>
        </p:spPr>
        <p:txBody>
          <a:bodyPr/>
          <a:lstStyle/>
          <a:p>
            <a:r>
              <a:rPr lang="en-US" dirty="0" smtClean="0"/>
              <a:t>Time and effort reporting determines how you allocate time</a:t>
            </a:r>
            <a:r>
              <a:rPr lang="en-US" dirty="0" smtClean="0">
                <a:latin typeface="Calibri Light" panose="020F0302020204030204" pitchFamily="34" charset="0"/>
                <a:cs typeface="Calibri Light" panose="020F0302020204030204" pitchFamily="34" charset="0"/>
              </a:rPr>
              <a:t>—</a:t>
            </a:r>
            <a:r>
              <a:rPr lang="en-US" dirty="0" smtClean="0"/>
              <a:t>one of your biggest costs</a:t>
            </a:r>
            <a:endParaRPr lang="en-US" dirty="0"/>
          </a:p>
        </p:txBody>
      </p:sp>
      <p:sp>
        <p:nvSpPr>
          <p:cNvPr id="3" name="Content Placeholder 2"/>
          <p:cNvSpPr>
            <a:spLocks noGrp="1"/>
          </p:cNvSpPr>
          <p:nvPr>
            <p:ph idx="1"/>
          </p:nvPr>
        </p:nvSpPr>
        <p:spPr>
          <a:xfrm>
            <a:off x="304800" y="1143000"/>
            <a:ext cx="8458200" cy="4876800"/>
          </a:xfrm>
        </p:spPr>
        <p:txBody>
          <a:bodyPr/>
          <a:lstStyle/>
          <a:p>
            <a:r>
              <a:rPr lang="en-US" dirty="0" smtClean="0"/>
              <a:t>If someone’s work is split between projects (cost objectives) you need to define the cost objectives and give them a tool to track which objective applies at a given time. </a:t>
            </a:r>
          </a:p>
          <a:p>
            <a:r>
              <a:rPr lang="en-US" dirty="0" smtClean="0"/>
              <a:t>If you can’t explain to staff how to allocate their time, you may need to ask if you have two funding sources for a single cost objective. </a:t>
            </a:r>
            <a:endParaRPr lang="en-US" dirty="0"/>
          </a:p>
        </p:txBody>
      </p:sp>
    </p:spTree>
    <p:extLst>
      <p:ext uri="{BB962C8B-B14F-4D97-AF65-F5344CB8AC3E}">
        <p14:creationId xmlns:p14="http://schemas.microsoft.com/office/powerpoint/2010/main" val="423828205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cost objective?</a:t>
            </a:r>
            <a:endParaRPr lang="en-US" dirty="0"/>
          </a:p>
        </p:txBody>
      </p:sp>
      <p:sp>
        <p:nvSpPr>
          <p:cNvPr id="3" name="Content Placeholder 2"/>
          <p:cNvSpPr>
            <a:spLocks noGrp="1"/>
          </p:cNvSpPr>
          <p:nvPr>
            <p:ph idx="1"/>
          </p:nvPr>
        </p:nvSpPr>
        <p:spPr>
          <a:xfrm>
            <a:off x="304800" y="1143000"/>
            <a:ext cx="8610600" cy="4876800"/>
          </a:xfrm>
        </p:spPr>
        <p:txBody>
          <a:bodyPr/>
          <a:lstStyle/>
          <a:p>
            <a:pPr marL="0" indent="0">
              <a:buNone/>
            </a:pPr>
            <a:r>
              <a:rPr lang="en-US" b="1" dirty="0" smtClean="0"/>
              <a:t>§45 CFR 75.2 and 75.400</a:t>
            </a:r>
            <a:r>
              <a:rPr lang="en-US" b="1" dirty="0"/>
              <a:t>   Cost objective.</a:t>
            </a:r>
          </a:p>
          <a:p>
            <a:pPr marL="0" indent="0">
              <a:buNone/>
            </a:pPr>
            <a:r>
              <a:rPr lang="en-US" i="1" dirty="0"/>
              <a:t>Cost objective</a:t>
            </a:r>
            <a:r>
              <a:rPr lang="en-US" dirty="0"/>
              <a:t> means a program, function, activity, award, organizational subdivision, contract, or work unit for which cost data are desired and for which provision is made to accumulate and measure the cost of processes, products, jobs, capital projects, etc. A cost objective may be a major function of the </a:t>
            </a:r>
            <a:r>
              <a:rPr lang="en-US" dirty="0" smtClean="0"/>
              <a:t>non-federal </a:t>
            </a:r>
            <a:r>
              <a:rPr lang="en-US" dirty="0"/>
              <a:t>entity, a particular service or project, a </a:t>
            </a:r>
            <a:r>
              <a:rPr lang="en-US" dirty="0" smtClean="0"/>
              <a:t>federal </a:t>
            </a:r>
            <a:r>
              <a:rPr lang="en-US" dirty="0"/>
              <a:t>award, or an indirect (Facilities &amp; Administrative (F&amp;A)) cost </a:t>
            </a:r>
            <a:r>
              <a:rPr lang="en-US" dirty="0" smtClean="0"/>
              <a:t>activity.</a:t>
            </a:r>
            <a:endParaRPr lang="en-US" dirty="0"/>
          </a:p>
          <a:p>
            <a:pPr marL="0" indent="0">
              <a:buNone/>
            </a:pPr>
            <a:endParaRPr lang="en-US" dirty="0"/>
          </a:p>
        </p:txBody>
      </p:sp>
    </p:spTree>
    <p:extLst>
      <p:ext uri="{BB962C8B-B14F-4D97-AF65-F5344CB8AC3E}">
        <p14:creationId xmlns:p14="http://schemas.microsoft.com/office/powerpoint/2010/main" val="257343658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the PAR and a timesheet the same thing?</a:t>
            </a:r>
            <a:endParaRPr lang="en-US" dirty="0"/>
          </a:p>
        </p:txBody>
      </p:sp>
      <p:sp>
        <p:nvSpPr>
          <p:cNvPr id="3" name="Content Placeholder 2"/>
          <p:cNvSpPr>
            <a:spLocks noGrp="1"/>
          </p:cNvSpPr>
          <p:nvPr>
            <p:ph idx="1"/>
          </p:nvPr>
        </p:nvSpPr>
        <p:spPr>
          <a:xfrm>
            <a:off x="228600" y="838200"/>
            <a:ext cx="8458200" cy="5181600"/>
          </a:xfrm>
        </p:spPr>
        <p:txBody>
          <a:bodyPr/>
          <a:lstStyle/>
          <a:p>
            <a:r>
              <a:rPr lang="en-US" dirty="0" smtClean="0"/>
              <a:t>You can use one document to record both the total time worked and the allocation of time, or you can choose to use two, as long as they agree to the total number of hours.</a:t>
            </a:r>
          </a:p>
          <a:p>
            <a:r>
              <a:rPr lang="en-US" dirty="0" smtClean="0"/>
              <a:t>Administrative staff like the executive </a:t>
            </a:r>
            <a:r>
              <a:rPr lang="en-US" dirty="0"/>
              <a:t>d</a:t>
            </a:r>
            <a:r>
              <a:rPr lang="en-US" dirty="0" smtClean="0"/>
              <a:t>irector may not be required to keep time records if they are exempt from overtime payment; however, they still need to keep a PAR which shows how their time was spent.</a:t>
            </a:r>
          </a:p>
          <a:p>
            <a:r>
              <a:rPr lang="en-US" dirty="0" smtClean="0"/>
              <a:t>On some periodic basis you need to check your actual time of the PARs and allocate according to those actual hours, not according to the estimates in your budget.</a:t>
            </a:r>
            <a:endParaRPr lang="en-US" dirty="0"/>
          </a:p>
        </p:txBody>
      </p:sp>
    </p:spTree>
    <p:extLst>
      <p:ext uri="{BB962C8B-B14F-4D97-AF65-F5344CB8AC3E}">
        <p14:creationId xmlns:p14="http://schemas.microsoft.com/office/powerpoint/2010/main" val="2323045435"/>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Payroll and Time and Effort Reporting Procedures</a:t>
            </a:r>
            <a:endParaRPr lang="en-US" dirty="0"/>
          </a:p>
        </p:txBody>
      </p:sp>
      <p:sp>
        <p:nvSpPr>
          <p:cNvPr id="3" name="Content Placeholder 2"/>
          <p:cNvSpPr>
            <a:spLocks noGrp="1"/>
          </p:cNvSpPr>
          <p:nvPr>
            <p:ph idx="1"/>
          </p:nvPr>
        </p:nvSpPr>
        <p:spPr>
          <a:xfrm>
            <a:off x="381000" y="1066800"/>
            <a:ext cx="8382000" cy="5181600"/>
          </a:xfrm>
        </p:spPr>
        <p:txBody>
          <a:bodyPr/>
          <a:lstStyle/>
          <a:p>
            <a:pPr marL="0" indent="0">
              <a:buNone/>
            </a:pPr>
            <a:r>
              <a:rPr lang="en-US" dirty="0"/>
              <a:t>A</a:t>
            </a:r>
            <a:r>
              <a:rPr lang="en-US" dirty="0" smtClean="0"/>
              <a:t>ll </a:t>
            </a:r>
            <a:r>
              <a:rPr lang="en-US" dirty="0"/>
              <a:t>employees are required to complete, sign, and submit time sheets and personnel activity reports meeting the requirements of Uniform </a:t>
            </a:r>
            <a:r>
              <a:rPr lang="en-US" dirty="0" smtClean="0"/>
              <a:t>Administrative Requirements. </a:t>
            </a:r>
            <a:r>
              <a:rPr lang="en-US" dirty="0"/>
              <a:t>These requirements can be met with separate documents or a single combined document. </a:t>
            </a:r>
            <a:endParaRPr lang="en-US" dirty="0" smtClean="0"/>
          </a:p>
          <a:p>
            <a:pPr marL="0" indent="0">
              <a:buNone/>
            </a:pPr>
            <a:endParaRPr lang="en-US" sz="1800" dirty="0"/>
          </a:p>
          <a:p>
            <a:pPr marL="0" indent="0">
              <a:buNone/>
            </a:pPr>
            <a:r>
              <a:rPr lang="en-US" i="1" dirty="0" smtClean="0"/>
              <a:t>Note: You will want to specify the name of your document(s) in your actual policy and procedures.</a:t>
            </a:r>
            <a:endParaRPr lang="en-US" i="1" dirty="0"/>
          </a:p>
        </p:txBody>
      </p:sp>
    </p:spTree>
    <p:extLst>
      <p:ext uri="{BB962C8B-B14F-4D97-AF65-F5344CB8AC3E}">
        <p14:creationId xmlns:p14="http://schemas.microsoft.com/office/powerpoint/2010/main" val="3512315771"/>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Payroll and Time and Effort Reporting Procedures, </a:t>
            </a:r>
            <a:r>
              <a:rPr lang="en-US" sz="2400" dirty="0" smtClean="0"/>
              <a:t>cont’d.</a:t>
            </a:r>
            <a:endParaRPr lang="en-US" sz="2400" dirty="0"/>
          </a:p>
        </p:txBody>
      </p:sp>
      <p:sp>
        <p:nvSpPr>
          <p:cNvPr id="3" name="Content Placeholder 2"/>
          <p:cNvSpPr>
            <a:spLocks noGrp="1"/>
          </p:cNvSpPr>
          <p:nvPr>
            <p:ph idx="1"/>
          </p:nvPr>
        </p:nvSpPr>
        <p:spPr>
          <a:xfrm>
            <a:off x="381000" y="914400"/>
            <a:ext cx="8610600" cy="5105400"/>
          </a:xfrm>
        </p:spPr>
        <p:txBody>
          <a:bodyPr/>
          <a:lstStyle/>
          <a:p>
            <a:pPr marL="0" indent="0">
              <a:buNone/>
            </a:pPr>
            <a:r>
              <a:rPr lang="en-US" dirty="0"/>
              <a:t>Payroll Procedures </a:t>
            </a:r>
          </a:p>
          <a:p>
            <a:r>
              <a:rPr lang="en-US" dirty="0"/>
              <a:t>Time sheets completed by each employee accurately account for all time worked during each payroll period. After approval of time sheets, the accountant will call/enter time worked into the payroll processing system.*</a:t>
            </a:r>
          </a:p>
          <a:p>
            <a:pPr marL="0" indent="0">
              <a:buNone/>
            </a:pPr>
            <a:r>
              <a:rPr lang="en-US" sz="2400" i="1" dirty="0" smtClean="0"/>
              <a:t>*Some SILCs </a:t>
            </a:r>
            <a:r>
              <a:rPr lang="en-US" sz="2400" i="1" dirty="0"/>
              <a:t>don't choose to use payroll processing, but others require this outside assurance of proper payroll procedures. One of the most common misuses of funds is the failure to pay workers’ compensation insurance, SS withholding, and other items based on payroll. These payments can be set up to happen automatically with a reputable payroll processing bureau or service. </a:t>
            </a:r>
          </a:p>
          <a:p>
            <a:pPr marL="0" indent="0">
              <a:buNone/>
            </a:pPr>
            <a:endParaRPr lang="en-US" dirty="0"/>
          </a:p>
        </p:txBody>
      </p:sp>
    </p:spTree>
    <p:extLst>
      <p:ext uri="{BB962C8B-B14F-4D97-AF65-F5344CB8AC3E}">
        <p14:creationId xmlns:p14="http://schemas.microsoft.com/office/powerpoint/2010/main" val="66470293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Payroll and Time and Effort Reporting Procedures, </a:t>
            </a:r>
            <a:r>
              <a:rPr lang="en-US" sz="2400" dirty="0"/>
              <a:t>cont’d</a:t>
            </a:r>
            <a:r>
              <a:rPr lang="en-US" sz="2400" dirty="0" smtClean="0"/>
              <a:t>. 2</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a:t>The payroll service bureau will prepare checks or electronic deposits and a record of payroll by person. The executive director will review the record of payroll by person for accuracy, including proper rates and hours. Checks for payroll and contracted workers are sealed in envelopes by the executive director, and held by the executive director in a locked area for distribution. </a:t>
            </a:r>
          </a:p>
        </p:txBody>
      </p:sp>
    </p:spTree>
    <p:extLst>
      <p:ext uri="{BB962C8B-B14F-4D97-AF65-F5344CB8AC3E}">
        <p14:creationId xmlns:p14="http://schemas.microsoft.com/office/powerpoint/2010/main" val="664702936"/>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Sample Payroll and Time and Effort Reporting </a:t>
            </a:r>
            <a:r>
              <a:rPr lang="en-US" sz="2400" dirty="0" smtClean="0"/>
              <a:t>Procedures—Personnel </a:t>
            </a:r>
            <a:r>
              <a:rPr lang="en-US" sz="2400" dirty="0"/>
              <a:t>Activity Reports (PARs) </a:t>
            </a:r>
          </a:p>
        </p:txBody>
      </p:sp>
      <p:sp>
        <p:nvSpPr>
          <p:cNvPr id="3" name="Content Placeholder 2"/>
          <p:cNvSpPr>
            <a:spLocks noGrp="1"/>
          </p:cNvSpPr>
          <p:nvPr>
            <p:ph idx="1"/>
          </p:nvPr>
        </p:nvSpPr>
        <p:spPr>
          <a:xfrm>
            <a:off x="381000" y="1143000"/>
            <a:ext cx="8382000" cy="4876800"/>
          </a:xfrm>
        </p:spPr>
        <p:txBody>
          <a:bodyPr/>
          <a:lstStyle/>
          <a:p>
            <a:r>
              <a:rPr lang="en-US" dirty="0" smtClean="0"/>
              <a:t>The </a:t>
            </a:r>
            <a:r>
              <a:rPr lang="en-US" dirty="0"/>
              <a:t>time and effort of all employees charged to programs, grants or activities will be supported </a:t>
            </a:r>
            <a:r>
              <a:rPr lang="en-US" dirty="0" smtClean="0"/>
              <a:t>by </a:t>
            </a:r>
            <a:r>
              <a:rPr lang="en-US" dirty="0"/>
              <a:t>personnel activity reports or other documentation that clearly shows the distribution of activity of each employee. </a:t>
            </a:r>
            <a:r>
              <a:rPr lang="en-US" dirty="0" smtClean="0"/>
              <a:t>The SILC uses </a:t>
            </a:r>
            <a:r>
              <a:rPr lang="en-US" dirty="0"/>
              <a:t>this documentation to verify the way employees’ time is split between cost objectives. This requirement applies to supervisory and nonsupervisory employees, as well as to hourly and salaried employees. </a:t>
            </a:r>
          </a:p>
          <a:p>
            <a:pPr marL="0" indent="0">
              <a:buNone/>
            </a:pPr>
            <a:endParaRPr lang="en-US" dirty="0"/>
          </a:p>
          <a:p>
            <a:endParaRPr lang="en-US" dirty="0"/>
          </a:p>
        </p:txBody>
      </p:sp>
    </p:spTree>
    <p:extLst>
      <p:ext uri="{BB962C8B-B14F-4D97-AF65-F5344CB8AC3E}">
        <p14:creationId xmlns:p14="http://schemas.microsoft.com/office/powerpoint/2010/main" val="66470293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915400" cy="792162"/>
          </a:xfrm>
        </p:spPr>
        <p:txBody>
          <a:bodyPr/>
          <a:lstStyle/>
          <a:p>
            <a:pPr marL="0" indent="0">
              <a:buNone/>
            </a:pPr>
            <a:r>
              <a:rPr lang="en-US" sz="2600" dirty="0"/>
              <a:t>Sample Payroll and Time and Effort Reporting </a:t>
            </a:r>
            <a:r>
              <a:rPr lang="en-US" sz="2600" dirty="0" smtClean="0"/>
              <a:t>Procedures—Personnel </a:t>
            </a:r>
            <a:r>
              <a:rPr lang="en-US" sz="2600" dirty="0"/>
              <a:t>Activity Reports (PARs</a:t>
            </a:r>
            <a:r>
              <a:rPr lang="en-US" sz="2600" dirty="0" smtClean="0"/>
              <a:t>), </a:t>
            </a:r>
            <a:r>
              <a:rPr lang="en-US" sz="2000" dirty="0" smtClean="0"/>
              <a:t>cont’d.</a:t>
            </a:r>
            <a:endParaRPr lang="en-US" sz="2000" dirty="0"/>
          </a:p>
        </p:txBody>
      </p:sp>
      <p:sp>
        <p:nvSpPr>
          <p:cNvPr id="3" name="Content Placeholder 2"/>
          <p:cNvSpPr>
            <a:spLocks noGrp="1"/>
          </p:cNvSpPr>
          <p:nvPr>
            <p:ph idx="1"/>
          </p:nvPr>
        </p:nvSpPr>
        <p:spPr>
          <a:xfrm>
            <a:off x="381000" y="1143000"/>
            <a:ext cx="8382000" cy="5029200"/>
          </a:xfrm>
        </p:spPr>
        <p:txBody>
          <a:bodyPr/>
          <a:lstStyle/>
          <a:p>
            <a:r>
              <a:rPr lang="en-US" dirty="0" smtClean="0"/>
              <a:t>Must </a:t>
            </a:r>
            <a:r>
              <a:rPr lang="en-US" dirty="0"/>
              <a:t>be an after-the-fact record of actual time worked. It cannot be dated before the end of the time period. </a:t>
            </a:r>
            <a:r>
              <a:rPr lang="en-US" b="1" dirty="0"/>
              <a:t>Budget estimates determined before the work is performed do not qualify</a:t>
            </a:r>
            <a:r>
              <a:rPr lang="en-US" dirty="0"/>
              <a:t>. </a:t>
            </a:r>
          </a:p>
          <a:p>
            <a:r>
              <a:rPr lang="en-US" dirty="0" smtClean="0"/>
              <a:t>Must </a:t>
            </a:r>
            <a:r>
              <a:rPr lang="en-US" dirty="0"/>
              <a:t>account for the total activity (100%) of the time for which the employee is compensated. </a:t>
            </a:r>
          </a:p>
          <a:p>
            <a:r>
              <a:rPr lang="en-US" dirty="0" smtClean="0"/>
              <a:t>Must </a:t>
            </a:r>
            <a:r>
              <a:rPr lang="en-US" dirty="0"/>
              <a:t>be signed by the employee </a:t>
            </a:r>
            <a:r>
              <a:rPr lang="en-US" dirty="0" smtClean="0"/>
              <a:t>and </a:t>
            </a:r>
            <a:r>
              <a:rPr lang="en-US" dirty="0"/>
              <a:t>supervisor, with printed names, titles, and dates for each signature. Signatures certify that the percentage of time being reported under each objective is correct. </a:t>
            </a:r>
            <a:endParaRPr lang="en-US" i="1" dirty="0"/>
          </a:p>
        </p:txBody>
      </p:sp>
    </p:spTree>
    <p:extLst>
      <p:ext uri="{BB962C8B-B14F-4D97-AF65-F5344CB8AC3E}">
        <p14:creationId xmlns:p14="http://schemas.microsoft.com/office/powerpoint/2010/main" val="66470293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10600" cy="792162"/>
          </a:xfrm>
        </p:spPr>
        <p:txBody>
          <a:bodyPr/>
          <a:lstStyle/>
          <a:p>
            <a:r>
              <a:rPr lang="en-US" sz="2400" dirty="0" smtClean="0"/>
              <a:t>Sample Payroll and Time and Effort Reporting Procedures—Personnel </a:t>
            </a:r>
            <a:r>
              <a:rPr lang="en-US" sz="2400" dirty="0"/>
              <a:t>Activity Reports (PARs</a:t>
            </a:r>
            <a:r>
              <a:rPr lang="en-US" sz="2400" dirty="0" smtClean="0"/>
              <a:t>), </a:t>
            </a:r>
            <a:br>
              <a:rPr lang="en-US" sz="2400" dirty="0" smtClean="0"/>
            </a:br>
            <a:r>
              <a:rPr lang="en-US" sz="2400" dirty="0" smtClean="0"/>
              <a:t>cont’d. 2</a:t>
            </a:r>
            <a:endParaRPr lang="en-US" sz="2400" dirty="0"/>
          </a:p>
        </p:txBody>
      </p:sp>
      <p:sp>
        <p:nvSpPr>
          <p:cNvPr id="3" name="Content Placeholder 2"/>
          <p:cNvSpPr>
            <a:spLocks noGrp="1"/>
          </p:cNvSpPr>
          <p:nvPr>
            <p:ph idx="1"/>
          </p:nvPr>
        </p:nvSpPr>
        <p:spPr>
          <a:xfrm>
            <a:off x="381000" y="1143000"/>
            <a:ext cx="8305800" cy="4876800"/>
          </a:xfrm>
        </p:spPr>
        <p:txBody>
          <a:bodyPr/>
          <a:lstStyle/>
          <a:p>
            <a:r>
              <a:rPr lang="en-US" dirty="0" smtClean="0"/>
              <a:t>The </a:t>
            </a:r>
            <a:r>
              <a:rPr lang="en-US" dirty="0"/>
              <a:t>supervisory official will have firsthand knowledge of the activities performed by the employee. There will be a notation that the distribution of activity represents a reasonable approximation of the work actually performed by the employee. </a:t>
            </a:r>
          </a:p>
          <a:p>
            <a:r>
              <a:rPr lang="en-US" dirty="0"/>
              <a:t>Will be prepared at least monthly and will coincide with one or more payroll period(s). </a:t>
            </a:r>
            <a:endParaRPr lang="en-US" dirty="0" smtClean="0"/>
          </a:p>
          <a:p>
            <a:pPr marL="0" indent="0">
              <a:buNone/>
            </a:pPr>
            <a:r>
              <a:rPr lang="en-US" sz="2400" i="1" dirty="0" smtClean="0"/>
              <a:t>Note: If you as director are the only person with firsthand knowledge, you sign your own PAR; or the Council may choose for a Council member to review as well.</a:t>
            </a:r>
            <a:endParaRPr lang="en-US" sz="2400" i="1" dirty="0"/>
          </a:p>
          <a:p>
            <a:pPr marL="0" indent="0">
              <a:buNone/>
            </a:pPr>
            <a:endParaRPr lang="en-US" sz="2400" i="1" dirty="0"/>
          </a:p>
          <a:p>
            <a:pPr marL="0" indent="0">
              <a:buNone/>
            </a:pPr>
            <a:endParaRPr lang="en-US" sz="2400" i="1" dirty="0"/>
          </a:p>
        </p:txBody>
      </p:sp>
    </p:spTree>
    <p:extLst>
      <p:ext uri="{BB962C8B-B14F-4D97-AF65-F5344CB8AC3E}">
        <p14:creationId xmlns:p14="http://schemas.microsoft.com/office/powerpoint/2010/main" val="664702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Reasonable, Necessary, Allowable, </a:t>
            </a:r>
            <a:r>
              <a:rPr lang="en-US" dirty="0" smtClean="0"/>
              <a:t>Allocable,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a:spcBef>
                <a:spcPts val="0"/>
              </a:spcBef>
            </a:pPr>
            <a:r>
              <a:rPr lang="en-US" sz="2800" dirty="0"/>
              <a:t>You may need to make a case that the expense is </a:t>
            </a:r>
            <a:r>
              <a:rPr lang="en-US" sz="2800" b="1" dirty="0"/>
              <a:t>necessary</a:t>
            </a:r>
            <a:r>
              <a:rPr lang="en-US" sz="2800" dirty="0"/>
              <a:t> to your project. </a:t>
            </a:r>
          </a:p>
          <a:p>
            <a:pPr>
              <a:spcBef>
                <a:spcPts val="0"/>
              </a:spcBef>
            </a:pPr>
            <a:r>
              <a:rPr lang="en-US" sz="2800" dirty="0"/>
              <a:t>Only </a:t>
            </a:r>
            <a:r>
              <a:rPr lang="en-US" sz="2800" b="1" dirty="0"/>
              <a:t>allowable </a:t>
            </a:r>
            <a:r>
              <a:rPr lang="en-US" sz="2800" dirty="0"/>
              <a:t>costs will be permitted. More about that in a moment.</a:t>
            </a:r>
          </a:p>
          <a:p>
            <a:pPr>
              <a:spcBef>
                <a:spcPts val="0"/>
              </a:spcBef>
            </a:pPr>
            <a:r>
              <a:rPr lang="en-US" sz="2800" dirty="0"/>
              <a:t>Expenses must be </a:t>
            </a:r>
            <a:r>
              <a:rPr lang="en-US" sz="2800" b="1" dirty="0"/>
              <a:t>allocated</a:t>
            </a:r>
            <a:r>
              <a:rPr lang="en-US" sz="2800" dirty="0"/>
              <a:t> among “cost objectives” or funding sources, if you have more than one, including a fair share of indirect costs</a:t>
            </a:r>
            <a:r>
              <a:rPr lang="en-US" sz="2800" dirty="0" smtClean="0"/>
              <a:t>. This is done through a Cost Allocation Plan or an approved Indirect Cost Rate proposal.</a:t>
            </a:r>
            <a:endParaRPr lang="en-US" sz="2800" dirty="0"/>
          </a:p>
          <a:p>
            <a:pPr marL="0" indent="0">
              <a:buNone/>
            </a:pPr>
            <a:endParaRPr lang="en-US" dirty="0"/>
          </a:p>
        </p:txBody>
      </p:sp>
    </p:spTree>
    <p:extLst>
      <p:ext uri="{BB962C8B-B14F-4D97-AF65-F5344CB8AC3E}">
        <p14:creationId xmlns:p14="http://schemas.microsoft.com/office/powerpoint/2010/main" val="394516893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52600"/>
            <a:ext cx="8077200" cy="792162"/>
          </a:xfrm>
        </p:spPr>
        <p:txBody>
          <a:bodyPr/>
          <a:lstStyle/>
          <a:p>
            <a:pPr algn="ctr"/>
            <a:r>
              <a:rPr lang="en-US" dirty="0"/>
              <a:t>What costs are non-allowable</a:t>
            </a:r>
            <a:r>
              <a:rPr lang="en-US" dirty="0" smtClean="0"/>
              <a:t>?</a:t>
            </a:r>
            <a:endParaRPr lang="en-US" dirty="0"/>
          </a:p>
        </p:txBody>
      </p:sp>
    </p:spTree>
    <p:extLst>
      <p:ext uri="{BB962C8B-B14F-4D97-AF65-F5344CB8AC3E}">
        <p14:creationId xmlns:p14="http://schemas.microsoft.com/office/powerpoint/2010/main" val="317879058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Allowable and Non-Allowable </a:t>
            </a:r>
            <a:r>
              <a:rPr lang="en-US" dirty="0"/>
              <a:t>C</a:t>
            </a:r>
            <a:r>
              <a:rPr lang="en-US" dirty="0" smtClean="0"/>
              <a:t>osts </a:t>
            </a:r>
            <a:br>
              <a:rPr lang="en-US" dirty="0" smtClean="0"/>
            </a:br>
            <a:r>
              <a:rPr lang="en-US" dirty="0" smtClean="0"/>
              <a:t>45 CFR 75.410</a:t>
            </a:r>
            <a:endParaRPr lang="en-US" dirty="0"/>
          </a:p>
        </p:txBody>
      </p:sp>
      <p:sp>
        <p:nvSpPr>
          <p:cNvPr id="3" name="Content Placeholder 2"/>
          <p:cNvSpPr>
            <a:spLocks noGrp="1"/>
          </p:cNvSpPr>
          <p:nvPr>
            <p:ph idx="1"/>
          </p:nvPr>
        </p:nvSpPr>
        <p:spPr>
          <a:xfrm>
            <a:off x="304800" y="914400"/>
            <a:ext cx="8534400" cy="5181600"/>
          </a:xfrm>
        </p:spPr>
        <p:txBody>
          <a:bodyPr/>
          <a:lstStyle/>
          <a:p>
            <a:pPr marL="0" indent="0">
              <a:buNone/>
            </a:pPr>
            <a:r>
              <a:rPr lang="en-US" sz="2500" dirty="0" smtClean="0"/>
              <a:t>Advertising (45 CFR 75.421) </a:t>
            </a:r>
            <a:r>
              <a:rPr lang="en-US" sz="2500" b="1" u="sng" dirty="0" smtClean="0"/>
              <a:t>Allowable</a:t>
            </a:r>
            <a:r>
              <a:rPr lang="en-US" sz="2500" dirty="0" smtClean="0"/>
              <a:t> advertising costs are those solely for:</a:t>
            </a:r>
          </a:p>
          <a:p>
            <a:r>
              <a:rPr lang="en-US" sz="2500" dirty="0" smtClean="0"/>
              <a:t>Recruitment of personnel</a:t>
            </a:r>
          </a:p>
          <a:p>
            <a:r>
              <a:rPr lang="en-US" sz="2500" dirty="0"/>
              <a:t>P</a:t>
            </a:r>
            <a:r>
              <a:rPr lang="en-US" sz="2500" dirty="0" smtClean="0"/>
              <a:t>rocurement of goods/services</a:t>
            </a:r>
          </a:p>
          <a:p>
            <a:r>
              <a:rPr lang="en-US" sz="2500" dirty="0" smtClean="0"/>
              <a:t>Disposal of surplus</a:t>
            </a:r>
          </a:p>
          <a:p>
            <a:r>
              <a:rPr lang="en-US" sz="2500" dirty="0" smtClean="0"/>
              <a:t>Program outreach or other specific purpose necessary to meet the requirements of the award.</a:t>
            </a:r>
          </a:p>
          <a:p>
            <a:pPr marL="0" indent="0">
              <a:buNone/>
            </a:pPr>
            <a:r>
              <a:rPr lang="en-US" sz="2500" dirty="0" smtClean="0"/>
              <a:t>Public relations:</a:t>
            </a:r>
          </a:p>
          <a:p>
            <a:r>
              <a:rPr lang="en-US" sz="2500" dirty="0" smtClean="0"/>
              <a:t>Communicating with public and press pertaining to specific activities or accomplishments</a:t>
            </a:r>
          </a:p>
          <a:p>
            <a:r>
              <a:rPr lang="en-US" sz="2500" dirty="0" smtClean="0"/>
              <a:t>Costs specifically required by award (</a:t>
            </a:r>
            <a:r>
              <a:rPr lang="en-US" sz="2500" smtClean="0"/>
              <a:t>i.e. fund </a:t>
            </a:r>
            <a:r>
              <a:rPr lang="en-US" sz="2500" dirty="0" smtClean="0"/>
              <a:t>development, outreach if they are in your SPIL) </a:t>
            </a:r>
            <a:endParaRPr lang="en-US" sz="2500" dirty="0"/>
          </a:p>
        </p:txBody>
      </p:sp>
    </p:spTree>
    <p:extLst>
      <p:ext uri="{BB962C8B-B14F-4D97-AF65-F5344CB8AC3E}">
        <p14:creationId xmlns:p14="http://schemas.microsoft.com/office/powerpoint/2010/main" val="25695853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Non-Allowable Advertising/Public </a:t>
            </a:r>
            <a:r>
              <a:rPr lang="en-US" dirty="0"/>
              <a:t>R</a:t>
            </a:r>
            <a:r>
              <a:rPr lang="en-US" dirty="0" smtClean="0"/>
              <a:t>elations</a:t>
            </a:r>
            <a:endParaRPr lang="en-US" dirty="0"/>
          </a:p>
        </p:txBody>
      </p:sp>
      <p:sp>
        <p:nvSpPr>
          <p:cNvPr id="3" name="Content Placeholder 2"/>
          <p:cNvSpPr>
            <a:spLocks noGrp="1"/>
          </p:cNvSpPr>
          <p:nvPr>
            <p:ph idx="1"/>
          </p:nvPr>
        </p:nvSpPr>
        <p:spPr>
          <a:xfrm>
            <a:off x="381000" y="914400"/>
            <a:ext cx="8458200" cy="5410200"/>
          </a:xfrm>
        </p:spPr>
        <p:txBody>
          <a:bodyPr/>
          <a:lstStyle/>
          <a:p>
            <a:r>
              <a:rPr lang="en-US" dirty="0" smtClean="0"/>
              <a:t>Anything other than what IS allowed.</a:t>
            </a:r>
          </a:p>
          <a:p>
            <a:r>
              <a:rPr lang="en-US" dirty="0" smtClean="0"/>
              <a:t>Some costs of meetings, conventions, convocations, or other events </a:t>
            </a:r>
            <a:r>
              <a:rPr lang="en-US" i="1" dirty="0" smtClean="0"/>
              <a:t>for the purpose of advertising  are not allowed, </a:t>
            </a:r>
            <a:r>
              <a:rPr lang="en-US" dirty="0" smtClean="0"/>
              <a:t>such as</a:t>
            </a:r>
          </a:p>
          <a:p>
            <a:pPr lvl="1"/>
            <a:r>
              <a:rPr lang="en-US" sz="2600" dirty="0" smtClean="0"/>
              <a:t>Costs of displays, demonstrations and exhibits</a:t>
            </a:r>
          </a:p>
          <a:p>
            <a:pPr lvl="1"/>
            <a:r>
              <a:rPr lang="en-US" sz="2600" dirty="0" smtClean="0"/>
              <a:t>Costs of meeting rooms, hospitality suites and other special facilities</a:t>
            </a:r>
          </a:p>
          <a:p>
            <a:pPr lvl="1"/>
            <a:r>
              <a:rPr lang="en-US" sz="2600" dirty="0" smtClean="0"/>
              <a:t>Salaries and wages of staff engaged in setting up and displaying exhibits, making demonstrations and providing briefings</a:t>
            </a:r>
          </a:p>
        </p:txBody>
      </p:sp>
    </p:spTree>
    <p:extLst>
      <p:ext uri="{BB962C8B-B14F-4D97-AF65-F5344CB8AC3E}">
        <p14:creationId xmlns:p14="http://schemas.microsoft.com/office/powerpoint/2010/main" val="72339089"/>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Non-Allowable Advertising/Public </a:t>
            </a:r>
            <a:r>
              <a:rPr lang="en-US" dirty="0" smtClean="0"/>
              <a:t>Relations,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lvl="1"/>
            <a:r>
              <a:rPr lang="en-US" sz="2600" dirty="0"/>
              <a:t>Costs of promotional items and memorabilia, including models, gifts and souvenirs</a:t>
            </a:r>
          </a:p>
          <a:p>
            <a:pPr lvl="1"/>
            <a:r>
              <a:rPr lang="en-US" sz="2600" dirty="0"/>
              <a:t>Costs of advertising and public relations designed solely to promote the </a:t>
            </a:r>
            <a:r>
              <a:rPr lang="en-US" sz="2600" dirty="0" smtClean="0"/>
              <a:t>non-federal </a:t>
            </a:r>
            <a:r>
              <a:rPr lang="en-US" sz="2600" dirty="0"/>
              <a:t>entity.</a:t>
            </a:r>
          </a:p>
          <a:p>
            <a:pPr marL="395287" lvl="1" indent="-342900"/>
            <a:r>
              <a:rPr lang="en-US" sz="2600" dirty="0"/>
              <a:t>Conferences whose primary purpose is dissemination of technical information and deemed necessary and reasonable are allowed.</a:t>
            </a:r>
          </a:p>
          <a:p>
            <a:endParaRPr lang="en-US" dirty="0"/>
          </a:p>
        </p:txBody>
      </p:sp>
    </p:spTree>
    <p:extLst>
      <p:ext uri="{BB962C8B-B14F-4D97-AF65-F5344CB8AC3E}">
        <p14:creationId xmlns:p14="http://schemas.microsoft.com/office/powerpoint/2010/main" val="352252705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you confused?</a:t>
            </a:r>
            <a:endParaRPr lang="en-US" dirty="0"/>
          </a:p>
        </p:txBody>
      </p:sp>
      <p:sp>
        <p:nvSpPr>
          <p:cNvPr id="3" name="Content Placeholder 2"/>
          <p:cNvSpPr>
            <a:spLocks noGrp="1"/>
          </p:cNvSpPr>
          <p:nvPr>
            <p:ph idx="1"/>
          </p:nvPr>
        </p:nvSpPr>
        <p:spPr>
          <a:xfrm>
            <a:off x="304800" y="990600"/>
            <a:ext cx="8458200" cy="5029200"/>
          </a:xfrm>
        </p:spPr>
        <p:txBody>
          <a:bodyPr/>
          <a:lstStyle/>
          <a:p>
            <a:r>
              <a:rPr lang="en-US" dirty="0" smtClean="0"/>
              <a:t>As you can see, sometimes what is allowable seems to contradict what is non-allowable.</a:t>
            </a:r>
          </a:p>
          <a:p>
            <a:r>
              <a:rPr lang="en-US" dirty="0" smtClean="0"/>
              <a:t>Be sure to document your rationale if you decide something is allowable that could be questioned.</a:t>
            </a:r>
          </a:p>
          <a:p>
            <a:r>
              <a:rPr lang="en-US" dirty="0" smtClean="0"/>
              <a:t>When in doubt, ask your program officer for approval of the cost as allowable.</a:t>
            </a:r>
            <a:endParaRPr lang="en-US" dirty="0"/>
          </a:p>
        </p:txBody>
      </p:sp>
    </p:spTree>
    <p:extLst>
      <p:ext uri="{BB962C8B-B14F-4D97-AF65-F5344CB8AC3E}">
        <p14:creationId xmlns:p14="http://schemas.microsoft.com/office/powerpoint/2010/main" val="385116223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Non-allowable </a:t>
            </a:r>
            <a:r>
              <a:rPr lang="en-US" dirty="0"/>
              <a:t>C</a:t>
            </a:r>
            <a:r>
              <a:rPr lang="en-US" dirty="0" smtClean="0"/>
              <a:t>osts</a:t>
            </a:r>
            <a:endParaRPr lang="en-US" dirty="0"/>
          </a:p>
        </p:txBody>
      </p:sp>
      <p:sp>
        <p:nvSpPr>
          <p:cNvPr id="3" name="Content Placeholder 2"/>
          <p:cNvSpPr>
            <a:spLocks noGrp="1"/>
          </p:cNvSpPr>
          <p:nvPr>
            <p:ph idx="1"/>
          </p:nvPr>
        </p:nvSpPr>
        <p:spPr>
          <a:xfrm>
            <a:off x="304800" y="914400"/>
            <a:ext cx="8610600" cy="5105400"/>
          </a:xfrm>
        </p:spPr>
        <p:txBody>
          <a:bodyPr/>
          <a:lstStyle/>
          <a:p>
            <a:r>
              <a:rPr lang="en-US" dirty="0" smtClean="0"/>
              <a:t>Entertainment costs. (75.438) including amusement, diversion and social activities and any associated costs, except where specific costs that might otherwise be considered entertainment have a programmatic purpose AND are authorized either in the approved budget or with prior written approval of the federal awarding agency.</a:t>
            </a:r>
          </a:p>
          <a:p>
            <a:r>
              <a:rPr lang="en-US" dirty="0" smtClean="0"/>
              <a:t>Fines, penalties, damages and other settlements (75.441)</a:t>
            </a:r>
          </a:p>
          <a:p>
            <a:r>
              <a:rPr lang="en-US" dirty="0" smtClean="0"/>
              <a:t>Goods or services for personal use, including housing costs (75.445)</a:t>
            </a:r>
          </a:p>
          <a:p>
            <a:r>
              <a:rPr lang="en-US" dirty="0" smtClean="0"/>
              <a:t>Lobbying (75.450)</a:t>
            </a:r>
            <a:endParaRPr lang="en-US" dirty="0"/>
          </a:p>
          <a:p>
            <a:endParaRPr lang="en-US" dirty="0"/>
          </a:p>
        </p:txBody>
      </p:sp>
    </p:spTree>
    <p:extLst>
      <p:ext uri="{BB962C8B-B14F-4D97-AF65-F5344CB8AC3E}">
        <p14:creationId xmlns:p14="http://schemas.microsoft.com/office/powerpoint/2010/main" val="216688539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52600"/>
            <a:ext cx="8077200" cy="792162"/>
          </a:xfrm>
        </p:spPr>
        <p:txBody>
          <a:bodyPr/>
          <a:lstStyle/>
          <a:p>
            <a:pPr algn="ctr"/>
            <a:r>
              <a:rPr lang="en-US" dirty="0"/>
              <a:t>Lobbying or Advocacy</a:t>
            </a:r>
            <a:r>
              <a:rPr lang="en-US" dirty="0" smtClean="0"/>
              <a:t>?</a:t>
            </a:r>
            <a:endParaRPr lang="en-US" dirty="0"/>
          </a:p>
        </p:txBody>
      </p:sp>
    </p:spTree>
    <p:extLst>
      <p:ext uri="{BB962C8B-B14F-4D97-AF65-F5344CB8AC3E}">
        <p14:creationId xmlns:p14="http://schemas.microsoft.com/office/powerpoint/2010/main" val="2662948538"/>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Certification Regarding Lobbying form promises you are not. . .</a:t>
            </a:r>
            <a:endParaRPr lang="en-US" dirty="0"/>
          </a:p>
        </p:txBody>
      </p:sp>
      <p:sp>
        <p:nvSpPr>
          <p:cNvPr id="3" name="Content Placeholder 2"/>
          <p:cNvSpPr>
            <a:spLocks noGrp="1"/>
          </p:cNvSpPr>
          <p:nvPr>
            <p:ph idx="1"/>
          </p:nvPr>
        </p:nvSpPr>
        <p:spPr>
          <a:xfrm>
            <a:off x="304800" y="914400"/>
            <a:ext cx="8610600" cy="5181600"/>
          </a:xfrm>
        </p:spPr>
        <p:txBody>
          <a:bodyPr/>
          <a:lstStyle/>
          <a:p>
            <a:r>
              <a:rPr lang="en-US" sz="2500" b="1" dirty="0" smtClean="0">
                <a:solidFill>
                  <a:srgbClr val="FF0000"/>
                </a:solidFill>
              </a:rPr>
              <a:t>Improperly </a:t>
            </a:r>
            <a:r>
              <a:rPr lang="en-US" sz="2500" dirty="0" smtClean="0"/>
              <a:t>influencing activities re: obtaining grants, contracts, cooperative agreements or loans. </a:t>
            </a:r>
          </a:p>
          <a:p>
            <a:r>
              <a:rPr lang="en-US" sz="2500" dirty="0" smtClean="0"/>
              <a:t>Attempting to </a:t>
            </a:r>
            <a:r>
              <a:rPr lang="en-US" sz="2500" b="1" dirty="0" smtClean="0">
                <a:solidFill>
                  <a:srgbClr val="FF0000"/>
                </a:solidFill>
              </a:rPr>
              <a:t>improperly</a:t>
            </a:r>
            <a:r>
              <a:rPr lang="en-US" sz="2500" dirty="0" smtClean="0"/>
              <a:t> influence employee or officer of Government.</a:t>
            </a:r>
          </a:p>
          <a:p>
            <a:r>
              <a:rPr lang="en-US" sz="2500" dirty="0" smtClean="0"/>
              <a:t>Attempting to influence outcomes of federal, state, or local elections, referendums, or initiatives through in-kind or cash contributions, endorsements, or publicity.</a:t>
            </a:r>
          </a:p>
          <a:p>
            <a:r>
              <a:rPr lang="en-US" sz="2500" dirty="0" smtClean="0"/>
              <a:t>Contributing to expenses of a political party, campaign, or political action committee. </a:t>
            </a:r>
          </a:p>
          <a:p>
            <a:r>
              <a:rPr lang="en-US" sz="2500" dirty="0" smtClean="0"/>
              <a:t>Attempting to influence votes for or against specific legislation </a:t>
            </a:r>
            <a:r>
              <a:rPr lang="en-US" sz="2500" b="1" dirty="0" smtClean="0">
                <a:solidFill>
                  <a:srgbClr val="FF0000"/>
                </a:solidFill>
              </a:rPr>
              <a:t>with certain exceptions</a:t>
            </a:r>
            <a:r>
              <a:rPr lang="en-US" sz="2500" dirty="0" smtClean="0"/>
              <a:t>. </a:t>
            </a:r>
          </a:p>
          <a:p>
            <a:pPr marL="0" indent="0">
              <a:buNone/>
            </a:pPr>
            <a:r>
              <a:rPr lang="en-US" sz="2500" b="1" dirty="0" smtClean="0"/>
              <a:t>Keep the form on file.</a:t>
            </a:r>
          </a:p>
        </p:txBody>
      </p:sp>
    </p:spTree>
    <p:extLst>
      <p:ext uri="{BB962C8B-B14F-4D97-AF65-F5344CB8AC3E}">
        <p14:creationId xmlns:p14="http://schemas.microsoft.com/office/powerpoint/2010/main" val="242030519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 or Lobbying?</a:t>
            </a:r>
            <a:endParaRPr lang="en-US" dirty="0"/>
          </a:p>
        </p:txBody>
      </p:sp>
      <p:sp>
        <p:nvSpPr>
          <p:cNvPr id="3" name="Content Placeholder 2"/>
          <p:cNvSpPr>
            <a:spLocks noGrp="1"/>
          </p:cNvSpPr>
          <p:nvPr>
            <p:ph idx="1"/>
          </p:nvPr>
        </p:nvSpPr>
        <p:spPr>
          <a:xfrm>
            <a:off x="304800" y="838200"/>
            <a:ext cx="8458200" cy="5181600"/>
          </a:xfrm>
        </p:spPr>
        <p:txBody>
          <a:bodyPr/>
          <a:lstStyle/>
          <a:p>
            <a:r>
              <a:rPr lang="en-US" dirty="0" smtClean="0"/>
              <a:t>Proactive advocacy around laws that should be in place for equal rights is not lobbying and is allowed.</a:t>
            </a:r>
          </a:p>
          <a:p>
            <a:r>
              <a:rPr lang="en-US" dirty="0" smtClean="0"/>
              <a:t>Technical and factual presentations on topics directly related to the performance of a grant, contract or other agreement are not lobbying and are allowed.</a:t>
            </a:r>
          </a:p>
          <a:p>
            <a:pPr marL="0" indent="0">
              <a:buNone/>
            </a:pPr>
            <a:endParaRPr lang="en-US" sz="1200" dirty="0" smtClean="0"/>
          </a:p>
          <a:p>
            <a:pPr marL="0" indent="0">
              <a:buNone/>
            </a:pPr>
            <a:r>
              <a:rPr lang="en-US" dirty="0" smtClean="0"/>
              <a:t>Costs of travel, lodging or meals follow the allowability of the advocacy or lobbying.</a:t>
            </a:r>
            <a:endParaRPr lang="en-US" dirty="0"/>
          </a:p>
          <a:p>
            <a:pPr marL="0" indent="0">
              <a:buNone/>
            </a:pPr>
            <a:r>
              <a:rPr lang="en-US" dirty="0" smtClean="0"/>
              <a:t>If the testimony is unallowable so is the travel. </a:t>
            </a:r>
            <a:r>
              <a:rPr lang="en-US" dirty="0"/>
              <a:t>I</a:t>
            </a:r>
            <a:r>
              <a:rPr lang="en-US" dirty="0" smtClean="0"/>
              <a:t>f the lobbying is allowable, so is the travel.</a:t>
            </a:r>
          </a:p>
        </p:txBody>
      </p:sp>
    </p:spTree>
    <p:extLst>
      <p:ext uri="{BB962C8B-B14F-4D97-AF65-F5344CB8AC3E}">
        <p14:creationId xmlns:p14="http://schemas.microsoft.com/office/powerpoint/2010/main" val="100068995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limits are not the same </a:t>
            </a:r>
            <a:endParaRPr lang="en-US" dirty="0"/>
          </a:p>
        </p:txBody>
      </p:sp>
      <p:sp>
        <p:nvSpPr>
          <p:cNvPr id="3" name="Content Placeholder 2"/>
          <p:cNvSpPr>
            <a:spLocks noGrp="1"/>
          </p:cNvSpPr>
          <p:nvPr>
            <p:ph idx="1"/>
          </p:nvPr>
        </p:nvSpPr>
        <p:spPr>
          <a:xfrm>
            <a:off x="304800" y="838200"/>
            <a:ext cx="8458200" cy="5181600"/>
          </a:xfrm>
        </p:spPr>
        <p:txBody>
          <a:bodyPr/>
          <a:lstStyle/>
          <a:p>
            <a:r>
              <a:rPr lang="en-US" dirty="0"/>
              <a:t>Lobbying within percentage limits by the IRS </a:t>
            </a:r>
            <a:r>
              <a:rPr lang="en-US" dirty="0" smtClean="0"/>
              <a:t>is different from what is allowable and not allowable. </a:t>
            </a:r>
          </a:p>
          <a:p>
            <a:r>
              <a:rPr lang="en-US" dirty="0" smtClean="0"/>
              <a:t>You need to know this second set of requirements related to keeping your non-profit status.</a:t>
            </a:r>
          </a:p>
          <a:p>
            <a:r>
              <a:rPr lang="en-US" dirty="0" smtClean="0"/>
              <a:t>You need </a:t>
            </a:r>
            <a:r>
              <a:rPr lang="en-US" dirty="0"/>
              <a:t>to file to report the funds </a:t>
            </a:r>
            <a:r>
              <a:rPr lang="en-US" dirty="0" smtClean="0"/>
              <a:t>used for lobbying to the IRS.</a:t>
            </a:r>
            <a:endParaRPr lang="en-US" dirty="0"/>
          </a:p>
          <a:p>
            <a:r>
              <a:rPr lang="en-US" dirty="0" smtClean="0"/>
              <a:t>Uniform Administrative Requirements indicate you can lobby, but don’t do it with federal money. The IRS says you can only spend a percent of your funds on lobbying to keep your non-profit status. See </a:t>
            </a:r>
            <a:r>
              <a:rPr lang="en-US" i="1" dirty="0"/>
              <a:t>http://www.independentsector.org/</a:t>
            </a:r>
            <a:r>
              <a:rPr lang="en-US" dirty="0"/>
              <a:t> for more details.</a:t>
            </a:r>
          </a:p>
          <a:p>
            <a:pPr marL="0" indent="0">
              <a:buNone/>
            </a:pPr>
            <a:endParaRPr lang="en-US" dirty="0"/>
          </a:p>
        </p:txBody>
      </p:sp>
    </p:spTree>
    <p:extLst>
      <p:ext uri="{BB962C8B-B14F-4D97-AF65-F5344CB8AC3E}">
        <p14:creationId xmlns:p14="http://schemas.microsoft.com/office/powerpoint/2010/main" val="2415317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must be consistent	45 CFR 75.403</a:t>
            </a:r>
            <a:endParaRPr lang="en-US" dirty="0"/>
          </a:p>
        </p:txBody>
      </p:sp>
      <p:sp>
        <p:nvSpPr>
          <p:cNvPr id="3" name="Content Placeholder 2"/>
          <p:cNvSpPr>
            <a:spLocks noGrp="1"/>
          </p:cNvSpPr>
          <p:nvPr>
            <p:ph idx="1"/>
          </p:nvPr>
        </p:nvSpPr>
        <p:spPr>
          <a:xfrm>
            <a:off x="304800" y="1143000"/>
            <a:ext cx="8458200" cy="4876800"/>
          </a:xfrm>
        </p:spPr>
        <p:txBody>
          <a:bodyPr/>
          <a:lstStyle/>
          <a:p>
            <a:r>
              <a:rPr lang="en-US" dirty="0" smtClean="0"/>
              <a:t>Costs must be </a:t>
            </a:r>
            <a:r>
              <a:rPr lang="en-US" b="1" dirty="0" smtClean="0"/>
              <a:t>consistent</a:t>
            </a:r>
            <a:r>
              <a:rPr lang="en-US" dirty="0" smtClean="0"/>
              <a:t> with policies and procedures that apply uniformly to both federally financed and other activities of the non-federal entity.</a:t>
            </a:r>
          </a:p>
          <a:p>
            <a:r>
              <a:rPr lang="en-US" dirty="0" smtClean="0"/>
              <a:t>Costs must be accorded consistent treatment. Similar costs should be treated in the same manner, for example as direct or indirect.</a:t>
            </a:r>
          </a:p>
          <a:p>
            <a:r>
              <a:rPr lang="en-US" dirty="0" smtClean="0"/>
              <a:t>This also means that you can’t arbitrarily move costs from one grant to another or one line item to another because you have some money left over. </a:t>
            </a:r>
          </a:p>
          <a:p>
            <a:r>
              <a:rPr lang="en-US" dirty="0" smtClean="0"/>
              <a:t>Be consistent in how you record and document costs.</a:t>
            </a:r>
            <a:endParaRPr lang="en-US" dirty="0"/>
          </a:p>
        </p:txBody>
      </p:sp>
    </p:spTree>
    <p:extLst>
      <p:ext uri="{BB962C8B-B14F-4D97-AF65-F5344CB8AC3E}">
        <p14:creationId xmlns:p14="http://schemas.microsoft.com/office/powerpoint/2010/main" val="4039450555"/>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0"/>
            <a:ext cx="8077200" cy="792162"/>
          </a:xfrm>
        </p:spPr>
        <p:txBody>
          <a:bodyPr/>
          <a:lstStyle/>
          <a:p>
            <a:pPr marL="0" indent="0" algn="ctr"/>
            <a:r>
              <a:rPr lang="en-US" dirty="0"/>
              <a:t>Other Information from the </a:t>
            </a:r>
            <a:br>
              <a:rPr lang="en-US" dirty="0"/>
            </a:br>
            <a:r>
              <a:rPr lang="en-US" dirty="0" smtClean="0"/>
              <a:t>New </a:t>
            </a:r>
            <a:r>
              <a:rPr lang="en-US" dirty="0"/>
              <a:t>R</a:t>
            </a:r>
            <a:r>
              <a:rPr lang="en-US" dirty="0" smtClean="0"/>
              <a:t>equirements</a:t>
            </a:r>
            <a:endParaRPr lang="en-US" dirty="0"/>
          </a:p>
        </p:txBody>
      </p:sp>
    </p:spTree>
    <p:extLst>
      <p:ext uri="{BB962C8B-B14F-4D97-AF65-F5344CB8AC3E}">
        <p14:creationId xmlns:p14="http://schemas.microsoft.com/office/powerpoint/2010/main" val="1768334727"/>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077200" cy="838200"/>
          </a:xfrm>
        </p:spPr>
        <p:txBody>
          <a:bodyPr/>
          <a:lstStyle/>
          <a:p>
            <a:r>
              <a:rPr lang="en-US" dirty="0" smtClean="0"/>
              <a:t>Other Information from the Uniform Administrative Requirements</a:t>
            </a:r>
            <a:endParaRPr lang="en-US" dirty="0"/>
          </a:p>
        </p:txBody>
      </p:sp>
      <p:sp>
        <p:nvSpPr>
          <p:cNvPr id="3" name="Content Placeholder 2"/>
          <p:cNvSpPr>
            <a:spLocks noGrp="1"/>
          </p:cNvSpPr>
          <p:nvPr>
            <p:ph idx="1"/>
          </p:nvPr>
        </p:nvSpPr>
        <p:spPr>
          <a:xfrm>
            <a:off x="457200" y="1219200"/>
            <a:ext cx="8305800" cy="4876800"/>
          </a:xfrm>
        </p:spPr>
        <p:txBody>
          <a:bodyPr/>
          <a:lstStyle/>
          <a:p>
            <a:r>
              <a:rPr lang="en-US" dirty="0" smtClean="0"/>
              <a:t>It is now acceptable for your records to be maintained in an electronic-only format.</a:t>
            </a:r>
          </a:p>
          <a:p>
            <a:r>
              <a:rPr lang="en-US" dirty="0" smtClean="0"/>
              <a:t>Fines and penalties from violations </a:t>
            </a:r>
            <a:r>
              <a:rPr lang="en-US" u="sng" dirty="0" smtClean="0"/>
              <a:t>and alleged violations</a:t>
            </a:r>
            <a:r>
              <a:rPr lang="en-US" dirty="0" smtClean="0"/>
              <a:t> are not allowable costs.</a:t>
            </a:r>
          </a:p>
          <a:p>
            <a:r>
              <a:rPr lang="en-US" dirty="0" smtClean="0"/>
              <a:t>Rental costs for sale and lease back arrangements are limited to what would have been paid if the property wasn’t sold.</a:t>
            </a:r>
          </a:p>
          <a:p>
            <a:r>
              <a:rPr lang="en-US" dirty="0" smtClean="0"/>
              <a:t>Home office rent is unallowable.</a:t>
            </a:r>
          </a:p>
          <a:p>
            <a:r>
              <a:rPr lang="en-US" dirty="0" smtClean="0"/>
              <a:t>Temporary dependent care resulting directly from travel to conferences may be allowable.</a:t>
            </a:r>
          </a:p>
          <a:p>
            <a:pPr marL="0" indent="0">
              <a:buNone/>
            </a:pPr>
            <a:endParaRPr lang="en-US" dirty="0"/>
          </a:p>
        </p:txBody>
      </p:sp>
    </p:spTree>
    <p:extLst>
      <p:ext uri="{BB962C8B-B14F-4D97-AF65-F5344CB8AC3E}">
        <p14:creationId xmlns:p14="http://schemas.microsoft.com/office/powerpoint/2010/main" val="480700349"/>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077200" cy="792162"/>
          </a:xfrm>
        </p:spPr>
        <p:txBody>
          <a:bodyPr/>
          <a:lstStyle/>
          <a:p>
            <a:r>
              <a:rPr lang="en-US" dirty="0" smtClean="0"/>
              <a:t>Other Interesting Information from the Uniform Administrative Requirements</a:t>
            </a:r>
            <a:endParaRPr lang="en-US" sz="2400" dirty="0"/>
          </a:p>
        </p:txBody>
      </p:sp>
      <p:sp>
        <p:nvSpPr>
          <p:cNvPr id="3" name="Content Placeholder 2"/>
          <p:cNvSpPr>
            <a:spLocks noGrp="1"/>
          </p:cNvSpPr>
          <p:nvPr>
            <p:ph idx="1"/>
          </p:nvPr>
        </p:nvSpPr>
        <p:spPr>
          <a:xfrm>
            <a:off x="304800" y="1066800"/>
            <a:ext cx="8534400" cy="5257800"/>
          </a:xfrm>
        </p:spPr>
        <p:txBody>
          <a:bodyPr/>
          <a:lstStyle/>
          <a:p>
            <a:r>
              <a:rPr lang="en-US" sz="2400" dirty="0"/>
              <a:t>Entertainment is allowable only with a program purpose </a:t>
            </a:r>
            <a:r>
              <a:rPr lang="en-US" sz="2400" u="sng" dirty="0" smtClean="0"/>
              <a:t>and</a:t>
            </a:r>
            <a:r>
              <a:rPr lang="en-US" sz="2400" dirty="0" smtClean="0"/>
              <a:t> if you get prior </a:t>
            </a:r>
            <a:r>
              <a:rPr lang="en-US" sz="2400" dirty="0"/>
              <a:t>federal </a:t>
            </a:r>
            <a:r>
              <a:rPr lang="en-US" sz="2400" dirty="0" smtClean="0"/>
              <a:t>approval. Food is typically classified as entertainment. This is more generous than the RSA guidance on the matter was.</a:t>
            </a:r>
          </a:p>
          <a:p>
            <a:r>
              <a:rPr lang="en-US" sz="2400" dirty="0" smtClean="0"/>
              <a:t>Health &amp; welfare costs incurred for improving working conditions, employee-employer relations, employee health, &amp; employee performance are allowable.</a:t>
            </a:r>
          </a:p>
          <a:p>
            <a:r>
              <a:rPr lang="en-US" sz="2400" dirty="0" smtClean="0"/>
              <a:t>If you receive donated equipment, you can request reimbursement of depreciation based on fair value </a:t>
            </a:r>
            <a:r>
              <a:rPr lang="en-US" sz="2400" u="sng" dirty="0" smtClean="0"/>
              <a:t>or</a:t>
            </a:r>
            <a:r>
              <a:rPr lang="en-US" sz="2400" dirty="0" smtClean="0"/>
              <a:t> use the item to meet matching requirements—not both.</a:t>
            </a:r>
          </a:p>
          <a:p>
            <a:r>
              <a:rPr lang="en-US" sz="2400" dirty="0" smtClean="0"/>
              <a:t>You will need to disclose in writing any potential conflicts of interest and any violations of federal criminal law potentially affecting your awards.</a:t>
            </a:r>
            <a:endParaRPr lang="en-US" sz="2400" dirty="0"/>
          </a:p>
        </p:txBody>
      </p:sp>
    </p:spTree>
    <p:extLst>
      <p:ext uri="{BB962C8B-B14F-4D97-AF65-F5344CB8AC3E}">
        <p14:creationId xmlns:p14="http://schemas.microsoft.com/office/powerpoint/2010/main" val="29549546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Generated Income</a:t>
            </a:r>
            <a:endParaRPr lang="en-US" dirty="0"/>
          </a:p>
        </p:txBody>
      </p:sp>
      <p:sp>
        <p:nvSpPr>
          <p:cNvPr id="3" name="Content Placeholder 2"/>
          <p:cNvSpPr>
            <a:spLocks noGrp="1"/>
          </p:cNvSpPr>
          <p:nvPr>
            <p:ph idx="1"/>
          </p:nvPr>
        </p:nvSpPr>
        <p:spPr>
          <a:xfrm>
            <a:off x="304800" y="762000"/>
            <a:ext cx="8610600" cy="5257800"/>
          </a:xfrm>
        </p:spPr>
        <p:txBody>
          <a:bodyPr/>
          <a:lstStyle/>
          <a:p>
            <a:r>
              <a:rPr lang="en-US" sz="2500" dirty="0" smtClean="0"/>
              <a:t>SILCs allowed to conduct resource development activities within the scope of the SPIL.</a:t>
            </a:r>
          </a:p>
          <a:p>
            <a:r>
              <a:rPr lang="en-US" sz="2500" dirty="0" smtClean="0"/>
              <a:t>You do not need ACL approval to generate program income, consistent with Uniform Guidance as codified at HHS regulations 45 CFR 75.1307.</a:t>
            </a:r>
          </a:p>
          <a:p>
            <a:r>
              <a:rPr lang="en-US" sz="2500" dirty="0" smtClean="0"/>
              <a:t>Using your Title 7 funds for the staff time needed to generate income is allowed, and leverages your grant award so that individuals with disabilities benefit from the new program.</a:t>
            </a:r>
          </a:p>
          <a:p>
            <a:r>
              <a:rPr lang="en-US" sz="2500" dirty="0" smtClean="0"/>
              <a:t>You do need to make sure that income generated follows the same rules as federal grants. Only funds generated without any federal costs including your paid time are discretionary and not considered program income.</a:t>
            </a:r>
            <a:endParaRPr lang="en-US" sz="2500" dirty="0"/>
          </a:p>
        </p:txBody>
      </p:sp>
    </p:spTree>
    <p:extLst>
      <p:ext uri="{BB962C8B-B14F-4D97-AF65-F5344CB8AC3E}">
        <p14:creationId xmlns:p14="http://schemas.microsoft.com/office/powerpoint/2010/main" val="241675107"/>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077200" cy="792162"/>
          </a:xfrm>
        </p:spPr>
        <p:txBody>
          <a:bodyPr/>
          <a:lstStyle/>
          <a:p>
            <a:pPr algn="ctr"/>
            <a:r>
              <a:rPr lang="en-US" dirty="0"/>
              <a:t>Next steps</a:t>
            </a:r>
            <a:r>
              <a:rPr lang="en-US" dirty="0" smtClean="0"/>
              <a:t>...</a:t>
            </a:r>
            <a:endParaRPr lang="en-US" dirty="0"/>
          </a:p>
        </p:txBody>
      </p:sp>
    </p:spTree>
    <p:extLst>
      <p:ext uri="{BB962C8B-B14F-4D97-AF65-F5344CB8AC3E}">
        <p14:creationId xmlns:p14="http://schemas.microsoft.com/office/powerpoint/2010/main" val="143388932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8458200" cy="792162"/>
          </a:xfrm>
        </p:spPr>
        <p:txBody>
          <a:bodyPr/>
          <a:lstStyle/>
          <a:p>
            <a:r>
              <a:rPr lang="en-US" dirty="0"/>
              <a:t>Key things that you need to do quickly </a:t>
            </a:r>
            <a:r>
              <a:rPr lang="en-US" dirty="0" smtClean="0"/>
              <a:t>include…</a:t>
            </a:r>
            <a:endParaRPr lang="en-US" dirty="0"/>
          </a:p>
        </p:txBody>
      </p:sp>
      <p:sp>
        <p:nvSpPr>
          <p:cNvPr id="3" name="Content Placeholder 2"/>
          <p:cNvSpPr>
            <a:spLocks noGrp="1"/>
          </p:cNvSpPr>
          <p:nvPr>
            <p:ph idx="1"/>
          </p:nvPr>
        </p:nvSpPr>
        <p:spPr>
          <a:xfrm>
            <a:off x="381000" y="944562"/>
            <a:ext cx="8610600" cy="4999038"/>
          </a:xfrm>
        </p:spPr>
        <p:txBody>
          <a:bodyPr/>
          <a:lstStyle/>
          <a:p>
            <a:r>
              <a:rPr lang="en-US" dirty="0" smtClean="0">
                <a:solidFill>
                  <a:schemeClr val="tx1"/>
                </a:solidFill>
              </a:rPr>
              <a:t>Adopt policies to comply with new rules. Additional samples can </a:t>
            </a:r>
            <a:r>
              <a:rPr lang="en-US" dirty="0"/>
              <a:t>be found </a:t>
            </a:r>
            <a:r>
              <a:rPr lang="en-US" dirty="0" smtClean="0"/>
              <a:t>in resources at </a:t>
            </a:r>
            <a:r>
              <a:rPr lang="en-US" i="1" dirty="0">
                <a:solidFill>
                  <a:srgbClr val="0070C0"/>
                </a:solidFill>
                <a:hlinkClick r:id="rId3"/>
              </a:rPr>
              <a:t>http://</a:t>
            </a:r>
            <a:r>
              <a:rPr lang="en-US" i="1" dirty="0" smtClean="0">
                <a:solidFill>
                  <a:srgbClr val="0070C0"/>
                </a:solidFill>
                <a:hlinkClick r:id="rId3"/>
              </a:rPr>
              <a:t>www.ilru.org/training/financial-management-workshop-for-cils-regulations-and-beyond</a:t>
            </a:r>
            <a:endParaRPr lang="en-US" i="1" dirty="0" smtClean="0">
              <a:solidFill>
                <a:srgbClr val="0070C0"/>
              </a:solidFill>
            </a:endParaRPr>
          </a:p>
          <a:p>
            <a:r>
              <a:rPr lang="en-US" dirty="0" smtClean="0">
                <a:solidFill>
                  <a:schemeClr val="tx1"/>
                </a:solidFill>
              </a:rPr>
              <a:t>Identify who will be responsible for compliance with rules and train them to comply. The link above includes videos from recent training on Financial Management for training.</a:t>
            </a:r>
          </a:p>
          <a:p>
            <a:r>
              <a:rPr lang="en-US" dirty="0" smtClean="0">
                <a:solidFill>
                  <a:schemeClr val="tx1"/>
                </a:solidFill>
              </a:rPr>
              <a:t>Apply your new indirect cost rate or elect a 10% rate to increase what you get paid or decrease your documentation requirements.</a:t>
            </a:r>
          </a:p>
        </p:txBody>
      </p:sp>
    </p:spTree>
    <p:extLst>
      <p:ext uri="{BB962C8B-B14F-4D97-AF65-F5344CB8AC3E}">
        <p14:creationId xmlns:p14="http://schemas.microsoft.com/office/powerpoint/2010/main" val="948857914"/>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things that you need to do quickly </a:t>
            </a:r>
            <a:r>
              <a:rPr lang="en-US" dirty="0" smtClean="0"/>
              <a:t>include,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marL="342900" lvl="1" indent="-342900"/>
            <a:r>
              <a:rPr lang="en-US" sz="2600" dirty="0"/>
              <a:t>The DSE is required to assure that subrecipients – </a:t>
            </a:r>
            <a:r>
              <a:rPr lang="en-US" sz="2600" dirty="0" smtClean="0"/>
              <a:t>the SILC is one – </a:t>
            </a:r>
            <a:r>
              <a:rPr lang="en-US" sz="2600" dirty="0"/>
              <a:t>have an indirect cost rate or cost allocation plan. Work with DSE and use training at </a:t>
            </a:r>
            <a:r>
              <a:rPr lang="en-US" sz="2600" i="1" dirty="0">
                <a:hlinkClick r:id="rId2"/>
              </a:rPr>
              <a:t>http://www.ilru.org/training/how-prepare-indirect-cost-rate-proposal</a:t>
            </a:r>
            <a:r>
              <a:rPr lang="en-US" sz="2600" dirty="0" smtClean="0"/>
              <a:t>.</a:t>
            </a:r>
          </a:p>
          <a:p>
            <a:pPr marL="342900" lvl="1" indent="-342900"/>
            <a:r>
              <a:rPr lang="en-US" sz="2600" dirty="0" smtClean="0"/>
              <a:t>Begin to assess whether your current SPIL is adequate or if an amendment will be needed. The Independent Living Administration has indicated that almost half of the SILCs will need to amend their SPIL related to new regulations.</a:t>
            </a:r>
            <a:endParaRPr lang="en-US" sz="2600" dirty="0"/>
          </a:p>
          <a:p>
            <a:endParaRPr lang="en-US" dirty="0"/>
          </a:p>
        </p:txBody>
      </p:sp>
    </p:spTree>
    <p:extLst>
      <p:ext uri="{BB962C8B-B14F-4D97-AF65-F5344CB8AC3E}">
        <p14:creationId xmlns:p14="http://schemas.microsoft.com/office/powerpoint/2010/main" val="299495191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Guidance Resources</a:t>
            </a:r>
            <a:endParaRPr lang="en-US" dirty="0"/>
          </a:p>
        </p:txBody>
      </p:sp>
      <p:sp>
        <p:nvSpPr>
          <p:cNvPr id="3" name="Content Placeholder 2"/>
          <p:cNvSpPr>
            <a:spLocks noGrp="1"/>
          </p:cNvSpPr>
          <p:nvPr>
            <p:ph idx="1"/>
          </p:nvPr>
        </p:nvSpPr>
        <p:spPr>
          <a:xfrm>
            <a:off x="304800" y="990600"/>
            <a:ext cx="8610600" cy="4876800"/>
          </a:xfrm>
        </p:spPr>
        <p:txBody>
          <a:bodyPr/>
          <a:lstStyle/>
          <a:p>
            <a:pPr marL="0" indent="0">
              <a:buNone/>
            </a:pPr>
            <a:r>
              <a:rPr lang="en-US" dirty="0"/>
              <a:t>You can find the text of Uniform Guidance, and lots of helpful aids at: </a:t>
            </a:r>
            <a:r>
              <a:rPr lang="en-US" i="1" dirty="0">
                <a:hlinkClick r:id="rId3"/>
              </a:rPr>
              <a:t>https://cfo.gov/cofar</a:t>
            </a:r>
            <a:r>
              <a:rPr lang="en-US" i="1" dirty="0" smtClean="0">
                <a:hlinkClick r:id="rId3"/>
              </a:rPr>
              <a:t>/</a:t>
            </a:r>
            <a:r>
              <a:rPr lang="en-US" i="1" dirty="0" smtClean="0"/>
              <a:t> </a:t>
            </a:r>
            <a:r>
              <a:rPr lang="en-US" dirty="0" smtClean="0"/>
              <a:t> </a:t>
            </a:r>
            <a:endParaRPr lang="en-US" dirty="0"/>
          </a:p>
          <a:p>
            <a:pPr marL="0" indent="0">
              <a:buNone/>
            </a:pPr>
            <a:r>
              <a:rPr lang="en-US" dirty="0"/>
              <a:t>Additional resources</a:t>
            </a:r>
          </a:p>
          <a:p>
            <a:pPr marL="287338" lvl="1" indent="-287338"/>
            <a:r>
              <a:rPr lang="en-US" sz="2600" dirty="0" smtClean="0">
                <a:solidFill>
                  <a:schemeClr val="tx1"/>
                </a:solidFill>
              </a:rPr>
              <a:t>HHS resource for </a:t>
            </a:r>
            <a:r>
              <a:rPr lang="en-US" sz="2600" dirty="0"/>
              <a:t>these requirements: </a:t>
            </a:r>
            <a:r>
              <a:rPr lang="en-US" sz="2600" dirty="0">
                <a:hlinkClick r:id="rId4"/>
              </a:rPr>
              <a:t>http://</a:t>
            </a:r>
            <a:r>
              <a:rPr lang="en-US" sz="2600" dirty="0" smtClean="0">
                <a:hlinkClick r:id="rId4"/>
              </a:rPr>
              <a:t>www.hhs.gov/opa/grants-and-funding/grant-forms-and-references/45-cfr-74.html</a:t>
            </a:r>
            <a:r>
              <a:rPr lang="en-US" sz="2600" dirty="0" smtClean="0"/>
              <a:t> (actually Part 75)</a:t>
            </a:r>
            <a:endParaRPr lang="en-US" sz="2600" i="1" dirty="0"/>
          </a:p>
          <a:p>
            <a:pPr marL="339725" lvl="1" indent="-279400"/>
            <a:r>
              <a:rPr lang="en-US" sz="2600" dirty="0">
                <a:solidFill>
                  <a:schemeClr val="tx1"/>
                </a:solidFill>
              </a:rPr>
              <a:t>T</a:t>
            </a:r>
            <a:r>
              <a:rPr lang="en-US" sz="2600" dirty="0" smtClean="0">
                <a:solidFill>
                  <a:schemeClr val="tx1"/>
                </a:solidFill>
              </a:rPr>
              <a:t>he </a:t>
            </a:r>
            <a:r>
              <a:rPr lang="en-US" sz="2600" dirty="0">
                <a:solidFill>
                  <a:schemeClr val="tx1"/>
                </a:solidFill>
              </a:rPr>
              <a:t>Green </a:t>
            </a:r>
            <a:r>
              <a:rPr lang="en-US" sz="2600" dirty="0" smtClean="0">
                <a:solidFill>
                  <a:schemeClr val="tx1"/>
                </a:solidFill>
              </a:rPr>
              <a:t>Book </a:t>
            </a:r>
            <a:r>
              <a:rPr lang="en-US" sz="2600" i="1" dirty="0">
                <a:hlinkClick r:id="rId5"/>
              </a:rPr>
              <a:t>http://</a:t>
            </a:r>
            <a:r>
              <a:rPr lang="en-US" sz="2600" i="1" dirty="0" smtClean="0">
                <a:hlinkClick r:id="rId5"/>
              </a:rPr>
              <a:t>www.gao.gov/greenbook/overview</a:t>
            </a:r>
            <a:endParaRPr lang="en-US" sz="2600" i="1" dirty="0" smtClean="0"/>
          </a:p>
          <a:p>
            <a:pPr marL="339725" lvl="1" indent="-279400"/>
            <a:r>
              <a:rPr lang="en-US" sz="2600" dirty="0" smtClean="0"/>
              <a:t>IL-NET Sample Policies </a:t>
            </a:r>
            <a:r>
              <a:rPr lang="en-US" sz="2600" dirty="0"/>
              <a:t>and Procedures </a:t>
            </a:r>
            <a:r>
              <a:rPr lang="en-US" sz="2600" i="1" u="sng" dirty="0">
                <a:solidFill>
                  <a:schemeClr val="accent5">
                    <a:lumMod val="50000"/>
                  </a:schemeClr>
                </a:solidFill>
              </a:rPr>
              <a:t>http://</a:t>
            </a:r>
            <a:r>
              <a:rPr lang="en-US" sz="2600" i="1" u="sng" dirty="0" smtClean="0">
                <a:solidFill>
                  <a:schemeClr val="accent5">
                    <a:lumMod val="50000"/>
                  </a:schemeClr>
                </a:solidFill>
              </a:rPr>
              <a:t>www.ilru.org/il-net-sample-fiscal-policies-and-procedures-handbook</a:t>
            </a:r>
          </a:p>
        </p:txBody>
      </p:sp>
    </p:spTree>
    <p:extLst>
      <p:ext uri="{BB962C8B-B14F-4D97-AF65-F5344CB8AC3E}">
        <p14:creationId xmlns:p14="http://schemas.microsoft.com/office/powerpoint/2010/main" val="1222107415"/>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	</a:t>
            </a:r>
            <a:endParaRPr lang="en-US"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dirty="0" smtClean="0"/>
              <a:t>Paula McElwee</a:t>
            </a:r>
          </a:p>
          <a:p>
            <a:pPr marL="0" indent="0">
              <a:buNone/>
            </a:pPr>
            <a:r>
              <a:rPr lang="en-US" dirty="0" smtClean="0"/>
              <a:t>IL-NET Technical Assistance Coordinator</a:t>
            </a:r>
          </a:p>
          <a:p>
            <a:pPr marL="0" indent="0">
              <a:buNone/>
            </a:pPr>
            <a:r>
              <a:rPr lang="en-US" dirty="0" smtClean="0">
                <a:hlinkClick r:id="rId2"/>
              </a:rPr>
              <a:t>paulamcelwee-ilru@yahoo.com</a:t>
            </a:r>
            <a:endParaRPr lang="en-US" dirty="0" smtClean="0"/>
          </a:p>
          <a:p>
            <a:pPr marL="0" indent="0">
              <a:buNone/>
            </a:pPr>
            <a:r>
              <a:rPr lang="en-US" dirty="0" smtClean="0"/>
              <a:t>559-250-3082</a:t>
            </a:r>
            <a:endParaRPr lang="en-US" dirty="0"/>
          </a:p>
        </p:txBody>
      </p:sp>
    </p:spTree>
    <p:extLst>
      <p:ext uri="{BB962C8B-B14F-4D97-AF65-F5344CB8AC3E}">
        <p14:creationId xmlns:p14="http://schemas.microsoft.com/office/powerpoint/2010/main" val="37624618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2800" dirty="0" smtClean="0">
                <a:effectLst/>
              </a:rPr>
              <a:t>SILC-NET </a:t>
            </a:r>
            <a:r>
              <a:rPr lang="en-US" sz="2800" dirty="0">
                <a:effectLst/>
              </a:rPr>
              <a:t>Attribution</a:t>
            </a:r>
          </a:p>
        </p:txBody>
      </p:sp>
      <p:sp>
        <p:nvSpPr>
          <p:cNvPr id="124933" name="Rectangle 3"/>
          <p:cNvSpPr>
            <a:spLocks noGrp="1" noChangeArrowheads="1"/>
          </p:cNvSpPr>
          <p:nvPr>
            <p:ph type="body" idx="1"/>
          </p:nvPr>
        </p:nvSpPr>
        <p:spPr>
          <a:xfrm>
            <a:off x="381000" y="1143000"/>
            <a:ext cx="8534400"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000" dirty="0"/>
              <a:t>	</a:t>
            </a:r>
            <a:r>
              <a:rPr lang="en-US" sz="2400" dirty="0"/>
              <a:t>Support for development of this training was provided by the Department of Health and Human Services, Administration for Community Living</a:t>
            </a:r>
            <a:r>
              <a:rPr lang="en-US" sz="2400" dirty="0" smtClean="0"/>
              <a:t> </a:t>
            </a:r>
            <a:r>
              <a:rPr lang="en-US" sz="2400" dirty="0"/>
              <a:t>under grant </a:t>
            </a:r>
            <a:r>
              <a:rPr lang="en-US" sz="2400" dirty="0" smtClean="0"/>
              <a:t>number 90IT0001. </a:t>
            </a:r>
            <a:r>
              <a:rPr lang="en-US" sz="2400" dirty="0"/>
              <a:t>No official endorsement of the </a:t>
            </a:r>
            <a:r>
              <a:rPr lang="en-US" sz="2400" dirty="0" smtClean="0"/>
              <a:t>Department of Health and Human Services should </a:t>
            </a:r>
            <a:r>
              <a:rPr lang="en-US" sz="2400" dirty="0"/>
              <a:t>be inferred. Permission is granted for duplication of any portion of this PowerPoint presentation, providing that the following credit is given to the project: </a:t>
            </a:r>
            <a:r>
              <a:rPr lang="en-US" sz="2400" b="1" dirty="0"/>
              <a:t>Developed as part of the </a:t>
            </a:r>
            <a:r>
              <a:rPr lang="en-US" sz="2400" b="1" dirty="0" smtClean="0"/>
              <a:t>SILC-NET</a:t>
            </a:r>
            <a:r>
              <a:rPr lang="en-US" sz="2400" b="1" dirty="0"/>
              <a:t>, a project of the </a:t>
            </a:r>
            <a:r>
              <a:rPr lang="en-US" sz="2400" b="1" dirty="0" smtClean="0"/>
              <a:t>IL-NET</a:t>
            </a:r>
            <a:r>
              <a:rPr lang="en-US" sz="2400" b="1" dirty="0"/>
              <a:t>, an ILRU/NCIL/APRIL National Training and Technical Assistance Program.</a:t>
            </a:r>
            <a:endParaRPr lang="en-US" sz="2400" dirty="0"/>
          </a:p>
          <a:p>
            <a:pPr>
              <a:buFont typeface="Tahoma" pitchFamily="34" charset="0"/>
              <a:buNone/>
            </a:pPr>
            <a:endParaRPr lang="en-US" sz="2000" dirty="0"/>
          </a:p>
        </p:txBody>
      </p:sp>
    </p:spTree>
    <p:extLst>
      <p:ext uri="{BB962C8B-B14F-4D97-AF65-F5344CB8AC3E}">
        <p14:creationId xmlns:p14="http://schemas.microsoft.com/office/powerpoint/2010/main" val="27186655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Principles 45 CFR 75.400</a:t>
            </a:r>
            <a:endParaRPr lang="en-US" dirty="0"/>
          </a:p>
        </p:txBody>
      </p:sp>
      <p:sp>
        <p:nvSpPr>
          <p:cNvPr id="3" name="Content Placeholder 2"/>
          <p:cNvSpPr>
            <a:spLocks noGrp="1"/>
          </p:cNvSpPr>
          <p:nvPr>
            <p:ph idx="1"/>
          </p:nvPr>
        </p:nvSpPr>
        <p:spPr>
          <a:xfrm>
            <a:off x="304800" y="990600"/>
            <a:ext cx="8458200" cy="4876800"/>
          </a:xfrm>
        </p:spPr>
        <p:txBody>
          <a:bodyPr/>
          <a:lstStyle/>
          <a:p>
            <a:r>
              <a:rPr lang="en-US" dirty="0" smtClean="0"/>
              <a:t>The non-federal entity (NFE – that’s the entity that receives the funds directly – the DSE) assumes </a:t>
            </a:r>
            <a:r>
              <a:rPr lang="en-US" b="1" dirty="0" smtClean="0"/>
              <a:t>responsibility for administering federal funds</a:t>
            </a:r>
            <a:r>
              <a:rPr lang="en-US" dirty="0" smtClean="0"/>
              <a:t>.</a:t>
            </a:r>
          </a:p>
          <a:p>
            <a:r>
              <a:rPr lang="en-US" dirty="0" smtClean="0"/>
              <a:t>The NFE has the primary responsibility for employing whatever form of sound organization and management techniques may be necessary in order to </a:t>
            </a:r>
            <a:r>
              <a:rPr lang="en-US" b="1" dirty="0" smtClean="0"/>
              <a:t>assure proper and efficient administration </a:t>
            </a:r>
            <a:r>
              <a:rPr lang="en-US" dirty="0" smtClean="0"/>
              <a:t>of the federal award.</a:t>
            </a:r>
          </a:p>
          <a:p>
            <a:r>
              <a:rPr lang="en-US" dirty="0" smtClean="0"/>
              <a:t>All costs must be </a:t>
            </a:r>
            <a:r>
              <a:rPr lang="en-US" b="1" dirty="0" smtClean="0"/>
              <a:t>adequately documented</a:t>
            </a:r>
            <a:r>
              <a:rPr lang="en-US" dirty="0" smtClean="0"/>
              <a:t>. Actual receipts for the item (not just credit card receipt for example) must be maintained and the costs identified and shared (allocated) according to your written plan.</a:t>
            </a:r>
            <a:endParaRPr lang="en-US" dirty="0"/>
          </a:p>
        </p:txBody>
      </p:sp>
    </p:spTree>
    <p:extLst>
      <p:ext uri="{BB962C8B-B14F-4D97-AF65-F5344CB8AC3E}">
        <p14:creationId xmlns:p14="http://schemas.microsoft.com/office/powerpoint/2010/main" val="13663519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Policies and procedures</a:t>
            </a:r>
            <a:endParaRPr lang="en-US" dirty="0"/>
          </a:p>
        </p:txBody>
      </p:sp>
      <p:sp>
        <p:nvSpPr>
          <p:cNvPr id="3" name="Content Placeholder 2"/>
          <p:cNvSpPr>
            <a:spLocks noGrp="1"/>
          </p:cNvSpPr>
          <p:nvPr>
            <p:ph idx="1"/>
          </p:nvPr>
        </p:nvSpPr>
        <p:spPr>
          <a:xfrm>
            <a:off x="381000" y="838200"/>
            <a:ext cx="8077200" cy="5181600"/>
          </a:xfrm>
        </p:spPr>
        <p:txBody>
          <a:bodyPr/>
          <a:lstStyle/>
          <a:p>
            <a:pPr marL="0" indent="0">
              <a:buNone/>
            </a:pPr>
            <a:r>
              <a:rPr lang="en-US" dirty="0" smtClean="0"/>
              <a:t>Let’s look at some of the more specific requirements. These are items that should be addressed in written policies and procedures. </a:t>
            </a:r>
          </a:p>
          <a:p>
            <a:r>
              <a:rPr lang="en-US" dirty="0" smtClean="0"/>
              <a:t>If you operate under your state’s written policies and procedures, those should be readily available to your Council so they can oversee your SILC related to those requirements.</a:t>
            </a:r>
          </a:p>
          <a:p>
            <a:r>
              <a:rPr lang="en-US" dirty="0" smtClean="0"/>
              <a:t>If you are a non-profit SILC your Council should adopt your own financial policies and procedures which are in conformance with both the federal requirements and any additional requirements imposed by the DSE. </a:t>
            </a:r>
            <a:endParaRPr lang="en-US" dirty="0"/>
          </a:p>
        </p:txBody>
      </p:sp>
    </p:spTree>
    <p:extLst>
      <p:ext uri="{BB962C8B-B14F-4D97-AF65-F5344CB8AC3E}">
        <p14:creationId xmlns:p14="http://schemas.microsoft.com/office/powerpoint/2010/main" val="10687044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33600"/>
            <a:ext cx="8077200" cy="792162"/>
          </a:xfrm>
        </p:spPr>
        <p:txBody>
          <a:bodyPr/>
          <a:lstStyle/>
          <a:p>
            <a:pPr algn="ctr"/>
            <a:r>
              <a:rPr lang="en-US" dirty="0"/>
              <a:t>Rules for </a:t>
            </a:r>
            <a:r>
              <a:rPr lang="en-US" dirty="0" smtClean="0"/>
              <a:t>Procurement</a:t>
            </a:r>
            <a:endParaRPr lang="en-US" dirty="0"/>
          </a:p>
        </p:txBody>
      </p:sp>
    </p:spTree>
    <p:extLst>
      <p:ext uri="{BB962C8B-B14F-4D97-AF65-F5344CB8AC3E}">
        <p14:creationId xmlns:p14="http://schemas.microsoft.com/office/powerpoint/2010/main" val="3288535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are bids required to show reasonableness?	</a:t>
            </a:r>
            <a:endParaRPr lang="en-US" dirty="0"/>
          </a:p>
        </p:txBody>
      </p:sp>
      <p:sp>
        <p:nvSpPr>
          <p:cNvPr id="3" name="Content Placeholder 2"/>
          <p:cNvSpPr>
            <a:spLocks noGrp="1"/>
          </p:cNvSpPr>
          <p:nvPr>
            <p:ph idx="1"/>
          </p:nvPr>
        </p:nvSpPr>
        <p:spPr>
          <a:xfrm>
            <a:off x="304800" y="914400"/>
            <a:ext cx="8458200" cy="5181600"/>
          </a:xfrm>
        </p:spPr>
        <p:txBody>
          <a:bodyPr/>
          <a:lstStyle/>
          <a:p>
            <a:r>
              <a:rPr lang="en-US" dirty="0" smtClean="0"/>
              <a:t>You are no longer required to show your bidding process for products or services that are less than $3,500 over the period of the year. (If your monthly cost is $292, x 12, that exceeds $3,500 for the year and must be bid.)</a:t>
            </a:r>
          </a:p>
          <a:p>
            <a:r>
              <a:rPr lang="en-US" dirty="0" smtClean="0"/>
              <a:t>Your own policies and procedures may be more restrictive, requiring bids or proof of reasonableness at $1000 or some other number.</a:t>
            </a:r>
            <a:endParaRPr lang="en-US" dirty="0"/>
          </a:p>
          <a:p>
            <a:r>
              <a:rPr lang="en-US" dirty="0" smtClean="0"/>
              <a:t>The DSE may have set a lower amount for when bids are required. The SILC needs to follow the DSE policy if the threshold for requiring bids is lower than $3,500. </a:t>
            </a:r>
            <a:endParaRPr lang="en-US" dirty="0"/>
          </a:p>
        </p:txBody>
      </p:sp>
    </p:spTree>
    <p:extLst>
      <p:ext uri="{BB962C8B-B14F-4D97-AF65-F5344CB8AC3E}">
        <p14:creationId xmlns:p14="http://schemas.microsoft.com/office/powerpoint/2010/main" val="388792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Procurement 45 CFR 75.326-332</a:t>
            </a:r>
            <a:endParaRPr lang="en-US" dirty="0"/>
          </a:p>
        </p:txBody>
      </p:sp>
      <p:sp>
        <p:nvSpPr>
          <p:cNvPr id="3" name="Content Placeholder 2"/>
          <p:cNvSpPr>
            <a:spLocks noGrp="1"/>
          </p:cNvSpPr>
          <p:nvPr>
            <p:ph idx="1"/>
          </p:nvPr>
        </p:nvSpPr>
        <p:spPr>
          <a:xfrm>
            <a:off x="381000" y="914400"/>
            <a:ext cx="8382000" cy="5257800"/>
          </a:xfrm>
        </p:spPr>
        <p:txBody>
          <a:bodyPr/>
          <a:lstStyle/>
          <a:p>
            <a:r>
              <a:rPr lang="en-US" dirty="0" smtClean="0"/>
              <a:t>Micro-purchase (less than $3,500)</a:t>
            </a:r>
            <a:endParaRPr lang="en-US" dirty="0" smtClean="0">
              <a:solidFill>
                <a:srgbClr val="FF0000"/>
              </a:solidFill>
            </a:endParaRPr>
          </a:p>
          <a:p>
            <a:pPr marL="400050" lvl="1" indent="0">
              <a:buNone/>
            </a:pPr>
            <a:r>
              <a:rPr lang="en-US" sz="2500" dirty="0" smtClean="0"/>
              <a:t>Purchase orders may be awarded without soliciting any competitive quotations if the NFE considers costs to be reasonable. In this case the NFE must, to the extent practicable, distribute these purchases equitably among qualified suppliers, if they offer the same rate.</a:t>
            </a:r>
          </a:p>
          <a:p>
            <a:r>
              <a:rPr lang="en-US" dirty="0" smtClean="0"/>
              <a:t>Small purchase (more than $3,500 and less than $150,000)</a:t>
            </a:r>
          </a:p>
          <a:p>
            <a:r>
              <a:rPr lang="en-US" dirty="0" smtClean="0"/>
              <a:t>Sealed bid purchase (more than $150,000)</a:t>
            </a:r>
          </a:p>
          <a:p>
            <a:r>
              <a:rPr lang="en-US" dirty="0" smtClean="0"/>
              <a:t>Competitive proposal purchase (more than $150,000) </a:t>
            </a:r>
          </a:p>
          <a:p>
            <a:r>
              <a:rPr lang="en-US" dirty="0" smtClean="0"/>
              <a:t>Non-competitive purchases (special circumstances which are applicable for all purchase levels)</a:t>
            </a:r>
            <a:endParaRPr lang="en-US" dirty="0"/>
          </a:p>
        </p:txBody>
      </p:sp>
    </p:spTree>
    <p:extLst>
      <p:ext uri="{BB962C8B-B14F-4D97-AF65-F5344CB8AC3E}">
        <p14:creationId xmlns:p14="http://schemas.microsoft.com/office/powerpoint/2010/main" val="1301894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77200" cy="792162"/>
          </a:xfrm>
        </p:spPr>
        <p:txBody>
          <a:bodyPr/>
          <a:lstStyle/>
          <a:p>
            <a:r>
              <a:rPr lang="en-US" dirty="0" smtClean="0"/>
              <a:t>More Specifics </a:t>
            </a:r>
            <a:r>
              <a:rPr lang="en-US" dirty="0"/>
              <a:t>A</a:t>
            </a:r>
            <a:r>
              <a:rPr lang="en-US" dirty="0" smtClean="0"/>
              <a:t>bout Purchases</a:t>
            </a:r>
            <a:endParaRPr lang="en-US" dirty="0"/>
          </a:p>
        </p:txBody>
      </p:sp>
      <p:sp>
        <p:nvSpPr>
          <p:cNvPr id="3" name="Content Placeholder 2"/>
          <p:cNvSpPr>
            <a:spLocks noGrp="1"/>
          </p:cNvSpPr>
          <p:nvPr>
            <p:ph idx="1"/>
          </p:nvPr>
        </p:nvSpPr>
        <p:spPr>
          <a:xfrm>
            <a:off x="381000" y="609600"/>
            <a:ext cx="8610600" cy="5181600"/>
          </a:xfrm>
        </p:spPr>
        <p:txBody>
          <a:bodyPr/>
          <a:lstStyle/>
          <a:p>
            <a:r>
              <a:rPr lang="en-US" sz="2500" dirty="0"/>
              <a:t>Micro-purchase (less than $</a:t>
            </a:r>
            <a:r>
              <a:rPr lang="en-US" sz="2500" dirty="0" smtClean="0"/>
              <a:t>3,500)                       </a:t>
            </a:r>
          </a:p>
          <a:p>
            <a:pPr marL="400050" lvl="1" indent="0">
              <a:buNone/>
            </a:pPr>
            <a:r>
              <a:rPr lang="en-US" sz="2500" dirty="0" smtClean="0"/>
              <a:t>How do you “distribute </a:t>
            </a:r>
            <a:r>
              <a:rPr lang="en-US" sz="2500" dirty="0"/>
              <a:t>these purchases equitably among qualified suppliers, if they offer the same </a:t>
            </a:r>
            <a:r>
              <a:rPr lang="en-US" sz="2500" dirty="0" smtClean="0"/>
              <a:t>rate”? </a:t>
            </a:r>
            <a:endParaRPr lang="en-US" sz="2500" dirty="0"/>
          </a:p>
          <a:p>
            <a:r>
              <a:rPr lang="en-US" sz="2500" dirty="0"/>
              <a:t>Small purchase </a:t>
            </a:r>
            <a:r>
              <a:rPr lang="en-US" sz="2500" dirty="0" smtClean="0"/>
              <a:t>(over $3500 but less </a:t>
            </a:r>
            <a:r>
              <a:rPr lang="en-US" sz="2500" dirty="0"/>
              <a:t>than $</a:t>
            </a:r>
            <a:r>
              <a:rPr lang="en-US" sz="2500" dirty="0" smtClean="0"/>
              <a:t>150,000)</a:t>
            </a:r>
          </a:p>
          <a:p>
            <a:pPr marL="400050" lvl="1" indent="0">
              <a:buNone/>
            </a:pPr>
            <a:r>
              <a:rPr lang="en-US" sz="2500" dirty="0" smtClean="0"/>
              <a:t>Procedures are “relatively simple and informal.” </a:t>
            </a:r>
          </a:p>
          <a:p>
            <a:pPr marL="0" indent="0">
              <a:buNone/>
            </a:pPr>
            <a:r>
              <a:rPr lang="en-US" sz="2500" dirty="0" smtClean="0"/>
              <a:t>Price or rate quotations must be obtained from at least two sources, and can be written, oral, a page from a website, etc. This documentation is filed with the purchase.</a:t>
            </a:r>
          </a:p>
          <a:p>
            <a:r>
              <a:rPr lang="en-US" sz="2500" dirty="0" smtClean="0"/>
              <a:t>You must take all necessary affirmative steps to assure that minority businesses, women’s business enterprises and labor surplus area firms are used when possible.</a:t>
            </a:r>
          </a:p>
          <a:p>
            <a:r>
              <a:rPr lang="en-US" sz="2500" dirty="0" smtClean="0"/>
              <a:t>Did you know that the geographic location of a vendor is not an acceptable reason for choosing a vendor?</a:t>
            </a:r>
            <a:endParaRPr lang="en-US" sz="2500" dirty="0"/>
          </a:p>
        </p:txBody>
      </p:sp>
    </p:spTree>
    <p:extLst>
      <p:ext uri="{BB962C8B-B14F-4D97-AF65-F5344CB8AC3E}">
        <p14:creationId xmlns:p14="http://schemas.microsoft.com/office/powerpoint/2010/main" val="3211676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8686800" cy="1924050"/>
          </a:xfrm>
        </p:spPr>
        <p:txBody>
          <a:bodyPr/>
          <a:lstStyle/>
          <a:p>
            <a:pPr algn="ctr"/>
            <a:r>
              <a:rPr lang="en-US" dirty="0" smtClean="0"/>
              <a:t>Part 1: Financial Management for SILCs</a:t>
            </a:r>
            <a:br>
              <a:rPr lang="en-US" dirty="0" smtClean="0"/>
            </a:br>
            <a:r>
              <a:rPr lang="en-US" dirty="0" smtClean="0"/>
              <a:t>Where the rubber meets the road...</a:t>
            </a:r>
            <a:endParaRPr lang="en-US" dirty="0"/>
          </a:p>
        </p:txBody>
      </p:sp>
      <p:sp>
        <p:nvSpPr>
          <p:cNvPr id="3" name="Subtitle 2"/>
          <p:cNvSpPr>
            <a:spLocks noGrp="1"/>
          </p:cNvSpPr>
          <p:nvPr>
            <p:ph type="subTitle" idx="1"/>
          </p:nvPr>
        </p:nvSpPr>
        <p:spPr>
          <a:xfrm>
            <a:off x="1219200" y="2438400"/>
            <a:ext cx="6400800" cy="1371600"/>
          </a:xfrm>
        </p:spPr>
        <p:txBody>
          <a:bodyPr/>
          <a:lstStyle/>
          <a:p>
            <a:r>
              <a:rPr lang="en-US" b="1" dirty="0" smtClean="0">
                <a:solidFill>
                  <a:schemeClr val="accent2"/>
                </a:solidFill>
                <a:latin typeface="+mj-lt"/>
              </a:rPr>
              <a:t>Presenter:</a:t>
            </a:r>
          </a:p>
          <a:p>
            <a:r>
              <a:rPr lang="en-US" b="1" dirty="0" smtClean="0">
                <a:solidFill>
                  <a:schemeClr val="accent2"/>
                </a:solidFill>
                <a:latin typeface="+mj-lt"/>
              </a:rPr>
              <a:t>Paula L McElwee</a:t>
            </a:r>
          </a:p>
          <a:p>
            <a:endParaRPr lang="en-US" sz="1600" b="1" dirty="0" smtClean="0">
              <a:solidFill>
                <a:schemeClr val="accent2"/>
              </a:solidFill>
              <a:latin typeface="+mj-lt"/>
            </a:endParaRPr>
          </a:p>
          <a:p>
            <a:endParaRPr lang="en-US" sz="1600" b="1" dirty="0" smtClean="0">
              <a:solidFill>
                <a:schemeClr val="accent2"/>
              </a:solidFill>
              <a:latin typeface="+mj-lt"/>
            </a:endParaRPr>
          </a:p>
          <a:p>
            <a:r>
              <a:rPr lang="en-US" b="1" dirty="0" smtClean="0">
                <a:solidFill>
                  <a:schemeClr val="accent2"/>
                </a:solidFill>
                <a:latin typeface="+mj-lt"/>
              </a:rPr>
              <a:t>SILC Congress 2017</a:t>
            </a:r>
            <a:endParaRPr lang="en-US" b="1" dirty="0">
              <a:solidFill>
                <a:schemeClr val="accent2"/>
              </a:solidFill>
              <a:latin typeface="+mj-lt"/>
            </a:endParaRPr>
          </a:p>
        </p:txBody>
      </p:sp>
    </p:spTree>
    <p:extLst>
      <p:ext uri="{BB962C8B-B14F-4D97-AF65-F5344CB8AC3E}">
        <p14:creationId xmlns:p14="http://schemas.microsoft.com/office/powerpoint/2010/main" val="484144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8077200" cy="792162"/>
          </a:xfrm>
        </p:spPr>
        <p:txBody>
          <a:bodyPr/>
          <a:lstStyle/>
          <a:p>
            <a:r>
              <a:rPr lang="en-US" dirty="0" smtClean="0"/>
              <a:t>This is the foundation to your financial policies</a:t>
            </a:r>
            <a:endParaRPr lang="en-US" dirty="0"/>
          </a:p>
        </p:txBody>
      </p:sp>
      <p:sp>
        <p:nvSpPr>
          <p:cNvPr id="3" name="Content Placeholder 2"/>
          <p:cNvSpPr>
            <a:spLocks noGrp="1"/>
          </p:cNvSpPr>
          <p:nvPr>
            <p:ph idx="1"/>
          </p:nvPr>
        </p:nvSpPr>
        <p:spPr>
          <a:xfrm>
            <a:off x="457200" y="1143000"/>
            <a:ext cx="8305800" cy="4876800"/>
          </a:xfrm>
        </p:spPr>
        <p:txBody>
          <a:bodyPr/>
          <a:lstStyle/>
          <a:p>
            <a:pPr marL="0" indent="0">
              <a:buNone/>
            </a:pPr>
            <a:r>
              <a:rPr lang="en-US" dirty="0" smtClean="0"/>
              <a:t>Let’s take time to go through the sample policy and procedure developed for IL-NET by John Heveron, the CPA who does our financial management training. You can find </a:t>
            </a:r>
            <a:r>
              <a:rPr lang="en-US" dirty="0"/>
              <a:t>this resource at </a:t>
            </a:r>
            <a:r>
              <a:rPr lang="en-US" u="sng" dirty="0">
                <a:solidFill>
                  <a:schemeClr val="accent5">
                    <a:lumMod val="50000"/>
                  </a:schemeClr>
                </a:solidFill>
                <a:hlinkClick r:id="rId2"/>
              </a:rPr>
              <a:t>http://</a:t>
            </a:r>
            <a:r>
              <a:rPr lang="en-US" u="sng" dirty="0" smtClean="0">
                <a:solidFill>
                  <a:schemeClr val="accent5">
                    <a:lumMod val="50000"/>
                  </a:schemeClr>
                </a:solidFill>
                <a:hlinkClick r:id="rId2"/>
              </a:rPr>
              <a:t>www.ilru.org/il-net-sample-fiscal-policies-and-procedures-handbook</a:t>
            </a:r>
            <a:r>
              <a:rPr lang="en-US" dirty="0"/>
              <a:t> </a:t>
            </a:r>
            <a:r>
              <a:rPr lang="en-US" dirty="0" smtClean="0"/>
              <a:t>and we recommend you use this model for all your financial policies and procedures for meeting these requirements.</a:t>
            </a:r>
            <a:endParaRPr lang="en-US" u="sng" dirty="0">
              <a:solidFill>
                <a:schemeClr val="accent5">
                  <a:lumMod val="50000"/>
                </a:schemeClr>
              </a:solidFill>
            </a:endParaRPr>
          </a:p>
        </p:txBody>
      </p:sp>
    </p:spTree>
    <p:extLst>
      <p:ext uri="{BB962C8B-B14F-4D97-AF65-F5344CB8AC3E}">
        <p14:creationId xmlns:p14="http://schemas.microsoft.com/office/powerpoint/2010/main" val="2306198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Procurement Policy </a:t>
            </a:r>
            <a:r>
              <a:rPr lang="en-US" dirty="0"/>
              <a:t>and </a:t>
            </a:r>
            <a:r>
              <a:rPr lang="en-US" dirty="0" smtClean="0"/>
              <a:t>Procedures</a:t>
            </a:r>
            <a:endParaRPr lang="en-US" dirty="0"/>
          </a:p>
        </p:txBody>
      </p:sp>
      <p:sp>
        <p:nvSpPr>
          <p:cNvPr id="3" name="Content Placeholder 2"/>
          <p:cNvSpPr>
            <a:spLocks noGrp="1"/>
          </p:cNvSpPr>
          <p:nvPr>
            <p:ph idx="1"/>
          </p:nvPr>
        </p:nvSpPr>
        <p:spPr>
          <a:xfrm>
            <a:off x="304800" y="1143000"/>
            <a:ext cx="8458200" cy="4876800"/>
          </a:xfrm>
        </p:spPr>
        <p:txBody>
          <a:bodyPr/>
          <a:lstStyle/>
          <a:p>
            <a:pPr marL="0" indent="0">
              <a:buNone/>
            </a:pPr>
            <a:r>
              <a:rPr lang="en-US" i="1" dirty="0"/>
              <a:t>Objectives of the Policy </a:t>
            </a:r>
            <a:endParaRPr lang="en-US" dirty="0"/>
          </a:p>
          <a:p>
            <a:pPr marL="0" indent="0">
              <a:buNone/>
            </a:pPr>
            <a:r>
              <a:rPr lang="en-US" dirty="0"/>
              <a:t>The </a:t>
            </a:r>
            <a:r>
              <a:rPr lang="en-US" dirty="0" smtClean="0"/>
              <a:t>SILC’s </a:t>
            </a:r>
            <a:r>
              <a:rPr lang="en-US" dirty="0"/>
              <a:t>policy has the following objectives: </a:t>
            </a:r>
          </a:p>
          <a:p>
            <a:r>
              <a:rPr lang="en-US" dirty="0" smtClean="0"/>
              <a:t>Limit </a:t>
            </a:r>
            <a:r>
              <a:rPr lang="en-US" dirty="0"/>
              <a:t>purchases to necessary items. </a:t>
            </a:r>
          </a:p>
          <a:p>
            <a:r>
              <a:rPr lang="en-US" dirty="0" smtClean="0"/>
              <a:t>Minimize </a:t>
            </a:r>
            <a:r>
              <a:rPr lang="en-US" dirty="0"/>
              <a:t>the possibility of theft or misuse. </a:t>
            </a:r>
          </a:p>
          <a:p>
            <a:r>
              <a:rPr lang="en-US" dirty="0" smtClean="0"/>
              <a:t>Control </a:t>
            </a:r>
            <a:r>
              <a:rPr lang="en-US" dirty="0"/>
              <a:t>costs while ensuring quality. </a:t>
            </a:r>
          </a:p>
          <a:p>
            <a:r>
              <a:rPr lang="en-US" dirty="0" smtClean="0"/>
              <a:t>Comply </a:t>
            </a:r>
            <a:r>
              <a:rPr lang="en-US" dirty="0"/>
              <a:t>with federal or other regulations where applicable. </a:t>
            </a:r>
          </a:p>
          <a:p>
            <a:r>
              <a:rPr lang="en-US" dirty="0" smtClean="0"/>
              <a:t>Properly </a:t>
            </a:r>
            <a:r>
              <a:rPr lang="en-US" dirty="0"/>
              <a:t>identify the nature and program or supporting service of the purchase. </a:t>
            </a:r>
          </a:p>
          <a:p>
            <a:pPr marL="0" indent="0">
              <a:buNone/>
            </a:pPr>
            <a:endParaRPr lang="en-US" dirty="0"/>
          </a:p>
        </p:txBody>
      </p:sp>
    </p:spTree>
    <p:extLst>
      <p:ext uri="{BB962C8B-B14F-4D97-AF65-F5344CB8AC3E}">
        <p14:creationId xmlns:p14="http://schemas.microsoft.com/office/powerpoint/2010/main" val="6301239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Procurement Policy and Procedures, </a:t>
            </a:r>
            <a:r>
              <a:rPr lang="en-US" sz="2400" dirty="0" smtClean="0"/>
              <a:t>cont’d.</a:t>
            </a:r>
            <a:endParaRPr lang="en-US" dirty="0"/>
          </a:p>
        </p:txBody>
      </p:sp>
      <p:sp>
        <p:nvSpPr>
          <p:cNvPr id="3" name="Content Placeholder 2"/>
          <p:cNvSpPr>
            <a:spLocks noGrp="1"/>
          </p:cNvSpPr>
          <p:nvPr>
            <p:ph idx="1"/>
          </p:nvPr>
        </p:nvSpPr>
        <p:spPr>
          <a:xfrm>
            <a:off x="304800" y="1143000"/>
            <a:ext cx="8458200" cy="4876800"/>
          </a:xfrm>
        </p:spPr>
        <p:txBody>
          <a:bodyPr/>
          <a:lstStyle/>
          <a:p>
            <a:pPr marL="0" indent="0">
              <a:buNone/>
            </a:pPr>
            <a:r>
              <a:rPr lang="en-US" i="1" dirty="0"/>
              <a:t>Overview </a:t>
            </a:r>
            <a:endParaRPr lang="en-US" dirty="0"/>
          </a:p>
          <a:p>
            <a:pPr marL="0" indent="0">
              <a:buNone/>
            </a:pPr>
            <a:r>
              <a:rPr lang="en-US" dirty="0"/>
              <a:t>It is the policy of the </a:t>
            </a:r>
            <a:r>
              <a:rPr lang="en-US" dirty="0" smtClean="0"/>
              <a:t>SILC </a:t>
            </a:r>
            <a:r>
              <a:rPr lang="en-US" dirty="0"/>
              <a:t>to follow ethical, responsible, and reasonable purchasing procedures. These policies describe the principles and procedures to be followed by all staff in connection with their purchasing responsibilities. </a:t>
            </a:r>
            <a:endParaRPr lang="en-US" dirty="0" smtClean="0"/>
          </a:p>
          <a:p>
            <a:pPr marL="0" indent="0">
              <a:buNone/>
            </a:pPr>
            <a:endParaRPr lang="en-US" dirty="0" smtClean="0"/>
          </a:p>
          <a:p>
            <a:pPr marL="0" indent="0">
              <a:buNone/>
            </a:pPr>
            <a:r>
              <a:rPr lang="en-US" i="1" dirty="0"/>
              <a:t>Responsibility for Purchasing </a:t>
            </a:r>
            <a:endParaRPr lang="en-US" dirty="0"/>
          </a:p>
          <a:p>
            <a:pPr marL="0" indent="0">
              <a:buNone/>
            </a:pPr>
            <a:r>
              <a:rPr lang="en-US" dirty="0"/>
              <a:t>All purchases will be approved by the executive director. </a:t>
            </a:r>
          </a:p>
        </p:txBody>
      </p:sp>
    </p:spTree>
    <p:extLst>
      <p:ext uri="{BB962C8B-B14F-4D97-AF65-F5344CB8AC3E}">
        <p14:creationId xmlns:p14="http://schemas.microsoft.com/office/powerpoint/2010/main" val="20426781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8077200" cy="792162"/>
          </a:xfrm>
        </p:spPr>
        <p:txBody>
          <a:bodyPr/>
          <a:lstStyle/>
          <a:p>
            <a:r>
              <a:rPr lang="en-US" dirty="0" smtClean="0"/>
              <a:t>Sample </a:t>
            </a:r>
            <a:r>
              <a:rPr lang="en-US" dirty="0"/>
              <a:t>Procurement Policy and </a:t>
            </a:r>
            <a:r>
              <a:rPr lang="en-US" dirty="0" smtClean="0"/>
              <a:t>Procedures, </a:t>
            </a:r>
            <a:r>
              <a:rPr lang="en-US" sz="2400" dirty="0"/>
              <a:t>cont’d</a:t>
            </a:r>
            <a:r>
              <a:rPr lang="en-US" sz="2400" dirty="0" smtClean="0"/>
              <a:t>. 2</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a:t>Ethical Conduct in Purchasing </a:t>
            </a:r>
            <a:endParaRPr lang="en-US" dirty="0"/>
          </a:p>
          <a:p>
            <a:pPr marL="0" indent="0">
              <a:buNone/>
            </a:pPr>
            <a:r>
              <a:rPr lang="en-US" dirty="0"/>
              <a:t>Individuals involved in the purchasing process will discourage the offer of, and decline gifts or gratuities for themselves, their families or friends from potential vendors. They will never discriminate unfairly by dispensing special favors or privileges to anyone whether for </a:t>
            </a:r>
            <a:r>
              <a:rPr lang="en-US" dirty="0" smtClean="0"/>
              <a:t>remuneration </a:t>
            </a:r>
            <a:r>
              <a:rPr lang="en-US" dirty="0"/>
              <a:t>or not. </a:t>
            </a:r>
            <a:endParaRPr lang="en-US" dirty="0" smtClean="0"/>
          </a:p>
          <a:p>
            <a:pPr marL="0" indent="0">
              <a:buNone/>
            </a:pPr>
            <a:endParaRPr lang="en-US" i="1" dirty="0"/>
          </a:p>
        </p:txBody>
      </p:sp>
    </p:spTree>
    <p:extLst>
      <p:ext uri="{BB962C8B-B14F-4D97-AF65-F5344CB8AC3E}">
        <p14:creationId xmlns:p14="http://schemas.microsoft.com/office/powerpoint/2010/main" val="13570584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a:t>Procurement Policy and </a:t>
            </a:r>
            <a:r>
              <a:rPr lang="en-US" dirty="0" smtClean="0"/>
              <a:t>Procedures, </a:t>
            </a:r>
            <a:r>
              <a:rPr lang="en-US" sz="2400" dirty="0"/>
              <a:t>cont’d</a:t>
            </a:r>
            <a:r>
              <a:rPr lang="en-US" sz="2400" dirty="0" smtClean="0"/>
              <a:t>. 3</a:t>
            </a:r>
            <a:endParaRPr lang="en-US" dirty="0"/>
          </a:p>
        </p:txBody>
      </p:sp>
      <p:sp>
        <p:nvSpPr>
          <p:cNvPr id="3" name="Content Placeholder 2"/>
          <p:cNvSpPr>
            <a:spLocks noGrp="1"/>
          </p:cNvSpPr>
          <p:nvPr>
            <p:ph idx="1"/>
          </p:nvPr>
        </p:nvSpPr>
        <p:spPr>
          <a:xfrm>
            <a:off x="304800" y="1143000"/>
            <a:ext cx="8458200" cy="4876800"/>
          </a:xfrm>
        </p:spPr>
        <p:txBody>
          <a:bodyPr/>
          <a:lstStyle/>
          <a:p>
            <a:r>
              <a:rPr lang="en-US" dirty="0" smtClean="0"/>
              <a:t>The SILC </a:t>
            </a:r>
            <a:r>
              <a:rPr lang="en-US" dirty="0"/>
              <a:t>will purchase only those items necessary for the performance of the duties required by a state or federal award. </a:t>
            </a:r>
          </a:p>
          <a:p>
            <a:r>
              <a:rPr lang="en-US" dirty="0" smtClean="0"/>
              <a:t>Where </a:t>
            </a:r>
            <a:r>
              <a:rPr lang="en-US" dirty="0"/>
              <a:t>appropriate, an analysis will be made of lease versus purchase acquisitions to determine which would be most economical and practical. </a:t>
            </a:r>
          </a:p>
          <a:p>
            <a:r>
              <a:rPr lang="en-US" dirty="0" smtClean="0"/>
              <a:t>Documentation </a:t>
            </a:r>
            <a:r>
              <a:rPr lang="en-US" dirty="0"/>
              <a:t>of the basis for contractor selection shall be retained when competitive bidding is performed; documentation for why competitive bidding was not done shall be retained. </a:t>
            </a:r>
          </a:p>
        </p:txBody>
      </p:sp>
    </p:spTree>
    <p:extLst>
      <p:ext uri="{BB962C8B-B14F-4D97-AF65-F5344CB8AC3E}">
        <p14:creationId xmlns:p14="http://schemas.microsoft.com/office/powerpoint/2010/main" val="42517377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a:t>Procurement Policy and </a:t>
            </a:r>
            <a:r>
              <a:rPr lang="en-US" dirty="0" smtClean="0"/>
              <a:t>Procedures, </a:t>
            </a:r>
            <a:r>
              <a:rPr lang="en-US" sz="2400" dirty="0"/>
              <a:t>cont’d. </a:t>
            </a:r>
            <a:r>
              <a:rPr lang="en-US" sz="2400" dirty="0" smtClean="0"/>
              <a:t>4</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Vendor contracts shall include a written statement that they have not been suspended or disbarred from doing business with any state or federal agency. </a:t>
            </a:r>
          </a:p>
          <a:p>
            <a:r>
              <a:rPr lang="en-US" dirty="0"/>
              <a:t>Davis-Bacon prevailing wage requirements for construction contracts must be met if required by the state or federal award. </a:t>
            </a:r>
          </a:p>
          <a:p>
            <a:endParaRPr lang="en-US" dirty="0"/>
          </a:p>
        </p:txBody>
      </p:sp>
    </p:spTree>
    <p:extLst>
      <p:ext uri="{BB962C8B-B14F-4D97-AF65-F5344CB8AC3E}">
        <p14:creationId xmlns:p14="http://schemas.microsoft.com/office/powerpoint/2010/main" val="6972431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ample Procurement Policy and Procedures, </a:t>
            </a:r>
            <a:r>
              <a:rPr lang="en-US" sz="2400" dirty="0"/>
              <a:t>cont’d. </a:t>
            </a:r>
            <a:r>
              <a:rPr lang="en-US" sz="2400" dirty="0" smtClean="0"/>
              <a:t>5</a:t>
            </a:r>
            <a:endParaRPr lang="en-US" sz="2400" dirty="0"/>
          </a:p>
        </p:txBody>
      </p:sp>
      <p:sp>
        <p:nvSpPr>
          <p:cNvPr id="3" name="Content Placeholder 2"/>
          <p:cNvSpPr>
            <a:spLocks noGrp="1"/>
          </p:cNvSpPr>
          <p:nvPr>
            <p:ph idx="1"/>
          </p:nvPr>
        </p:nvSpPr>
        <p:spPr>
          <a:xfrm>
            <a:off x="381000" y="914400"/>
            <a:ext cx="8382000" cy="5105400"/>
          </a:xfrm>
        </p:spPr>
        <p:txBody>
          <a:bodyPr/>
          <a:lstStyle/>
          <a:p>
            <a:pPr marL="0" indent="0">
              <a:buNone/>
            </a:pPr>
            <a:r>
              <a:rPr lang="en-US" dirty="0"/>
              <a:t>Purchases must be necessary and reasonable for the performance of the federal or other award and shall be properly identified with an award(s). Economical purchase procedures (such as consolidation of purchases), and lease versus purchase, where appropriate shall be considered. </a:t>
            </a:r>
          </a:p>
          <a:p>
            <a:r>
              <a:rPr lang="en-US" dirty="0" smtClean="0"/>
              <a:t>Purchases </a:t>
            </a:r>
            <a:r>
              <a:rPr lang="en-US" dirty="0"/>
              <a:t>shall be treated consistently as direct or indirect costs. </a:t>
            </a:r>
          </a:p>
          <a:p>
            <a:r>
              <a:rPr lang="en-US" dirty="0" smtClean="0"/>
              <a:t>Purchases </a:t>
            </a:r>
            <a:r>
              <a:rPr lang="en-US" dirty="0"/>
              <a:t>treated as direct or indirect </a:t>
            </a:r>
            <a:r>
              <a:rPr lang="en-US" dirty="0" smtClean="0"/>
              <a:t>costs </a:t>
            </a:r>
            <a:r>
              <a:rPr lang="en-US" dirty="0"/>
              <a:t>cannot also be used to meet cost sharing or matching requirements. </a:t>
            </a:r>
          </a:p>
        </p:txBody>
      </p:sp>
    </p:spTree>
    <p:extLst>
      <p:ext uri="{BB962C8B-B14F-4D97-AF65-F5344CB8AC3E}">
        <p14:creationId xmlns:p14="http://schemas.microsoft.com/office/powerpoint/2010/main" val="3628774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Procurement Policy and Procedures, </a:t>
            </a:r>
            <a:r>
              <a:rPr lang="en-US" sz="2400" dirty="0"/>
              <a:t>cont’d. </a:t>
            </a:r>
            <a:r>
              <a:rPr lang="en-US" sz="2400" dirty="0" smtClean="0"/>
              <a:t>6</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Costs charged to federal and other awards shall be net of any applicable credits. </a:t>
            </a:r>
          </a:p>
          <a:p>
            <a:r>
              <a:rPr lang="en-US" dirty="0" smtClean="0"/>
              <a:t>Costs </a:t>
            </a:r>
            <a:r>
              <a:rPr lang="en-US" dirty="0"/>
              <a:t>charged to federal and similar awards shall be allowable based on </a:t>
            </a:r>
            <a:r>
              <a:rPr lang="en-US" dirty="0" smtClean="0"/>
              <a:t>guidance. </a:t>
            </a:r>
            <a:endParaRPr lang="en-US" dirty="0"/>
          </a:p>
          <a:p>
            <a:r>
              <a:rPr lang="en-US" dirty="0" smtClean="0"/>
              <a:t>Costs </a:t>
            </a:r>
            <a:r>
              <a:rPr lang="en-US" dirty="0"/>
              <a:t>shall be determined in conformity with U.S. generally accepted accounting principles. </a:t>
            </a:r>
          </a:p>
          <a:p>
            <a:r>
              <a:rPr lang="en-US" dirty="0" smtClean="0"/>
              <a:t>Contractors </a:t>
            </a:r>
            <a:r>
              <a:rPr lang="en-US" dirty="0"/>
              <a:t>that develop or draft specifications, requirements, statements of work, or invitations for bids or requests for proposals will be excluded from competing for such procurements. </a:t>
            </a:r>
          </a:p>
          <a:p>
            <a:pPr marL="0" indent="0">
              <a:buNone/>
            </a:pPr>
            <a:endParaRPr lang="en-US" dirty="0"/>
          </a:p>
        </p:txBody>
      </p:sp>
    </p:spTree>
    <p:extLst>
      <p:ext uri="{BB962C8B-B14F-4D97-AF65-F5344CB8AC3E}">
        <p14:creationId xmlns:p14="http://schemas.microsoft.com/office/powerpoint/2010/main" val="37786419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Procurement Policy and Procedure, </a:t>
            </a:r>
            <a:r>
              <a:rPr lang="en-US" sz="2400" dirty="0"/>
              <a:t>cont’d. </a:t>
            </a:r>
            <a:r>
              <a:rPr lang="en-US" sz="2400" dirty="0" smtClean="0"/>
              <a:t>7</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All solicitations shall include a clear and accurate description of the technical requirements for the material, product, or service to be procured. </a:t>
            </a:r>
          </a:p>
          <a:p>
            <a:r>
              <a:rPr lang="en-US" dirty="0" smtClean="0"/>
              <a:t>Documentation </a:t>
            </a:r>
            <a:r>
              <a:rPr lang="en-US" dirty="0"/>
              <a:t>for purchases will be sufficient for an independent person to determine what was purchased, and for what purpose. </a:t>
            </a:r>
          </a:p>
          <a:p>
            <a:r>
              <a:rPr lang="en-US" dirty="0" smtClean="0"/>
              <a:t>Documentation </a:t>
            </a:r>
            <a:r>
              <a:rPr lang="en-US" dirty="0"/>
              <a:t>for purchases shall be kept for at least 7 years and shall document the rationale for the method of procurement, the selection of the contract type, contractor selection/rejection and basis for the contract price and verification that the contractor is not suspended or debarred.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254675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Sample </a:t>
            </a:r>
            <a:r>
              <a:rPr lang="en-US" sz="2600" dirty="0"/>
              <a:t>Procurement Policy and </a:t>
            </a:r>
            <a:r>
              <a:rPr lang="en-US" sz="2600" dirty="0" smtClean="0"/>
              <a:t>Procedure</a:t>
            </a:r>
            <a:r>
              <a:rPr lang="en-US" sz="2600" dirty="0" smtClean="0">
                <a:latin typeface="Calibri Light" panose="020F0302020204030204" pitchFamily="34" charset="0"/>
                <a:cs typeface="Calibri Light" panose="020F0302020204030204" pitchFamily="34" charset="0"/>
              </a:rPr>
              <a:t>—</a:t>
            </a:r>
            <a:r>
              <a:rPr lang="en-US" sz="2600" dirty="0" smtClean="0"/>
              <a:t> Purchase Thresholds</a:t>
            </a:r>
            <a:endParaRPr lang="en-US" sz="2600" dirty="0"/>
          </a:p>
        </p:txBody>
      </p:sp>
      <p:sp>
        <p:nvSpPr>
          <p:cNvPr id="3" name="Content Placeholder 2"/>
          <p:cNvSpPr>
            <a:spLocks noGrp="1"/>
          </p:cNvSpPr>
          <p:nvPr>
            <p:ph idx="1"/>
          </p:nvPr>
        </p:nvSpPr>
        <p:spPr>
          <a:xfrm>
            <a:off x="304800" y="914400"/>
            <a:ext cx="8534400" cy="5181600"/>
          </a:xfrm>
        </p:spPr>
        <p:txBody>
          <a:bodyPr/>
          <a:lstStyle/>
          <a:p>
            <a:pPr marL="0" indent="0">
              <a:buNone/>
            </a:pPr>
            <a:r>
              <a:rPr lang="en-US" dirty="0"/>
              <a:t>Purchase Thresholds </a:t>
            </a:r>
          </a:p>
          <a:p>
            <a:r>
              <a:rPr lang="en-US" dirty="0"/>
              <a:t>Requirements vary based on the size of the purchase. </a:t>
            </a:r>
          </a:p>
          <a:p>
            <a:r>
              <a:rPr lang="en-US" dirty="0"/>
              <a:t>Micro purchases of supplies or services are those that do not exceed $3,500 (these limits will be updated </a:t>
            </a:r>
            <a:r>
              <a:rPr lang="en-US" dirty="0" smtClean="0"/>
              <a:t>periodically). </a:t>
            </a:r>
            <a:endParaRPr lang="en-US" dirty="0"/>
          </a:p>
          <a:p>
            <a:r>
              <a:rPr lang="en-US" dirty="0"/>
              <a:t>Small purchase requirements apply when purchases are between $</a:t>
            </a:r>
            <a:r>
              <a:rPr lang="en-US" dirty="0" smtClean="0"/>
              <a:t>3,500 </a:t>
            </a:r>
            <a:r>
              <a:rPr lang="en-US" dirty="0"/>
              <a:t>and $150,000 (the current level of the Simplified Acquisition Threshold). These amounts will be indexed for inflation. </a:t>
            </a:r>
          </a:p>
          <a:p>
            <a:r>
              <a:rPr lang="en-US" dirty="0" smtClean="0"/>
              <a:t>Micro </a:t>
            </a:r>
            <a:r>
              <a:rPr lang="en-US" dirty="0"/>
              <a:t>purchases shall be distributed among qualified suppliers but don’t generally require competitive quotations. </a:t>
            </a:r>
          </a:p>
          <a:p>
            <a:endParaRPr lang="en-US" dirty="0"/>
          </a:p>
        </p:txBody>
      </p:sp>
    </p:spTree>
    <p:extLst>
      <p:ext uri="{BB962C8B-B14F-4D97-AF65-F5344CB8AC3E}">
        <p14:creationId xmlns:p14="http://schemas.microsoft.com/office/powerpoint/2010/main" val="3228140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077200" cy="1905000"/>
          </a:xfrm>
        </p:spPr>
        <p:txBody>
          <a:bodyPr/>
          <a:lstStyle/>
          <a:p>
            <a:pPr algn="ctr"/>
            <a:r>
              <a:rPr lang="en-US" dirty="0"/>
              <a:t>Taken primarily from Uniform Guidance and the specific requirements </a:t>
            </a:r>
            <a:r>
              <a:rPr lang="en-US" dirty="0" smtClean="0"/>
              <a:t>in </a:t>
            </a:r>
            <a:r>
              <a:rPr lang="en-US" dirty="0"/>
              <a:t>the Uniform Administrative Requirements </a:t>
            </a:r>
            <a:r>
              <a:rPr lang="en-US" dirty="0" smtClean="0"/>
              <a:t/>
            </a:r>
            <a:br>
              <a:rPr lang="en-US" dirty="0" smtClean="0"/>
            </a:br>
            <a:r>
              <a:rPr lang="en-US" dirty="0" smtClean="0"/>
              <a:t>for </a:t>
            </a:r>
            <a:r>
              <a:rPr lang="en-US" dirty="0"/>
              <a:t>HHS – 45 CFR 75</a:t>
            </a:r>
            <a:br>
              <a:rPr lang="en-US" dirty="0"/>
            </a:br>
            <a:endParaRPr lang="en-US" dirty="0"/>
          </a:p>
        </p:txBody>
      </p:sp>
    </p:spTree>
    <p:extLst>
      <p:ext uri="{BB962C8B-B14F-4D97-AF65-F5344CB8AC3E}">
        <p14:creationId xmlns:p14="http://schemas.microsoft.com/office/powerpoint/2010/main" val="40225768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Procurement Policy and Procedure</a:t>
            </a:r>
            <a:r>
              <a:rPr lang="en-US" dirty="0">
                <a:latin typeface="Calibri Light" panose="020F0302020204030204" pitchFamily="34" charset="0"/>
                <a:cs typeface="Calibri Light" panose="020F0302020204030204" pitchFamily="34" charset="0"/>
              </a:rPr>
              <a:t>—</a:t>
            </a:r>
            <a:r>
              <a:rPr lang="en-US" dirty="0"/>
              <a:t> Purchase </a:t>
            </a:r>
            <a:r>
              <a:rPr lang="en-US" dirty="0" smtClean="0"/>
              <a:t>Thresholds, </a:t>
            </a:r>
            <a:r>
              <a:rPr lang="en-US" sz="2400" dirty="0" smtClean="0"/>
              <a:t>cont’d.</a:t>
            </a:r>
            <a:endParaRPr lang="en-US" sz="2000" dirty="0"/>
          </a:p>
        </p:txBody>
      </p:sp>
      <p:sp>
        <p:nvSpPr>
          <p:cNvPr id="3" name="Content Placeholder 2"/>
          <p:cNvSpPr>
            <a:spLocks noGrp="1"/>
          </p:cNvSpPr>
          <p:nvPr>
            <p:ph idx="1"/>
          </p:nvPr>
        </p:nvSpPr>
        <p:spPr>
          <a:xfrm>
            <a:off x="381000" y="990600"/>
            <a:ext cx="8382000" cy="5029200"/>
          </a:xfrm>
        </p:spPr>
        <p:txBody>
          <a:bodyPr/>
          <a:lstStyle/>
          <a:p>
            <a:r>
              <a:rPr lang="en-US" dirty="0"/>
              <a:t>Small purchases will be made only after price or rate quotations are obtained from an adequate number of qualified sources. Prices can be obtained from published or online price lists. </a:t>
            </a:r>
          </a:p>
          <a:p>
            <a:r>
              <a:rPr lang="en-US" dirty="0"/>
              <a:t>Purchases in excess of </a:t>
            </a:r>
            <a:r>
              <a:rPr lang="en-US" dirty="0" smtClean="0"/>
              <a:t>$150,000, </a:t>
            </a:r>
            <a:r>
              <a:rPr lang="en-US" dirty="0"/>
              <a:t>including services, equipment or supplies, purchases, leased or contracted for require a cost or price analysis (</a:t>
            </a:r>
            <a:r>
              <a:rPr lang="en-US" dirty="0" smtClean="0"/>
              <a:t>cost </a:t>
            </a:r>
            <a:r>
              <a:rPr lang="en-US" dirty="0"/>
              <a:t>analysis evaluates cost components, price analysis evaluates the total price). These purchases shall be made only after receiving, whenever possible, quotations from at least three vendors. </a:t>
            </a:r>
          </a:p>
        </p:txBody>
      </p:sp>
    </p:spTree>
    <p:extLst>
      <p:ext uri="{BB962C8B-B14F-4D97-AF65-F5344CB8AC3E}">
        <p14:creationId xmlns:p14="http://schemas.microsoft.com/office/powerpoint/2010/main" val="8241389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Procurement Policy and Procedure</a:t>
            </a:r>
            <a:r>
              <a:rPr lang="en-US" dirty="0">
                <a:latin typeface="Calibri Light" panose="020F0302020204030204" pitchFamily="34" charset="0"/>
                <a:cs typeface="Calibri Light" panose="020F0302020204030204" pitchFamily="34" charset="0"/>
              </a:rPr>
              <a:t>—</a:t>
            </a:r>
            <a:r>
              <a:rPr lang="en-US" dirty="0"/>
              <a:t> Purchase </a:t>
            </a:r>
            <a:r>
              <a:rPr lang="en-US" dirty="0" smtClean="0"/>
              <a:t>Thresholds, </a:t>
            </a:r>
            <a:r>
              <a:rPr lang="en-US" sz="2400" dirty="0" smtClean="0"/>
              <a:t>cont’d. 2</a:t>
            </a:r>
            <a:endParaRPr lang="en-US" dirty="0"/>
          </a:p>
        </p:txBody>
      </p:sp>
      <p:sp>
        <p:nvSpPr>
          <p:cNvPr id="3" name="Content Placeholder 2"/>
          <p:cNvSpPr>
            <a:spLocks noGrp="1"/>
          </p:cNvSpPr>
          <p:nvPr>
            <p:ph idx="1"/>
          </p:nvPr>
        </p:nvSpPr>
        <p:spPr>
          <a:xfrm>
            <a:off x="304800" y="990600"/>
            <a:ext cx="8610600" cy="5029200"/>
          </a:xfrm>
        </p:spPr>
        <p:txBody>
          <a:bodyPr/>
          <a:lstStyle/>
          <a:p>
            <a:pPr marL="0" indent="0">
              <a:buNone/>
            </a:pPr>
            <a:r>
              <a:rPr lang="en-US" sz="2500" dirty="0"/>
              <a:t>Selections shall be recommended to the (finance director, CFO CEO) for approval with quotations attached. Recommendation and selection shall be based on the following criteria: </a:t>
            </a:r>
          </a:p>
          <a:p>
            <a:r>
              <a:rPr lang="en-US" sz="2500" dirty="0" smtClean="0"/>
              <a:t>A </a:t>
            </a:r>
            <a:r>
              <a:rPr lang="en-US" sz="2500" dirty="0"/>
              <a:t>clear and accurate description of the product or service to be purchased </a:t>
            </a:r>
          </a:p>
          <a:p>
            <a:r>
              <a:rPr lang="en-US" sz="2500" dirty="0" smtClean="0"/>
              <a:t>Skill </a:t>
            </a:r>
            <a:r>
              <a:rPr lang="en-US" sz="2500" dirty="0"/>
              <a:t>and experience of key personnel </a:t>
            </a:r>
          </a:p>
          <a:p>
            <a:r>
              <a:rPr lang="en-US" sz="2500" dirty="0" smtClean="0"/>
              <a:t>Experience </a:t>
            </a:r>
            <a:r>
              <a:rPr lang="en-US" sz="2500" dirty="0"/>
              <a:t>providing products or services to THE ORGANIZATION </a:t>
            </a:r>
          </a:p>
          <a:p>
            <a:r>
              <a:rPr lang="en-US" sz="2500" dirty="0" smtClean="0"/>
              <a:t>Any </a:t>
            </a:r>
            <a:r>
              <a:rPr lang="en-US" sz="2500" dirty="0"/>
              <a:t>specific requirements </a:t>
            </a:r>
            <a:r>
              <a:rPr lang="en-US" sz="2500" dirty="0" smtClean="0"/>
              <a:t>included </a:t>
            </a:r>
            <a:r>
              <a:rPr lang="en-US" sz="2500" dirty="0"/>
              <a:t>in </a:t>
            </a:r>
            <a:r>
              <a:rPr lang="en-US" sz="2500" dirty="0" smtClean="0"/>
              <a:t>the </a:t>
            </a:r>
            <a:r>
              <a:rPr lang="en-US" sz="2500" dirty="0"/>
              <a:t>solicitation of bids </a:t>
            </a:r>
          </a:p>
          <a:p>
            <a:r>
              <a:rPr lang="en-US" sz="2500" dirty="0" smtClean="0"/>
              <a:t>Demonstrated </a:t>
            </a:r>
            <a:r>
              <a:rPr lang="en-US" sz="2500" dirty="0"/>
              <a:t>commitment to the </a:t>
            </a:r>
            <a:r>
              <a:rPr lang="en-US" sz="2500" dirty="0" smtClean="0"/>
              <a:t>non-profit </a:t>
            </a:r>
            <a:r>
              <a:rPr lang="en-US" sz="2500" dirty="0"/>
              <a:t>sector </a:t>
            </a:r>
          </a:p>
          <a:p>
            <a:endParaRPr lang="en-US" sz="2500" dirty="0"/>
          </a:p>
        </p:txBody>
      </p:sp>
    </p:spTree>
    <p:extLst>
      <p:ext uri="{BB962C8B-B14F-4D97-AF65-F5344CB8AC3E}">
        <p14:creationId xmlns:p14="http://schemas.microsoft.com/office/powerpoint/2010/main" val="25381859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 Selection Criteria</a:t>
            </a:r>
            <a:endParaRPr lang="en-US" dirty="0"/>
          </a:p>
        </p:txBody>
      </p:sp>
      <p:sp>
        <p:nvSpPr>
          <p:cNvPr id="3" name="Content Placeholder 2"/>
          <p:cNvSpPr>
            <a:spLocks noGrp="1"/>
          </p:cNvSpPr>
          <p:nvPr>
            <p:ph idx="1"/>
          </p:nvPr>
        </p:nvSpPr>
        <p:spPr>
          <a:xfrm>
            <a:off x="152400" y="914400"/>
            <a:ext cx="8610600" cy="5105400"/>
          </a:xfrm>
        </p:spPr>
        <p:txBody>
          <a:bodyPr/>
          <a:lstStyle/>
          <a:p>
            <a:r>
              <a:rPr lang="en-US" dirty="0" smtClean="0"/>
              <a:t>Information </a:t>
            </a:r>
            <a:r>
              <a:rPr lang="en-US" dirty="0"/>
              <a:t>received from vendor references </a:t>
            </a:r>
          </a:p>
          <a:p>
            <a:r>
              <a:rPr lang="en-US" dirty="0" smtClean="0"/>
              <a:t>Commitment to </a:t>
            </a:r>
            <a:r>
              <a:rPr lang="en-US" dirty="0"/>
              <a:t>time deadlines </a:t>
            </a:r>
          </a:p>
          <a:p>
            <a:r>
              <a:rPr lang="en-US" dirty="0" smtClean="0"/>
              <a:t>Cost </a:t>
            </a:r>
            <a:endParaRPr lang="en-US" dirty="0"/>
          </a:p>
          <a:p>
            <a:r>
              <a:rPr lang="en-US" dirty="0" smtClean="0"/>
              <a:t>Woman- </a:t>
            </a:r>
            <a:r>
              <a:rPr lang="en-US" dirty="0"/>
              <a:t>or minority-owned business or qualified small business </a:t>
            </a:r>
          </a:p>
          <a:p>
            <a:r>
              <a:rPr lang="en-US" dirty="0" smtClean="0"/>
              <a:t>Preference </a:t>
            </a:r>
            <a:r>
              <a:rPr lang="en-US" dirty="0"/>
              <a:t>for products and services that conserve natural resources and protect the environment, to the extent possible </a:t>
            </a:r>
          </a:p>
        </p:txBody>
      </p:sp>
    </p:spTree>
    <p:extLst>
      <p:ext uri="{BB962C8B-B14F-4D97-AF65-F5344CB8AC3E}">
        <p14:creationId xmlns:p14="http://schemas.microsoft.com/office/powerpoint/2010/main" val="19963705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Procurement Selection </a:t>
            </a:r>
            <a:r>
              <a:rPr lang="en-US" dirty="0" smtClean="0"/>
              <a:t>Criteria, </a:t>
            </a:r>
            <a:r>
              <a:rPr lang="en-US" sz="2400" dirty="0" smtClean="0"/>
              <a:t>cont’d.</a:t>
            </a:r>
            <a:endParaRPr lang="en-US" sz="2400" dirty="0"/>
          </a:p>
        </p:txBody>
      </p:sp>
      <p:sp>
        <p:nvSpPr>
          <p:cNvPr id="3" name="Content Placeholder 2"/>
          <p:cNvSpPr>
            <a:spLocks noGrp="1"/>
          </p:cNvSpPr>
          <p:nvPr>
            <p:ph idx="1"/>
          </p:nvPr>
        </p:nvSpPr>
        <p:spPr>
          <a:xfrm>
            <a:off x="152400" y="838200"/>
            <a:ext cx="8610600" cy="5181600"/>
          </a:xfrm>
        </p:spPr>
        <p:txBody>
          <a:bodyPr/>
          <a:lstStyle/>
          <a:p>
            <a:r>
              <a:rPr lang="en-US" dirty="0"/>
              <a:t>Construction services shall be procured by sealed bids following formal advertising. Contracts shall be awarded to the responsible bidder whose bid conforms with all the material terms and conditions of the request for bids and is the lowest in price. </a:t>
            </a:r>
          </a:p>
          <a:p>
            <a:r>
              <a:rPr lang="en-US" dirty="0"/>
              <a:t>Vendor contracts shall include a written statement that they have not been suspended or debarred from doing business with any federal agency. </a:t>
            </a:r>
            <a:r>
              <a:rPr lang="en-US" dirty="0" smtClean="0"/>
              <a:t>Alternatively the </a:t>
            </a:r>
            <a:r>
              <a:rPr lang="en-US" dirty="0"/>
              <a:t>Organization shall check the SAM (System for Award Management https://www.sam.gov/index.html) vendor database. Davis-Bacon prevailing wage requirements for construction contracts must be met if required by the federal award. </a:t>
            </a:r>
          </a:p>
          <a:p>
            <a:endParaRPr lang="en-US" dirty="0"/>
          </a:p>
        </p:txBody>
      </p:sp>
    </p:spTree>
    <p:extLst>
      <p:ext uri="{BB962C8B-B14F-4D97-AF65-F5344CB8AC3E}">
        <p14:creationId xmlns:p14="http://schemas.microsoft.com/office/powerpoint/2010/main" val="25504104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077200" cy="762000"/>
          </a:xfrm>
        </p:spPr>
        <p:txBody>
          <a:bodyPr/>
          <a:lstStyle/>
          <a:p>
            <a:r>
              <a:rPr lang="en-US" dirty="0" smtClean="0"/>
              <a:t>Sample Procurement Policy and Procedures</a:t>
            </a:r>
            <a:r>
              <a:rPr lang="en-US" dirty="0" smtClean="0">
                <a:latin typeface="Calibri Light" panose="020F0302020204030204" pitchFamily="34" charset="0"/>
                <a:cs typeface="Calibri Light" panose="020F0302020204030204" pitchFamily="34" charset="0"/>
              </a:rPr>
              <a:t>—</a:t>
            </a:r>
            <a:r>
              <a:rPr lang="en-US" dirty="0" smtClean="0"/>
              <a:t> </a:t>
            </a:r>
            <a:r>
              <a:rPr lang="en-US" i="1" dirty="0"/>
              <a:t>Exceptions to Competitive Bidding </a:t>
            </a:r>
            <a:endParaRPr lang="en-US" dirty="0"/>
          </a:p>
        </p:txBody>
      </p:sp>
      <p:sp>
        <p:nvSpPr>
          <p:cNvPr id="3" name="Content Placeholder 2"/>
          <p:cNvSpPr>
            <a:spLocks noGrp="1"/>
          </p:cNvSpPr>
          <p:nvPr>
            <p:ph idx="1"/>
          </p:nvPr>
        </p:nvSpPr>
        <p:spPr>
          <a:xfrm>
            <a:off x="381000" y="1447800"/>
            <a:ext cx="8382000" cy="4724400"/>
          </a:xfrm>
        </p:spPr>
        <p:txBody>
          <a:bodyPr/>
          <a:lstStyle/>
          <a:p>
            <a:pPr marL="0" indent="0">
              <a:buNone/>
            </a:pPr>
            <a:r>
              <a:rPr lang="en-US" dirty="0" smtClean="0"/>
              <a:t>Competitive </a:t>
            </a:r>
            <a:r>
              <a:rPr lang="en-US" dirty="0"/>
              <a:t>bidding will not be required in certain limited circumstances including: </a:t>
            </a:r>
          </a:p>
          <a:p>
            <a:r>
              <a:rPr lang="en-US" dirty="0" smtClean="0"/>
              <a:t>The </a:t>
            </a:r>
            <a:r>
              <a:rPr lang="en-US" dirty="0"/>
              <a:t>item is available only from a single source. </a:t>
            </a:r>
          </a:p>
          <a:p>
            <a:r>
              <a:rPr lang="en-US" dirty="0" smtClean="0"/>
              <a:t>An </a:t>
            </a:r>
            <a:r>
              <a:rPr lang="en-US" dirty="0"/>
              <a:t>emergency or urgent need will not permit a delay for competitive selection. </a:t>
            </a:r>
          </a:p>
          <a:p>
            <a:r>
              <a:rPr lang="en-US" dirty="0" smtClean="0"/>
              <a:t>Staff </a:t>
            </a:r>
            <a:r>
              <a:rPr lang="en-US" dirty="0"/>
              <a:t>or client health, welfare, or safety does not permit a delay for competitive selection. </a:t>
            </a:r>
          </a:p>
          <a:p>
            <a:r>
              <a:rPr lang="en-US" dirty="0" smtClean="0"/>
              <a:t>After </a:t>
            </a:r>
            <a:r>
              <a:rPr lang="en-US" dirty="0"/>
              <a:t>solicitation of a number of sources, competition is deemed to be inadequate. </a:t>
            </a:r>
          </a:p>
        </p:txBody>
      </p:sp>
    </p:spTree>
    <p:extLst>
      <p:ext uri="{BB962C8B-B14F-4D97-AF65-F5344CB8AC3E}">
        <p14:creationId xmlns:p14="http://schemas.microsoft.com/office/powerpoint/2010/main" val="9565076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77200" cy="990600"/>
          </a:xfrm>
        </p:spPr>
        <p:txBody>
          <a:bodyPr/>
          <a:lstStyle/>
          <a:p>
            <a:r>
              <a:rPr lang="en-US" dirty="0" smtClean="0"/>
              <a:t>Procurement</a:t>
            </a:r>
            <a:r>
              <a:rPr lang="en-US" dirty="0" smtClean="0">
                <a:latin typeface="Calibri Light" panose="020F0302020204030204" pitchFamily="34" charset="0"/>
                <a:cs typeface="Calibri Light" panose="020F0302020204030204" pitchFamily="34" charset="0"/>
              </a:rPr>
              <a:t>—</a:t>
            </a:r>
            <a:r>
              <a:rPr lang="en-US" dirty="0" smtClean="0"/>
              <a:t>Exceptions to Competitive Bidding</a:t>
            </a:r>
            <a:endParaRPr lang="en-US" dirty="0"/>
          </a:p>
        </p:txBody>
      </p:sp>
      <p:sp>
        <p:nvSpPr>
          <p:cNvPr id="3" name="Content Placeholder 2"/>
          <p:cNvSpPr>
            <a:spLocks noGrp="1"/>
          </p:cNvSpPr>
          <p:nvPr>
            <p:ph idx="1"/>
          </p:nvPr>
        </p:nvSpPr>
        <p:spPr>
          <a:xfrm>
            <a:off x="304800" y="1143000"/>
            <a:ext cx="8458200" cy="4876800"/>
          </a:xfrm>
        </p:spPr>
        <p:txBody>
          <a:bodyPr/>
          <a:lstStyle/>
          <a:p>
            <a:r>
              <a:rPr lang="en-US" dirty="0"/>
              <a:t>A written explanation shall be prepared and maintained whenever a normally required competitive selection is not used. </a:t>
            </a:r>
          </a:p>
          <a:p>
            <a:r>
              <a:rPr lang="en-US" dirty="0"/>
              <a:t>Documentation of the basis for contractor selection shall be retained when competitive bidding is performed. Documentation for why competitive bidding was not done shall be retained. </a:t>
            </a:r>
          </a:p>
          <a:p>
            <a:pPr marL="0" indent="0">
              <a:buNone/>
            </a:pPr>
            <a:endParaRPr lang="en-US" dirty="0"/>
          </a:p>
        </p:txBody>
      </p:sp>
    </p:spTree>
    <p:extLst>
      <p:ext uri="{BB962C8B-B14F-4D97-AF65-F5344CB8AC3E}">
        <p14:creationId xmlns:p14="http://schemas.microsoft.com/office/powerpoint/2010/main" val="32680195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Policy and Procedures on Procurement, </a:t>
            </a:r>
            <a:r>
              <a:rPr lang="en-US" sz="2400" dirty="0" smtClean="0"/>
              <a:t>cont’d.</a:t>
            </a:r>
            <a:endParaRPr lang="en-US" dirty="0"/>
          </a:p>
        </p:txBody>
      </p:sp>
      <p:sp>
        <p:nvSpPr>
          <p:cNvPr id="3" name="Content Placeholder 2"/>
          <p:cNvSpPr>
            <a:spLocks noGrp="1"/>
          </p:cNvSpPr>
          <p:nvPr>
            <p:ph idx="1"/>
          </p:nvPr>
        </p:nvSpPr>
        <p:spPr>
          <a:xfrm>
            <a:off x="381000" y="1143000"/>
            <a:ext cx="8458200" cy="4876800"/>
          </a:xfrm>
        </p:spPr>
        <p:txBody>
          <a:bodyPr/>
          <a:lstStyle/>
          <a:p>
            <a:pPr marL="0" indent="0">
              <a:buNone/>
            </a:pPr>
            <a:r>
              <a:rPr lang="en-US" i="1" dirty="0"/>
              <a:t>Minority Businesses and Woman-Owned Businesses </a:t>
            </a:r>
            <a:endParaRPr lang="en-US" dirty="0"/>
          </a:p>
          <a:p>
            <a:pPr marL="0" indent="0">
              <a:buNone/>
            </a:pPr>
            <a:r>
              <a:rPr lang="en-US" dirty="0"/>
              <a:t>The organization will take affirmative steps to encourage minority businesses, woman’s business enterprises and labor surplus area firms to be used including: </a:t>
            </a:r>
          </a:p>
          <a:p>
            <a:r>
              <a:rPr lang="en-US" dirty="0" smtClean="0"/>
              <a:t>Identifying </a:t>
            </a:r>
            <a:r>
              <a:rPr lang="en-US" dirty="0"/>
              <a:t>qualified organizations. </a:t>
            </a:r>
          </a:p>
          <a:p>
            <a:r>
              <a:rPr lang="en-US" dirty="0" smtClean="0"/>
              <a:t>Soliciting </a:t>
            </a:r>
            <a:r>
              <a:rPr lang="en-US" dirty="0"/>
              <a:t>from these organizations. </a:t>
            </a:r>
          </a:p>
          <a:p>
            <a:r>
              <a:rPr lang="en-US" dirty="0" smtClean="0"/>
              <a:t>Dividing </a:t>
            </a:r>
            <a:r>
              <a:rPr lang="en-US" dirty="0"/>
              <a:t>total requirements, when economically feasible, into smaller tasks to permit maximum participation by these organizations. </a:t>
            </a:r>
          </a:p>
          <a:p>
            <a:pPr marL="0" indent="0">
              <a:buNone/>
            </a:pPr>
            <a:endParaRPr lang="en-US" dirty="0"/>
          </a:p>
        </p:txBody>
      </p:sp>
    </p:spTree>
    <p:extLst>
      <p:ext uri="{BB962C8B-B14F-4D97-AF65-F5344CB8AC3E}">
        <p14:creationId xmlns:p14="http://schemas.microsoft.com/office/powerpoint/2010/main" val="4222293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Policy and Procedures on Procurement, </a:t>
            </a:r>
            <a:r>
              <a:rPr lang="en-US" sz="2400" dirty="0" smtClean="0"/>
              <a:t>cont’d. 2</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i="1" dirty="0"/>
              <a:t>Uncertainties and Violations </a:t>
            </a:r>
            <a:endParaRPr lang="en-US" dirty="0"/>
          </a:p>
          <a:p>
            <a:r>
              <a:rPr lang="en-US" dirty="0"/>
              <a:t>Any questions regarding compliance with this policy should be directed to the CFO or the CEO. </a:t>
            </a:r>
          </a:p>
          <a:p>
            <a:r>
              <a:rPr lang="en-US" dirty="0"/>
              <a:t>Deliberate violations of any aspect of this policy will be subject to disciplinary action including possible termination. </a:t>
            </a:r>
          </a:p>
        </p:txBody>
      </p:sp>
    </p:spTree>
    <p:extLst>
      <p:ext uri="{BB962C8B-B14F-4D97-AF65-F5344CB8AC3E}">
        <p14:creationId xmlns:p14="http://schemas.microsoft.com/office/powerpoint/2010/main" val="11002832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you use the IL-NET sample policies...</a:t>
            </a:r>
            <a:endParaRPr lang="en-US" dirty="0"/>
          </a:p>
        </p:txBody>
      </p:sp>
      <p:sp>
        <p:nvSpPr>
          <p:cNvPr id="3" name="Content Placeholder 2"/>
          <p:cNvSpPr>
            <a:spLocks noGrp="1"/>
          </p:cNvSpPr>
          <p:nvPr>
            <p:ph idx="1"/>
          </p:nvPr>
        </p:nvSpPr>
        <p:spPr>
          <a:xfrm>
            <a:off x="228600" y="868362"/>
            <a:ext cx="8686800" cy="5151438"/>
          </a:xfrm>
        </p:spPr>
        <p:txBody>
          <a:bodyPr/>
          <a:lstStyle/>
          <a:p>
            <a:r>
              <a:rPr lang="en-US" sz="2500" dirty="0" smtClean="0"/>
              <a:t>Use them to </a:t>
            </a:r>
            <a:r>
              <a:rPr lang="en-US" sz="2500" dirty="0"/>
              <a:t>help ensure that your own financial policies and procedures provide a comprehensive context for sound fiscal management in </a:t>
            </a:r>
            <a:r>
              <a:rPr lang="en-US" sz="2500" dirty="0" smtClean="0"/>
              <a:t>your SILC. </a:t>
            </a:r>
            <a:r>
              <a:rPr lang="en-US" sz="2500" dirty="0"/>
              <a:t>Review the material carefully, consider your </a:t>
            </a:r>
            <a:r>
              <a:rPr lang="en-US" sz="2500" dirty="0" smtClean="0"/>
              <a:t>SILC’s </a:t>
            </a:r>
            <a:r>
              <a:rPr lang="en-US" sz="2500" dirty="0"/>
              <a:t>circumstances, and then adopt those policies that apply to your </a:t>
            </a:r>
            <a:r>
              <a:rPr lang="en-US" sz="2500" dirty="0" smtClean="0"/>
              <a:t>SILC. </a:t>
            </a:r>
          </a:p>
          <a:p>
            <a:r>
              <a:rPr lang="en-US" sz="2500" dirty="0" smtClean="0"/>
              <a:t>No </a:t>
            </a:r>
            <a:r>
              <a:rPr lang="en-US" sz="2500" dirty="0"/>
              <a:t>set of </a:t>
            </a:r>
            <a:r>
              <a:rPr lang="en-US" sz="2500" dirty="0" smtClean="0"/>
              <a:t>sample </a:t>
            </a:r>
            <a:r>
              <a:rPr lang="en-US" sz="2500" dirty="0"/>
              <a:t>policies can be applied in any organization without careful thought and revision to meet the specific requirements of the organization. </a:t>
            </a:r>
          </a:p>
          <a:p>
            <a:r>
              <a:rPr lang="en-US" sz="2500" dirty="0"/>
              <a:t>In almost all cases, the </a:t>
            </a:r>
            <a:r>
              <a:rPr lang="en-US" sz="2500" dirty="0" smtClean="0"/>
              <a:t>sample </a:t>
            </a:r>
            <a:r>
              <a:rPr lang="en-US" sz="2500" dirty="0"/>
              <a:t>policies will need to be modified. </a:t>
            </a:r>
            <a:r>
              <a:rPr lang="en-US" sz="2500" dirty="0" smtClean="0"/>
              <a:t>Change the titles in the sample to match the actual titles of your staff, etc.</a:t>
            </a:r>
          </a:p>
          <a:p>
            <a:r>
              <a:rPr lang="en-US" sz="2500" dirty="0" smtClean="0"/>
              <a:t>After you write them, you have to implement them. You must DO what you said you would do.</a:t>
            </a:r>
            <a:endParaRPr lang="en-US" sz="2500" dirty="0"/>
          </a:p>
        </p:txBody>
      </p:sp>
    </p:spTree>
    <p:extLst>
      <p:ext uri="{BB962C8B-B14F-4D97-AF65-F5344CB8AC3E}">
        <p14:creationId xmlns:p14="http://schemas.microsoft.com/office/powerpoint/2010/main" val="28063127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33600"/>
            <a:ext cx="8077200" cy="792162"/>
          </a:xfrm>
        </p:spPr>
        <p:txBody>
          <a:bodyPr/>
          <a:lstStyle/>
          <a:p>
            <a:pPr algn="ctr"/>
            <a:r>
              <a:rPr lang="en-US" dirty="0"/>
              <a:t>When is a compliance audit required? </a:t>
            </a:r>
            <a:r>
              <a:rPr lang="en-US" dirty="0" smtClean="0"/>
              <a:t/>
            </a:r>
            <a:br>
              <a:rPr lang="en-US" dirty="0" smtClean="0"/>
            </a:br>
            <a:r>
              <a:rPr lang="en-US" dirty="0" smtClean="0"/>
              <a:t>What </a:t>
            </a:r>
            <a:r>
              <a:rPr lang="en-US" dirty="0"/>
              <a:t>about a financial statement audit?</a:t>
            </a:r>
            <a:br>
              <a:rPr lang="en-US" dirty="0"/>
            </a:br>
            <a:endParaRPr lang="en-US" dirty="0"/>
          </a:p>
        </p:txBody>
      </p:sp>
    </p:spTree>
    <p:extLst>
      <p:ext uri="{BB962C8B-B14F-4D97-AF65-F5344CB8AC3E}">
        <p14:creationId xmlns:p14="http://schemas.microsoft.com/office/powerpoint/2010/main" val="3198283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Learn</a:t>
            </a:r>
            <a:endParaRPr lang="en-US" dirty="0"/>
          </a:p>
        </p:txBody>
      </p:sp>
      <p:sp>
        <p:nvSpPr>
          <p:cNvPr id="3" name="Content Placeholder 2"/>
          <p:cNvSpPr>
            <a:spLocks noGrp="1"/>
          </p:cNvSpPr>
          <p:nvPr>
            <p:ph idx="1"/>
          </p:nvPr>
        </p:nvSpPr>
        <p:spPr>
          <a:xfrm>
            <a:off x="381000" y="914400"/>
            <a:ext cx="8610600" cy="5105400"/>
          </a:xfrm>
        </p:spPr>
        <p:txBody>
          <a:bodyPr/>
          <a:lstStyle/>
          <a:p>
            <a:pPr lvl="0"/>
            <a:r>
              <a:rPr lang="en-US" dirty="0" smtClean="0"/>
              <a:t>OMB’s Uniform Guidance (2 CFR 200) and how it relates to HHS’s Uniform Administrative Requirements (45 CFR 75) </a:t>
            </a:r>
          </a:p>
          <a:p>
            <a:pPr lvl="0"/>
            <a:r>
              <a:rPr lang="en-US" dirty="0" smtClean="0"/>
              <a:t>A hands-on look at how to incorporate the changes into your policies and procedures</a:t>
            </a:r>
          </a:p>
          <a:p>
            <a:r>
              <a:rPr lang="en-US" dirty="0" smtClean="0"/>
              <a:t>Key prohibitions in the Uniform Administrative Requirements to ensure federal expenditures are reasonable, necessary, allowable, and allocable</a:t>
            </a:r>
          </a:p>
          <a:p>
            <a:r>
              <a:rPr lang="en-US" dirty="0" smtClean="0"/>
              <a:t>Resources </a:t>
            </a:r>
            <a:r>
              <a:rPr lang="en-US" dirty="0"/>
              <a:t>for further information to implement necessary changes to comply with </a:t>
            </a:r>
            <a:r>
              <a:rPr lang="en-US" dirty="0" smtClean="0"/>
              <a:t>the Uniform Administrative Requirements</a:t>
            </a:r>
            <a:endParaRPr lang="en-US" dirty="0"/>
          </a:p>
          <a:p>
            <a:endParaRPr lang="en-US" dirty="0"/>
          </a:p>
        </p:txBody>
      </p:sp>
    </p:spTree>
    <p:extLst>
      <p:ext uri="{BB962C8B-B14F-4D97-AF65-F5344CB8AC3E}">
        <p14:creationId xmlns:p14="http://schemas.microsoft.com/office/powerpoint/2010/main" val="33827214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077200" cy="792162"/>
          </a:xfrm>
        </p:spPr>
        <p:txBody>
          <a:bodyPr/>
          <a:lstStyle/>
          <a:p>
            <a:r>
              <a:rPr lang="en-US" dirty="0" smtClean="0"/>
              <a:t>What about an Annual Audit?	</a:t>
            </a:r>
            <a:endParaRPr lang="en-US" dirty="0"/>
          </a:p>
        </p:txBody>
      </p:sp>
      <p:sp>
        <p:nvSpPr>
          <p:cNvPr id="3" name="Content Placeholder 2"/>
          <p:cNvSpPr>
            <a:spLocks noGrp="1"/>
          </p:cNvSpPr>
          <p:nvPr>
            <p:ph idx="1"/>
          </p:nvPr>
        </p:nvSpPr>
        <p:spPr>
          <a:xfrm>
            <a:off x="381000" y="792162"/>
            <a:ext cx="8382000" cy="5303838"/>
          </a:xfrm>
        </p:spPr>
        <p:txBody>
          <a:bodyPr/>
          <a:lstStyle/>
          <a:p>
            <a:r>
              <a:rPr lang="en-US" dirty="0" smtClean="0"/>
              <a:t>The new guidance is very clear that a </a:t>
            </a:r>
            <a:r>
              <a:rPr lang="en-US" b="1" dirty="0" smtClean="0"/>
              <a:t>single audit </a:t>
            </a:r>
            <a:r>
              <a:rPr lang="en-US" dirty="0" smtClean="0"/>
              <a:t>of federal awards is required if your expenditures of federal awards exceed $750,000 a year.</a:t>
            </a:r>
          </a:p>
          <a:p>
            <a:r>
              <a:rPr lang="en-US" dirty="0" smtClean="0"/>
              <a:t>It is equally clear that you cannot use federal funds for a single audit UNLESS you have federal awards of </a:t>
            </a:r>
            <a:r>
              <a:rPr lang="en-US" b="1" dirty="0" smtClean="0"/>
              <a:t>at least $750,000</a:t>
            </a:r>
            <a:r>
              <a:rPr lang="en-US" dirty="0" smtClean="0"/>
              <a:t>.</a:t>
            </a:r>
          </a:p>
        </p:txBody>
      </p:sp>
    </p:spTree>
    <p:extLst>
      <p:ext uri="{BB962C8B-B14F-4D97-AF65-F5344CB8AC3E}">
        <p14:creationId xmlns:p14="http://schemas.microsoft.com/office/powerpoint/2010/main" val="25710124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an A</a:t>
            </a:r>
            <a:r>
              <a:rPr lang="en-US" dirty="0" smtClean="0"/>
              <a:t>nnual Audit? </a:t>
            </a:r>
            <a:r>
              <a:rPr lang="en-US" sz="2400" dirty="0"/>
              <a:t>c</a:t>
            </a:r>
            <a:r>
              <a:rPr lang="en-US" sz="2400" dirty="0" smtClean="0"/>
              <a:t>ont’d.</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If your policies, your </a:t>
            </a:r>
            <a:r>
              <a:rPr lang="en-US" dirty="0" smtClean="0"/>
              <a:t>state, </a:t>
            </a:r>
            <a:r>
              <a:rPr lang="en-US" dirty="0"/>
              <a:t>or funders require an audit and your budget for that audit has been approved, your costs for a </a:t>
            </a:r>
            <a:r>
              <a:rPr lang="en-US" b="1" dirty="0"/>
              <a:t>financial statement audit </a:t>
            </a:r>
            <a:r>
              <a:rPr lang="en-US" dirty="0"/>
              <a:t>should be allowable as an indirect cost, properly allocated across all funding sources/cost objectives. </a:t>
            </a:r>
          </a:p>
          <a:p>
            <a:r>
              <a:rPr lang="en-US" dirty="0"/>
              <a:t>For a financial statement audit, assure that any auditor you engage understands that you are not hiring them to perform a single audit, which is more complex and expensive. </a:t>
            </a:r>
          </a:p>
          <a:p>
            <a:endParaRPr lang="en-US" dirty="0"/>
          </a:p>
        </p:txBody>
      </p:sp>
    </p:spTree>
    <p:extLst>
      <p:ext uri="{BB962C8B-B14F-4D97-AF65-F5344CB8AC3E}">
        <p14:creationId xmlns:p14="http://schemas.microsoft.com/office/powerpoint/2010/main" val="1371406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a Compliance Audit?</a:t>
            </a:r>
            <a:endParaRPr lang="en-US" dirty="0"/>
          </a:p>
        </p:txBody>
      </p:sp>
      <p:sp>
        <p:nvSpPr>
          <p:cNvPr id="3" name="Content Placeholder 2"/>
          <p:cNvSpPr>
            <a:spLocks noGrp="1"/>
          </p:cNvSpPr>
          <p:nvPr>
            <p:ph idx="1"/>
          </p:nvPr>
        </p:nvSpPr>
        <p:spPr>
          <a:xfrm>
            <a:off x="381000" y="838200"/>
            <a:ext cx="8382000" cy="5181600"/>
          </a:xfrm>
        </p:spPr>
        <p:txBody>
          <a:bodyPr/>
          <a:lstStyle/>
          <a:p>
            <a:pPr marL="0" indent="0">
              <a:buNone/>
            </a:pPr>
            <a:r>
              <a:rPr lang="en-US" dirty="0" smtClean="0"/>
              <a:t>These regulations provide </a:t>
            </a:r>
            <a:r>
              <a:rPr lang="en-US" dirty="0"/>
              <a:t>guidance on compliance audits for recipients of federal program funds. Nonprofits that spend </a:t>
            </a:r>
            <a:r>
              <a:rPr lang="en-US" u="sng" dirty="0"/>
              <a:t>more than $750,000 </a:t>
            </a:r>
            <a:r>
              <a:rPr lang="en-US" dirty="0"/>
              <a:t>of federal monies in a fiscal year are subject to </a:t>
            </a:r>
            <a:r>
              <a:rPr lang="en-US" dirty="0" smtClean="0"/>
              <a:t>compliance audit </a:t>
            </a:r>
            <a:r>
              <a:rPr lang="en-US" dirty="0"/>
              <a:t>requirements of </a:t>
            </a:r>
            <a:r>
              <a:rPr lang="en-US" dirty="0" smtClean="0"/>
              <a:t>Uniform Administrative Requirements. </a:t>
            </a:r>
            <a:r>
              <a:rPr lang="en-US" dirty="0"/>
              <a:t>These audits incorporate the following: </a:t>
            </a:r>
          </a:p>
          <a:p>
            <a:r>
              <a:rPr lang="en-US" dirty="0" smtClean="0"/>
              <a:t>Regular </a:t>
            </a:r>
            <a:r>
              <a:rPr lang="en-US" dirty="0"/>
              <a:t>financial statement audits </a:t>
            </a:r>
          </a:p>
          <a:p>
            <a:r>
              <a:rPr lang="en-US" dirty="0" smtClean="0"/>
              <a:t>Governmental </a:t>
            </a:r>
            <a:r>
              <a:rPr lang="en-US" dirty="0"/>
              <a:t>Auditing Standards (the Yellow Book) </a:t>
            </a:r>
          </a:p>
          <a:p>
            <a:r>
              <a:rPr lang="en-US" dirty="0" smtClean="0"/>
              <a:t>Additional </a:t>
            </a:r>
            <a:r>
              <a:rPr lang="en-US" dirty="0"/>
              <a:t>requirements and controls for the preparation of financial statements </a:t>
            </a:r>
          </a:p>
          <a:p>
            <a:r>
              <a:rPr lang="en-US" dirty="0" smtClean="0"/>
              <a:t>Compliance </a:t>
            </a:r>
            <a:r>
              <a:rPr lang="en-US" dirty="0"/>
              <a:t>with laws, regulations, contracts and </a:t>
            </a:r>
            <a:r>
              <a:rPr lang="en-US" dirty="0" smtClean="0"/>
              <a:t>grants </a:t>
            </a:r>
            <a:endParaRPr lang="en-US" dirty="0"/>
          </a:p>
          <a:p>
            <a:endParaRPr lang="en-US" dirty="0"/>
          </a:p>
        </p:txBody>
      </p:sp>
    </p:spTree>
    <p:extLst>
      <p:ext uri="{BB962C8B-B14F-4D97-AF65-F5344CB8AC3E}">
        <p14:creationId xmlns:p14="http://schemas.microsoft.com/office/powerpoint/2010/main" val="15659063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a Compliance Audit, </a:t>
            </a:r>
            <a:r>
              <a:rPr lang="en-US" sz="2400" dirty="0" smtClean="0"/>
              <a:t>cont’d.</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a:t>Auditors must test whether the organization complied with the terms of federal awards, and also whether they have proper controls over that compliance such as training of staff involved with compliance and internal verification to assure compliance. Compliance includes whether individuals being served are eligible for that service, whether services are performed during the time frame required by the grant, and whether cash management requirements are in place and followed. </a:t>
            </a:r>
          </a:p>
          <a:p>
            <a:pPr marL="0" indent="0">
              <a:buNone/>
            </a:pPr>
            <a:endParaRPr lang="en-US" dirty="0"/>
          </a:p>
        </p:txBody>
      </p:sp>
    </p:spTree>
    <p:extLst>
      <p:ext uri="{BB962C8B-B14F-4D97-AF65-F5344CB8AC3E}">
        <p14:creationId xmlns:p14="http://schemas.microsoft.com/office/powerpoint/2010/main" val="8985395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382000" cy="792162"/>
          </a:xfrm>
        </p:spPr>
        <p:txBody>
          <a:bodyPr/>
          <a:lstStyle/>
          <a:p>
            <a:r>
              <a:rPr lang="en-US" dirty="0" smtClean="0"/>
              <a:t>We didn’t address this in the IL-NET sample policies...</a:t>
            </a:r>
            <a:endParaRPr lang="en-US" dirty="0"/>
          </a:p>
        </p:txBody>
      </p:sp>
      <p:sp>
        <p:nvSpPr>
          <p:cNvPr id="3" name="Content Placeholder 2"/>
          <p:cNvSpPr>
            <a:spLocks noGrp="1"/>
          </p:cNvSpPr>
          <p:nvPr>
            <p:ph idx="1"/>
          </p:nvPr>
        </p:nvSpPr>
        <p:spPr>
          <a:xfrm>
            <a:off x="381000" y="990600"/>
            <a:ext cx="8534400" cy="5029200"/>
          </a:xfrm>
        </p:spPr>
        <p:txBody>
          <a:bodyPr/>
          <a:lstStyle/>
          <a:p>
            <a:pPr marL="0" indent="0">
              <a:buNone/>
            </a:pPr>
            <a:r>
              <a:rPr lang="en-US" dirty="0" smtClean="0"/>
              <a:t>Next time we revise them we will add a policy about audits. Some elements of that policy will be:</a:t>
            </a:r>
          </a:p>
          <a:p>
            <a:r>
              <a:rPr lang="en-US" sz="2400" dirty="0" smtClean="0"/>
              <a:t>That your procurement policies will be applicable.</a:t>
            </a:r>
          </a:p>
          <a:p>
            <a:r>
              <a:rPr lang="en-US" sz="2400" dirty="0" smtClean="0"/>
              <a:t>That the board should approve what type of audit will be performed and the elements to include in a proposal.</a:t>
            </a:r>
          </a:p>
          <a:p>
            <a:r>
              <a:rPr lang="en-US" sz="2400" dirty="0" smtClean="0"/>
              <a:t>The board may authorize the Executive Director or Accountant to solicit proposals. We suggest that you contact CPA firms in your local community, but also ask other centers if they use someone they feel is good and solicit proposals from other firms knowledgeable about centers.</a:t>
            </a:r>
          </a:p>
          <a:p>
            <a:r>
              <a:rPr lang="en-US" sz="2400" dirty="0" smtClean="0"/>
              <a:t>The results of the audit should be presented to the board.</a:t>
            </a:r>
            <a:endParaRPr lang="en-US" sz="2400" dirty="0"/>
          </a:p>
        </p:txBody>
      </p:sp>
    </p:spTree>
    <p:extLst>
      <p:ext uri="{BB962C8B-B14F-4D97-AF65-F5344CB8AC3E}">
        <p14:creationId xmlns:p14="http://schemas.microsoft.com/office/powerpoint/2010/main" val="19683267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03438"/>
            <a:ext cx="8077200" cy="792162"/>
          </a:xfrm>
        </p:spPr>
        <p:txBody>
          <a:bodyPr/>
          <a:lstStyle/>
          <a:p>
            <a:pPr algn="ctr"/>
            <a:r>
              <a:rPr lang="en-US" dirty="0"/>
              <a:t>Property and Equipment</a:t>
            </a:r>
            <a:br>
              <a:rPr lang="en-US" dirty="0"/>
            </a:br>
            <a:endParaRPr lang="en-US" dirty="0"/>
          </a:p>
        </p:txBody>
      </p:sp>
    </p:spTree>
    <p:extLst>
      <p:ext uri="{BB962C8B-B14F-4D97-AF65-F5344CB8AC3E}">
        <p14:creationId xmlns:p14="http://schemas.microsoft.com/office/powerpoint/2010/main" val="6491145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382000" cy="639762"/>
          </a:xfrm>
        </p:spPr>
        <p:txBody>
          <a:bodyPr/>
          <a:lstStyle/>
          <a:p>
            <a:r>
              <a:rPr lang="en-US" dirty="0" smtClean="0"/>
              <a:t>Equipment/Conditional Title </a:t>
            </a:r>
            <a:r>
              <a:rPr lang="en-US" sz="2400" dirty="0" smtClean="0"/>
              <a:t>45 CFR 75.316 – 75.323</a:t>
            </a:r>
            <a:endParaRPr lang="en-US" sz="2400" dirty="0"/>
          </a:p>
        </p:txBody>
      </p:sp>
      <p:sp>
        <p:nvSpPr>
          <p:cNvPr id="3" name="Content Placeholder 2"/>
          <p:cNvSpPr>
            <a:spLocks noGrp="1"/>
          </p:cNvSpPr>
          <p:nvPr>
            <p:ph idx="1"/>
          </p:nvPr>
        </p:nvSpPr>
        <p:spPr>
          <a:xfrm>
            <a:off x="304800" y="914400"/>
            <a:ext cx="8458200" cy="5105400"/>
          </a:xfrm>
        </p:spPr>
        <p:txBody>
          <a:bodyPr/>
          <a:lstStyle/>
          <a:p>
            <a:r>
              <a:rPr lang="en-US" dirty="0" smtClean="0"/>
              <a:t>Title for equipment acquired under a federal award will vest upon acquisition in the non-federal entity as a “conditional title.”</a:t>
            </a:r>
          </a:p>
          <a:p>
            <a:r>
              <a:rPr lang="en-US" dirty="0" smtClean="0"/>
              <a:t>This means that the ownership of this equipment vests in the non-federal entity at the time of acquisition and that it is contingent on meeting the requirements for use, management and disposition of the equipment.</a:t>
            </a:r>
          </a:p>
          <a:p>
            <a:r>
              <a:rPr lang="en-US" dirty="0" smtClean="0"/>
              <a:t>If the non-federal entity is defunded, the equipment is to be returned to the DSE for distribution within the IL network. (Push for this if you see a center closing in your state!)</a:t>
            </a:r>
            <a:endParaRPr lang="en-US" dirty="0"/>
          </a:p>
        </p:txBody>
      </p:sp>
    </p:spTree>
    <p:extLst>
      <p:ext uri="{BB962C8B-B14F-4D97-AF65-F5344CB8AC3E}">
        <p14:creationId xmlns:p14="http://schemas.microsoft.com/office/powerpoint/2010/main" val="14152159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a:t>
            </a:r>
            <a:r>
              <a:rPr lang="en-US" dirty="0"/>
              <a:t>R</a:t>
            </a:r>
            <a:r>
              <a:rPr lang="en-US" dirty="0" smtClean="0"/>
              <a:t>ecords	</a:t>
            </a:r>
            <a:endParaRPr lang="en-US" dirty="0"/>
          </a:p>
        </p:txBody>
      </p:sp>
      <p:sp>
        <p:nvSpPr>
          <p:cNvPr id="3" name="Content Placeholder 2"/>
          <p:cNvSpPr>
            <a:spLocks noGrp="1"/>
          </p:cNvSpPr>
          <p:nvPr>
            <p:ph idx="1"/>
          </p:nvPr>
        </p:nvSpPr>
        <p:spPr>
          <a:xfrm>
            <a:off x="381000" y="762000"/>
            <a:ext cx="8458200" cy="5410200"/>
          </a:xfrm>
        </p:spPr>
        <p:txBody>
          <a:bodyPr/>
          <a:lstStyle/>
          <a:p>
            <a:r>
              <a:rPr lang="en-US" dirty="0" smtClean="0"/>
              <a:t>You must maintain an equipment inventory system that demonstrates you have an effective system of controls to account for and track equipment acquired with federal funds.</a:t>
            </a:r>
          </a:p>
          <a:p>
            <a:r>
              <a:rPr lang="en-US" dirty="0" smtClean="0"/>
              <a:t>Identify the product (brand, serial number), provide its purchase price and the % of federal funds, the date of purchase, the location and condition of the property, the disposition date and how you disposed of it. </a:t>
            </a:r>
          </a:p>
          <a:p>
            <a:r>
              <a:rPr lang="en-US" dirty="0" smtClean="0"/>
              <a:t>Conduct inventory every two years.</a:t>
            </a:r>
          </a:p>
          <a:p>
            <a:r>
              <a:rPr lang="en-US" dirty="0" smtClean="0"/>
              <a:t>It may be useful for control of purchased items to include all your computer equipment and tablets in inventory, even though they have less value.</a:t>
            </a:r>
            <a:endParaRPr lang="en-US" dirty="0"/>
          </a:p>
        </p:txBody>
      </p:sp>
    </p:spTree>
    <p:extLst>
      <p:ext uri="{BB962C8B-B14F-4D97-AF65-F5344CB8AC3E}">
        <p14:creationId xmlns:p14="http://schemas.microsoft.com/office/powerpoint/2010/main" val="31214167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Policy </a:t>
            </a:r>
            <a:r>
              <a:rPr lang="en-US" dirty="0"/>
              <a:t>R</a:t>
            </a:r>
            <a:r>
              <a:rPr lang="en-US" dirty="0" smtClean="0"/>
              <a:t>egarding Property and Equipment</a:t>
            </a:r>
            <a:endParaRPr lang="en-US" dirty="0"/>
          </a:p>
        </p:txBody>
      </p:sp>
      <p:sp>
        <p:nvSpPr>
          <p:cNvPr id="3" name="Content Placeholder 2"/>
          <p:cNvSpPr>
            <a:spLocks noGrp="1"/>
          </p:cNvSpPr>
          <p:nvPr>
            <p:ph idx="1"/>
          </p:nvPr>
        </p:nvSpPr>
        <p:spPr>
          <a:xfrm>
            <a:off x="304800" y="990600"/>
            <a:ext cx="8458200" cy="5029200"/>
          </a:xfrm>
        </p:spPr>
        <p:txBody>
          <a:bodyPr/>
          <a:lstStyle/>
          <a:p>
            <a:pPr marL="0" indent="0">
              <a:buNone/>
            </a:pPr>
            <a:r>
              <a:rPr lang="en-US" dirty="0"/>
              <a:t>Property and </a:t>
            </a:r>
            <a:r>
              <a:rPr lang="en-US" dirty="0" smtClean="0"/>
              <a:t>equipment </a:t>
            </a:r>
            <a:r>
              <a:rPr lang="en-US" dirty="0"/>
              <a:t>include items such as: </a:t>
            </a:r>
          </a:p>
          <a:p>
            <a:r>
              <a:rPr lang="en-US" dirty="0" smtClean="0"/>
              <a:t>Office </a:t>
            </a:r>
            <a:r>
              <a:rPr lang="en-US" dirty="0"/>
              <a:t>furniture and equipment </a:t>
            </a:r>
          </a:p>
          <a:p>
            <a:r>
              <a:rPr lang="en-US" dirty="0" smtClean="0"/>
              <a:t>Computer </a:t>
            </a:r>
            <a:r>
              <a:rPr lang="en-US" dirty="0"/>
              <a:t>hardware </a:t>
            </a:r>
          </a:p>
          <a:p>
            <a:r>
              <a:rPr lang="en-US" dirty="0" smtClean="0"/>
              <a:t>Computer </a:t>
            </a:r>
            <a:r>
              <a:rPr lang="en-US" dirty="0"/>
              <a:t>software </a:t>
            </a:r>
          </a:p>
          <a:p>
            <a:r>
              <a:rPr lang="en-US" dirty="0" smtClean="0"/>
              <a:t>Leasehold </a:t>
            </a:r>
            <a:r>
              <a:rPr lang="en-US" dirty="0"/>
              <a:t>improvements </a:t>
            </a:r>
          </a:p>
          <a:p>
            <a:pPr marL="0" indent="0">
              <a:buNone/>
            </a:pPr>
            <a:r>
              <a:rPr lang="en-US" dirty="0"/>
              <a:t>It is the </a:t>
            </a:r>
            <a:r>
              <a:rPr lang="en-US" dirty="0" smtClean="0"/>
              <a:t>SILC’s </a:t>
            </a:r>
            <a:r>
              <a:rPr lang="en-US" dirty="0"/>
              <a:t>policy to capitalize all items that have a unit cost greater than $</a:t>
            </a:r>
            <a:r>
              <a:rPr lang="en-US" dirty="0" smtClean="0"/>
              <a:t>1,000* </a:t>
            </a:r>
            <a:r>
              <a:rPr lang="en-US" dirty="0"/>
              <a:t>and a useful life of more than one year. Items purchased with a value or cost less than one thousand dollars and a useful life not exceeding one year will be expensed in the </a:t>
            </a:r>
            <a:r>
              <a:rPr lang="en-US" dirty="0" smtClean="0"/>
              <a:t>period purchased</a:t>
            </a:r>
            <a:r>
              <a:rPr lang="en-US" dirty="0"/>
              <a:t>. </a:t>
            </a:r>
          </a:p>
          <a:p>
            <a:pPr marL="0" indent="0">
              <a:buNone/>
            </a:pPr>
            <a:r>
              <a:rPr lang="en-US" dirty="0" smtClean="0"/>
              <a:t>*</a:t>
            </a:r>
            <a:r>
              <a:rPr lang="en-US" i="1" dirty="0" smtClean="0"/>
              <a:t>The </a:t>
            </a:r>
            <a:r>
              <a:rPr lang="en-US" i="1" dirty="0" err="1" smtClean="0"/>
              <a:t>regs</a:t>
            </a:r>
            <a:r>
              <a:rPr lang="en-US" i="1" dirty="0" smtClean="0"/>
              <a:t> limit to $5,000.</a:t>
            </a:r>
            <a:endParaRPr lang="en-US" i="1" dirty="0"/>
          </a:p>
        </p:txBody>
      </p:sp>
    </p:spTree>
    <p:extLst>
      <p:ext uri="{BB962C8B-B14F-4D97-AF65-F5344CB8AC3E}">
        <p14:creationId xmlns:p14="http://schemas.microsoft.com/office/powerpoint/2010/main" val="18947241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8077200" cy="792162"/>
          </a:xfrm>
        </p:spPr>
        <p:txBody>
          <a:bodyPr/>
          <a:lstStyle/>
          <a:p>
            <a:r>
              <a:rPr lang="en-US" dirty="0" smtClean="0"/>
              <a:t>Sample Policy Regarding Property and Equipment,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dirty="0"/>
              <a:t>The depreciation period for capitalized assets is as follows: </a:t>
            </a:r>
          </a:p>
          <a:p>
            <a:r>
              <a:rPr lang="en-US" dirty="0" smtClean="0"/>
              <a:t>Computer </a:t>
            </a:r>
            <a:r>
              <a:rPr lang="en-US" dirty="0"/>
              <a:t>Hardware 	</a:t>
            </a:r>
            <a:r>
              <a:rPr lang="en-US" dirty="0" smtClean="0"/>
              <a:t>         36 </a:t>
            </a:r>
            <a:r>
              <a:rPr lang="en-US" dirty="0"/>
              <a:t>months 	</a:t>
            </a:r>
          </a:p>
          <a:p>
            <a:r>
              <a:rPr lang="en-US" dirty="0"/>
              <a:t>Office Equipment 	</a:t>
            </a:r>
            <a:r>
              <a:rPr lang="en-US" dirty="0" smtClean="0"/>
              <a:t>         60 </a:t>
            </a:r>
            <a:r>
              <a:rPr lang="en-US" dirty="0"/>
              <a:t>months 	</a:t>
            </a:r>
          </a:p>
          <a:p>
            <a:r>
              <a:rPr lang="en-US" dirty="0"/>
              <a:t>Office Furniture 	</a:t>
            </a:r>
            <a:r>
              <a:rPr lang="en-US" dirty="0" smtClean="0"/>
              <a:t>                  60 </a:t>
            </a:r>
            <a:r>
              <a:rPr lang="en-US" dirty="0"/>
              <a:t>months 	</a:t>
            </a:r>
          </a:p>
          <a:p>
            <a:r>
              <a:rPr lang="en-US" dirty="0"/>
              <a:t>Computer Software 	</a:t>
            </a:r>
            <a:r>
              <a:rPr lang="en-US" dirty="0" smtClean="0"/>
              <a:t>         36 </a:t>
            </a:r>
            <a:r>
              <a:rPr lang="en-US" dirty="0"/>
              <a:t>months 	</a:t>
            </a:r>
          </a:p>
          <a:p>
            <a:r>
              <a:rPr lang="en-US" dirty="0"/>
              <a:t>Leasehold improvements 	Length of lease 	</a:t>
            </a:r>
          </a:p>
          <a:p>
            <a:pPr marL="0" indent="0">
              <a:buNone/>
            </a:pPr>
            <a:endParaRPr lang="en-US" dirty="0"/>
          </a:p>
        </p:txBody>
      </p:sp>
    </p:spTree>
    <p:extLst>
      <p:ext uri="{BB962C8B-B14F-4D97-AF65-F5344CB8AC3E}">
        <p14:creationId xmlns:p14="http://schemas.microsoft.com/office/powerpoint/2010/main" val="1804667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What You Need to Know</a:t>
            </a:r>
            <a:endParaRPr lang="en-US" dirty="0">
              <a:effectLst/>
            </a:endParaRPr>
          </a:p>
        </p:txBody>
      </p:sp>
      <p:sp>
        <p:nvSpPr>
          <p:cNvPr id="3" name="Content Placeholder 2"/>
          <p:cNvSpPr>
            <a:spLocks noGrp="1"/>
          </p:cNvSpPr>
          <p:nvPr>
            <p:ph idx="1"/>
          </p:nvPr>
        </p:nvSpPr>
        <p:spPr>
          <a:xfrm>
            <a:off x="304800" y="990600"/>
            <a:ext cx="8534400" cy="4876800"/>
          </a:xfrm>
        </p:spPr>
        <p:txBody>
          <a:bodyPr/>
          <a:lstStyle/>
          <a:p>
            <a:r>
              <a:rPr lang="en-US" dirty="0" smtClean="0"/>
              <a:t>Demonstrate that you understand the key concepts and you will have better results with funders, particularly if your programs are audited.</a:t>
            </a:r>
          </a:p>
          <a:p>
            <a:r>
              <a:rPr lang="en-US" dirty="0"/>
              <a:t>K</a:t>
            </a:r>
            <a:r>
              <a:rPr lang="en-US" dirty="0" smtClean="0"/>
              <a:t>ey areas to be aware of include:</a:t>
            </a:r>
          </a:p>
          <a:p>
            <a:pPr lvl="1"/>
            <a:r>
              <a:rPr lang="en-US" sz="2600" dirty="0"/>
              <a:t>Procurement </a:t>
            </a:r>
            <a:r>
              <a:rPr lang="en-US" sz="2600" dirty="0" smtClean="0"/>
              <a:t>requirements</a:t>
            </a:r>
          </a:p>
          <a:p>
            <a:pPr lvl="1"/>
            <a:r>
              <a:rPr lang="en-US" sz="2600" dirty="0" smtClean="0">
                <a:solidFill>
                  <a:schemeClr val="tx1"/>
                </a:solidFill>
              </a:rPr>
              <a:t>Financial record-keeping</a:t>
            </a:r>
          </a:p>
          <a:p>
            <a:pPr lvl="1"/>
            <a:r>
              <a:rPr lang="en-US" sz="2600" dirty="0" smtClean="0">
                <a:solidFill>
                  <a:schemeClr val="tx1"/>
                </a:solidFill>
              </a:rPr>
              <a:t>Internal controls over federal awards</a:t>
            </a:r>
          </a:p>
          <a:p>
            <a:pPr lvl="1"/>
            <a:r>
              <a:rPr lang="en-US" sz="2600" dirty="0" smtClean="0">
                <a:solidFill>
                  <a:schemeClr val="tx1"/>
                </a:solidFill>
              </a:rPr>
              <a:t>Rules for time and effort reporting</a:t>
            </a:r>
          </a:p>
          <a:p>
            <a:pPr lvl="1"/>
            <a:r>
              <a:rPr lang="en-US" sz="2600" dirty="0" smtClean="0">
                <a:solidFill>
                  <a:schemeClr val="tx1"/>
                </a:solidFill>
              </a:rPr>
              <a:t>Procedures for indirect costs and allocation of them</a:t>
            </a:r>
          </a:p>
        </p:txBody>
      </p:sp>
    </p:spTree>
    <p:extLst>
      <p:ext uri="{BB962C8B-B14F-4D97-AF65-F5344CB8AC3E}">
        <p14:creationId xmlns:p14="http://schemas.microsoft.com/office/powerpoint/2010/main" val="26687365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ample Policy Regarding Property and Equipment, </a:t>
            </a:r>
            <a:r>
              <a:rPr lang="en-US" sz="2400" dirty="0" smtClean="0"/>
              <a:t>cont’d. 2</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a:t>A Fixed Asset Log will be maintained by the accountant including date of purchase, asset description, purchase/donation information, cost/fair market value, donor/funding source, identification number, and the depreciable life of the asset. </a:t>
            </a:r>
          </a:p>
          <a:p>
            <a:r>
              <a:rPr lang="en-US" dirty="0" smtClean="0"/>
              <a:t>Annually*, </a:t>
            </a:r>
            <a:r>
              <a:rPr lang="en-US" dirty="0"/>
              <a:t>a physical inspection and inventory will be taken of all fixed assets, and the accounting system will be updated to reflect any items that are disposed of or are no longer in service. </a:t>
            </a:r>
            <a:endParaRPr lang="en-US" dirty="0" smtClean="0"/>
          </a:p>
          <a:p>
            <a:pPr marL="0" indent="0">
              <a:buNone/>
            </a:pPr>
            <a:r>
              <a:rPr lang="en-US" dirty="0" smtClean="0"/>
              <a:t>*</a:t>
            </a:r>
            <a:r>
              <a:rPr lang="en-US" i="1" dirty="0" smtClean="0"/>
              <a:t>While the regulations require every two years, often an annual inventory is preferred.</a:t>
            </a:r>
            <a:endParaRPr lang="en-US" dirty="0"/>
          </a:p>
        </p:txBody>
      </p:sp>
    </p:spTree>
    <p:extLst>
      <p:ext uri="{BB962C8B-B14F-4D97-AF65-F5344CB8AC3E}">
        <p14:creationId xmlns:p14="http://schemas.microsoft.com/office/powerpoint/2010/main" val="2090396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Policy Regarding Property and Equipment, </a:t>
            </a:r>
            <a:r>
              <a:rPr lang="en-US" sz="2400" dirty="0"/>
              <a:t>cont’d. </a:t>
            </a:r>
            <a:r>
              <a:rPr lang="en-US" sz="2400" dirty="0" smtClean="0"/>
              <a:t>3</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a:t>A control system shall be in effect to ensure adequate safeguards are in place to prevent loss, damage or theft. The executive director shall be informed in writing of items that are missing, have been disposed of, or are no longer in service. Any missing items must be investigated. </a:t>
            </a:r>
          </a:p>
          <a:p>
            <a:r>
              <a:rPr lang="en-US" dirty="0"/>
              <a:t>Depreciation is recorded at least annually. Depreciation is computed using the straight-line method over the estimated useful lives of the related assets. Any impaired assets discovered during the inventory will be written down to their actual value. </a:t>
            </a:r>
          </a:p>
          <a:p>
            <a:pPr marL="0" indent="0">
              <a:buNone/>
            </a:pPr>
            <a:endParaRPr lang="en-US" dirty="0"/>
          </a:p>
        </p:txBody>
      </p:sp>
    </p:spTree>
    <p:extLst>
      <p:ext uri="{BB962C8B-B14F-4D97-AF65-F5344CB8AC3E}">
        <p14:creationId xmlns:p14="http://schemas.microsoft.com/office/powerpoint/2010/main" val="38543500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00"/>
            <a:ext cx="8077200" cy="792162"/>
          </a:xfrm>
        </p:spPr>
        <p:txBody>
          <a:bodyPr/>
          <a:lstStyle/>
          <a:p>
            <a:pPr algn="ctr"/>
            <a:r>
              <a:rPr lang="en-US" dirty="0"/>
              <a:t>Conflicts of </a:t>
            </a:r>
            <a:r>
              <a:rPr lang="en-US" dirty="0" smtClean="0"/>
              <a:t>Interest</a:t>
            </a:r>
            <a:endParaRPr lang="en-US" dirty="0"/>
          </a:p>
        </p:txBody>
      </p:sp>
    </p:spTree>
    <p:extLst>
      <p:ext uri="{BB962C8B-B14F-4D97-AF65-F5344CB8AC3E}">
        <p14:creationId xmlns:p14="http://schemas.microsoft.com/office/powerpoint/2010/main" val="169275435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 of Interest Section 45 CFR 75.113</a:t>
            </a:r>
            <a:endParaRPr lang="en-US" dirty="0"/>
          </a:p>
        </p:txBody>
      </p:sp>
      <p:sp>
        <p:nvSpPr>
          <p:cNvPr id="3" name="Content Placeholder 2"/>
          <p:cNvSpPr>
            <a:spLocks noGrp="1"/>
          </p:cNvSpPr>
          <p:nvPr>
            <p:ph idx="1"/>
          </p:nvPr>
        </p:nvSpPr>
        <p:spPr>
          <a:xfrm>
            <a:off x="381000" y="1066800"/>
            <a:ext cx="8382000" cy="4876800"/>
          </a:xfrm>
        </p:spPr>
        <p:txBody>
          <a:bodyPr/>
          <a:lstStyle/>
          <a:p>
            <a:r>
              <a:rPr lang="en-US" dirty="0" smtClean="0"/>
              <a:t>The federal awarding agency must establish conflict of interest policies for federal awards.</a:t>
            </a:r>
          </a:p>
          <a:p>
            <a:r>
              <a:rPr lang="en-US" dirty="0" smtClean="0"/>
              <a:t>The non-federal entity has to establish these policies for its own operations.</a:t>
            </a:r>
          </a:p>
          <a:p>
            <a:r>
              <a:rPr lang="en-US" dirty="0" smtClean="0"/>
              <a:t>The non-federal entity must disclose in writing any potential conflict of interest to the federal awarding agency or pass-through entity in accordance with applicable federal awarding agency policy.</a:t>
            </a:r>
            <a:endParaRPr lang="en-US" dirty="0"/>
          </a:p>
        </p:txBody>
      </p:sp>
    </p:spTree>
    <p:extLst>
      <p:ext uri="{BB962C8B-B14F-4D97-AF65-F5344CB8AC3E}">
        <p14:creationId xmlns:p14="http://schemas.microsoft.com/office/powerpoint/2010/main" val="28336995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153400" cy="792162"/>
          </a:xfrm>
        </p:spPr>
        <p:txBody>
          <a:bodyPr/>
          <a:lstStyle/>
          <a:p>
            <a:r>
              <a:rPr lang="en-US" dirty="0" smtClean="0"/>
              <a:t>Suggestions for Conflict </a:t>
            </a:r>
            <a:r>
              <a:rPr lang="en-US" dirty="0"/>
              <a:t>of </a:t>
            </a:r>
            <a:r>
              <a:rPr lang="en-US" dirty="0" smtClean="0"/>
              <a:t>Interest</a:t>
            </a:r>
            <a:endParaRPr lang="en-US" dirty="0"/>
          </a:p>
        </p:txBody>
      </p:sp>
      <p:sp>
        <p:nvSpPr>
          <p:cNvPr id="3" name="Content Placeholder 2"/>
          <p:cNvSpPr>
            <a:spLocks noGrp="1"/>
          </p:cNvSpPr>
          <p:nvPr>
            <p:ph idx="1"/>
          </p:nvPr>
        </p:nvSpPr>
        <p:spPr>
          <a:xfrm>
            <a:off x="304800" y="990600"/>
            <a:ext cx="8610600" cy="5181600"/>
          </a:xfrm>
        </p:spPr>
        <p:txBody>
          <a:bodyPr/>
          <a:lstStyle/>
          <a:p>
            <a:pPr marL="0" indent="0">
              <a:spcBef>
                <a:spcPts val="0"/>
              </a:spcBef>
              <a:buNone/>
            </a:pPr>
            <a:r>
              <a:rPr lang="en-US" sz="2800" dirty="0" smtClean="0"/>
              <a:t>An observation – often there is a need to explicitly prohibit conflicts on the part of the board or council, and train them on conflicts of interest, as they may be business people whose business you want to use. Typically these would include:</a:t>
            </a:r>
          </a:p>
          <a:p>
            <a:pPr>
              <a:spcBef>
                <a:spcPts val="0"/>
              </a:spcBef>
            </a:pPr>
            <a:r>
              <a:rPr lang="en-US" sz="2800" dirty="0" smtClean="0"/>
              <a:t>The </a:t>
            </a:r>
            <a:r>
              <a:rPr lang="en-US" sz="2800" dirty="0"/>
              <a:t>board member may not participate in the discussion around their services, unless all similar services are invited to do so.</a:t>
            </a:r>
          </a:p>
          <a:p>
            <a:pPr>
              <a:spcBef>
                <a:spcPts val="0"/>
              </a:spcBef>
            </a:pPr>
            <a:r>
              <a:rPr lang="en-US" sz="2800" dirty="0"/>
              <a:t>The board member may not vote.</a:t>
            </a:r>
          </a:p>
          <a:p>
            <a:pPr>
              <a:spcBef>
                <a:spcPts val="0"/>
              </a:spcBef>
            </a:pPr>
            <a:r>
              <a:rPr lang="en-US" sz="2800" dirty="0"/>
              <a:t>The board member may not remain in the room during discussion &amp; vote. </a:t>
            </a:r>
          </a:p>
          <a:p>
            <a:endParaRPr lang="en-US" dirty="0"/>
          </a:p>
        </p:txBody>
      </p:sp>
    </p:spTree>
    <p:extLst>
      <p:ext uri="{BB962C8B-B14F-4D97-AF65-F5344CB8AC3E}">
        <p14:creationId xmlns:p14="http://schemas.microsoft.com/office/powerpoint/2010/main" val="1888012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77200" cy="792162"/>
          </a:xfrm>
        </p:spPr>
        <p:txBody>
          <a:bodyPr/>
          <a:lstStyle/>
          <a:p>
            <a:r>
              <a:rPr lang="en-US" dirty="0"/>
              <a:t>Suggestions for Conflict of </a:t>
            </a:r>
            <a:r>
              <a:rPr lang="en-US" dirty="0" smtClean="0"/>
              <a:t>Interest, </a:t>
            </a:r>
            <a:r>
              <a:rPr lang="en-US" sz="2400" dirty="0" smtClean="0"/>
              <a:t>cont’d.</a:t>
            </a:r>
            <a:endParaRPr lang="en-US" sz="2400" dirty="0"/>
          </a:p>
        </p:txBody>
      </p:sp>
      <p:sp>
        <p:nvSpPr>
          <p:cNvPr id="3" name="Content Placeholder 2"/>
          <p:cNvSpPr>
            <a:spLocks noGrp="1"/>
          </p:cNvSpPr>
          <p:nvPr>
            <p:ph idx="1"/>
          </p:nvPr>
        </p:nvSpPr>
        <p:spPr>
          <a:xfrm>
            <a:off x="304800" y="685800"/>
            <a:ext cx="8534400" cy="5486400"/>
          </a:xfrm>
        </p:spPr>
        <p:txBody>
          <a:bodyPr/>
          <a:lstStyle/>
          <a:p>
            <a:r>
              <a:rPr lang="en-US" sz="2400" dirty="0" smtClean="0"/>
              <a:t>Develop a conflict of interest and possibly also a Code of Ethics for your council/board members to sign as they come on board, and that is reviewed at least annually. (A Google search of Code of Ethics will give you lots of ideas for content.)</a:t>
            </a:r>
          </a:p>
          <a:p>
            <a:r>
              <a:rPr lang="en-US" sz="2400" dirty="0" smtClean="0"/>
              <a:t>Your policy can be expanded to include specific concerns for your board/council.</a:t>
            </a:r>
          </a:p>
          <a:p>
            <a:r>
              <a:rPr lang="en-US" sz="2400" dirty="0" smtClean="0"/>
              <a:t>A board/council member should be required to disclose their conflict and refrain from discussion/vote if they might benefit.</a:t>
            </a:r>
          </a:p>
          <a:p>
            <a:r>
              <a:rPr lang="en-US" sz="2400" dirty="0" smtClean="0"/>
              <a:t>Being a staff, council/board member or consumer of a CIL typically does not pose a conflict, as you desire (and the SILC is required to have) members who are knowledgeable of Independent Living.</a:t>
            </a:r>
          </a:p>
          <a:p>
            <a:endParaRPr lang="en-US" sz="2400" dirty="0" smtClean="0"/>
          </a:p>
          <a:p>
            <a:endParaRPr lang="en-US" sz="2400" dirty="0"/>
          </a:p>
        </p:txBody>
      </p:sp>
    </p:spTree>
    <p:extLst>
      <p:ext uri="{BB962C8B-B14F-4D97-AF65-F5344CB8AC3E}">
        <p14:creationId xmlns:p14="http://schemas.microsoft.com/office/powerpoint/2010/main" val="31047970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8077200" cy="792162"/>
          </a:xfrm>
        </p:spPr>
        <p:txBody>
          <a:bodyPr/>
          <a:lstStyle/>
          <a:p>
            <a:r>
              <a:rPr lang="en-US" dirty="0" smtClean="0"/>
              <a:t>Sometimes these Policies are Driven by Circumstances</a:t>
            </a:r>
            <a:endParaRPr lang="en-US" dirty="0"/>
          </a:p>
        </p:txBody>
      </p:sp>
      <p:sp>
        <p:nvSpPr>
          <p:cNvPr id="3" name="Content Placeholder 2"/>
          <p:cNvSpPr>
            <a:spLocks noGrp="1"/>
          </p:cNvSpPr>
          <p:nvPr>
            <p:ph idx="1"/>
          </p:nvPr>
        </p:nvSpPr>
        <p:spPr>
          <a:xfrm>
            <a:off x="304800" y="1143000"/>
            <a:ext cx="8458200" cy="4876800"/>
          </a:xfrm>
        </p:spPr>
        <p:txBody>
          <a:bodyPr/>
          <a:lstStyle/>
          <a:p>
            <a:r>
              <a:rPr lang="en-US" dirty="0" smtClean="0"/>
              <a:t>We tend to write the details after a problem has occurred.</a:t>
            </a:r>
          </a:p>
          <a:p>
            <a:r>
              <a:rPr lang="en-US" dirty="0" smtClean="0"/>
              <a:t>Be proactive – anticipate what may happen and consider all examples from your CILs or peers as you develop your next Conflict of Interest policy.</a:t>
            </a:r>
            <a:endParaRPr lang="en-US" dirty="0"/>
          </a:p>
        </p:txBody>
      </p:sp>
    </p:spTree>
    <p:extLst>
      <p:ext uri="{BB962C8B-B14F-4D97-AF65-F5344CB8AC3E}">
        <p14:creationId xmlns:p14="http://schemas.microsoft.com/office/powerpoint/2010/main" val="24386710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Policy and Procedure on Conflict of Interest</a:t>
            </a:r>
            <a:endParaRPr lang="en-US" dirty="0"/>
          </a:p>
        </p:txBody>
      </p:sp>
      <p:sp>
        <p:nvSpPr>
          <p:cNvPr id="3" name="Content Placeholder 2"/>
          <p:cNvSpPr>
            <a:spLocks noGrp="1"/>
          </p:cNvSpPr>
          <p:nvPr>
            <p:ph idx="1"/>
          </p:nvPr>
        </p:nvSpPr>
        <p:spPr>
          <a:xfrm>
            <a:off x="381000" y="990600"/>
            <a:ext cx="8382000" cy="5029200"/>
          </a:xfrm>
        </p:spPr>
        <p:txBody>
          <a:bodyPr/>
          <a:lstStyle/>
          <a:p>
            <a:pPr marL="0" indent="0">
              <a:buNone/>
            </a:pPr>
            <a:r>
              <a:rPr lang="en-US" i="1" dirty="0"/>
              <a:t>Conflicts of Interest Prohibited </a:t>
            </a:r>
            <a:endParaRPr lang="en-US" dirty="0"/>
          </a:p>
          <a:p>
            <a:pPr marL="0" indent="0">
              <a:buNone/>
            </a:pPr>
            <a:r>
              <a:rPr lang="en-US" dirty="0"/>
              <a:t>Employees and members of the board of directors have an obligation to conduct business within guidelines that prohibit actual or potential conflicts of interest. This policy establishes only the framework within which the CIL will operate. The purpose of these guidelines is to provide general direction for all employees and members of the board of directors. Employees are expected to seek further clarification from their supervisor on issues related to the subject of acceptable standards of operation if any question arises. </a:t>
            </a:r>
          </a:p>
        </p:txBody>
      </p:sp>
    </p:spTree>
    <p:extLst>
      <p:ext uri="{BB962C8B-B14F-4D97-AF65-F5344CB8AC3E}">
        <p14:creationId xmlns:p14="http://schemas.microsoft.com/office/powerpoint/2010/main" val="88880972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policy, Conflict of Interest Prohibited, </a:t>
            </a:r>
            <a:r>
              <a:rPr lang="en-US" sz="2400" dirty="0" smtClean="0"/>
              <a:t>cont’d.</a:t>
            </a:r>
            <a:endParaRPr lang="en-US" sz="2400"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dirty="0"/>
              <a:t>Board members, as well as any employees involved in the procurement/ purchasing process, are expected to disclose any potential conflict of interest and to remove themselves from discussion and decision making in any item of business in which they have a conflict of interest. </a:t>
            </a:r>
          </a:p>
          <a:p>
            <a:pPr marL="0" indent="0">
              <a:buNone/>
            </a:pPr>
            <a:endParaRPr lang="en-US" dirty="0"/>
          </a:p>
        </p:txBody>
      </p:sp>
    </p:spTree>
    <p:extLst>
      <p:ext uri="{BB962C8B-B14F-4D97-AF65-F5344CB8AC3E}">
        <p14:creationId xmlns:p14="http://schemas.microsoft.com/office/powerpoint/2010/main" val="14360210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Policy and Procedure on Conflict of </a:t>
            </a:r>
            <a:r>
              <a:rPr lang="en-US" dirty="0" smtClean="0"/>
              <a:t>Interest, </a:t>
            </a:r>
            <a:r>
              <a:rPr lang="en-US" sz="2400" dirty="0" smtClean="0"/>
              <a:t>cont’d. 2</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a:t>An actual or potential conflict of interest occurs when the employee, officer, or agent, any member of his or her immediate family, his or her life partner, his or her business partner, or an organization which employs or is about to employ any of the parties indicated herein, has a financial or other interest in the firm selected for an award. A</a:t>
            </a:r>
            <a:r>
              <a:rPr lang="en-US" dirty="0" smtClean="0"/>
              <a:t>ny </a:t>
            </a:r>
            <a:r>
              <a:rPr lang="en-US" dirty="0"/>
              <a:t>potential conflict must be disclosed and the individual who has a potential conflict cannot be involved in decision-making related to the area in which they have a conflict. </a:t>
            </a:r>
          </a:p>
        </p:txBody>
      </p:sp>
    </p:spTree>
    <p:extLst>
      <p:ext uri="{BB962C8B-B14F-4D97-AF65-F5344CB8AC3E}">
        <p14:creationId xmlns:p14="http://schemas.microsoft.com/office/powerpoint/2010/main" val="1769559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Uniform Guidance/</a:t>
            </a:r>
            <a:br>
              <a:rPr lang="en-US" dirty="0" smtClean="0">
                <a:effectLst/>
              </a:rPr>
            </a:br>
            <a:r>
              <a:rPr lang="en-US" dirty="0" smtClean="0">
                <a:effectLst/>
              </a:rPr>
              <a:t>Uniform Administrative Requirements	</a:t>
            </a:r>
            <a:endParaRPr lang="en-US" dirty="0">
              <a:effectLst/>
            </a:endParaRPr>
          </a:p>
        </p:txBody>
      </p:sp>
      <p:sp>
        <p:nvSpPr>
          <p:cNvPr id="3" name="Content Placeholder 2"/>
          <p:cNvSpPr>
            <a:spLocks noGrp="1"/>
          </p:cNvSpPr>
          <p:nvPr>
            <p:ph idx="1"/>
          </p:nvPr>
        </p:nvSpPr>
        <p:spPr>
          <a:xfrm>
            <a:off x="304800" y="914400"/>
            <a:ext cx="8458200" cy="5181600"/>
          </a:xfrm>
        </p:spPr>
        <p:txBody>
          <a:bodyPr/>
          <a:lstStyle/>
          <a:p>
            <a:r>
              <a:rPr lang="en-US" dirty="0" smtClean="0"/>
              <a:t>All entities that receive federal funds, including SILCs, DSEs, and CILs must comply with Uniform Guidance. </a:t>
            </a:r>
          </a:p>
          <a:p>
            <a:r>
              <a:rPr lang="en-US" dirty="0" smtClean="0"/>
              <a:t>Whether you are a non-profit SILC or another form of a council, you are a “subrecipient” of federal funds that flow through your DSE, and the same requirements apply.</a:t>
            </a:r>
          </a:p>
          <a:p>
            <a:r>
              <a:rPr lang="en-US" dirty="0" smtClean="0"/>
              <a:t>A federal government-wide effort, led by the Office of Management and Budget, revised and consolidated all existing regulations and guidance concerning the administration of federal funds</a:t>
            </a:r>
          </a:p>
          <a:p>
            <a:r>
              <a:rPr lang="en-US" dirty="0" smtClean="0"/>
              <a:t>HHS released its own version of Uniform Guidance, called Uniform Administrative Requirements.</a:t>
            </a:r>
          </a:p>
          <a:p>
            <a:pPr marL="0" indent="0">
              <a:buNone/>
            </a:pPr>
            <a:endParaRPr lang="en-US" dirty="0"/>
          </a:p>
        </p:txBody>
      </p:sp>
    </p:spTree>
    <p:extLst>
      <p:ext uri="{BB962C8B-B14F-4D97-AF65-F5344CB8AC3E}">
        <p14:creationId xmlns:p14="http://schemas.microsoft.com/office/powerpoint/2010/main" val="302413396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Policy and Procedure on Conflict of Interest, </a:t>
            </a:r>
            <a:r>
              <a:rPr lang="en-US" sz="2400" dirty="0"/>
              <a:t>cont’d. </a:t>
            </a:r>
            <a:r>
              <a:rPr lang="en-US" sz="2400" dirty="0" smtClean="0"/>
              <a:t>3</a:t>
            </a:r>
            <a:endParaRPr lang="en-US" dirty="0"/>
          </a:p>
        </p:txBody>
      </p:sp>
      <p:sp>
        <p:nvSpPr>
          <p:cNvPr id="3" name="Content Placeholder 2"/>
          <p:cNvSpPr>
            <a:spLocks noGrp="1"/>
          </p:cNvSpPr>
          <p:nvPr>
            <p:ph idx="1"/>
          </p:nvPr>
        </p:nvSpPr>
        <p:spPr>
          <a:xfrm>
            <a:off x="228600" y="914400"/>
            <a:ext cx="8610600" cy="5105400"/>
          </a:xfrm>
        </p:spPr>
        <p:txBody>
          <a:bodyPr/>
          <a:lstStyle/>
          <a:p>
            <a:r>
              <a:rPr lang="en-US" dirty="0"/>
              <a:t>No “presumption of guilt” is created by the mere existence of a relationship with an outside firm. However, when the individual has any influence on transactions involving purchases, contracts, or leases, it is imperative that they disclose to the executive director, or, in the case of a board member or the executive director, to the full </a:t>
            </a:r>
            <a:r>
              <a:rPr lang="en-US" dirty="0" smtClean="0"/>
              <a:t>board, </a:t>
            </a:r>
            <a:r>
              <a:rPr lang="en-US" dirty="0"/>
              <a:t>as soon as possible the existence of any actual or potential conflicts of interest so that safeguards can be implemented to protect all parties. Personal gain is prohibited. Transactions are prohibited where the individual, </a:t>
            </a:r>
            <a:r>
              <a:rPr lang="en-US" dirty="0" smtClean="0"/>
              <a:t>partner, </a:t>
            </a:r>
            <a:r>
              <a:rPr lang="en-US" dirty="0"/>
              <a:t>or relative has significant ownership in a firm with which the </a:t>
            </a:r>
            <a:r>
              <a:rPr lang="en-US" dirty="0" smtClean="0"/>
              <a:t>SILC </a:t>
            </a:r>
            <a:r>
              <a:rPr lang="en-US" dirty="0"/>
              <a:t>does business. </a:t>
            </a:r>
          </a:p>
        </p:txBody>
      </p:sp>
    </p:spTree>
    <p:extLst>
      <p:ext uri="{BB962C8B-B14F-4D97-AF65-F5344CB8AC3E}">
        <p14:creationId xmlns:p14="http://schemas.microsoft.com/office/powerpoint/2010/main" val="352988421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Policy and Procedure on Conflict of Interest, </a:t>
            </a:r>
            <a:r>
              <a:rPr lang="en-US" sz="2400" dirty="0"/>
              <a:t>cont’d. 4</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a:t>Any kickback, bribe, substantial gift, or special consideration to an individual or relative is prohibited as a result of any transaction or business dealings involving the </a:t>
            </a:r>
            <a:r>
              <a:rPr lang="en-US" dirty="0" smtClean="0"/>
              <a:t>SILC </a:t>
            </a:r>
            <a:r>
              <a:rPr lang="en-US" dirty="0"/>
              <a:t>in which the individual has influence. </a:t>
            </a:r>
          </a:p>
          <a:p>
            <a:r>
              <a:rPr lang="en-US" dirty="0"/>
              <a:t>Any employee found guilty of a conflict will be subject to disciplinary action. </a:t>
            </a:r>
          </a:p>
          <a:p>
            <a:r>
              <a:rPr lang="en-US" dirty="0"/>
              <a:t>Actual or potential conflicts of interest involving </a:t>
            </a:r>
            <a:r>
              <a:rPr lang="en-US" dirty="0" smtClean="0"/>
              <a:t>federally funded </a:t>
            </a:r>
            <a:r>
              <a:rPr lang="en-US" dirty="0"/>
              <a:t>activities must be reported to the federal awarding </a:t>
            </a:r>
            <a:r>
              <a:rPr lang="en-US" dirty="0" smtClean="0"/>
              <a:t>agency.</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766754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077200" cy="792162"/>
          </a:xfrm>
        </p:spPr>
        <p:txBody>
          <a:bodyPr/>
          <a:lstStyle/>
          <a:p>
            <a:pPr algn="ctr"/>
            <a:r>
              <a:rPr lang="en-US" dirty="0"/>
              <a:t>What is the DSE’s Role with Part B </a:t>
            </a:r>
            <a:r>
              <a:rPr lang="en-US" dirty="0" smtClean="0"/>
              <a:t>Recipients </a:t>
            </a:r>
            <a:r>
              <a:rPr lang="en-US" dirty="0"/>
              <a:t>(CILs and SILC</a:t>
            </a:r>
            <a:r>
              <a:rPr lang="en-US" dirty="0" smtClean="0"/>
              <a:t>)?</a:t>
            </a:r>
            <a:endParaRPr lang="en-US" dirty="0"/>
          </a:p>
        </p:txBody>
      </p:sp>
    </p:spTree>
    <p:extLst>
      <p:ext uri="{BB962C8B-B14F-4D97-AF65-F5344CB8AC3E}">
        <p14:creationId xmlns:p14="http://schemas.microsoft.com/office/powerpoint/2010/main" val="198230318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Subrecipient Monitoring and Management CFR 75.351-352</a:t>
            </a:r>
            <a:endParaRPr lang="en-US" dirty="0">
              <a:solidFill>
                <a:srgbClr val="FF0000"/>
              </a:solidFill>
            </a:endParaRPr>
          </a:p>
        </p:txBody>
      </p:sp>
      <p:sp>
        <p:nvSpPr>
          <p:cNvPr id="3" name="Content Placeholder 2"/>
          <p:cNvSpPr>
            <a:spLocks noGrp="1"/>
          </p:cNvSpPr>
          <p:nvPr>
            <p:ph idx="1"/>
          </p:nvPr>
        </p:nvSpPr>
        <p:spPr>
          <a:xfrm>
            <a:off x="228600" y="914400"/>
            <a:ext cx="8839200" cy="5410200"/>
          </a:xfrm>
        </p:spPr>
        <p:txBody>
          <a:bodyPr/>
          <a:lstStyle/>
          <a:p>
            <a:pPr marL="0" indent="0">
              <a:buNone/>
            </a:pPr>
            <a:r>
              <a:rPr lang="en-US" sz="2500" dirty="0" smtClean="0"/>
              <a:t>The SILC and Part B centers are treated as a sub-recipient of Part B funds passed through DSE. </a:t>
            </a:r>
          </a:p>
          <a:p>
            <a:r>
              <a:rPr lang="en-US" sz="2500" dirty="0" smtClean="0"/>
              <a:t>DSE can measure performance as to whether objectives of the federal program are met.</a:t>
            </a:r>
          </a:p>
          <a:p>
            <a:r>
              <a:rPr lang="en-US" sz="2500" dirty="0" smtClean="0"/>
              <a:t>The non-federal entity (NFE) or recipient of the pass- through funds, has responsibility for programmatic decision making.</a:t>
            </a:r>
          </a:p>
          <a:p>
            <a:r>
              <a:rPr lang="en-US" sz="2500" dirty="0" smtClean="0"/>
              <a:t>The NFE is responsible for adherence to applicable federal program requirements specified in the award.</a:t>
            </a:r>
          </a:p>
          <a:p>
            <a:r>
              <a:rPr lang="en-US" sz="2500" dirty="0" smtClean="0"/>
              <a:t>DSE sets the indirect cost rate for the federal award.</a:t>
            </a:r>
          </a:p>
          <a:p>
            <a:r>
              <a:rPr lang="en-US" sz="2500" dirty="0" smtClean="0"/>
              <a:t>The NFE must provide access to financial records for audit.</a:t>
            </a:r>
          </a:p>
          <a:p>
            <a:r>
              <a:rPr lang="en-US" sz="2500" dirty="0" smtClean="0"/>
              <a:t>DSE may impose specific conditions if appropriate. </a:t>
            </a:r>
            <a:endParaRPr lang="en-US" sz="2500" dirty="0"/>
          </a:p>
        </p:txBody>
      </p:sp>
    </p:spTree>
    <p:extLst>
      <p:ext uri="{BB962C8B-B14F-4D97-AF65-F5344CB8AC3E}">
        <p14:creationId xmlns:p14="http://schemas.microsoft.com/office/powerpoint/2010/main" val="416658906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However...</a:t>
            </a:r>
            <a:endParaRPr lang="en-US" dirty="0"/>
          </a:p>
        </p:txBody>
      </p:sp>
      <p:sp>
        <p:nvSpPr>
          <p:cNvPr id="3" name="Content Placeholder 2"/>
          <p:cNvSpPr>
            <a:spLocks noGrp="1"/>
          </p:cNvSpPr>
          <p:nvPr>
            <p:ph idx="1"/>
          </p:nvPr>
        </p:nvSpPr>
        <p:spPr>
          <a:xfrm>
            <a:off x="304800" y="914400"/>
            <a:ext cx="8458200" cy="5105400"/>
          </a:xfrm>
        </p:spPr>
        <p:txBody>
          <a:bodyPr/>
          <a:lstStyle/>
          <a:p>
            <a:r>
              <a:rPr lang="en-US" dirty="0" smtClean="0"/>
              <a:t>The specific language in the most recent amendments to the Rehabilitation Act speak to the autonomy of the SILC.</a:t>
            </a:r>
          </a:p>
          <a:p>
            <a:r>
              <a:rPr lang="en-US" dirty="0" smtClean="0"/>
              <a:t>While it has not been tested and guidance has not yet been given, it is likely that the Rehabilitation Act as amended by WIOA takes precedence over the Uniform Administrative Requirements.</a:t>
            </a:r>
          </a:p>
          <a:p>
            <a:r>
              <a:rPr lang="en-US" dirty="0" smtClean="0"/>
              <a:t>If this is so, the DSE monitoring and management cannot supplant the autonomy of the SILC.</a:t>
            </a:r>
          </a:p>
          <a:p>
            <a:r>
              <a:rPr lang="en-US" dirty="0" smtClean="0"/>
              <a:t>Stay tuned – we don’t know yet exactly how this will develop.</a:t>
            </a:r>
            <a:endParaRPr lang="en-US" dirty="0"/>
          </a:p>
        </p:txBody>
      </p:sp>
    </p:spTree>
    <p:extLst>
      <p:ext uri="{BB962C8B-B14F-4D97-AF65-F5344CB8AC3E}">
        <p14:creationId xmlns:p14="http://schemas.microsoft.com/office/powerpoint/2010/main" val="31871859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you receive other than Part B funds?</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smtClean="0"/>
              <a:t>Each source of federal funds has its own </a:t>
            </a:r>
            <a:r>
              <a:rPr lang="en-US" dirty="0" smtClean="0"/>
              <a:t>codification</a:t>
            </a:r>
            <a:r>
              <a:rPr lang="en-US" dirty="0" smtClean="0"/>
              <a:t> </a:t>
            </a:r>
            <a:r>
              <a:rPr lang="en-US" dirty="0" smtClean="0"/>
              <a:t>of Uniform Guidance. Go to the source of those specific regulations as you determine what requirements must be met.</a:t>
            </a:r>
          </a:p>
          <a:p>
            <a:r>
              <a:rPr lang="en-US" dirty="0" smtClean="0"/>
              <a:t>While all federal departments base their rules on Uniform Guidance, </a:t>
            </a:r>
            <a:r>
              <a:rPr lang="en-US" smtClean="0"/>
              <a:t>there </a:t>
            </a:r>
            <a:r>
              <a:rPr lang="en-US" smtClean="0"/>
              <a:t>may be</a:t>
            </a:r>
            <a:r>
              <a:rPr lang="en-US" smtClean="0"/>
              <a:t> </a:t>
            </a:r>
            <a:r>
              <a:rPr lang="en-US" dirty="0" smtClean="0"/>
              <a:t>some variations </a:t>
            </a:r>
            <a:r>
              <a:rPr lang="en-US" smtClean="0"/>
              <a:t>in </a:t>
            </a:r>
            <a:r>
              <a:rPr lang="en-US" smtClean="0"/>
              <a:t>details</a:t>
            </a:r>
            <a:r>
              <a:rPr lang="en-US" dirty="0" smtClean="0"/>
              <a:t>.</a:t>
            </a:r>
            <a:endParaRPr lang="en-US" dirty="0"/>
          </a:p>
        </p:txBody>
      </p:sp>
    </p:spTree>
    <p:extLst>
      <p:ext uri="{BB962C8B-B14F-4D97-AF65-F5344CB8AC3E}">
        <p14:creationId xmlns:p14="http://schemas.microsoft.com/office/powerpoint/2010/main" val="34489687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85942"/>
            <a:ext cx="8855064" cy="367396"/>
          </a:xfrm>
        </p:spPr>
        <p:txBody>
          <a:bodyPr>
            <a:noAutofit/>
          </a:bodyPr>
          <a:lstStyle/>
          <a:p>
            <a:pPr algn="ctr"/>
            <a:r>
              <a:rPr lang="en-US" sz="1600" dirty="0" smtClean="0"/>
              <a:t>Independent Living Research Utilization</a:t>
            </a:r>
            <a:endParaRPr lang="en-US" sz="1600" dirty="0"/>
          </a:p>
        </p:txBody>
      </p:sp>
      <p:pic>
        <p:nvPicPr>
          <p:cNvPr id="6" name="Picture 5" descr="We create opportunities for independence for people with disabilities through research, education, and consultation.&#10; ILRU logo - red lowercase block letters ilru, with blue swoosh above.&#10;Underneath:  Independent Living Research Utilization&#10;www.ilru.or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93" y="609600"/>
            <a:ext cx="7352413" cy="5410200"/>
          </a:xfrm>
          <a:prstGeom prst="rect">
            <a:avLst/>
          </a:prstGeom>
        </p:spPr>
      </p:pic>
    </p:spTree>
    <p:extLst>
      <p:ext uri="{BB962C8B-B14F-4D97-AF65-F5344CB8AC3E}">
        <p14:creationId xmlns:p14="http://schemas.microsoft.com/office/powerpoint/2010/main" val="202960986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8686800" cy="1924050"/>
          </a:xfrm>
        </p:spPr>
        <p:txBody>
          <a:bodyPr/>
          <a:lstStyle/>
          <a:p>
            <a:pPr algn="ctr"/>
            <a:r>
              <a:rPr lang="en-US" dirty="0" smtClean="0"/>
              <a:t>Part 2: Financial Management for SILCs</a:t>
            </a:r>
            <a:br>
              <a:rPr lang="en-US" dirty="0" smtClean="0"/>
            </a:br>
            <a:r>
              <a:rPr lang="en-US" dirty="0" smtClean="0"/>
              <a:t>Where the rubber meets the road...</a:t>
            </a:r>
            <a:endParaRPr lang="en-US" dirty="0"/>
          </a:p>
        </p:txBody>
      </p:sp>
      <p:sp>
        <p:nvSpPr>
          <p:cNvPr id="3" name="Subtitle 2"/>
          <p:cNvSpPr>
            <a:spLocks noGrp="1"/>
          </p:cNvSpPr>
          <p:nvPr>
            <p:ph type="subTitle" idx="1"/>
          </p:nvPr>
        </p:nvSpPr>
        <p:spPr>
          <a:xfrm>
            <a:off x="1219200" y="2438400"/>
            <a:ext cx="6400800" cy="1371600"/>
          </a:xfrm>
        </p:spPr>
        <p:txBody>
          <a:bodyPr/>
          <a:lstStyle/>
          <a:p>
            <a:r>
              <a:rPr lang="en-US" b="1" dirty="0" smtClean="0">
                <a:solidFill>
                  <a:schemeClr val="accent2"/>
                </a:solidFill>
                <a:latin typeface="+mj-lt"/>
              </a:rPr>
              <a:t>Presenter:</a:t>
            </a:r>
          </a:p>
          <a:p>
            <a:r>
              <a:rPr lang="en-US" b="1" dirty="0" smtClean="0">
                <a:solidFill>
                  <a:schemeClr val="accent2"/>
                </a:solidFill>
                <a:latin typeface="+mj-lt"/>
              </a:rPr>
              <a:t>Paula L McElwee</a:t>
            </a:r>
          </a:p>
          <a:p>
            <a:endParaRPr lang="en-US" sz="1600" b="1" dirty="0" smtClean="0">
              <a:solidFill>
                <a:schemeClr val="accent2"/>
              </a:solidFill>
              <a:latin typeface="+mj-lt"/>
            </a:endParaRPr>
          </a:p>
          <a:p>
            <a:endParaRPr lang="en-US" sz="1600" b="1" dirty="0" smtClean="0">
              <a:solidFill>
                <a:schemeClr val="accent2"/>
              </a:solidFill>
              <a:latin typeface="+mj-lt"/>
            </a:endParaRPr>
          </a:p>
          <a:p>
            <a:r>
              <a:rPr lang="en-US" b="1" dirty="0" smtClean="0">
                <a:solidFill>
                  <a:schemeClr val="accent2"/>
                </a:solidFill>
                <a:latin typeface="+mj-lt"/>
              </a:rPr>
              <a:t>SILC Congress 2017</a:t>
            </a:r>
            <a:endParaRPr lang="en-US" b="1" dirty="0">
              <a:solidFill>
                <a:schemeClr val="accent2"/>
              </a:solidFill>
              <a:latin typeface="+mj-lt"/>
            </a:endParaRPr>
          </a:p>
        </p:txBody>
      </p:sp>
    </p:spTree>
    <p:extLst>
      <p:ext uri="{BB962C8B-B14F-4D97-AF65-F5344CB8AC3E}">
        <p14:creationId xmlns:p14="http://schemas.microsoft.com/office/powerpoint/2010/main" val="270592256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077200" cy="1905000"/>
          </a:xfrm>
        </p:spPr>
        <p:txBody>
          <a:bodyPr/>
          <a:lstStyle/>
          <a:p>
            <a:pPr algn="ctr"/>
            <a:r>
              <a:rPr lang="en-US" dirty="0"/>
              <a:t>Taken primarily from Uniform Guidance and the specific requirements </a:t>
            </a:r>
            <a:r>
              <a:rPr lang="en-US" dirty="0" smtClean="0"/>
              <a:t>in </a:t>
            </a:r>
            <a:r>
              <a:rPr lang="en-US" dirty="0"/>
              <a:t>the Uniform Administrative Requirements </a:t>
            </a:r>
            <a:r>
              <a:rPr lang="en-US" dirty="0" smtClean="0"/>
              <a:t/>
            </a:r>
            <a:br>
              <a:rPr lang="en-US" dirty="0" smtClean="0"/>
            </a:br>
            <a:r>
              <a:rPr lang="en-US" dirty="0" smtClean="0"/>
              <a:t>for </a:t>
            </a:r>
            <a:r>
              <a:rPr lang="en-US" dirty="0"/>
              <a:t>HHS – 45 CFR 75</a:t>
            </a:r>
            <a:br>
              <a:rPr lang="en-US" dirty="0"/>
            </a:br>
            <a:endParaRPr lang="en-US" dirty="0"/>
          </a:p>
        </p:txBody>
      </p:sp>
    </p:spTree>
    <p:extLst>
      <p:ext uri="{BB962C8B-B14F-4D97-AF65-F5344CB8AC3E}">
        <p14:creationId xmlns:p14="http://schemas.microsoft.com/office/powerpoint/2010/main" val="65833882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00"/>
            <a:ext cx="8077200" cy="792162"/>
          </a:xfrm>
        </p:spPr>
        <p:txBody>
          <a:bodyPr/>
          <a:lstStyle/>
          <a:p>
            <a:pPr algn="ctr"/>
            <a:r>
              <a:rPr lang="en-US" dirty="0"/>
              <a:t>Internal Controls and </a:t>
            </a:r>
            <a:r>
              <a:rPr lang="en-US" dirty="0" smtClean="0"/>
              <a:t>Recordkeeping</a:t>
            </a:r>
            <a:endParaRPr lang="en-US" dirty="0"/>
          </a:p>
        </p:txBody>
      </p:sp>
    </p:spTree>
    <p:extLst>
      <p:ext uri="{BB962C8B-B14F-4D97-AF65-F5344CB8AC3E}">
        <p14:creationId xmlns:p14="http://schemas.microsoft.com/office/powerpoint/2010/main" val="3784169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1143000"/>
          </a:xfrm>
        </p:spPr>
        <p:txBody>
          <a:bodyPr/>
          <a:lstStyle/>
          <a:p>
            <a:r>
              <a:rPr lang="en-US" dirty="0" smtClean="0"/>
              <a:t>What are Uniform Administrative Requirements?</a:t>
            </a:r>
            <a:endParaRPr lang="en-US" dirty="0"/>
          </a:p>
        </p:txBody>
      </p:sp>
      <p:sp>
        <p:nvSpPr>
          <p:cNvPr id="3" name="Content Placeholder 2"/>
          <p:cNvSpPr>
            <a:spLocks noGrp="1"/>
          </p:cNvSpPr>
          <p:nvPr>
            <p:ph idx="1"/>
          </p:nvPr>
        </p:nvSpPr>
        <p:spPr>
          <a:xfrm>
            <a:off x="304800" y="990600"/>
            <a:ext cx="8458200" cy="5029200"/>
          </a:xfrm>
        </p:spPr>
        <p:txBody>
          <a:bodyPr/>
          <a:lstStyle/>
          <a:p>
            <a:r>
              <a:rPr lang="en-US" dirty="0" smtClean="0"/>
              <a:t>In the past non-profit SILCs were governed by OMB Circulars 110, 122 and 133. All other SILCs were governed by the corresponding circulars for the DSE. </a:t>
            </a:r>
          </a:p>
          <a:p>
            <a:r>
              <a:rPr lang="en-US" dirty="0" smtClean="0"/>
              <a:t>These circulars, both for non-profits and government entities, have been combined into a single guidance called Uniform Guidance.</a:t>
            </a:r>
          </a:p>
          <a:p>
            <a:r>
              <a:rPr lang="en-US" dirty="0" smtClean="0"/>
              <a:t>For a while this was called the “Super Circular” because it rolled so many prior circulars together.</a:t>
            </a:r>
          </a:p>
          <a:p>
            <a:r>
              <a:rPr lang="en-US" dirty="0" smtClean="0"/>
              <a:t>These are the rules that govern the use of federal dollars.</a:t>
            </a:r>
          </a:p>
          <a:p>
            <a:r>
              <a:rPr lang="en-US" dirty="0" smtClean="0"/>
              <a:t>HHS issued its own regulations that encompass Uniform Guidance plus a few additional requirements.</a:t>
            </a:r>
            <a:endParaRPr lang="en-US" dirty="0"/>
          </a:p>
        </p:txBody>
      </p:sp>
    </p:spTree>
    <p:extLst>
      <p:ext uri="{BB962C8B-B14F-4D97-AF65-F5344CB8AC3E}">
        <p14:creationId xmlns:p14="http://schemas.microsoft.com/office/powerpoint/2010/main" val="116081779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Internal Controls</a:t>
            </a:r>
            <a:endParaRPr lang="en-US" dirty="0">
              <a:effectLst/>
            </a:endParaRPr>
          </a:p>
        </p:txBody>
      </p:sp>
      <p:sp>
        <p:nvSpPr>
          <p:cNvPr id="3" name="Content Placeholder 2"/>
          <p:cNvSpPr>
            <a:spLocks noGrp="1"/>
          </p:cNvSpPr>
          <p:nvPr>
            <p:ph idx="1"/>
          </p:nvPr>
        </p:nvSpPr>
        <p:spPr>
          <a:xfrm>
            <a:off x="457200" y="990600"/>
            <a:ext cx="8305800" cy="5029200"/>
          </a:xfrm>
        </p:spPr>
        <p:txBody>
          <a:bodyPr/>
          <a:lstStyle/>
          <a:p>
            <a:r>
              <a:rPr lang="en-US" dirty="0" smtClean="0"/>
              <a:t>You </a:t>
            </a:r>
            <a:r>
              <a:rPr lang="en-US" u="sng" dirty="0" smtClean="0"/>
              <a:t>must</a:t>
            </a:r>
            <a:r>
              <a:rPr lang="en-US" dirty="0" smtClean="0"/>
              <a:t> establish and maintain internal controls over federal awards that provide reasonable assurance that you are managing them in compliance with general federal requirements and the specific rules for the funding you receive.</a:t>
            </a:r>
          </a:p>
          <a:p>
            <a:r>
              <a:rPr lang="en-US" dirty="0" smtClean="0"/>
              <a:t>Internal controls </a:t>
            </a:r>
            <a:r>
              <a:rPr lang="en-US" u="sng" dirty="0" smtClean="0"/>
              <a:t>should</a:t>
            </a:r>
            <a:r>
              <a:rPr lang="en-US" dirty="0" smtClean="0"/>
              <a:t> be in compliance with the Green Book </a:t>
            </a:r>
            <a:r>
              <a:rPr lang="en-US" i="1" dirty="0" smtClean="0"/>
              <a:t>Standards for Internal Controls in the Federal Government</a:t>
            </a:r>
            <a:r>
              <a:rPr lang="en-US" dirty="0" smtClean="0"/>
              <a:t> and/or with COSO (Committee of Sponsoring Organizations of the Treadway Commission).</a:t>
            </a:r>
          </a:p>
        </p:txBody>
      </p:sp>
    </p:spTree>
    <p:extLst>
      <p:ext uri="{BB962C8B-B14F-4D97-AF65-F5344CB8AC3E}">
        <p14:creationId xmlns:p14="http://schemas.microsoft.com/office/powerpoint/2010/main" val="38964286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Controls 45 CFR 75.303</a:t>
            </a:r>
            <a:endParaRPr lang="en-US" dirty="0"/>
          </a:p>
        </p:txBody>
      </p:sp>
      <p:sp>
        <p:nvSpPr>
          <p:cNvPr id="3" name="Content Placeholder 2"/>
          <p:cNvSpPr>
            <a:spLocks noGrp="1"/>
          </p:cNvSpPr>
          <p:nvPr>
            <p:ph idx="1"/>
          </p:nvPr>
        </p:nvSpPr>
        <p:spPr>
          <a:xfrm>
            <a:off x="381000" y="914400"/>
            <a:ext cx="8382000" cy="5105400"/>
          </a:xfrm>
        </p:spPr>
        <p:txBody>
          <a:bodyPr/>
          <a:lstStyle/>
          <a:p>
            <a:r>
              <a:rPr lang="en-US" dirty="0" smtClean="0"/>
              <a:t>The non-federal entity (NFE) must establish and maintain effective internal controls over federal awards that provide reasonable assurance that awards are being managed in compliance with federal statutes, regulation and the terms and conditions of the federal award. </a:t>
            </a:r>
          </a:p>
          <a:p>
            <a:r>
              <a:rPr lang="en-US" dirty="0" smtClean="0"/>
              <a:t>As the recipient of grant funds, the SILC is considered the NFE.</a:t>
            </a:r>
          </a:p>
          <a:p>
            <a:r>
              <a:rPr lang="en-US" dirty="0" smtClean="0"/>
              <a:t>Your auditor will review the adequacy of your own policies/procedures/practices.</a:t>
            </a:r>
            <a:endParaRPr lang="en-US" dirty="0"/>
          </a:p>
        </p:txBody>
      </p:sp>
    </p:spTree>
    <p:extLst>
      <p:ext uri="{BB962C8B-B14F-4D97-AF65-F5344CB8AC3E}">
        <p14:creationId xmlns:p14="http://schemas.microsoft.com/office/powerpoint/2010/main" val="42777213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Policies and procedures, (cont’d. from Part 1)</a:t>
            </a:r>
            <a:endParaRPr lang="en-US" dirty="0"/>
          </a:p>
        </p:txBody>
      </p:sp>
      <p:sp>
        <p:nvSpPr>
          <p:cNvPr id="3" name="Content Placeholder 2"/>
          <p:cNvSpPr>
            <a:spLocks noGrp="1"/>
          </p:cNvSpPr>
          <p:nvPr>
            <p:ph idx="1"/>
          </p:nvPr>
        </p:nvSpPr>
        <p:spPr>
          <a:xfrm>
            <a:off x="381000" y="838200"/>
            <a:ext cx="8077200" cy="5181600"/>
          </a:xfrm>
        </p:spPr>
        <p:txBody>
          <a:bodyPr/>
          <a:lstStyle/>
          <a:p>
            <a:pPr marL="0" indent="0">
              <a:buNone/>
            </a:pPr>
            <a:r>
              <a:rPr lang="en-US" dirty="0" smtClean="0"/>
              <a:t>Specific requirements should be addressed in written policies and procedures. </a:t>
            </a:r>
          </a:p>
          <a:p>
            <a:r>
              <a:rPr lang="en-US" dirty="0" smtClean="0"/>
              <a:t>If you operate under your state’s written policies and procedures, those should be readily available to your Council so they can oversee your SILC related to those requirements.</a:t>
            </a:r>
          </a:p>
          <a:p>
            <a:r>
              <a:rPr lang="en-US" dirty="0" smtClean="0"/>
              <a:t>If you are a non-profit SILC your Council should adopt your own financial policies and procedures which are in conformance with both the federal requirements and any additional requirements imposed by the DSE. </a:t>
            </a:r>
            <a:endParaRPr lang="en-US" dirty="0"/>
          </a:p>
        </p:txBody>
      </p:sp>
    </p:spTree>
    <p:extLst>
      <p:ext uri="{BB962C8B-B14F-4D97-AF65-F5344CB8AC3E}">
        <p14:creationId xmlns:p14="http://schemas.microsoft.com/office/powerpoint/2010/main" val="396239746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8077200" cy="792162"/>
          </a:xfrm>
        </p:spPr>
        <p:txBody>
          <a:bodyPr/>
          <a:lstStyle/>
          <a:p>
            <a:r>
              <a:rPr lang="en-US" dirty="0" smtClean="0"/>
              <a:t>These are based on our sample fiscal policies.</a:t>
            </a:r>
            <a:endParaRPr lang="en-US" dirty="0"/>
          </a:p>
        </p:txBody>
      </p:sp>
      <p:sp>
        <p:nvSpPr>
          <p:cNvPr id="3" name="Content Placeholder 2"/>
          <p:cNvSpPr>
            <a:spLocks noGrp="1"/>
          </p:cNvSpPr>
          <p:nvPr>
            <p:ph idx="1"/>
          </p:nvPr>
        </p:nvSpPr>
        <p:spPr>
          <a:xfrm>
            <a:off x="457200" y="1143000"/>
            <a:ext cx="8305800" cy="4876800"/>
          </a:xfrm>
        </p:spPr>
        <p:txBody>
          <a:bodyPr/>
          <a:lstStyle/>
          <a:p>
            <a:pPr marL="0" indent="0">
              <a:buNone/>
            </a:pPr>
            <a:r>
              <a:rPr lang="en-US" dirty="0" smtClean="0"/>
              <a:t>Let’s take time to go through the sample policy and procedure developed for IL-NET by John Heveron, the CPA who does our financial management training. You can find </a:t>
            </a:r>
            <a:r>
              <a:rPr lang="en-US" dirty="0"/>
              <a:t>this resource at </a:t>
            </a:r>
            <a:r>
              <a:rPr lang="en-US" u="sng" dirty="0">
                <a:solidFill>
                  <a:schemeClr val="accent5">
                    <a:lumMod val="50000"/>
                  </a:schemeClr>
                </a:solidFill>
                <a:hlinkClick r:id="rId2"/>
              </a:rPr>
              <a:t>http://</a:t>
            </a:r>
            <a:r>
              <a:rPr lang="en-US" u="sng" dirty="0" smtClean="0">
                <a:solidFill>
                  <a:schemeClr val="accent5">
                    <a:lumMod val="50000"/>
                  </a:schemeClr>
                </a:solidFill>
                <a:hlinkClick r:id="rId2"/>
              </a:rPr>
              <a:t>www.ilru.org/il-net-sample-fiscal-policies-and-procedures-handbook</a:t>
            </a:r>
            <a:r>
              <a:rPr lang="en-US" dirty="0"/>
              <a:t> </a:t>
            </a:r>
            <a:r>
              <a:rPr lang="en-US" dirty="0" smtClean="0"/>
              <a:t>and we recommend you use this model for all your financial policies and procedures for meeting these requirements.</a:t>
            </a:r>
            <a:endParaRPr lang="en-US" u="sng" dirty="0">
              <a:solidFill>
                <a:schemeClr val="accent5">
                  <a:lumMod val="50000"/>
                </a:schemeClr>
              </a:solidFill>
            </a:endParaRPr>
          </a:p>
        </p:txBody>
      </p:sp>
    </p:spTree>
    <p:extLst>
      <p:ext uri="{BB962C8B-B14F-4D97-AF65-F5344CB8AC3E}">
        <p14:creationId xmlns:p14="http://schemas.microsoft.com/office/powerpoint/2010/main" val="147827902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from IL-NET’s </a:t>
            </a:r>
            <a:r>
              <a:rPr lang="en-US" dirty="0"/>
              <a:t>S</a:t>
            </a:r>
            <a:r>
              <a:rPr lang="en-US" dirty="0" smtClean="0"/>
              <a:t>ample </a:t>
            </a:r>
            <a:r>
              <a:rPr lang="en-US" dirty="0"/>
              <a:t>P</a:t>
            </a:r>
            <a:r>
              <a:rPr lang="en-US" dirty="0" smtClean="0"/>
              <a:t>olicy</a:t>
            </a:r>
            <a:endParaRPr lang="en-US" dirty="0"/>
          </a:p>
        </p:txBody>
      </p:sp>
      <p:sp>
        <p:nvSpPr>
          <p:cNvPr id="3" name="Content Placeholder 2"/>
          <p:cNvSpPr>
            <a:spLocks noGrp="1"/>
          </p:cNvSpPr>
          <p:nvPr>
            <p:ph idx="1"/>
          </p:nvPr>
        </p:nvSpPr>
        <p:spPr>
          <a:xfrm>
            <a:off x="381000" y="1143000"/>
            <a:ext cx="8458200" cy="4876800"/>
          </a:xfrm>
        </p:spPr>
        <p:txBody>
          <a:bodyPr/>
          <a:lstStyle/>
          <a:p>
            <a:r>
              <a:rPr lang="en-US" dirty="0"/>
              <a:t>P</a:t>
            </a:r>
            <a:r>
              <a:rPr lang="en-US" dirty="0" smtClean="0"/>
              <a:t>ages 2-5 for details of which staff do what. Internal controls with this level of detail are much more fool-proof. (A number of SILCs have used language from the Sample Policy.)</a:t>
            </a:r>
          </a:p>
          <a:p>
            <a:r>
              <a:rPr lang="en-US" dirty="0" smtClean="0"/>
              <a:t>You can move the duties around, but assure that two sets of eyes see everything that has to do with spending.</a:t>
            </a:r>
          </a:p>
          <a:p>
            <a:r>
              <a:rPr lang="en-US" dirty="0" smtClean="0"/>
              <a:t>We’ve known non-profits where embezzlement occurred – and it was always because there were inadequate internal controls or internal controls were disrupted by staff changes.</a:t>
            </a:r>
            <a:endParaRPr lang="en-US" dirty="0"/>
          </a:p>
        </p:txBody>
      </p:sp>
    </p:spTree>
    <p:extLst>
      <p:ext uri="{BB962C8B-B14F-4D97-AF65-F5344CB8AC3E}">
        <p14:creationId xmlns:p14="http://schemas.microsoft.com/office/powerpoint/2010/main" val="347037404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77200" cy="792162"/>
          </a:xfrm>
        </p:spPr>
        <p:txBody>
          <a:bodyPr/>
          <a:lstStyle/>
          <a:p>
            <a:r>
              <a:rPr lang="en-US" dirty="0" smtClean="0"/>
              <a:t>Internal Control Duties (sample chart)</a:t>
            </a:r>
            <a:endParaRPr lang="en-US" dirty="0"/>
          </a:p>
        </p:txBody>
      </p:sp>
      <p:graphicFrame>
        <p:nvGraphicFramePr>
          <p:cNvPr id="6" name="Content Placeholder 5" descr="Title:&#10;Internal Control Duties (sample chart)&#10;Table with four columns: 1) Board of Directors (and Committees) 2) Executive Director 3) Accountant (Bookkeeper) 4) Outside CPA&#10;Two rows: 1) Set, oversee and clearly articulate the organization’s vision, mission, and values. Provide leadership and strategic direction for the mission, budget, and development initiatives that sustain the SILC. 2) Provide continuous leadership in the implementation of the mission, strategic direction, budget, and objectives set by the board of directors. Ensure that a comprehensive, accurate budget and subsequent modifications are developed annually and presented to the council. 3) Prepare monthly financial reports including a balance sheet, income and expense report, budget comparison, and other key financial reports for review by the executive director and board of directors. Reconcile the bank account. &#10; 4) Prepare annual nonprofit organization filings. &#10;Perform audits or reviews of the SILC’s financial statements&#10;&#10;&#10;&#10;&#10;&#10;"/>
          <p:cNvGraphicFramePr>
            <a:graphicFrameLocks noGrp="1"/>
          </p:cNvGraphicFramePr>
          <p:nvPr>
            <p:ph idx="1"/>
            <p:extLst>
              <p:ext uri="{D42A27DB-BD31-4B8C-83A1-F6EECF244321}">
                <p14:modId xmlns:p14="http://schemas.microsoft.com/office/powerpoint/2010/main" val="3195847660"/>
              </p:ext>
            </p:extLst>
          </p:nvPr>
        </p:nvGraphicFramePr>
        <p:xfrm>
          <a:off x="228601" y="685800"/>
          <a:ext cx="8686799" cy="5342097"/>
        </p:xfrm>
        <a:graphic>
          <a:graphicData uri="http://schemas.openxmlformats.org/drawingml/2006/table">
            <a:tbl>
              <a:tblPr firstRow="1" firstCol="1" bandRow="1">
                <a:tableStyleId>{5C22544A-7EE6-4342-B048-85BDC9FD1C3A}</a:tableStyleId>
              </a:tblPr>
              <a:tblGrid>
                <a:gridCol w="2578225">
                  <a:extLst>
                    <a:ext uri="{9D8B030D-6E8A-4147-A177-3AD203B41FA5}">
                      <a16:colId xmlns:a16="http://schemas.microsoft.com/office/drawing/2014/main" val="20000"/>
                    </a:ext>
                  </a:extLst>
                </a:gridCol>
                <a:gridCol w="2674507">
                  <a:extLst>
                    <a:ext uri="{9D8B030D-6E8A-4147-A177-3AD203B41FA5}">
                      <a16:colId xmlns:a16="http://schemas.microsoft.com/office/drawing/2014/main" val="20001"/>
                    </a:ext>
                  </a:extLst>
                </a:gridCol>
                <a:gridCol w="1818665">
                  <a:extLst>
                    <a:ext uri="{9D8B030D-6E8A-4147-A177-3AD203B41FA5}">
                      <a16:colId xmlns:a16="http://schemas.microsoft.com/office/drawing/2014/main" val="20002"/>
                    </a:ext>
                  </a:extLst>
                </a:gridCol>
                <a:gridCol w="1615402">
                  <a:extLst>
                    <a:ext uri="{9D8B030D-6E8A-4147-A177-3AD203B41FA5}">
                      <a16:colId xmlns:a16="http://schemas.microsoft.com/office/drawing/2014/main" val="20003"/>
                    </a:ext>
                  </a:extLst>
                </a:gridCol>
              </a:tblGrid>
              <a:tr h="445807">
                <a:tc>
                  <a:txBody>
                    <a:bodyPr/>
                    <a:lstStyle/>
                    <a:p>
                      <a:pPr marL="0" marR="0">
                        <a:spcBef>
                          <a:spcPts val="0"/>
                        </a:spcBef>
                        <a:spcAft>
                          <a:spcPts val="0"/>
                        </a:spcAft>
                      </a:pPr>
                      <a:r>
                        <a:rPr lang="en-US" sz="1600" dirty="0">
                          <a:solidFill>
                            <a:schemeClr val="tx1"/>
                          </a:solidFill>
                          <a:effectLst/>
                          <a:latin typeface="Arial" panose="020B0604020202020204" pitchFamily="34" charset="0"/>
                          <a:cs typeface="Arial" panose="020B0604020202020204" pitchFamily="34" charset="0"/>
                        </a:rPr>
                        <a:t>Board of Directors (and Committees)</a:t>
                      </a:r>
                      <a:endParaRPr lang="en-US" sz="1600" dirty="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a:solidFill>
                            <a:schemeClr val="tx1"/>
                          </a:solidFill>
                          <a:effectLst/>
                          <a:latin typeface="Arial" panose="020B0604020202020204" pitchFamily="34" charset="0"/>
                          <a:cs typeface="Arial" panose="020B0604020202020204" pitchFamily="34" charset="0"/>
                        </a:rPr>
                        <a:t>Executive Director</a:t>
                      </a:r>
                      <a:endParaRPr lang="en-US" sz="160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a:solidFill>
                            <a:schemeClr val="tx1"/>
                          </a:solidFill>
                          <a:effectLst/>
                          <a:latin typeface="Arial" panose="020B0604020202020204" pitchFamily="34" charset="0"/>
                          <a:cs typeface="Arial" panose="020B0604020202020204" pitchFamily="34" charset="0"/>
                        </a:rPr>
                        <a:t>Accountant (Bookkeeper)</a:t>
                      </a:r>
                      <a:endParaRPr lang="en-US" sz="160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a:solidFill>
                            <a:schemeClr val="tx1"/>
                          </a:solidFill>
                          <a:effectLst/>
                          <a:latin typeface="Arial" panose="020B0604020202020204" pitchFamily="34" charset="0"/>
                          <a:cs typeface="Arial" panose="020B0604020202020204" pitchFamily="34" charset="0"/>
                        </a:rPr>
                        <a:t>Outside CPA</a:t>
                      </a:r>
                      <a:endParaRPr lang="en-US" sz="160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37308">
                <a:tc>
                  <a:txBody>
                    <a:bodyPr/>
                    <a:lstStyle/>
                    <a:p>
                      <a:pPr marL="0" marR="0">
                        <a:spcBef>
                          <a:spcPts val="0"/>
                        </a:spcBef>
                        <a:spcAft>
                          <a:spcPts val="0"/>
                        </a:spcAft>
                      </a:pPr>
                      <a:r>
                        <a:rPr lang="en-US" sz="1600" b="0" dirty="0">
                          <a:solidFill>
                            <a:schemeClr val="tx1"/>
                          </a:solidFill>
                          <a:effectLst/>
                          <a:latin typeface="Arial" panose="020B0604020202020204" pitchFamily="34" charset="0"/>
                          <a:cs typeface="Arial" panose="020B0604020202020204" pitchFamily="34" charset="0"/>
                        </a:rPr>
                        <a:t>Set, oversee and clearly articulate the organization’s vision, mission, and values. </a:t>
                      </a:r>
                      <a:endParaRPr lang="en-US" sz="1600" b="0" dirty="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dirty="0">
                          <a:solidFill>
                            <a:schemeClr val="tx1"/>
                          </a:solidFill>
                          <a:effectLst/>
                          <a:latin typeface="Arial" panose="020B0604020202020204" pitchFamily="34" charset="0"/>
                          <a:cs typeface="Arial" panose="020B0604020202020204" pitchFamily="34" charset="0"/>
                        </a:rPr>
                        <a:t>Provide continuous leadership in the implementation of the mission, strategic direction, budget, and objectives set by the board of directors. </a:t>
                      </a:r>
                      <a:endParaRPr lang="en-US" sz="1600" dirty="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dirty="0">
                          <a:solidFill>
                            <a:schemeClr val="tx1"/>
                          </a:solidFill>
                          <a:effectLst/>
                          <a:latin typeface="Arial" panose="020B0604020202020204" pitchFamily="34" charset="0"/>
                          <a:cs typeface="Arial" panose="020B0604020202020204" pitchFamily="34" charset="0"/>
                        </a:rPr>
                        <a:t>Prepare monthly financial reports including a balance sheet, income and expense report, budget comparison, and other key financial reports for review by the executive director and board of directors. </a:t>
                      </a:r>
                      <a:endParaRPr lang="en-US" sz="1600" dirty="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dirty="0">
                          <a:solidFill>
                            <a:schemeClr val="tx1"/>
                          </a:solidFill>
                          <a:effectLst/>
                          <a:latin typeface="Arial" panose="020B0604020202020204" pitchFamily="34" charset="0"/>
                          <a:cs typeface="Arial" panose="020B0604020202020204" pitchFamily="34" charset="0"/>
                        </a:rPr>
                        <a:t>Prepare annual nonprofit organization filings.</a:t>
                      </a:r>
                    </a:p>
                    <a:p>
                      <a:pPr marL="0" marR="0">
                        <a:spcBef>
                          <a:spcPts val="0"/>
                        </a:spcBef>
                        <a:spcAft>
                          <a:spcPts val="0"/>
                        </a:spcAft>
                      </a:pPr>
                      <a:r>
                        <a:rPr lang="en-US" sz="1600" dirty="0">
                          <a:solidFill>
                            <a:schemeClr val="tx1"/>
                          </a:solidFill>
                          <a:effectLst/>
                          <a:latin typeface="Arial" panose="020B0604020202020204" pitchFamily="34" charset="0"/>
                          <a:cs typeface="Arial" panose="020B0604020202020204" pitchFamily="34" charset="0"/>
                        </a:rPr>
                        <a:t> </a:t>
                      </a:r>
                      <a:endParaRPr lang="en-US" sz="1600" dirty="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84497">
                <a:tc>
                  <a:txBody>
                    <a:bodyPr/>
                    <a:lstStyle/>
                    <a:p>
                      <a:pPr marL="0" marR="0">
                        <a:spcBef>
                          <a:spcPts val="0"/>
                        </a:spcBef>
                        <a:spcAft>
                          <a:spcPts val="0"/>
                        </a:spcAft>
                      </a:pPr>
                      <a:r>
                        <a:rPr lang="en-US" sz="1600" b="0" dirty="0">
                          <a:solidFill>
                            <a:schemeClr val="tx1"/>
                          </a:solidFill>
                          <a:effectLst/>
                          <a:latin typeface="Arial" panose="020B0604020202020204" pitchFamily="34" charset="0"/>
                          <a:cs typeface="Arial" panose="020B0604020202020204" pitchFamily="34" charset="0"/>
                        </a:rPr>
                        <a:t>Provide leadership and strategic direction for the mission, budget, and development initiatives that sustain the SILC. </a:t>
                      </a:r>
                      <a:endParaRPr lang="en-US" sz="1600" b="0" dirty="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dirty="0">
                          <a:solidFill>
                            <a:schemeClr val="tx1"/>
                          </a:solidFill>
                          <a:effectLst/>
                          <a:latin typeface="Arial" panose="020B0604020202020204" pitchFamily="34" charset="0"/>
                          <a:cs typeface="Arial" panose="020B0604020202020204" pitchFamily="34" charset="0"/>
                        </a:rPr>
                        <a:t>Ensure that a comprehensive, accurate budget and subsequent modifications are developed annually and presented to the </a:t>
                      </a:r>
                      <a:r>
                        <a:rPr lang="en-US" sz="1600" dirty="0" smtClean="0">
                          <a:solidFill>
                            <a:schemeClr val="tx1"/>
                          </a:solidFill>
                          <a:effectLst/>
                          <a:latin typeface="Arial" panose="020B0604020202020204" pitchFamily="34" charset="0"/>
                          <a:cs typeface="Arial" panose="020B0604020202020204" pitchFamily="34" charset="0"/>
                        </a:rPr>
                        <a:t>council.</a:t>
                      </a:r>
                      <a:endParaRPr lang="en-US" sz="1600" dirty="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dirty="0">
                          <a:solidFill>
                            <a:schemeClr val="tx1"/>
                          </a:solidFill>
                          <a:effectLst/>
                          <a:latin typeface="Arial" panose="020B0604020202020204" pitchFamily="34" charset="0"/>
                          <a:cs typeface="Arial" panose="020B0604020202020204" pitchFamily="34" charset="0"/>
                        </a:rPr>
                        <a:t>Reconcile the bank account. </a:t>
                      </a:r>
                      <a:endParaRPr lang="en-US" sz="1600" dirty="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dirty="0">
                          <a:solidFill>
                            <a:schemeClr val="tx1"/>
                          </a:solidFill>
                          <a:effectLst/>
                          <a:latin typeface="Arial" panose="020B0604020202020204" pitchFamily="34" charset="0"/>
                          <a:cs typeface="Arial" panose="020B0604020202020204" pitchFamily="34" charset="0"/>
                        </a:rPr>
                        <a:t>Perform audits or reviews of the SILC’s financial </a:t>
                      </a:r>
                      <a:r>
                        <a:rPr lang="en-US" sz="1600" dirty="0" smtClean="0">
                          <a:solidFill>
                            <a:schemeClr val="tx1"/>
                          </a:solidFill>
                          <a:effectLst/>
                          <a:latin typeface="Arial" panose="020B0604020202020204" pitchFamily="34" charset="0"/>
                          <a:cs typeface="Arial" panose="020B0604020202020204" pitchFamily="34" charset="0"/>
                        </a:rPr>
                        <a:t>statements.</a:t>
                      </a:r>
                      <a:endParaRPr lang="en-US" sz="1600" dirty="0">
                        <a:solidFill>
                          <a:schemeClr val="tx1"/>
                        </a:solidFill>
                        <a:effectLst/>
                        <a:latin typeface="Arial" panose="020B0604020202020204" pitchFamily="34" charset="0"/>
                        <a:ea typeface="Times New Roman"/>
                        <a:cs typeface="Arial" panose="020B0604020202020204" pitchFamily="34" charset="0"/>
                      </a:endParaRPr>
                    </a:p>
                  </a:txBody>
                  <a:tcPr marL="63625" marR="636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8569573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Controls--Security</a:t>
            </a:r>
            <a:endParaRPr lang="en-US" dirty="0"/>
          </a:p>
        </p:txBody>
      </p:sp>
      <p:sp>
        <p:nvSpPr>
          <p:cNvPr id="3" name="Content Placeholder 2"/>
          <p:cNvSpPr>
            <a:spLocks noGrp="1"/>
          </p:cNvSpPr>
          <p:nvPr>
            <p:ph idx="1"/>
          </p:nvPr>
        </p:nvSpPr>
        <p:spPr>
          <a:xfrm>
            <a:off x="304800" y="838200"/>
            <a:ext cx="8534400" cy="5181600"/>
          </a:xfrm>
        </p:spPr>
        <p:txBody>
          <a:bodyPr/>
          <a:lstStyle/>
          <a:p>
            <a:pPr marL="0" indent="0">
              <a:buNone/>
            </a:pPr>
            <a:r>
              <a:rPr lang="en-US" i="1" dirty="0"/>
              <a:t>Security of Financial Information and Other Records </a:t>
            </a:r>
            <a:endParaRPr lang="en-US" dirty="0"/>
          </a:p>
          <a:p>
            <a:r>
              <a:rPr lang="en-US" dirty="0"/>
              <a:t>Financial management records, electronic and printed, will be secured at all times. Access to those records will be restricted to those whose job responsibilities require access. </a:t>
            </a:r>
          </a:p>
          <a:p>
            <a:r>
              <a:rPr lang="en-US" dirty="0"/>
              <a:t>Access to the accounting system will be limited to those whose job responsibilities require such access. Each individual will have his or her own password for the system. If security requirements of the accounting system provide for different levels of access to separate modules, the access rights of each individual will be based on their job-related level of need for access. </a:t>
            </a:r>
          </a:p>
        </p:txBody>
      </p:sp>
    </p:spTree>
    <p:extLst>
      <p:ext uri="{BB962C8B-B14F-4D97-AF65-F5344CB8AC3E}">
        <p14:creationId xmlns:p14="http://schemas.microsoft.com/office/powerpoint/2010/main" val="70433605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8077200" cy="792162"/>
          </a:xfrm>
        </p:spPr>
        <p:txBody>
          <a:bodyPr/>
          <a:lstStyle/>
          <a:p>
            <a:r>
              <a:rPr lang="en-US" dirty="0" smtClean="0"/>
              <a:t>Sample Financial Procedures and Controls</a:t>
            </a:r>
            <a:r>
              <a:rPr lang="en-US" dirty="0" smtClean="0">
                <a:latin typeface="Calibri Light" panose="020F0302020204030204" pitchFamily="34" charset="0"/>
                <a:cs typeface="Calibri Light" panose="020F0302020204030204" pitchFamily="34" charset="0"/>
              </a:rPr>
              <a:t>—</a:t>
            </a:r>
            <a:r>
              <a:rPr lang="en-US" dirty="0" smtClean="0"/>
              <a:t> Security, </a:t>
            </a:r>
            <a:r>
              <a:rPr lang="en-US" sz="2400" dirty="0" smtClean="0"/>
              <a:t>cont’d.</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smtClean="0"/>
              <a:t>Consumer </a:t>
            </a:r>
            <a:r>
              <a:rPr lang="en-US" dirty="0"/>
              <a:t>records, donor records, and personnel records will be kept in a locked area with access limited to those whose job responsibilities require access. </a:t>
            </a:r>
            <a:r>
              <a:rPr lang="en-US" i="1" dirty="0" smtClean="0"/>
              <a:t>(You will want to specify by job title in your policy.)</a:t>
            </a:r>
            <a:endParaRPr lang="en-US" dirty="0"/>
          </a:p>
        </p:txBody>
      </p:sp>
    </p:spTree>
    <p:extLst>
      <p:ext uri="{BB962C8B-B14F-4D97-AF65-F5344CB8AC3E}">
        <p14:creationId xmlns:p14="http://schemas.microsoft.com/office/powerpoint/2010/main" val="27098280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8077200" cy="792162"/>
          </a:xfrm>
        </p:spPr>
        <p:txBody>
          <a:bodyPr/>
          <a:lstStyle/>
          <a:p>
            <a:pPr marL="0" indent="0">
              <a:buNone/>
            </a:pPr>
            <a:r>
              <a:rPr lang="en-US" dirty="0" smtClean="0"/>
              <a:t>Sample Financial Procedures and Controls</a:t>
            </a:r>
            <a:r>
              <a:rPr lang="en-US" dirty="0" smtClean="0">
                <a:latin typeface="Calibri Light" panose="020F0302020204030204" pitchFamily="34" charset="0"/>
                <a:cs typeface="Calibri Light" panose="020F0302020204030204" pitchFamily="34" charset="0"/>
              </a:rPr>
              <a:t>—</a:t>
            </a:r>
            <a:r>
              <a:rPr lang="en-US" dirty="0" smtClean="0"/>
              <a:t> </a:t>
            </a:r>
            <a:r>
              <a:rPr lang="en-US" dirty="0"/>
              <a:t>Segregation of Responsibilities </a:t>
            </a:r>
          </a:p>
        </p:txBody>
      </p:sp>
      <p:sp>
        <p:nvSpPr>
          <p:cNvPr id="3" name="Content Placeholder 2"/>
          <p:cNvSpPr>
            <a:spLocks noGrp="1"/>
          </p:cNvSpPr>
          <p:nvPr>
            <p:ph idx="1"/>
          </p:nvPr>
        </p:nvSpPr>
        <p:spPr>
          <a:xfrm>
            <a:off x="304800" y="1143000"/>
            <a:ext cx="8458200" cy="4876800"/>
          </a:xfrm>
        </p:spPr>
        <p:txBody>
          <a:bodyPr/>
          <a:lstStyle/>
          <a:p>
            <a:r>
              <a:rPr lang="en-US" dirty="0" smtClean="0"/>
              <a:t>The board/council </a:t>
            </a:r>
            <a:r>
              <a:rPr lang="en-US" dirty="0"/>
              <a:t>and staff of </a:t>
            </a:r>
            <a:r>
              <a:rPr lang="en-US" dirty="0" smtClean="0"/>
              <a:t>the SILC will </a:t>
            </a:r>
            <a:r>
              <a:rPr lang="en-US" dirty="0"/>
              <a:t>ensure the appropriate level of segregation of duties at all times. The board and staff will accomplish that by following the policies and procedures included in this manual. </a:t>
            </a:r>
          </a:p>
        </p:txBody>
      </p:sp>
    </p:spTree>
    <p:extLst>
      <p:ext uri="{BB962C8B-B14F-4D97-AF65-F5344CB8AC3E}">
        <p14:creationId xmlns:p14="http://schemas.microsoft.com/office/powerpoint/2010/main" val="147709963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Controls—Cash Receipts</a:t>
            </a:r>
            <a:endParaRPr lang="en-US" sz="2400" dirty="0"/>
          </a:p>
        </p:txBody>
      </p:sp>
      <p:sp>
        <p:nvSpPr>
          <p:cNvPr id="3" name="Content Placeholder 2"/>
          <p:cNvSpPr>
            <a:spLocks noGrp="1"/>
          </p:cNvSpPr>
          <p:nvPr>
            <p:ph idx="1"/>
          </p:nvPr>
        </p:nvSpPr>
        <p:spPr>
          <a:xfrm>
            <a:off x="304800" y="914400"/>
            <a:ext cx="8458200" cy="4876800"/>
          </a:xfrm>
        </p:spPr>
        <p:txBody>
          <a:bodyPr/>
          <a:lstStyle/>
          <a:p>
            <a:pPr marL="0" indent="0">
              <a:buNone/>
            </a:pPr>
            <a:endParaRPr lang="en-US" dirty="0"/>
          </a:p>
          <a:p>
            <a:r>
              <a:rPr lang="en-US" dirty="0"/>
              <a:t>Blank checks, </a:t>
            </a:r>
            <a:r>
              <a:rPr lang="en-US" dirty="0" smtClean="0"/>
              <a:t>checks, </a:t>
            </a:r>
            <a:r>
              <a:rPr lang="en-US" dirty="0"/>
              <a:t>or cash held for deposit, and checks held for employees or vendors will be kept in a locked area with access limited to those whose job responsibilities require access. </a:t>
            </a:r>
          </a:p>
          <a:p>
            <a:r>
              <a:rPr lang="en-US" dirty="0"/>
              <a:t>Cash receipts generally come from the following sources: </a:t>
            </a:r>
          </a:p>
          <a:p>
            <a:pPr lvl="1"/>
            <a:r>
              <a:rPr lang="en-US" sz="2600" dirty="0" smtClean="0"/>
              <a:t>Direct </a:t>
            </a:r>
            <a:r>
              <a:rPr lang="en-US" sz="2600" dirty="0"/>
              <a:t>donor contributions </a:t>
            </a:r>
          </a:p>
          <a:p>
            <a:pPr lvl="1"/>
            <a:r>
              <a:rPr lang="en-US" sz="2600" dirty="0" smtClean="0"/>
              <a:t>Fundraising </a:t>
            </a:r>
            <a:r>
              <a:rPr lang="en-US" sz="2600" dirty="0"/>
              <a:t>activities </a:t>
            </a:r>
          </a:p>
        </p:txBody>
      </p:sp>
    </p:spTree>
    <p:extLst>
      <p:ext uri="{BB962C8B-B14F-4D97-AF65-F5344CB8AC3E}">
        <p14:creationId xmlns:p14="http://schemas.microsoft.com/office/powerpoint/2010/main" val="1975818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of Federal Regulations </a:t>
            </a:r>
            <a:endParaRPr lang="en-US" dirty="0"/>
          </a:p>
        </p:txBody>
      </p:sp>
      <p:sp>
        <p:nvSpPr>
          <p:cNvPr id="3" name="Content Placeholder 2"/>
          <p:cNvSpPr>
            <a:spLocks noGrp="1"/>
          </p:cNvSpPr>
          <p:nvPr>
            <p:ph idx="1"/>
          </p:nvPr>
        </p:nvSpPr>
        <p:spPr>
          <a:xfrm>
            <a:off x="152400" y="685800"/>
            <a:ext cx="8610600" cy="5334000"/>
          </a:xfrm>
        </p:spPr>
        <p:txBody>
          <a:bodyPr/>
          <a:lstStyle/>
          <a:p>
            <a:r>
              <a:rPr lang="en-US" dirty="0" smtClean="0"/>
              <a:t>Uniform Guidance is found at 2 CFR 200.</a:t>
            </a:r>
          </a:p>
          <a:p>
            <a:r>
              <a:rPr lang="en-US" dirty="0" smtClean="0"/>
              <a:t>The actual title is “Uniform Administrative Requirements, Cost Principles and Audit Requirements for Federal Awards,” commonly referred to as “Uniform Guidance.”</a:t>
            </a:r>
          </a:p>
          <a:p>
            <a:r>
              <a:rPr lang="en-US" dirty="0" smtClean="0"/>
              <a:t>Title VII funds for CILs and SILCs are regulated by Health and Human Services, Administration for Community Living, Independent Living Administration. Their requirements for these regulations are found at 45 CFR 75, titled “Uniform Administrative Requirements, Cost Principles and Audit Requirements for HHS Awards.” While there are a few additions, they are substantially the same as Uniform Guidance.</a:t>
            </a:r>
            <a:endParaRPr lang="en-US" dirty="0"/>
          </a:p>
        </p:txBody>
      </p:sp>
    </p:spTree>
    <p:extLst>
      <p:ext uri="{BB962C8B-B14F-4D97-AF65-F5344CB8AC3E}">
        <p14:creationId xmlns:p14="http://schemas.microsoft.com/office/powerpoint/2010/main" val="388599206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a:t>
            </a:r>
            <a:r>
              <a:rPr lang="en-US" dirty="0" smtClean="0">
                <a:latin typeface="Calibri Light" panose="020F0302020204030204" pitchFamily="34" charset="0"/>
                <a:cs typeface="Calibri Light" panose="020F0302020204030204" pitchFamily="34" charset="0"/>
              </a:rPr>
              <a:t>—</a:t>
            </a:r>
            <a:r>
              <a:rPr lang="en-US" dirty="0" smtClean="0"/>
              <a:t> Cash Receipts, </a:t>
            </a:r>
            <a:r>
              <a:rPr lang="en-US" sz="2400" dirty="0" smtClean="0"/>
              <a:t>cont’d.</a:t>
            </a:r>
            <a:endParaRPr lang="en-US" dirty="0"/>
          </a:p>
        </p:txBody>
      </p:sp>
      <p:sp>
        <p:nvSpPr>
          <p:cNvPr id="3" name="Content Placeholder 2"/>
          <p:cNvSpPr>
            <a:spLocks noGrp="1"/>
          </p:cNvSpPr>
          <p:nvPr>
            <p:ph idx="1"/>
          </p:nvPr>
        </p:nvSpPr>
        <p:spPr>
          <a:xfrm>
            <a:off x="381000" y="1066800"/>
            <a:ext cx="8534400" cy="5257800"/>
          </a:xfrm>
        </p:spPr>
        <p:txBody>
          <a:bodyPr/>
          <a:lstStyle/>
          <a:p>
            <a:pPr marL="0" indent="0">
              <a:buNone/>
            </a:pPr>
            <a:r>
              <a:rPr lang="en-US" dirty="0" smtClean="0"/>
              <a:t>Incoming </a:t>
            </a:r>
            <a:r>
              <a:rPr lang="en-US" dirty="0"/>
              <a:t>mail will be opened </a:t>
            </a:r>
            <a:r>
              <a:rPr lang="en-US" dirty="0" smtClean="0"/>
              <a:t>by </a:t>
            </a:r>
            <a:r>
              <a:rPr lang="en-US" dirty="0"/>
              <a:t>staff member designated by the executive director. When checks or cash are received, </a:t>
            </a:r>
            <a:r>
              <a:rPr lang="en-US" dirty="0" smtClean="0"/>
              <a:t>s/he </a:t>
            </a:r>
            <a:r>
              <a:rPr lang="en-US" dirty="0"/>
              <a:t>will perform the following tasks: </a:t>
            </a:r>
          </a:p>
          <a:p>
            <a:pPr marL="0" indent="0">
              <a:buNone/>
            </a:pPr>
            <a:r>
              <a:rPr lang="en-US" dirty="0"/>
              <a:t>1) Stamp </a:t>
            </a:r>
            <a:r>
              <a:rPr lang="en-US" dirty="0" smtClean="0"/>
              <a:t>back </a:t>
            </a:r>
            <a:r>
              <a:rPr lang="en-US" dirty="0"/>
              <a:t>of any checks received “For Deposit Only.” </a:t>
            </a:r>
          </a:p>
          <a:p>
            <a:pPr marL="0" indent="0">
              <a:buNone/>
            </a:pPr>
            <a:r>
              <a:rPr lang="en-US" dirty="0"/>
              <a:t>2) Count any cash </a:t>
            </a:r>
            <a:r>
              <a:rPr lang="en-US" dirty="0" smtClean="0"/>
              <a:t>received.* </a:t>
            </a:r>
            <a:endParaRPr lang="en-US" dirty="0"/>
          </a:p>
          <a:p>
            <a:pPr marL="0" indent="0">
              <a:buNone/>
            </a:pPr>
            <a:r>
              <a:rPr lang="pt-BR" dirty="0"/>
              <a:t>3) Complete a deposit slip. </a:t>
            </a:r>
          </a:p>
          <a:p>
            <a:pPr marL="0" indent="0">
              <a:buNone/>
            </a:pPr>
            <a:r>
              <a:rPr lang="en-US" dirty="0"/>
              <a:t>4) Make a photocopy, or electronic copy of any checks received and any accompanying documentation. </a:t>
            </a:r>
            <a:endParaRPr lang="en-US" dirty="0" smtClean="0"/>
          </a:p>
          <a:p>
            <a:pPr marL="0" indent="0">
              <a:buNone/>
            </a:pPr>
            <a:r>
              <a:rPr lang="en-US" sz="2400" dirty="0" smtClean="0"/>
              <a:t>*If </a:t>
            </a:r>
            <a:r>
              <a:rPr lang="en-US" sz="2400" dirty="0"/>
              <a:t>the </a:t>
            </a:r>
            <a:r>
              <a:rPr lang="en-US" sz="2400" dirty="0" smtClean="0"/>
              <a:t>SILC </a:t>
            </a:r>
            <a:r>
              <a:rPr lang="en-US" sz="2400" dirty="0"/>
              <a:t>routinely receives significant amounts of cash, a procedure should be established in which more than one person counts and verifies the receipt. </a:t>
            </a:r>
          </a:p>
        </p:txBody>
      </p:sp>
    </p:spTree>
    <p:extLst>
      <p:ext uri="{BB962C8B-B14F-4D97-AF65-F5344CB8AC3E}">
        <p14:creationId xmlns:p14="http://schemas.microsoft.com/office/powerpoint/2010/main" val="44742505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Financial Procedures and Controls</a:t>
            </a:r>
            <a:r>
              <a:rPr lang="en-US" dirty="0">
                <a:latin typeface="Calibri Light" panose="020F0302020204030204" pitchFamily="34" charset="0"/>
                <a:cs typeface="Calibri Light" panose="020F0302020204030204" pitchFamily="34" charset="0"/>
              </a:rPr>
              <a:t>—</a:t>
            </a:r>
            <a:r>
              <a:rPr lang="en-US" dirty="0"/>
              <a:t> Cash Receipts, </a:t>
            </a:r>
            <a:r>
              <a:rPr lang="en-US" sz="2400" dirty="0"/>
              <a:t>cont’d</a:t>
            </a:r>
            <a:r>
              <a:rPr lang="en-US" sz="2400" dirty="0" smtClean="0"/>
              <a:t>. 2</a:t>
            </a:r>
            <a:endParaRPr lang="en-US"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dirty="0" smtClean="0"/>
              <a:t>5</a:t>
            </a:r>
            <a:r>
              <a:rPr lang="en-US" dirty="0"/>
              <a:t>) Make timely bank deposits at least once each </a:t>
            </a:r>
            <a:r>
              <a:rPr lang="en-US" dirty="0" smtClean="0"/>
              <a:t>week.</a:t>
            </a:r>
          </a:p>
          <a:p>
            <a:pPr marL="0" indent="0">
              <a:buNone/>
            </a:pPr>
            <a:r>
              <a:rPr lang="en-US" dirty="0" smtClean="0"/>
              <a:t>6</a:t>
            </a:r>
            <a:r>
              <a:rPr lang="en-US" dirty="0"/>
              <a:t>) Obtain an office copy of the receipted bank deposit. </a:t>
            </a:r>
          </a:p>
          <a:p>
            <a:pPr marL="0" indent="0">
              <a:buNone/>
            </a:pPr>
            <a:r>
              <a:rPr lang="en-US" dirty="0"/>
              <a:t>7) Provide a copy of the checks and deposit slip and receipt (or check scanning report) to the accountant to record in the accounting system. </a:t>
            </a:r>
          </a:p>
          <a:p>
            <a:pPr marL="0" indent="0">
              <a:buNone/>
            </a:pPr>
            <a:r>
              <a:rPr lang="en-US" b="1" dirty="0"/>
              <a:t>Under no circumstance shall the accountant (bookkeeper) perform any of the above seven tasks. </a:t>
            </a:r>
            <a:endParaRPr lang="en-US" b="1" i="1" dirty="0"/>
          </a:p>
          <a:p>
            <a:pPr marL="0" indent="0">
              <a:buNone/>
            </a:pPr>
            <a:endParaRPr lang="en-US" i="1" dirty="0"/>
          </a:p>
        </p:txBody>
      </p:sp>
    </p:spTree>
    <p:extLst>
      <p:ext uri="{BB962C8B-B14F-4D97-AF65-F5344CB8AC3E}">
        <p14:creationId xmlns:p14="http://schemas.microsoft.com/office/powerpoint/2010/main" val="73512813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Controls--Drawdowns</a:t>
            </a:r>
            <a:endParaRPr lang="en-US" dirty="0"/>
          </a:p>
        </p:txBody>
      </p:sp>
      <p:sp>
        <p:nvSpPr>
          <p:cNvPr id="3" name="Content Placeholder 2"/>
          <p:cNvSpPr>
            <a:spLocks noGrp="1"/>
          </p:cNvSpPr>
          <p:nvPr>
            <p:ph idx="1"/>
          </p:nvPr>
        </p:nvSpPr>
        <p:spPr/>
        <p:txBody>
          <a:bodyPr/>
          <a:lstStyle/>
          <a:p>
            <a:r>
              <a:rPr lang="en-US" dirty="0"/>
              <a:t>Password access to the federal payment system will be maintained by the executive director or his/her designee. </a:t>
            </a:r>
          </a:p>
          <a:p>
            <a:pPr marL="0" indent="0">
              <a:buNone/>
            </a:pPr>
            <a:endParaRPr lang="en-US" dirty="0"/>
          </a:p>
        </p:txBody>
      </p:sp>
    </p:spTree>
    <p:extLst>
      <p:ext uri="{BB962C8B-B14F-4D97-AF65-F5344CB8AC3E}">
        <p14:creationId xmlns:p14="http://schemas.microsoft.com/office/powerpoint/2010/main" val="16314033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a:t>
            </a:r>
            <a:r>
              <a:rPr lang="en-US" dirty="0" smtClean="0">
                <a:latin typeface="Calibri Light" panose="020F0302020204030204" pitchFamily="34" charset="0"/>
                <a:cs typeface="Calibri Light" panose="020F0302020204030204" pitchFamily="34" charset="0"/>
              </a:rPr>
              <a:t>—</a:t>
            </a:r>
            <a:r>
              <a:rPr lang="en-US" dirty="0" smtClean="0"/>
              <a:t> </a:t>
            </a:r>
            <a:r>
              <a:rPr lang="en-US" dirty="0"/>
              <a:t>Check Preparation and Signatures </a:t>
            </a:r>
          </a:p>
        </p:txBody>
      </p:sp>
      <p:sp>
        <p:nvSpPr>
          <p:cNvPr id="3" name="Content Placeholder 2"/>
          <p:cNvSpPr>
            <a:spLocks noGrp="1"/>
          </p:cNvSpPr>
          <p:nvPr>
            <p:ph idx="1"/>
          </p:nvPr>
        </p:nvSpPr>
        <p:spPr>
          <a:xfrm>
            <a:off x="304800" y="990600"/>
            <a:ext cx="8610600" cy="5181600"/>
          </a:xfrm>
        </p:spPr>
        <p:txBody>
          <a:bodyPr/>
          <a:lstStyle/>
          <a:p>
            <a:pPr marL="0" indent="0">
              <a:buNone/>
            </a:pPr>
            <a:r>
              <a:rPr lang="en-US" dirty="0" smtClean="0"/>
              <a:t>The </a:t>
            </a:r>
            <a:r>
              <a:rPr lang="en-US" dirty="0"/>
              <a:t>executive director or his/her designee will authorize the payment of expenses related to the operation of </a:t>
            </a:r>
            <a:r>
              <a:rPr lang="en-US" dirty="0" smtClean="0"/>
              <a:t>the SILC. </a:t>
            </a:r>
            <a:r>
              <a:rPr lang="en-US" dirty="0"/>
              <a:t>This includes payment of payroll, payment for products/services received, and lease and contract payments. </a:t>
            </a:r>
          </a:p>
          <a:p>
            <a:pPr marL="0" indent="0">
              <a:buNone/>
            </a:pPr>
            <a:r>
              <a:rPr lang="en-US" dirty="0"/>
              <a:t>Outgoing checks require one signature from the approved list. The list of potential signers is approved by the board of directors, and signature cards are updated </a:t>
            </a:r>
            <a:r>
              <a:rPr lang="en-US" dirty="0" smtClean="0"/>
              <a:t>as </a:t>
            </a:r>
            <a:r>
              <a:rPr lang="en-US" dirty="0"/>
              <a:t>required with the center’s banking institution</a:t>
            </a:r>
            <a:r>
              <a:rPr lang="en-US" dirty="0" smtClean="0"/>
              <a:t>.* </a:t>
            </a:r>
          </a:p>
          <a:p>
            <a:pPr marL="0" indent="0">
              <a:buNone/>
            </a:pPr>
            <a:r>
              <a:rPr lang="en-US" sz="2200" dirty="0" smtClean="0"/>
              <a:t>*</a:t>
            </a:r>
            <a:r>
              <a:rPr lang="en-US" sz="2200" dirty="0"/>
              <a:t>To improve controls over disbursements, </a:t>
            </a:r>
            <a:r>
              <a:rPr lang="en-US" sz="2200" dirty="0" smtClean="0"/>
              <a:t>SILCs may require </a:t>
            </a:r>
            <a:r>
              <a:rPr lang="en-US" sz="2200" dirty="0"/>
              <a:t>two signatures </a:t>
            </a:r>
            <a:r>
              <a:rPr lang="en-US" sz="2200" dirty="0" smtClean="0"/>
              <a:t>all </a:t>
            </a:r>
            <a:r>
              <a:rPr lang="en-US" sz="2200" dirty="0"/>
              <a:t>checks over a certain dollar amount (such as $2500 or $5000). In such cases, </a:t>
            </a:r>
            <a:r>
              <a:rPr lang="en-US" sz="2200" dirty="0" smtClean="0"/>
              <a:t>specify </a:t>
            </a:r>
            <a:r>
              <a:rPr lang="en-US" sz="2200" dirty="0"/>
              <a:t>that amount in </a:t>
            </a:r>
            <a:r>
              <a:rPr lang="en-US" sz="2200" dirty="0" smtClean="0"/>
              <a:t>your manual.</a:t>
            </a:r>
            <a:endParaRPr lang="en-US" sz="2200" dirty="0"/>
          </a:p>
        </p:txBody>
      </p:sp>
    </p:spTree>
    <p:extLst>
      <p:ext uri="{BB962C8B-B14F-4D97-AF65-F5344CB8AC3E}">
        <p14:creationId xmlns:p14="http://schemas.microsoft.com/office/powerpoint/2010/main" val="34927023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a:t>
            </a:r>
            <a:r>
              <a:rPr lang="en-US" dirty="0"/>
              <a:t>Controls--Check Preparation and Signatures, </a:t>
            </a:r>
            <a:r>
              <a:rPr lang="en-US" sz="2400" dirty="0"/>
              <a:t>cont’d.</a:t>
            </a:r>
          </a:p>
        </p:txBody>
      </p:sp>
      <p:sp>
        <p:nvSpPr>
          <p:cNvPr id="3" name="Content Placeholder 2"/>
          <p:cNvSpPr>
            <a:spLocks noGrp="1"/>
          </p:cNvSpPr>
          <p:nvPr>
            <p:ph idx="1"/>
          </p:nvPr>
        </p:nvSpPr>
        <p:spPr>
          <a:xfrm>
            <a:off x="304800" y="762000"/>
            <a:ext cx="8458200" cy="5257800"/>
          </a:xfrm>
        </p:spPr>
        <p:txBody>
          <a:bodyPr/>
          <a:lstStyle/>
          <a:p>
            <a:r>
              <a:rPr lang="en-US" dirty="0" smtClean="0"/>
              <a:t>The </a:t>
            </a:r>
            <a:r>
              <a:rPr lang="en-US" dirty="0"/>
              <a:t>accountant will prepare a list of payroll and accounts payable supported by documentation, such as approved invoices with allocations to each grant source, and present this information to the executive </a:t>
            </a:r>
            <a:r>
              <a:rPr lang="en-US" dirty="0" smtClean="0"/>
              <a:t>director.</a:t>
            </a:r>
            <a:endParaRPr lang="en-US" dirty="0"/>
          </a:p>
          <a:p>
            <a:r>
              <a:rPr lang="en-US" dirty="0" smtClean="0"/>
              <a:t>The </a:t>
            </a:r>
            <a:r>
              <a:rPr lang="en-US" dirty="0"/>
              <a:t>executive director will identify checks to be written, after ensuring that costs are reasonable, allowable, and properly allocated. </a:t>
            </a:r>
          </a:p>
          <a:p>
            <a:r>
              <a:rPr lang="en-US" dirty="0" smtClean="0"/>
              <a:t>The </a:t>
            </a:r>
            <a:r>
              <a:rPr lang="en-US" dirty="0"/>
              <a:t>executive director will draw the direct deposit funds for the actual amount needed to cover only those checks allocated to that grant. </a:t>
            </a:r>
            <a:endParaRPr lang="en-US" dirty="0" smtClean="0"/>
          </a:p>
          <a:p>
            <a:pPr marL="0" indent="0">
              <a:buNone/>
            </a:pPr>
            <a:r>
              <a:rPr lang="en-US" i="1" dirty="0" smtClean="0"/>
              <a:t>Note that you may have other staff assist in larger organizations, or board members in smaller ones.</a:t>
            </a:r>
            <a:endParaRPr lang="en-US" i="1" dirty="0"/>
          </a:p>
        </p:txBody>
      </p:sp>
    </p:spTree>
    <p:extLst>
      <p:ext uri="{BB962C8B-B14F-4D97-AF65-F5344CB8AC3E}">
        <p14:creationId xmlns:p14="http://schemas.microsoft.com/office/powerpoint/2010/main" val="369770088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a:t>
            </a:r>
            <a:r>
              <a:rPr lang="en-US" dirty="0" smtClean="0">
                <a:latin typeface="Calibri Light" panose="020F0302020204030204" pitchFamily="34" charset="0"/>
                <a:cs typeface="Calibri Light" panose="020F0302020204030204" pitchFamily="34" charset="0"/>
              </a:rPr>
              <a:t>—</a:t>
            </a:r>
            <a:r>
              <a:rPr lang="en-US" dirty="0" smtClean="0"/>
              <a:t> </a:t>
            </a:r>
            <a:r>
              <a:rPr lang="en-US" dirty="0"/>
              <a:t>Check Preparation and </a:t>
            </a:r>
            <a:r>
              <a:rPr lang="en-US" dirty="0" smtClean="0"/>
              <a:t>Signatures, </a:t>
            </a:r>
            <a:r>
              <a:rPr lang="en-US" sz="2400" dirty="0" smtClean="0"/>
              <a:t>cont’d. 2</a:t>
            </a:r>
            <a:endParaRPr lang="en-US"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dirty="0" smtClean="0"/>
              <a:t>Changes </a:t>
            </a:r>
            <a:r>
              <a:rPr lang="en-US" dirty="0"/>
              <a:t>to the list of names must be approved by the board. The approved list must include, at a minimum, the treasurer, president, and executive director.</a:t>
            </a:r>
          </a:p>
        </p:txBody>
      </p:sp>
    </p:spTree>
    <p:extLst>
      <p:ext uri="{BB962C8B-B14F-4D97-AF65-F5344CB8AC3E}">
        <p14:creationId xmlns:p14="http://schemas.microsoft.com/office/powerpoint/2010/main" val="332789069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dirty="0"/>
              <a:t>Check Preparation and Signatures, </a:t>
            </a:r>
            <a:r>
              <a:rPr lang="en-US" sz="2400" dirty="0"/>
              <a:t>cont’d</a:t>
            </a:r>
            <a:r>
              <a:rPr lang="en-US" sz="2400" dirty="0" smtClean="0"/>
              <a:t>. 3</a:t>
            </a:r>
            <a:endParaRPr lang="en-US" dirty="0"/>
          </a:p>
        </p:txBody>
      </p:sp>
      <p:sp>
        <p:nvSpPr>
          <p:cNvPr id="3" name="Content Placeholder 2"/>
          <p:cNvSpPr>
            <a:spLocks noGrp="1"/>
          </p:cNvSpPr>
          <p:nvPr>
            <p:ph idx="1"/>
          </p:nvPr>
        </p:nvSpPr>
        <p:spPr>
          <a:xfrm>
            <a:off x="381000" y="1066800"/>
            <a:ext cx="8382000" cy="5105400"/>
          </a:xfrm>
        </p:spPr>
        <p:txBody>
          <a:bodyPr/>
          <a:lstStyle/>
          <a:p>
            <a:r>
              <a:rPr lang="en-US" dirty="0" smtClean="0"/>
              <a:t>All </a:t>
            </a:r>
            <a:r>
              <a:rPr lang="en-US" dirty="0"/>
              <a:t>disbursements will be supported by adequate documentation such as time sheets for time worked, invoices and/or check requests for other disbursements and reimbursements. In no case will expenditures be made without the supporting documentation being reviewed and approved. </a:t>
            </a:r>
          </a:p>
          <a:p>
            <a:r>
              <a:rPr lang="en-US" dirty="0"/>
              <a:t>Invoices that are received electronically are printed, and are subject to the same review, approval, and processing procedures as paper invoices that are received. </a:t>
            </a:r>
          </a:p>
        </p:txBody>
      </p:sp>
    </p:spTree>
    <p:extLst>
      <p:ext uri="{BB962C8B-B14F-4D97-AF65-F5344CB8AC3E}">
        <p14:creationId xmlns:p14="http://schemas.microsoft.com/office/powerpoint/2010/main" val="374240706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dirty="0"/>
              <a:t>Check Preparation and Signatures, </a:t>
            </a:r>
            <a:r>
              <a:rPr lang="en-US" sz="2400" dirty="0"/>
              <a:t>cont’d</a:t>
            </a:r>
            <a:r>
              <a:rPr lang="en-US" sz="2400" dirty="0" smtClean="0"/>
              <a:t>. 4</a:t>
            </a:r>
            <a:endParaRPr lang="en-US" dirty="0"/>
          </a:p>
        </p:txBody>
      </p:sp>
      <p:sp>
        <p:nvSpPr>
          <p:cNvPr id="3" name="Content Placeholder 2"/>
          <p:cNvSpPr>
            <a:spLocks noGrp="1"/>
          </p:cNvSpPr>
          <p:nvPr>
            <p:ph idx="1"/>
          </p:nvPr>
        </p:nvSpPr>
        <p:spPr>
          <a:xfrm>
            <a:off x="381000" y="1143000"/>
            <a:ext cx="8382000" cy="4876800"/>
          </a:xfrm>
        </p:spPr>
        <p:txBody>
          <a:bodyPr/>
          <a:lstStyle/>
          <a:p>
            <a:r>
              <a:rPr lang="en-US" dirty="0" smtClean="0"/>
              <a:t>Signed </a:t>
            </a:r>
            <a:r>
              <a:rPr lang="en-US" dirty="0"/>
              <a:t>checks must be mailed by a staff or board member other than the person who prepared them. </a:t>
            </a:r>
          </a:p>
          <a:p>
            <a:r>
              <a:rPr lang="en-US" dirty="0"/>
              <a:t>Checks will be pre-numbered in sequential order. Access to unused checks is limited to individuals authorized to prepare checks (i.e., the bookkeeper). All voided checks should be retained and defaced with the signature portion of the check removed. All checks should be accounted for. </a:t>
            </a:r>
          </a:p>
          <a:p>
            <a:pPr marL="0" indent="0">
              <a:buNone/>
            </a:pPr>
            <a:endParaRPr lang="en-US" dirty="0"/>
          </a:p>
        </p:txBody>
      </p:sp>
    </p:spTree>
    <p:extLst>
      <p:ext uri="{BB962C8B-B14F-4D97-AF65-F5344CB8AC3E}">
        <p14:creationId xmlns:p14="http://schemas.microsoft.com/office/powerpoint/2010/main" val="345890799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a:t>
            </a:r>
            <a:r>
              <a:rPr lang="en-US" dirty="0" smtClean="0">
                <a:latin typeface="Calibri Light" panose="020F0302020204030204" pitchFamily="34" charset="0"/>
                <a:cs typeface="Calibri Light" panose="020F0302020204030204" pitchFamily="34" charset="0"/>
              </a:rPr>
              <a:t>—</a:t>
            </a:r>
            <a:r>
              <a:rPr lang="en-US" dirty="0" smtClean="0"/>
              <a:t> </a:t>
            </a:r>
            <a:r>
              <a:rPr lang="en-US" dirty="0"/>
              <a:t>Bank </a:t>
            </a:r>
            <a:r>
              <a:rPr lang="en-US" dirty="0" smtClean="0"/>
              <a:t>Reconciliations</a:t>
            </a:r>
            <a:endParaRPr lang="en-US" dirty="0"/>
          </a:p>
        </p:txBody>
      </p:sp>
      <p:sp>
        <p:nvSpPr>
          <p:cNvPr id="3" name="Content Placeholder 2"/>
          <p:cNvSpPr>
            <a:spLocks noGrp="1"/>
          </p:cNvSpPr>
          <p:nvPr>
            <p:ph idx="1"/>
          </p:nvPr>
        </p:nvSpPr>
        <p:spPr>
          <a:xfrm>
            <a:off x="381000" y="1143000"/>
            <a:ext cx="8305800" cy="4876800"/>
          </a:xfrm>
        </p:spPr>
        <p:txBody>
          <a:bodyPr/>
          <a:lstStyle/>
          <a:p>
            <a:r>
              <a:rPr lang="en-US" dirty="0" smtClean="0"/>
              <a:t>Bank </a:t>
            </a:r>
            <a:r>
              <a:rPr lang="en-US" dirty="0"/>
              <a:t>accounts will be reconciled as outlined in the responsibilities section of this manual. </a:t>
            </a:r>
            <a:endParaRPr lang="en-US" dirty="0" smtClean="0"/>
          </a:p>
          <a:p>
            <a:pPr marL="0" indent="0">
              <a:buNone/>
            </a:pPr>
            <a:endParaRPr lang="en-US" dirty="0" smtClean="0"/>
          </a:p>
          <a:p>
            <a:pPr marL="0" indent="0">
              <a:buNone/>
            </a:pPr>
            <a:r>
              <a:rPr lang="en-US" i="1" dirty="0" smtClean="0"/>
              <a:t>Note: you should download the images of checks or request an actual copy so that you have cancelled checks to compare to the check request. Some theft that occurs goes undetected when no one is checking to see that all checks are included in the financial statements and that  the payee on the cashed check was not altered.</a:t>
            </a:r>
            <a:endParaRPr lang="en-US" i="1" dirty="0"/>
          </a:p>
        </p:txBody>
      </p:sp>
    </p:spTree>
    <p:extLst>
      <p:ext uri="{BB962C8B-B14F-4D97-AF65-F5344CB8AC3E}">
        <p14:creationId xmlns:p14="http://schemas.microsoft.com/office/powerpoint/2010/main" val="215408037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dirty="0"/>
              <a:t>Debit and Credit Card Procedures </a:t>
            </a:r>
          </a:p>
        </p:txBody>
      </p:sp>
      <p:sp>
        <p:nvSpPr>
          <p:cNvPr id="3" name="Content Placeholder 2"/>
          <p:cNvSpPr>
            <a:spLocks noGrp="1"/>
          </p:cNvSpPr>
          <p:nvPr>
            <p:ph idx="1"/>
          </p:nvPr>
        </p:nvSpPr>
        <p:spPr>
          <a:xfrm>
            <a:off x="381000" y="1066800"/>
            <a:ext cx="8382000" cy="5105400"/>
          </a:xfrm>
        </p:spPr>
        <p:txBody>
          <a:bodyPr/>
          <a:lstStyle/>
          <a:p>
            <a:r>
              <a:rPr lang="en-US" dirty="0" smtClean="0"/>
              <a:t>The SILC has </a:t>
            </a:r>
            <a:r>
              <a:rPr lang="en-US" dirty="0"/>
              <a:t>debit, credit, and store charge cards that can be used subject to the following requirements: </a:t>
            </a:r>
          </a:p>
          <a:p>
            <a:pPr marL="457200" lvl="1" indent="0">
              <a:buNone/>
            </a:pPr>
            <a:r>
              <a:rPr lang="en-US" sz="2600" dirty="0"/>
              <a:t>Use of Cards by the Executive Director </a:t>
            </a:r>
          </a:p>
          <a:p>
            <a:pPr lvl="1"/>
            <a:r>
              <a:rPr lang="en-US" sz="2600" dirty="0"/>
              <a:t>The executive director </a:t>
            </a:r>
            <a:r>
              <a:rPr lang="en-US" sz="2600" dirty="0" smtClean="0"/>
              <a:t>is </a:t>
            </a:r>
            <a:r>
              <a:rPr lang="en-US" sz="2600" dirty="0"/>
              <a:t>authorized to utilize debit, credit, and store charge cards, subject to a limit of $1,500, for the purchase or payment of allowable costs/expenses related to the normal operation of the programs and services of the </a:t>
            </a:r>
            <a:r>
              <a:rPr lang="en-US" sz="2600" dirty="0" smtClean="0"/>
              <a:t>SILC. </a:t>
            </a:r>
            <a:endParaRPr lang="en-US" sz="2600" dirty="0"/>
          </a:p>
        </p:txBody>
      </p:sp>
    </p:spTree>
    <p:extLst>
      <p:ext uri="{BB962C8B-B14F-4D97-AF65-F5344CB8AC3E}">
        <p14:creationId xmlns:p14="http://schemas.microsoft.com/office/powerpoint/2010/main" val="1755523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are these new guidelines effective?	</a:t>
            </a:r>
            <a:endParaRPr lang="en-US" dirty="0"/>
          </a:p>
        </p:txBody>
      </p:sp>
      <p:sp>
        <p:nvSpPr>
          <p:cNvPr id="3" name="Content Placeholder 2"/>
          <p:cNvSpPr>
            <a:spLocks noGrp="1"/>
          </p:cNvSpPr>
          <p:nvPr>
            <p:ph idx="1"/>
          </p:nvPr>
        </p:nvSpPr>
        <p:spPr>
          <a:xfrm>
            <a:off x="304800" y="762000"/>
            <a:ext cx="8458200" cy="5257800"/>
          </a:xfrm>
        </p:spPr>
        <p:txBody>
          <a:bodyPr/>
          <a:lstStyle/>
          <a:p>
            <a:r>
              <a:rPr lang="en-US" dirty="0" smtClean="0"/>
              <a:t>The Uniform Administrative Requirements are applied to entities receiving federal funds for new funding after December 26, 2014.</a:t>
            </a:r>
            <a:r>
              <a:rPr lang="en-US" dirty="0">
                <a:solidFill>
                  <a:srgbClr val="FF0000"/>
                </a:solidFill>
              </a:rPr>
              <a:t> </a:t>
            </a:r>
            <a:r>
              <a:rPr lang="en-US" dirty="0" smtClean="0"/>
              <a:t>Practically speaking, this means these principles are already being applied to Part C CILs and DSEs (direct recipients). </a:t>
            </a:r>
          </a:p>
          <a:p>
            <a:r>
              <a:rPr lang="en-US" dirty="0" smtClean="0"/>
              <a:t>These also apply to SILCs, Part B Centers and other non-profits as sub-recipients of funds through the DSE. (For SS, I&amp;E or other federal funds, UG is applied as </a:t>
            </a:r>
            <a:r>
              <a:rPr lang="en-US" dirty="0" smtClean="0"/>
              <a:t>codified</a:t>
            </a:r>
            <a:r>
              <a:rPr lang="en-US" dirty="0" smtClean="0"/>
              <a:t> </a:t>
            </a:r>
            <a:r>
              <a:rPr lang="en-US" dirty="0" smtClean="0"/>
              <a:t>by that federal department.)</a:t>
            </a:r>
          </a:p>
          <a:p>
            <a:r>
              <a:rPr lang="en-US" dirty="0" smtClean="0"/>
              <a:t>Sub-recipients need to meet the requirements of the DSE, which may vary based on the state’s policies. However, meeting UAR should bring you close to your state’s requirements.</a:t>
            </a:r>
            <a:endParaRPr lang="en-US" dirty="0"/>
          </a:p>
        </p:txBody>
      </p:sp>
    </p:spTree>
    <p:extLst>
      <p:ext uri="{BB962C8B-B14F-4D97-AF65-F5344CB8AC3E}">
        <p14:creationId xmlns:p14="http://schemas.microsoft.com/office/powerpoint/2010/main" val="425075244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 </a:t>
            </a:r>
            <a:r>
              <a:rPr lang="en-US" dirty="0"/>
              <a:t>Debit and Credit Card </a:t>
            </a:r>
            <a:r>
              <a:rPr lang="en-US" dirty="0" smtClean="0"/>
              <a:t>Procedures, </a:t>
            </a:r>
            <a:r>
              <a:rPr lang="en-US" sz="2400" dirty="0" smtClean="0"/>
              <a:t>cont’d.</a:t>
            </a:r>
            <a:endParaRPr lang="en-US" dirty="0"/>
          </a:p>
        </p:txBody>
      </p:sp>
      <p:sp>
        <p:nvSpPr>
          <p:cNvPr id="3" name="Content Placeholder 2"/>
          <p:cNvSpPr>
            <a:spLocks noGrp="1"/>
          </p:cNvSpPr>
          <p:nvPr>
            <p:ph idx="1"/>
          </p:nvPr>
        </p:nvSpPr>
        <p:spPr>
          <a:xfrm>
            <a:off x="381000" y="914400"/>
            <a:ext cx="8382000" cy="5105400"/>
          </a:xfrm>
        </p:spPr>
        <p:txBody>
          <a:bodyPr/>
          <a:lstStyle/>
          <a:p>
            <a:pPr marL="0" indent="0">
              <a:buNone/>
            </a:pPr>
            <a:r>
              <a:rPr lang="en-US" dirty="0" smtClean="0"/>
              <a:t>Normal operations include </a:t>
            </a:r>
            <a:r>
              <a:rPr lang="en-US" dirty="0"/>
              <a:t>but </a:t>
            </a:r>
            <a:r>
              <a:rPr lang="en-US" dirty="0" smtClean="0"/>
              <a:t>are </a:t>
            </a:r>
            <a:r>
              <a:rPr lang="en-US" dirty="0"/>
              <a:t>not limited to: </a:t>
            </a:r>
          </a:p>
          <a:p>
            <a:r>
              <a:rPr lang="en-US" dirty="0" smtClean="0"/>
              <a:t>postage </a:t>
            </a:r>
            <a:r>
              <a:rPr lang="en-US" dirty="0"/>
              <a:t>expense </a:t>
            </a:r>
          </a:p>
          <a:p>
            <a:r>
              <a:rPr lang="en-US" dirty="0" smtClean="0"/>
              <a:t>travel </a:t>
            </a:r>
            <a:r>
              <a:rPr lang="en-US" dirty="0"/>
              <a:t>expense </a:t>
            </a:r>
          </a:p>
          <a:p>
            <a:r>
              <a:rPr lang="en-US" dirty="0" smtClean="0"/>
              <a:t>supplies </a:t>
            </a:r>
            <a:r>
              <a:rPr lang="en-US" dirty="0"/>
              <a:t>expense </a:t>
            </a:r>
          </a:p>
          <a:p>
            <a:r>
              <a:rPr lang="en-US" dirty="0" smtClean="0"/>
              <a:t>equipment </a:t>
            </a:r>
            <a:r>
              <a:rPr lang="en-US" dirty="0"/>
              <a:t>purchase </a:t>
            </a:r>
          </a:p>
          <a:p>
            <a:pPr marL="0" indent="0">
              <a:buNone/>
            </a:pPr>
            <a:r>
              <a:rPr lang="en-US" dirty="0" smtClean="0"/>
              <a:t>The </a:t>
            </a:r>
            <a:r>
              <a:rPr lang="en-US" dirty="0"/>
              <a:t>executive director will retain receipts and other documentation for all card purchases, and will provide these to a member of the board for review. The board member will initial documentation, or provide other evidence of their review related to the executive director’s use of the card(s). </a:t>
            </a:r>
          </a:p>
          <a:p>
            <a:pPr marL="0" indent="0">
              <a:buNone/>
            </a:pPr>
            <a:endParaRPr lang="en-US" i="1" dirty="0"/>
          </a:p>
        </p:txBody>
      </p:sp>
    </p:spTree>
    <p:extLst>
      <p:ext uri="{BB962C8B-B14F-4D97-AF65-F5344CB8AC3E}">
        <p14:creationId xmlns:p14="http://schemas.microsoft.com/office/powerpoint/2010/main" val="192695433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382000" cy="792162"/>
          </a:xfrm>
        </p:spPr>
        <p:txBody>
          <a:bodyPr/>
          <a:lstStyle/>
          <a:p>
            <a:r>
              <a:rPr lang="en-US" dirty="0" smtClean="0"/>
              <a:t>Sample Financial Procedures and Controls</a:t>
            </a:r>
            <a:r>
              <a:rPr lang="en-US" dirty="0" smtClean="0">
                <a:latin typeface="Calibri Light" panose="020F0302020204030204" pitchFamily="34" charset="0"/>
                <a:cs typeface="Calibri Light" panose="020F0302020204030204" pitchFamily="34" charset="0"/>
              </a:rPr>
              <a:t>—</a:t>
            </a:r>
            <a:r>
              <a:rPr lang="en-US" dirty="0"/>
              <a:t>Use of Cards by Other Staff or Council </a:t>
            </a:r>
            <a:r>
              <a:rPr lang="en-US" dirty="0" smtClean="0"/>
              <a:t>Members	</a:t>
            </a:r>
            <a:endParaRPr lang="en-US" dirty="0"/>
          </a:p>
        </p:txBody>
      </p:sp>
      <p:sp>
        <p:nvSpPr>
          <p:cNvPr id="3" name="Content Placeholder 2"/>
          <p:cNvSpPr>
            <a:spLocks noGrp="1"/>
          </p:cNvSpPr>
          <p:nvPr>
            <p:ph idx="1"/>
          </p:nvPr>
        </p:nvSpPr>
        <p:spPr>
          <a:xfrm>
            <a:off x="381000" y="1447800"/>
            <a:ext cx="8382000" cy="4572000"/>
          </a:xfrm>
        </p:spPr>
        <p:txBody>
          <a:bodyPr/>
          <a:lstStyle/>
          <a:p>
            <a:r>
              <a:rPr lang="en-US" dirty="0" smtClean="0"/>
              <a:t>Other </a:t>
            </a:r>
            <a:r>
              <a:rPr lang="en-US" dirty="0"/>
              <a:t>staff </a:t>
            </a:r>
            <a:r>
              <a:rPr lang="en-US" dirty="0" smtClean="0"/>
              <a:t>or council members may </a:t>
            </a:r>
            <a:r>
              <a:rPr lang="en-US" dirty="0"/>
              <a:t>use cards for the purchase or payment of cost/expense related to the normal operation of the </a:t>
            </a:r>
            <a:r>
              <a:rPr lang="en-US" dirty="0" smtClean="0"/>
              <a:t>SILC </a:t>
            </a:r>
            <a:r>
              <a:rPr lang="en-US" dirty="0"/>
              <a:t>with prior approval from the executive director subject to a $300 limit. Prior approval may be received in writing, by email, or over the phone. If approval is by phone, the date, time of approval, and type and amount of the expenditure approved will be noted by the executive director and made part of the supporting documentation. </a:t>
            </a:r>
          </a:p>
        </p:txBody>
      </p:sp>
    </p:spTree>
    <p:extLst>
      <p:ext uri="{BB962C8B-B14F-4D97-AF65-F5344CB8AC3E}">
        <p14:creationId xmlns:p14="http://schemas.microsoft.com/office/powerpoint/2010/main" val="213185732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2238"/>
            <a:ext cx="8382000" cy="792162"/>
          </a:xfrm>
        </p:spPr>
        <p:txBody>
          <a:bodyPr/>
          <a:lstStyle/>
          <a:p>
            <a:r>
              <a:rPr lang="en-US" sz="2600" dirty="0" smtClean="0"/>
              <a:t>Sample Financial Procedures and Controls</a:t>
            </a:r>
            <a:r>
              <a:rPr lang="en-US" sz="2600" dirty="0" smtClean="0">
                <a:latin typeface="Calibri Light" panose="020F0302020204030204" pitchFamily="34" charset="0"/>
                <a:cs typeface="Calibri Light" panose="020F0302020204030204" pitchFamily="34" charset="0"/>
              </a:rPr>
              <a:t>—</a:t>
            </a:r>
            <a:r>
              <a:rPr lang="en-US" sz="2600" dirty="0" smtClean="0"/>
              <a:t>Use </a:t>
            </a:r>
            <a:br>
              <a:rPr lang="en-US" sz="2600" dirty="0" smtClean="0"/>
            </a:br>
            <a:r>
              <a:rPr lang="en-US" sz="2600" dirty="0" smtClean="0"/>
              <a:t>of </a:t>
            </a:r>
            <a:r>
              <a:rPr lang="en-US" sz="2600" dirty="0"/>
              <a:t>Cards by Other Staff or Council </a:t>
            </a:r>
            <a:r>
              <a:rPr lang="en-US" sz="2600" dirty="0" smtClean="0"/>
              <a:t>Members, </a:t>
            </a:r>
            <a:r>
              <a:rPr lang="en-US" sz="2400" dirty="0" smtClean="0"/>
              <a:t>cont’d.</a:t>
            </a:r>
            <a:endParaRPr lang="en-US" sz="2400" dirty="0"/>
          </a:p>
        </p:txBody>
      </p:sp>
      <p:sp>
        <p:nvSpPr>
          <p:cNvPr id="3" name="Content Placeholder 2"/>
          <p:cNvSpPr>
            <a:spLocks noGrp="1"/>
          </p:cNvSpPr>
          <p:nvPr>
            <p:ph idx="1"/>
          </p:nvPr>
        </p:nvSpPr>
        <p:spPr>
          <a:xfrm>
            <a:off x="304800" y="1219200"/>
            <a:ext cx="8458200" cy="4876800"/>
          </a:xfrm>
        </p:spPr>
        <p:txBody>
          <a:bodyPr/>
          <a:lstStyle/>
          <a:p>
            <a:r>
              <a:rPr lang="en-US" dirty="0" smtClean="0"/>
              <a:t>As </a:t>
            </a:r>
            <a:r>
              <a:rPr lang="en-US" dirty="0"/>
              <a:t>soon as possible after the expenditure, anyone using the cards will produce the original receipt and other documentation related to the expense for internal processing and submission first to the staff member’s supervisor and then, after approval, to the accountant. The documentation and/or accompanying notes will explain the nature of the item(s) purchased in a way that permits verification that the item is reasonable, necessary, and allowable, and specify the program(s) or function(s) to which it should be allocated. </a:t>
            </a:r>
            <a:endParaRPr lang="en-US" i="1" dirty="0"/>
          </a:p>
          <a:p>
            <a:endParaRPr lang="en-US" dirty="0"/>
          </a:p>
        </p:txBody>
      </p:sp>
    </p:spTree>
    <p:extLst>
      <p:ext uri="{BB962C8B-B14F-4D97-AF65-F5344CB8AC3E}">
        <p14:creationId xmlns:p14="http://schemas.microsoft.com/office/powerpoint/2010/main" val="404710752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Financial Procedures and Controls</a:t>
            </a:r>
            <a:r>
              <a:rPr lang="en-US" dirty="0" smtClean="0">
                <a:latin typeface="Calibri Light" panose="020F0302020204030204" pitchFamily="34" charset="0"/>
                <a:cs typeface="Calibri Light" panose="020F0302020204030204" pitchFamily="34" charset="0"/>
              </a:rPr>
              <a:t>—</a:t>
            </a:r>
            <a:r>
              <a:rPr lang="en-US" dirty="0" smtClean="0"/>
              <a:t> Lost or Stolen Cards</a:t>
            </a:r>
            <a:endParaRPr lang="en-US" dirty="0"/>
          </a:p>
        </p:txBody>
      </p:sp>
      <p:sp>
        <p:nvSpPr>
          <p:cNvPr id="3" name="Content Placeholder 2"/>
          <p:cNvSpPr>
            <a:spLocks noGrp="1"/>
          </p:cNvSpPr>
          <p:nvPr>
            <p:ph idx="1"/>
          </p:nvPr>
        </p:nvSpPr>
        <p:spPr>
          <a:xfrm>
            <a:off x="381000" y="1143000"/>
            <a:ext cx="8458200" cy="4876800"/>
          </a:xfrm>
        </p:spPr>
        <p:txBody>
          <a:bodyPr/>
          <a:lstStyle/>
          <a:p>
            <a:r>
              <a:rPr lang="en-US" dirty="0" smtClean="0"/>
              <a:t>If </a:t>
            </a:r>
            <a:r>
              <a:rPr lang="en-US" dirty="0"/>
              <a:t>a debit or credit card is lost or stolen, the person designated with responsibility for the card must report the loss or theft to the executive director immediately. The executive director will immediately contact the bank to cancel the card and request a different card. The executive director will document the circumstances and when the bank was contacted, and determine if other steps are needed based upon the circumstances related to the lost or stolen card. </a:t>
            </a:r>
            <a:endParaRPr lang="en-US" dirty="0" smtClean="0"/>
          </a:p>
          <a:p>
            <a:r>
              <a:rPr lang="en-US" dirty="0" smtClean="0"/>
              <a:t>An investigation of any unauthorized uses of the card will be conducted and the bank informed.</a:t>
            </a:r>
          </a:p>
        </p:txBody>
      </p:sp>
    </p:spTree>
    <p:extLst>
      <p:ext uri="{BB962C8B-B14F-4D97-AF65-F5344CB8AC3E}">
        <p14:creationId xmlns:p14="http://schemas.microsoft.com/office/powerpoint/2010/main" val="166998768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Financial Procedures and </a:t>
            </a:r>
            <a:r>
              <a:rPr lang="en-US" dirty="0" smtClean="0"/>
              <a:t>Controls</a:t>
            </a:r>
            <a:r>
              <a:rPr lang="en-US" dirty="0" smtClean="0">
                <a:latin typeface="Calibri Light" panose="020F0302020204030204" pitchFamily="34" charset="0"/>
                <a:cs typeface="Calibri Light" panose="020F0302020204030204" pitchFamily="34" charset="0"/>
              </a:rPr>
              <a:t>—</a:t>
            </a:r>
            <a:r>
              <a:rPr lang="en-US" dirty="0" smtClean="0"/>
              <a:t> Credit Card Codes and Passwords</a:t>
            </a:r>
            <a:endParaRPr lang="en-US" dirty="0"/>
          </a:p>
        </p:txBody>
      </p:sp>
      <p:sp>
        <p:nvSpPr>
          <p:cNvPr id="3" name="Content Placeholder 2"/>
          <p:cNvSpPr>
            <a:spLocks noGrp="1"/>
          </p:cNvSpPr>
          <p:nvPr>
            <p:ph idx="1"/>
          </p:nvPr>
        </p:nvSpPr>
        <p:spPr>
          <a:xfrm>
            <a:off x="381000" y="1143000"/>
            <a:ext cx="8382000" cy="4876800"/>
          </a:xfrm>
        </p:spPr>
        <p:txBody>
          <a:bodyPr/>
          <a:lstStyle/>
          <a:p>
            <a:pPr marL="0" indent="0">
              <a:buNone/>
            </a:pPr>
            <a:r>
              <a:rPr lang="en-US" dirty="0"/>
              <a:t>Credit Card Codes and Passwords </a:t>
            </a:r>
          </a:p>
          <a:p>
            <a:r>
              <a:rPr lang="en-US" dirty="0"/>
              <a:t>No staff </a:t>
            </a:r>
            <a:r>
              <a:rPr lang="en-US" dirty="0" smtClean="0"/>
              <a:t>or council member </a:t>
            </a:r>
            <a:r>
              <a:rPr lang="en-US" dirty="0"/>
              <a:t>is allowed to change the original code/password for the debit card that they utilize without permission from the executive director. </a:t>
            </a:r>
          </a:p>
          <a:p>
            <a:pPr marL="0" indent="0">
              <a:buNone/>
            </a:pPr>
            <a:endParaRPr lang="en-US" dirty="0"/>
          </a:p>
        </p:txBody>
      </p:sp>
    </p:spTree>
    <p:extLst>
      <p:ext uri="{BB962C8B-B14F-4D97-AF65-F5344CB8AC3E}">
        <p14:creationId xmlns:p14="http://schemas.microsoft.com/office/powerpoint/2010/main" val="11680964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Financial Procedures and </a:t>
            </a:r>
            <a:r>
              <a:rPr lang="en-US" dirty="0" smtClean="0"/>
              <a:t>Controls</a:t>
            </a:r>
            <a:r>
              <a:rPr lang="en-US" dirty="0" smtClean="0">
                <a:latin typeface="Calibri Light" panose="020F0302020204030204" pitchFamily="34" charset="0"/>
                <a:cs typeface="Calibri Light" panose="020F0302020204030204" pitchFamily="34" charset="0"/>
              </a:rPr>
              <a:t>—</a:t>
            </a:r>
            <a:r>
              <a:rPr lang="en-US" dirty="0" smtClean="0"/>
              <a:t> </a:t>
            </a:r>
            <a:r>
              <a:rPr lang="en-US" dirty="0"/>
              <a:t>Misuse of Credit or Debit Cards </a:t>
            </a:r>
          </a:p>
        </p:txBody>
      </p:sp>
      <p:sp>
        <p:nvSpPr>
          <p:cNvPr id="3" name="Content Placeholder 2"/>
          <p:cNvSpPr>
            <a:spLocks noGrp="1"/>
          </p:cNvSpPr>
          <p:nvPr>
            <p:ph idx="1"/>
          </p:nvPr>
        </p:nvSpPr>
        <p:spPr>
          <a:xfrm>
            <a:off x="381000" y="1143000"/>
            <a:ext cx="8458200" cy="4876800"/>
          </a:xfrm>
        </p:spPr>
        <p:txBody>
          <a:bodyPr/>
          <a:lstStyle/>
          <a:p>
            <a:r>
              <a:rPr lang="en-US" dirty="0" smtClean="0"/>
              <a:t>If </a:t>
            </a:r>
            <a:r>
              <a:rPr lang="en-US" dirty="0"/>
              <a:t>staff abuse or misuse a card, the executive director will require the staff member to relinquish the card to the executive director. The executive director will determine if other steps are needed based upon the circumstances related to the misuse of the card, up to and including initiation of civil or criminal proceedings. If the executive director abuses or misuses a card, the card must be relinquished to the board chair or treasurer. The board will determine if other steps are needed based upon </a:t>
            </a:r>
            <a:r>
              <a:rPr lang="en-US" dirty="0" smtClean="0"/>
              <a:t>the circumstances</a:t>
            </a:r>
            <a:r>
              <a:rPr lang="en-US" dirty="0"/>
              <a:t>. </a:t>
            </a:r>
          </a:p>
        </p:txBody>
      </p:sp>
    </p:spTree>
    <p:extLst>
      <p:ext uri="{BB962C8B-B14F-4D97-AF65-F5344CB8AC3E}">
        <p14:creationId xmlns:p14="http://schemas.microsoft.com/office/powerpoint/2010/main" val="127588188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09800"/>
            <a:ext cx="8077200" cy="792162"/>
          </a:xfrm>
        </p:spPr>
        <p:txBody>
          <a:bodyPr/>
          <a:lstStyle/>
          <a:p>
            <a:pPr algn="ctr"/>
            <a:r>
              <a:rPr lang="en-US" dirty="0" smtClean="0"/>
              <a:t>Recordkeeping</a:t>
            </a:r>
            <a:endParaRPr lang="en-US" dirty="0"/>
          </a:p>
        </p:txBody>
      </p:sp>
    </p:spTree>
    <p:extLst>
      <p:ext uri="{BB962C8B-B14F-4D97-AF65-F5344CB8AC3E}">
        <p14:creationId xmlns:p14="http://schemas.microsoft.com/office/powerpoint/2010/main" val="294157433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recordkeeping requirements?</a:t>
            </a:r>
            <a:endParaRPr lang="en-US" dirty="0"/>
          </a:p>
        </p:txBody>
      </p:sp>
      <p:sp>
        <p:nvSpPr>
          <p:cNvPr id="3" name="Content Placeholder 2"/>
          <p:cNvSpPr>
            <a:spLocks noGrp="1"/>
          </p:cNvSpPr>
          <p:nvPr>
            <p:ph idx="1"/>
          </p:nvPr>
        </p:nvSpPr>
        <p:spPr>
          <a:xfrm>
            <a:off x="381000" y="762000"/>
            <a:ext cx="8382000" cy="5257800"/>
          </a:xfrm>
        </p:spPr>
        <p:txBody>
          <a:bodyPr/>
          <a:lstStyle/>
          <a:p>
            <a:r>
              <a:rPr lang="en-US" dirty="0" smtClean="0"/>
              <a:t>You must have a paper or electronic copy of all receipts.</a:t>
            </a:r>
          </a:p>
          <a:p>
            <a:r>
              <a:rPr lang="en-US" dirty="0" smtClean="0"/>
              <a:t>You must show how the costs are allocated – divided between cost objective.</a:t>
            </a:r>
          </a:p>
          <a:p>
            <a:r>
              <a:rPr lang="en-US" dirty="0" smtClean="0"/>
              <a:t>You need to show how indirect costs are allocated and that you are following your indirect cost rate proposal or cost allocation plan if your DSE allows that process.</a:t>
            </a:r>
          </a:p>
          <a:p>
            <a:r>
              <a:rPr lang="en-US" dirty="0" smtClean="0"/>
              <a:t>You must keep all records (receipts, checks, purchase orders, etc.) for 3 years – we recommend 5 years at a minimum.</a:t>
            </a:r>
          </a:p>
          <a:p>
            <a:pPr marL="0" indent="0">
              <a:buNone/>
            </a:pPr>
            <a:endParaRPr lang="en-US" dirty="0"/>
          </a:p>
        </p:txBody>
      </p:sp>
    </p:spTree>
    <p:extLst>
      <p:ext uri="{BB962C8B-B14F-4D97-AF65-F5344CB8AC3E}">
        <p14:creationId xmlns:p14="http://schemas.microsoft.com/office/powerpoint/2010/main" val="9569487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record-keeping requirements? </a:t>
            </a:r>
            <a:r>
              <a:rPr lang="en-US" sz="2400" dirty="0"/>
              <a:t>c</a:t>
            </a:r>
            <a:r>
              <a:rPr lang="en-US" sz="2400" dirty="0" smtClean="0"/>
              <a:t>ont’d.</a:t>
            </a:r>
            <a:endParaRPr lang="en-US" sz="2400" dirty="0"/>
          </a:p>
        </p:txBody>
      </p:sp>
      <p:sp>
        <p:nvSpPr>
          <p:cNvPr id="3" name="Content Placeholder 2"/>
          <p:cNvSpPr>
            <a:spLocks noGrp="1"/>
          </p:cNvSpPr>
          <p:nvPr>
            <p:ph idx="1"/>
          </p:nvPr>
        </p:nvSpPr>
        <p:spPr>
          <a:xfrm>
            <a:off x="381000" y="1143000"/>
            <a:ext cx="8382000" cy="4876800"/>
          </a:xfrm>
        </p:spPr>
        <p:txBody>
          <a:bodyPr/>
          <a:lstStyle/>
          <a:p>
            <a:r>
              <a:rPr lang="en-US" dirty="0"/>
              <a:t>You must keep the financial reports as presented to your boards indefinitely.</a:t>
            </a:r>
          </a:p>
          <a:p>
            <a:r>
              <a:rPr lang="en-US" dirty="0"/>
              <a:t>You must keep </a:t>
            </a:r>
            <a:r>
              <a:rPr lang="en-US" dirty="0" smtClean="0"/>
              <a:t>tax-related </a:t>
            </a:r>
            <a:r>
              <a:rPr lang="en-US" dirty="0"/>
              <a:t>and IRS records for at least 7 years.</a:t>
            </a:r>
          </a:p>
          <a:p>
            <a:r>
              <a:rPr lang="en-US" dirty="0"/>
              <a:t>You can’t destroy anything you know has legal </a:t>
            </a:r>
            <a:r>
              <a:rPr lang="en-US" dirty="0" smtClean="0"/>
              <a:t>importance in any pending or anticipated legal action.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1549599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Record Retention Policy</a:t>
            </a:r>
            <a:endParaRPr lang="en-US" dirty="0"/>
          </a:p>
        </p:txBody>
      </p:sp>
      <p:sp>
        <p:nvSpPr>
          <p:cNvPr id="3" name="Content Placeholder 2"/>
          <p:cNvSpPr>
            <a:spLocks noGrp="1"/>
          </p:cNvSpPr>
          <p:nvPr>
            <p:ph idx="1"/>
          </p:nvPr>
        </p:nvSpPr>
        <p:spPr>
          <a:xfrm>
            <a:off x="381000" y="762000"/>
            <a:ext cx="8458200" cy="5257800"/>
          </a:xfrm>
        </p:spPr>
        <p:txBody>
          <a:bodyPr/>
          <a:lstStyle/>
          <a:p>
            <a:pPr marL="0" indent="0">
              <a:buNone/>
            </a:pPr>
            <a:r>
              <a:rPr lang="en-US" b="1" dirty="0" smtClean="0"/>
              <a:t>The SILC will </a:t>
            </a:r>
            <a:r>
              <a:rPr lang="en-US" b="1" dirty="0"/>
              <a:t>follow these guidelines for the retention of records but will also comply with any longer retention requirements of funders</a:t>
            </a:r>
            <a:r>
              <a:rPr lang="en-US" b="1" dirty="0" smtClean="0"/>
              <a:t>. </a:t>
            </a:r>
            <a:endParaRPr lang="en-US" dirty="0"/>
          </a:p>
          <a:p>
            <a:r>
              <a:rPr lang="en-US" dirty="0"/>
              <a:t>If </a:t>
            </a:r>
            <a:r>
              <a:rPr lang="en-US" dirty="0" smtClean="0"/>
              <a:t>the SILC has </a:t>
            </a:r>
            <a:r>
              <a:rPr lang="en-US" dirty="0"/>
              <a:t>any active, pending or threatened litigation, audit findings or monitoring findings, records will be retained until all issues are fully resolved as determined by the board of directors. </a:t>
            </a:r>
          </a:p>
          <a:p>
            <a:r>
              <a:rPr lang="en-US" dirty="0"/>
              <a:t>Financial and programmatic records (including consumer service records) and supporting documents related to federal funding, compliance or performance shall be retained for a minimum of five years from the date in which the corresponding annual reports are submitted to </a:t>
            </a:r>
            <a:r>
              <a:rPr lang="en-US" dirty="0" smtClean="0"/>
              <a:t>ACL. </a:t>
            </a:r>
            <a:endParaRPr lang="en-US" dirty="0"/>
          </a:p>
        </p:txBody>
      </p:sp>
    </p:spTree>
    <p:extLst>
      <p:ext uri="{BB962C8B-B14F-4D97-AF65-F5344CB8AC3E}">
        <p14:creationId xmlns:p14="http://schemas.microsoft.com/office/powerpoint/2010/main" val="4115772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28965</TotalTime>
  <Words>10083</Words>
  <Application>Microsoft Office PowerPoint</Application>
  <PresentationFormat>On-screen Show (4:3)</PresentationFormat>
  <Paragraphs>591</Paragraphs>
  <Slides>139</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139</vt:i4>
      </vt:variant>
    </vt:vector>
  </HeadingPairs>
  <TitlesOfParts>
    <vt:vector size="146" baseType="lpstr">
      <vt:lpstr>ＭＳ Ｐゴシック</vt:lpstr>
      <vt:lpstr>Arial</vt:lpstr>
      <vt:lpstr>Arial Rounded MT Bold</vt:lpstr>
      <vt:lpstr>Calibri Light</vt:lpstr>
      <vt:lpstr>Tahoma</vt:lpstr>
      <vt:lpstr>Times New Roman</vt:lpstr>
      <vt:lpstr>Default Design</vt:lpstr>
      <vt:lpstr>Independent Living Research Utilization</vt:lpstr>
      <vt:lpstr>Part 1: Financial Management for SILCs Where the rubber meets the road...</vt:lpstr>
      <vt:lpstr>Taken primarily from Uniform Guidance and the specific requirements in the Uniform Administrative Requirements  for HHS – 45 CFR 75 </vt:lpstr>
      <vt:lpstr>What You Will Learn</vt:lpstr>
      <vt:lpstr>What You Need to Know</vt:lpstr>
      <vt:lpstr>Uniform Guidance/ Uniform Administrative Requirements </vt:lpstr>
      <vt:lpstr>What are Uniform Administrative Requirements?</vt:lpstr>
      <vt:lpstr>Code of Federal Regulations </vt:lpstr>
      <vt:lpstr>When are these new guidelines effective? </vt:lpstr>
      <vt:lpstr>Changes in Definitions</vt:lpstr>
      <vt:lpstr>Reasonable, Necessary, Allowable, Allocable</vt:lpstr>
      <vt:lpstr>Reasonable, Necessary, Allowable, Allocable, cont’d.</vt:lpstr>
      <vt:lpstr>Costs must be consistent 45 CFR 75.403</vt:lpstr>
      <vt:lpstr>Cost Principles 45 CFR 75.400</vt:lpstr>
      <vt:lpstr>Policies and procedures</vt:lpstr>
      <vt:lpstr>Rules for Procurement</vt:lpstr>
      <vt:lpstr>When are bids required to show reasonableness? </vt:lpstr>
      <vt:lpstr>Methods of Procurement 45 CFR 75.326-332</vt:lpstr>
      <vt:lpstr>More Specifics About Purchases</vt:lpstr>
      <vt:lpstr>This is the foundation to your financial policies</vt:lpstr>
      <vt:lpstr>Sample Procurement Policy and Procedures</vt:lpstr>
      <vt:lpstr>Sample Procurement Policy and Procedures, cont’d.</vt:lpstr>
      <vt:lpstr>Sample Procurement Policy and Procedures, cont’d. 2</vt:lpstr>
      <vt:lpstr>Sample Procurement Policy and Procedures, cont’d. 3</vt:lpstr>
      <vt:lpstr>Sample Procurement Policy and Procedures, cont’d. 4</vt:lpstr>
      <vt:lpstr>Sample Procurement Policy and Procedures, cont’d. 5</vt:lpstr>
      <vt:lpstr>Sample Procurement Policy and Procedures, cont’d. 6</vt:lpstr>
      <vt:lpstr>Sample Procurement Policy and Procedure, cont’d. 7</vt:lpstr>
      <vt:lpstr>Sample Procurement Policy and Procedure— Purchase Thresholds</vt:lpstr>
      <vt:lpstr>Sample Procurement Policy and Procedure— Purchase Thresholds, cont’d.</vt:lpstr>
      <vt:lpstr>Sample Procurement Policy and Procedure— Purchase Thresholds, cont’d. 2</vt:lpstr>
      <vt:lpstr>Procurement Selection Criteria</vt:lpstr>
      <vt:lpstr>Procurement Selection Criteria, cont’d.</vt:lpstr>
      <vt:lpstr>Sample Procurement Policy and Procedures— Exceptions to Competitive Bidding </vt:lpstr>
      <vt:lpstr>Procurement—Exceptions to Competitive Bidding</vt:lpstr>
      <vt:lpstr>Sample Policy and Procedures on Procurement, cont’d.</vt:lpstr>
      <vt:lpstr>Sample Policy and Procedures on Procurement, cont’d. 2</vt:lpstr>
      <vt:lpstr>When you use the IL-NET sample policies...</vt:lpstr>
      <vt:lpstr>When is a compliance audit required?  What about a financial statement audit? </vt:lpstr>
      <vt:lpstr>What about an Annual Audit? </vt:lpstr>
      <vt:lpstr>What about an Annual Audit? cont’d.</vt:lpstr>
      <vt:lpstr>What about a Compliance Audit?</vt:lpstr>
      <vt:lpstr>What about a Compliance Audit, cont’d.</vt:lpstr>
      <vt:lpstr>We didn’t address this in the IL-NET sample policies...</vt:lpstr>
      <vt:lpstr>Property and Equipment </vt:lpstr>
      <vt:lpstr>Equipment/Conditional Title 45 CFR 75.316 – 75.323</vt:lpstr>
      <vt:lpstr>Property Records </vt:lpstr>
      <vt:lpstr>Sample Policy Regarding Property and Equipment</vt:lpstr>
      <vt:lpstr>Sample Policy Regarding Property and Equipment, cont’d.</vt:lpstr>
      <vt:lpstr>Sample Policy Regarding Property and Equipment, cont’d. 2</vt:lpstr>
      <vt:lpstr>Sample Policy Regarding Property and Equipment, cont’d. 3</vt:lpstr>
      <vt:lpstr>Conflicts of Interest</vt:lpstr>
      <vt:lpstr>Conflict of Interest Section 45 CFR 75.113</vt:lpstr>
      <vt:lpstr>Suggestions for Conflict of Interest</vt:lpstr>
      <vt:lpstr>Suggestions for Conflict of Interest, cont’d.</vt:lpstr>
      <vt:lpstr>Sometimes these Policies are Driven by Circumstances</vt:lpstr>
      <vt:lpstr>Sample Policy and Procedure on Conflict of Interest</vt:lpstr>
      <vt:lpstr>Sample policy, Conflict of Interest Prohibited, cont’d.</vt:lpstr>
      <vt:lpstr>Sample Policy and Procedure on Conflict of Interest, cont’d. 2</vt:lpstr>
      <vt:lpstr>Sample Policy and Procedure on Conflict of Interest, cont’d. 3</vt:lpstr>
      <vt:lpstr>Sample Policy and Procedure on Conflict of Interest, cont’d. 4</vt:lpstr>
      <vt:lpstr>What is the DSE’s Role with Part B Recipients (CILs and SILC)?</vt:lpstr>
      <vt:lpstr>Subrecipient Monitoring and Management CFR 75.351-352</vt:lpstr>
      <vt:lpstr>However...</vt:lpstr>
      <vt:lpstr>What if you receive other than Part B funds?</vt:lpstr>
      <vt:lpstr>Independent Living Research Utilization</vt:lpstr>
      <vt:lpstr>Part 2: Financial Management for SILCs Where the rubber meets the road...</vt:lpstr>
      <vt:lpstr>Taken primarily from Uniform Guidance and the specific requirements in the Uniform Administrative Requirements  for HHS – 45 CFR 75 </vt:lpstr>
      <vt:lpstr>Internal Controls and Recordkeeping</vt:lpstr>
      <vt:lpstr>Internal Controls</vt:lpstr>
      <vt:lpstr>Internal Controls 45 CFR 75.303</vt:lpstr>
      <vt:lpstr>Policies and procedures, (cont’d. from Part 1)</vt:lpstr>
      <vt:lpstr>These are based on our sample fiscal policies.</vt:lpstr>
      <vt:lpstr>Language from IL-NET’s Sample Policy</vt:lpstr>
      <vt:lpstr>Internal Control Duties (sample chart)</vt:lpstr>
      <vt:lpstr>Sample Financial Procedures and Controls--Security</vt:lpstr>
      <vt:lpstr>Sample Financial Procedures and Controls— Security, cont’d.</vt:lpstr>
      <vt:lpstr>Sample Financial Procedures and Controls— Segregation of Responsibilities </vt:lpstr>
      <vt:lpstr>Sample Financial Procedures and Controls—Cash Receipts</vt:lpstr>
      <vt:lpstr>Sample Financial Procedures and Controls— Cash Receipts, cont’d.</vt:lpstr>
      <vt:lpstr>Sample Financial Procedures and Controls— Cash Receipts, cont’d. 2</vt:lpstr>
      <vt:lpstr>Sample Financial Procedures and Controls--Drawdowns</vt:lpstr>
      <vt:lpstr>Sample Financial Procedures and Controls— Check Preparation and Signatures </vt:lpstr>
      <vt:lpstr>Sample Financial Procedures and Controls--Check Preparation and Signatures, cont’d.</vt:lpstr>
      <vt:lpstr>Sample Financial Procedures and Controls— Check Preparation and Signatures, cont’d. 2</vt:lpstr>
      <vt:lpstr>Sample Financial Procedures and Controls, Check Preparation and Signatures, cont’d. 3</vt:lpstr>
      <vt:lpstr>Sample Financial Procedures and Controls Check Preparation and Signatures, cont’d. 4</vt:lpstr>
      <vt:lpstr>Sample Financial Procedures and Controls— Bank Reconciliations</vt:lpstr>
      <vt:lpstr>Sample Financial Procedures and Controls Debit and Credit Card Procedures </vt:lpstr>
      <vt:lpstr>Sample Financial Procedures and Controls, Debit and Credit Card Procedures, cont’d.</vt:lpstr>
      <vt:lpstr>Sample Financial Procedures and Controls—Use of Cards by Other Staff or Council Members </vt:lpstr>
      <vt:lpstr>Sample Financial Procedures and Controls—Use  of Cards by Other Staff or Council Members, cont’d.</vt:lpstr>
      <vt:lpstr>Sample Financial Procedures and Controls— Lost or Stolen Cards</vt:lpstr>
      <vt:lpstr>Sample Financial Procedures and Controls— Credit Card Codes and Passwords</vt:lpstr>
      <vt:lpstr>Sample Financial Procedures and Controls— Misuse of Credit or Debit Cards </vt:lpstr>
      <vt:lpstr>Recordkeeping</vt:lpstr>
      <vt:lpstr>What are the recordkeeping requirements?</vt:lpstr>
      <vt:lpstr>What are the record-keeping requirements? cont’d.</vt:lpstr>
      <vt:lpstr>Sample Record Retention Policy</vt:lpstr>
      <vt:lpstr>Sample Record Retention Policy, cont’d.</vt:lpstr>
      <vt:lpstr>Sample Record Retention Policy, cont’d. 2</vt:lpstr>
      <vt:lpstr>Sample Record Retention Policy, cont’d. 3</vt:lpstr>
      <vt:lpstr>Indirect Cost Rate and Allocation</vt:lpstr>
      <vt:lpstr>Direct and Indirect Costs</vt:lpstr>
      <vt:lpstr>Direct and Indirect Costs, cont’d.</vt:lpstr>
      <vt:lpstr>If you don’t have an indirect cost rate approval...</vt:lpstr>
      <vt:lpstr>What do I do once the approval is final?</vt:lpstr>
      <vt:lpstr>Time and Effort Reporting</vt:lpstr>
      <vt:lpstr>Changes in Time and Effort Reporting </vt:lpstr>
      <vt:lpstr>Time and Effort Reporting</vt:lpstr>
      <vt:lpstr>Time and effort reporting determines how you allocate time—one of your biggest costs</vt:lpstr>
      <vt:lpstr>What is a cost objective?</vt:lpstr>
      <vt:lpstr>Are the PAR and a timesheet the same thing?</vt:lpstr>
      <vt:lpstr>Sample Payroll and Time and Effort Reporting Procedures</vt:lpstr>
      <vt:lpstr>Sample Payroll and Time and Effort Reporting Procedures, cont’d.</vt:lpstr>
      <vt:lpstr>Sample Payroll and Time and Effort Reporting Procedures, cont’d. 2</vt:lpstr>
      <vt:lpstr>Sample Payroll and Time and Effort Reporting Procedures—Personnel Activity Reports (PARs) </vt:lpstr>
      <vt:lpstr>Sample Payroll and Time and Effort Reporting Procedures—Personnel Activity Reports (PARs), cont’d.</vt:lpstr>
      <vt:lpstr>Sample Payroll and Time and Effort Reporting Procedures—Personnel Activity Reports (PARs),  cont’d. 2</vt:lpstr>
      <vt:lpstr>What costs are non-allowable?</vt:lpstr>
      <vt:lpstr>Allowable and Non-Allowable Costs  45 CFR 75.410</vt:lpstr>
      <vt:lpstr>Non-Allowable Advertising/Public Relations</vt:lpstr>
      <vt:lpstr>Non-Allowable Advertising/Public Relations, cont’d.</vt:lpstr>
      <vt:lpstr>Are you confused?</vt:lpstr>
      <vt:lpstr>More Non-allowable Costs</vt:lpstr>
      <vt:lpstr>Lobbying or Advocacy?</vt:lpstr>
      <vt:lpstr>Your Certification Regarding Lobbying form promises you are not. . .</vt:lpstr>
      <vt:lpstr>Advocacy or Lobbying?</vt:lpstr>
      <vt:lpstr>IRS limits are not the same </vt:lpstr>
      <vt:lpstr>Other Information from the  New Requirements</vt:lpstr>
      <vt:lpstr>Other Information from the Uniform Administrative Requirements</vt:lpstr>
      <vt:lpstr>Other Interesting Information from the Uniform Administrative Requirements</vt:lpstr>
      <vt:lpstr>Program Generated Income</vt:lpstr>
      <vt:lpstr>Next steps...</vt:lpstr>
      <vt:lpstr>Key things that you need to do quickly include…</vt:lpstr>
      <vt:lpstr>Key things that you need to do quickly include, cont’d.</vt:lpstr>
      <vt:lpstr>Uniform Guidance Resources</vt:lpstr>
      <vt:lpstr>Contact information </vt:lpstr>
      <vt:lpstr>SILC-NET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Uniform Grant Guidance for SILCs</dc:title>
  <dc:creator>eubanks</dc:creator>
  <cp:lastModifiedBy>Darrell Jones</cp:lastModifiedBy>
  <cp:revision>648</cp:revision>
  <cp:lastPrinted>2016-06-09T17:45:33Z</cp:lastPrinted>
  <dcterms:created xsi:type="dcterms:W3CDTF">2016-05-02T21:34:57Z</dcterms:created>
  <dcterms:modified xsi:type="dcterms:W3CDTF">2016-11-28T19:54:09Z</dcterms:modified>
</cp:coreProperties>
</file>