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handoutMasterIdLst>
    <p:handoutMasterId r:id="rId53"/>
  </p:handoutMasterIdLst>
  <p:sldIdLst>
    <p:sldId id="626" r:id="rId2"/>
    <p:sldId id="691" r:id="rId3"/>
    <p:sldId id="692" r:id="rId4"/>
    <p:sldId id="693" r:id="rId5"/>
    <p:sldId id="694" r:id="rId6"/>
    <p:sldId id="695" r:id="rId7"/>
    <p:sldId id="696" r:id="rId8"/>
    <p:sldId id="712" r:id="rId9"/>
    <p:sldId id="711" r:id="rId10"/>
    <p:sldId id="697" r:id="rId11"/>
    <p:sldId id="713" r:id="rId12"/>
    <p:sldId id="748" r:id="rId13"/>
    <p:sldId id="714" r:id="rId14"/>
    <p:sldId id="719" r:id="rId15"/>
    <p:sldId id="726" r:id="rId16"/>
    <p:sldId id="727" r:id="rId17"/>
    <p:sldId id="728" r:id="rId18"/>
    <p:sldId id="729" r:id="rId19"/>
    <p:sldId id="730" r:id="rId20"/>
    <p:sldId id="731" r:id="rId21"/>
    <p:sldId id="732" r:id="rId22"/>
    <p:sldId id="733" r:id="rId23"/>
    <p:sldId id="734" r:id="rId24"/>
    <p:sldId id="749" r:id="rId25"/>
    <p:sldId id="735" r:id="rId26"/>
    <p:sldId id="736" r:id="rId27"/>
    <p:sldId id="737" r:id="rId28"/>
    <p:sldId id="750" r:id="rId29"/>
    <p:sldId id="738" r:id="rId30"/>
    <p:sldId id="740" r:id="rId31"/>
    <p:sldId id="739" r:id="rId32"/>
    <p:sldId id="741" r:id="rId33"/>
    <p:sldId id="743" r:id="rId34"/>
    <p:sldId id="744" r:id="rId35"/>
    <p:sldId id="698" r:id="rId36"/>
    <p:sldId id="717" r:id="rId37"/>
    <p:sldId id="700" r:id="rId38"/>
    <p:sldId id="715" r:id="rId39"/>
    <p:sldId id="701" r:id="rId40"/>
    <p:sldId id="702" r:id="rId41"/>
    <p:sldId id="716" r:id="rId42"/>
    <p:sldId id="703" r:id="rId43"/>
    <p:sldId id="704" r:id="rId44"/>
    <p:sldId id="706" r:id="rId45"/>
    <p:sldId id="707" r:id="rId46"/>
    <p:sldId id="708" r:id="rId47"/>
    <p:sldId id="746" r:id="rId48"/>
    <p:sldId id="747" r:id="rId49"/>
    <p:sldId id="745" r:id="rId50"/>
    <p:sldId id="648" r:id="rId51"/>
  </p:sldIdLst>
  <p:sldSz cx="9144000" cy="6858000" type="screen4x3"/>
  <p:notesSz cx="7010400" cy="9236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guide id="3" orient="horz" pos="2909">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ancy Smith" initials="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A50021"/>
    <a:srgbClr val="CC33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016" autoAdjust="0"/>
    <p:restoredTop sz="96450" autoAdjust="0"/>
  </p:normalViewPr>
  <p:slideViewPr>
    <p:cSldViewPr>
      <p:cViewPr varScale="1">
        <p:scale>
          <a:sx n="92" d="100"/>
          <a:sy n="92" d="100"/>
        </p:scale>
        <p:origin x="102" y="306"/>
      </p:cViewPr>
      <p:guideLst>
        <p:guide orient="horz" pos="2160"/>
        <p:guide pos="2880"/>
      </p:guideLst>
    </p:cSldViewPr>
  </p:slideViewPr>
  <p:outlineViewPr>
    <p:cViewPr>
      <p:scale>
        <a:sx n="33" d="100"/>
        <a:sy n="33" d="100"/>
      </p:scale>
      <p:origin x="0" y="24096"/>
    </p:cViewPr>
  </p:outlineViewPr>
  <p:notesTextViewPr>
    <p:cViewPr>
      <p:scale>
        <a:sx n="100" d="100"/>
        <a:sy n="100" d="100"/>
      </p:scale>
      <p:origin x="0" y="0"/>
    </p:cViewPr>
  </p:notesTextViewPr>
  <p:sorterViewPr>
    <p:cViewPr>
      <p:scale>
        <a:sx n="66" d="100"/>
        <a:sy n="66" d="100"/>
      </p:scale>
      <p:origin x="0" y="-4656"/>
    </p:cViewPr>
  </p:sorterViewPr>
  <p:notesViewPr>
    <p:cSldViewPr>
      <p:cViewPr varScale="1">
        <p:scale>
          <a:sx n="50" d="100"/>
          <a:sy n="50" d="100"/>
        </p:scale>
        <p:origin x="2208" y="42"/>
      </p:cViewPr>
      <p:guideLst>
        <p:guide orient="horz" pos="2928"/>
        <p:guide pos="2208"/>
        <p:guide orient="horz" pos="290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2120"/>
          </a:xfrm>
          <a:prstGeom prst="rect">
            <a:avLst/>
          </a:prstGeom>
        </p:spPr>
        <p:txBody>
          <a:bodyPr vert="horz" lIns="93177" tIns="46589" rIns="93177" bIns="46589" rtlCol="0"/>
          <a:lstStyle>
            <a:lvl1pPr algn="l">
              <a:defRPr sz="1200">
                <a:latin typeface="Arial" charset="0"/>
                <a:cs typeface="+mn-cs"/>
              </a:defRPr>
            </a:lvl1pPr>
          </a:lstStyle>
          <a:p>
            <a:pPr>
              <a:defRPr/>
            </a:pPr>
            <a:endParaRPr lang="en-US" dirty="0"/>
          </a:p>
        </p:txBody>
      </p:sp>
      <p:sp>
        <p:nvSpPr>
          <p:cNvPr id="3" name="Date Placeholder 2"/>
          <p:cNvSpPr>
            <a:spLocks noGrp="1"/>
          </p:cNvSpPr>
          <p:nvPr>
            <p:ph type="dt" sz="quarter" idx="1"/>
          </p:nvPr>
        </p:nvSpPr>
        <p:spPr>
          <a:xfrm>
            <a:off x="3970339" y="0"/>
            <a:ext cx="3038475" cy="462120"/>
          </a:xfrm>
          <a:prstGeom prst="rect">
            <a:avLst/>
          </a:prstGeom>
        </p:spPr>
        <p:txBody>
          <a:bodyPr vert="horz" lIns="93177" tIns="46589" rIns="93177" bIns="46589" rtlCol="0"/>
          <a:lstStyle>
            <a:lvl1pPr algn="r">
              <a:defRPr sz="1200">
                <a:latin typeface="Arial" charset="0"/>
                <a:cs typeface="+mn-cs"/>
              </a:defRPr>
            </a:lvl1pPr>
          </a:lstStyle>
          <a:p>
            <a:pPr>
              <a:defRPr/>
            </a:pPr>
            <a:fld id="{865A7DD1-600C-42FF-9D9D-BFB743C0A4FC}" type="datetimeFigureOut">
              <a:rPr lang="en-US"/>
              <a:pPr>
                <a:defRPr/>
              </a:pPr>
              <a:t>12/6/2016</a:t>
            </a:fld>
            <a:endParaRPr lang="en-US" dirty="0"/>
          </a:p>
        </p:txBody>
      </p:sp>
      <p:sp>
        <p:nvSpPr>
          <p:cNvPr id="4" name="Footer Placeholder 3"/>
          <p:cNvSpPr>
            <a:spLocks noGrp="1"/>
          </p:cNvSpPr>
          <p:nvPr>
            <p:ph type="ftr" sz="quarter" idx="2"/>
          </p:nvPr>
        </p:nvSpPr>
        <p:spPr>
          <a:xfrm>
            <a:off x="1" y="8772378"/>
            <a:ext cx="3038475" cy="462120"/>
          </a:xfrm>
          <a:prstGeom prst="rect">
            <a:avLst/>
          </a:prstGeom>
        </p:spPr>
        <p:txBody>
          <a:bodyPr vert="horz" lIns="93177" tIns="46589" rIns="93177" bIns="46589" rtlCol="0" anchor="b"/>
          <a:lstStyle>
            <a:lvl1pPr algn="l">
              <a:defRPr sz="1200">
                <a:latin typeface="Arial" charset="0"/>
                <a:cs typeface="+mn-cs"/>
              </a:defRPr>
            </a:lvl1pPr>
          </a:lstStyle>
          <a:p>
            <a:pPr>
              <a:defRPr/>
            </a:pPr>
            <a:endParaRPr lang="en-US" dirty="0"/>
          </a:p>
        </p:txBody>
      </p:sp>
      <p:sp>
        <p:nvSpPr>
          <p:cNvPr id="5" name="Slide Number Placeholder 4"/>
          <p:cNvSpPr>
            <a:spLocks noGrp="1"/>
          </p:cNvSpPr>
          <p:nvPr>
            <p:ph type="sldNum" sz="quarter" idx="3"/>
          </p:nvPr>
        </p:nvSpPr>
        <p:spPr>
          <a:xfrm>
            <a:off x="3970339" y="8772378"/>
            <a:ext cx="3038475" cy="462120"/>
          </a:xfrm>
          <a:prstGeom prst="rect">
            <a:avLst/>
          </a:prstGeom>
        </p:spPr>
        <p:txBody>
          <a:bodyPr vert="horz" lIns="93177" tIns="46589" rIns="93177" bIns="46589" rtlCol="0" anchor="b"/>
          <a:lstStyle>
            <a:lvl1pPr algn="r">
              <a:defRPr sz="1200">
                <a:latin typeface="Arial" charset="0"/>
                <a:cs typeface="+mn-cs"/>
              </a:defRPr>
            </a:lvl1pPr>
          </a:lstStyle>
          <a:p>
            <a:pPr>
              <a:defRPr/>
            </a:pPr>
            <a:fld id="{8358C2DD-14E5-490D-A181-3A78FEFD9465}" type="slidenum">
              <a:rPr lang="en-US"/>
              <a:pPr>
                <a:defRPr/>
              </a:pPr>
              <a:t>‹#›</a:t>
            </a:fld>
            <a:endParaRPr lang="en-US" dirty="0"/>
          </a:p>
        </p:txBody>
      </p:sp>
    </p:spTree>
    <p:extLst>
      <p:ext uri="{BB962C8B-B14F-4D97-AF65-F5344CB8AC3E}">
        <p14:creationId xmlns:p14="http://schemas.microsoft.com/office/powerpoint/2010/main" val="13886209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 y="0"/>
            <a:ext cx="3038475" cy="4621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cs typeface="+mn-cs"/>
              </a:defRPr>
            </a:lvl1pPr>
          </a:lstStyle>
          <a:p>
            <a:pPr>
              <a:defRPr/>
            </a:pPr>
            <a:endParaRPr lang="en-US" dirty="0"/>
          </a:p>
        </p:txBody>
      </p:sp>
      <p:sp>
        <p:nvSpPr>
          <p:cNvPr id="26627" name="Rectangle 3"/>
          <p:cNvSpPr>
            <a:spLocks noGrp="1" noChangeArrowheads="1"/>
          </p:cNvSpPr>
          <p:nvPr>
            <p:ph type="dt" idx="1"/>
          </p:nvPr>
        </p:nvSpPr>
        <p:spPr bwMode="auto">
          <a:xfrm>
            <a:off x="3970339" y="0"/>
            <a:ext cx="3038475" cy="4621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cs typeface="+mn-cs"/>
              </a:defRPr>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701675" y="4387767"/>
            <a:ext cx="5607050" cy="4155919"/>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6630" name="Rectangle 6"/>
          <p:cNvSpPr>
            <a:spLocks noGrp="1" noChangeArrowheads="1"/>
          </p:cNvSpPr>
          <p:nvPr>
            <p:ph type="ftr" sz="quarter" idx="4"/>
          </p:nvPr>
        </p:nvSpPr>
        <p:spPr bwMode="auto">
          <a:xfrm>
            <a:off x="1" y="8772378"/>
            <a:ext cx="3038475" cy="4621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cs typeface="+mn-cs"/>
              </a:defRPr>
            </a:lvl1pPr>
          </a:lstStyle>
          <a:p>
            <a:pPr>
              <a:defRPr/>
            </a:pPr>
            <a:endParaRPr lang="en-US" dirty="0"/>
          </a:p>
        </p:txBody>
      </p:sp>
      <p:sp>
        <p:nvSpPr>
          <p:cNvPr id="26631" name="Rectangle 7"/>
          <p:cNvSpPr>
            <a:spLocks noGrp="1" noChangeArrowheads="1"/>
          </p:cNvSpPr>
          <p:nvPr>
            <p:ph type="sldNum" sz="quarter" idx="5"/>
          </p:nvPr>
        </p:nvSpPr>
        <p:spPr bwMode="auto">
          <a:xfrm>
            <a:off x="3970339" y="8772378"/>
            <a:ext cx="3038475" cy="4621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cs typeface="+mn-cs"/>
              </a:defRPr>
            </a:lvl1pPr>
          </a:lstStyle>
          <a:p>
            <a:pPr>
              <a:defRPr/>
            </a:pPr>
            <a:fld id="{446037A2-A146-4AFA-A36B-418E91F740ED}" type="slidenum">
              <a:rPr lang="en-US"/>
              <a:pPr>
                <a:defRPr/>
              </a:pPr>
              <a:t>‹#›</a:t>
            </a:fld>
            <a:endParaRPr lang="en-US" dirty="0"/>
          </a:p>
        </p:txBody>
      </p:sp>
    </p:spTree>
    <p:extLst>
      <p:ext uri="{BB962C8B-B14F-4D97-AF65-F5344CB8AC3E}">
        <p14:creationId xmlns:p14="http://schemas.microsoft.com/office/powerpoint/2010/main" val="369388356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65653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19360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26874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C7C8ACA3-9F92-4AD5-9E39-716CB6917A7B}"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600"/>
            </a:lvl1pPr>
            <a:lvl2pPr>
              <a:defRPr sz="24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sldNum" sz="quarter" idx="10"/>
          </p:nvPr>
        </p:nvSpPr>
        <p:spPr>
          <a:ln/>
        </p:spPr>
        <p:txBody>
          <a:bodyPr/>
          <a:lstStyle>
            <a:lvl1pPr>
              <a:defRPr sz="1200"/>
            </a:lvl1pPr>
          </a:lstStyle>
          <a:p>
            <a:pPr>
              <a:defRPr/>
            </a:pPr>
            <a:fld id="{F2DF5F09-D78D-44DB-A338-E90D23C46220}" type="slidenum">
              <a:rPr lang="en-US" smtClean="0"/>
              <a:pPr>
                <a:defRPr/>
              </a:pPr>
              <a:t>‹#›</a:t>
            </a:fld>
            <a:endParaRPr lang="en-US" dirty="0"/>
          </a:p>
        </p:txBody>
      </p:sp>
      <p:sp>
        <p:nvSpPr>
          <p:cNvPr id="2" name="Title 1"/>
          <p:cNvSpPr>
            <a:spLocks noGrp="1"/>
          </p:cNvSpPr>
          <p:nvPr>
            <p:ph type="title"/>
          </p:nvPr>
        </p:nvSpPr>
        <p:spPr>
          <a:xfrm>
            <a:off x="228600" y="274638"/>
            <a:ext cx="7696200" cy="792162"/>
          </a:xfrm>
        </p:spPr>
        <p:txBody>
          <a:bodyPr/>
          <a:lstStyle>
            <a:lvl1pPr>
              <a:defRPr>
                <a:solidFill>
                  <a:schemeClr val="accent2"/>
                </a:solidFill>
              </a:defRPr>
            </a:lvl1pPr>
          </a:lstStyle>
          <a:p>
            <a:r>
              <a:rPr lang="en-US" dirty="0" smtClean="0"/>
              <a:t>Click to edit Master title style</a:t>
            </a:r>
            <a:endParaRPr lang="en-US" dirty="0"/>
          </a:p>
        </p:txBody>
      </p:sp>
      <p:pic>
        <p:nvPicPr>
          <p:cNvPr id="5" name="Picture 4" descr="ILRU logo - ilru red block letters with blue &quot;eyebrow&quot; over it"/>
          <p:cNvPicPr>
            <a:picLocks noChangeAspect="1"/>
          </p:cNvPicPr>
          <p:nvPr userDrawn="1"/>
        </p:nvPicPr>
        <p:blipFill>
          <a:blip r:embed="rId2" cstate="print"/>
          <a:stretch>
            <a:fillRect/>
          </a:stretch>
        </p:blipFill>
        <p:spPr>
          <a:xfrm>
            <a:off x="8229600" y="76200"/>
            <a:ext cx="838200" cy="401320"/>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04800" y="1219200"/>
            <a:ext cx="42291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2291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4CF5312C-8747-4F3B-BF17-2BCC2CA352BE}"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6"/>
          <p:cNvSpPr>
            <a:spLocks noGrp="1" noChangeArrowheads="1"/>
          </p:cNvSpPr>
          <p:nvPr>
            <p:ph type="sldNum" sz="quarter" idx="10"/>
          </p:nvPr>
        </p:nvSpPr>
        <p:spPr>
          <a:ln/>
        </p:spPr>
        <p:txBody>
          <a:bodyPr/>
          <a:lstStyle>
            <a:lvl1pPr>
              <a:defRPr/>
            </a:lvl1pPr>
          </a:lstStyle>
          <a:p>
            <a:pPr>
              <a:defRPr/>
            </a:pPr>
            <a:fld id="{F42DF3E2-0175-464B-95E4-5D6CFE698002}"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99FA63F1-7645-4F48-9FA4-1DA2E064BD65}" type="slidenum">
              <a:rPr lang="en-US" smtClean="0"/>
              <a:pPr/>
              <a:t>‹#›</a:t>
            </a:fld>
            <a:endParaRPr lang="en-US" dirty="0"/>
          </a:p>
        </p:txBody>
      </p:sp>
    </p:spTree>
    <p:extLst>
      <p:ext uri="{BB962C8B-B14F-4D97-AF65-F5344CB8AC3E}">
        <p14:creationId xmlns:p14="http://schemas.microsoft.com/office/powerpoint/2010/main" val="5498264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600" y="274638"/>
            <a:ext cx="8458200" cy="792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04800" y="1219200"/>
            <a:ext cx="8610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6553200" y="6384925"/>
            <a:ext cx="23622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a:latin typeface="Arial" charset="0"/>
                <a:cs typeface="+mn-cs"/>
              </a:defRPr>
            </a:lvl1pPr>
          </a:lstStyle>
          <a:p>
            <a:pPr>
              <a:defRPr/>
            </a:pPr>
            <a:fld id="{124CDB12-2334-4149-9ED6-145DE69D84D2}" type="slidenum">
              <a:rPr lang="en-US" smtClean="0"/>
              <a:pPr>
                <a:defRPr/>
              </a:pPr>
              <a:t>‹#›</a:t>
            </a:fld>
            <a:endParaRPr lang="en-US" dirty="0"/>
          </a:p>
        </p:txBody>
      </p:sp>
      <p:sp>
        <p:nvSpPr>
          <p:cNvPr id="2" name="Rectangle 9"/>
          <p:cNvSpPr>
            <a:spLocks noChangeArrowheads="1"/>
          </p:cNvSpPr>
          <p:nvPr userDrawn="1"/>
        </p:nvSpPr>
        <p:spPr bwMode="auto">
          <a:xfrm>
            <a:off x="228600" y="6373813"/>
            <a:ext cx="4572000" cy="214312"/>
          </a:xfrm>
          <a:prstGeom prst="rect">
            <a:avLst/>
          </a:prstGeom>
          <a:noFill/>
          <a:ln>
            <a:noFill/>
          </a:ln>
          <a:extLst/>
        </p:spPr>
        <p:txBody>
          <a:bodyPr>
            <a:spAutoFit/>
          </a:bodyPr>
          <a:lstStyle/>
          <a:p>
            <a:pPr>
              <a:defRPr/>
            </a:pPr>
            <a:r>
              <a:rPr lang="en-US" sz="800" b="1" dirty="0" smtClean="0">
                <a:latin typeface="Arial" pitchFamily="34" charset="0"/>
                <a:cs typeface="+mn-cs"/>
              </a:rPr>
              <a:t>SILC-NET</a:t>
            </a:r>
            <a:r>
              <a:rPr lang="en-US" sz="800" b="1" dirty="0">
                <a:latin typeface="Arial" pitchFamily="34" charset="0"/>
                <a:cs typeface="+mn-cs"/>
              </a:rPr>
              <a:t>, a project of ILRU – Independent Living Research Utilization</a:t>
            </a: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6" r:id="rId3"/>
    <p:sldLayoutId id="2147483654" r:id="rId4"/>
    <p:sldLayoutId id="2147483662" r:id="rId5"/>
  </p:sldLayoutIdLst>
  <p:timing>
    <p:tnLst>
      <p:par>
        <p:cTn id="1" dur="indefinite" restart="never" nodeType="tmRoot"/>
      </p:par>
    </p:tnLst>
  </p:timing>
  <p:hf hdr="0" ftr="0" dt="0"/>
  <p:txStyles>
    <p:titleStyle>
      <a:lvl1pPr algn="l" rtl="0" eaLnBrk="0" fontAlgn="base" hangingPunct="0">
        <a:spcBef>
          <a:spcPct val="0"/>
        </a:spcBef>
        <a:spcAft>
          <a:spcPct val="0"/>
        </a:spcAft>
        <a:defRPr sz="2800" b="1">
          <a:solidFill>
            <a:schemeClr val="accent2"/>
          </a:solidFill>
          <a:latin typeface="+mj-lt"/>
          <a:ea typeface="+mj-ea"/>
          <a:cs typeface="+mj-cs"/>
        </a:defRPr>
      </a:lvl1pPr>
      <a:lvl2pPr algn="l" rtl="0" eaLnBrk="0" fontAlgn="base" hangingPunct="0">
        <a:spcBef>
          <a:spcPct val="0"/>
        </a:spcBef>
        <a:spcAft>
          <a:spcPct val="0"/>
        </a:spcAft>
        <a:defRPr sz="2800" b="1">
          <a:solidFill>
            <a:schemeClr val="accent2"/>
          </a:solidFill>
          <a:effectLst>
            <a:outerShdw blurRad="38100" dist="38100" dir="2700000" algn="tl">
              <a:srgbClr val="C0C0C0"/>
            </a:outerShdw>
          </a:effectLst>
          <a:latin typeface="Arial Rounded MT Bold" pitchFamily="34" charset="0"/>
        </a:defRPr>
      </a:lvl2pPr>
      <a:lvl3pPr algn="l" rtl="0" eaLnBrk="0" fontAlgn="base" hangingPunct="0">
        <a:spcBef>
          <a:spcPct val="0"/>
        </a:spcBef>
        <a:spcAft>
          <a:spcPct val="0"/>
        </a:spcAft>
        <a:defRPr sz="2800" b="1">
          <a:solidFill>
            <a:schemeClr val="accent2"/>
          </a:solidFill>
          <a:effectLst>
            <a:outerShdw blurRad="38100" dist="38100" dir="2700000" algn="tl">
              <a:srgbClr val="C0C0C0"/>
            </a:outerShdw>
          </a:effectLst>
          <a:latin typeface="Arial Rounded MT Bold" pitchFamily="34" charset="0"/>
        </a:defRPr>
      </a:lvl3pPr>
      <a:lvl4pPr algn="l" rtl="0" eaLnBrk="0" fontAlgn="base" hangingPunct="0">
        <a:spcBef>
          <a:spcPct val="0"/>
        </a:spcBef>
        <a:spcAft>
          <a:spcPct val="0"/>
        </a:spcAft>
        <a:defRPr sz="2800" b="1">
          <a:solidFill>
            <a:schemeClr val="accent2"/>
          </a:solidFill>
          <a:effectLst>
            <a:outerShdw blurRad="38100" dist="38100" dir="2700000" algn="tl">
              <a:srgbClr val="C0C0C0"/>
            </a:outerShdw>
          </a:effectLst>
          <a:latin typeface="Arial Rounded MT Bold" pitchFamily="34" charset="0"/>
        </a:defRPr>
      </a:lvl4pPr>
      <a:lvl5pPr algn="l" rtl="0" eaLnBrk="0" fontAlgn="base" hangingPunct="0">
        <a:spcBef>
          <a:spcPct val="0"/>
        </a:spcBef>
        <a:spcAft>
          <a:spcPct val="0"/>
        </a:spcAft>
        <a:defRPr sz="2800" b="1">
          <a:solidFill>
            <a:schemeClr val="accent2"/>
          </a:solidFill>
          <a:effectLst>
            <a:outerShdw blurRad="38100" dist="38100" dir="2700000" algn="tl">
              <a:srgbClr val="C0C0C0"/>
            </a:outerShdw>
          </a:effectLst>
          <a:latin typeface="Arial Rounded MT Bold" pitchFamily="34" charset="0"/>
        </a:defRPr>
      </a:lvl5pPr>
      <a:lvl6pPr marL="457200" algn="l" rtl="0" fontAlgn="base">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6pPr>
      <a:lvl7pPr marL="914400" algn="l" rtl="0" fontAlgn="base">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7pPr>
      <a:lvl8pPr marL="1371600" algn="l" rtl="0" fontAlgn="base">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8pPr>
      <a:lvl9pPr marL="1828800" algn="l" rtl="0" fontAlgn="base">
        <a:spcBef>
          <a:spcPct val="0"/>
        </a:spcBef>
        <a:spcAft>
          <a:spcPct val="0"/>
        </a:spcAft>
        <a:defRPr sz="3200" b="1">
          <a:solidFill>
            <a:schemeClr val="accent2"/>
          </a:solidFill>
          <a:effectLst>
            <a:outerShdw blurRad="38100" dist="38100" dir="2700000" algn="tl">
              <a:srgbClr val="C0C0C0"/>
            </a:outerShdw>
          </a:effectLst>
          <a:latin typeface="Arial Rounded MT Bold" pitchFamily="34"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nonprofitquarterly.org/" TargetMode="External"/><Relationship Id="rId2" Type="http://schemas.openxmlformats.org/officeDocument/2006/relationships/hyperlink" Target="http://www.blueavocado.org/" TargetMode="External"/><Relationship Id="rId1" Type="http://schemas.openxmlformats.org/officeDocument/2006/relationships/slideLayout" Target="../slideLayouts/slideLayout2.xml"/><Relationship Id="rId4" Type="http://schemas.openxmlformats.org/officeDocument/2006/relationships/hyperlink" Target="https://boardsource.org/"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www.facebook.com/SILCConnection" TargetMode="External"/><Relationship Id="rId2" Type="http://schemas.openxmlformats.org/officeDocument/2006/relationships/hyperlink" Target="http://ilnet-ta.org/wp/" TargetMode="External"/><Relationship Id="rId1" Type="http://schemas.openxmlformats.org/officeDocument/2006/relationships/slideLayout" Target="../slideLayouts/slideLayout2.xml"/><Relationship Id="rId4" Type="http://schemas.openxmlformats.org/officeDocument/2006/relationships/hyperlink" Target="http://www.ilru.org/training" TargetMode="External"/></Relationships>
</file>

<file path=ppt/slides/_rels/slide48.xml.rels><?xml version="1.0" encoding="UTF-8" standalone="yes"?>
<Relationships xmlns="http://schemas.openxmlformats.org/package/2006/relationships"><Relationship Id="rId3" Type="http://schemas.openxmlformats.org/officeDocument/2006/relationships/hyperlink" Target="mailto:ILFinalRuleFeedback@acl.hhs.gov" TargetMode="External"/><Relationship Id="rId2" Type="http://schemas.openxmlformats.org/officeDocument/2006/relationships/hyperlink" Target="http://acl.gov/NewsRoom/NewsInfo/2016/2016_10_26.aspx" TargetMode="External"/><Relationship Id="rId1" Type="http://schemas.openxmlformats.org/officeDocument/2006/relationships/slideLayout" Target="../slideLayouts/slideLayout2.xml"/><Relationship Id="rId4" Type="http://schemas.openxmlformats.org/officeDocument/2006/relationships/hyperlink" Target="https://www.stayexempt.irs.gov/" TargetMode="External"/></Relationships>
</file>

<file path=ppt/slides/_rels/slide49.xml.rels><?xml version="1.0" encoding="UTF-8" standalone="yes"?>
<Relationships xmlns="http://schemas.openxmlformats.org/package/2006/relationships"><Relationship Id="rId3" Type="http://schemas.openxmlformats.org/officeDocument/2006/relationships/hyperlink" Target="mailto:paulamcelwee-ILRU@yahoo.com" TargetMode="External"/><Relationship Id="rId2" Type="http://schemas.openxmlformats.org/officeDocument/2006/relationships/hyperlink" Target="mailto:ann.meadows@wvsilc.org" TargetMode="External"/><Relationship Id="rId1" Type="http://schemas.openxmlformats.org/officeDocument/2006/relationships/slideLayout" Target="../slideLayouts/slideLayout2.xml"/><Relationship Id="rId4" Type="http://schemas.openxmlformats.org/officeDocument/2006/relationships/hyperlink" Target="mailto:mary.olson@mso.umt.edu"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6"/>
          <p:cNvSpPr>
            <a:spLocks noGrp="1"/>
          </p:cNvSpPr>
          <p:nvPr>
            <p:ph type="title"/>
          </p:nvPr>
        </p:nvSpPr>
        <p:spPr>
          <a:xfrm>
            <a:off x="143793" y="85942"/>
            <a:ext cx="8855064" cy="367396"/>
          </a:xfrm>
        </p:spPr>
        <p:txBody>
          <a:bodyPr>
            <a:noAutofit/>
          </a:bodyPr>
          <a:lstStyle/>
          <a:p>
            <a:pPr algn="ctr"/>
            <a:r>
              <a:rPr lang="en-US" sz="1600" dirty="0" smtClean="0">
                <a:solidFill>
                  <a:schemeClr val="accent2"/>
                </a:solidFill>
              </a:rPr>
              <a:t>Independent Living Research Utilization</a:t>
            </a:r>
            <a:endParaRPr lang="en-US" sz="1600" dirty="0">
              <a:solidFill>
                <a:schemeClr val="accent2"/>
              </a:solidFill>
            </a:endParaRPr>
          </a:p>
        </p:txBody>
      </p:sp>
      <p:pic>
        <p:nvPicPr>
          <p:cNvPr id="6" name="Picture 5" descr="We create opportunities for independence for people with disabilities through research, education, and consultation.  ilru logo in block red letters with blue eyebrow swoosh above and below Independent Living Research utilization. www.ilru.org.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5793" y="859730"/>
            <a:ext cx="7352413" cy="5486876"/>
          </a:xfrm>
          <a:prstGeom prst="rect">
            <a:avLst/>
          </a:prstGeom>
        </p:spPr>
      </p:pic>
      <p:sp>
        <p:nvSpPr>
          <p:cNvPr id="3" name="Slide Number Placeholder 2"/>
          <p:cNvSpPr>
            <a:spLocks noGrp="1"/>
          </p:cNvSpPr>
          <p:nvPr>
            <p:ph type="sldNum" sz="quarter" idx="10"/>
          </p:nvPr>
        </p:nvSpPr>
        <p:spPr/>
        <p:txBody>
          <a:bodyPr/>
          <a:lstStyle/>
          <a:p>
            <a:pPr>
              <a:defRPr/>
            </a:pPr>
            <a:fld id="{F2DF5F09-D78D-44DB-A338-E90D23C46220}" type="slidenum">
              <a:rPr lang="en-US" smtClean="0"/>
              <a:pPr>
                <a:defRPr/>
              </a:pPr>
              <a:t>1</a:t>
            </a:fld>
            <a:endParaRPr lang="en-US" dirty="0"/>
          </a:p>
        </p:txBody>
      </p:sp>
    </p:spTree>
    <p:extLst>
      <p:ext uri="{BB962C8B-B14F-4D97-AF65-F5344CB8AC3E}">
        <p14:creationId xmlns:p14="http://schemas.microsoft.com/office/powerpoint/2010/main" val="32189081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763000" cy="5181600"/>
          </a:xfrm>
        </p:spPr>
        <p:txBody>
          <a:bodyPr/>
          <a:lstStyle/>
          <a:p>
            <a:pPr marL="230188" indent="-230188"/>
            <a:r>
              <a:rPr lang="en-US" dirty="0" smtClean="0"/>
              <a:t> “Rubber Stamp” </a:t>
            </a:r>
            <a:r>
              <a:rPr lang="en-US" dirty="0"/>
              <a:t>c</a:t>
            </a:r>
            <a:r>
              <a:rPr lang="en-US" dirty="0" smtClean="0"/>
              <a:t>ouncils are not functional.</a:t>
            </a:r>
          </a:p>
          <a:p>
            <a:pPr marL="346075" indent="-346075"/>
            <a:r>
              <a:rPr lang="en-US" dirty="0" smtClean="0"/>
              <a:t>Strong opinions and high emotions will happen.</a:t>
            </a:r>
          </a:p>
          <a:p>
            <a:pPr lvl="0"/>
            <a:r>
              <a:rPr lang="en-US" dirty="0" smtClean="0"/>
              <a:t>Ensure everyone has opportunity to be heard.</a:t>
            </a:r>
          </a:p>
          <a:p>
            <a:pPr lvl="0"/>
            <a:r>
              <a:rPr lang="en-US" dirty="0" smtClean="0"/>
              <a:t>Take a break to cool down.</a:t>
            </a:r>
          </a:p>
          <a:p>
            <a:pPr lvl="0"/>
            <a:r>
              <a:rPr lang="en-US" dirty="0" smtClean="0"/>
              <a:t>Refocus on mission and purpose.</a:t>
            </a:r>
          </a:p>
          <a:p>
            <a:pPr lvl="0"/>
            <a:r>
              <a:rPr lang="en-US" dirty="0" smtClean="0"/>
              <a:t>Focus on positives rather than negatives.</a:t>
            </a:r>
          </a:p>
          <a:p>
            <a:pPr lvl="0"/>
            <a:r>
              <a:rPr lang="en-US" dirty="0" smtClean="0"/>
              <a:t>Don’t take it personally!</a:t>
            </a:r>
          </a:p>
          <a:p>
            <a:pPr lvl="0"/>
            <a:r>
              <a:rPr lang="en-US" dirty="0" smtClean="0"/>
              <a:t>Meet with dissatisfied member individually.</a:t>
            </a:r>
            <a:endParaRPr lang="en-US" dirty="0"/>
          </a:p>
          <a:p>
            <a:pPr marL="0" indent="0">
              <a:buNone/>
            </a:pPr>
            <a:endParaRPr lang="en-US" sz="1000" dirty="0" smtClean="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10</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Dealing with Conflict</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416509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Follow-up with absent member as soon as possible.</a:t>
            </a:r>
          </a:p>
          <a:p>
            <a:r>
              <a:rPr lang="en-US" dirty="0" smtClean="0"/>
              <a:t>Resolve any problems preventing attendance.</a:t>
            </a:r>
          </a:p>
          <a:p>
            <a:r>
              <a:rPr lang="en-US" dirty="0" smtClean="0"/>
              <a:t>Allow for leave of absence if problem is personal.</a:t>
            </a:r>
          </a:p>
          <a:p>
            <a:r>
              <a:rPr lang="en-US" dirty="0" smtClean="0"/>
              <a:t>If problems cannot be resolved consider asking if the member would like to be released from the Council if:</a:t>
            </a:r>
          </a:p>
          <a:p>
            <a:pPr lvl="1"/>
            <a:r>
              <a:rPr lang="en-US" dirty="0" smtClean="0"/>
              <a:t>Time</a:t>
            </a:r>
          </a:p>
          <a:p>
            <a:pPr lvl="1"/>
            <a:r>
              <a:rPr lang="en-US" dirty="0" smtClean="0"/>
              <a:t>Health</a:t>
            </a:r>
          </a:p>
          <a:p>
            <a:pPr lvl="1"/>
            <a:r>
              <a:rPr lang="en-US" dirty="0" smtClean="0"/>
              <a:t>Other issues</a:t>
            </a:r>
          </a:p>
          <a:p>
            <a:pPr marL="457200" lvl="1" indent="0">
              <a:buNone/>
            </a:pPr>
            <a:r>
              <a:rPr lang="en-US" sz="2600" dirty="0"/>
              <a:t>w</a:t>
            </a:r>
            <a:r>
              <a:rPr lang="en-US" sz="2600" dirty="0" smtClean="0"/>
              <a:t>on’t allow them to participate as fully as they would like.</a:t>
            </a:r>
            <a:endParaRPr lang="en-US" sz="2600" dirty="0"/>
          </a:p>
        </p:txBody>
      </p:sp>
      <p:sp>
        <p:nvSpPr>
          <p:cNvPr id="3" name="Slide Number Placeholder 2"/>
          <p:cNvSpPr>
            <a:spLocks noGrp="1"/>
          </p:cNvSpPr>
          <p:nvPr>
            <p:ph type="sldNum" sz="quarter" idx="10"/>
          </p:nvPr>
        </p:nvSpPr>
        <p:spPr/>
        <p:txBody>
          <a:bodyPr/>
          <a:lstStyle/>
          <a:p>
            <a:pPr>
              <a:defRPr/>
            </a:pPr>
            <a:fld id="{F2DF5F09-D78D-44DB-A338-E90D23C46220}" type="slidenum">
              <a:rPr lang="en-US" smtClean="0"/>
              <a:pPr>
                <a:defRPr/>
              </a:pPr>
              <a:t>11</a:t>
            </a:fld>
            <a:endParaRPr lang="en-US" dirty="0"/>
          </a:p>
        </p:txBody>
      </p:sp>
      <p:sp>
        <p:nvSpPr>
          <p:cNvPr id="4" name="Title 3"/>
          <p:cNvSpPr>
            <a:spLocks noGrp="1"/>
          </p:cNvSpPr>
          <p:nvPr>
            <p:ph type="title"/>
          </p:nvPr>
        </p:nvSpPr>
        <p:spPr/>
        <p:txBody>
          <a:bodyPr/>
          <a:lstStyle/>
          <a:p>
            <a:r>
              <a:rPr lang="en-US" dirty="0" smtClean="0"/>
              <a:t>Dealing with Members who Don’t Attend</a:t>
            </a:r>
            <a:endParaRPr lang="en-US" dirty="0"/>
          </a:p>
        </p:txBody>
      </p:sp>
    </p:spTree>
    <p:extLst>
      <p:ext uri="{BB962C8B-B14F-4D97-AF65-F5344CB8AC3E}">
        <p14:creationId xmlns:p14="http://schemas.microsoft.com/office/powerpoint/2010/main" val="2794089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bylaws could include a requirement that, after two unexcused absences by a member, the member will be asked to resign.</a:t>
            </a:r>
          </a:p>
          <a:p>
            <a:r>
              <a:rPr lang="en-US" dirty="0" smtClean="0"/>
              <a:t>The Chair will send a letter to the Governor to request dismissal of the member and/or forward the letter of resignation.</a:t>
            </a:r>
          </a:p>
          <a:p>
            <a:r>
              <a:rPr lang="en-US" dirty="0" smtClean="0"/>
              <a:t>It would be wise to send a new nominee or remind about another waiting to be appointed who can step up quickly.</a:t>
            </a:r>
          </a:p>
          <a:p>
            <a:r>
              <a:rPr lang="en-US" dirty="0" smtClean="0"/>
              <a:t>Ultimately, this is the discretion of the appointing authority. </a:t>
            </a:r>
            <a:endParaRPr lang="en-US" dirty="0"/>
          </a:p>
        </p:txBody>
      </p:sp>
      <p:sp>
        <p:nvSpPr>
          <p:cNvPr id="3" name="Slide Number Placeholder 2"/>
          <p:cNvSpPr>
            <a:spLocks noGrp="1"/>
          </p:cNvSpPr>
          <p:nvPr>
            <p:ph type="sldNum" sz="quarter" idx="10"/>
          </p:nvPr>
        </p:nvSpPr>
        <p:spPr/>
        <p:txBody>
          <a:bodyPr/>
          <a:lstStyle/>
          <a:p>
            <a:pPr>
              <a:defRPr/>
            </a:pPr>
            <a:fld id="{F2DF5F09-D78D-44DB-A338-E90D23C46220}" type="slidenum">
              <a:rPr lang="en-US" smtClean="0"/>
              <a:pPr>
                <a:defRPr/>
              </a:pPr>
              <a:t>12</a:t>
            </a:fld>
            <a:endParaRPr lang="en-US" dirty="0"/>
          </a:p>
        </p:txBody>
      </p:sp>
      <p:sp>
        <p:nvSpPr>
          <p:cNvPr id="4" name="Title 3"/>
          <p:cNvSpPr>
            <a:spLocks noGrp="1"/>
          </p:cNvSpPr>
          <p:nvPr>
            <p:ph type="title"/>
          </p:nvPr>
        </p:nvSpPr>
        <p:spPr/>
        <p:txBody>
          <a:bodyPr/>
          <a:lstStyle/>
          <a:p>
            <a:r>
              <a:rPr lang="en-US" dirty="0" smtClean="0"/>
              <a:t>Example of Rules for Attendance</a:t>
            </a:r>
            <a:endParaRPr lang="en-US" dirty="0"/>
          </a:p>
        </p:txBody>
      </p:sp>
    </p:spTree>
    <p:extLst>
      <p:ext uri="{BB962C8B-B14F-4D97-AF65-F5344CB8AC3E}">
        <p14:creationId xmlns:p14="http://schemas.microsoft.com/office/powerpoint/2010/main" val="1730482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609600"/>
            <a:ext cx="8610600" cy="5562600"/>
          </a:xfrm>
        </p:spPr>
        <p:txBody>
          <a:bodyPr/>
          <a:lstStyle/>
          <a:p>
            <a:r>
              <a:rPr lang="en-US" sz="2400" dirty="0" smtClean="0"/>
              <a:t>Bylaws establish the structure &amp; rules of the Council</a:t>
            </a:r>
          </a:p>
          <a:p>
            <a:pPr lvl="1"/>
            <a:r>
              <a:rPr lang="en-US" dirty="0" smtClean="0"/>
              <a:t>Location of entity</a:t>
            </a:r>
          </a:p>
          <a:p>
            <a:pPr lvl="1"/>
            <a:r>
              <a:rPr lang="en-US" dirty="0" smtClean="0"/>
              <a:t>Meeting frequency, including absenteeism rules</a:t>
            </a:r>
          </a:p>
          <a:p>
            <a:pPr lvl="1"/>
            <a:r>
              <a:rPr lang="en-US" dirty="0" smtClean="0"/>
              <a:t>Board/Directors</a:t>
            </a:r>
          </a:p>
          <a:p>
            <a:pPr lvl="1"/>
            <a:r>
              <a:rPr lang="en-US" dirty="0" smtClean="0"/>
              <a:t>Committees</a:t>
            </a:r>
          </a:p>
          <a:p>
            <a:pPr lvl="1"/>
            <a:r>
              <a:rPr lang="en-US" dirty="0" smtClean="0"/>
              <a:t>Officers</a:t>
            </a:r>
          </a:p>
          <a:p>
            <a:r>
              <a:rPr lang="en-US" sz="2400" dirty="0" smtClean="0"/>
              <a:t>Policies are procedures for operating</a:t>
            </a:r>
          </a:p>
          <a:p>
            <a:pPr lvl="1"/>
            <a:r>
              <a:rPr lang="en-US" dirty="0" smtClean="0"/>
              <a:t>Employment</a:t>
            </a:r>
          </a:p>
          <a:p>
            <a:pPr lvl="1"/>
            <a:r>
              <a:rPr lang="en-US" dirty="0" smtClean="0"/>
              <a:t>Travel</a:t>
            </a:r>
          </a:p>
          <a:p>
            <a:pPr lvl="1"/>
            <a:r>
              <a:rPr lang="en-US" dirty="0" smtClean="0"/>
              <a:t>Fiscal</a:t>
            </a:r>
          </a:p>
          <a:p>
            <a:pPr lvl="1"/>
            <a:r>
              <a:rPr lang="en-US" dirty="0" smtClean="0"/>
              <a:t>Governance</a:t>
            </a:r>
          </a:p>
          <a:p>
            <a:pPr lvl="1"/>
            <a:r>
              <a:rPr lang="en-US" dirty="0" smtClean="0"/>
              <a:t>Safety</a:t>
            </a:r>
          </a:p>
          <a:p>
            <a:pPr lvl="1"/>
            <a:r>
              <a:rPr lang="en-US" dirty="0" smtClean="0"/>
              <a:t>Attendance</a:t>
            </a:r>
            <a:endParaRPr lang="en-US" dirty="0"/>
          </a:p>
        </p:txBody>
      </p:sp>
      <p:sp>
        <p:nvSpPr>
          <p:cNvPr id="3" name="Slide Number Placeholder 2"/>
          <p:cNvSpPr>
            <a:spLocks noGrp="1"/>
          </p:cNvSpPr>
          <p:nvPr>
            <p:ph type="sldNum" sz="quarter" idx="10"/>
          </p:nvPr>
        </p:nvSpPr>
        <p:spPr/>
        <p:txBody>
          <a:bodyPr/>
          <a:lstStyle/>
          <a:p>
            <a:pPr>
              <a:defRPr/>
            </a:pPr>
            <a:fld id="{F2DF5F09-D78D-44DB-A338-E90D23C46220}" type="slidenum">
              <a:rPr lang="en-US" smtClean="0"/>
              <a:pPr>
                <a:defRPr/>
              </a:pPr>
              <a:t>13</a:t>
            </a:fld>
            <a:endParaRPr lang="en-US" dirty="0"/>
          </a:p>
        </p:txBody>
      </p:sp>
      <p:sp>
        <p:nvSpPr>
          <p:cNvPr id="4" name="Title 3"/>
          <p:cNvSpPr>
            <a:spLocks noGrp="1"/>
          </p:cNvSpPr>
          <p:nvPr>
            <p:ph type="title"/>
          </p:nvPr>
        </p:nvSpPr>
        <p:spPr>
          <a:xfrm>
            <a:off x="228600" y="-76200"/>
            <a:ext cx="7696200" cy="792162"/>
          </a:xfrm>
        </p:spPr>
        <p:txBody>
          <a:bodyPr/>
          <a:lstStyle/>
          <a:p>
            <a:r>
              <a:rPr lang="en-US" dirty="0" smtClean="0"/>
              <a:t>Policies and Bylaws</a:t>
            </a:r>
            <a:endParaRPr lang="en-US" dirty="0"/>
          </a:p>
        </p:txBody>
      </p:sp>
    </p:spTree>
    <p:extLst>
      <p:ext uri="{BB962C8B-B14F-4D97-AF65-F5344CB8AC3E}">
        <p14:creationId xmlns:p14="http://schemas.microsoft.com/office/powerpoint/2010/main" val="137805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7696200" cy="792162"/>
          </a:xfrm>
        </p:spPr>
        <p:txBody>
          <a:bodyPr/>
          <a:lstStyle/>
          <a:p>
            <a:r>
              <a:rPr lang="en-US" dirty="0" smtClean="0"/>
              <a:t>Why should we look at our policies?</a:t>
            </a:r>
            <a:endParaRPr lang="en-US" dirty="0"/>
          </a:p>
        </p:txBody>
      </p:sp>
      <p:sp>
        <p:nvSpPr>
          <p:cNvPr id="3" name="Content Placeholder 2"/>
          <p:cNvSpPr>
            <a:spLocks noGrp="1"/>
          </p:cNvSpPr>
          <p:nvPr>
            <p:ph idx="1"/>
          </p:nvPr>
        </p:nvSpPr>
        <p:spPr>
          <a:xfrm>
            <a:off x="304800" y="685800"/>
            <a:ext cx="8610600" cy="5562600"/>
          </a:xfrm>
        </p:spPr>
        <p:txBody>
          <a:bodyPr/>
          <a:lstStyle/>
          <a:p>
            <a:r>
              <a:rPr lang="en-US" sz="2400" dirty="0" smtClean="0"/>
              <a:t>Write administrative policies and operating procedures for your SILC to support good governance.</a:t>
            </a:r>
          </a:p>
          <a:p>
            <a:r>
              <a:rPr lang="en-US" sz="2400" dirty="0" smtClean="0"/>
              <a:t>Set meeting rules and expectations for officers and members, including rules for term limits and member removal to help your Council stay fresh.</a:t>
            </a:r>
          </a:p>
          <a:p>
            <a:r>
              <a:rPr lang="en-US" sz="2400" dirty="0" smtClean="0"/>
              <a:t>Implement financial policies and procedures matched to the amount of fiscal responsibility assumed by the SILC – neither too much or too little.</a:t>
            </a:r>
          </a:p>
          <a:p>
            <a:r>
              <a:rPr lang="en-US" sz="2400" dirty="0"/>
              <a:t>E</a:t>
            </a:r>
            <a:r>
              <a:rPr lang="en-US" sz="2400" dirty="0" smtClean="0"/>
              <a:t>ncourage public comments while adhering to the state open meeting laws and keeping your meeting running smoothly.</a:t>
            </a:r>
          </a:p>
          <a:p>
            <a:r>
              <a:rPr lang="en-US" sz="2400" dirty="0" smtClean="0"/>
              <a:t>Develop your own strong standard operating procedures for SILC responsibilities.</a:t>
            </a:r>
          </a:p>
          <a:p>
            <a:r>
              <a:rPr lang="en-US" sz="2400" dirty="0" smtClean="0"/>
              <a:t>SILC autonomy implies operating by your own policies.</a:t>
            </a:r>
          </a:p>
          <a:p>
            <a:endParaRPr lang="en-US"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14</a:t>
            </a:fld>
            <a:endParaRPr lang="en-US" dirty="0"/>
          </a:p>
        </p:txBody>
      </p:sp>
    </p:spTree>
    <p:extLst>
      <p:ext uri="{BB962C8B-B14F-4D97-AF65-F5344CB8AC3E}">
        <p14:creationId xmlns:p14="http://schemas.microsoft.com/office/powerpoint/2010/main" val="21812092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29600" cy="914400"/>
          </a:xfrm>
        </p:spPr>
        <p:txBody>
          <a:bodyPr/>
          <a:lstStyle/>
          <a:p>
            <a:r>
              <a:rPr lang="en-US" dirty="0" smtClean="0"/>
              <a:t>Policy Development may be </a:t>
            </a:r>
            <a:r>
              <a:rPr lang="en-US" dirty="0"/>
              <a:t>C</a:t>
            </a:r>
            <a:r>
              <a:rPr lang="en-US" dirty="0" smtClean="0"/>
              <a:t>ompliance </a:t>
            </a:r>
            <a:r>
              <a:rPr lang="en-US" dirty="0"/>
              <a:t>D</a:t>
            </a:r>
            <a:r>
              <a:rPr lang="en-US" dirty="0" smtClean="0"/>
              <a:t>riven</a:t>
            </a:r>
            <a:endParaRPr lang="en-US" dirty="0"/>
          </a:p>
        </p:txBody>
      </p:sp>
      <p:sp>
        <p:nvSpPr>
          <p:cNvPr id="3" name="Content Placeholder 2"/>
          <p:cNvSpPr>
            <a:spLocks noGrp="1"/>
          </p:cNvSpPr>
          <p:nvPr>
            <p:ph idx="1"/>
          </p:nvPr>
        </p:nvSpPr>
        <p:spPr>
          <a:xfrm>
            <a:off x="304800" y="1143000"/>
            <a:ext cx="8534400" cy="5029200"/>
          </a:xfrm>
        </p:spPr>
        <p:txBody>
          <a:bodyPr/>
          <a:lstStyle/>
          <a:p>
            <a:r>
              <a:rPr lang="en-US" dirty="0"/>
              <a:t>It </a:t>
            </a:r>
            <a:r>
              <a:rPr lang="en-US" dirty="0" smtClean="0"/>
              <a:t>is </a:t>
            </a:r>
            <a:r>
              <a:rPr lang="en-US" dirty="0"/>
              <a:t>time – </a:t>
            </a:r>
            <a:r>
              <a:rPr lang="en-US" dirty="0" smtClean="0"/>
              <a:t>we have new laws (WIOA and UAG), new regulations, and new proposed standards and assurances. Your policies need to be brought up to date.</a:t>
            </a:r>
          </a:p>
          <a:p>
            <a:r>
              <a:rPr lang="en-US" dirty="0" smtClean="0"/>
              <a:t>If your SILC is reviewed by the DSE as a </a:t>
            </a:r>
            <a:r>
              <a:rPr lang="en-US" dirty="0" err="1" smtClean="0"/>
              <a:t>subrecipient</a:t>
            </a:r>
            <a:r>
              <a:rPr lang="en-US" dirty="0" smtClean="0"/>
              <a:t> of funds, or through a federal process, you may have </a:t>
            </a:r>
            <a:r>
              <a:rPr lang="en-US" dirty="0"/>
              <a:t>an obligation under a </a:t>
            </a:r>
            <a:r>
              <a:rPr lang="en-US" dirty="0" smtClean="0"/>
              <a:t>corrective </a:t>
            </a:r>
            <a:r>
              <a:rPr lang="en-US" dirty="0"/>
              <a:t>action </a:t>
            </a:r>
            <a:r>
              <a:rPr lang="en-US" dirty="0" smtClean="0"/>
              <a:t>plan. This usually includes updates to </a:t>
            </a:r>
            <a:r>
              <a:rPr lang="en-US" dirty="0"/>
              <a:t>bylaws </a:t>
            </a:r>
            <a:r>
              <a:rPr lang="en-US" dirty="0" smtClean="0"/>
              <a:t>and/or policies.</a:t>
            </a:r>
            <a:endParaRPr lang="en-US" dirty="0"/>
          </a:p>
          <a:p>
            <a:r>
              <a:rPr lang="en-US" dirty="0" smtClean="0"/>
              <a:t>Best practice – review policies and procedures regularly and ensure they are current.</a:t>
            </a:r>
            <a:r>
              <a:rPr lang="en-US" dirty="0"/>
              <a:t> </a:t>
            </a:r>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15</a:t>
            </a:fld>
            <a:endParaRPr lang="en-US" dirty="0"/>
          </a:p>
        </p:txBody>
      </p:sp>
    </p:spTree>
    <p:extLst>
      <p:ext uri="{BB962C8B-B14F-4D97-AF65-F5344CB8AC3E}">
        <p14:creationId xmlns:p14="http://schemas.microsoft.com/office/powerpoint/2010/main" val="1314339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077200" cy="792162"/>
          </a:xfrm>
        </p:spPr>
        <p:txBody>
          <a:bodyPr/>
          <a:lstStyle/>
          <a:p>
            <a:r>
              <a:rPr lang="en-US" dirty="0" smtClean="0"/>
              <a:t>Bylaws and Policies are Best </a:t>
            </a:r>
            <a:r>
              <a:rPr lang="en-US" dirty="0"/>
              <a:t>D</a:t>
            </a:r>
            <a:r>
              <a:rPr lang="en-US" dirty="0" smtClean="0"/>
              <a:t>rafted by Individuals or Committee</a:t>
            </a:r>
            <a:endParaRPr lang="en-US" dirty="0"/>
          </a:p>
        </p:txBody>
      </p:sp>
      <p:sp>
        <p:nvSpPr>
          <p:cNvPr id="3" name="Content Placeholder 2"/>
          <p:cNvSpPr>
            <a:spLocks noGrp="1"/>
          </p:cNvSpPr>
          <p:nvPr>
            <p:ph idx="1"/>
          </p:nvPr>
        </p:nvSpPr>
        <p:spPr>
          <a:xfrm>
            <a:off x="304800" y="1142999"/>
            <a:ext cx="8458200" cy="5241925"/>
          </a:xfrm>
        </p:spPr>
        <p:txBody>
          <a:bodyPr/>
          <a:lstStyle/>
          <a:p>
            <a:r>
              <a:rPr lang="en-US" sz="2400" dirty="0" smtClean="0"/>
              <a:t>You don’t want to wordcraft in your Council meeting – it will take far too long.</a:t>
            </a:r>
          </a:p>
          <a:p>
            <a:r>
              <a:rPr lang="en-US" sz="2400" dirty="0" smtClean="0"/>
              <a:t>The chair should appoint a small committee to develop draft changes. The committee should be clear on the desire of the Council or chair regarding the policy area.</a:t>
            </a:r>
            <a:endParaRPr lang="en-US" sz="2400" dirty="0"/>
          </a:p>
          <a:p>
            <a:r>
              <a:rPr lang="en-US" sz="2400" dirty="0" smtClean="0"/>
              <a:t>Don’t be afraid to ask for help. Look at </a:t>
            </a:r>
            <a:r>
              <a:rPr lang="en-US" sz="2400" dirty="0"/>
              <a:t>online </a:t>
            </a:r>
            <a:r>
              <a:rPr lang="en-US" sz="2400" dirty="0" smtClean="0"/>
              <a:t>sources for non-profits, </a:t>
            </a:r>
            <a:r>
              <a:rPr lang="en-US" sz="2400" dirty="0"/>
              <a:t>current CIL </a:t>
            </a:r>
            <a:r>
              <a:rPr lang="en-US" sz="2400" dirty="0" smtClean="0"/>
              <a:t>and SILC policies,  </a:t>
            </a:r>
            <a:r>
              <a:rPr lang="en-US" sz="2400" dirty="0"/>
              <a:t>and </a:t>
            </a:r>
            <a:r>
              <a:rPr lang="en-US" sz="2400" dirty="0" smtClean="0"/>
              <a:t>DSE suggestions.</a:t>
            </a:r>
            <a:endParaRPr lang="en-US" sz="2400" dirty="0"/>
          </a:p>
          <a:p>
            <a:r>
              <a:rPr lang="en-US" sz="2400" dirty="0" smtClean="0"/>
              <a:t>Work </a:t>
            </a:r>
            <a:r>
              <a:rPr lang="en-US" sz="2400" dirty="0"/>
              <a:t>with </a:t>
            </a:r>
            <a:r>
              <a:rPr lang="en-US" sz="2400" dirty="0" smtClean="0"/>
              <a:t>ILRU/IL-NET. We have samples, or can read and comment on what you draft.</a:t>
            </a:r>
          </a:p>
          <a:p>
            <a:r>
              <a:rPr lang="en-US" sz="2400" dirty="0"/>
              <a:t>The </a:t>
            </a:r>
            <a:r>
              <a:rPr lang="en-US" sz="2400" dirty="0" smtClean="0"/>
              <a:t>Council </a:t>
            </a:r>
            <a:r>
              <a:rPr lang="en-US" sz="2400" dirty="0"/>
              <a:t>may ask the staff to research how other SILCs do something, to secure samples from other state </a:t>
            </a:r>
            <a:r>
              <a:rPr lang="en-US" sz="2400" dirty="0" smtClean="0"/>
              <a:t>Councils </a:t>
            </a:r>
            <a:r>
              <a:rPr lang="en-US" sz="2400" dirty="0"/>
              <a:t>in your </a:t>
            </a:r>
            <a:r>
              <a:rPr lang="en-US" sz="2400" dirty="0" smtClean="0"/>
              <a:t>state, </a:t>
            </a:r>
            <a:r>
              <a:rPr lang="en-US" sz="2400" dirty="0"/>
              <a:t>or to clarify the law in a specific matter.</a:t>
            </a:r>
          </a:p>
          <a:p>
            <a:endParaRPr lang="en-US"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16</a:t>
            </a:fld>
            <a:endParaRPr lang="en-US" dirty="0"/>
          </a:p>
        </p:txBody>
      </p:sp>
    </p:spTree>
    <p:extLst>
      <p:ext uri="{BB962C8B-B14F-4D97-AF65-F5344CB8AC3E}">
        <p14:creationId xmlns:p14="http://schemas.microsoft.com/office/powerpoint/2010/main" val="3318964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81000"/>
            <a:ext cx="8458200" cy="487362"/>
          </a:xfrm>
        </p:spPr>
        <p:txBody>
          <a:bodyPr/>
          <a:lstStyle/>
          <a:p>
            <a:r>
              <a:rPr lang="en-US" dirty="0" smtClean="0"/>
              <a:t>Keep the process going – it isn’t a one-time task.</a:t>
            </a:r>
            <a:endParaRPr lang="en-US" dirty="0"/>
          </a:p>
        </p:txBody>
      </p:sp>
      <p:sp>
        <p:nvSpPr>
          <p:cNvPr id="3" name="Content Placeholder 2"/>
          <p:cNvSpPr>
            <a:spLocks noGrp="1"/>
          </p:cNvSpPr>
          <p:nvPr>
            <p:ph idx="1"/>
          </p:nvPr>
        </p:nvSpPr>
        <p:spPr>
          <a:xfrm>
            <a:off x="304800" y="990600"/>
            <a:ext cx="8534400" cy="4876800"/>
          </a:xfrm>
        </p:spPr>
        <p:txBody>
          <a:bodyPr/>
          <a:lstStyle/>
          <a:p>
            <a:r>
              <a:rPr lang="en-US" dirty="0"/>
              <a:t>After initial policy development, committees </a:t>
            </a:r>
            <a:r>
              <a:rPr lang="en-US" dirty="0" smtClean="0"/>
              <a:t>can address </a:t>
            </a:r>
            <a:r>
              <a:rPr lang="en-US" dirty="0"/>
              <a:t>additions or </a:t>
            </a:r>
            <a:r>
              <a:rPr lang="en-US" dirty="0" smtClean="0"/>
              <a:t>changes as they come up.</a:t>
            </a:r>
            <a:endParaRPr lang="en-US" dirty="0"/>
          </a:p>
          <a:p>
            <a:r>
              <a:rPr lang="en-US" dirty="0" smtClean="0"/>
              <a:t>You may want a standing committee for policies and bylaws, or to keep this as an agenda item so that new practices are defined in policy as they come into being. </a:t>
            </a:r>
            <a:endParaRPr lang="en-US" dirty="0"/>
          </a:p>
          <a:p>
            <a:r>
              <a:rPr lang="en-US" dirty="0" smtClean="0"/>
              <a:t>Once </a:t>
            </a:r>
            <a:r>
              <a:rPr lang="en-US" dirty="0"/>
              <a:t>a year (and more often if needed) this committee </a:t>
            </a:r>
            <a:r>
              <a:rPr lang="en-US" dirty="0" smtClean="0"/>
              <a:t>can thoroughly review bylaws and policies and recommend </a:t>
            </a:r>
            <a:r>
              <a:rPr lang="en-US" dirty="0"/>
              <a:t>any needed updates for approval of the </a:t>
            </a:r>
            <a:r>
              <a:rPr lang="en-US" dirty="0" smtClean="0"/>
              <a:t>board.</a:t>
            </a:r>
            <a:endParaRPr lang="en-US" dirty="0"/>
          </a:p>
          <a:p>
            <a:r>
              <a:rPr lang="en-US" dirty="0" smtClean="0"/>
              <a:t>New </a:t>
            </a:r>
            <a:r>
              <a:rPr lang="en-US" dirty="0"/>
              <a:t>board members receive all these documents at </a:t>
            </a:r>
            <a:r>
              <a:rPr lang="en-US" dirty="0" smtClean="0"/>
              <a:t>orientation.</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17</a:t>
            </a:fld>
            <a:endParaRPr lang="en-US" dirty="0"/>
          </a:p>
        </p:txBody>
      </p:sp>
    </p:spTree>
    <p:extLst>
      <p:ext uri="{BB962C8B-B14F-4D97-AF65-F5344CB8AC3E}">
        <p14:creationId xmlns:p14="http://schemas.microsoft.com/office/powerpoint/2010/main" val="2033670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Law: Foundation for Policy</a:t>
            </a:r>
            <a:endParaRPr lang="en-US" dirty="0"/>
          </a:p>
        </p:txBody>
      </p:sp>
      <p:sp>
        <p:nvSpPr>
          <p:cNvPr id="3" name="Content Placeholder 2"/>
          <p:cNvSpPr>
            <a:spLocks noGrp="1"/>
          </p:cNvSpPr>
          <p:nvPr>
            <p:ph idx="1"/>
          </p:nvPr>
        </p:nvSpPr>
        <p:spPr>
          <a:xfrm>
            <a:off x="304800" y="1143000"/>
            <a:ext cx="8610600" cy="4876800"/>
          </a:xfrm>
        </p:spPr>
        <p:txBody>
          <a:bodyPr/>
          <a:lstStyle/>
          <a:p>
            <a:r>
              <a:rPr lang="en-US" dirty="0"/>
              <a:t>T</a:t>
            </a:r>
            <a:r>
              <a:rPr lang="en-US" dirty="0" smtClean="0"/>
              <a:t>he language of the law will make a fine policy statement for most of these topics.</a:t>
            </a:r>
          </a:p>
          <a:p>
            <a:r>
              <a:rPr lang="en-US" dirty="0" smtClean="0"/>
              <a:t>Most SILCs need to update their policies to match the law, particularly now that we have the final regulations implementing the Workforce Innovation and Opportunity Act (WIOA).</a:t>
            </a:r>
          </a:p>
          <a:p>
            <a:r>
              <a:rPr lang="en-US" dirty="0" smtClean="0"/>
              <a:t>The confusion around what is required by SILCs often comes from inconsistency between a SILC’s written policies, bylaws, and/or tradition.</a:t>
            </a:r>
          </a:p>
          <a:p>
            <a:r>
              <a:rPr lang="en-US" dirty="0" smtClean="0"/>
              <a:t>These are statutory requirements, so do not vary from what the law requires.</a:t>
            </a:r>
            <a:endParaRPr lang="en-US"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18</a:t>
            </a:fld>
            <a:endParaRPr lang="en-US" dirty="0"/>
          </a:p>
        </p:txBody>
      </p:sp>
    </p:spTree>
    <p:extLst>
      <p:ext uri="{BB962C8B-B14F-4D97-AF65-F5344CB8AC3E}">
        <p14:creationId xmlns:p14="http://schemas.microsoft.com/office/powerpoint/2010/main" val="1701319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term limits specific and followed?</a:t>
            </a:r>
            <a:endParaRPr lang="en-US" dirty="0"/>
          </a:p>
        </p:txBody>
      </p:sp>
      <p:sp>
        <p:nvSpPr>
          <p:cNvPr id="3" name="Content Placeholder 2"/>
          <p:cNvSpPr>
            <a:spLocks noGrp="1"/>
          </p:cNvSpPr>
          <p:nvPr>
            <p:ph idx="1"/>
          </p:nvPr>
        </p:nvSpPr>
        <p:spPr>
          <a:xfrm>
            <a:off x="152400" y="914399"/>
            <a:ext cx="8763000" cy="5470525"/>
          </a:xfrm>
        </p:spPr>
        <p:txBody>
          <a:bodyPr/>
          <a:lstStyle/>
          <a:p>
            <a:r>
              <a:rPr lang="en-US" dirty="0" smtClean="0"/>
              <a:t>Your legal documents, such as your bylaws and/or your policies and procedures, should mirror the language in the Rehabilitation Act as amended by WIOA.</a:t>
            </a:r>
          </a:p>
          <a:p>
            <a:r>
              <a:rPr lang="en-US" dirty="0" smtClean="0"/>
              <a:t>In some states the Governor’s appointment office is looking to your legal documents to see what membership is required.</a:t>
            </a:r>
          </a:p>
          <a:p>
            <a:r>
              <a:rPr lang="en-US" dirty="0" smtClean="0"/>
              <a:t>Clarify with your Governor’s office the total number of people who can be on the Council and whether a new appointment is </a:t>
            </a:r>
            <a:r>
              <a:rPr lang="en-US" dirty="0" smtClean="0"/>
              <a:t>filling </a:t>
            </a:r>
            <a:r>
              <a:rPr lang="en-US" dirty="0" smtClean="0"/>
              <a:t>a vacancy, thus serving a partial term plus the new term, or is for a new term.</a:t>
            </a:r>
          </a:p>
          <a:p>
            <a:r>
              <a:rPr lang="en-US" dirty="0" smtClean="0"/>
              <a:t>Clarify with the Governor’s office if there is a streamlined way to appoint a person to the second three-year term.</a:t>
            </a:r>
            <a:endParaRPr lang="en-US"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19</a:t>
            </a:fld>
            <a:endParaRPr lang="en-US" dirty="0"/>
          </a:p>
        </p:txBody>
      </p:sp>
    </p:spTree>
    <p:extLst>
      <p:ext uri="{BB962C8B-B14F-4D97-AF65-F5344CB8AC3E}">
        <p14:creationId xmlns:p14="http://schemas.microsoft.com/office/powerpoint/2010/main" val="2051890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4"/>
          <p:cNvSpPr>
            <a:spLocks noGrp="1"/>
          </p:cNvSpPr>
          <p:nvPr>
            <p:ph type="ctrTitle"/>
          </p:nvPr>
        </p:nvSpPr>
        <p:spPr>
          <a:xfrm>
            <a:off x="0" y="1684419"/>
            <a:ext cx="9144000" cy="1058781"/>
          </a:xfrm>
        </p:spPr>
        <p:txBody>
          <a:bodyPr>
            <a:noAutofit/>
          </a:bodyPr>
          <a:lstStyle/>
          <a:p>
            <a:pPr algn="ctr"/>
            <a:r>
              <a:rPr lang="en-US" altLang="en-US" sz="3200" dirty="0">
                <a:solidFill>
                  <a:srgbClr val="333399"/>
                </a:solidFill>
                <a:latin typeface="Arial Rounded MT Bold" panose="020F0704030504030204"/>
                <a:ea typeface="Tahoma" panose="020B0604030504040204" pitchFamily="34" charset="0"/>
                <a:cs typeface="Tahoma" panose="020B0604030504040204" pitchFamily="34" charset="0"/>
              </a:rPr>
              <a:t>SILC Congress </a:t>
            </a:r>
            <a:r>
              <a:rPr lang="en-US" altLang="en-US" sz="3200" dirty="0" smtClean="0">
                <a:solidFill>
                  <a:srgbClr val="333399"/>
                </a:solidFill>
                <a:latin typeface="Arial Rounded MT Bold" panose="020F0704030504030204"/>
                <a:ea typeface="Tahoma" panose="020B0604030504040204" pitchFamily="34" charset="0"/>
                <a:cs typeface="Tahoma" panose="020B0604030504040204" pitchFamily="34" charset="0"/>
              </a:rPr>
              <a:t>2017 </a:t>
            </a:r>
            <a:r>
              <a:rPr lang="en-US" altLang="en-US" sz="3200" dirty="0">
                <a:solidFill>
                  <a:srgbClr val="333399"/>
                </a:solidFill>
                <a:latin typeface="Arial Rounded MT Bold" panose="020F0704030504030204"/>
                <a:ea typeface="Tahoma" panose="020B0604030504040204" pitchFamily="34" charset="0"/>
                <a:cs typeface="Tahoma" panose="020B0604030504040204" pitchFamily="34" charset="0"/>
              </a:rPr>
              <a:t/>
            </a:r>
            <a:br>
              <a:rPr lang="en-US" altLang="en-US" sz="3200" dirty="0">
                <a:solidFill>
                  <a:srgbClr val="333399"/>
                </a:solidFill>
                <a:latin typeface="Arial Rounded MT Bold" panose="020F0704030504030204"/>
                <a:ea typeface="Tahoma" panose="020B0604030504040204" pitchFamily="34" charset="0"/>
                <a:cs typeface="Tahoma" panose="020B0604030504040204" pitchFamily="34" charset="0"/>
              </a:rPr>
            </a:br>
            <a:r>
              <a:rPr lang="en-US" altLang="en-US" sz="3200" dirty="0" smtClean="0">
                <a:solidFill>
                  <a:srgbClr val="333399"/>
                </a:solidFill>
                <a:latin typeface="Arial Rounded MT Bold" panose="020F0704030504030204"/>
                <a:ea typeface="Tahoma" panose="020B0604030504040204" pitchFamily="34" charset="0"/>
                <a:cs typeface="Tahoma" panose="020B0604030504040204" pitchFamily="34" charset="0"/>
              </a:rPr>
              <a:t>Breakout Session: </a:t>
            </a:r>
            <a:br>
              <a:rPr lang="en-US" altLang="en-US" sz="3200" dirty="0" smtClean="0">
                <a:solidFill>
                  <a:srgbClr val="333399"/>
                </a:solidFill>
                <a:latin typeface="Arial Rounded MT Bold" panose="020F0704030504030204"/>
                <a:ea typeface="Tahoma" panose="020B0604030504040204" pitchFamily="34" charset="0"/>
                <a:cs typeface="Tahoma" panose="020B0604030504040204" pitchFamily="34" charset="0"/>
              </a:rPr>
            </a:br>
            <a:r>
              <a:rPr lang="en-US" sz="3200" dirty="0" smtClean="0"/>
              <a:t>SILC Leadership for Council Members</a:t>
            </a:r>
            <a:endParaRPr lang="en-US" sz="3200" dirty="0">
              <a:solidFill>
                <a:srgbClr val="0070C0"/>
              </a:solidFill>
              <a:latin typeface="Arial Rounded MT Bold" panose="020F0704030504030204"/>
            </a:endParaRPr>
          </a:p>
        </p:txBody>
      </p:sp>
      <p:sp>
        <p:nvSpPr>
          <p:cNvPr id="13315" name="Rectangle 3"/>
          <p:cNvSpPr>
            <a:spLocks noGrp="1" noChangeArrowheads="1"/>
          </p:cNvSpPr>
          <p:nvPr>
            <p:ph type="subTitle" idx="1"/>
          </p:nvPr>
        </p:nvSpPr>
        <p:spPr>
          <a:xfrm>
            <a:off x="2228850" y="3276600"/>
            <a:ext cx="4800600" cy="2743200"/>
          </a:xfrm>
        </p:spPr>
        <p:txBody>
          <a:bodyPr>
            <a:noAutofit/>
          </a:bodyPr>
          <a:lstStyle/>
          <a:p>
            <a:r>
              <a:rPr lang="en-US" altLang="en-US" sz="2800" dirty="0" smtClean="0">
                <a:solidFill>
                  <a:srgbClr val="333399"/>
                </a:solidFill>
                <a:latin typeface="Arial Rounded MT Bold" panose="020F0704030504030204"/>
                <a:ea typeface="ＭＳ Ｐゴシック" pitchFamily="34" charset="-128"/>
                <a:cs typeface="Arial" charset="0"/>
              </a:rPr>
              <a:t>January 19, 2017</a:t>
            </a:r>
            <a:r>
              <a:rPr lang="en-US" altLang="en-US" sz="2800" dirty="0" smtClean="0">
                <a:solidFill>
                  <a:schemeClr val="accent2"/>
                </a:solidFill>
                <a:latin typeface="Arial Rounded MT Bold" panose="020F0704030504030204"/>
                <a:ea typeface="ＭＳ Ｐゴシック" pitchFamily="34" charset="-128"/>
                <a:cs typeface="Arial" charset="0"/>
              </a:rPr>
              <a:t> </a:t>
            </a:r>
            <a:endParaRPr lang="en-US" altLang="en-US" sz="2800" dirty="0">
              <a:solidFill>
                <a:srgbClr val="000099"/>
              </a:solidFill>
              <a:latin typeface="Arial Rounded MT Bold" panose="020F0704030504030204"/>
              <a:ea typeface="ＭＳ Ｐゴシック" pitchFamily="34" charset="-128"/>
              <a:cs typeface="Arial" charset="0"/>
            </a:endParaRPr>
          </a:p>
          <a:p>
            <a:pPr eaLnBrk="1" hangingPunct="1"/>
            <a:endParaRPr lang="en-US" altLang="en-US" sz="700" i="1" dirty="0">
              <a:solidFill>
                <a:srgbClr val="333399"/>
              </a:solidFill>
              <a:latin typeface="Arial Rounded MT Bold" panose="020F0704030504030204"/>
              <a:ea typeface="ＭＳ Ｐゴシック" pitchFamily="34" charset="-128"/>
              <a:cs typeface="Arial" charset="0"/>
            </a:endParaRPr>
          </a:p>
          <a:p>
            <a:pPr eaLnBrk="1" hangingPunct="1"/>
            <a:r>
              <a:rPr lang="en-US" altLang="en-US" sz="2800" i="1" dirty="0" smtClean="0">
                <a:solidFill>
                  <a:srgbClr val="333399"/>
                </a:solidFill>
                <a:latin typeface="Arial Rounded MT Bold" panose="020F0704030504030204"/>
                <a:ea typeface="ＭＳ Ｐゴシック" pitchFamily="34" charset="-128"/>
                <a:cs typeface="Arial" charset="0"/>
              </a:rPr>
              <a:t>Presenters</a:t>
            </a:r>
            <a:r>
              <a:rPr lang="en-US" altLang="en-US" sz="2800" i="1" dirty="0">
                <a:solidFill>
                  <a:srgbClr val="333399"/>
                </a:solidFill>
                <a:latin typeface="Arial Rounded MT Bold" panose="020F0704030504030204"/>
                <a:ea typeface="ＭＳ Ｐゴシック" pitchFamily="34" charset="-128"/>
                <a:cs typeface="Arial" charset="0"/>
              </a:rPr>
              <a:t>:</a:t>
            </a:r>
          </a:p>
          <a:p>
            <a:pPr eaLnBrk="1" hangingPunct="1"/>
            <a:r>
              <a:rPr lang="en-US" altLang="en-US" sz="2800" dirty="0" smtClean="0">
                <a:solidFill>
                  <a:srgbClr val="333399"/>
                </a:solidFill>
                <a:latin typeface="Arial Rounded MT Bold" panose="020F0704030504030204"/>
                <a:ea typeface="ＭＳ Ｐゴシック" pitchFamily="34" charset="-128"/>
                <a:cs typeface="Arial" charset="0"/>
              </a:rPr>
              <a:t>Ann McDaniel</a:t>
            </a:r>
          </a:p>
          <a:p>
            <a:pPr eaLnBrk="1" hangingPunct="1"/>
            <a:r>
              <a:rPr lang="en-US" altLang="en-US" sz="2800" dirty="0" smtClean="0">
                <a:solidFill>
                  <a:srgbClr val="333399"/>
                </a:solidFill>
                <a:latin typeface="Arial Rounded MT Bold" panose="020F0704030504030204"/>
                <a:ea typeface="ＭＳ Ｐゴシック" pitchFamily="34" charset="-128"/>
                <a:cs typeface="Arial" charset="0"/>
              </a:rPr>
              <a:t>Mary Olson</a:t>
            </a:r>
          </a:p>
          <a:p>
            <a:pPr eaLnBrk="1" hangingPunct="1"/>
            <a:r>
              <a:rPr lang="en-US" altLang="en-US" sz="2800" dirty="0" smtClean="0">
                <a:solidFill>
                  <a:srgbClr val="333399"/>
                </a:solidFill>
                <a:latin typeface="Arial Rounded MT Bold" panose="020F0704030504030204"/>
                <a:ea typeface="ＭＳ Ｐゴシック" pitchFamily="34" charset="-128"/>
                <a:cs typeface="Arial" charset="0"/>
              </a:rPr>
              <a:t>Paula </a:t>
            </a:r>
            <a:r>
              <a:rPr lang="en-US" altLang="en-US" sz="2800" dirty="0" err="1">
                <a:solidFill>
                  <a:srgbClr val="333399"/>
                </a:solidFill>
                <a:latin typeface="Arial Rounded MT Bold" panose="020F0704030504030204"/>
                <a:ea typeface="ＭＳ Ｐゴシック" pitchFamily="34" charset="-128"/>
                <a:cs typeface="Arial" charset="0"/>
              </a:rPr>
              <a:t>McElwee</a:t>
            </a:r>
            <a:endParaRPr lang="en-US" altLang="en-US" sz="2800" dirty="0">
              <a:solidFill>
                <a:srgbClr val="333399"/>
              </a:solidFill>
              <a:latin typeface="Arial Rounded MT Bold" panose="020F0704030504030204"/>
              <a:ea typeface="ＭＳ Ｐゴシック" pitchFamily="34" charset="-128"/>
              <a:cs typeface="Arial" charset="0"/>
            </a:endParaRPr>
          </a:p>
          <a:p>
            <a:pPr eaLnBrk="1" hangingPunct="1"/>
            <a:endParaRPr lang="en-US" altLang="en-US" sz="2800" dirty="0">
              <a:solidFill>
                <a:srgbClr val="333399"/>
              </a:solidFill>
              <a:latin typeface="Arial Rounded MT Bold" panose="020F0704030504030204"/>
              <a:ea typeface="ＭＳ Ｐゴシック" pitchFamily="34" charset="-128"/>
              <a:cs typeface="Arial" charset="0"/>
            </a:endParaRPr>
          </a:p>
        </p:txBody>
      </p:sp>
      <p:pic>
        <p:nvPicPr>
          <p:cNvPr id="13316" name="Picture 3" descr="ILNET logo with IL-NET in blue block letters underlined in red. Beneath CIL-NET SILC-NET in small red block letter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14192" y="457200"/>
            <a:ext cx="1115616" cy="613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0"/>
          </p:nvPr>
        </p:nvSpPr>
        <p:spPr/>
        <p:txBody>
          <a:bodyPr/>
          <a:lstStyle/>
          <a:p>
            <a:pPr>
              <a:defRPr/>
            </a:pPr>
            <a:fld id="{C7C8ACA3-9F92-4AD5-9E39-716CB6917A7B}" type="slidenum">
              <a:rPr lang="en-US" smtClean="0"/>
              <a:pPr>
                <a:defRPr/>
              </a:pPr>
              <a:t>2</a:t>
            </a:fld>
            <a:endParaRPr lang="en-US" dirty="0"/>
          </a:p>
        </p:txBody>
      </p:sp>
    </p:spTree>
    <p:extLst>
      <p:ext uri="{BB962C8B-B14F-4D97-AF65-F5344CB8AC3E}">
        <p14:creationId xmlns:p14="http://schemas.microsoft.com/office/powerpoint/2010/main" val="14460649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4834"/>
            <a:ext cx="8153400" cy="792162"/>
          </a:xfrm>
        </p:spPr>
        <p:txBody>
          <a:bodyPr/>
          <a:lstStyle/>
          <a:p>
            <a:r>
              <a:rPr lang="en-US" dirty="0" smtClean="0"/>
              <a:t>Policies and Procedures Describe the “How”</a:t>
            </a:r>
            <a:endParaRPr lang="en-US" dirty="0"/>
          </a:p>
        </p:txBody>
      </p:sp>
      <p:sp>
        <p:nvSpPr>
          <p:cNvPr id="3" name="Content Placeholder 2"/>
          <p:cNvSpPr>
            <a:spLocks noGrp="1"/>
          </p:cNvSpPr>
          <p:nvPr>
            <p:ph idx="1"/>
          </p:nvPr>
        </p:nvSpPr>
        <p:spPr>
          <a:xfrm>
            <a:off x="152400" y="761999"/>
            <a:ext cx="8763000" cy="5622925"/>
          </a:xfrm>
        </p:spPr>
        <p:txBody>
          <a:bodyPr/>
          <a:lstStyle/>
          <a:p>
            <a:r>
              <a:rPr lang="en-US" sz="2400" dirty="0" smtClean="0"/>
              <a:t>You might state that you will develop the state plan, and develop a procedure that describes how that will be done, including any hearings the Council requires.</a:t>
            </a:r>
          </a:p>
          <a:p>
            <a:r>
              <a:rPr lang="en-US" sz="2400" dirty="0" smtClean="0"/>
              <a:t>How often do you meet? This should be in policy.</a:t>
            </a:r>
          </a:p>
          <a:p>
            <a:r>
              <a:rPr lang="en-US" sz="2400" dirty="0" smtClean="0"/>
              <a:t>How do you assure your meetings are open to the public and that sufficient advance notice is provided?</a:t>
            </a:r>
          </a:p>
          <a:p>
            <a:r>
              <a:rPr lang="en-US" sz="2400" dirty="0" smtClean="0"/>
              <a:t>You might want a policy that you will monitor, review, and evaluate the implementation of the State Plan, and include the procedure(s) that describes how.</a:t>
            </a:r>
          </a:p>
          <a:p>
            <a:r>
              <a:rPr lang="en-US" sz="2400" dirty="0" smtClean="0"/>
              <a:t>A policy on reports and record keeping might address reports to the Council from the ED, reports to the DSE, and the development of the 704 Part I report (an annual performance report of Part B, ILS, and other funds for which the Council is now responsible).</a:t>
            </a:r>
            <a:endParaRPr lang="en-US" sz="2400"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20</a:t>
            </a:fld>
            <a:endParaRPr lang="en-US" dirty="0"/>
          </a:p>
        </p:txBody>
      </p:sp>
    </p:spTree>
    <p:extLst>
      <p:ext uri="{BB962C8B-B14F-4D97-AF65-F5344CB8AC3E}">
        <p14:creationId xmlns:p14="http://schemas.microsoft.com/office/powerpoint/2010/main" val="24288553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7696200" cy="792162"/>
          </a:xfrm>
        </p:spPr>
        <p:txBody>
          <a:bodyPr/>
          <a:lstStyle/>
          <a:p>
            <a:r>
              <a:rPr lang="en-US" dirty="0" smtClean="0"/>
              <a:t>Especially Consider Policies on Authorities!</a:t>
            </a:r>
            <a:endParaRPr lang="en-US" dirty="0"/>
          </a:p>
        </p:txBody>
      </p:sp>
      <p:sp>
        <p:nvSpPr>
          <p:cNvPr id="3" name="Content Placeholder 2"/>
          <p:cNvSpPr>
            <a:spLocks noGrp="1"/>
          </p:cNvSpPr>
          <p:nvPr>
            <p:ph idx="1"/>
          </p:nvPr>
        </p:nvSpPr>
        <p:spPr>
          <a:xfrm>
            <a:off x="304800" y="838200"/>
            <a:ext cx="8610600" cy="5410200"/>
          </a:xfrm>
        </p:spPr>
        <p:txBody>
          <a:bodyPr/>
          <a:lstStyle/>
          <a:p>
            <a:pPr marL="0" indent="0">
              <a:buNone/>
            </a:pPr>
            <a:r>
              <a:rPr lang="en-US" dirty="0" smtClean="0"/>
              <a:t>These are new areas that you described in your newest State Plan for Independent Living. They are </a:t>
            </a:r>
            <a:r>
              <a:rPr lang="en-US" i="1" dirty="0" smtClean="0"/>
              <a:t>optional</a:t>
            </a:r>
            <a:r>
              <a:rPr lang="en-US" dirty="0" smtClean="0"/>
              <a:t>, not required, so you want your Council members and statewide network to be on the same page. </a:t>
            </a:r>
          </a:p>
          <a:p>
            <a:pPr marL="0" indent="0">
              <a:buNone/>
            </a:pPr>
            <a:r>
              <a:rPr lang="en-US" dirty="0" smtClean="0"/>
              <a:t>How will you. . .</a:t>
            </a:r>
          </a:p>
          <a:p>
            <a:r>
              <a:rPr lang="en-US" dirty="0" smtClean="0"/>
              <a:t>Coordinate services with public and private entities?</a:t>
            </a:r>
          </a:p>
          <a:p>
            <a:r>
              <a:rPr lang="en-US" dirty="0" smtClean="0"/>
              <a:t>Conduct resource development activities to support the activities of the SILC and/or to support the provision of independent living services by CILs?</a:t>
            </a:r>
          </a:p>
          <a:p>
            <a:r>
              <a:rPr lang="en-US" dirty="0" smtClean="0"/>
              <a:t>Describe and agree on any other functions the Council included in the SPIL that the Council felt would be consistent with its purpose and appropriate to its role?</a:t>
            </a:r>
            <a:endParaRPr lang="en-US"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21</a:t>
            </a:fld>
            <a:endParaRPr lang="en-US" dirty="0"/>
          </a:p>
        </p:txBody>
      </p:sp>
    </p:spTree>
    <p:extLst>
      <p:ext uri="{BB962C8B-B14F-4D97-AF65-F5344CB8AC3E}">
        <p14:creationId xmlns:p14="http://schemas.microsoft.com/office/powerpoint/2010/main" val="3017845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792162"/>
          </a:xfrm>
        </p:spPr>
        <p:txBody>
          <a:bodyPr/>
          <a:lstStyle/>
          <a:p>
            <a:r>
              <a:rPr lang="en-US" dirty="0" smtClean="0"/>
              <a:t>How is the Resource Plan Prepared and Monitored?</a:t>
            </a:r>
            <a:endParaRPr lang="en-US" dirty="0"/>
          </a:p>
        </p:txBody>
      </p:sp>
      <p:sp>
        <p:nvSpPr>
          <p:cNvPr id="3" name="Content Placeholder 2"/>
          <p:cNvSpPr>
            <a:spLocks noGrp="1"/>
          </p:cNvSpPr>
          <p:nvPr>
            <p:ph idx="1"/>
          </p:nvPr>
        </p:nvSpPr>
        <p:spPr>
          <a:xfrm>
            <a:off x="304800" y="1143000"/>
            <a:ext cx="8610600" cy="5105400"/>
          </a:xfrm>
        </p:spPr>
        <p:txBody>
          <a:bodyPr/>
          <a:lstStyle/>
          <a:p>
            <a:r>
              <a:rPr lang="en-US" sz="2500" dirty="0" smtClean="0"/>
              <a:t>Who develops the resource plan?</a:t>
            </a:r>
          </a:p>
          <a:p>
            <a:r>
              <a:rPr lang="en-US" sz="2500" dirty="0" smtClean="0"/>
              <a:t>How does the Council monitor the management of the resource plan? </a:t>
            </a:r>
          </a:p>
          <a:p>
            <a:r>
              <a:rPr lang="en-US" sz="2500" dirty="0" smtClean="0"/>
              <a:t>What reports are provided, by whom, and with what frequency? For example, Centers typically send their annual performance reports, 704 Part IIs, to the SILC and DSE so that they may effectively monitor implementation of the SPIL. How does that happen?</a:t>
            </a:r>
          </a:p>
          <a:p>
            <a:r>
              <a:rPr lang="en-US" sz="2500" dirty="0" smtClean="0"/>
              <a:t>If the Council has staff, do you have position descriptions and an organizational chart describing the staff roles?</a:t>
            </a:r>
          </a:p>
          <a:p>
            <a:r>
              <a:rPr lang="en-US" sz="2500" dirty="0" smtClean="0"/>
              <a:t>What are the SILC staff roles and the DSE roles related to monitoring the resource plan?</a:t>
            </a:r>
            <a:endParaRPr lang="en-US" sz="2500"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22</a:t>
            </a:fld>
            <a:endParaRPr lang="en-US" dirty="0"/>
          </a:p>
        </p:txBody>
      </p:sp>
    </p:spTree>
    <p:extLst>
      <p:ext uri="{BB962C8B-B14F-4D97-AF65-F5344CB8AC3E}">
        <p14:creationId xmlns:p14="http://schemas.microsoft.com/office/powerpoint/2010/main" val="1127749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Supervision and Evaluation	</a:t>
            </a:r>
            <a:endParaRPr lang="en-US" dirty="0"/>
          </a:p>
        </p:txBody>
      </p:sp>
      <p:sp>
        <p:nvSpPr>
          <p:cNvPr id="3" name="Content Placeholder 2"/>
          <p:cNvSpPr>
            <a:spLocks noGrp="1"/>
          </p:cNvSpPr>
          <p:nvPr>
            <p:ph idx="1"/>
          </p:nvPr>
        </p:nvSpPr>
        <p:spPr>
          <a:xfrm>
            <a:off x="304800" y="990600"/>
            <a:ext cx="8534400" cy="5029200"/>
          </a:xfrm>
        </p:spPr>
        <p:txBody>
          <a:bodyPr/>
          <a:lstStyle/>
          <a:p>
            <a:r>
              <a:rPr lang="en-US" dirty="0" smtClean="0"/>
              <a:t>If you have staff, you may want to have a policy and procedures for supervising and evaluating staff and other personnel needed to carry out the functions of the Council.</a:t>
            </a:r>
          </a:p>
          <a:p>
            <a:r>
              <a:rPr lang="en-US" dirty="0" smtClean="0"/>
              <a:t>Generally an executive </a:t>
            </a:r>
            <a:r>
              <a:rPr lang="en-US" dirty="0"/>
              <a:t>d</a:t>
            </a:r>
            <a:r>
              <a:rPr lang="en-US" dirty="0" smtClean="0"/>
              <a:t>irector’s performance would be evaluated annually by the Council.</a:t>
            </a:r>
          </a:p>
          <a:p>
            <a:r>
              <a:rPr lang="en-US" dirty="0" smtClean="0"/>
              <a:t>Generally, other staff would be evaluated annually by the executive </a:t>
            </a:r>
            <a:r>
              <a:rPr lang="en-US" dirty="0"/>
              <a:t>d</a:t>
            </a:r>
            <a:r>
              <a:rPr lang="en-US" dirty="0" smtClean="0"/>
              <a:t>irector.</a:t>
            </a:r>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23</a:t>
            </a:fld>
            <a:endParaRPr lang="en-US" dirty="0"/>
          </a:p>
        </p:txBody>
      </p:sp>
    </p:spTree>
    <p:extLst>
      <p:ext uri="{BB962C8B-B14F-4D97-AF65-F5344CB8AC3E}">
        <p14:creationId xmlns:p14="http://schemas.microsoft.com/office/powerpoint/2010/main" val="1559019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Supervision and Evaluation, </a:t>
            </a:r>
            <a:r>
              <a:rPr lang="en-US" sz="2400" dirty="0" smtClean="0"/>
              <a:t>cont’d.</a:t>
            </a:r>
            <a:r>
              <a:rPr lang="en-US" dirty="0" smtClean="0"/>
              <a:t>	</a:t>
            </a:r>
            <a:endParaRPr lang="en-US" dirty="0"/>
          </a:p>
        </p:txBody>
      </p:sp>
      <p:sp>
        <p:nvSpPr>
          <p:cNvPr id="3" name="Content Placeholder 2"/>
          <p:cNvSpPr>
            <a:spLocks noGrp="1"/>
          </p:cNvSpPr>
          <p:nvPr>
            <p:ph idx="1"/>
          </p:nvPr>
        </p:nvSpPr>
        <p:spPr>
          <a:xfrm>
            <a:off x="304800" y="990600"/>
            <a:ext cx="8534400" cy="5029200"/>
          </a:xfrm>
        </p:spPr>
        <p:txBody>
          <a:bodyPr/>
          <a:lstStyle/>
          <a:p>
            <a:r>
              <a:rPr lang="en-US" dirty="0" smtClean="0"/>
              <a:t>The regulations require </a:t>
            </a:r>
            <a:r>
              <a:rPr lang="en-US" dirty="0"/>
              <a:t>the SILC to supervise SILC staff, regardless of whether or not the SILC is a nonprofit. </a:t>
            </a:r>
            <a:endParaRPr lang="en-US" dirty="0" smtClean="0"/>
          </a:p>
          <a:p>
            <a:r>
              <a:rPr lang="en-US" dirty="0" smtClean="0"/>
              <a:t>If </a:t>
            </a:r>
            <a:r>
              <a:rPr lang="en-US" dirty="0"/>
              <a:t>SILC staff are state employees, there may be state-imposed personnel requirements concerning performance appraisal. </a:t>
            </a:r>
            <a:r>
              <a:rPr lang="en-US" dirty="0" smtClean="0"/>
              <a:t>The SILC should have input into this appraisal.</a:t>
            </a:r>
          </a:p>
          <a:p>
            <a:r>
              <a:rPr lang="en-US" dirty="0" smtClean="0"/>
              <a:t>The SILC </a:t>
            </a:r>
            <a:r>
              <a:rPr lang="en-US" dirty="0"/>
              <a:t>has the authority to hire and fire staff. </a:t>
            </a:r>
            <a:endParaRPr lang="en-US" dirty="0" smtClean="0"/>
          </a:p>
          <a:p>
            <a:r>
              <a:rPr lang="en-US" dirty="0" smtClean="0"/>
              <a:t>While the SILC Chair may have assigned responsibility for some staff oversite, the Chair cannot hire and fire. A </a:t>
            </a:r>
            <a:r>
              <a:rPr lang="en-US" dirty="0"/>
              <a:t>vote of the full Council would be required for any such personnel matters.</a:t>
            </a:r>
            <a:endParaRPr lang="en-US" dirty="0" smtClean="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24</a:t>
            </a:fld>
            <a:endParaRPr lang="en-US" dirty="0"/>
          </a:p>
        </p:txBody>
      </p:sp>
    </p:spTree>
    <p:extLst>
      <p:ext uri="{BB962C8B-B14F-4D97-AF65-F5344CB8AC3E}">
        <p14:creationId xmlns:p14="http://schemas.microsoft.com/office/powerpoint/2010/main" val="6864261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7696200" cy="792162"/>
          </a:xfrm>
        </p:spPr>
        <p:txBody>
          <a:bodyPr/>
          <a:lstStyle/>
          <a:p>
            <a:r>
              <a:rPr lang="en-US" dirty="0" smtClean="0"/>
              <a:t>Compensation and Expenses</a:t>
            </a:r>
            <a:endParaRPr lang="en-US" dirty="0"/>
          </a:p>
        </p:txBody>
      </p:sp>
      <p:sp>
        <p:nvSpPr>
          <p:cNvPr id="3" name="Content Placeholder 2"/>
          <p:cNvSpPr>
            <a:spLocks noGrp="1"/>
          </p:cNvSpPr>
          <p:nvPr>
            <p:ph idx="1"/>
          </p:nvPr>
        </p:nvSpPr>
        <p:spPr>
          <a:xfrm>
            <a:off x="304800" y="762000"/>
            <a:ext cx="8610600" cy="5486400"/>
          </a:xfrm>
        </p:spPr>
        <p:txBody>
          <a:bodyPr/>
          <a:lstStyle/>
          <a:p>
            <a:r>
              <a:rPr lang="en-US" dirty="0" smtClean="0"/>
              <a:t>You may need policies, procedures and probably forms which allow Council members to request reimbursement for reasonable and necessary expenses related to meetings and performing Council duties.</a:t>
            </a:r>
          </a:p>
          <a:p>
            <a:r>
              <a:rPr lang="en-US" dirty="0" smtClean="0"/>
              <a:t>These may mirror your DSE policies and procedures, especially if they are writing the checks.</a:t>
            </a:r>
          </a:p>
          <a:p>
            <a:r>
              <a:rPr lang="en-US" dirty="0" smtClean="0"/>
              <a:t>If you intend to provide compensation, your policy and procedures should address when to </a:t>
            </a:r>
            <a:r>
              <a:rPr lang="en-US" dirty="0"/>
              <a:t>pay reasonable compensation to a member of the </a:t>
            </a:r>
            <a:r>
              <a:rPr lang="en-US" dirty="0" smtClean="0"/>
              <a:t>Council, </a:t>
            </a:r>
            <a:r>
              <a:rPr lang="en-US" dirty="0"/>
              <a:t>if such member is not employed or must forfeit wages from other employment, for each day the member is engaged in performing </a:t>
            </a:r>
            <a:r>
              <a:rPr lang="en-US" dirty="0" smtClean="0"/>
              <a:t>Council duties, and how a member is to request such compensation.</a:t>
            </a:r>
            <a:endParaRPr lang="en-US"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25</a:t>
            </a:fld>
            <a:endParaRPr lang="en-US" dirty="0"/>
          </a:p>
        </p:txBody>
      </p:sp>
    </p:spTree>
    <p:extLst>
      <p:ext uri="{BB962C8B-B14F-4D97-AF65-F5344CB8AC3E}">
        <p14:creationId xmlns:p14="http://schemas.microsoft.com/office/powerpoint/2010/main" val="15309152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7696200" cy="792162"/>
          </a:xfrm>
        </p:spPr>
        <p:txBody>
          <a:bodyPr/>
          <a:lstStyle/>
          <a:p>
            <a:r>
              <a:rPr lang="en-US" dirty="0" smtClean="0"/>
              <a:t>Conflict of Interest</a:t>
            </a:r>
            <a:endParaRPr lang="en-US" dirty="0"/>
          </a:p>
        </p:txBody>
      </p:sp>
      <p:sp>
        <p:nvSpPr>
          <p:cNvPr id="3" name="Content Placeholder 2"/>
          <p:cNvSpPr>
            <a:spLocks noGrp="1"/>
          </p:cNvSpPr>
          <p:nvPr>
            <p:ph idx="1"/>
          </p:nvPr>
        </p:nvSpPr>
        <p:spPr>
          <a:xfrm>
            <a:off x="304800" y="762000"/>
            <a:ext cx="8534400" cy="5257800"/>
          </a:xfrm>
        </p:spPr>
        <p:txBody>
          <a:bodyPr/>
          <a:lstStyle/>
          <a:p>
            <a:r>
              <a:rPr lang="en-US" sz="2400" dirty="0" smtClean="0"/>
              <a:t>You are required to assure that personnel are not assigned duties that would create a conflict of interest.</a:t>
            </a:r>
          </a:p>
          <a:p>
            <a:r>
              <a:rPr lang="en-US" sz="2400" dirty="0" smtClean="0"/>
              <a:t>It is typical that a conflict of interest policy requires any member who might benefit personally from a decision will: </a:t>
            </a:r>
          </a:p>
          <a:p>
            <a:pPr marL="914400" lvl="1" indent="-457200">
              <a:buFont typeface="+mj-lt"/>
              <a:buAutoNum type="alphaLcPeriod"/>
            </a:pPr>
            <a:r>
              <a:rPr lang="en-US" dirty="0" smtClean="0"/>
              <a:t>Inform the Council of the potential conflict.</a:t>
            </a:r>
          </a:p>
          <a:p>
            <a:pPr marL="914400" lvl="1" indent="-457200">
              <a:buFont typeface="+mj-lt"/>
              <a:buAutoNum type="alphaLcPeriod"/>
            </a:pPr>
            <a:r>
              <a:rPr lang="en-US" dirty="0" smtClean="0"/>
              <a:t>Refrain from discussing or voting on the matter.</a:t>
            </a:r>
          </a:p>
          <a:p>
            <a:r>
              <a:rPr lang="en-US" sz="2400" dirty="0" smtClean="0"/>
              <a:t>The nature of consumer control in the Independent Living network raises the possibility of such conflicts.</a:t>
            </a:r>
          </a:p>
          <a:p>
            <a:r>
              <a:rPr lang="en-US" sz="2400" dirty="0" smtClean="0"/>
              <a:t>A Council member may be a staff member or consumer of a CIL, for example. However, unless they personally would benefit from the decision, it is not considered a conflict.</a:t>
            </a:r>
          </a:p>
          <a:p>
            <a:r>
              <a:rPr lang="en-US" sz="2400" dirty="0" smtClean="0"/>
              <a:t>Conflicts are expected and allowed as long as they are disclosed.</a:t>
            </a:r>
          </a:p>
          <a:p>
            <a:pPr marL="914400" lvl="1" indent="-457200">
              <a:buFont typeface="+mj-lt"/>
              <a:buAutoNum type="alphaLcPeriod"/>
            </a:pPr>
            <a:endParaRPr lang="en-US" sz="2400" dirty="0" smtClean="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26</a:t>
            </a:fld>
            <a:endParaRPr lang="en-US" dirty="0"/>
          </a:p>
        </p:txBody>
      </p:sp>
    </p:spTree>
    <p:extLst>
      <p:ext uri="{BB962C8B-B14F-4D97-AF65-F5344CB8AC3E}">
        <p14:creationId xmlns:p14="http://schemas.microsoft.com/office/powerpoint/2010/main" val="2251560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077200" cy="792162"/>
          </a:xfrm>
        </p:spPr>
        <p:txBody>
          <a:bodyPr>
            <a:noAutofit/>
          </a:bodyPr>
          <a:lstStyle/>
          <a:p>
            <a:pPr algn="l"/>
            <a:r>
              <a:rPr lang="en-US" b="1" dirty="0" smtClean="0">
                <a:solidFill>
                  <a:srgbClr val="333399"/>
                </a:solidFill>
              </a:rPr>
              <a:t>Conflicts of Interest and Ethical </a:t>
            </a:r>
            <a:r>
              <a:rPr lang="en-US" dirty="0">
                <a:solidFill>
                  <a:srgbClr val="333399"/>
                </a:solidFill>
              </a:rPr>
              <a:t>C</a:t>
            </a:r>
            <a:r>
              <a:rPr lang="en-US" b="1" dirty="0" smtClean="0">
                <a:solidFill>
                  <a:srgbClr val="333399"/>
                </a:solidFill>
              </a:rPr>
              <a:t>odes of Conduct</a:t>
            </a:r>
            <a:endParaRPr lang="en-US" b="1" dirty="0">
              <a:solidFill>
                <a:srgbClr val="333399"/>
              </a:solidFill>
            </a:endParaRPr>
          </a:p>
        </p:txBody>
      </p:sp>
      <p:sp>
        <p:nvSpPr>
          <p:cNvPr id="3" name="Content Placeholder 2"/>
          <p:cNvSpPr>
            <a:spLocks noGrp="1"/>
          </p:cNvSpPr>
          <p:nvPr>
            <p:ph idx="1"/>
          </p:nvPr>
        </p:nvSpPr>
        <p:spPr>
          <a:xfrm>
            <a:off x="304800" y="1371600"/>
            <a:ext cx="8534400" cy="4648200"/>
          </a:xfrm>
        </p:spPr>
        <p:txBody>
          <a:bodyPr>
            <a:normAutofit/>
          </a:bodyPr>
          <a:lstStyle/>
          <a:p>
            <a:r>
              <a:rPr lang="en-US" dirty="0" smtClean="0"/>
              <a:t>There are many sample policies, procedures, and codes available.</a:t>
            </a:r>
          </a:p>
          <a:p>
            <a:r>
              <a:rPr lang="en-US" dirty="0" smtClean="0"/>
              <a:t>If you develop policies, the Council needs to review and adopt them.</a:t>
            </a:r>
          </a:p>
          <a:p>
            <a:r>
              <a:rPr lang="en-US" dirty="0" smtClean="0"/>
              <a:t>Best practice – this is a training item at least annually, after which all members and staff sign their agreement to the code of ethics.</a:t>
            </a:r>
          </a:p>
          <a:p>
            <a:r>
              <a:rPr lang="en-US" dirty="0" smtClean="0"/>
              <a:t>Best practice – orientation of new Council members includes a review of these policies and signing of the members’ agreement to abide by the codes/policies.</a:t>
            </a:r>
            <a:endParaRPr lang="en-US"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27</a:t>
            </a:fld>
            <a:endParaRPr lang="en-US" dirty="0"/>
          </a:p>
        </p:txBody>
      </p:sp>
    </p:spTree>
    <p:extLst>
      <p:ext uri="{BB962C8B-B14F-4D97-AF65-F5344CB8AC3E}">
        <p14:creationId xmlns:p14="http://schemas.microsoft.com/office/powerpoint/2010/main" val="11553895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990600"/>
            <a:ext cx="8610600" cy="5257800"/>
          </a:xfrm>
        </p:spPr>
        <p:txBody>
          <a:bodyPr/>
          <a:lstStyle/>
          <a:p>
            <a:r>
              <a:rPr lang="en-US" dirty="0" smtClean="0"/>
              <a:t>Most states have a state association of nonprofits that offers training on areas that are common to nonprofits regardless of their purpose.</a:t>
            </a:r>
          </a:p>
          <a:p>
            <a:r>
              <a:rPr lang="en-US" dirty="0" smtClean="0"/>
              <a:t>The local United Way often provides nonprofit management training. (It also offers a way for you to connect with other disability services providers/ organizations with which you may collaborate.)</a:t>
            </a:r>
          </a:p>
          <a:p>
            <a:r>
              <a:rPr lang="en-US" dirty="0" smtClean="0"/>
              <a:t>Local and state Chambers of Commerce may provide training as well as networking opportunities.</a:t>
            </a:r>
          </a:p>
          <a:p>
            <a:r>
              <a:rPr lang="en-US" dirty="0" smtClean="0"/>
              <a:t>On-line resources such as </a:t>
            </a:r>
            <a:r>
              <a:rPr lang="en-US" dirty="0" smtClean="0">
                <a:hlinkClick r:id="rId2"/>
              </a:rPr>
              <a:t>www.blueavocado.org</a:t>
            </a:r>
            <a:r>
              <a:rPr lang="en-US" dirty="0" smtClean="0"/>
              <a:t> </a:t>
            </a:r>
            <a:r>
              <a:rPr lang="en-US" dirty="0" smtClean="0">
                <a:hlinkClick r:id="rId3"/>
              </a:rPr>
              <a:t>https://nonprofitquarterly.org</a:t>
            </a:r>
            <a:r>
              <a:rPr lang="en-US" dirty="0" smtClean="0"/>
              <a:t> and </a:t>
            </a:r>
            <a:r>
              <a:rPr lang="en-US" dirty="0" smtClean="0">
                <a:hlinkClick r:id="rId4"/>
              </a:rPr>
              <a:t>https://boardsource.org</a:t>
            </a:r>
            <a:r>
              <a:rPr lang="en-US" dirty="0" smtClean="0"/>
              <a:t> provide articles and training.</a:t>
            </a:r>
          </a:p>
          <a:p>
            <a:endParaRPr lang="en-US" dirty="0"/>
          </a:p>
        </p:txBody>
      </p:sp>
      <p:sp>
        <p:nvSpPr>
          <p:cNvPr id="3" name="Slide Number Placeholder 2"/>
          <p:cNvSpPr>
            <a:spLocks noGrp="1"/>
          </p:cNvSpPr>
          <p:nvPr>
            <p:ph type="sldNum" sz="quarter" idx="10"/>
          </p:nvPr>
        </p:nvSpPr>
        <p:spPr/>
        <p:txBody>
          <a:bodyPr/>
          <a:lstStyle/>
          <a:p>
            <a:pPr>
              <a:defRPr/>
            </a:pPr>
            <a:fld id="{F2DF5F09-D78D-44DB-A338-E90D23C46220}" type="slidenum">
              <a:rPr lang="en-US" smtClean="0"/>
              <a:pPr>
                <a:defRPr/>
              </a:pPr>
              <a:t>28</a:t>
            </a:fld>
            <a:endParaRPr lang="en-US" dirty="0"/>
          </a:p>
        </p:txBody>
      </p:sp>
      <p:sp>
        <p:nvSpPr>
          <p:cNvPr id="4" name="Title 3"/>
          <p:cNvSpPr>
            <a:spLocks noGrp="1"/>
          </p:cNvSpPr>
          <p:nvPr>
            <p:ph type="title"/>
          </p:nvPr>
        </p:nvSpPr>
        <p:spPr>
          <a:xfrm>
            <a:off x="286871" y="216367"/>
            <a:ext cx="7696200" cy="792162"/>
          </a:xfrm>
        </p:spPr>
        <p:txBody>
          <a:bodyPr/>
          <a:lstStyle/>
          <a:p>
            <a:r>
              <a:rPr lang="en-US" dirty="0"/>
              <a:t>R</a:t>
            </a:r>
            <a:r>
              <a:rPr lang="en-US" dirty="0" smtClean="0"/>
              <a:t>esources for Training in SILC operations</a:t>
            </a:r>
            <a:endParaRPr lang="en-US" dirty="0"/>
          </a:p>
        </p:txBody>
      </p:sp>
    </p:spTree>
    <p:extLst>
      <p:ext uri="{BB962C8B-B14F-4D97-AF65-F5344CB8AC3E}">
        <p14:creationId xmlns:p14="http://schemas.microsoft.com/office/powerpoint/2010/main" val="13983431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you have policies and procedures for meetings?</a:t>
            </a:r>
            <a:endParaRPr lang="en-US" dirty="0"/>
          </a:p>
        </p:txBody>
      </p:sp>
      <p:sp>
        <p:nvSpPr>
          <p:cNvPr id="3" name="Content Placeholder 2"/>
          <p:cNvSpPr>
            <a:spLocks noGrp="1"/>
          </p:cNvSpPr>
          <p:nvPr>
            <p:ph idx="1"/>
          </p:nvPr>
        </p:nvSpPr>
        <p:spPr>
          <a:xfrm>
            <a:off x="304800" y="1143000"/>
            <a:ext cx="8534400" cy="5029200"/>
          </a:xfrm>
        </p:spPr>
        <p:txBody>
          <a:bodyPr/>
          <a:lstStyle/>
          <a:p>
            <a:r>
              <a:rPr lang="en-US" dirty="0" smtClean="0"/>
              <a:t>How do you encourage public input and still complete the items on your agenda?</a:t>
            </a:r>
          </a:p>
          <a:p>
            <a:r>
              <a:rPr lang="en-US" dirty="0" smtClean="0"/>
              <a:t>Most SILCs limit public input to a specific time on the agenda, and limit the length of that input.</a:t>
            </a:r>
          </a:p>
          <a:p>
            <a:r>
              <a:rPr lang="en-US" dirty="0" smtClean="0"/>
              <a:t>You should have an agenda, and in most states that agenda is also available to the public in advance of the meeting. (And you cannot deviate from the agenda.)</a:t>
            </a:r>
          </a:p>
          <a:p>
            <a:r>
              <a:rPr lang="en-US" dirty="0" smtClean="0"/>
              <a:t>We suggest a handout or brief that provides background and pros and cons for any item that the Council will be considering. The ED or a committee typically provides this.</a:t>
            </a:r>
            <a:endParaRPr lang="en-US"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29</a:t>
            </a:fld>
            <a:endParaRPr lang="en-US" dirty="0"/>
          </a:p>
        </p:txBody>
      </p:sp>
    </p:spTree>
    <p:extLst>
      <p:ext uri="{BB962C8B-B14F-4D97-AF65-F5344CB8AC3E}">
        <p14:creationId xmlns:p14="http://schemas.microsoft.com/office/powerpoint/2010/main" val="587624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382000" cy="5029200"/>
          </a:xfrm>
        </p:spPr>
        <p:txBody>
          <a:bodyPr/>
          <a:lstStyle/>
          <a:p>
            <a:pPr lvl="0"/>
            <a:r>
              <a:rPr lang="en-US" dirty="0" smtClean="0"/>
              <a:t>What constitutes SILC Leadership and how to develop it.</a:t>
            </a:r>
          </a:p>
          <a:p>
            <a:pPr lvl="0"/>
            <a:r>
              <a:rPr lang="en-US" dirty="0" smtClean="0"/>
              <a:t>The role </a:t>
            </a:r>
            <a:r>
              <a:rPr lang="en-US" dirty="0"/>
              <a:t>of SILC Chair</a:t>
            </a:r>
            <a:r>
              <a:rPr lang="en-US" dirty="0" smtClean="0"/>
              <a:t>.</a:t>
            </a:r>
          </a:p>
          <a:p>
            <a:pPr lvl="0"/>
            <a:r>
              <a:rPr lang="en-US" dirty="0"/>
              <a:t>O</a:t>
            </a:r>
            <a:r>
              <a:rPr lang="en-US" dirty="0" smtClean="0"/>
              <a:t>ther leadership roles and duties.</a:t>
            </a:r>
          </a:p>
          <a:p>
            <a:pPr lvl="0"/>
            <a:r>
              <a:rPr lang="en-US" dirty="0" smtClean="0"/>
              <a:t>Managing SILC work, challenges, and conflicts.</a:t>
            </a:r>
          </a:p>
          <a:p>
            <a:pPr lvl="0"/>
            <a:r>
              <a:rPr lang="en-US" dirty="0" smtClean="0"/>
              <a:t>Strategies for successfully operating the SILC.</a:t>
            </a:r>
          </a:p>
          <a:p>
            <a:pPr lvl="0"/>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3</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What You Will Learn</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776290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7696200" cy="792162"/>
          </a:xfrm>
        </p:spPr>
        <p:txBody>
          <a:bodyPr/>
          <a:lstStyle/>
          <a:p>
            <a:r>
              <a:rPr lang="en-US" dirty="0" smtClean="0"/>
              <a:t>Open Meetings and Consumer </a:t>
            </a:r>
            <a:r>
              <a:rPr lang="en-US" dirty="0"/>
              <a:t>I</a:t>
            </a:r>
            <a:r>
              <a:rPr lang="en-US" dirty="0" smtClean="0"/>
              <a:t>nput	</a:t>
            </a:r>
            <a:endParaRPr lang="en-US" dirty="0"/>
          </a:p>
        </p:txBody>
      </p:sp>
      <p:sp>
        <p:nvSpPr>
          <p:cNvPr id="3" name="Content Placeholder 2"/>
          <p:cNvSpPr>
            <a:spLocks noGrp="1"/>
          </p:cNvSpPr>
          <p:nvPr>
            <p:ph idx="1"/>
          </p:nvPr>
        </p:nvSpPr>
        <p:spPr>
          <a:xfrm>
            <a:off x="304800" y="838200"/>
            <a:ext cx="8610600" cy="5181600"/>
          </a:xfrm>
        </p:spPr>
        <p:txBody>
          <a:bodyPr/>
          <a:lstStyle/>
          <a:p>
            <a:r>
              <a:rPr lang="en-US" sz="2400" dirty="0" smtClean="0"/>
              <a:t>Your Council is required to meet the Open Meetings Act in your state, which varies from state to state. Study a copy so you know what policies you need. (You may also want to have it on hand at meetings in case questions arise.)</a:t>
            </a:r>
          </a:p>
          <a:p>
            <a:r>
              <a:rPr lang="en-US" sz="2400" dirty="0" smtClean="0"/>
              <a:t>Typically each of your Council meetings must be announced in advance.</a:t>
            </a:r>
          </a:p>
          <a:p>
            <a:r>
              <a:rPr lang="en-US" sz="2400" dirty="0" smtClean="0"/>
              <a:t>Typically each of your Council meetings must have a time set aside for public comment. This time can and should be structured and limited.</a:t>
            </a:r>
          </a:p>
          <a:p>
            <a:r>
              <a:rPr lang="en-US" sz="2400" dirty="0" smtClean="0"/>
              <a:t>It is not necessary for the Council to respond to public comments. Typically you cannot discuss new items during the meeting because it is public. Take notes and consider an expanded time for discussion/decision on your next agenda.</a:t>
            </a:r>
            <a:endParaRPr lang="en-US" sz="2400"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30</a:t>
            </a:fld>
            <a:endParaRPr lang="en-US" dirty="0"/>
          </a:p>
        </p:txBody>
      </p:sp>
    </p:spTree>
    <p:extLst>
      <p:ext uri="{BB962C8B-B14F-4D97-AF65-F5344CB8AC3E}">
        <p14:creationId xmlns:p14="http://schemas.microsoft.com/office/powerpoint/2010/main" val="4711241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7696200" cy="792162"/>
          </a:xfrm>
        </p:spPr>
        <p:txBody>
          <a:bodyPr/>
          <a:lstStyle/>
          <a:p>
            <a:r>
              <a:rPr lang="en-US" dirty="0" smtClean="0"/>
              <a:t>Rules By </a:t>
            </a:r>
            <a:r>
              <a:rPr lang="en-US" dirty="0"/>
              <a:t>W</a:t>
            </a:r>
            <a:r>
              <a:rPr lang="en-US" dirty="0" smtClean="0"/>
              <a:t>hich to Meet </a:t>
            </a:r>
            <a:r>
              <a:rPr lang="en-US" dirty="0"/>
              <a:t>P</a:t>
            </a:r>
            <a:r>
              <a:rPr lang="en-US" dirty="0" smtClean="0"/>
              <a:t>eacefully</a:t>
            </a:r>
            <a:endParaRPr lang="en-US" dirty="0"/>
          </a:p>
        </p:txBody>
      </p:sp>
      <p:sp>
        <p:nvSpPr>
          <p:cNvPr id="3" name="Content Placeholder 2"/>
          <p:cNvSpPr>
            <a:spLocks noGrp="1"/>
          </p:cNvSpPr>
          <p:nvPr>
            <p:ph idx="1"/>
          </p:nvPr>
        </p:nvSpPr>
        <p:spPr>
          <a:xfrm>
            <a:off x="304800" y="762000"/>
            <a:ext cx="8686800" cy="5562600"/>
          </a:xfrm>
        </p:spPr>
        <p:txBody>
          <a:bodyPr/>
          <a:lstStyle/>
          <a:p>
            <a:r>
              <a:rPr lang="en-US" sz="2300" dirty="0" smtClean="0"/>
              <a:t>Originally written by the Statewide Association of ILCs.</a:t>
            </a:r>
          </a:p>
          <a:p>
            <a:r>
              <a:rPr lang="en-US" sz="2300" dirty="0" smtClean="0"/>
              <a:t>Read aloud each day of in-person meeting.</a:t>
            </a:r>
          </a:p>
          <a:p>
            <a:r>
              <a:rPr lang="en-US" sz="2300" dirty="0" smtClean="0"/>
              <a:t>Bulleted points include:</a:t>
            </a:r>
          </a:p>
          <a:p>
            <a:pPr lvl="1"/>
            <a:r>
              <a:rPr lang="en-US" sz="2300" dirty="0" smtClean="0"/>
              <a:t>SILC Chairperson or designee shall facilitate the meeting. </a:t>
            </a:r>
          </a:p>
          <a:p>
            <a:pPr lvl="1"/>
            <a:r>
              <a:rPr lang="en-US" sz="2300" dirty="0" smtClean="0"/>
              <a:t>Members need to wait to be recognized by the meeting facilitator. </a:t>
            </a:r>
          </a:p>
          <a:p>
            <a:pPr lvl="1"/>
            <a:r>
              <a:rPr lang="en-US" sz="2300" dirty="0" smtClean="0"/>
              <a:t>The facilitator will make sure that everyone who wants to speak on a topic does so before second comments from the same person are taken. </a:t>
            </a:r>
          </a:p>
          <a:p>
            <a:pPr lvl="1"/>
            <a:r>
              <a:rPr lang="en-US" sz="2300" dirty="0" smtClean="0"/>
              <a:t>Discussions should focus on the issue at hand; no side conversation. </a:t>
            </a:r>
          </a:p>
          <a:p>
            <a:pPr lvl="1"/>
            <a:r>
              <a:rPr lang="en-US" sz="2300" dirty="0" smtClean="0"/>
              <a:t>Members are reminded to use “I” statements when speaking. </a:t>
            </a:r>
          </a:p>
          <a:p>
            <a:pPr lvl="1"/>
            <a:r>
              <a:rPr lang="en-US" sz="2300" dirty="0" smtClean="0"/>
              <a:t>Cell phones and pagers will be silenced during the meeting. </a:t>
            </a:r>
          </a:p>
          <a:p>
            <a:pPr lvl="1"/>
            <a:endParaRPr lang="en-US" sz="2300"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31</a:t>
            </a:fld>
            <a:endParaRPr lang="en-US" dirty="0"/>
          </a:p>
        </p:txBody>
      </p:sp>
    </p:spTree>
    <p:extLst>
      <p:ext uri="{BB962C8B-B14F-4D97-AF65-F5344CB8AC3E}">
        <p14:creationId xmlns:p14="http://schemas.microsoft.com/office/powerpoint/2010/main" val="37554848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7696200" cy="792162"/>
          </a:xfrm>
        </p:spPr>
        <p:txBody>
          <a:bodyPr/>
          <a:lstStyle/>
          <a:p>
            <a:r>
              <a:rPr lang="en-US" dirty="0" smtClean="0"/>
              <a:t>Philosophy of Equal Access</a:t>
            </a:r>
            <a:endParaRPr lang="en-US" dirty="0"/>
          </a:p>
        </p:txBody>
      </p:sp>
      <p:sp>
        <p:nvSpPr>
          <p:cNvPr id="3" name="Content Placeholder 2"/>
          <p:cNvSpPr>
            <a:spLocks noGrp="1"/>
          </p:cNvSpPr>
          <p:nvPr>
            <p:ph idx="1"/>
          </p:nvPr>
        </p:nvSpPr>
        <p:spPr>
          <a:xfrm>
            <a:off x="381000" y="914400"/>
            <a:ext cx="8534400" cy="5257800"/>
          </a:xfrm>
        </p:spPr>
        <p:txBody>
          <a:bodyPr/>
          <a:lstStyle/>
          <a:p>
            <a:pPr marL="0" indent="0">
              <a:buNone/>
            </a:pPr>
            <a:r>
              <a:rPr lang="en-US" sz="2400" dirty="0" smtClean="0"/>
              <a:t>The expectation is that all operations of the IL Network are accessible. Your policy might include:</a:t>
            </a:r>
          </a:p>
          <a:p>
            <a:r>
              <a:rPr lang="en-US" sz="2400" dirty="0" smtClean="0"/>
              <a:t>Communication – interpreters, readers, video, CART, captions, Braille and other alternative formats as needed for reasonable accommodations.</a:t>
            </a:r>
          </a:p>
          <a:p>
            <a:r>
              <a:rPr lang="en-US" sz="2400" dirty="0" smtClean="0"/>
              <a:t>Physical access to all sites used by the Council for meetings or for input. </a:t>
            </a:r>
          </a:p>
          <a:p>
            <a:r>
              <a:rPr lang="en-US" sz="2400" dirty="0" smtClean="0"/>
              <a:t>Notice regarding fragrance &amp; smoke-free meetings to accommodate people with environmental illness/multiple chemical sensitivity and adherence by Council members.</a:t>
            </a:r>
          </a:p>
          <a:p>
            <a:r>
              <a:rPr lang="en-US" sz="2400" dirty="0" smtClean="0"/>
              <a:t>Signage for public areas meets ADA requirements for height, raised letter and Braille.</a:t>
            </a:r>
          </a:p>
          <a:p>
            <a:r>
              <a:rPr lang="en-US" sz="2400" dirty="0" smtClean="0"/>
              <a:t>Advocacy to achieve public access. </a:t>
            </a:r>
            <a:endParaRPr lang="en-US" sz="2400"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32</a:t>
            </a:fld>
            <a:endParaRPr lang="en-US" dirty="0"/>
          </a:p>
        </p:txBody>
      </p:sp>
    </p:spTree>
    <p:extLst>
      <p:ext uri="{BB962C8B-B14F-4D97-AF65-F5344CB8AC3E}">
        <p14:creationId xmlns:p14="http://schemas.microsoft.com/office/powerpoint/2010/main" val="122050079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22238"/>
            <a:ext cx="8077200" cy="792162"/>
          </a:xfrm>
        </p:spPr>
        <p:txBody>
          <a:bodyPr>
            <a:normAutofit/>
          </a:bodyPr>
          <a:lstStyle/>
          <a:p>
            <a:pPr algn="l"/>
            <a:r>
              <a:rPr lang="en-US" b="1" dirty="0" smtClean="0">
                <a:solidFill>
                  <a:srgbClr val="333399"/>
                </a:solidFill>
              </a:rPr>
              <a:t>Expectations for Each </a:t>
            </a:r>
            <a:r>
              <a:rPr lang="en-US" dirty="0" smtClean="0">
                <a:solidFill>
                  <a:srgbClr val="333399"/>
                </a:solidFill>
              </a:rPr>
              <a:t>Council</a:t>
            </a:r>
            <a:r>
              <a:rPr lang="en-US" b="1" dirty="0" smtClean="0">
                <a:solidFill>
                  <a:srgbClr val="333399"/>
                </a:solidFill>
              </a:rPr>
              <a:t> </a:t>
            </a:r>
            <a:r>
              <a:rPr lang="en-US" dirty="0">
                <a:solidFill>
                  <a:srgbClr val="333399"/>
                </a:solidFill>
              </a:rPr>
              <a:t>M</a:t>
            </a:r>
            <a:r>
              <a:rPr lang="en-US" b="1" dirty="0" smtClean="0">
                <a:solidFill>
                  <a:srgbClr val="333399"/>
                </a:solidFill>
              </a:rPr>
              <a:t>ember</a:t>
            </a:r>
            <a:endParaRPr lang="en-US" b="1" dirty="0">
              <a:solidFill>
                <a:srgbClr val="333399"/>
              </a:solidFill>
            </a:endParaRPr>
          </a:p>
        </p:txBody>
      </p:sp>
      <p:sp>
        <p:nvSpPr>
          <p:cNvPr id="3" name="Content Placeholder 2"/>
          <p:cNvSpPr>
            <a:spLocks noGrp="1"/>
          </p:cNvSpPr>
          <p:nvPr>
            <p:ph idx="1"/>
          </p:nvPr>
        </p:nvSpPr>
        <p:spPr>
          <a:xfrm>
            <a:off x="381000" y="1066800"/>
            <a:ext cx="8458200" cy="4953000"/>
          </a:xfrm>
        </p:spPr>
        <p:txBody>
          <a:bodyPr>
            <a:normAutofit/>
          </a:bodyPr>
          <a:lstStyle/>
          <a:p>
            <a:pPr>
              <a:lnSpc>
                <a:spcPct val="110000"/>
              </a:lnSpc>
            </a:pPr>
            <a:r>
              <a:rPr lang="en-US" dirty="0" smtClean="0">
                <a:cs typeface="Arial" pitchFamily="34" charset="0"/>
              </a:rPr>
              <a:t>Can be clarified in writing, including attendance.</a:t>
            </a:r>
          </a:p>
          <a:p>
            <a:pPr lvl="0">
              <a:lnSpc>
                <a:spcPct val="110000"/>
              </a:lnSpc>
            </a:pPr>
            <a:r>
              <a:rPr lang="en-US" dirty="0">
                <a:cs typeface="Arial" pitchFamily="34" charset="0"/>
              </a:rPr>
              <a:t>M</a:t>
            </a:r>
            <a:r>
              <a:rPr lang="en-US" dirty="0" smtClean="0">
                <a:cs typeface="Arial" pitchFamily="34" charset="0"/>
              </a:rPr>
              <a:t>ight specify that Council </a:t>
            </a:r>
            <a:r>
              <a:rPr lang="en-US" dirty="0">
                <a:cs typeface="Arial" pitchFamily="34" charset="0"/>
              </a:rPr>
              <a:t>members </a:t>
            </a:r>
            <a:r>
              <a:rPr lang="en-US" dirty="0" smtClean="0">
                <a:cs typeface="Arial" pitchFamily="34" charset="0"/>
              </a:rPr>
              <a:t>cannot speak for the Council as individuals except </a:t>
            </a:r>
            <a:r>
              <a:rPr lang="en-US" dirty="0">
                <a:cs typeface="Arial" pitchFamily="34" charset="0"/>
              </a:rPr>
              <a:t>when acting in relevant </a:t>
            </a:r>
            <a:r>
              <a:rPr lang="en-US" dirty="0" smtClean="0">
                <a:cs typeface="Arial" pitchFamily="34" charset="0"/>
              </a:rPr>
              <a:t>Council </a:t>
            </a:r>
            <a:r>
              <a:rPr lang="en-US" dirty="0">
                <a:cs typeface="Arial" pitchFamily="34" charset="0"/>
              </a:rPr>
              <a:t>meetings or as delegated by the </a:t>
            </a:r>
            <a:r>
              <a:rPr lang="en-US" dirty="0" smtClean="0">
                <a:cs typeface="Arial" pitchFamily="34" charset="0"/>
              </a:rPr>
              <a:t>Chair, at the direction of the Council.</a:t>
            </a:r>
          </a:p>
          <a:p>
            <a:pPr lvl="0">
              <a:lnSpc>
                <a:spcPct val="110000"/>
              </a:lnSpc>
            </a:pPr>
            <a:r>
              <a:rPr lang="en-US" dirty="0" smtClean="0">
                <a:cs typeface="Arial" pitchFamily="34" charset="0"/>
              </a:rPr>
              <a:t>The Council can then hold itself accountable to its legal documents including the statute which authorizes it (Title VII of the rehab act), other laws that apply, its own bylaws, and written policies and procedures.</a:t>
            </a:r>
          </a:p>
          <a:p>
            <a:pPr marL="0" lvl="0" indent="0">
              <a:lnSpc>
                <a:spcPct val="110000"/>
              </a:lnSpc>
              <a:buNone/>
            </a:pPr>
            <a:endParaRPr lang="en-US"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33</a:t>
            </a:fld>
            <a:endParaRPr lang="en-US" dirty="0"/>
          </a:p>
        </p:txBody>
      </p:sp>
    </p:spTree>
    <p:extLst>
      <p:ext uri="{BB962C8B-B14F-4D97-AF65-F5344CB8AC3E}">
        <p14:creationId xmlns:p14="http://schemas.microsoft.com/office/powerpoint/2010/main" val="6844438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696200" cy="792162"/>
          </a:xfrm>
        </p:spPr>
        <p:txBody>
          <a:bodyPr/>
          <a:lstStyle/>
          <a:p>
            <a:r>
              <a:rPr lang="en-US" dirty="0" smtClean="0"/>
              <a:t>If...then</a:t>
            </a:r>
            <a:endParaRPr lang="en-US" dirty="0"/>
          </a:p>
        </p:txBody>
      </p:sp>
      <p:sp>
        <p:nvSpPr>
          <p:cNvPr id="3" name="Content Placeholder 2"/>
          <p:cNvSpPr>
            <a:spLocks noGrp="1"/>
          </p:cNvSpPr>
          <p:nvPr>
            <p:ph idx="1"/>
          </p:nvPr>
        </p:nvSpPr>
        <p:spPr>
          <a:xfrm>
            <a:off x="304800" y="914400"/>
            <a:ext cx="8610600" cy="5181600"/>
          </a:xfrm>
        </p:spPr>
        <p:txBody>
          <a:bodyPr/>
          <a:lstStyle/>
          <a:p>
            <a:r>
              <a:rPr lang="en-US" dirty="0" smtClean="0"/>
              <a:t>If your Council hires staff, then you need a set of personnel policies and procedures that match the personnel requirements in the state. It should include budgeting, hiring, evaluating, and disciplining staff so all areas are written BEFORE a problem occurs.</a:t>
            </a:r>
          </a:p>
          <a:p>
            <a:r>
              <a:rPr lang="en-US" dirty="0" smtClean="0"/>
              <a:t>If your Council receives funds to operate, then you need policies and procedures around developing a budget, reviewing financial statements, and conducting an annual review or audit.</a:t>
            </a:r>
          </a:p>
          <a:p>
            <a:r>
              <a:rPr lang="en-US" dirty="0" smtClean="0"/>
              <a:t>If your state has special legislation describing the appointment of Council members, that should be repeated in your policies and procedures.</a:t>
            </a:r>
            <a:endParaRPr lang="en-US" dirty="0"/>
          </a:p>
        </p:txBody>
      </p:sp>
      <p:sp>
        <p:nvSpPr>
          <p:cNvPr id="4" name="Slide Number Placeholder 3"/>
          <p:cNvSpPr>
            <a:spLocks noGrp="1"/>
          </p:cNvSpPr>
          <p:nvPr>
            <p:ph type="sldNum" sz="quarter" idx="10"/>
          </p:nvPr>
        </p:nvSpPr>
        <p:spPr/>
        <p:txBody>
          <a:bodyPr/>
          <a:lstStyle/>
          <a:p>
            <a:pPr>
              <a:defRPr/>
            </a:pPr>
            <a:fld id="{F2DF5F09-D78D-44DB-A338-E90D23C46220}" type="slidenum">
              <a:rPr lang="en-US" smtClean="0"/>
              <a:pPr>
                <a:defRPr/>
              </a:pPr>
              <a:t>34</a:t>
            </a:fld>
            <a:endParaRPr lang="en-US" dirty="0"/>
          </a:p>
        </p:txBody>
      </p:sp>
    </p:spTree>
    <p:extLst>
      <p:ext uri="{BB962C8B-B14F-4D97-AF65-F5344CB8AC3E}">
        <p14:creationId xmlns:p14="http://schemas.microsoft.com/office/powerpoint/2010/main" val="166806617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Standing committees for on-going work</a:t>
            </a:r>
          </a:p>
          <a:p>
            <a:pPr lvl="1"/>
            <a:r>
              <a:rPr lang="en-US" dirty="0" smtClean="0"/>
              <a:t>Established in bylaws</a:t>
            </a:r>
          </a:p>
          <a:p>
            <a:pPr lvl="1"/>
            <a:r>
              <a:rPr lang="en-US" dirty="0" smtClean="0"/>
              <a:t>Meet regularly</a:t>
            </a:r>
          </a:p>
          <a:p>
            <a:pPr lvl="0"/>
            <a:r>
              <a:rPr lang="en-US" dirty="0" smtClean="0"/>
              <a:t>Ad Hoc Committees</a:t>
            </a:r>
          </a:p>
          <a:p>
            <a:pPr lvl="1"/>
            <a:r>
              <a:rPr lang="en-US" dirty="0" smtClean="0"/>
              <a:t>Established as needed</a:t>
            </a:r>
          </a:p>
          <a:p>
            <a:pPr lvl="1"/>
            <a:r>
              <a:rPr lang="en-US" dirty="0" smtClean="0"/>
              <a:t>To accomplish specific task</a:t>
            </a:r>
          </a:p>
          <a:p>
            <a:pPr lvl="1"/>
            <a:r>
              <a:rPr lang="en-US" dirty="0" smtClean="0"/>
              <a:t>Disbanded when task completed</a:t>
            </a:r>
            <a:endParaRPr lang="en-US" dirty="0"/>
          </a:p>
          <a:p>
            <a:pPr marL="0" indent="0">
              <a:buNone/>
            </a:pP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35</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Setting Up Committees</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257607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Elected by the voting members from the voting membership</a:t>
            </a:r>
          </a:p>
          <a:p>
            <a:r>
              <a:rPr lang="en-US" dirty="0" smtClean="0"/>
              <a:t>May be authorized by the full SILC to:</a:t>
            </a:r>
          </a:p>
          <a:p>
            <a:pPr lvl="1"/>
            <a:r>
              <a:rPr lang="en-US" dirty="0" smtClean="0"/>
              <a:t>Act on behalf of the SILC between regular meetings</a:t>
            </a:r>
          </a:p>
          <a:p>
            <a:pPr lvl="1"/>
            <a:r>
              <a:rPr lang="en-US" dirty="0" smtClean="0"/>
              <a:t>Fulfill specific roles for the SILC on an ongoing basis:</a:t>
            </a:r>
          </a:p>
          <a:p>
            <a:pPr lvl="2"/>
            <a:r>
              <a:rPr lang="en-US" dirty="0" smtClean="0"/>
              <a:t>Supervise the Executive Director, Coordinator, etc.</a:t>
            </a:r>
          </a:p>
          <a:p>
            <a:pPr lvl="2"/>
            <a:r>
              <a:rPr lang="en-US" dirty="0" smtClean="0"/>
              <a:t>Review financial reports</a:t>
            </a:r>
          </a:p>
          <a:p>
            <a:pPr lvl="2"/>
            <a:r>
              <a:rPr lang="en-US" dirty="0" smtClean="0"/>
              <a:t>Other?</a:t>
            </a:r>
            <a:endParaRPr lang="en-US" dirty="0"/>
          </a:p>
        </p:txBody>
      </p:sp>
      <p:sp>
        <p:nvSpPr>
          <p:cNvPr id="3" name="Slide Number Placeholder 2"/>
          <p:cNvSpPr>
            <a:spLocks noGrp="1"/>
          </p:cNvSpPr>
          <p:nvPr>
            <p:ph type="sldNum" sz="quarter" idx="10"/>
          </p:nvPr>
        </p:nvSpPr>
        <p:spPr/>
        <p:txBody>
          <a:bodyPr/>
          <a:lstStyle/>
          <a:p>
            <a:pPr>
              <a:defRPr/>
            </a:pPr>
            <a:fld id="{F2DF5F09-D78D-44DB-A338-E90D23C46220}" type="slidenum">
              <a:rPr lang="en-US" smtClean="0"/>
              <a:pPr>
                <a:defRPr/>
              </a:pPr>
              <a:t>36</a:t>
            </a:fld>
            <a:endParaRPr lang="en-US" dirty="0"/>
          </a:p>
        </p:txBody>
      </p:sp>
      <p:sp>
        <p:nvSpPr>
          <p:cNvPr id="4" name="Title 3"/>
          <p:cNvSpPr>
            <a:spLocks noGrp="1"/>
          </p:cNvSpPr>
          <p:nvPr>
            <p:ph type="title"/>
          </p:nvPr>
        </p:nvSpPr>
        <p:spPr/>
        <p:txBody>
          <a:bodyPr/>
          <a:lstStyle/>
          <a:p>
            <a:r>
              <a:rPr lang="en-US" dirty="0" smtClean="0"/>
              <a:t>Executive Committee	</a:t>
            </a:r>
            <a:endParaRPr lang="en-US" dirty="0"/>
          </a:p>
        </p:txBody>
      </p:sp>
    </p:spTree>
    <p:extLst>
      <p:ext uri="{BB962C8B-B14F-4D97-AF65-F5344CB8AC3E}">
        <p14:creationId xmlns:p14="http://schemas.microsoft.com/office/powerpoint/2010/main" val="42422819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What happens if the chair/officer is not fulfilling their duties?</a:t>
            </a:r>
            <a:endParaRPr lang="en-US" dirty="0"/>
          </a:p>
          <a:p>
            <a:pPr lvl="1"/>
            <a:r>
              <a:rPr lang="en-US" dirty="0" smtClean="0"/>
              <a:t>What do your bylaws say?</a:t>
            </a:r>
          </a:p>
          <a:p>
            <a:pPr lvl="1"/>
            <a:r>
              <a:rPr lang="en-US" dirty="0" smtClean="0"/>
              <a:t>What do your policies say?</a:t>
            </a:r>
          </a:p>
          <a:p>
            <a:pPr marL="457200" lvl="1" indent="0">
              <a:buNone/>
            </a:pPr>
            <a:endParaRPr lang="en-US" sz="1200" dirty="0" smtClean="0"/>
          </a:p>
          <a:p>
            <a:r>
              <a:rPr lang="en-US" dirty="0" smtClean="0"/>
              <a:t>A </a:t>
            </a:r>
            <a:r>
              <a:rPr lang="en-US" dirty="0"/>
              <a:t>motion may be made to </a:t>
            </a:r>
            <a:r>
              <a:rPr lang="en-US" dirty="0" smtClean="0"/>
              <a:t>remove an officer</a:t>
            </a:r>
            <a:endParaRPr lang="en-US" dirty="0"/>
          </a:p>
          <a:p>
            <a:pPr marL="857250" lvl="2" indent="-342900">
              <a:buFont typeface="Tahoma" panose="020B0604030504040204" pitchFamily="34" charset="0"/>
              <a:buChar char="–"/>
            </a:pPr>
            <a:r>
              <a:rPr lang="en-US" dirty="0" smtClean="0"/>
              <a:t>If there is a second – the motion must be discussed and voted on.</a:t>
            </a:r>
          </a:p>
          <a:p>
            <a:pPr marL="857250" lvl="2" indent="-342900">
              <a:buFont typeface="Tahoma" panose="020B0604030504040204" pitchFamily="34" charset="0"/>
              <a:buChar char="–"/>
            </a:pPr>
            <a:r>
              <a:rPr lang="en-US" dirty="0" smtClean="0"/>
              <a:t>You may need to go into “executive session” to discuss but the vote must be taken in an open meeting.</a:t>
            </a:r>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37</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Removal of Officers</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878215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Is it possible to remove a member who is:</a:t>
            </a:r>
          </a:p>
          <a:p>
            <a:pPr lvl="1"/>
            <a:r>
              <a:rPr lang="en-US" dirty="0" smtClean="0"/>
              <a:t>Inactive?</a:t>
            </a:r>
          </a:p>
          <a:p>
            <a:pPr lvl="1"/>
            <a:r>
              <a:rPr lang="en-US" dirty="0" smtClean="0"/>
              <a:t>Counterproductive?</a:t>
            </a:r>
          </a:p>
          <a:p>
            <a:r>
              <a:rPr lang="en-US" dirty="0" smtClean="0"/>
              <a:t>What do your bylaws say?</a:t>
            </a:r>
          </a:p>
          <a:p>
            <a:r>
              <a:rPr lang="en-US" dirty="0" smtClean="0"/>
              <a:t>What do your policies say?</a:t>
            </a:r>
          </a:p>
          <a:p>
            <a:r>
              <a:rPr lang="en-US" dirty="0" smtClean="0"/>
              <a:t>What does your Governor’s Office say?</a:t>
            </a:r>
            <a:endParaRPr lang="en-US" dirty="0"/>
          </a:p>
        </p:txBody>
      </p:sp>
      <p:sp>
        <p:nvSpPr>
          <p:cNvPr id="3" name="Slide Number Placeholder 2"/>
          <p:cNvSpPr>
            <a:spLocks noGrp="1"/>
          </p:cNvSpPr>
          <p:nvPr>
            <p:ph type="sldNum" sz="quarter" idx="10"/>
          </p:nvPr>
        </p:nvSpPr>
        <p:spPr/>
        <p:txBody>
          <a:bodyPr/>
          <a:lstStyle/>
          <a:p>
            <a:pPr>
              <a:defRPr/>
            </a:pPr>
            <a:fld id="{F2DF5F09-D78D-44DB-A338-E90D23C46220}" type="slidenum">
              <a:rPr lang="en-US" smtClean="0"/>
              <a:pPr>
                <a:defRPr/>
              </a:pPr>
              <a:t>38</a:t>
            </a:fld>
            <a:endParaRPr lang="en-US" dirty="0"/>
          </a:p>
        </p:txBody>
      </p:sp>
      <p:sp>
        <p:nvSpPr>
          <p:cNvPr id="4" name="Title 3"/>
          <p:cNvSpPr>
            <a:spLocks noGrp="1"/>
          </p:cNvSpPr>
          <p:nvPr>
            <p:ph type="title"/>
          </p:nvPr>
        </p:nvSpPr>
        <p:spPr/>
        <p:txBody>
          <a:bodyPr/>
          <a:lstStyle/>
          <a:p>
            <a:r>
              <a:rPr lang="en-US" dirty="0" smtClean="0"/>
              <a:t>Removal of Members</a:t>
            </a:r>
            <a:endParaRPr lang="en-US" dirty="0"/>
          </a:p>
        </p:txBody>
      </p:sp>
    </p:spTree>
    <p:extLst>
      <p:ext uri="{BB962C8B-B14F-4D97-AF65-F5344CB8AC3E}">
        <p14:creationId xmlns:p14="http://schemas.microsoft.com/office/powerpoint/2010/main" val="39779570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610600" cy="5181600"/>
          </a:xfrm>
        </p:spPr>
        <p:txBody>
          <a:bodyPr/>
          <a:lstStyle/>
          <a:p>
            <a:pPr lvl="0"/>
            <a:r>
              <a:rPr lang="en-US" dirty="0" smtClean="0"/>
              <a:t>Executive Director</a:t>
            </a:r>
          </a:p>
          <a:p>
            <a:pPr lvl="0"/>
            <a:r>
              <a:rPr lang="en-US" dirty="0" smtClean="0"/>
              <a:t>Contract Staff</a:t>
            </a:r>
          </a:p>
          <a:p>
            <a:pPr lvl="0"/>
            <a:r>
              <a:rPr lang="en-US" dirty="0" smtClean="0"/>
              <a:t>DSE </a:t>
            </a:r>
            <a:r>
              <a:rPr lang="en-US" dirty="0"/>
              <a:t>P</a:t>
            </a:r>
            <a:r>
              <a:rPr lang="en-US" dirty="0" smtClean="0"/>
              <a:t>rovided Staff</a:t>
            </a:r>
          </a:p>
          <a:p>
            <a:pPr lvl="0"/>
            <a:endParaRPr lang="en-US" sz="800" dirty="0"/>
          </a:p>
          <a:p>
            <a:pPr marL="0" lvl="0" indent="0">
              <a:buNone/>
            </a:pPr>
            <a:r>
              <a:rPr lang="en-US" dirty="0" smtClean="0"/>
              <a:t>Remember:  The Executive Director, if you have one, is responsible for hiring, supervising, firing any additional staff.</a:t>
            </a:r>
            <a:endParaRPr lang="en-US" dirty="0"/>
          </a:p>
          <a:p>
            <a:r>
              <a:rPr lang="en-US" sz="2600" dirty="0" smtClean="0"/>
              <a:t>A </a:t>
            </a:r>
            <a:r>
              <a:rPr lang="en-US" sz="2600" dirty="0"/>
              <a:t>motion may be made to </a:t>
            </a:r>
            <a:r>
              <a:rPr lang="en-US" sz="2600" dirty="0" smtClean="0"/>
              <a:t>dismiss</a:t>
            </a:r>
            <a:endParaRPr lang="en-US" sz="2600" dirty="0"/>
          </a:p>
          <a:p>
            <a:pPr marL="857250" lvl="2" indent="-342900">
              <a:buFont typeface="Tahoma" panose="020B0604030504040204" pitchFamily="34" charset="0"/>
              <a:buChar char="–"/>
            </a:pPr>
            <a:r>
              <a:rPr lang="en-US" dirty="0"/>
              <a:t>If there is a second – the motion must be discussed and voted </a:t>
            </a:r>
            <a:r>
              <a:rPr lang="en-US" dirty="0" smtClean="0"/>
              <a:t>on.</a:t>
            </a:r>
            <a:endParaRPr lang="en-US" dirty="0"/>
          </a:p>
          <a:p>
            <a:pPr marL="857250" lvl="2" indent="-342900">
              <a:buFont typeface="Tahoma" panose="020B0604030504040204" pitchFamily="34" charset="0"/>
              <a:buChar char="–"/>
            </a:pPr>
            <a:r>
              <a:rPr lang="en-US" dirty="0"/>
              <a:t>You may need to go into “executive session” to discuss but the vote must be taken in an open </a:t>
            </a:r>
            <a:r>
              <a:rPr lang="en-US" dirty="0" smtClean="0"/>
              <a:t>meeting.</a:t>
            </a:r>
            <a:endParaRPr lang="en-US" dirty="0"/>
          </a:p>
          <a:p>
            <a:pPr marL="0" indent="0">
              <a:buNone/>
            </a:pP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39</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Removal of Staff</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926140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534400" cy="5029200"/>
          </a:xfrm>
        </p:spPr>
        <p:txBody>
          <a:bodyPr/>
          <a:lstStyle/>
          <a:p>
            <a:pPr lvl="0"/>
            <a:r>
              <a:rPr lang="en-US" dirty="0" smtClean="0"/>
              <a:t>SILC Chair</a:t>
            </a:r>
          </a:p>
          <a:p>
            <a:pPr lvl="0"/>
            <a:r>
              <a:rPr lang="en-US" dirty="0" smtClean="0"/>
              <a:t>Other Officers</a:t>
            </a:r>
          </a:p>
          <a:p>
            <a:pPr lvl="0"/>
            <a:r>
              <a:rPr lang="en-US" dirty="0" smtClean="0"/>
              <a:t>Executive Committee</a:t>
            </a:r>
          </a:p>
          <a:p>
            <a:pPr lvl="0"/>
            <a:r>
              <a:rPr lang="en-US" dirty="0" smtClean="0"/>
              <a:t>Others?</a:t>
            </a:r>
            <a:endParaRPr lang="en-US" dirty="0"/>
          </a:p>
          <a:p>
            <a:pPr marL="0" indent="0">
              <a:buNone/>
            </a:pP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4</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SILC Leadership</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7920508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What are you looking for?</a:t>
            </a:r>
          </a:p>
          <a:p>
            <a:pPr lvl="1"/>
            <a:r>
              <a:rPr lang="en-US" dirty="0" smtClean="0"/>
              <a:t>Statewide representation</a:t>
            </a:r>
          </a:p>
          <a:p>
            <a:pPr lvl="1"/>
            <a:r>
              <a:rPr lang="en-US" dirty="0" smtClean="0"/>
              <a:t>Diversity</a:t>
            </a:r>
          </a:p>
          <a:p>
            <a:pPr lvl="2"/>
            <a:r>
              <a:rPr lang="en-US" dirty="0" smtClean="0"/>
              <a:t>Disability</a:t>
            </a:r>
          </a:p>
          <a:p>
            <a:pPr lvl="2"/>
            <a:r>
              <a:rPr lang="en-US" dirty="0" smtClean="0"/>
              <a:t>Ethnicity</a:t>
            </a:r>
          </a:p>
          <a:p>
            <a:pPr lvl="2"/>
            <a:r>
              <a:rPr lang="en-US" dirty="0" smtClean="0"/>
              <a:t>Etc.</a:t>
            </a:r>
          </a:p>
          <a:p>
            <a:pPr lvl="1"/>
            <a:r>
              <a:rPr lang="en-US" dirty="0" smtClean="0"/>
              <a:t>Knowledge of CILs and IL</a:t>
            </a:r>
          </a:p>
          <a:p>
            <a:pPr lvl="1"/>
            <a:r>
              <a:rPr lang="en-US" dirty="0" smtClean="0"/>
              <a:t>Business experience</a:t>
            </a:r>
          </a:p>
          <a:p>
            <a:pPr lvl="1"/>
            <a:r>
              <a:rPr lang="en-US" dirty="0" smtClean="0"/>
              <a:t>Advocates </a:t>
            </a:r>
          </a:p>
          <a:p>
            <a:pPr lvl="1"/>
            <a:r>
              <a:rPr lang="en-US" b="1" dirty="0" smtClean="0"/>
              <a:t>People with disabilities</a:t>
            </a:r>
          </a:p>
          <a:p>
            <a:pPr lvl="1"/>
            <a:endParaRPr lang="en-US" dirty="0"/>
          </a:p>
          <a:p>
            <a:pPr marL="0" indent="0">
              <a:buNone/>
            </a:pP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40</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Recruiting New SILC Members</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5631391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Recruitment strategies:</a:t>
            </a:r>
          </a:p>
          <a:p>
            <a:pPr lvl="1"/>
            <a:r>
              <a:rPr lang="en-US" dirty="0"/>
              <a:t>Talk to CILs</a:t>
            </a:r>
          </a:p>
          <a:p>
            <a:pPr lvl="1"/>
            <a:r>
              <a:rPr lang="en-US" dirty="0" smtClean="0"/>
              <a:t>Talk to partner organizations</a:t>
            </a:r>
          </a:p>
          <a:p>
            <a:pPr lvl="1"/>
            <a:r>
              <a:rPr lang="en-US" dirty="0" smtClean="0"/>
              <a:t>Broadly distribute your solicitation:</a:t>
            </a:r>
          </a:p>
          <a:p>
            <a:pPr lvl="2"/>
            <a:r>
              <a:rPr lang="en-US" dirty="0" smtClean="0"/>
              <a:t>E-mail lists</a:t>
            </a:r>
          </a:p>
          <a:p>
            <a:pPr lvl="2"/>
            <a:r>
              <a:rPr lang="en-US" dirty="0" smtClean="0"/>
              <a:t>Mailing lists</a:t>
            </a:r>
          </a:p>
          <a:p>
            <a:pPr lvl="2"/>
            <a:r>
              <a:rPr lang="en-US" dirty="0" smtClean="0"/>
              <a:t>Partners</a:t>
            </a:r>
          </a:p>
          <a:p>
            <a:pPr lvl="2"/>
            <a:r>
              <a:rPr lang="en-US" dirty="0" smtClean="0"/>
              <a:t>Local newspapers</a:t>
            </a:r>
          </a:p>
          <a:p>
            <a:pPr lvl="1"/>
            <a:r>
              <a:rPr lang="en-US" dirty="0" smtClean="0"/>
              <a:t>If the applications you receive do not meet your needs – keep looking!</a:t>
            </a:r>
          </a:p>
        </p:txBody>
      </p:sp>
      <p:sp>
        <p:nvSpPr>
          <p:cNvPr id="3" name="Slide Number Placeholder 2"/>
          <p:cNvSpPr>
            <a:spLocks noGrp="1"/>
          </p:cNvSpPr>
          <p:nvPr>
            <p:ph type="sldNum" sz="quarter" idx="10"/>
          </p:nvPr>
        </p:nvSpPr>
        <p:spPr/>
        <p:txBody>
          <a:bodyPr/>
          <a:lstStyle/>
          <a:p>
            <a:pPr>
              <a:defRPr/>
            </a:pPr>
            <a:fld id="{F2DF5F09-D78D-44DB-A338-E90D23C46220}" type="slidenum">
              <a:rPr lang="en-US" smtClean="0"/>
              <a:pPr>
                <a:defRPr/>
              </a:pPr>
              <a:t>41</a:t>
            </a:fld>
            <a:endParaRPr lang="en-US" dirty="0"/>
          </a:p>
        </p:txBody>
      </p:sp>
      <p:sp>
        <p:nvSpPr>
          <p:cNvPr id="4" name="Title 3"/>
          <p:cNvSpPr>
            <a:spLocks noGrp="1"/>
          </p:cNvSpPr>
          <p:nvPr>
            <p:ph type="title"/>
          </p:nvPr>
        </p:nvSpPr>
        <p:spPr/>
        <p:txBody>
          <a:bodyPr/>
          <a:lstStyle/>
          <a:p>
            <a:r>
              <a:rPr lang="en-US" dirty="0">
                <a:ea typeface="Tahoma" panose="020B0604030504040204" pitchFamily="34" charset="0"/>
                <a:cs typeface="Tahoma" panose="020B0604030504040204" pitchFamily="34" charset="0"/>
              </a:rPr>
              <a:t>Recruiting New SILC </a:t>
            </a:r>
            <a:r>
              <a:rPr lang="en-US" dirty="0" smtClean="0">
                <a:ea typeface="Tahoma" panose="020B0604030504040204" pitchFamily="34" charset="0"/>
                <a:cs typeface="Tahoma" panose="020B0604030504040204" pitchFamily="34" charset="0"/>
              </a:rPr>
              <a:t>Members</a:t>
            </a:r>
            <a:r>
              <a:rPr lang="en-US" sz="2400" dirty="0" smtClean="0">
                <a:ea typeface="Tahoma" panose="020B0604030504040204" pitchFamily="34" charset="0"/>
                <a:cs typeface="Tahoma" panose="020B0604030504040204" pitchFamily="34" charset="0"/>
              </a:rPr>
              <a:t>, cont’d.</a:t>
            </a:r>
            <a:endParaRPr lang="en-US" dirty="0"/>
          </a:p>
        </p:txBody>
      </p:sp>
    </p:spTree>
    <p:extLst>
      <p:ext uri="{BB962C8B-B14F-4D97-AF65-F5344CB8AC3E}">
        <p14:creationId xmlns:p14="http://schemas.microsoft.com/office/powerpoint/2010/main" val="39021165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Provide orientation for new members before their first SILC meeting.</a:t>
            </a:r>
          </a:p>
          <a:p>
            <a:pPr lvl="0"/>
            <a:r>
              <a:rPr lang="en-US" dirty="0" smtClean="0"/>
              <a:t>Provide a “SILC member manual.”</a:t>
            </a:r>
          </a:p>
          <a:p>
            <a:pPr lvl="0"/>
            <a:r>
              <a:rPr lang="en-US" dirty="0" smtClean="0"/>
              <a:t>Invite partners to assist with orientation.</a:t>
            </a:r>
          </a:p>
          <a:p>
            <a:pPr lvl="1"/>
            <a:r>
              <a:rPr lang="en-US" dirty="0" smtClean="0"/>
              <a:t>CILs</a:t>
            </a:r>
          </a:p>
          <a:p>
            <a:pPr lvl="1"/>
            <a:r>
              <a:rPr lang="en-US" dirty="0" smtClean="0"/>
              <a:t>DSE</a:t>
            </a:r>
          </a:p>
          <a:p>
            <a:pPr lvl="0"/>
            <a:r>
              <a:rPr lang="en-US" dirty="0" smtClean="0"/>
              <a:t>Provide additional training opportunities for all SILC members.</a:t>
            </a:r>
          </a:p>
          <a:p>
            <a:pPr lvl="1"/>
            <a:r>
              <a:rPr lang="en-US" dirty="0" smtClean="0"/>
              <a:t>IL-NET trainings</a:t>
            </a:r>
          </a:p>
          <a:p>
            <a:pPr lvl="1"/>
            <a:r>
              <a:rPr lang="en-US" dirty="0" smtClean="0"/>
              <a:t>National conferences</a:t>
            </a:r>
          </a:p>
          <a:p>
            <a:pPr lvl="1"/>
            <a:r>
              <a:rPr lang="en-US" dirty="0" smtClean="0"/>
              <a:t>Webinars</a:t>
            </a:r>
            <a:endParaRPr lang="en-US" dirty="0"/>
          </a:p>
          <a:p>
            <a:pPr marL="0" indent="0">
              <a:buNone/>
            </a:pP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42</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Orientation and Training</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748867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Mentoring new SILC members</a:t>
            </a:r>
          </a:p>
          <a:p>
            <a:pPr lvl="0"/>
            <a:r>
              <a:rPr lang="en-US" dirty="0" smtClean="0"/>
              <a:t>Moving new members onto Executive Committee</a:t>
            </a:r>
          </a:p>
          <a:p>
            <a:pPr lvl="0"/>
            <a:r>
              <a:rPr lang="en-US" dirty="0" smtClean="0"/>
              <a:t>Strong role for Executive Committee</a:t>
            </a:r>
          </a:p>
          <a:p>
            <a:pPr lvl="0"/>
            <a:r>
              <a:rPr lang="en-US" dirty="0" smtClean="0"/>
              <a:t>Use committee chair roles to provide experience to potential leaders</a:t>
            </a:r>
          </a:p>
          <a:p>
            <a:pPr lvl="0"/>
            <a:r>
              <a:rPr lang="en-US" dirty="0" smtClean="0"/>
              <a:t>Training opportunities</a:t>
            </a:r>
          </a:p>
          <a:p>
            <a:pPr marL="0" indent="0">
              <a:buNone/>
            </a:pP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43</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Leadership Development</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399506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Who has responsibility for fiscal monitoring?</a:t>
            </a:r>
          </a:p>
          <a:p>
            <a:pPr lvl="0"/>
            <a:r>
              <a:rPr lang="en-US" dirty="0" smtClean="0"/>
              <a:t>How often are financial reports provided/reviewed? And by whom?</a:t>
            </a:r>
          </a:p>
          <a:p>
            <a:pPr lvl="0"/>
            <a:r>
              <a:rPr lang="en-US" dirty="0" smtClean="0"/>
              <a:t>To whom is the SILC accountable for its fiscal operations?</a:t>
            </a:r>
          </a:p>
          <a:p>
            <a:pPr lvl="0"/>
            <a:r>
              <a:rPr lang="en-US" dirty="0" smtClean="0"/>
              <a:t>How is financial management different for non-profit SILCs vs. SILCs organized another way?</a:t>
            </a:r>
            <a:endParaRPr lang="en-US" dirty="0"/>
          </a:p>
          <a:p>
            <a:pPr marL="0" indent="0">
              <a:buNone/>
            </a:pP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44</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Financial Management</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7351189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CILs are your required partners</a:t>
            </a:r>
          </a:p>
          <a:p>
            <a:pPr lvl="0"/>
            <a:r>
              <a:rPr lang="en-US" dirty="0" smtClean="0"/>
              <a:t>What other partners do you have/need?</a:t>
            </a:r>
          </a:p>
          <a:p>
            <a:pPr lvl="0"/>
            <a:r>
              <a:rPr lang="en-US" dirty="0" smtClean="0"/>
              <a:t>How can partners benefit/contribute to your work?</a:t>
            </a:r>
          </a:p>
          <a:p>
            <a:pPr lvl="0"/>
            <a:r>
              <a:rPr lang="en-US" dirty="0" smtClean="0"/>
              <a:t>How to diversify your partnerships</a:t>
            </a:r>
          </a:p>
          <a:p>
            <a:pPr lvl="0"/>
            <a:endParaRPr lang="en-US" dirty="0"/>
          </a:p>
          <a:p>
            <a:pPr marL="0" indent="0">
              <a:buNone/>
            </a:pP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45</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Partnerships and Collaborations</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0594046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SPIL Development is a SILC Duty</a:t>
            </a:r>
          </a:p>
          <a:p>
            <a:pPr lvl="0"/>
            <a:r>
              <a:rPr lang="en-US" dirty="0" smtClean="0"/>
              <a:t>CILs are required to be included in SPIL development – </a:t>
            </a:r>
            <a:r>
              <a:rPr lang="en-US" u="sng" dirty="0" smtClean="0"/>
              <a:t>all</a:t>
            </a:r>
            <a:r>
              <a:rPr lang="en-US" dirty="0" smtClean="0"/>
              <a:t> the CILs in your state</a:t>
            </a:r>
          </a:p>
          <a:p>
            <a:pPr lvl="0"/>
            <a:r>
              <a:rPr lang="en-US" dirty="0" smtClean="0"/>
              <a:t>Who is at the table?</a:t>
            </a:r>
          </a:p>
          <a:p>
            <a:pPr lvl="0"/>
            <a:r>
              <a:rPr lang="en-US" dirty="0" smtClean="0"/>
              <a:t>How is the work divided?</a:t>
            </a:r>
          </a:p>
          <a:p>
            <a:pPr lvl="0"/>
            <a:r>
              <a:rPr lang="en-US" dirty="0" smtClean="0"/>
              <a:t>What are the goals, objectives, activities?</a:t>
            </a:r>
          </a:p>
          <a:p>
            <a:pPr lvl="0"/>
            <a:r>
              <a:rPr lang="en-US" dirty="0" smtClean="0"/>
              <a:t>How will the Part B funds be used?</a:t>
            </a:r>
          </a:p>
          <a:p>
            <a:pPr lvl="0"/>
            <a:r>
              <a:rPr lang="en-US" dirty="0" smtClean="0"/>
              <a:t>Who will implement the SPIL?</a:t>
            </a:r>
            <a:endParaRPr lang="en-US" dirty="0"/>
          </a:p>
          <a:p>
            <a:pPr marL="0" indent="0">
              <a:buNone/>
            </a:pP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46</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SPIL Development</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079212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SILC</a:t>
            </a:r>
            <a:r>
              <a:rPr lang="en-US" sz="2400" i="1" dirty="0" smtClean="0"/>
              <a:t>Speak </a:t>
            </a:r>
            <a:r>
              <a:rPr lang="en-US" sz="2400" dirty="0" smtClean="0"/>
              <a:t>: a one hour teleconference call on the first Thursday of the month at 3:00 Eastern with SILC Staff, Chairs, and other council members around a specific chosen topic for the month.</a:t>
            </a:r>
          </a:p>
          <a:p>
            <a:r>
              <a:rPr lang="en-US" sz="2400" dirty="0" smtClean="0"/>
              <a:t>IL-NET </a:t>
            </a:r>
            <a:r>
              <a:rPr lang="en-US" sz="2400" dirty="0"/>
              <a:t>TA Blog </a:t>
            </a:r>
            <a:r>
              <a:rPr lang="en-US" sz="2400" u="sng" dirty="0">
                <a:hlinkClick r:id="rId2"/>
              </a:rPr>
              <a:t>http://ilnet-ta.org/wp</a:t>
            </a:r>
            <a:r>
              <a:rPr lang="en-US" sz="2400" u="sng" dirty="0" smtClean="0">
                <a:hlinkClick r:id="rId2"/>
              </a:rPr>
              <a:t>/</a:t>
            </a:r>
            <a:endParaRPr lang="en-US" sz="2400" u="sng" dirty="0"/>
          </a:p>
          <a:p>
            <a:r>
              <a:rPr lang="en-US" sz="2400" dirty="0"/>
              <a:t>SILC Connection Facebook Page </a:t>
            </a:r>
            <a:r>
              <a:rPr lang="en-US" sz="2400" dirty="0">
                <a:hlinkClick r:id="rId3"/>
              </a:rPr>
              <a:t>https://</a:t>
            </a:r>
            <a:r>
              <a:rPr lang="en-US" sz="2400" dirty="0" smtClean="0">
                <a:hlinkClick r:id="rId3"/>
              </a:rPr>
              <a:t>www.facebook.com/SILCConnection</a:t>
            </a:r>
            <a:endParaRPr lang="en-US" sz="2400" dirty="0"/>
          </a:p>
          <a:p>
            <a:r>
              <a:rPr lang="en-US" sz="2400" dirty="0" smtClean="0"/>
              <a:t>Peer-to-Peer </a:t>
            </a:r>
            <a:r>
              <a:rPr lang="en-US" sz="2400" dirty="0"/>
              <a:t>Mentoring </a:t>
            </a:r>
            <a:r>
              <a:rPr lang="en-US" sz="2400" dirty="0" smtClean="0"/>
              <a:t>Program – contact Mary Olson (see slide 45).  </a:t>
            </a:r>
          </a:p>
          <a:p>
            <a:r>
              <a:rPr lang="en-US" sz="2400" dirty="0" smtClean="0"/>
              <a:t>Intensive Support – contact Paula </a:t>
            </a:r>
            <a:r>
              <a:rPr lang="en-US" sz="2400" dirty="0" err="1" smtClean="0"/>
              <a:t>McElwee</a:t>
            </a:r>
            <a:r>
              <a:rPr lang="en-US" sz="2400" dirty="0" smtClean="0"/>
              <a:t> (slide 45).</a:t>
            </a:r>
          </a:p>
          <a:p>
            <a:r>
              <a:rPr lang="en-US" sz="2400" dirty="0" smtClean="0"/>
              <a:t>SILC Training – </a:t>
            </a:r>
            <a:r>
              <a:rPr lang="en-US" sz="2400" dirty="0" smtClean="0">
                <a:hlinkClick r:id="rId4"/>
              </a:rPr>
              <a:t>http://www.ilru.org/training</a:t>
            </a:r>
            <a:r>
              <a:rPr lang="en-US" sz="2400" dirty="0" smtClean="0"/>
              <a:t> </a:t>
            </a: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47</a:t>
            </a:fld>
            <a:endParaRPr lang="en-US" dirty="0"/>
          </a:p>
        </p:txBody>
      </p:sp>
      <p:sp>
        <p:nvSpPr>
          <p:cNvPr id="2" name="Title 1"/>
          <p:cNvSpPr>
            <a:spLocks noGrp="1"/>
          </p:cNvSpPr>
          <p:nvPr>
            <p:ph type="title"/>
          </p:nvPr>
        </p:nvSpPr>
        <p:spPr/>
        <p:txBody>
          <a:bodyPr>
            <a:normAutofit/>
          </a:bodyPr>
          <a:lstStyle/>
          <a:p>
            <a:r>
              <a:rPr lang="en-US" dirty="0" smtClean="0"/>
              <a:t>SILC Resources</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4689736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Final IL Regulations – </a:t>
            </a:r>
            <a:r>
              <a:rPr lang="en-US" sz="2400" smtClean="0"/>
              <a:t>Summary available at </a:t>
            </a:r>
            <a:r>
              <a:rPr lang="en-US" u="sng" dirty="0">
                <a:hlinkClick r:id="rId2"/>
              </a:rPr>
              <a:t>http</a:t>
            </a:r>
            <a:r>
              <a:rPr lang="en-US" u="sng">
                <a:hlinkClick r:id="rId2"/>
              </a:rPr>
              <a:t>://</a:t>
            </a:r>
            <a:r>
              <a:rPr lang="en-US" u="sng" smtClean="0">
                <a:hlinkClick r:id="rId2"/>
              </a:rPr>
              <a:t>acl.gov/NewsRoom/NewsInfo/2016/2016_10_26.aspx</a:t>
            </a:r>
            <a:endParaRPr lang="en-US" u="sng" dirty="0" smtClean="0"/>
          </a:p>
          <a:p>
            <a:r>
              <a:rPr lang="en-US" sz="2400" dirty="0" smtClean="0"/>
              <a:t>ACL is gathering feedback via email, </a:t>
            </a:r>
            <a:r>
              <a:rPr lang="en-US" sz="2400" dirty="0" smtClean="0">
                <a:hlinkClick r:id="rId3"/>
              </a:rPr>
              <a:t>ILFinalRuleFeedback@acl.hhs.gov</a:t>
            </a:r>
            <a:endParaRPr lang="en-US" sz="2400" dirty="0" smtClean="0"/>
          </a:p>
          <a:p>
            <a:r>
              <a:rPr lang="en-US" sz="2400" dirty="0" smtClean="0"/>
              <a:t>IRS tax exempt info for nonprofits – </a:t>
            </a:r>
            <a:r>
              <a:rPr lang="en-US" sz="2400" dirty="0" smtClean="0">
                <a:hlinkClick r:id="rId4"/>
              </a:rPr>
              <a:t>https://www.stayexempt.irs.gov</a:t>
            </a:r>
            <a:r>
              <a:rPr lang="en-US" sz="2400" dirty="0" smtClean="0"/>
              <a:t>  </a:t>
            </a: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48</a:t>
            </a:fld>
            <a:endParaRPr lang="en-US" dirty="0"/>
          </a:p>
        </p:txBody>
      </p:sp>
      <p:sp>
        <p:nvSpPr>
          <p:cNvPr id="2" name="Title 1"/>
          <p:cNvSpPr>
            <a:spLocks noGrp="1"/>
          </p:cNvSpPr>
          <p:nvPr>
            <p:ph type="title"/>
          </p:nvPr>
        </p:nvSpPr>
        <p:spPr/>
        <p:txBody>
          <a:bodyPr>
            <a:normAutofit/>
          </a:bodyPr>
          <a:lstStyle/>
          <a:p>
            <a:r>
              <a:rPr lang="en-US" dirty="0" smtClean="0"/>
              <a:t>Other Resources</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1545587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Ann McDaniel - </a:t>
            </a:r>
            <a:r>
              <a:rPr lang="en-US" dirty="0">
                <a:hlinkClick r:id="rId2"/>
              </a:rPr>
              <a:t>ann.meadows@wvsilc.org</a:t>
            </a:r>
            <a:r>
              <a:rPr lang="en-US" dirty="0"/>
              <a:t> </a:t>
            </a:r>
          </a:p>
          <a:p>
            <a:r>
              <a:rPr lang="en-US" dirty="0"/>
              <a:t>Paula </a:t>
            </a:r>
            <a:r>
              <a:rPr lang="en-US" dirty="0" err="1"/>
              <a:t>McElwee</a:t>
            </a:r>
            <a:r>
              <a:rPr lang="en-US" dirty="0"/>
              <a:t> - </a:t>
            </a:r>
            <a:r>
              <a:rPr lang="en-US" dirty="0">
                <a:solidFill>
                  <a:schemeClr val="tx2"/>
                </a:solidFill>
                <a:hlinkClick r:id="rId3"/>
              </a:rPr>
              <a:t>paulamcelwee-ILRU@yahoo.com</a:t>
            </a:r>
            <a:endParaRPr lang="en-US" dirty="0">
              <a:solidFill>
                <a:schemeClr val="tx2"/>
              </a:solidFill>
            </a:endParaRPr>
          </a:p>
          <a:p>
            <a:pPr lvl="0"/>
            <a:r>
              <a:rPr lang="en-US" dirty="0" smtClean="0"/>
              <a:t>Mary Olson – </a:t>
            </a:r>
            <a:r>
              <a:rPr lang="en-US" dirty="0" smtClean="0">
                <a:hlinkClick r:id="rId4"/>
              </a:rPr>
              <a:t>mary.olson@mso.umt.edu</a:t>
            </a:r>
            <a:r>
              <a:rPr lang="en-US" dirty="0" smtClean="0"/>
              <a:t> </a:t>
            </a:r>
          </a:p>
          <a:p>
            <a:pPr lvl="0"/>
            <a:endParaRPr lang="en-US" dirty="0"/>
          </a:p>
          <a:p>
            <a:pPr marL="0" indent="0">
              <a:buNone/>
            </a:pP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49</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Contacts</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74433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458200" cy="5029200"/>
          </a:xfrm>
        </p:spPr>
        <p:txBody>
          <a:bodyPr/>
          <a:lstStyle/>
          <a:p>
            <a:pPr lvl="0"/>
            <a:r>
              <a:rPr lang="en-US" dirty="0" smtClean="0"/>
              <a:t>SILC membership must be at least 51% people with disabilities not employed by a CIL or any state agency.</a:t>
            </a:r>
          </a:p>
          <a:p>
            <a:pPr lvl="0"/>
            <a:r>
              <a:rPr lang="en-US" dirty="0" smtClean="0"/>
              <a:t>SILC leadership should follow that rule as well.</a:t>
            </a:r>
          </a:p>
          <a:p>
            <a:pPr lvl="0"/>
            <a:r>
              <a:rPr lang="en-US" dirty="0" smtClean="0"/>
              <a:t>Must be voting members of the SILC.</a:t>
            </a:r>
          </a:p>
          <a:p>
            <a:pPr lvl="0"/>
            <a:r>
              <a:rPr lang="en-US" dirty="0" smtClean="0"/>
              <a:t>Be committed to IL principles and values.</a:t>
            </a:r>
          </a:p>
          <a:p>
            <a:pPr lvl="0"/>
            <a:endParaRPr lang="en-US" dirty="0"/>
          </a:p>
          <a:p>
            <a:pPr marL="0" indent="0">
              <a:buNone/>
            </a:pP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5</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Qualifications and Requirements</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866264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2" name="Rectangle 2"/>
          <p:cNvSpPr>
            <a:spLocks noGrp="1" noChangeArrowheads="1"/>
          </p:cNvSpPr>
          <p:nvPr>
            <p:ph type="title"/>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en-US" sz="2800" dirty="0" smtClean="0">
                <a:effectLst/>
              </a:rPr>
              <a:t>SILC-NET </a:t>
            </a:r>
            <a:r>
              <a:rPr lang="en-US" sz="2800" dirty="0">
                <a:effectLst/>
              </a:rPr>
              <a:t>Attribution</a:t>
            </a:r>
          </a:p>
        </p:txBody>
      </p:sp>
      <p:sp>
        <p:nvSpPr>
          <p:cNvPr id="124933" name="Rectangle 3"/>
          <p:cNvSpPr>
            <a:spLocks noGrp="1" noChangeArrowheads="1"/>
          </p:cNvSpPr>
          <p:nvPr>
            <p:ph type="body" idx="1"/>
          </p:nvPr>
        </p:nvSpPr>
        <p:spPr>
          <a:xfrm>
            <a:off x="0" y="1143000"/>
            <a:ext cx="8305800" cy="51816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buNone/>
            </a:pPr>
            <a:r>
              <a:rPr lang="en-US" sz="2000" dirty="0"/>
              <a:t>	</a:t>
            </a:r>
            <a:r>
              <a:rPr lang="en-US" sz="2400" dirty="0"/>
              <a:t>Support for development of this training was provided by the Department of Health and Human Services, Administration for Community Living</a:t>
            </a:r>
            <a:r>
              <a:rPr lang="en-US" sz="2400" dirty="0" smtClean="0"/>
              <a:t> </a:t>
            </a:r>
            <a:r>
              <a:rPr lang="en-US" sz="2400" dirty="0"/>
              <a:t>under grant </a:t>
            </a:r>
            <a:r>
              <a:rPr lang="en-US" sz="2400" dirty="0" smtClean="0"/>
              <a:t>number 90IT0001. </a:t>
            </a:r>
            <a:r>
              <a:rPr lang="en-US" sz="2400" dirty="0"/>
              <a:t>No official endorsement of the </a:t>
            </a:r>
            <a:r>
              <a:rPr lang="en-US" sz="2400" dirty="0" smtClean="0"/>
              <a:t>Department of Health and Human Services should </a:t>
            </a:r>
            <a:r>
              <a:rPr lang="en-US" sz="2400" dirty="0"/>
              <a:t>be inferred. Permission is granted for duplication of any portion of this PowerPoint presentation, providing that the following credit is given to the project: </a:t>
            </a:r>
            <a:r>
              <a:rPr lang="en-US" sz="2400" b="1" dirty="0"/>
              <a:t>Developed as part of the </a:t>
            </a:r>
            <a:r>
              <a:rPr lang="en-US" sz="2400" b="1" dirty="0" smtClean="0"/>
              <a:t>SILC-NET</a:t>
            </a:r>
            <a:r>
              <a:rPr lang="en-US" sz="2400" b="1" dirty="0"/>
              <a:t>, a project of the </a:t>
            </a:r>
            <a:r>
              <a:rPr lang="en-US" sz="2400" b="1" dirty="0" smtClean="0"/>
              <a:t>IL-NET</a:t>
            </a:r>
            <a:r>
              <a:rPr lang="en-US" sz="2400" b="1" dirty="0"/>
              <a:t>, an ILRU/NCIL/APRIL National Training and Technical Assistance Program.</a:t>
            </a:r>
            <a:endParaRPr lang="en-US" sz="2400" dirty="0"/>
          </a:p>
          <a:p>
            <a:pPr>
              <a:buFont typeface="Tahoma" pitchFamily="34" charset="0"/>
              <a:buNone/>
            </a:pPr>
            <a:endParaRPr lang="en-US" sz="2000" dirty="0"/>
          </a:p>
        </p:txBody>
      </p:sp>
      <p:sp>
        <p:nvSpPr>
          <p:cNvPr id="2" name="Slide Number Placeholder 1"/>
          <p:cNvSpPr>
            <a:spLocks noGrp="1"/>
          </p:cNvSpPr>
          <p:nvPr>
            <p:ph type="sldNum" sz="quarter" idx="10"/>
          </p:nvPr>
        </p:nvSpPr>
        <p:spPr/>
        <p:txBody>
          <a:bodyPr/>
          <a:lstStyle/>
          <a:p>
            <a:pPr>
              <a:defRPr/>
            </a:pPr>
            <a:fld id="{F2DF5F09-D78D-44DB-A338-E90D23C46220}" type="slidenum">
              <a:rPr lang="en-US" smtClean="0"/>
              <a:pPr>
                <a:defRPr/>
              </a:pPr>
              <a:t>50</a:t>
            </a:fld>
            <a:endParaRPr lang="en-US" dirty="0"/>
          </a:p>
        </p:txBody>
      </p:sp>
    </p:spTree>
    <p:extLst>
      <p:ext uri="{BB962C8B-B14F-4D97-AF65-F5344CB8AC3E}">
        <p14:creationId xmlns:p14="http://schemas.microsoft.com/office/powerpoint/2010/main" val="23694314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Role of SILC Chair</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
        <p:nvSpPr>
          <p:cNvPr id="3" name="Content Placeholder 2"/>
          <p:cNvSpPr>
            <a:spLocks noGrp="1"/>
          </p:cNvSpPr>
          <p:nvPr>
            <p:ph sz="half" idx="1"/>
          </p:nvPr>
        </p:nvSpPr>
        <p:spPr>
          <a:xfrm>
            <a:off x="304800" y="1219200"/>
            <a:ext cx="4800600" cy="5029200"/>
          </a:xfrm>
        </p:spPr>
        <p:txBody>
          <a:bodyPr/>
          <a:lstStyle/>
          <a:p>
            <a:pPr lvl="0"/>
            <a:r>
              <a:rPr lang="en-US" sz="2400" dirty="0" smtClean="0"/>
              <a:t>Conduct SILC meetings</a:t>
            </a:r>
          </a:p>
          <a:p>
            <a:pPr lvl="0"/>
            <a:r>
              <a:rPr lang="en-US" sz="2400" dirty="0" smtClean="0"/>
              <a:t>Appoint committee members and chairs</a:t>
            </a:r>
          </a:p>
          <a:p>
            <a:pPr lvl="0"/>
            <a:r>
              <a:rPr lang="en-US" sz="2400" dirty="0" smtClean="0"/>
              <a:t>Carry authority to act on behalf of the SILC</a:t>
            </a:r>
          </a:p>
          <a:p>
            <a:pPr lvl="0"/>
            <a:r>
              <a:rPr lang="en-US" sz="2400" dirty="0" smtClean="0"/>
              <a:t>Be responsible to the SILC for all actions</a:t>
            </a:r>
          </a:p>
          <a:p>
            <a:r>
              <a:rPr lang="en-US" sz="2400" dirty="0"/>
              <a:t>Work with ED/Consultant/DSE assigned staff on meeting agendas and policy development</a:t>
            </a:r>
          </a:p>
          <a:p>
            <a:pPr lvl="0"/>
            <a:endParaRPr lang="en-US" sz="2400" dirty="0" smtClean="0"/>
          </a:p>
        </p:txBody>
      </p:sp>
      <p:sp>
        <p:nvSpPr>
          <p:cNvPr id="5" name="Content Placeholder 4"/>
          <p:cNvSpPr>
            <a:spLocks noGrp="1"/>
          </p:cNvSpPr>
          <p:nvPr>
            <p:ph sz="half" idx="2"/>
          </p:nvPr>
        </p:nvSpPr>
        <p:spPr>
          <a:xfrm>
            <a:off x="5257800" y="1219200"/>
            <a:ext cx="3657600" cy="5029200"/>
          </a:xfrm>
        </p:spPr>
        <p:txBody>
          <a:bodyPr/>
          <a:lstStyle/>
          <a:p>
            <a:pPr lvl="0"/>
            <a:r>
              <a:rPr lang="en-US" sz="2400" dirty="0" smtClean="0"/>
              <a:t>Work </a:t>
            </a:r>
            <a:r>
              <a:rPr lang="en-US" sz="2400" dirty="0"/>
              <a:t>cooperatively with DSE</a:t>
            </a:r>
          </a:p>
          <a:p>
            <a:pPr lvl="0"/>
            <a:r>
              <a:rPr lang="en-US" sz="2400" dirty="0"/>
              <a:t>Represent the SILC</a:t>
            </a:r>
          </a:p>
          <a:p>
            <a:pPr lvl="0"/>
            <a:r>
              <a:rPr lang="en-US" sz="2400" dirty="0"/>
              <a:t>Lead planning efforts</a:t>
            </a:r>
          </a:p>
          <a:p>
            <a:pPr lvl="0"/>
            <a:r>
              <a:rPr lang="en-US" sz="2400" dirty="0"/>
              <a:t>Sign the SPIL</a:t>
            </a:r>
          </a:p>
          <a:p>
            <a:pPr lvl="0"/>
            <a:r>
              <a:rPr lang="en-US" sz="2400" dirty="0"/>
              <a:t>Sign the 704 Report</a:t>
            </a:r>
          </a:p>
          <a:p>
            <a:pPr lvl="0"/>
            <a:r>
              <a:rPr lang="en-US" sz="2400" dirty="0"/>
              <a:t>Facilitate development of new </a:t>
            </a:r>
            <a:r>
              <a:rPr lang="en-US" sz="2400" dirty="0" smtClean="0"/>
              <a:t>leaders</a:t>
            </a:r>
          </a:p>
          <a:p>
            <a:pPr lvl="0"/>
            <a:r>
              <a:rPr lang="en-US" sz="2400" dirty="0" smtClean="0"/>
              <a:t>May be assigned day-to-day supervisory duties for the SILC ED</a:t>
            </a:r>
            <a:endParaRPr lang="en-US" sz="2400" dirty="0"/>
          </a:p>
          <a:p>
            <a:pPr marL="0" indent="0">
              <a:buNone/>
            </a:pPr>
            <a:endParaRPr lang="en-US" sz="2400" dirty="0"/>
          </a:p>
          <a:p>
            <a:endParaRPr lang="en-US" sz="2400"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6</a:t>
            </a:fld>
            <a:endParaRPr lang="en-US" dirty="0"/>
          </a:p>
        </p:txBody>
      </p:sp>
      <p:pic>
        <p:nvPicPr>
          <p:cNvPr id="6" name="Picture 5" descr="ILRU logo - ilru red block letters with blue &quot;eyebrow&quot; over it"/>
          <p:cNvPicPr>
            <a:picLocks noChangeAspect="1"/>
          </p:cNvPicPr>
          <p:nvPr/>
        </p:nvPicPr>
        <p:blipFill>
          <a:blip r:embed="rId2" cstate="print"/>
          <a:stretch>
            <a:fillRect/>
          </a:stretch>
        </p:blipFill>
        <p:spPr>
          <a:xfrm>
            <a:off x="8229600" y="76200"/>
            <a:ext cx="838200" cy="401320"/>
          </a:xfrm>
          <a:prstGeom prst="rect">
            <a:avLst/>
          </a:prstGeom>
        </p:spPr>
      </p:pic>
    </p:spTree>
    <p:extLst>
      <p:ext uri="{BB962C8B-B14F-4D97-AF65-F5344CB8AC3E}">
        <p14:creationId xmlns:p14="http://schemas.microsoft.com/office/powerpoint/2010/main" val="41258554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19200"/>
            <a:ext cx="8763000" cy="5029200"/>
          </a:xfrm>
        </p:spPr>
        <p:txBody>
          <a:bodyPr/>
          <a:lstStyle/>
          <a:p>
            <a:pPr lvl="0"/>
            <a:r>
              <a:rPr lang="en-US" dirty="0" smtClean="0"/>
              <a:t>Draft the agenda</a:t>
            </a:r>
          </a:p>
          <a:p>
            <a:pPr lvl="0"/>
            <a:r>
              <a:rPr lang="en-US" u="sng" dirty="0" smtClean="0"/>
              <a:t>Prepare</a:t>
            </a:r>
          </a:p>
          <a:p>
            <a:pPr lvl="0"/>
            <a:r>
              <a:rPr lang="en-US" dirty="0" smtClean="0"/>
              <a:t>Orchestrate the meeting and keep it moving</a:t>
            </a:r>
          </a:p>
          <a:p>
            <a:pPr lvl="0"/>
            <a:r>
              <a:rPr lang="en-US" dirty="0" smtClean="0"/>
              <a:t>Ensure all members feel welcome to participate and that all ideas will be considered</a:t>
            </a:r>
          </a:p>
          <a:p>
            <a:pPr lvl="0"/>
            <a:r>
              <a:rPr lang="en-US" dirty="0" smtClean="0"/>
              <a:t>Delegate tasks and assign work</a:t>
            </a:r>
          </a:p>
          <a:p>
            <a:pPr lvl="0"/>
            <a:r>
              <a:rPr lang="en-US" dirty="0" smtClean="0"/>
              <a:t>Refocus group on common goals and mutual purpose </a:t>
            </a:r>
            <a:endParaRPr lang="en-US" dirty="0"/>
          </a:p>
          <a:p>
            <a:pPr lvl="0"/>
            <a:r>
              <a:rPr lang="en-US" dirty="0" smtClean="0"/>
              <a:t>Follow rules for meeting (often Roberts’ Rules of Order)</a:t>
            </a:r>
          </a:p>
          <a:p>
            <a:pPr lvl="0"/>
            <a:r>
              <a:rPr lang="en-US" dirty="0" smtClean="0"/>
              <a:t>Finish on Time!</a:t>
            </a:r>
            <a:endParaRPr lang="en-US" dirty="0"/>
          </a:p>
          <a:p>
            <a:pPr marL="0" indent="0">
              <a:buNone/>
            </a:pPr>
            <a:endParaRPr lang="en-US" dirty="0"/>
          </a:p>
        </p:txBody>
      </p:sp>
      <p:sp>
        <p:nvSpPr>
          <p:cNvPr id="4" name="Slide Number Placeholder 3"/>
          <p:cNvSpPr>
            <a:spLocks noGrp="1"/>
          </p:cNvSpPr>
          <p:nvPr>
            <p:ph type="sldNum" sz="quarter" idx="10"/>
          </p:nvPr>
        </p:nvSpPr>
        <p:spPr>
          <a:prstGeom prst="rect">
            <a:avLst/>
          </a:prstGeom>
        </p:spPr>
        <p:txBody>
          <a:bodyPr/>
          <a:lstStyle/>
          <a:p>
            <a:fld id="{34BBC363-8651-40F5-ADDC-7ED98BE00A78}" type="slidenum">
              <a:rPr lang="en-US" smtClean="0"/>
              <a:t>7</a:t>
            </a:fld>
            <a:endParaRPr lang="en-US" dirty="0"/>
          </a:p>
        </p:txBody>
      </p:sp>
      <p:sp>
        <p:nvSpPr>
          <p:cNvPr id="2" name="Title 1"/>
          <p:cNvSpPr>
            <a:spLocks noGrp="1"/>
          </p:cNvSpPr>
          <p:nvPr>
            <p:ph type="title"/>
          </p:nvPr>
        </p:nvSpPr>
        <p:spPr/>
        <p:txBody>
          <a:bodyPr>
            <a:normAutofit/>
          </a:bodyPr>
          <a:lstStyle/>
          <a:p>
            <a:r>
              <a:rPr lang="en-US" dirty="0" smtClean="0">
                <a:latin typeface="Arial Rounded MT Bold"/>
                <a:ea typeface="Tahoma" panose="020B0604030504040204" pitchFamily="34" charset="0"/>
                <a:cs typeface="Tahoma" panose="020B0604030504040204" pitchFamily="34" charset="0"/>
              </a:rPr>
              <a:t>Conducting a Meeting</a:t>
            </a:r>
            <a:endParaRPr lang="en-US" dirty="0">
              <a:solidFill>
                <a:schemeClr val="accent2"/>
              </a:solidFill>
              <a:latin typeface="Arial Rounded MT Bold"/>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068472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Commonly used procedures for conducting meetings</a:t>
            </a:r>
          </a:p>
          <a:p>
            <a:r>
              <a:rPr lang="en-US" dirty="0" smtClean="0"/>
              <a:t>Guiding Principles:</a:t>
            </a:r>
          </a:p>
          <a:p>
            <a:pPr lvl="1"/>
            <a:r>
              <a:rPr lang="en-US" dirty="0" smtClean="0"/>
              <a:t>Every member has the right to speak</a:t>
            </a:r>
          </a:p>
          <a:p>
            <a:pPr lvl="1"/>
            <a:r>
              <a:rPr lang="en-US" dirty="0" smtClean="0"/>
              <a:t>Every member has the right to know what is going on at all times</a:t>
            </a:r>
          </a:p>
          <a:p>
            <a:pPr lvl="1"/>
            <a:r>
              <a:rPr lang="en-US" dirty="0" smtClean="0"/>
              <a:t>Only one motion may be considered at one time</a:t>
            </a:r>
          </a:p>
          <a:p>
            <a:pPr lvl="1"/>
            <a:r>
              <a:rPr lang="en-US" dirty="0" smtClean="0"/>
              <a:t>Conduct of meeting should follow the agenda</a:t>
            </a:r>
          </a:p>
          <a:p>
            <a:pPr lvl="1"/>
            <a:r>
              <a:rPr lang="en-US" dirty="0" smtClean="0"/>
              <a:t>Only urgent issues may interrupt someone who is speaking</a:t>
            </a:r>
          </a:p>
          <a:p>
            <a:r>
              <a:rPr lang="en-US" dirty="0" smtClean="0"/>
              <a:t>Provide all SILC members with summary</a:t>
            </a:r>
            <a:endParaRPr lang="en-US" dirty="0"/>
          </a:p>
        </p:txBody>
      </p:sp>
      <p:sp>
        <p:nvSpPr>
          <p:cNvPr id="3" name="Slide Number Placeholder 2"/>
          <p:cNvSpPr>
            <a:spLocks noGrp="1"/>
          </p:cNvSpPr>
          <p:nvPr>
            <p:ph type="sldNum" sz="quarter" idx="10"/>
          </p:nvPr>
        </p:nvSpPr>
        <p:spPr/>
        <p:txBody>
          <a:bodyPr/>
          <a:lstStyle/>
          <a:p>
            <a:pPr>
              <a:defRPr/>
            </a:pPr>
            <a:fld id="{F2DF5F09-D78D-44DB-A338-E90D23C46220}" type="slidenum">
              <a:rPr lang="en-US" smtClean="0"/>
              <a:pPr>
                <a:defRPr/>
              </a:pPr>
              <a:t>8</a:t>
            </a:fld>
            <a:endParaRPr lang="en-US" dirty="0"/>
          </a:p>
        </p:txBody>
      </p:sp>
      <p:sp>
        <p:nvSpPr>
          <p:cNvPr id="4" name="Title 3"/>
          <p:cNvSpPr>
            <a:spLocks noGrp="1"/>
          </p:cNvSpPr>
          <p:nvPr>
            <p:ph type="title"/>
          </p:nvPr>
        </p:nvSpPr>
        <p:spPr/>
        <p:txBody>
          <a:bodyPr/>
          <a:lstStyle/>
          <a:p>
            <a:r>
              <a:rPr lang="en-US" dirty="0" smtClean="0"/>
              <a:t>Roberts’ Rules of Order</a:t>
            </a:r>
            <a:endParaRPr lang="en-US" dirty="0"/>
          </a:p>
        </p:txBody>
      </p:sp>
    </p:spTree>
    <p:extLst>
      <p:ext uri="{BB962C8B-B14F-4D97-AF65-F5344CB8AC3E}">
        <p14:creationId xmlns:p14="http://schemas.microsoft.com/office/powerpoint/2010/main" val="516758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Ensure all SILC members are supported to participate.</a:t>
            </a:r>
          </a:p>
          <a:p>
            <a:pPr lvl="1"/>
            <a:r>
              <a:rPr lang="en-US" dirty="0" smtClean="0"/>
              <a:t>Have access to information.</a:t>
            </a:r>
          </a:p>
          <a:p>
            <a:pPr lvl="1"/>
            <a:r>
              <a:rPr lang="en-US" dirty="0" smtClean="0"/>
              <a:t>Are recognized to speak/participate.</a:t>
            </a:r>
          </a:p>
          <a:p>
            <a:pPr lvl="1"/>
            <a:r>
              <a:rPr lang="en-US" dirty="0" smtClean="0"/>
              <a:t>Have the attention and time of the group.</a:t>
            </a:r>
          </a:p>
          <a:p>
            <a:pPr lvl="1"/>
            <a:r>
              <a:rPr lang="en-US" dirty="0"/>
              <a:t>M</a:t>
            </a:r>
            <a:r>
              <a:rPr lang="en-US" dirty="0" smtClean="0"/>
              <a:t>embers participating remotely by phone or other means are recognized and included.</a:t>
            </a:r>
          </a:p>
          <a:p>
            <a:r>
              <a:rPr lang="en-US" dirty="0" smtClean="0"/>
              <a:t>Ensure all SILC members have necessary accommodations</a:t>
            </a:r>
          </a:p>
          <a:p>
            <a:pPr lvl="1"/>
            <a:r>
              <a:rPr lang="en-US" dirty="0" smtClean="0"/>
              <a:t>Alternate formats</a:t>
            </a:r>
          </a:p>
          <a:p>
            <a:pPr lvl="1"/>
            <a:r>
              <a:rPr lang="en-US" dirty="0" smtClean="0"/>
              <a:t>Communication accommodations</a:t>
            </a:r>
          </a:p>
          <a:p>
            <a:pPr lvl="1"/>
            <a:r>
              <a:rPr lang="en-US" dirty="0" smtClean="0"/>
              <a:t>Interpreters</a:t>
            </a:r>
            <a:endParaRPr lang="en-US" dirty="0"/>
          </a:p>
        </p:txBody>
      </p:sp>
      <p:sp>
        <p:nvSpPr>
          <p:cNvPr id="3" name="Slide Number Placeholder 2"/>
          <p:cNvSpPr>
            <a:spLocks noGrp="1"/>
          </p:cNvSpPr>
          <p:nvPr>
            <p:ph type="sldNum" sz="quarter" idx="10"/>
          </p:nvPr>
        </p:nvSpPr>
        <p:spPr/>
        <p:txBody>
          <a:bodyPr/>
          <a:lstStyle/>
          <a:p>
            <a:pPr>
              <a:defRPr/>
            </a:pPr>
            <a:fld id="{F2DF5F09-D78D-44DB-A338-E90D23C46220}" type="slidenum">
              <a:rPr lang="en-US" smtClean="0"/>
              <a:pPr>
                <a:defRPr/>
              </a:pPr>
              <a:t>9</a:t>
            </a:fld>
            <a:endParaRPr lang="en-US" dirty="0"/>
          </a:p>
        </p:txBody>
      </p:sp>
      <p:sp>
        <p:nvSpPr>
          <p:cNvPr id="4" name="Title 3"/>
          <p:cNvSpPr>
            <a:spLocks noGrp="1"/>
          </p:cNvSpPr>
          <p:nvPr>
            <p:ph type="title"/>
          </p:nvPr>
        </p:nvSpPr>
        <p:spPr/>
        <p:txBody>
          <a:bodyPr/>
          <a:lstStyle/>
          <a:p>
            <a:r>
              <a:rPr lang="en-US" dirty="0" smtClean="0"/>
              <a:t>Inclusion and Accommodation</a:t>
            </a:r>
            <a:endParaRPr lang="en-US" dirty="0"/>
          </a:p>
        </p:txBody>
      </p:sp>
    </p:spTree>
    <p:extLst>
      <p:ext uri="{BB962C8B-B14F-4D97-AF65-F5344CB8AC3E}">
        <p14:creationId xmlns:p14="http://schemas.microsoft.com/office/powerpoint/2010/main" val="165270172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Rounded MT Bold"/>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8456</TotalTime>
  <Words>3581</Words>
  <Application>Microsoft Office PowerPoint</Application>
  <PresentationFormat>On-screen Show (4:3)</PresentationFormat>
  <Paragraphs>380</Paragraphs>
  <Slides>50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50</vt:i4>
      </vt:variant>
    </vt:vector>
  </HeadingPairs>
  <TitlesOfParts>
    <vt:vector size="55" baseType="lpstr">
      <vt:lpstr>ＭＳ Ｐゴシック</vt:lpstr>
      <vt:lpstr>Arial</vt:lpstr>
      <vt:lpstr>Arial Rounded MT Bold</vt:lpstr>
      <vt:lpstr>Tahoma</vt:lpstr>
      <vt:lpstr>Default Design</vt:lpstr>
      <vt:lpstr>Independent Living Research Utilization</vt:lpstr>
      <vt:lpstr>SILC Congress 2017  Breakout Session:  SILC Leadership for Council Members</vt:lpstr>
      <vt:lpstr>What You Will Learn</vt:lpstr>
      <vt:lpstr>SILC Leadership</vt:lpstr>
      <vt:lpstr>Qualifications and Requirements</vt:lpstr>
      <vt:lpstr>Role of SILC Chair</vt:lpstr>
      <vt:lpstr>Conducting a Meeting</vt:lpstr>
      <vt:lpstr>Roberts’ Rules of Order</vt:lpstr>
      <vt:lpstr>Inclusion and Accommodation</vt:lpstr>
      <vt:lpstr>Dealing with Conflict</vt:lpstr>
      <vt:lpstr>Dealing with Members who Don’t Attend</vt:lpstr>
      <vt:lpstr>Example of Rules for Attendance</vt:lpstr>
      <vt:lpstr>Policies and Bylaws</vt:lpstr>
      <vt:lpstr>Why should we look at our policies?</vt:lpstr>
      <vt:lpstr>Policy Development may be Compliance Driven</vt:lpstr>
      <vt:lpstr>Bylaws and Policies are Best Drafted by Individuals or Committee</vt:lpstr>
      <vt:lpstr>Keep the process going – it isn’t a one-time task.</vt:lpstr>
      <vt:lpstr>The Law: Foundation for Policy</vt:lpstr>
      <vt:lpstr>Are term limits specific and followed?</vt:lpstr>
      <vt:lpstr>Policies and Procedures Describe the “How”</vt:lpstr>
      <vt:lpstr>Especially Consider Policies on Authorities!</vt:lpstr>
      <vt:lpstr>How is the Resource Plan Prepared and Monitored?</vt:lpstr>
      <vt:lpstr>Supervision and Evaluation </vt:lpstr>
      <vt:lpstr>Supervision and Evaluation, cont’d. </vt:lpstr>
      <vt:lpstr>Compensation and Expenses</vt:lpstr>
      <vt:lpstr>Conflict of Interest</vt:lpstr>
      <vt:lpstr>Conflicts of Interest and Ethical Codes of Conduct</vt:lpstr>
      <vt:lpstr>Resources for Training in SILC operations</vt:lpstr>
      <vt:lpstr>Do you have policies and procedures for meetings?</vt:lpstr>
      <vt:lpstr>Open Meetings and Consumer Input </vt:lpstr>
      <vt:lpstr>Rules By Which to Meet Peacefully</vt:lpstr>
      <vt:lpstr>Philosophy of Equal Access</vt:lpstr>
      <vt:lpstr>Expectations for Each Council Member</vt:lpstr>
      <vt:lpstr>If...then</vt:lpstr>
      <vt:lpstr>Setting Up Committees</vt:lpstr>
      <vt:lpstr>Executive Committee </vt:lpstr>
      <vt:lpstr>Removal of Officers</vt:lpstr>
      <vt:lpstr>Removal of Members</vt:lpstr>
      <vt:lpstr>Removal of Staff</vt:lpstr>
      <vt:lpstr>Recruiting New SILC Members</vt:lpstr>
      <vt:lpstr>Recruiting New SILC Members, cont’d.</vt:lpstr>
      <vt:lpstr>Orientation and Training</vt:lpstr>
      <vt:lpstr>Leadership Development</vt:lpstr>
      <vt:lpstr>Financial Management</vt:lpstr>
      <vt:lpstr>Partnerships and Collaborations</vt:lpstr>
      <vt:lpstr>SPIL Development</vt:lpstr>
      <vt:lpstr>SILC Resources</vt:lpstr>
      <vt:lpstr>Other Resources</vt:lpstr>
      <vt:lpstr>Contacts</vt:lpstr>
      <vt:lpstr>SILC-NET Attribution</vt:lpstr>
    </vt:vector>
  </TitlesOfParts>
  <Company>Tirr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SILC Leadership for Council Members</dc:title>
  <dc:creator>eubanks</dc:creator>
  <cp:lastModifiedBy>Darrell Jones</cp:lastModifiedBy>
  <cp:revision>433</cp:revision>
  <cp:lastPrinted>2016-11-09T13:50:23Z</cp:lastPrinted>
  <dcterms:created xsi:type="dcterms:W3CDTF">2011-01-05T14:17:40Z</dcterms:created>
  <dcterms:modified xsi:type="dcterms:W3CDTF">2016-12-06T16:18:50Z</dcterms:modified>
</cp:coreProperties>
</file>