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789" r:id="rId2"/>
    <p:sldId id="847" r:id="rId3"/>
    <p:sldId id="848" r:id="rId4"/>
    <p:sldId id="849" r:id="rId5"/>
    <p:sldId id="850" r:id="rId6"/>
    <p:sldId id="851" r:id="rId7"/>
    <p:sldId id="852" r:id="rId8"/>
    <p:sldId id="853" r:id="rId9"/>
    <p:sldId id="854" r:id="rId10"/>
    <p:sldId id="855" r:id="rId11"/>
    <p:sldId id="856" r:id="rId12"/>
    <p:sldId id="857" r:id="rId13"/>
    <p:sldId id="858" r:id="rId14"/>
    <p:sldId id="859" r:id="rId15"/>
    <p:sldId id="860" r:id="rId16"/>
    <p:sldId id="861" r:id="rId17"/>
    <p:sldId id="862" r:id="rId18"/>
    <p:sldId id="318"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795" autoAdjust="0"/>
    <p:restoredTop sz="95232"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66" d="100"/>
          <a:sy n="66" d="100"/>
        </p:scale>
        <p:origin x="3106"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8/9/2019</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15731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529894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1039936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1020708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147570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627843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565582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2</a:t>
            </a:fld>
            <a:endParaRPr lang="en-US" dirty="0"/>
          </a:p>
        </p:txBody>
      </p:sp>
    </p:spTree>
    <p:extLst>
      <p:ext uri="{BB962C8B-B14F-4D97-AF65-F5344CB8AC3E}">
        <p14:creationId xmlns:p14="http://schemas.microsoft.com/office/powerpoint/2010/main" val="55272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1025571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261418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3423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08163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531006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976705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1679074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lvl1pPr>
              <a:defRPr>
                <a:effectLst/>
              </a:defRPr>
            </a:lvl1pPr>
          </a:lstStyle>
          <a:p>
            <a:r>
              <a:rPr lang="en-US" dirty="0"/>
              <a:t>Click to edit Master title style</a:t>
            </a:r>
          </a:p>
        </p:txBody>
      </p:sp>
      <p:sp>
        <p:nvSpPr>
          <p:cNvPr id="3" name="Content Placeholder 2"/>
          <p:cNvSpPr>
            <a:spLocks noGrp="1"/>
          </p:cNvSpPr>
          <p:nvPr>
            <p:ph idx="1"/>
          </p:nvPr>
        </p:nvSpPr>
        <p:spPr>
          <a:xfrm>
            <a:off x="228600" y="1066800"/>
            <a:ext cx="8686800" cy="5029200"/>
          </a:xfrm>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lru.org/introduction-consumer-service-records-independent-living-plans-and-service-coordination-for-cil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lru.org/effective-service-coordination" TargetMode="External"/><Relationship Id="rId2" Type="http://schemas.openxmlformats.org/officeDocument/2006/relationships/hyperlink" Target="http://www.ilru.org/training/consumer-service-records-serie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859730"/>
            <a:ext cx="7352413" cy="5388670"/>
          </a:xfrm>
          <a:prstGeom prst="rect">
            <a:avLst/>
          </a:prstGeom>
        </p:spPr>
      </p:pic>
      <p:sp>
        <p:nvSpPr>
          <p:cNvPr id="7" name="Title 6"/>
          <p:cNvSpPr>
            <a:spLocks noGrp="1"/>
          </p:cNvSpPr>
          <p:nvPr>
            <p:ph type="title"/>
          </p:nvPr>
        </p:nvSpPr>
        <p:spPr>
          <a:xfrm>
            <a:off x="143793" y="85942"/>
            <a:ext cx="8855064" cy="367396"/>
          </a:xfrm>
        </p:spPr>
        <p:txBody>
          <a:bodyPr>
            <a:noAutofit/>
          </a:bodyPr>
          <a:lstStyle/>
          <a:p>
            <a:pPr algn="ctr"/>
            <a:r>
              <a:rPr lang="en-US" sz="1600" dirty="0" smtClean="0"/>
              <a:t>Independent Living Research Utilization</a:t>
            </a:r>
            <a:endParaRPr lang="en-US" sz="1600" dirty="0"/>
          </a:p>
        </p:txBody>
      </p:sp>
      <p:sp>
        <p:nvSpPr>
          <p:cNvPr id="2" name="Slide Number Placeholder 1"/>
          <p:cNvSpPr>
            <a:spLocks noGrp="1"/>
          </p:cNvSpPr>
          <p:nvPr>
            <p:ph type="sldNum" sz="quarter" idx="4294967295"/>
          </p:nvPr>
        </p:nvSpPr>
        <p:spPr>
          <a:xfrm>
            <a:off x="6553200" y="6384925"/>
            <a:ext cx="2362200" cy="244475"/>
          </a:xfrm>
          <a:prstGeom prst="rect">
            <a:avLst/>
          </a:prstGeom>
        </p:spPr>
        <p:txBody>
          <a:bodyPr/>
          <a:lstStyle/>
          <a:p>
            <a:pPr>
              <a:defRPr/>
            </a:pPr>
            <a:fld id="{675CA6A9-017F-426E-8871-B2385D38B30A}" type="slidenum">
              <a:rPr lang="en-US" smtClean="0">
                <a:solidFill>
                  <a:schemeClr val="tx1"/>
                </a:solidFill>
              </a:rPr>
              <a:pPr>
                <a:defRPr/>
              </a:pPr>
              <a:t>1</a:t>
            </a:fld>
            <a:endParaRPr lang="en-US">
              <a:solidFill>
                <a:schemeClr val="tx1"/>
              </a:solidFill>
            </a:endParaRPr>
          </a:p>
        </p:txBody>
      </p:sp>
    </p:spTree>
    <p:extLst>
      <p:ext uri="{BB962C8B-B14F-4D97-AF65-F5344CB8AC3E}">
        <p14:creationId xmlns:p14="http://schemas.microsoft.com/office/powerpoint/2010/main" val="2717146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Eligibility</a:t>
            </a:r>
          </a:p>
        </p:txBody>
      </p:sp>
      <p:sp>
        <p:nvSpPr>
          <p:cNvPr id="10" name="Content Placeholder 9"/>
          <p:cNvSpPr>
            <a:spLocks noGrp="1"/>
          </p:cNvSpPr>
          <p:nvPr>
            <p:ph idx="1"/>
          </p:nvPr>
        </p:nvSpPr>
        <p:spPr/>
        <p:txBody>
          <a:bodyPr/>
          <a:lstStyle/>
          <a:p>
            <a:r>
              <a:rPr lang="en-US" dirty="0"/>
              <a:t>Encourage the </a:t>
            </a:r>
            <a:r>
              <a:rPr lang="en-US" dirty="0" smtClean="0"/>
              <a:t>consumer </a:t>
            </a:r>
            <a:r>
              <a:rPr lang="en-US" dirty="0"/>
              <a:t>to speak freely about the functional limitations of the disability and the impact the disability has on his or her ability to function independently.</a:t>
            </a:r>
          </a:p>
          <a:p>
            <a:r>
              <a:rPr lang="en-US" dirty="0"/>
              <a:t>Discuss and document how IL </a:t>
            </a:r>
            <a:r>
              <a:rPr lang="en-US" dirty="0" smtClean="0"/>
              <a:t>services </a:t>
            </a:r>
            <a:r>
              <a:rPr lang="en-US" dirty="0"/>
              <a:t>will improve the </a:t>
            </a:r>
            <a:r>
              <a:rPr lang="en-US" dirty="0" smtClean="0"/>
              <a:t>consumer’s </a:t>
            </a:r>
            <a:r>
              <a:rPr lang="en-US" dirty="0"/>
              <a:t>ability to function more independently in the home, family and community. </a:t>
            </a:r>
          </a:p>
          <a:p>
            <a:r>
              <a:rPr lang="en-US" dirty="0"/>
              <a:t>Notify the </a:t>
            </a:r>
            <a:r>
              <a:rPr lang="en-US" dirty="0" smtClean="0"/>
              <a:t>consumer </a:t>
            </a:r>
            <a:r>
              <a:rPr lang="en-US" dirty="0"/>
              <a:t>in writing if he or she is determined to be ineligible, provide Client Assistance Program (CAP) information and assist with I&amp;R, where appropriate.</a:t>
            </a:r>
          </a:p>
          <a:p>
            <a:endParaRPr lang="en-US" dirty="0"/>
          </a:p>
        </p:txBody>
      </p:sp>
    </p:spTree>
    <p:extLst>
      <p:ext uri="{BB962C8B-B14F-4D97-AF65-F5344CB8AC3E}">
        <p14:creationId xmlns:p14="http://schemas.microsoft.com/office/powerpoint/2010/main" val="694551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Assessing and Planning</a:t>
            </a:r>
          </a:p>
        </p:txBody>
      </p:sp>
      <p:sp>
        <p:nvSpPr>
          <p:cNvPr id="4" name="Content Placeholder 3">
            <a:extLst>
              <a:ext uri="{FF2B5EF4-FFF2-40B4-BE49-F238E27FC236}">
                <a16:creationId xmlns:a16="http://schemas.microsoft.com/office/drawing/2014/main" xmlns="" id="{14E705C0-33C7-418A-AC41-ADB6CF555E03}"/>
              </a:ext>
            </a:extLst>
          </p:cNvPr>
          <p:cNvSpPr>
            <a:spLocks noGrp="1"/>
          </p:cNvSpPr>
          <p:nvPr>
            <p:ph idx="1"/>
          </p:nvPr>
        </p:nvSpPr>
        <p:spPr/>
        <p:txBody>
          <a:bodyPr/>
          <a:lstStyle/>
          <a:p>
            <a:r>
              <a:rPr lang="en-US" dirty="0"/>
              <a:t>After determining eligibility, the next major step in the IL process is following a logical sequence to develop the ILP </a:t>
            </a:r>
            <a:r>
              <a:rPr lang="en-US" dirty="0" smtClean="0"/>
              <a:t>or waived </a:t>
            </a:r>
            <a:r>
              <a:rPr lang="en-US" dirty="0"/>
              <a:t>p</a:t>
            </a:r>
            <a:r>
              <a:rPr lang="en-US" dirty="0" smtClean="0"/>
              <a:t>lan</a:t>
            </a:r>
            <a:r>
              <a:rPr lang="en-US" dirty="0"/>
              <a:t>. Further a</a:t>
            </a:r>
            <a:r>
              <a:rPr lang="en-US" sz="2800" dirty="0"/>
              <a:t>ssess:</a:t>
            </a:r>
          </a:p>
          <a:p>
            <a:pPr marL="857250" lvl="2" indent="-457200"/>
            <a:r>
              <a:rPr lang="en-US" sz="2800" dirty="0"/>
              <a:t>the nature and extent of the </a:t>
            </a:r>
            <a:r>
              <a:rPr lang="en-US" sz="2800" dirty="0" smtClean="0"/>
              <a:t>consumer's </a:t>
            </a:r>
            <a:r>
              <a:rPr lang="en-US" sz="2800" dirty="0"/>
              <a:t>disability;</a:t>
            </a:r>
            <a:endParaRPr lang="en-US" sz="2400" dirty="0"/>
          </a:p>
          <a:p>
            <a:pPr marL="857250" lvl="2" indent="-457200"/>
            <a:r>
              <a:rPr lang="en-US" sz="2800" dirty="0"/>
              <a:t>the functional assets of the </a:t>
            </a:r>
            <a:r>
              <a:rPr lang="en-US" sz="2800" dirty="0" smtClean="0"/>
              <a:t>consumer</a:t>
            </a:r>
            <a:r>
              <a:rPr lang="en-US" sz="2800" dirty="0"/>
              <a:t>; and</a:t>
            </a:r>
          </a:p>
          <a:p>
            <a:pPr marL="857250" lvl="2" indent="-457200"/>
            <a:r>
              <a:rPr lang="en-US" sz="2800" dirty="0"/>
              <a:t>the needs of the </a:t>
            </a:r>
            <a:r>
              <a:rPr lang="en-US" sz="2800" dirty="0" smtClean="0"/>
              <a:t>consumer </a:t>
            </a:r>
            <a:r>
              <a:rPr lang="en-US" sz="2800" dirty="0"/>
              <a:t>to become or remain independent</a:t>
            </a:r>
          </a:p>
          <a:p>
            <a:pPr marL="347472" lvl="2" indent="-347472"/>
            <a:r>
              <a:rPr lang="en-US" dirty="0"/>
              <a:t>Engage in a Strength-Based approach, whereby the focus is on the </a:t>
            </a:r>
            <a:r>
              <a:rPr lang="en-US" dirty="0" smtClean="0"/>
              <a:t>consumer’s </a:t>
            </a:r>
            <a:r>
              <a:rPr lang="en-US" dirty="0"/>
              <a:t>abilities and not necessarily his or her limitations.</a:t>
            </a:r>
          </a:p>
          <a:p>
            <a:pPr marL="0" indent="0">
              <a:buNone/>
            </a:pPr>
            <a:endParaRPr lang="en-US" dirty="0"/>
          </a:p>
        </p:txBody>
      </p:sp>
    </p:spTree>
    <p:extLst>
      <p:ext uri="{BB962C8B-B14F-4D97-AF65-F5344CB8AC3E}">
        <p14:creationId xmlns:p14="http://schemas.microsoft.com/office/powerpoint/2010/main" val="1112810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Identifying IL Goals and Services</a:t>
            </a:r>
          </a:p>
        </p:txBody>
      </p:sp>
      <p:sp>
        <p:nvSpPr>
          <p:cNvPr id="10" name="Content Placeholder 9"/>
          <p:cNvSpPr>
            <a:spLocks noGrp="1"/>
          </p:cNvSpPr>
          <p:nvPr>
            <p:ph idx="1"/>
          </p:nvPr>
        </p:nvSpPr>
        <p:spPr/>
        <p:txBody>
          <a:bodyPr/>
          <a:lstStyle/>
          <a:p>
            <a:r>
              <a:rPr lang="en-US" dirty="0"/>
              <a:t>In the process of supporting </a:t>
            </a:r>
            <a:r>
              <a:rPr lang="en-US" dirty="0" smtClean="0"/>
              <a:t>consumers </a:t>
            </a:r>
            <a:r>
              <a:rPr lang="en-US" dirty="0"/>
              <a:t>in identifying goals and action steps, it is important to use a Solution-Focused Approach—Taking a positive perspective, as opposed to a negative perspective.</a:t>
            </a:r>
          </a:p>
          <a:p>
            <a:r>
              <a:rPr lang="en-US" dirty="0"/>
              <a:t>Goals should be specific and focus on what the </a:t>
            </a:r>
            <a:r>
              <a:rPr lang="en-US" dirty="0" smtClean="0"/>
              <a:t>consumer </a:t>
            </a:r>
            <a:r>
              <a:rPr lang="en-US" dirty="0"/>
              <a:t>needs to do. </a:t>
            </a:r>
          </a:p>
          <a:p>
            <a:r>
              <a:rPr lang="en-US" dirty="0"/>
              <a:t>Once goals for independent living (IL) are established, assist the </a:t>
            </a:r>
            <a:r>
              <a:rPr lang="en-US" dirty="0" smtClean="0"/>
              <a:t>consumer </a:t>
            </a:r>
            <a:r>
              <a:rPr lang="en-US" dirty="0"/>
              <a:t>in determining what services are required to achieve those goals.  Each service should clearly support the achievement of </a:t>
            </a:r>
            <a:r>
              <a:rPr lang="en-US" dirty="0" smtClean="0"/>
              <a:t>consumer’s </a:t>
            </a:r>
            <a:r>
              <a:rPr lang="en-US" dirty="0"/>
              <a:t>goals and objectives; and be time-limited.</a:t>
            </a:r>
          </a:p>
          <a:p>
            <a:pPr marL="0" indent="0">
              <a:buNone/>
            </a:pPr>
            <a:endParaRPr lang="en-US" dirty="0"/>
          </a:p>
        </p:txBody>
      </p:sp>
    </p:spTree>
    <p:extLst>
      <p:ext uri="{BB962C8B-B14F-4D97-AF65-F5344CB8AC3E}">
        <p14:creationId xmlns:p14="http://schemas.microsoft.com/office/powerpoint/2010/main" val="81462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077200" cy="792162"/>
          </a:xfrm>
        </p:spPr>
        <p:txBody>
          <a:bodyPr/>
          <a:lstStyle/>
          <a:p>
            <a:r>
              <a:rPr lang="en-US" dirty="0"/>
              <a:t>Identifying IL Goals and </a:t>
            </a:r>
            <a:r>
              <a:rPr lang="en-US" dirty="0" smtClean="0"/>
              <a:t>Services</a:t>
            </a:r>
            <a:r>
              <a:rPr lang="en-US" sz="2800" dirty="0" smtClean="0"/>
              <a:t>, cont’d.</a:t>
            </a:r>
            <a:endParaRPr lang="en-US" dirty="0"/>
          </a:p>
        </p:txBody>
      </p:sp>
      <p:sp>
        <p:nvSpPr>
          <p:cNvPr id="10" name="Content Placeholder 9"/>
          <p:cNvSpPr>
            <a:spLocks noGrp="1"/>
          </p:cNvSpPr>
          <p:nvPr>
            <p:ph idx="1"/>
          </p:nvPr>
        </p:nvSpPr>
        <p:spPr/>
        <p:txBody>
          <a:bodyPr/>
          <a:lstStyle/>
          <a:p>
            <a:r>
              <a:rPr lang="en-US" dirty="0"/>
              <a:t>Examine the assessment information with the </a:t>
            </a:r>
            <a:r>
              <a:rPr lang="en-US" dirty="0" smtClean="0"/>
              <a:t>consumer</a:t>
            </a:r>
            <a:r>
              <a:rPr lang="en-US" dirty="0"/>
              <a:t>. Discuss whether options are consistent with the </a:t>
            </a:r>
            <a:r>
              <a:rPr lang="en-US" dirty="0" smtClean="0"/>
              <a:t>consumer's </a:t>
            </a:r>
            <a:r>
              <a:rPr lang="en-US" dirty="0"/>
              <a:t>needs and attributes. Ensure that the IL goal(s) meet identified </a:t>
            </a:r>
            <a:r>
              <a:rPr lang="en-US" dirty="0" smtClean="0"/>
              <a:t>consumer </a:t>
            </a:r>
            <a:r>
              <a:rPr lang="en-US" dirty="0"/>
              <a:t>needs and expectations. This approach supports the </a:t>
            </a:r>
            <a:r>
              <a:rPr lang="en-US" dirty="0" smtClean="0"/>
              <a:t>consumer's </a:t>
            </a:r>
            <a:r>
              <a:rPr lang="en-US" dirty="0"/>
              <a:t>ability to make informed choices about:</a:t>
            </a:r>
          </a:p>
          <a:p>
            <a:pPr marL="852678" lvl="1" indent="-457200"/>
            <a:r>
              <a:rPr lang="en-US" dirty="0"/>
              <a:t>suitable goals;</a:t>
            </a:r>
          </a:p>
          <a:p>
            <a:pPr marL="852678" lvl="1" indent="-457200"/>
            <a:r>
              <a:rPr lang="en-US" dirty="0"/>
              <a:t>services needed to achieve his or her goals;</a:t>
            </a:r>
          </a:p>
          <a:p>
            <a:pPr marL="852678" lvl="1" indent="-457200"/>
            <a:r>
              <a:rPr lang="en-US" dirty="0"/>
              <a:t>preferred methods and settings for service delivery; and,</a:t>
            </a:r>
          </a:p>
          <a:p>
            <a:pPr marL="852678" lvl="1" indent="-457200"/>
            <a:r>
              <a:rPr lang="en-US" dirty="0"/>
              <a:t>potential providers</a:t>
            </a:r>
          </a:p>
          <a:p>
            <a:pPr marL="0" indent="0">
              <a:buNone/>
            </a:pPr>
            <a:endParaRPr lang="en-US" sz="2400" dirty="0"/>
          </a:p>
          <a:p>
            <a:pPr marL="0" indent="0">
              <a:buNone/>
            </a:pPr>
            <a:r>
              <a:rPr lang="en-US" sz="2800" dirty="0"/>
              <a:t> </a:t>
            </a:r>
          </a:p>
          <a:p>
            <a:pPr marL="0" indent="0">
              <a:buNone/>
            </a:pPr>
            <a:endParaRPr lang="en-US" dirty="0"/>
          </a:p>
          <a:p>
            <a:endParaRPr lang="en-US" dirty="0"/>
          </a:p>
        </p:txBody>
      </p:sp>
    </p:spTree>
    <p:extLst>
      <p:ext uri="{BB962C8B-B14F-4D97-AF65-F5344CB8AC3E}">
        <p14:creationId xmlns:p14="http://schemas.microsoft.com/office/powerpoint/2010/main" val="3913493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Self-Assessment</a:t>
            </a:r>
          </a:p>
        </p:txBody>
      </p:sp>
      <p:sp>
        <p:nvSpPr>
          <p:cNvPr id="10" name="Content Placeholder 9"/>
          <p:cNvSpPr>
            <a:spLocks noGrp="1"/>
          </p:cNvSpPr>
          <p:nvPr>
            <p:ph idx="1"/>
          </p:nvPr>
        </p:nvSpPr>
        <p:spPr/>
        <p:txBody>
          <a:bodyPr/>
          <a:lstStyle/>
          <a:p>
            <a:r>
              <a:rPr lang="en-US" dirty="0"/>
              <a:t>What</a:t>
            </a:r>
            <a:r>
              <a:rPr lang="en-US" dirty="0">
                <a:ea typeface="Tahoma"/>
                <a:cs typeface="Tahoma"/>
              </a:rPr>
              <a:t> are the top three strengths you see in your intake/goal setting processes?</a:t>
            </a:r>
            <a:endParaRPr lang="en-US" dirty="0"/>
          </a:p>
          <a:p>
            <a:r>
              <a:rPr lang="en-US" dirty="0">
                <a:ea typeface="Tahoma"/>
                <a:cs typeface="Tahoma"/>
              </a:rPr>
              <a:t>What are three areas of improvement you see in those processes?</a:t>
            </a:r>
            <a:endParaRPr lang="en-US" dirty="0"/>
          </a:p>
          <a:p>
            <a:pPr marL="457200" lvl="1" indent="0">
              <a:buNone/>
            </a:pPr>
            <a:endParaRPr lang="en-US" dirty="0">
              <a:ea typeface="Tahoma"/>
              <a:cs typeface="Tahoma"/>
            </a:endParaRPr>
          </a:p>
          <a:p>
            <a:endParaRPr lang="en-US" dirty="0"/>
          </a:p>
        </p:txBody>
      </p:sp>
    </p:spTree>
    <p:extLst>
      <p:ext uri="{BB962C8B-B14F-4D97-AF65-F5344CB8AC3E}">
        <p14:creationId xmlns:p14="http://schemas.microsoft.com/office/powerpoint/2010/main" val="1920993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Scratching the Surface</a:t>
            </a:r>
          </a:p>
        </p:txBody>
      </p:sp>
      <p:sp>
        <p:nvSpPr>
          <p:cNvPr id="10" name="Content Placeholder 9"/>
          <p:cNvSpPr>
            <a:spLocks noGrp="1"/>
          </p:cNvSpPr>
          <p:nvPr>
            <p:ph idx="1"/>
          </p:nvPr>
        </p:nvSpPr>
        <p:spPr/>
        <p:txBody>
          <a:bodyPr/>
          <a:lstStyle/>
          <a:p>
            <a:r>
              <a:rPr lang="en-US" dirty="0"/>
              <a:t>This session likely scratches the surface of a much</a:t>
            </a:r>
            <a:r>
              <a:rPr lang="en-US" dirty="0">
                <a:ea typeface="Tahoma"/>
                <a:cs typeface="Tahoma"/>
              </a:rPr>
              <a:t> larger </a:t>
            </a:r>
            <a:r>
              <a:rPr lang="en-US" dirty="0" smtClean="0">
                <a:ea typeface="Tahoma"/>
                <a:cs typeface="Tahoma"/>
              </a:rPr>
              <a:t>conversation.</a:t>
            </a:r>
            <a:endParaRPr lang="en-US" dirty="0"/>
          </a:p>
          <a:p>
            <a:r>
              <a:rPr lang="en-US" dirty="0">
                <a:ea typeface="Tahoma"/>
                <a:cs typeface="Tahoma"/>
              </a:rPr>
              <a:t>To take things further, check </a:t>
            </a:r>
            <a:r>
              <a:rPr lang="en-US" dirty="0" smtClean="0">
                <a:ea typeface="Tahoma"/>
                <a:cs typeface="Tahoma"/>
              </a:rPr>
              <a:t>out:</a:t>
            </a:r>
          </a:p>
          <a:p>
            <a:pPr lvl="1"/>
            <a:r>
              <a:rPr lang="en-US" dirty="0" smtClean="0">
                <a:ea typeface="Tahoma"/>
                <a:cs typeface="Tahoma"/>
              </a:rPr>
              <a:t>An Introduction to Consumer Service Records, Independent Living Plans, and Service </a:t>
            </a:r>
            <a:r>
              <a:rPr lang="en-US" dirty="0">
                <a:ea typeface="Tahoma"/>
                <a:cs typeface="Tahoma"/>
              </a:rPr>
              <a:t>Coordination for CILs at </a:t>
            </a:r>
            <a:r>
              <a:rPr lang="en-US" dirty="0">
                <a:ea typeface="Tahoma"/>
                <a:cs typeface="Tahoma"/>
                <a:hlinkClick r:id="rId3"/>
              </a:rPr>
              <a:t>http://</a:t>
            </a:r>
            <a:r>
              <a:rPr lang="en-US" dirty="0" smtClean="0">
                <a:ea typeface="Tahoma"/>
                <a:cs typeface="Tahoma"/>
                <a:hlinkClick r:id="rId3"/>
              </a:rPr>
              <a:t>www.ilru.org/introduction-consumer-service-records-independent-living-plans-and-service-coordination-for-cils</a:t>
            </a:r>
            <a:r>
              <a:rPr lang="en-US" dirty="0" smtClean="0">
                <a:ea typeface="Tahoma"/>
                <a:cs typeface="Tahoma"/>
              </a:rPr>
              <a:t> </a:t>
            </a:r>
            <a:endParaRPr lang="en-US" dirty="0">
              <a:ea typeface="Tahoma"/>
              <a:cs typeface="Tahoma"/>
            </a:endParaRPr>
          </a:p>
          <a:p>
            <a:endParaRPr lang="en-US" dirty="0"/>
          </a:p>
        </p:txBody>
      </p:sp>
    </p:spTree>
    <p:extLst>
      <p:ext uri="{BB962C8B-B14F-4D97-AF65-F5344CB8AC3E}">
        <p14:creationId xmlns:p14="http://schemas.microsoft.com/office/powerpoint/2010/main" val="3796367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More IL </a:t>
            </a:r>
            <a:r>
              <a:rPr lang="en-US" dirty="0" smtClean="0"/>
              <a:t>Resources</a:t>
            </a:r>
            <a:endParaRPr lang="en-US" dirty="0"/>
          </a:p>
        </p:txBody>
      </p:sp>
      <p:sp>
        <p:nvSpPr>
          <p:cNvPr id="3" name="Content Placeholder 2"/>
          <p:cNvSpPr>
            <a:spLocks noGrp="1"/>
          </p:cNvSpPr>
          <p:nvPr>
            <p:ph idx="1"/>
          </p:nvPr>
        </p:nvSpPr>
        <p:spPr/>
        <p:txBody>
          <a:bodyPr/>
          <a:lstStyle/>
          <a:p>
            <a:r>
              <a:rPr lang="en-US" dirty="0" smtClean="0"/>
              <a:t>Interviewing and Assessing Needs (</a:t>
            </a:r>
            <a:r>
              <a:rPr lang="en-US" dirty="0" err="1" smtClean="0"/>
              <a:t>RapidCourse</a:t>
            </a:r>
            <a:r>
              <a:rPr lang="en-US" dirty="0" smtClean="0"/>
              <a:t> tutorial</a:t>
            </a:r>
            <a:r>
              <a:rPr lang="en-US" dirty="0"/>
              <a:t>) - </a:t>
            </a:r>
            <a:r>
              <a:rPr lang="en-US" dirty="0">
                <a:hlinkClick r:id="rId2"/>
              </a:rPr>
              <a:t>http://</a:t>
            </a:r>
            <a:r>
              <a:rPr lang="en-US" dirty="0" smtClean="0">
                <a:hlinkClick r:id="rId2"/>
              </a:rPr>
              <a:t>www.ilru.org/training/consumer-service-records-series</a:t>
            </a:r>
            <a:r>
              <a:rPr lang="en-US" dirty="0" smtClean="0"/>
              <a:t> </a:t>
            </a:r>
          </a:p>
          <a:p>
            <a:r>
              <a:rPr lang="en-US" dirty="0" smtClean="0"/>
              <a:t>Goal Setting with Consumers (</a:t>
            </a:r>
            <a:r>
              <a:rPr lang="en-US" dirty="0" err="1" smtClean="0"/>
              <a:t>RapidCourse</a:t>
            </a:r>
            <a:r>
              <a:rPr lang="en-US" dirty="0"/>
              <a:t> tutorial) - </a:t>
            </a:r>
            <a:r>
              <a:rPr lang="en-US" dirty="0" smtClean="0">
                <a:hlinkClick r:id="rId2"/>
              </a:rPr>
              <a:t>www.ilru.org/training/consumer-service-records-series</a:t>
            </a:r>
            <a:r>
              <a:rPr lang="en-US" dirty="0" smtClean="0"/>
              <a:t> </a:t>
            </a:r>
          </a:p>
          <a:p>
            <a:r>
              <a:rPr lang="en-US" dirty="0" smtClean="0"/>
              <a:t>Effective Service Coordination: Engaging Consumers with a Holistic Approach to Independent Living (recorded </a:t>
            </a:r>
            <a:r>
              <a:rPr lang="en-US" dirty="0"/>
              <a:t>video modules) - </a:t>
            </a:r>
            <a:r>
              <a:rPr lang="en-US" dirty="0">
                <a:hlinkClick r:id="rId3"/>
              </a:rPr>
              <a:t>http://</a:t>
            </a:r>
            <a:r>
              <a:rPr lang="en-US" dirty="0" smtClean="0">
                <a:hlinkClick r:id="rId3"/>
              </a:rPr>
              <a:t>www.ilru.org/effective-service-coordination</a:t>
            </a:r>
            <a:r>
              <a:rPr lang="en-US" dirty="0" smtClean="0"/>
              <a:t> </a:t>
            </a:r>
            <a:endParaRPr lang="en-US" dirty="0"/>
          </a:p>
        </p:txBody>
      </p:sp>
    </p:spTree>
    <p:extLst>
      <p:ext uri="{BB962C8B-B14F-4D97-AF65-F5344CB8AC3E}">
        <p14:creationId xmlns:p14="http://schemas.microsoft.com/office/powerpoint/2010/main" val="2273742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Small Group Activity</a:t>
            </a:r>
            <a:endParaRPr lang="en-US" sz="2400" dirty="0">
              <a:effectLst/>
            </a:endParaRPr>
          </a:p>
        </p:txBody>
      </p:sp>
    </p:spTree>
    <p:extLst>
      <p:ext uri="{BB962C8B-B14F-4D97-AF65-F5344CB8AC3E}">
        <p14:creationId xmlns:p14="http://schemas.microsoft.com/office/powerpoint/2010/main" val="59936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a:effectLst/>
              </a:rPr>
              <a:t>CIL-NET 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a:t>Support for development of this technical assistance information was provided by the Department of Health and Human Services, Administration for Community Living under grant </a:t>
            </a:r>
            <a:r>
              <a:rPr lang="en-US"/>
              <a:t>number </a:t>
            </a:r>
            <a:r>
              <a:rPr lang="en-US" smtClean="0"/>
              <a:t>90ILTA0001</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a:t>
            </a:r>
            <a:r>
              <a:rPr lang="en-US" dirty="0" smtClean="0"/>
              <a:t>CIL-NET</a:t>
            </a:r>
            <a:r>
              <a:rPr lang="en-US" dirty="0"/>
              <a:t>, </a:t>
            </a:r>
            <a:r>
              <a:rPr lang="en-US" dirty="0" smtClean="0"/>
              <a:t>a project of the IL-NET, an ILRU/NCIL/APRIL/USU-CPD </a:t>
            </a:r>
            <a:r>
              <a:rPr lang="en-US" dirty="0"/>
              <a:t>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657601"/>
            <a:ext cx="9144000" cy="1295399"/>
          </a:xfrm>
        </p:spPr>
        <p:txBody>
          <a:bodyPr/>
          <a:lstStyle/>
          <a:p>
            <a:pPr algn="ctr"/>
            <a:r>
              <a:rPr lang="en-US" sz="2400" dirty="0">
                <a:effectLst/>
              </a:rPr>
              <a:t>Get to the Core of It:</a:t>
            </a:r>
            <a:br>
              <a:rPr lang="en-US" sz="2400" dirty="0">
                <a:effectLst/>
              </a:rPr>
            </a:br>
            <a:r>
              <a:rPr lang="en-US" sz="2400" dirty="0">
                <a:effectLst/>
              </a:rPr>
              <a:t> Integrating CIL Core Services for a </a:t>
            </a:r>
            <a:br>
              <a:rPr lang="en-US" sz="2400" dirty="0">
                <a:effectLst/>
              </a:rPr>
            </a:br>
            <a:r>
              <a:rPr lang="en-US" sz="2400" dirty="0">
                <a:effectLst/>
              </a:rPr>
              <a:t>Holistic Consumer Experience</a:t>
            </a:r>
            <a:br>
              <a:rPr lang="en-US" sz="2400" dirty="0">
                <a:effectLst/>
              </a:rPr>
            </a:br>
            <a:r>
              <a:rPr lang="en-US" sz="2400" i="1" dirty="0">
                <a:effectLst/>
              </a:rPr>
              <a:t/>
            </a:r>
            <a:br>
              <a:rPr lang="en-US" sz="2400" i="1" dirty="0">
                <a:effectLst/>
              </a:rPr>
            </a:br>
            <a:r>
              <a:rPr lang="en-US" sz="2400" i="1" dirty="0" smtClean="0">
                <a:effectLst/>
              </a:rPr>
              <a:t>Applying </a:t>
            </a:r>
            <a:r>
              <a:rPr lang="en-US" sz="2400" i="1" dirty="0">
                <a:effectLst/>
              </a:rPr>
              <a:t>Effective Interviewing and Goal-Setting Practices that Support Consumer Control and Direction</a:t>
            </a:r>
            <a:br>
              <a:rPr lang="en-US" sz="2400" i="1" dirty="0">
                <a:effectLst/>
              </a:rPr>
            </a:br>
            <a:r>
              <a:rPr lang="en-US" sz="2400" i="1" dirty="0">
                <a:effectLst/>
              </a:rPr>
              <a:t/>
            </a:r>
            <a:br>
              <a:rPr lang="en-US" sz="2400" i="1" dirty="0">
                <a:effectLst/>
              </a:rPr>
            </a:br>
            <a:r>
              <a:rPr lang="en-US" sz="2000" dirty="0">
                <a:solidFill>
                  <a:srgbClr val="333399"/>
                </a:solidFill>
                <a:effectLst/>
                <a:latin typeface="Arial Rounded MT Bold" pitchFamily="34" charset="0"/>
              </a:rPr>
              <a:t>Presenters:</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Michelle Crain </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Charlie Walters</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 2018</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Tempe, AZ</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1800" dirty="0">
                <a:solidFill>
                  <a:srgbClr val="333399"/>
                </a:solidFill>
                <a:effectLst/>
                <a:latin typeface="Arial Rounded MT Bold" pitchFamily="34" charset="0"/>
              </a:rPr>
              <a:t/>
            </a:r>
            <a:br>
              <a:rPr lang="en-US" sz="1800" dirty="0">
                <a:solidFill>
                  <a:srgbClr val="333399"/>
                </a:solidFill>
                <a:effectLst/>
                <a:latin typeface="Arial Rounded MT Bold" pitchFamily="34" charset="0"/>
              </a:rPr>
            </a:br>
            <a:r>
              <a:rPr lang="en-US" sz="1800" i="1" dirty="0">
                <a:solidFill>
                  <a:srgbClr val="333399"/>
                </a:solidFill>
                <a:effectLst/>
                <a:latin typeface="Arial Rounded MT Bold" pitchFamily="34" charset="0"/>
              </a:rPr>
              <a:t/>
            </a:r>
            <a:br>
              <a:rPr lang="en-US" sz="1800" i="1" dirty="0">
                <a:solidFill>
                  <a:srgbClr val="333399"/>
                </a:solidFill>
                <a:effectLst/>
                <a:latin typeface="Arial Rounded MT Bold" pitchFamily="34" charset="0"/>
              </a:rPr>
            </a:br>
            <a:endParaRPr lang="en-US" sz="2000" dirty="0">
              <a:effectLst/>
            </a:endParaRPr>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71969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Able South Carolina</a:t>
            </a:r>
          </a:p>
        </p:txBody>
      </p:sp>
      <p:sp>
        <p:nvSpPr>
          <p:cNvPr id="10" name="Content Placeholder 9"/>
          <p:cNvSpPr>
            <a:spLocks noGrp="1"/>
          </p:cNvSpPr>
          <p:nvPr>
            <p:ph idx="1"/>
          </p:nvPr>
        </p:nvSpPr>
        <p:spPr>
          <a:xfrm>
            <a:off x="381000" y="1066800"/>
            <a:ext cx="8458200" cy="5029200"/>
          </a:xfrm>
        </p:spPr>
        <p:txBody>
          <a:bodyPr/>
          <a:lstStyle/>
          <a:p>
            <a:r>
              <a:rPr lang="en-US" dirty="0">
                <a:ea typeface="Tahoma"/>
                <a:cs typeface="Tahoma"/>
              </a:rPr>
              <a:t>Frontline staff provide </a:t>
            </a:r>
            <a:r>
              <a:rPr lang="en-US" dirty="0" smtClean="0">
                <a:ea typeface="Tahoma"/>
                <a:cs typeface="Tahoma"/>
              </a:rPr>
              <a:t>I&amp;R.</a:t>
            </a:r>
            <a:endParaRPr lang="en-US" dirty="0">
              <a:ea typeface="Tahoma"/>
              <a:cs typeface="Tahoma"/>
            </a:endParaRPr>
          </a:p>
          <a:p>
            <a:r>
              <a:rPr lang="en-US" dirty="0">
                <a:ea typeface="Tahoma"/>
                <a:cs typeface="Tahoma"/>
              </a:rPr>
              <a:t>For prospective consumers, I&amp;R is the precursor to intake (Meeting to establish ILP, etc</a:t>
            </a:r>
            <a:r>
              <a:rPr lang="en-US" dirty="0" smtClean="0">
                <a:ea typeface="Tahoma"/>
                <a:cs typeface="Tahoma"/>
              </a:rPr>
              <a:t>.).</a:t>
            </a:r>
            <a:endParaRPr lang="en-US" dirty="0">
              <a:ea typeface="Tahoma"/>
              <a:cs typeface="Tahoma"/>
            </a:endParaRPr>
          </a:p>
          <a:p>
            <a:r>
              <a:rPr lang="en-US" dirty="0">
                <a:ea typeface="Tahoma"/>
                <a:cs typeface="Tahoma"/>
              </a:rPr>
              <a:t>These conversations set the stage for peer-to-peer relationships, consumer control, and </a:t>
            </a:r>
            <a:r>
              <a:rPr lang="en-US" dirty="0" smtClean="0">
                <a:ea typeface="Tahoma"/>
                <a:cs typeface="Tahoma"/>
              </a:rPr>
              <a:t>empowerment.</a:t>
            </a:r>
            <a:endParaRPr lang="en-US" dirty="0">
              <a:ea typeface="Tahoma"/>
              <a:cs typeface="Tahoma"/>
            </a:endParaRPr>
          </a:p>
          <a:p>
            <a:endParaRPr lang="en-US" dirty="0"/>
          </a:p>
        </p:txBody>
      </p:sp>
    </p:spTree>
    <p:extLst>
      <p:ext uri="{BB962C8B-B14F-4D97-AF65-F5344CB8AC3E}">
        <p14:creationId xmlns:p14="http://schemas.microsoft.com/office/powerpoint/2010/main" val="1761177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Able South </a:t>
            </a:r>
            <a:r>
              <a:rPr lang="en-US" dirty="0" smtClean="0"/>
              <a:t>Carolina, </a:t>
            </a:r>
            <a:r>
              <a:rPr lang="en-US" sz="2800" dirty="0" smtClean="0"/>
              <a:t>cont’d. 2 </a:t>
            </a:r>
            <a:endParaRPr lang="en-US" sz="2800" dirty="0"/>
          </a:p>
        </p:txBody>
      </p:sp>
      <p:sp>
        <p:nvSpPr>
          <p:cNvPr id="10" name="Content Placeholder 9"/>
          <p:cNvSpPr>
            <a:spLocks noGrp="1"/>
          </p:cNvSpPr>
          <p:nvPr>
            <p:ph idx="1"/>
          </p:nvPr>
        </p:nvSpPr>
        <p:spPr>
          <a:xfrm>
            <a:off x="381000" y="822960"/>
            <a:ext cx="8534400" cy="5283200"/>
          </a:xfrm>
        </p:spPr>
        <p:txBody>
          <a:bodyPr/>
          <a:lstStyle/>
          <a:p>
            <a:r>
              <a:rPr lang="en-US" dirty="0">
                <a:ea typeface="Tahoma"/>
                <a:cs typeface="Tahoma"/>
              </a:rPr>
              <a:t>Federally required info and info specific to each case is </a:t>
            </a:r>
            <a:r>
              <a:rPr lang="en-US" dirty="0" smtClean="0">
                <a:ea typeface="Tahoma"/>
                <a:cs typeface="Tahoma"/>
              </a:rPr>
              <a:t>collected.</a:t>
            </a:r>
            <a:endParaRPr lang="en-US" dirty="0">
              <a:ea typeface="Tahoma"/>
              <a:cs typeface="Tahoma"/>
            </a:endParaRPr>
          </a:p>
          <a:p>
            <a:r>
              <a:rPr lang="en-US" dirty="0">
                <a:ea typeface="Tahoma"/>
                <a:cs typeface="Tahoma"/>
              </a:rPr>
              <a:t>This is done by staff that intimately understand IL and the trajectory of consumer </a:t>
            </a:r>
            <a:r>
              <a:rPr lang="en-US" dirty="0" smtClean="0">
                <a:ea typeface="Tahoma"/>
                <a:cs typeface="Tahoma"/>
              </a:rPr>
              <a:t>goals.</a:t>
            </a:r>
            <a:r>
              <a:rPr lang="en-US" dirty="0">
                <a:ea typeface="Tahoma"/>
                <a:cs typeface="Tahoma"/>
              </a:rPr>
              <a:t> </a:t>
            </a:r>
          </a:p>
          <a:p>
            <a:pPr lvl="1"/>
            <a:r>
              <a:rPr lang="en-US" dirty="0">
                <a:ea typeface="Tahoma"/>
                <a:cs typeface="Tahoma"/>
              </a:rPr>
              <a:t>We do not field calls from "</a:t>
            </a:r>
            <a:r>
              <a:rPr lang="en-US" dirty="0" smtClean="0">
                <a:ea typeface="Tahoma"/>
                <a:cs typeface="Tahoma"/>
              </a:rPr>
              <a:t>them."</a:t>
            </a:r>
            <a:endParaRPr lang="en-US" dirty="0">
              <a:ea typeface="Tahoma"/>
              <a:cs typeface="Tahoma"/>
            </a:endParaRPr>
          </a:p>
          <a:p>
            <a:pPr lvl="1"/>
            <a:r>
              <a:rPr lang="en-US" dirty="0">
                <a:ea typeface="Tahoma"/>
                <a:cs typeface="Tahoma"/>
              </a:rPr>
              <a:t>We field calls from "</a:t>
            </a:r>
            <a:r>
              <a:rPr lang="en-US" dirty="0" smtClean="0">
                <a:ea typeface="Tahoma"/>
                <a:cs typeface="Tahoma"/>
              </a:rPr>
              <a:t>us."</a:t>
            </a:r>
            <a:endParaRPr lang="en-US" dirty="0">
              <a:ea typeface="Tahoma"/>
              <a:cs typeface="Tahoma"/>
            </a:endParaRPr>
          </a:p>
          <a:p>
            <a:r>
              <a:rPr lang="en-US" dirty="0">
                <a:ea typeface="Tahoma"/>
                <a:cs typeface="Tahoma"/>
              </a:rPr>
              <a:t>Questions on employment, marital status, disability, educational status, and income bring about very common </a:t>
            </a:r>
            <a:r>
              <a:rPr lang="en-US" dirty="0" smtClean="0">
                <a:ea typeface="Tahoma"/>
                <a:cs typeface="Tahoma"/>
              </a:rPr>
              <a:t>answers.</a:t>
            </a:r>
            <a:endParaRPr lang="en-US" dirty="0">
              <a:ea typeface="Tahoma"/>
              <a:cs typeface="Tahoma"/>
            </a:endParaRPr>
          </a:p>
          <a:p>
            <a:pPr lvl="1"/>
            <a:r>
              <a:rPr lang="en-US" dirty="0">
                <a:ea typeface="Tahoma"/>
                <a:cs typeface="Tahoma"/>
              </a:rPr>
              <a:t>"I'm disabled; I can't </a:t>
            </a:r>
            <a:r>
              <a:rPr lang="en-US" dirty="0" smtClean="0">
                <a:ea typeface="Tahoma"/>
                <a:cs typeface="Tahoma"/>
              </a:rPr>
              <a:t>work."</a:t>
            </a:r>
            <a:endParaRPr lang="en-US" dirty="0">
              <a:ea typeface="Tahoma"/>
              <a:cs typeface="Tahoma"/>
            </a:endParaRPr>
          </a:p>
          <a:p>
            <a:pPr lvl="1"/>
            <a:r>
              <a:rPr lang="en-US" dirty="0">
                <a:ea typeface="Tahoma"/>
                <a:cs typeface="Tahoma"/>
              </a:rPr>
              <a:t>The way these responses are handled sets the stage for the </a:t>
            </a:r>
            <a:r>
              <a:rPr lang="en-US" dirty="0" smtClean="0">
                <a:ea typeface="Tahoma"/>
                <a:cs typeface="Tahoma"/>
              </a:rPr>
              <a:t>process.</a:t>
            </a:r>
            <a:endParaRPr lang="en-US" dirty="0">
              <a:ea typeface="Tahoma"/>
              <a:cs typeface="Tahoma"/>
            </a:endParaRPr>
          </a:p>
          <a:p>
            <a:endParaRPr lang="en-US" dirty="0">
              <a:ea typeface="Tahoma"/>
              <a:cs typeface="Tahoma"/>
            </a:endParaRPr>
          </a:p>
        </p:txBody>
      </p:sp>
    </p:spTree>
    <p:extLst>
      <p:ext uri="{BB962C8B-B14F-4D97-AF65-F5344CB8AC3E}">
        <p14:creationId xmlns:p14="http://schemas.microsoft.com/office/powerpoint/2010/main" val="3792842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Able South </a:t>
            </a:r>
            <a:r>
              <a:rPr lang="en-US" dirty="0" smtClean="0"/>
              <a:t>Carolina</a:t>
            </a:r>
            <a:r>
              <a:rPr lang="en-US" sz="2800" dirty="0" smtClean="0"/>
              <a:t>, cont’d. 3</a:t>
            </a:r>
            <a:endParaRPr lang="en-US" dirty="0"/>
          </a:p>
        </p:txBody>
      </p:sp>
      <p:sp>
        <p:nvSpPr>
          <p:cNvPr id="10" name="Content Placeholder 9"/>
          <p:cNvSpPr>
            <a:spLocks noGrp="1"/>
          </p:cNvSpPr>
          <p:nvPr>
            <p:ph idx="1"/>
          </p:nvPr>
        </p:nvSpPr>
        <p:spPr>
          <a:xfrm>
            <a:off x="381000" y="1066800"/>
            <a:ext cx="8458200" cy="5029200"/>
          </a:xfrm>
        </p:spPr>
        <p:txBody>
          <a:bodyPr/>
          <a:lstStyle/>
          <a:p>
            <a:r>
              <a:rPr lang="en-US" dirty="0">
                <a:ea typeface="Tahoma"/>
                <a:cs typeface="Tahoma"/>
              </a:rPr>
              <a:t>Peer </a:t>
            </a:r>
            <a:r>
              <a:rPr lang="en-US" dirty="0" smtClean="0">
                <a:ea typeface="Tahoma"/>
                <a:cs typeface="Tahoma"/>
              </a:rPr>
              <a:t>mentoring </a:t>
            </a:r>
            <a:r>
              <a:rPr lang="en-US" dirty="0">
                <a:ea typeface="Tahoma"/>
                <a:cs typeface="Tahoma"/>
              </a:rPr>
              <a:t>and s</a:t>
            </a:r>
            <a:r>
              <a:rPr lang="en-US" dirty="0" smtClean="0">
                <a:ea typeface="Tahoma"/>
                <a:cs typeface="Tahoma"/>
              </a:rPr>
              <a:t>elf-identifying </a:t>
            </a:r>
            <a:r>
              <a:rPr lang="en-US" dirty="0">
                <a:ea typeface="Tahoma"/>
                <a:cs typeface="Tahoma"/>
              </a:rPr>
              <a:t>as a </a:t>
            </a:r>
            <a:r>
              <a:rPr lang="en-US" dirty="0" smtClean="0">
                <a:ea typeface="Tahoma"/>
                <a:cs typeface="Tahoma"/>
              </a:rPr>
              <a:t>person with a disability.</a:t>
            </a:r>
            <a:endParaRPr lang="en-US" dirty="0"/>
          </a:p>
          <a:p>
            <a:pPr lvl="1"/>
            <a:r>
              <a:rPr lang="en-US" dirty="0">
                <a:ea typeface="Tahoma"/>
                <a:cs typeface="Tahoma"/>
              </a:rPr>
              <a:t>Empowerment</a:t>
            </a:r>
          </a:p>
          <a:p>
            <a:pPr lvl="1"/>
            <a:r>
              <a:rPr lang="en-US" dirty="0">
                <a:ea typeface="Tahoma"/>
                <a:cs typeface="Tahoma"/>
              </a:rPr>
              <a:t>"I'm also a person with a disability, and I am </a:t>
            </a:r>
            <a:r>
              <a:rPr lang="en-US" dirty="0" smtClean="0">
                <a:ea typeface="Tahoma"/>
                <a:cs typeface="Tahoma"/>
              </a:rPr>
              <a:t>employed."</a:t>
            </a:r>
            <a:endParaRPr lang="en-US" dirty="0"/>
          </a:p>
          <a:p>
            <a:r>
              <a:rPr lang="en-US" dirty="0"/>
              <a:t>Empathy</a:t>
            </a:r>
            <a:r>
              <a:rPr lang="en-US" dirty="0">
                <a:ea typeface="Tahoma"/>
                <a:cs typeface="Tahoma"/>
              </a:rPr>
              <a:t>, Not Sympathy</a:t>
            </a:r>
          </a:p>
          <a:p>
            <a:pPr lvl="1"/>
            <a:r>
              <a:rPr lang="en-US" dirty="0">
                <a:ea typeface="Tahoma"/>
                <a:cs typeface="Tahoma"/>
              </a:rPr>
              <a:t>Intimate understanding of the barriers consumers and prospective consumers are </a:t>
            </a:r>
            <a:r>
              <a:rPr lang="en-US" dirty="0" smtClean="0">
                <a:ea typeface="Tahoma"/>
                <a:cs typeface="Tahoma"/>
              </a:rPr>
              <a:t>facing.</a:t>
            </a:r>
            <a:endParaRPr lang="en-US" dirty="0">
              <a:ea typeface="Tahoma"/>
              <a:cs typeface="Tahoma"/>
            </a:endParaRPr>
          </a:p>
          <a:p>
            <a:pPr lvl="1"/>
            <a:r>
              <a:rPr lang="en-US" dirty="0">
                <a:ea typeface="Tahoma"/>
                <a:cs typeface="Tahoma"/>
              </a:rPr>
              <a:t>Practical, solution-oriented guidance </a:t>
            </a:r>
            <a:r>
              <a:rPr lang="en-US" dirty="0" smtClean="0">
                <a:ea typeface="Tahoma"/>
                <a:cs typeface="Tahoma"/>
              </a:rPr>
              <a:t>provided.</a:t>
            </a:r>
            <a:endParaRPr lang="en-US" dirty="0">
              <a:ea typeface="Tahoma"/>
              <a:cs typeface="Tahoma"/>
            </a:endParaRPr>
          </a:p>
          <a:p>
            <a:pPr marL="0" indent="0">
              <a:buNone/>
            </a:pPr>
            <a:endParaRPr lang="en-US" dirty="0">
              <a:ea typeface="Tahoma"/>
              <a:cs typeface="Tahoma"/>
            </a:endParaRPr>
          </a:p>
        </p:txBody>
      </p:sp>
    </p:spTree>
    <p:extLst>
      <p:ext uri="{BB962C8B-B14F-4D97-AF65-F5344CB8AC3E}">
        <p14:creationId xmlns:p14="http://schemas.microsoft.com/office/powerpoint/2010/main" val="1411077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696200" cy="792162"/>
          </a:xfrm>
        </p:spPr>
        <p:txBody>
          <a:bodyPr/>
          <a:lstStyle/>
          <a:p>
            <a:r>
              <a:rPr lang="en-US" dirty="0"/>
              <a:t>Able South Carolina, </a:t>
            </a:r>
            <a:r>
              <a:rPr lang="en-US" sz="2400" dirty="0"/>
              <a:t>cont’d</a:t>
            </a:r>
            <a:r>
              <a:rPr lang="en-US" sz="2400" dirty="0" smtClean="0"/>
              <a:t>. 4</a:t>
            </a:r>
            <a:endParaRPr lang="en-US" sz="2800" dirty="0"/>
          </a:p>
        </p:txBody>
      </p:sp>
      <p:sp>
        <p:nvSpPr>
          <p:cNvPr id="10" name="Content Placeholder 9"/>
          <p:cNvSpPr>
            <a:spLocks noGrp="1"/>
          </p:cNvSpPr>
          <p:nvPr>
            <p:ph idx="1"/>
          </p:nvPr>
        </p:nvSpPr>
        <p:spPr>
          <a:xfrm>
            <a:off x="228600" y="838200"/>
            <a:ext cx="8763000" cy="5334000"/>
          </a:xfrm>
        </p:spPr>
        <p:txBody>
          <a:bodyPr/>
          <a:lstStyle/>
          <a:p>
            <a:r>
              <a:rPr lang="en-US" sz="2400" dirty="0"/>
              <a:t>This</a:t>
            </a:r>
            <a:r>
              <a:rPr lang="en-US" sz="2400" dirty="0">
                <a:ea typeface="Tahoma"/>
                <a:cs typeface="Tahoma"/>
              </a:rPr>
              <a:t> tone is set at the frontline </a:t>
            </a:r>
            <a:r>
              <a:rPr lang="en-US" sz="2400" dirty="0" smtClean="0">
                <a:ea typeface="Tahoma"/>
                <a:cs typeface="Tahoma"/>
              </a:rPr>
              <a:t>&amp; </a:t>
            </a:r>
            <a:r>
              <a:rPr lang="en-US" sz="2400" dirty="0">
                <a:ea typeface="Tahoma"/>
                <a:cs typeface="Tahoma"/>
              </a:rPr>
              <a:t>kept throughout the </a:t>
            </a:r>
            <a:r>
              <a:rPr lang="en-US" sz="2400" dirty="0" smtClean="0">
                <a:ea typeface="Tahoma"/>
                <a:cs typeface="Tahoma"/>
              </a:rPr>
              <a:t>process.</a:t>
            </a:r>
            <a:endParaRPr lang="en-US" sz="2400" dirty="0">
              <a:ea typeface="Tahoma"/>
              <a:cs typeface="Tahoma"/>
            </a:endParaRPr>
          </a:p>
          <a:p>
            <a:r>
              <a:rPr lang="en-US" sz="2400" dirty="0">
                <a:ea typeface="Tahoma"/>
                <a:cs typeface="Tahoma"/>
              </a:rPr>
              <a:t>Goal planning with consumers ahead of signing an ILP takes this tone to the next </a:t>
            </a:r>
            <a:r>
              <a:rPr lang="en-US" sz="2400" dirty="0" smtClean="0">
                <a:ea typeface="Tahoma"/>
                <a:cs typeface="Tahoma"/>
              </a:rPr>
              <a:t>level.</a:t>
            </a:r>
            <a:endParaRPr lang="en-US" sz="2400" dirty="0">
              <a:ea typeface="Tahoma"/>
              <a:cs typeface="Tahoma"/>
            </a:endParaRPr>
          </a:p>
          <a:p>
            <a:pPr marL="342900" lvl="1" indent="-342900">
              <a:buClrTx/>
            </a:pPr>
            <a:r>
              <a:rPr lang="en-US" sz="2400" dirty="0">
                <a:ea typeface="Tahoma"/>
                <a:cs typeface="Tahoma"/>
              </a:rPr>
              <a:t>Backwards planning </a:t>
            </a:r>
            <a:r>
              <a:rPr lang="en-US" sz="2400" dirty="0" smtClean="0">
                <a:ea typeface="Tahoma"/>
                <a:cs typeface="Tahoma"/>
              </a:rPr>
              <a:t>based </a:t>
            </a:r>
            <a:r>
              <a:rPr lang="en-US" sz="2400" dirty="0">
                <a:ea typeface="Tahoma"/>
                <a:cs typeface="Tahoma"/>
              </a:rPr>
              <a:t>on people's vision for the life they want is </a:t>
            </a:r>
            <a:r>
              <a:rPr lang="en-US" sz="2400" dirty="0" smtClean="0">
                <a:ea typeface="Tahoma"/>
                <a:cs typeface="Tahoma"/>
              </a:rPr>
              <a:t>simple. </a:t>
            </a:r>
            <a:r>
              <a:rPr lang="en-US" sz="2400" dirty="0">
                <a:ea typeface="Tahoma"/>
                <a:cs typeface="Tahoma"/>
              </a:rPr>
              <a:t>For many, it is a radical concept</a:t>
            </a:r>
            <a:r>
              <a:rPr lang="en-US" sz="2400" dirty="0" smtClean="0">
                <a:ea typeface="Tahoma"/>
                <a:cs typeface="Tahoma"/>
              </a:rPr>
              <a:t>. (B</a:t>
            </a:r>
            <a:r>
              <a:rPr lang="en-US" sz="2400" dirty="0" smtClean="0"/>
              <a:t>ackwards </a:t>
            </a:r>
            <a:r>
              <a:rPr lang="en-US" sz="2400" dirty="0"/>
              <a:t>planning is beginning with a long-term vision for oneself and setting goals that one thinks will lead to that vision. In other words, goal planning with the end in mind</a:t>
            </a:r>
            <a:r>
              <a:rPr lang="en-US" sz="2400" dirty="0" smtClean="0"/>
              <a:t>.) For </a:t>
            </a:r>
            <a:r>
              <a:rPr lang="en-US" sz="2400" dirty="0"/>
              <a:t>example, you may not set a goal of finishing a master’s degree, but knowing that is your long-term aim may point you in the direction of taking a GED preparation class. </a:t>
            </a:r>
          </a:p>
          <a:p>
            <a:r>
              <a:rPr lang="en-US" sz="2400" dirty="0" smtClean="0">
                <a:ea typeface="Tahoma"/>
                <a:cs typeface="Tahoma"/>
              </a:rPr>
              <a:t>Goals </a:t>
            </a:r>
            <a:r>
              <a:rPr lang="en-US" sz="2400" dirty="0">
                <a:ea typeface="Tahoma"/>
                <a:cs typeface="Tahoma"/>
              </a:rPr>
              <a:t>are worked out with consumers based on this vision and the effort they are willing to exert to get </a:t>
            </a:r>
            <a:r>
              <a:rPr lang="en-US" sz="2400" dirty="0" smtClean="0">
                <a:ea typeface="Tahoma"/>
                <a:cs typeface="Tahoma"/>
              </a:rPr>
              <a:t>there.</a:t>
            </a:r>
            <a:r>
              <a:rPr lang="en-US" sz="2400" dirty="0">
                <a:ea typeface="Tahoma"/>
                <a:cs typeface="Tahoma"/>
              </a:rPr>
              <a:t> </a:t>
            </a:r>
          </a:p>
          <a:p>
            <a:endParaRPr lang="en-US" sz="2400" dirty="0">
              <a:ea typeface="Tahoma"/>
              <a:cs typeface="Tahoma"/>
            </a:endParaRPr>
          </a:p>
        </p:txBody>
      </p:sp>
    </p:spTree>
    <p:extLst>
      <p:ext uri="{BB962C8B-B14F-4D97-AF65-F5344CB8AC3E}">
        <p14:creationId xmlns:p14="http://schemas.microsoft.com/office/powerpoint/2010/main" val="4076669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Consumer Intake/ Initial Interview</a:t>
            </a:r>
          </a:p>
        </p:txBody>
      </p:sp>
      <p:sp>
        <p:nvSpPr>
          <p:cNvPr id="10" name="Content Placeholder 9"/>
          <p:cNvSpPr>
            <a:spLocks noGrp="1"/>
          </p:cNvSpPr>
          <p:nvPr>
            <p:ph idx="1"/>
          </p:nvPr>
        </p:nvSpPr>
        <p:spPr>
          <a:xfrm>
            <a:off x="228600" y="838200"/>
            <a:ext cx="8686800" cy="5029200"/>
          </a:xfrm>
        </p:spPr>
        <p:txBody>
          <a:bodyPr/>
          <a:lstStyle/>
          <a:p>
            <a:r>
              <a:rPr lang="en-US" dirty="0"/>
              <a:t>The primary purpose of the </a:t>
            </a:r>
            <a:r>
              <a:rPr lang="en-US" dirty="0" smtClean="0"/>
              <a:t>consumer </a:t>
            </a:r>
            <a:r>
              <a:rPr lang="en-US" dirty="0"/>
              <a:t>intake/initial interview is to help determine eligibility for IL services and to assist the </a:t>
            </a:r>
            <a:r>
              <a:rPr lang="en-US" dirty="0" smtClean="0"/>
              <a:t>consumer </a:t>
            </a:r>
            <a:r>
              <a:rPr lang="en-US" dirty="0"/>
              <a:t>in identifying their strengths, </a:t>
            </a:r>
            <a:r>
              <a:rPr lang="en-US" dirty="0" smtClean="0"/>
              <a:t>resources, </a:t>
            </a:r>
            <a:r>
              <a:rPr lang="en-US" dirty="0"/>
              <a:t>and potential barriers that may impact his or her ability to function independently in the community. Ultimately, this information is used to assist in the development of the </a:t>
            </a:r>
            <a:r>
              <a:rPr lang="en-US" dirty="0" smtClean="0"/>
              <a:t>consumer’s </a:t>
            </a:r>
            <a:r>
              <a:rPr lang="en-US" dirty="0"/>
              <a:t>ILP.</a:t>
            </a:r>
          </a:p>
          <a:p>
            <a:r>
              <a:rPr lang="en-US" dirty="0"/>
              <a:t>Empower and encourage the </a:t>
            </a:r>
            <a:r>
              <a:rPr lang="en-US" dirty="0" smtClean="0"/>
              <a:t>consumer </a:t>
            </a:r>
            <a:r>
              <a:rPr lang="en-US" dirty="0"/>
              <a:t>from the outset by informing him or her about the importance of this process being </a:t>
            </a:r>
            <a:r>
              <a:rPr lang="en-US" dirty="0" smtClean="0"/>
              <a:t>consumer-driven </a:t>
            </a:r>
            <a:r>
              <a:rPr lang="en-US" dirty="0"/>
              <a:t>and directed.</a:t>
            </a:r>
          </a:p>
          <a:p>
            <a:r>
              <a:rPr lang="en-US" dirty="0"/>
              <a:t>A good intake entails establishing trust, active listening and note-taking skills and effective documentation. </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209662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Intake Setting</a:t>
            </a:r>
          </a:p>
        </p:txBody>
      </p:sp>
      <p:sp>
        <p:nvSpPr>
          <p:cNvPr id="10" name="Content Placeholder 9"/>
          <p:cNvSpPr>
            <a:spLocks noGrp="1"/>
          </p:cNvSpPr>
          <p:nvPr>
            <p:ph idx="1"/>
          </p:nvPr>
        </p:nvSpPr>
        <p:spPr>
          <a:xfrm>
            <a:off x="152400" y="1066800"/>
            <a:ext cx="8763000" cy="5029200"/>
          </a:xfrm>
        </p:spPr>
        <p:txBody>
          <a:bodyPr/>
          <a:lstStyle/>
          <a:p>
            <a:r>
              <a:rPr lang="en-US" dirty="0"/>
              <a:t>Consumer intakes may be conducted in different settings.  Many CILs will accommodate a </a:t>
            </a:r>
            <a:r>
              <a:rPr lang="en-US" dirty="0" smtClean="0"/>
              <a:t>consumer’s </a:t>
            </a:r>
            <a:r>
              <a:rPr lang="en-US" dirty="0"/>
              <a:t>choice to meet at the </a:t>
            </a:r>
            <a:r>
              <a:rPr lang="en-US" dirty="0" smtClean="0"/>
              <a:t>center </a:t>
            </a:r>
            <a:r>
              <a:rPr lang="en-US" dirty="0"/>
              <a:t>or in the home or respective community.</a:t>
            </a:r>
          </a:p>
          <a:p>
            <a:r>
              <a:rPr lang="en-US" dirty="0"/>
              <a:t>The setting should be:</a:t>
            </a:r>
          </a:p>
          <a:p>
            <a:pPr marL="852678" lvl="1" indent="-457200"/>
            <a:r>
              <a:rPr lang="en-US" dirty="0"/>
              <a:t>mutually </a:t>
            </a:r>
            <a:r>
              <a:rPr lang="en-US" i="1" u="sng" dirty="0"/>
              <a:t>comfortable</a:t>
            </a:r>
            <a:r>
              <a:rPr lang="en-US" dirty="0"/>
              <a:t> for the </a:t>
            </a:r>
            <a:r>
              <a:rPr lang="en-US" dirty="0" smtClean="0"/>
              <a:t>consumer </a:t>
            </a:r>
            <a:r>
              <a:rPr lang="en-US" dirty="0"/>
              <a:t>and CIL </a:t>
            </a:r>
            <a:r>
              <a:rPr lang="en-US" dirty="0" smtClean="0"/>
              <a:t>staff</a:t>
            </a:r>
            <a:r>
              <a:rPr lang="en-US" dirty="0"/>
              <a:t>;</a:t>
            </a:r>
          </a:p>
          <a:p>
            <a:pPr marL="852678" lvl="1" indent="-457200"/>
            <a:r>
              <a:rPr lang="en-US" dirty="0"/>
              <a:t>mutually </a:t>
            </a:r>
            <a:r>
              <a:rPr lang="en-US" i="1" u="sng" dirty="0"/>
              <a:t>accessible</a:t>
            </a:r>
            <a:r>
              <a:rPr lang="en-US" dirty="0"/>
              <a:t> for </a:t>
            </a:r>
            <a:r>
              <a:rPr lang="en-US" dirty="0" smtClean="0"/>
              <a:t>consumer </a:t>
            </a:r>
            <a:r>
              <a:rPr lang="en-US" dirty="0"/>
              <a:t>and CIL </a:t>
            </a:r>
            <a:r>
              <a:rPr lang="en-US" dirty="0" smtClean="0"/>
              <a:t>staff</a:t>
            </a:r>
            <a:r>
              <a:rPr lang="en-US" dirty="0"/>
              <a:t>;</a:t>
            </a:r>
          </a:p>
          <a:p>
            <a:pPr marL="852678" lvl="1" indent="-457200"/>
            <a:r>
              <a:rPr lang="en-US" dirty="0"/>
              <a:t>maximizes the </a:t>
            </a:r>
            <a:r>
              <a:rPr lang="en-US" dirty="0" smtClean="0"/>
              <a:t>consumer’s </a:t>
            </a:r>
            <a:r>
              <a:rPr lang="en-US" i="1" u="sng" dirty="0"/>
              <a:t>confidentiality; and, </a:t>
            </a:r>
            <a:endParaRPr lang="en-US" dirty="0"/>
          </a:p>
          <a:p>
            <a:pPr marL="852678" lvl="1" indent="-457200"/>
            <a:r>
              <a:rPr lang="en-US" dirty="0"/>
              <a:t>conducive to </a:t>
            </a:r>
            <a:r>
              <a:rPr lang="en-US" i="1" u="sng" dirty="0"/>
              <a:t>a focused and productive experience.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751418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Gathering Essential Information</a:t>
            </a:r>
          </a:p>
        </p:txBody>
      </p:sp>
      <p:sp>
        <p:nvSpPr>
          <p:cNvPr id="10" name="Content Placeholder 9"/>
          <p:cNvSpPr>
            <a:spLocks noGrp="1"/>
          </p:cNvSpPr>
          <p:nvPr>
            <p:ph idx="1"/>
          </p:nvPr>
        </p:nvSpPr>
        <p:spPr/>
        <p:txBody>
          <a:bodyPr/>
          <a:lstStyle/>
          <a:p>
            <a:r>
              <a:rPr lang="en-US" dirty="0"/>
              <a:t>It is essential that CIL </a:t>
            </a:r>
            <a:r>
              <a:rPr lang="en-US" dirty="0" smtClean="0"/>
              <a:t>staff </a:t>
            </a:r>
            <a:r>
              <a:rPr lang="en-US" dirty="0"/>
              <a:t>be prepared and organized for the intake process, as it is respectful of the </a:t>
            </a:r>
            <a:r>
              <a:rPr lang="en-US" dirty="0" smtClean="0"/>
              <a:t>consumer’s </a:t>
            </a:r>
            <a:r>
              <a:rPr lang="en-US" dirty="0"/>
              <a:t>time.  CIL </a:t>
            </a:r>
            <a:r>
              <a:rPr lang="en-US" dirty="0" smtClean="0"/>
              <a:t>staff </a:t>
            </a:r>
            <a:r>
              <a:rPr lang="en-US" dirty="0"/>
              <a:t>should have access to the CIL’s data collection program, referral information, note-taking materials and any hard-copy or electronic forms.</a:t>
            </a:r>
          </a:p>
          <a:p>
            <a:r>
              <a:rPr lang="en-US" dirty="0"/>
              <a:t>Explain the process, collect demographics and inform the </a:t>
            </a:r>
            <a:r>
              <a:rPr lang="en-US" dirty="0" smtClean="0"/>
              <a:t>consumer </a:t>
            </a:r>
            <a:r>
              <a:rPr lang="en-US" dirty="0"/>
              <a:t>that some of the questions asked during the assessment may be intrusive, but necessary when trying to identify IL services and other community resources instrumental to meeting his or her established goals.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7460865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19061</TotalTime>
  <Words>7376</Words>
  <Application>Microsoft Office PowerPoint</Application>
  <PresentationFormat>On-screen Show (4:3)</PresentationFormat>
  <Paragraphs>200</Paragraphs>
  <Slides>18</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Arial Rounded MT Bold</vt:lpstr>
      <vt:lpstr>Tahoma</vt:lpstr>
      <vt:lpstr>Default Design</vt:lpstr>
      <vt:lpstr>Independent Living Research Utilization</vt:lpstr>
      <vt:lpstr>Get to the Core of It:  Integrating CIL Core Services for a  Holistic Consumer Experience  Applying Effective Interviewing and Goal-Setting Practices that Support Consumer Control and Direction  Presenters: Michelle Crain  Charlie Walters  May 2, 2018 Tempe, AZ      </vt:lpstr>
      <vt:lpstr>Able South Carolina</vt:lpstr>
      <vt:lpstr>Able South Carolina, cont’d. 2 </vt:lpstr>
      <vt:lpstr>Able South Carolina, cont’d. 3</vt:lpstr>
      <vt:lpstr>Able South Carolina, cont’d. 4</vt:lpstr>
      <vt:lpstr>Consumer Intake/ Initial Interview</vt:lpstr>
      <vt:lpstr>The Intake Setting</vt:lpstr>
      <vt:lpstr>Gathering Essential Information</vt:lpstr>
      <vt:lpstr>Determining Eligibility</vt:lpstr>
      <vt:lpstr>Assessing and Planning</vt:lpstr>
      <vt:lpstr>Identifying IL Goals and Services</vt:lpstr>
      <vt:lpstr>Identifying IL Goals and Services, cont’d.</vt:lpstr>
      <vt:lpstr>Self-Assessment</vt:lpstr>
      <vt:lpstr>Scratching the Surface</vt:lpstr>
      <vt:lpstr>More IL Resources</vt:lpstr>
      <vt:lpstr>Small Group Activity</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to Core of It 2018</dc:title>
  <dc:creator>eubanks</dc:creator>
  <cp:lastModifiedBy>Eubanks, Carol</cp:lastModifiedBy>
  <cp:revision>649</cp:revision>
  <cp:lastPrinted>2016-03-25T15:15:04Z</cp:lastPrinted>
  <dcterms:created xsi:type="dcterms:W3CDTF">2011-01-05T14:17:40Z</dcterms:created>
  <dcterms:modified xsi:type="dcterms:W3CDTF">2019-08-09T17:41:47Z</dcterms:modified>
</cp:coreProperties>
</file>