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789" r:id="rId2"/>
    <p:sldId id="966" r:id="rId3"/>
    <p:sldId id="1156" r:id="rId4"/>
    <p:sldId id="1157" r:id="rId5"/>
    <p:sldId id="1158" r:id="rId6"/>
    <p:sldId id="1159" r:id="rId7"/>
    <p:sldId id="1160" r:id="rId8"/>
    <p:sldId id="1161" r:id="rId9"/>
    <p:sldId id="1162" r:id="rId10"/>
    <p:sldId id="1163" r:id="rId11"/>
    <p:sldId id="1164" r:id="rId12"/>
    <p:sldId id="1178" r:id="rId13"/>
    <p:sldId id="1165" r:id="rId14"/>
    <p:sldId id="1166" r:id="rId15"/>
    <p:sldId id="1167" r:id="rId16"/>
    <p:sldId id="1168" r:id="rId17"/>
    <p:sldId id="1169" r:id="rId18"/>
    <p:sldId id="1170" r:id="rId19"/>
    <p:sldId id="1171" r:id="rId20"/>
    <p:sldId id="1172" r:id="rId21"/>
    <p:sldId id="1173" r:id="rId22"/>
    <p:sldId id="1175" r:id="rId23"/>
    <p:sldId id="1176" r:id="rId24"/>
    <p:sldId id="1177" r:id="rId25"/>
    <p:sldId id="1174" r:id="rId26"/>
    <p:sldId id="1248" r:id="rId27"/>
    <p:sldId id="1047"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0000"/>
    <a:srgbClr val="CC33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735" autoAdjust="0"/>
    <p:restoredTop sz="95394" autoAdjust="0"/>
  </p:normalViewPr>
  <p:slideViewPr>
    <p:cSldViewPr>
      <p:cViewPr varScale="1">
        <p:scale>
          <a:sx n="89" d="100"/>
          <a:sy n="89" d="100"/>
        </p:scale>
        <p:origin x="18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4" d="100"/>
          <a:sy n="64" d="100"/>
        </p:scale>
        <p:origin x="2568"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dirty="0">
                <a:latin typeface="Arial" charset="0"/>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smtClean="0">
                <a:latin typeface="Arial" charset="0"/>
                <a:cs typeface="+mn-cs"/>
              </a:defRPr>
            </a:lvl1pPr>
          </a:lstStyle>
          <a:p>
            <a:pPr>
              <a:defRPr/>
            </a:pPr>
            <a:fld id="{8F03C5B2-8747-4BAD-824A-F5E10A8B6135}" type="datetimeFigureOut">
              <a:rPr lang="en-US"/>
              <a:pPr>
                <a:defRPr/>
              </a:pPr>
              <a:t>2/14/2020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dirty="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A36CD1A9-6B0D-4A65-83C0-7995B45DCB86}" type="slidenum">
              <a:rPr lang="en-US"/>
              <a:pPr/>
              <a:t>‹#›</a:t>
            </a:fld>
            <a:endParaRPr lang="en-US"/>
          </a:p>
        </p:txBody>
      </p:sp>
    </p:spTree>
    <p:extLst>
      <p:ext uri="{BB962C8B-B14F-4D97-AF65-F5344CB8AC3E}">
        <p14:creationId xmlns:p14="http://schemas.microsoft.com/office/powerpoint/2010/main" val="3835726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dirty="0">
                <a:latin typeface="Arial" charset="0"/>
                <a:cs typeface="+mn-cs"/>
              </a:defRPr>
            </a:lvl1pPr>
          </a:lstStyle>
          <a:p>
            <a:pPr>
              <a:defRPr/>
            </a:pPr>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dirty="0">
                <a:latin typeface="Arial" charset="0"/>
                <a:cs typeface="+mn-cs"/>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dirty="0">
                <a:latin typeface="Arial"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5C733EDE-9156-424D-B81D-18EFED6A3FB8}" type="slidenum">
              <a:rPr lang="en-US"/>
              <a:pPr/>
              <a:t>‹#›</a:t>
            </a:fld>
            <a:endParaRPr lang="en-US"/>
          </a:p>
        </p:txBody>
      </p:sp>
    </p:spTree>
    <p:extLst>
      <p:ext uri="{BB962C8B-B14F-4D97-AF65-F5344CB8AC3E}">
        <p14:creationId xmlns:p14="http://schemas.microsoft.com/office/powerpoint/2010/main" val="4262247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13265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cd7940d1e_0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cd7940d1e_0_0:notes"/>
          <p:cNvSpPr txBox="1">
            <a:spLocks noGrp="1"/>
          </p:cNvSpPr>
          <p:nvPr>
            <p:ph type="body" idx="1"/>
          </p:nvPr>
        </p:nvSpPr>
        <p:spPr>
          <a:xfrm>
            <a:off x="702310" y="4421824"/>
            <a:ext cx="5618400" cy="4189200"/>
          </a:xfrm>
          <a:prstGeom prst="rect">
            <a:avLst/>
          </a:prstGeom>
        </p:spPr>
        <p:txBody>
          <a:bodyPr spcFirstLastPara="1" wrap="square" lIns="93300" tIns="46625" rIns="93300" bIns="46625" anchor="t" anchorCtr="0">
            <a:noAutofit/>
          </a:bodyPr>
          <a:lstStyle/>
          <a:p>
            <a:pPr marL="171450" lvl="0" indent="-171450" algn="l" rtl="0">
              <a:spcBef>
                <a:spcPts val="360"/>
              </a:spcBef>
              <a:spcAft>
                <a:spcPts val="0"/>
              </a:spcAft>
              <a:buFont typeface="Arial" panose="020B0604020202020204" pitchFamily="34" charset="0"/>
              <a:buChar char="•"/>
            </a:pPr>
            <a:r>
              <a:rPr lang="en-US" dirty="0"/>
              <a:t>Although black women have a longer history of sustained employment, the median annual earnings for full-time black women workers is just over $36,000—an amount 21 percent lower than that of white women, reflecting black women’s disproportionate employment in low-wage service and minimum and sub-minimum wage jobs. Black families, however, are more reliant on women’s incomes than other families are since 80 percent of black mothers are breadwinners in their families.</a:t>
            </a:r>
          </a:p>
          <a:p>
            <a:pPr marL="171450" lvl="0" indent="-171450" algn="l" rtl="0">
              <a:spcBef>
                <a:spcPts val="360"/>
              </a:spcBef>
              <a:spcAft>
                <a:spcPts val="0"/>
              </a:spcAft>
              <a:buFont typeface="Arial" panose="020B0604020202020204" pitchFamily="34" charset="0"/>
              <a:buChar char="•"/>
            </a:pPr>
            <a:endParaRPr dirty="0"/>
          </a:p>
        </p:txBody>
      </p:sp>
      <p:sp>
        <p:nvSpPr>
          <p:cNvPr id="85" name="Google Shape;85;g4cd7940d1e_0_0:notes"/>
          <p:cNvSpPr txBox="1">
            <a:spLocks noGrp="1"/>
          </p:cNvSpPr>
          <p:nvPr>
            <p:ph type="sldNum" idx="12"/>
          </p:nvPr>
        </p:nvSpPr>
        <p:spPr>
          <a:xfrm>
            <a:off x="3978132" y="8842030"/>
            <a:ext cx="3043200" cy="4656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933993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cd7940d1e_0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cd7940d1e_0_0:notes"/>
          <p:cNvSpPr txBox="1">
            <a:spLocks noGrp="1"/>
          </p:cNvSpPr>
          <p:nvPr>
            <p:ph type="body" idx="1"/>
          </p:nvPr>
        </p:nvSpPr>
        <p:spPr>
          <a:xfrm>
            <a:off x="702310" y="4421824"/>
            <a:ext cx="5618400" cy="4189200"/>
          </a:xfrm>
          <a:prstGeom prst="rect">
            <a:avLst/>
          </a:prstGeom>
        </p:spPr>
        <p:txBody>
          <a:bodyPr spcFirstLastPara="1" wrap="square" lIns="93300" tIns="46625" rIns="93300" bIns="46625" anchor="t" anchorCtr="0">
            <a:noAutofit/>
          </a:bodyPr>
          <a:lstStyle/>
          <a:p>
            <a:pPr marL="171450" lvl="0" indent="-171450" algn="l" rtl="0">
              <a:spcBef>
                <a:spcPts val="360"/>
              </a:spcBef>
              <a:spcAft>
                <a:spcPts val="0"/>
              </a:spcAft>
              <a:buFont typeface="Arial" panose="020B0604020202020204" pitchFamily="34" charset="0"/>
              <a:buChar char="•"/>
            </a:pPr>
            <a:r>
              <a:rPr lang="en-US" dirty="0"/>
              <a:t>Although black women have a longer history of sustained employment, the median annual earnings for full-time black women workers is just over $36,000—an amount 21 percent lower than that of white women, reflecting black women’s disproportionate employment in low-wage service and minimum and sub-minimum wage jobs. Black families, however, are more reliant on women’s incomes than other families are since 80 percent of black mothers are breadwinners in their families.</a:t>
            </a:r>
          </a:p>
          <a:p>
            <a:pPr marL="171450" lvl="0" indent="-171450" algn="l" rtl="0">
              <a:spcBef>
                <a:spcPts val="360"/>
              </a:spcBef>
              <a:spcAft>
                <a:spcPts val="0"/>
              </a:spcAft>
              <a:buFont typeface="Arial" panose="020B0604020202020204" pitchFamily="34" charset="0"/>
              <a:buChar char="•"/>
            </a:pPr>
            <a:endParaRPr dirty="0"/>
          </a:p>
        </p:txBody>
      </p:sp>
      <p:sp>
        <p:nvSpPr>
          <p:cNvPr id="85" name="Google Shape;85;g4cd7940d1e_0_0:notes"/>
          <p:cNvSpPr txBox="1">
            <a:spLocks noGrp="1"/>
          </p:cNvSpPr>
          <p:nvPr>
            <p:ph type="sldNum" idx="12"/>
          </p:nvPr>
        </p:nvSpPr>
        <p:spPr>
          <a:xfrm>
            <a:off x="3978132" y="8842030"/>
            <a:ext cx="3043200" cy="4656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3717655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4" name="Google Shape;194;p11:notes"/>
          <p:cNvSpPr txBox="1">
            <a:spLocks noGrp="1"/>
          </p:cNvSpPr>
          <p:nvPr>
            <p:ph type="body" idx="1"/>
          </p:nvPr>
        </p:nvSpPr>
        <p:spPr>
          <a:xfrm>
            <a:off x="702310" y="4421824"/>
            <a:ext cx="5618480" cy="4189095"/>
          </a:xfrm>
          <a:prstGeom prst="rect">
            <a:avLst/>
          </a:prstGeom>
          <a:noFill/>
          <a:ln>
            <a:noFill/>
          </a:ln>
        </p:spPr>
        <p:txBody>
          <a:bodyPr spcFirstLastPara="1" wrap="square" lIns="93300" tIns="46625" rIns="93300" bIns="46625"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This is why we do this work. To lift our people up. But we need to see the folks who are being left behind.</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t>Reminder that we need to see Inclusion as a value not as a profit </a:t>
            </a:r>
          </a:p>
          <a:p>
            <a:pPr marL="171450" lvl="0" indent="-171450" algn="l" rtl="0">
              <a:lnSpc>
                <a:spcPct val="100000"/>
              </a:lnSpc>
              <a:spcBef>
                <a:spcPts val="0"/>
              </a:spcBef>
              <a:spcAft>
                <a:spcPts val="0"/>
              </a:spcAft>
              <a:buSzPts val="1400"/>
              <a:buFont typeface="Arial" panose="020B0604020202020204" pitchFamily="34" charset="0"/>
              <a:buChar char="•"/>
            </a:pPr>
            <a:endParaRPr dirty="0"/>
          </a:p>
        </p:txBody>
      </p:sp>
      <p:sp>
        <p:nvSpPr>
          <p:cNvPr id="195" name="Google Shape;195;p11: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rPr>
              <a:t>13</a:t>
            </a:fld>
            <a:endParaRPr sz="1200">
              <a:solidFill>
                <a:schemeClr val="dk1"/>
              </a:solidFill>
            </a:endParaRPr>
          </a:p>
        </p:txBody>
      </p:sp>
    </p:spTree>
    <p:extLst>
      <p:ext uri="{BB962C8B-B14F-4D97-AF65-F5344CB8AC3E}">
        <p14:creationId xmlns:p14="http://schemas.microsoft.com/office/powerpoint/2010/main" val="2507606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1" name="Google Shape;91;p17:notes"/>
          <p:cNvSpPr txBox="1">
            <a:spLocks noGrp="1"/>
          </p:cNvSpPr>
          <p:nvPr>
            <p:ph type="body" idx="1"/>
          </p:nvPr>
        </p:nvSpPr>
        <p:spPr>
          <a:xfrm>
            <a:off x="702310" y="4421824"/>
            <a:ext cx="5618480" cy="4189095"/>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92" name="Google Shape;92;p17: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rPr>
              <a:t>14</a:t>
            </a:fld>
            <a:endParaRPr sz="1200">
              <a:solidFill>
                <a:schemeClr val="dk1"/>
              </a:solidFill>
            </a:endParaRPr>
          </a:p>
        </p:txBody>
      </p:sp>
    </p:spTree>
    <p:extLst>
      <p:ext uri="{BB962C8B-B14F-4D97-AF65-F5344CB8AC3E}">
        <p14:creationId xmlns:p14="http://schemas.microsoft.com/office/powerpoint/2010/main" val="2021751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1" name="Google Shape;91;p17:notes"/>
          <p:cNvSpPr txBox="1">
            <a:spLocks noGrp="1"/>
          </p:cNvSpPr>
          <p:nvPr>
            <p:ph type="body" idx="1"/>
          </p:nvPr>
        </p:nvSpPr>
        <p:spPr>
          <a:xfrm>
            <a:off x="702310" y="4421824"/>
            <a:ext cx="5618480" cy="4189095"/>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92" name="Google Shape;92;p17: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rPr>
              <a:t>15</a:t>
            </a:fld>
            <a:endParaRPr sz="1200">
              <a:solidFill>
                <a:schemeClr val="dk1"/>
              </a:solidFill>
            </a:endParaRPr>
          </a:p>
        </p:txBody>
      </p:sp>
    </p:spTree>
    <p:extLst>
      <p:ext uri="{BB962C8B-B14F-4D97-AF65-F5344CB8AC3E}">
        <p14:creationId xmlns:p14="http://schemas.microsoft.com/office/powerpoint/2010/main" val="2006551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4" name="Google Shape;194;p11:notes"/>
          <p:cNvSpPr txBox="1">
            <a:spLocks noGrp="1"/>
          </p:cNvSpPr>
          <p:nvPr>
            <p:ph type="body" idx="1"/>
          </p:nvPr>
        </p:nvSpPr>
        <p:spPr>
          <a:xfrm>
            <a:off x="702310" y="4421824"/>
            <a:ext cx="5618480" cy="4189095"/>
          </a:xfrm>
          <a:prstGeom prst="rect">
            <a:avLst/>
          </a:prstGeom>
          <a:noFill/>
          <a:ln>
            <a:noFill/>
          </a:ln>
        </p:spPr>
        <p:txBody>
          <a:bodyPr spcFirstLastPara="1" wrap="square" lIns="93300" tIns="46625" rIns="93300" bIns="46625"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We hope that you would create programs and </a:t>
            </a:r>
            <a:r>
              <a:rPr lang="en-US" dirty="0" err="1"/>
              <a:t>initatives</a:t>
            </a:r>
            <a:r>
              <a:rPr lang="en-US" dirty="0"/>
              <a:t> that what see the absolute value that we bring to your spaces. </a:t>
            </a:r>
            <a:endParaRPr lang="en-US" sz="1200" dirty="0"/>
          </a:p>
          <a:p>
            <a:pPr marL="171450" lvl="0" indent="-171450" algn="l" rtl="0">
              <a:lnSpc>
                <a:spcPct val="100000"/>
              </a:lnSpc>
              <a:spcBef>
                <a:spcPts val="0"/>
              </a:spcBef>
              <a:spcAft>
                <a:spcPts val="0"/>
              </a:spcAft>
              <a:buSzPts val="1400"/>
              <a:buFont typeface="Arial" panose="020B0604020202020204" pitchFamily="34" charset="0"/>
              <a:buChar char="•"/>
            </a:pPr>
            <a:endParaRPr dirty="0"/>
          </a:p>
        </p:txBody>
      </p:sp>
      <p:sp>
        <p:nvSpPr>
          <p:cNvPr id="195" name="Google Shape;195;p11: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rPr>
              <a:t>16</a:t>
            </a:fld>
            <a:endParaRPr sz="1200">
              <a:solidFill>
                <a:schemeClr val="dk1"/>
              </a:solidFill>
            </a:endParaRPr>
          </a:p>
        </p:txBody>
      </p:sp>
    </p:spTree>
    <p:extLst>
      <p:ext uri="{BB962C8B-B14F-4D97-AF65-F5344CB8AC3E}">
        <p14:creationId xmlns:p14="http://schemas.microsoft.com/office/powerpoint/2010/main" val="1253968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702310" y="4421824"/>
            <a:ext cx="5618480" cy="4189095"/>
          </a:xfrm>
          <a:prstGeom prst="rect">
            <a:avLst/>
          </a:prstGeom>
        </p:spPr>
        <p:txBody>
          <a:bodyPr spcFirstLastPara="1" wrap="square" lIns="93300" tIns="46625" rIns="93300" bIns="46625" anchor="t" anchorCtr="0">
            <a:noAutofit/>
          </a:bodyPr>
          <a:lstStyle/>
          <a:p>
            <a:pPr marL="0" lvl="0" indent="0" algn="l" rtl="0">
              <a:spcBef>
                <a:spcPts val="360"/>
              </a:spcBef>
              <a:spcAft>
                <a:spcPts val="0"/>
              </a:spcAft>
              <a:buNone/>
            </a:pPr>
            <a:endParaRPr/>
          </a:p>
        </p:txBody>
      </p:sp>
      <p:sp>
        <p:nvSpPr>
          <p:cNvPr id="207" name="Google Shape;207;p1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05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cd7940d1e_1_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cd7940d1e_1_2:notes"/>
          <p:cNvSpPr txBox="1">
            <a:spLocks noGrp="1"/>
          </p:cNvSpPr>
          <p:nvPr>
            <p:ph type="body" idx="1"/>
          </p:nvPr>
        </p:nvSpPr>
        <p:spPr>
          <a:xfrm>
            <a:off x="702310" y="4421824"/>
            <a:ext cx="5618400" cy="4189200"/>
          </a:xfrm>
          <a:prstGeom prst="rect">
            <a:avLst/>
          </a:prstGeom>
        </p:spPr>
        <p:txBody>
          <a:bodyPr spcFirstLastPara="1" wrap="square" lIns="93300" tIns="46625" rIns="93300" bIns="46625" anchor="t" anchorCtr="0">
            <a:noAutofit/>
          </a:bodyPr>
          <a:lstStyle/>
          <a:p>
            <a:pPr marL="171450" lvl="0" indent="-171450" algn="l" rtl="0">
              <a:spcBef>
                <a:spcPts val="360"/>
              </a:spcBef>
              <a:spcAft>
                <a:spcPts val="0"/>
              </a:spcAft>
              <a:buFont typeface="Arial" panose="020B0604020202020204" pitchFamily="34" charset="0"/>
              <a:buChar char="•"/>
            </a:pPr>
            <a:r>
              <a:rPr lang="en-US" dirty="0"/>
              <a:t>Allie</a:t>
            </a:r>
          </a:p>
          <a:p>
            <a:pPr marL="0" lvl="0" indent="0" algn="l" rtl="0">
              <a:spcBef>
                <a:spcPts val="360"/>
              </a:spcBef>
              <a:spcAft>
                <a:spcPts val="0"/>
              </a:spcAft>
              <a:buNone/>
            </a:pPr>
            <a:r>
              <a:rPr lang="en-US" dirty="0"/>
              <a:t>both how we understand youth transition and how to approach </a:t>
            </a:r>
            <a:endParaRPr dirty="0"/>
          </a:p>
        </p:txBody>
      </p:sp>
      <p:sp>
        <p:nvSpPr>
          <p:cNvPr id="139" name="Google Shape;139;g4cd7940d1e_1_2:notes"/>
          <p:cNvSpPr txBox="1">
            <a:spLocks noGrp="1"/>
          </p:cNvSpPr>
          <p:nvPr>
            <p:ph type="sldNum" idx="12"/>
          </p:nvPr>
        </p:nvSpPr>
        <p:spPr>
          <a:xfrm>
            <a:off x="3978132" y="8842030"/>
            <a:ext cx="3043200" cy="4656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1644062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7" name="Google Shape;157;p8:notes"/>
          <p:cNvSpPr txBox="1">
            <a:spLocks noGrp="1"/>
          </p:cNvSpPr>
          <p:nvPr>
            <p:ph type="body" idx="1"/>
          </p:nvPr>
        </p:nvSpPr>
        <p:spPr>
          <a:xfrm>
            <a:off x="702310" y="4421824"/>
            <a:ext cx="5618480" cy="4189095"/>
          </a:xfrm>
          <a:prstGeom prst="rect">
            <a:avLst/>
          </a:prstGeom>
          <a:noFill/>
          <a:ln>
            <a:noFill/>
          </a:ln>
        </p:spPr>
        <p:txBody>
          <a:bodyPr spcFirstLastPara="1" wrap="square" lIns="93300" tIns="46625" rIns="93300" bIns="46625" anchor="t" anchorCtr="0">
            <a:noAutofit/>
          </a:bodyPr>
          <a:lstStyle/>
          <a:p>
            <a:pPr marL="457200" lvl="0" indent="-393700" algn="l" rtl="0">
              <a:spcBef>
                <a:spcPts val="520"/>
              </a:spcBef>
              <a:spcAft>
                <a:spcPts val="0"/>
              </a:spcAft>
              <a:buClr>
                <a:schemeClr val="dk1"/>
              </a:buClr>
              <a:buSzPts val="2600"/>
              <a:buFont typeface="Tahoma"/>
              <a:buChar char="•"/>
            </a:pPr>
            <a:r>
              <a:rPr lang="en-US" sz="2400" dirty="0">
                <a:latin typeface="Tahoma"/>
                <a:ea typeface="Tahoma"/>
                <a:cs typeface="Tahoma"/>
                <a:sym typeface="Tahoma"/>
              </a:rPr>
              <a:t>Give example of Disability:IN recruitment efforts and stats. AAPD program stats. </a:t>
            </a:r>
          </a:p>
          <a:p>
            <a:pPr marL="457200" lvl="0" indent="-393700" algn="l" rtl="0">
              <a:spcBef>
                <a:spcPts val="520"/>
              </a:spcBef>
              <a:spcAft>
                <a:spcPts val="0"/>
              </a:spcAft>
              <a:buClr>
                <a:schemeClr val="dk1"/>
              </a:buClr>
              <a:buSzPts val="2600"/>
              <a:buFont typeface="Tahoma"/>
              <a:buChar char="•"/>
            </a:pPr>
            <a:r>
              <a:rPr lang="en-US" sz="2400" dirty="0">
                <a:latin typeface="Tahoma"/>
                <a:ea typeface="Tahoma"/>
                <a:cs typeface="Tahoma"/>
                <a:sym typeface="Tahoma"/>
              </a:rPr>
              <a:t>Community outreach is about the diversity of the stakeholders that you work with. We strove to have mentors of color. Folks in the LGBTQ community, women and all types of folks to support our efforts (advancing our young folks).</a:t>
            </a:r>
          </a:p>
          <a:p>
            <a:pPr marL="457200" lvl="0" indent="-393700" algn="l" rtl="0">
              <a:spcBef>
                <a:spcPts val="520"/>
              </a:spcBef>
              <a:spcAft>
                <a:spcPts val="0"/>
              </a:spcAft>
              <a:buClr>
                <a:schemeClr val="dk1"/>
              </a:buClr>
              <a:buSzPts val="2600"/>
              <a:buFont typeface="Tahoma"/>
              <a:buChar char="•"/>
            </a:pPr>
            <a:r>
              <a:rPr lang="en-US" sz="2400" dirty="0">
                <a:latin typeface="Tahoma"/>
                <a:ea typeface="Tahoma"/>
                <a:cs typeface="Tahoma"/>
                <a:sym typeface="Tahoma"/>
              </a:rPr>
              <a:t>Literally just leave space for their voices, stories, ideas, our work to help our organizations go to even higher heights. </a:t>
            </a:r>
            <a:r>
              <a:rPr lang="en-US" sz="2400" dirty="0" err="1">
                <a:latin typeface="Tahoma"/>
                <a:ea typeface="Tahoma"/>
                <a:cs typeface="Tahoma"/>
                <a:sym typeface="Tahoma"/>
              </a:rPr>
              <a:t>Ie</a:t>
            </a:r>
            <a:r>
              <a:rPr lang="en-US" sz="2400" dirty="0">
                <a:latin typeface="Tahoma"/>
                <a:ea typeface="Tahoma"/>
                <a:cs typeface="Tahoma"/>
                <a:sym typeface="Tahoma"/>
              </a:rPr>
              <a:t>- NextGen plenaries, We Can’t Breathe NCIL mixer, </a:t>
            </a:r>
            <a:r>
              <a:rPr lang="en-US" sz="2400" dirty="0" err="1">
                <a:latin typeface="Tahoma"/>
                <a:ea typeface="Tahoma"/>
                <a:cs typeface="Tahoma"/>
                <a:sym typeface="Tahoma"/>
              </a:rPr>
              <a:t>etc</a:t>
            </a:r>
            <a:endParaRPr dirty="0"/>
          </a:p>
        </p:txBody>
      </p:sp>
      <p:sp>
        <p:nvSpPr>
          <p:cNvPr id="158" name="Google Shape;158;p8: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rPr>
              <a:t>19</a:t>
            </a:fld>
            <a:endParaRPr sz="1200">
              <a:solidFill>
                <a:schemeClr val="dk1"/>
              </a:solidFill>
            </a:endParaRPr>
          </a:p>
        </p:txBody>
      </p:sp>
    </p:spTree>
    <p:extLst>
      <p:ext uri="{BB962C8B-B14F-4D97-AF65-F5344CB8AC3E}">
        <p14:creationId xmlns:p14="http://schemas.microsoft.com/office/powerpoint/2010/main" val="517718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f32302e9a_0_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0" name="Google Shape;200;g4f32302e9a_0_6:notes"/>
          <p:cNvSpPr txBox="1">
            <a:spLocks noGrp="1"/>
          </p:cNvSpPr>
          <p:nvPr>
            <p:ph type="body" idx="1"/>
          </p:nvPr>
        </p:nvSpPr>
        <p:spPr>
          <a:xfrm>
            <a:off x="702310" y="4421824"/>
            <a:ext cx="5618400" cy="41892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201" name="Google Shape;201;g4f32302e9a_0_6: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rPr>
              <a:t>20</a:t>
            </a:fld>
            <a:endParaRPr sz="1200">
              <a:solidFill>
                <a:schemeClr val="dk1"/>
              </a:solidFill>
            </a:endParaRPr>
          </a:p>
        </p:txBody>
      </p:sp>
    </p:spTree>
    <p:extLst>
      <p:ext uri="{BB962C8B-B14F-4D97-AF65-F5344CB8AC3E}">
        <p14:creationId xmlns:p14="http://schemas.microsoft.com/office/powerpoint/2010/main" val="255044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cd7940d1e_0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cd7940d1e_0_0:notes"/>
          <p:cNvSpPr txBox="1">
            <a:spLocks noGrp="1"/>
          </p:cNvSpPr>
          <p:nvPr>
            <p:ph type="body" idx="1"/>
          </p:nvPr>
        </p:nvSpPr>
        <p:spPr>
          <a:xfrm>
            <a:off x="702310" y="4421824"/>
            <a:ext cx="5618400" cy="4189200"/>
          </a:xfrm>
          <a:prstGeom prst="rect">
            <a:avLst/>
          </a:prstGeom>
        </p:spPr>
        <p:txBody>
          <a:bodyPr spcFirstLastPara="1" wrap="square" lIns="93300" tIns="46625" rIns="93300" bIns="46625" anchor="t" anchorCtr="0">
            <a:noAutofit/>
          </a:bodyPr>
          <a:lstStyle/>
          <a:p>
            <a:pPr marL="0" lvl="0" indent="0" algn="l" rtl="0">
              <a:spcBef>
                <a:spcPts val="360"/>
              </a:spcBef>
              <a:spcAft>
                <a:spcPts val="0"/>
              </a:spcAft>
              <a:buFont typeface="Arial" panose="020B0604020202020204" pitchFamily="34" charset="0"/>
              <a:buNone/>
            </a:pPr>
            <a:endParaRPr dirty="0"/>
          </a:p>
        </p:txBody>
      </p:sp>
      <p:sp>
        <p:nvSpPr>
          <p:cNvPr id="85" name="Google Shape;85;g4cd7940d1e_0_0:notes"/>
          <p:cNvSpPr txBox="1">
            <a:spLocks noGrp="1"/>
          </p:cNvSpPr>
          <p:nvPr>
            <p:ph type="sldNum" idx="12"/>
          </p:nvPr>
        </p:nvSpPr>
        <p:spPr>
          <a:xfrm>
            <a:off x="3978132" y="8842030"/>
            <a:ext cx="3043200" cy="4656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683058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cd7940d1e_0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cd7940d1e_0_0:notes"/>
          <p:cNvSpPr txBox="1">
            <a:spLocks noGrp="1"/>
          </p:cNvSpPr>
          <p:nvPr>
            <p:ph type="body" idx="1"/>
          </p:nvPr>
        </p:nvSpPr>
        <p:spPr>
          <a:xfrm>
            <a:off x="702310" y="4421824"/>
            <a:ext cx="5618400" cy="4189200"/>
          </a:xfrm>
          <a:prstGeom prst="rect">
            <a:avLst/>
          </a:prstGeom>
        </p:spPr>
        <p:txBody>
          <a:bodyPr spcFirstLastPara="1" wrap="square" lIns="93300" tIns="46625" rIns="93300" bIns="46625" anchor="t" anchorCtr="0">
            <a:noAutofit/>
          </a:bodyPr>
          <a:lstStyle/>
          <a:p>
            <a:pPr marL="0" lvl="0" indent="0" algn="l" rtl="0">
              <a:spcBef>
                <a:spcPts val="360"/>
              </a:spcBef>
              <a:spcAft>
                <a:spcPts val="0"/>
              </a:spcAft>
              <a:buFont typeface="Arial" panose="020B0604020202020204" pitchFamily="34" charset="0"/>
              <a:buNone/>
            </a:pPr>
            <a:endParaRPr dirty="0"/>
          </a:p>
        </p:txBody>
      </p:sp>
      <p:sp>
        <p:nvSpPr>
          <p:cNvPr id="85" name="Google Shape;85;g4cd7940d1e_0_0:notes"/>
          <p:cNvSpPr txBox="1">
            <a:spLocks noGrp="1"/>
          </p:cNvSpPr>
          <p:nvPr>
            <p:ph type="sldNum" idx="12"/>
          </p:nvPr>
        </p:nvSpPr>
        <p:spPr>
          <a:xfrm>
            <a:off x="3978132" y="8842030"/>
            <a:ext cx="3043200" cy="4656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3492723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7" name="Google Shape;247;p19:notes"/>
          <p:cNvSpPr txBox="1">
            <a:spLocks noGrp="1"/>
          </p:cNvSpPr>
          <p:nvPr>
            <p:ph type="body" idx="1"/>
          </p:nvPr>
        </p:nvSpPr>
        <p:spPr>
          <a:xfrm>
            <a:off x="702310" y="4421824"/>
            <a:ext cx="5618480" cy="4189095"/>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9: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rPr>
              <a:t>23</a:t>
            </a:fld>
            <a:endParaRPr sz="1200">
              <a:solidFill>
                <a:schemeClr val="dk1"/>
              </a:solidFill>
            </a:endParaRPr>
          </a:p>
        </p:txBody>
      </p:sp>
    </p:spTree>
    <p:extLst>
      <p:ext uri="{BB962C8B-B14F-4D97-AF65-F5344CB8AC3E}">
        <p14:creationId xmlns:p14="http://schemas.microsoft.com/office/powerpoint/2010/main" val="584997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0" name="Google Shape;260;p34:notes"/>
          <p:cNvSpPr txBox="1">
            <a:spLocks noGrp="1"/>
          </p:cNvSpPr>
          <p:nvPr>
            <p:ph type="body" idx="1"/>
          </p:nvPr>
        </p:nvSpPr>
        <p:spPr>
          <a:xfrm>
            <a:off x="702310" y="4421824"/>
            <a:ext cx="5618480" cy="4189095"/>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261" name="Google Shape;261;p34: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rPr>
              <a:t>24</a:t>
            </a:fld>
            <a:endParaRPr sz="1200">
              <a:solidFill>
                <a:schemeClr val="dk1"/>
              </a:solidFill>
            </a:endParaRPr>
          </a:p>
        </p:txBody>
      </p:sp>
    </p:spTree>
    <p:extLst>
      <p:ext uri="{BB962C8B-B14F-4D97-AF65-F5344CB8AC3E}">
        <p14:creationId xmlns:p14="http://schemas.microsoft.com/office/powerpoint/2010/main" val="585657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cd7940d1e_1_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cd7940d1e_1_2:notes"/>
          <p:cNvSpPr txBox="1">
            <a:spLocks noGrp="1"/>
          </p:cNvSpPr>
          <p:nvPr>
            <p:ph type="body" idx="1"/>
          </p:nvPr>
        </p:nvSpPr>
        <p:spPr>
          <a:xfrm>
            <a:off x="702310" y="4421824"/>
            <a:ext cx="5618400" cy="4189200"/>
          </a:xfrm>
          <a:prstGeom prst="rect">
            <a:avLst/>
          </a:prstGeom>
        </p:spPr>
        <p:txBody>
          <a:bodyPr spcFirstLastPara="1" wrap="square" lIns="93300" tIns="46625" rIns="93300" bIns="46625" anchor="t" anchorCtr="0">
            <a:noAutofit/>
          </a:bodyPr>
          <a:lstStyle/>
          <a:p>
            <a:pPr marL="0" lvl="0" indent="0" algn="l" rtl="0">
              <a:spcBef>
                <a:spcPts val="360"/>
              </a:spcBef>
              <a:spcAft>
                <a:spcPts val="0"/>
              </a:spcAft>
              <a:buFont typeface="Arial" panose="020B0604020202020204" pitchFamily="34" charset="0"/>
              <a:buNone/>
            </a:pPr>
            <a:r>
              <a:rPr lang="en-US" dirty="0"/>
              <a:t>Practice having a staff meeting where inequalities in people of color participating gets brought up. Two scenarios- calm questions and responding to Black rage. </a:t>
            </a:r>
            <a:endParaRPr dirty="0"/>
          </a:p>
        </p:txBody>
      </p:sp>
      <p:sp>
        <p:nvSpPr>
          <p:cNvPr id="139" name="Google Shape;139;g4cd7940d1e_1_2:notes"/>
          <p:cNvSpPr txBox="1">
            <a:spLocks noGrp="1"/>
          </p:cNvSpPr>
          <p:nvPr>
            <p:ph type="sldNum" idx="12"/>
          </p:nvPr>
        </p:nvSpPr>
        <p:spPr>
          <a:xfrm>
            <a:off x="3978132" y="8842030"/>
            <a:ext cx="3043200" cy="4656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extLst>
      <p:ext uri="{BB962C8B-B14F-4D97-AF65-F5344CB8AC3E}">
        <p14:creationId xmlns:p14="http://schemas.microsoft.com/office/powerpoint/2010/main" val="1768254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 name="Google Shape;77;p3:notes"/>
          <p:cNvSpPr txBox="1">
            <a:spLocks noGrp="1"/>
          </p:cNvSpPr>
          <p:nvPr>
            <p:ph type="body" idx="1"/>
          </p:nvPr>
        </p:nvSpPr>
        <p:spPr>
          <a:xfrm>
            <a:off x="702310" y="4421824"/>
            <a:ext cx="5618480" cy="4189095"/>
          </a:xfrm>
          <a:prstGeom prst="rect">
            <a:avLst/>
          </a:prstGeom>
          <a:noFill/>
          <a:ln>
            <a:noFill/>
          </a:ln>
        </p:spPr>
        <p:txBody>
          <a:bodyPr spcFirstLastPara="1" wrap="square" lIns="93300" tIns="46625" rIns="93300" bIns="46625" anchor="t" anchorCtr="0">
            <a:noAutofit/>
          </a:bodyPr>
          <a:lstStyle/>
          <a:p>
            <a:pPr marL="457200" marR="0" lvl="0" indent="-228600" algn="l" rtl="0">
              <a:lnSpc>
                <a:spcPct val="100000"/>
              </a:lnSpc>
              <a:spcBef>
                <a:spcPts val="360"/>
              </a:spcBef>
              <a:spcAft>
                <a:spcPts val="0"/>
              </a:spcAft>
              <a:buSzPts val="1400"/>
              <a:buNone/>
            </a:pPr>
            <a:endParaRPr/>
          </a:p>
        </p:txBody>
      </p:sp>
      <p:sp>
        <p:nvSpPr>
          <p:cNvPr id="78" name="Google Shape;78;p3: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rPr>
              <a:t>26</a:t>
            </a:fld>
            <a:endParaRPr sz="1200">
              <a:solidFill>
                <a:schemeClr val="dk1"/>
              </a:solidFill>
            </a:endParaRPr>
          </a:p>
        </p:txBody>
      </p:sp>
    </p:spTree>
    <p:extLst>
      <p:ext uri="{BB962C8B-B14F-4D97-AF65-F5344CB8AC3E}">
        <p14:creationId xmlns:p14="http://schemas.microsoft.com/office/powerpoint/2010/main" val="2806515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3" name="Shape 250"/>
          <p:cNvSpPr>
            <a:spLocks noGrp="1" noRot="1" noChangeAspect="1"/>
          </p:cNvSpPr>
          <p:nvPr>
            <p:ph type="sldImg" idx="2"/>
          </p:nvPr>
        </p:nvSpPr>
        <p:spPr>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cap="flat">
            <a:headEnd type="none" w="sm" len="sm"/>
            <a:tailEnd type="none" w="sm" len="sm"/>
          </a:ln>
        </p:spPr>
      </p:sp>
      <p:sp>
        <p:nvSpPr>
          <p:cNvPr id="59394" name="Shape 251"/>
          <p:cNvSpPr txBox="1">
            <a:spLocks noGrp="1"/>
          </p:cNvSpPr>
          <p:nvPr>
            <p:ph type="body" idx="1"/>
          </p:nvPr>
        </p:nvSpPr>
        <p:spPr>
          <a:noFill/>
        </p:spPr>
        <p:txBody>
          <a:bodyPr lIns="93175" tIns="46575" rIns="93175" bIns="46575"/>
          <a:lstStyle/>
          <a:p>
            <a:pPr>
              <a:spcBef>
                <a:spcPct val="0"/>
              </a:spcBef>
            </a:pPr>
            <a:endParaRPr 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 name="Slide Number Placeholder 1"/>
          <p:cNvSpPr>
            <a:spLocks noGrp="1"/>
          </p:cNvSpPr>
          <p:nvPr>
            <p:ph type="sldNum" sz="quarter" idx="5"/>
          </p:nvPr>
        </p:nvSpPr>
        <p:spPr/>
        <p:txBody>
          <a:bodyPr/>
          <a:lstStyle/>
          <a:p>
            <a:pPr>
              <a:defRPr/>
            </a:pPr>
            <a:fld id="{D3A0351C-2741-4AC4-8CBD-F6F28DE1B70A}" type="slidenum">
              <a:rPr lang="en-US" smtClean="0"/>
              <a:t>27</a:t>
            </a:fld>
            <a:endParaRPr lang="en-US" dirty="0"/>
          </a:p>
        </p:txBody>
      </p:sp>
    </p:spTree>
    <p:extLst>
      <p:ext uri="{BB962C8B-B14F-4D97-AF65-F5344CB8AC3E}">
        <p14:creationId xmlns:p14="http://schemas.microsoft.com/office/powerpoint/2010/main" val="200735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cd7940d1e_0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cd7940d1e_0_0:notes"/>
          <p:cNvSpPr txBox="1">
            <a:spLocks noGrp="1"/>
          </p:cNvSpPr>
          <p:nvPr>
            <p:ph type="body" idx="1"/>
          </p:nvPr>
        </p:nvSpPr>
        <p:spPr>
          <a:xfrm>
            <a:off x="702310" y="4421824"/>
            <a:ext cx="5618400" cy="4189200"/>
          </a:xfrm>
          <a:prstGeom prst="rect">
            <a:avLst/>
          </a:prstGeom>
        </p:spPr>
        <p:txBody>
          <a:bodyPr spcFirstLastPara="1" wrap="square" lIns="93300" tIns="46625" rIns="93300" bIns="46625" anchor="t" anchorCtr="0">
            <a:noAutofit/>
          </a:bodyPr>
          <a:lstStyle/>
          <a:p>
            <a:pPr marL="0" lvl="0" indent="0" algn="l" rtl="0">
              <a:spcBef>
                <a:spcPts val="360"/>
              </a:spcBef>
              <a:spcAft>
                <a:spcPts val="0"/>
              </a:spcAft>
              <a:buFont typeface="Arial" panose="020B0604020202020204" pitchFamily="34" charset="0"/>
              <a:buNone/>
            </a:pPr>
            <a:endParaRPr dirty="0"/>
          </a:p>
        </p:txBody>
      </p:sp>
      <p:sp>
        <p:nvSpPr>
          <p:cNvPr id="85" name="Google Shape;85;g4cd7940d1e_0_0:notes"/>
          <p:cNvSpPr txBox="1">
            <a:spLocks noGrp="1"/>
          </p:cNvSpPr>
          <p:nvPr>
            <p:ph type="sldNum" idx="12"/>
          </p:nvPr>
        </p:nvSpPr>
        <p:spPr>
          <a:xfrm>
            <a:off x="3978132" y="8842030"/>
            <a:ext cx="3043200" cy="4656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extLst>
      <p:ext uri="{BB962C8B-B14F-4D97-AF65-F5344CB8AC3E}">
        <p14:creationId xmlns:p14="http://schemas.microsoft.com/office/powerpoint/2010/main" val="415460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6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239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82270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4" name="Google Shape;194;p11:notes"/>
          <p:cNvSpPr txBox="1">
            <a:spLocks noGrp="1"/>
          </p:cNvSpPr>
          <p:nvPr>
            <p:ph type="body" idx="1"/>
          </p:nvPr>
        </p:nvSpPr>
        <p:spPr>
          <a:xfrm>
            <a:off x="702310" y="4421824"/>
            <a:ext cx="5618480" cy="4189095"/>
          </a:xfrm>
          <a:prstGeom prst="rect">
            <a:avLst/>
          </a:prstGeom>
          <a:noFill/>
          <a:ln>
            <a:noFill/>
          </a:ln>
        </p:spPr>
        <p:txBody>
          <a:bodyPr spcFirstLastPara="1" wrap="square" lIns="93300" tIns="46625" rIns="93300" bIns="46625"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Unfortunately it’s not a pretty story</a:t>
            </a:r>
            <a:endParaRPr lang="en-US" sz="1200" dirty="0"/>
          </a:p>
          <a:p>
            <a:pPr marL="171450" lvl="0" indent="-171450" algn="l" rtl="0">
              <a:lnSpc>
                <a:spcPct val="100000"/>
              </a:lnSpc>
              <a:spcBef>
                <a:spcPts val="0"/>
              </a:spcBef>
              <a:spcAft>
                <a:spcPts val="0"/>
              </a:spcAft>
              <a:buSzPts val="1400"/>
              <a:buFont typeface="Arial" panose="020B0604020202020204" pitchFamily="34" charset="0"/>
              <a:buChar char="•"/>
            </a:pPr>
            <a:endParaRPr dirty="0"/>
          </a:p>
        </p:txBody>
      </p:sp>
      <p:sp>
        <p:nvSpPr>
          <p:cNvPr id="195" name="Google Shape;195;p11: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rPr>
              <a:t>8</a:t>
            </a:fld>
            <a:endParaRPr sz="1200">
              <a:solidFill>
                <a:schemeClr val="dk1"/>
              </a:solidFill>
            </a:endParaRPr>
          </a:p>
        </p:txBody>
      </p:sp>
    </p:spTree>
    <p:extLst>
      <p:ext uri="{BB962C8B-B14F-4D97-AF65-F5344CB8AC3E}">
        <p14:creationId xmlns:p14="http://schemas.microsoft.com/office/powerpoint/2010/main" val="2815503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cd7940d1e_0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cd7940d1e_0_0:notes"/>
          <p:cNvSpPr txBox="1">
            <a:spLocks noGrp="1"/>
          </p:cNvSpPr>
          <p:nvPr>
            <p:ph type="body" idx="1"/>
          </p:nvPr>
        </p:nvSpPr>
        <p:spPr>
          <a:xfrm>
            <a:off x="702310" y="4421824"/>
            <a:ext cx="5618400" cy="4189200"/>
          </a:xfrm>
          <a:prstGeom prst="rect">
            <a:avLst/>
          </a:prstGeom>
        </p:spPr>
        <p:txBody>
          <a:bodyPr spcFirstLastPara="1" wrap="square" lIns="93300" tIns="46625" rIns="93300" bIns="46625" anchor="t" anchorCtr="0">
            <a:noAutofit/>
          </a:bodyPr>
          <a:lstStyle/>
          <a:p>
            <a:pPr marL="0" lvl="0" indent="0" algn="l" rtl="0">
              <a:spcBef>
                <a:spcPts val="360"/>
              </a:spcBef>
              <a:spcAft>
                <a:spcPts val="0"/>
              </a:spcAft>
              <a:buFont typeface="Arial" panose="020B0604020202020204" pitchFamily="34" charset="0"/>
              <a:buNone/>
            </a:pPr>
            <a:r>
              <a:rPr lang="en-US" dirty="0"/>
              <a:t>Double check updates on these stats</a:t>
            </a:r>
            <a:endParaRPr dirty="0"/>
          </a:p>
        </p:txBody>
      </p:sp>
      <p:sp>
        <p:nvSpPr>
          <p:cNvPr id="85" name="Google Shape;85;g4cd7940d1e_0_0:notes"/>
          <p:cNvSpPr txBox="1">
            <a:spLocks noGrp="1"/>
          </p:cNvSpPr>
          <p:nvPr>
            <p:ph type="sldNum" idx="12"/>
          </p:nvPr>
        </p:nvSpPr>
        <p:spPr>
          <a:xfrm>
            <a:off x="3978132" y="8842030"/>
            <a:ext cx="3043200" cy="4656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2963670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cd7940d1e_0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cd7940d1e_0_0:notes"/>
          <p:cNvSpPr txBox="1">
            <a:spLocks noGrp="1"/>
          </p:cNvSpPr>
          <p:nvPr>
            <p:ph type="body" idx="1"/>
          </p:nvPr>
        </p:nvSpPr>
        <p:spPr>
          <a:xfrm>
            <a:off x="702310" y="4421824"/>
            <a:ext cx="5618400" cy="4189200"/>
          </a:xfrm>
          <a:prstGeom prst="rect">
            <a:avLst/>
          </a:prstGeom>
        </p:spPr>
        <p:txBody>
          <a:bodyPr spcFirstLastPara="1" wrap="square" lIns="93300" tIns="46625" rIns="93300" bIns="46625" anchor="t" anchorCtr="0">
            <a:noAutofit/>
          </a:bodyPr>
          <a:lstStyle/>
          <a:p>
            <a:pPr marL="0" lvl="0" indent="0" algn="l" rtl="0">
              <a:spcBef>
                <a:spcPts val="360"/>
              </a:spcBef>
              <a:spcAft>
                <a:spcPts val="0"/>
              </a:spcAft>
              <a:buFont typeface="Arial" panose="020B0604020202020204" pitchFamily="34" charset="0"/>
              <a:buNone/>
            </a:pPr>
            <a:r>
              <a:rPr lang="en-US" dirty="0"/>
              <a:t>Double check updates on these stats</a:t>
            </a:r>
            <a:endParaRPr dirty="0"/>
          </a:p>
        </p:txBody>
      </p:sp>
      <p:sp>
        <p:nvSpPr>
          <p:cNvPr id="85" name="Google Shape;85;g4cd7940d1e_0_0:notes"/>
          <p:cNvSpPr txBox="1">
            <a:spLocks noGrp="1"/>
          </p:cNvSpPr>
          <p:nvPr>
            <p:ph type="sldNum" idx="12"/>
          </p:nvPr>
        </p:nvSpPr>
        <p:spPr>
          <a:xfrm>
            <a:off x="3978132" y="8842030"/>
            <a:ext cx="3043200" cy="4656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2968682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fld id="{F039BFBC-22F7-42AB-A445-569E69D7288C}" type="slidenum">
              <a:rPr lang="en-US"/>
              <a:pPr/>
              <a:t>‹#›</a:t>
            </a:fld>
            <a:endParaRPr lang="en-US"/>
          </a:p>
        </p:txBody>
      </p:sp>
    </p:spTree>
    <p:extLst>
      <p:ext uri="{BB962C8B-B14F-4D97-AF65-F5344CB8AC3E}">
        <p14:creationId xmlns:p14="http://schemas.microsoft.com/office/powerpoint/2010/main" val="361737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460AF1EE-47CB-437A-BA50-70F9BE446D36}" type="slidenum">
              <a:rPr lang="en-US"/>
              <a:pPr/>
              <a:t>‹#›</a:t>
            </a:fld>
            <a:endParaRPr lang="en-US"/>
          </a:p>
        </p:txBody>
      </p:sp>
    </p:spTree>
    <p:extLst>
      <p:ext uri="{BB962C8B-B14F-4D97-AF65-F5344CB8AC3E}">
        <p14:creationId xmlns:p14="http://schemas.microsoft.com/office/powerpoint/2010/main" val="214491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74638"/>
            <a:ext cx="2095500" cy="5592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6134100" cy="5592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1200"/>
            </a:lvl1pPr>
          </a:lstStyle>
          <a:p>
            <a:fld id="{D34FC40E-C645-47B8-AE41-3CF9A4FDC8AC}" type="slidenum">
              <a:rPr lang="en-US"/>
              <a:pPr/>
              <a:t>‹#›</a:t>
            </a:fld>
            <a:endParaRPr lang="en-US"/>
          </a:p>
        </p:txBody>
      </p:sp>
    </p:spTree>
    <p:extLst>
      <p:ext uri="{BB962C8B-B14F-4D97-AF65-F5344CB8AC3E}">
        <p14:creationId xmlns:p14="http://schemas.microsoft.com/office/powerpoint/2010/main" val="174879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ilru_new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76200"/>
            <a:ext cx="9906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152400"/>
            <a:ext cx="7696200" cy="792162"/>
          </a:xfrm>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a:xfrm>
            <a:off x="228600" y="1066800"/>
            <a:ext cx="8686800" cy="5029200"/>
          </a:xfrm>
        </p:spPr>
        <p:txBody>
          <a:bodyPr/>
          <a:lstStyle>
            <a:lvl1pPr>
              <a:buClrTx/>
              <a:defRPr sz="2600"/>
            </a:lvl1pPr>
            <a:lvl2pPr>
              <a:buClr>
                <a:schemeClr val="tx1"/>
              </a:buClr>
              <a:defRPr sz="2600">
                <a:solidFill>
                  <a:schemeClr val="tx1"/>
                </a:solidFill>
              </a:defRPr>
            </a:lvl2pPr>
            <a:lvl3pPr>
              <a:buClr>
                <a:schemeClr val="tx1"/>
              </a:buClr>
              <a:defRPr sz="2600">
                <a:solidFill>
                  <a:schemeClr val="tx1"/>
                </a:solidFill>
              </a:defRPr>
            </a:lvl3pPr>
            <a:lvl4pPr>
              <a:buClr>
                <a:schemeClr val="tx1"/>
              </a:buClr>
              <a:defRPr sz="2600">
                <a:solidFill>
                  <a:schemeClr val="tx1"/>
                </a:solidFill>
              </a:defRPr>
            </a:lvl4pPr>
            <a:lvl5pPr>
              <a:buClr>
                <a:schemeClr val="tx1"/>
              </a:buClr>
              <a:defRPr sz="2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022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6130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536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969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85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03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881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z="1200"/>
            </a:lvl1pPr>
          </a:lstStyle>
          <a:p>
            <a:fld id="{9D9B01B8-C92B-431A-8758-DC3F71DB1FA4}" type="slidenum">
              <a:rPr lang="en-US"/>
              <a:pPr/>
              <a:t>‹#›</a:t>
            </a:fld>
            <a:endParaRPr lang="en-US"/>
          </a:p>
        </p:txBody>
      </p:sp>
    </p:spTree>
    <p:extLst>
      <p:ext uri="{BB962C8B-B14F-4D97-AF65-F5344CB8AC3E}">
        <p14:creationId xmlns:p14="http://schemas.microsoft.com/office/powerpoint/2010/main" val="1330350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74638"/>
            <a:ext cx="7696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153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477000"/>
            <a:ext cx="2362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fld id="{61815F4C-79BC-4B23-992F-88F805635CE3}" type="slidenum">
              <a:rPr lang="en-US"/>
              <a:pPr/>
              <a:t>‹#›</a:t>
            </a:fld>
            <a:endParaRPr lang="en-US"/>
          </a:p>
        </p:txBody>
      </p:sp>
      <p:sp>
        <p:nvSpPr>
          <p:cNvPr id="1029" name="Rectangle 6"/>
          <p:cNvSpPr>
            <a:spLocks noChangeArrowheads="1"/>
          </p:cNvSpPr>
          <p:nvPr/>
        </p:nvSpPr>
        <p:spPr bwMode="auto">
          <a:xfrm>
            <a:off x="8305800" y="63817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ACDD59A-FF3A-402B-8676-10E69B5A2DA1}" type="slidenum">
              <a:rPr lang="en-US" sz="800" b="1"/>
              <a:pPr algn="r" eaLnBrk="1" hangingPunct="1"/>
              <a:t>‹#›</a:t>
            </a:fld>
            <a:endParaRPr lang="en-US" sz="800" b="1"/>
          </a:p>
        </p:txBody>
      </p:sp>
      <p:pic>
        <p:nvPicPr>
          <p:cNvPr id="2"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200" y="6132513"/>
            <a:ext cx="2833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0" r:id="rId10"/>
    <p:sldLayoutId id="2147483679" r:id="rId11"/>
  </p:sldLayoutIdLst>
  <p:hf hdr="0" ftr="0" dt="0"/>
  <p:txStyles>
    <p:titleStyle>
      <a:lvl1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2pPr>
      <a:lvl3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3pPr>
      <a:lvl4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4pPr>
      <a:lvl5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9pPr>
    </p:titleStyle>
    <p:bodyStyle>
      <a:lvl1pPr marL="342900" indent="-342900" algn="l" rtl="0" eaLnBrk="0" fontAlgn="base" hangingPunct="0">
        <a:spcBef>
          <a:spcPct val="20000"/>
        </a:spcBef>
        <a:spcAft>
          <a:spcPct val="0"/>
        </a:spcAft>
        <a:buClr>
          <a:schemeClr val="accent2"/>
        </a:buClr>
        <a:buFont typeface="Tahoma" panose="020B060403050404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400">
          <a:solidFill>
            <a:schemeClr val="accent2"/>
          </a:solidFill>
          <a:latin typeface="+mn-lt"/>
        </a:defRPr>
      </a:lvl2pPr>
      <a:lvl3pPr marL="1143000" indent="-228600" algn="l" rtl="0" eaLnBrk="0" fontAlgn="base" hangingPunct="0">
        <a:spcBef>
          <a:spcPct val="20000"/>
        </a:spcBef>
        <a:spcAft>
          <a:spcPct val="0"/>
        </a:spcAft>
        <a:buFont typeface="Tahoma" panose="020B0604030504040204" pitchFamily="34" charset="0"/>
        <a:buChar char="•"/>
        <a:defRPr sz="2400">
          <a:solidFill>
            <a:schemeClr val="accent2"/>
          </a:solidFill>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accent2"/>
          </a:solidFill>
          <a:latin typeface="+mn-lt"/>
        </a:defRPr>
      </a:lvl4pPr>
      <a:lvl5pPr marL="2057400" indent="-228600" algn="l" rtl="0" eaLnBrk="0" fontAlgn="base" hangingPunct="0">
        <a:spcBef>
          <a:spcPct val="20000"/>
        </a:spcBef>
        <a:spcAft>
          <a:spcPct val="0"/>
        </a:spcAft>
        <a:buFont typeface="Tahoma" panose="020B0604030504040204" pitchFamily="34" charset="0"/>
        <a:buChar char="•"/>
        <a:defRPr sz="2000">
          <a:solidFill>
            <a:schemeClr val="accent2"/>
          </a:solidFill>
          <a:latin typeface="+mn-lt"/>
        </a:defRPr>
      </a:lvl5pPr>
      <a:lvl6pPr marL="2514600" indent="-228600" algn="l" rtl="0" fontAlgn="base">
        <a:spcBef>
          <a:spcPct val="20000"/>
        </a:spcBef>
        <a:spcAft>
          <a:spcPct val="0"/>
        </a:spcAft>
        <a:buFont typeface="Tahoma" pitchFamily="34" charset="0"/>
        <a:buChar char="•"/>
        <a:defRPr sz="2000">
          <a:solidFill>
            <a:schemeClr val="accent2"/>
          </a:solidFill>
          <a:latin typeface="+mn-lt"/>
        </a:defRPr>
      </a:lvl6pPr>
      <a:lvl7pPr marL="2971800" indent="-228600" algn="l" rtl="0" fontAlgn="base">
        <a:spcBef>
          <a:spcPct val="20000"/>
        </a:spcBef>
        <a:spcAft>
          <a:spcPct val="0"/>
        </a:spcAft>
        <a:buFont typeface="Tahoma" pitchFamily="34" charset="0"/>
        <a:buChar char="•"/>
        <a:defRPr sz="2000">
          <a:solidFill>
            <a:schemeClr val="accent2"/>
          </a:solidFill>
          <a:latin typeface="+mn-lt"/>
        </a:defRPr>
      </a:lvl7pPr>
      <a:lvl8pPr marL="3429000" indent="-228600" algn="l" rtl="0" fontAlgn="base">
        <a:spcBef>
          <a:spcPct val="20000"/>
        </a:spcBef>
        <a:spcAft>
          <a:spcPct val="0"/>
        </a:spcAft>
        <a:buFont typeface="Tahoma" pitchFamily="34" charset="0"/>
        <a:buChar char="•"/>
        <a:defRPr sz="2000">
          <a:solidFill>
            <a:schemeClr val="accent2"/>
          </a:solidFill>
          <a:latin typeface="+mn-lt"/>
        </a:defRPr>
      </a:lvl8pPr>
      <a:lvl9pPr marL="3886200" indent="-228600" algn="l" rtl="0" fontAlgn="base">
        <a:spcBef>
          <a:spcPct val="20000"/>
        </a:spcBef>
        <a:spcAft>
          <a:spcPct val="0"/>
        </a:spcAft>
        <a:buFont typeface="Tahoma" pitchFamily="34" charset="0"/>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aapf.org/publications" TargetMode="External"/><Relationship Id="rId7" Type="http://schemas.openxmlformats.org/officeDocument/2006/relationships/hyperlink" Target="https://nul.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colorofchange.org/" TargetMode="External"/><Relationship Id="rId5" Type="http://schemas.openxmlformats.org/officeDocument/2006/relationships/hyperlink" Target="https://civilrights.org/" TargetMode="External"/><Relationship Id="rId4" Type="http://schemas.openxmlformats.org/officeDocument/2006/relationships/hyperlink" Target="http://www.cil-diversity.org/"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minorityhealth.hhs.gov/omh/browse.aspx?lvl=3&amp;lvlid=61" TargetMode="External"/><Relationship Id="rId3" Type="http://schemas.openxmlformats.org/officeDocument/2006/relationships/hyperlink" Target="https://www.cdc.gov/ncbddd/disabilityandhealth/features/key-findings-community-prevalence.html" TargetMode="External"/><Relationship Id="rId7" Type="http://schemas.openxmlformats.org/officeDocument/2006/relationships/hyperlink" Target="https://www.epi.org/blog/black-womens-labor-market-history-reveals-deep-seated-race-and-gender-discriminat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aclu.org/blog/racial-justice/race-and-criminal-justice/legal-system-has-failed-black-girls-women-and-non" TargetMode="External"/><Relationship Id="rId5" Type="http://schemas.openxmlformats.org/officeDocument/2006/relationships/hyperlink" Target="https://dredf.org/public-policy/health-access-to-care-old/health-and-health-care-disparities-among-people-with-disabilities/" TargetMode="External"/><Relationship Id="rId10" Type="http://schemas.openxmlformats.org/officeDocument/2006/relationships/hyperlink" Target="https://www.cdc.gov/ncbddd/disabilityandhealth/materials/infographic-disabilities-ethnicity-race.html" TargetMode="External"/><Relationship Id="rId4" Type="http://schemas.openxmlformats.org/officeDocument/2006/relationships/hyperlink" Target="https://www.cdc.gov/ncbddd/disabilityandhealth/women.html" TargetMode="External"/><Relationship Id="rId9" Type="http://schemas.openxmlformats.org/officeDocument/2006/relationships/hyperlink" Target="https://nwlc.org/blog/racism-in-health-care-for-black-women-who-become-pregnant-its-a-matter-of-life-and-death/"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gray.keri.12@gmail.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We create opportunities for independence for people with disabilities through research, education, and consultation.  ilru logo in block red letters with blue eyebrow swoosh above and below Independent Living Research utilization. www.ilru.org.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5350" y="860425"/>
            <a:ext cx="7353300"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6"/>
          <p:cNvSpPr>
            <a:spLocks noGrp="1"/>
          </p:cNvSpPr>
          <p:nvPr>
            <p:ph type="title"/>
          </p:nvPr>
        </p:nvSpPr>
        <p:spPr>
          <a:xfrm>
            <a:off x="144463" y="85725"/>
            <a:ext cx="8855075" cy="368300"/>
          </a:xfrm>
        </p:spPr>
        <p:txBody>
          <a:bodyPr/>
          <a:lstStyle/>
          <a:p>
            <a:pPr algn="ctr" eaLnBrk="1" hangingPunct="1"/>
            <a:r>
              <a:rPr lang="en-US" sz="1600" smtClean="0"/>
              <a:t>Independent Living Research Utilization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prstGeom prst="rect">
            <a:avLst/>
          </a:prstGeom>
        </p:spPr>
        <p:txBody>
          <a:bodyPr spcFirstLastPara="1" wrap="square" lIns="91425" tIns="45700" rIns="91425" bIns="45700" anchor="ctr" anchorCtr="0">
            <a:noAutofit/>
          </a:bodyPr>
          <a:lstStyle/>
          <a:p>
            <a:pPr lvl="0"/>
            <a:r>
              <a:rPr lang="en-US" dirty="0"/>
              <a:t>The </a:t>
            </a:r>
            <a:r>
              <a:rPr lang="en-US" dirty="0" smtClean="0"/>
              <a:t>numbers</a:t>
            </a:r>
            <a:r>
              <a:rPr lang="en-US" sz="2800" b="0" dirty="0" smtClean="0"/>
              <a:t>, cont’d.</a:t>
            </a:r>
            <a:endParaRPr dirty="0"/>
          </a:p>
        </p:txBody>
      </p:sp>
      <p:sp>
        <p:nvSpPr>
          <p:cNvPr id="88" name="Google Shape;88;p16"/>
          <p:cNvSpPr txBox="1">
            <a:spLocks noGrp="1"/>
          </p:cNvSpPr>
          <p:nvPr>
            <p:ph idx="1"/>
          </p:nvPr>
        </p:nvSpPr>
        <p:spPr>
          <a:prstGeom prst="rect">
            <a:avLst/>
          </a:prstGeom>
        </p:spPr>
        <p:txBody>
          <a:bodyPr spcFirstLastPara="1" wrap="square" lIns="91425" tIns="45700" rIns="91425" bIns="45700" anchor="t" anchorCtr="0">
            <a:noAutofit/>
          </a:bodyPr>
          <a:lstStyle/>
          <a:p>
            <a:pPr>
              <a:spcBef>
                <a:spcPts val="0"/>
              </a:spcBef>
            </a:pPr>
            <a:r>
              <a:rPr lang="en-US" kern="1200" dirty="0">
                <a:solidFill>
                  <a:prstClr val="black"/>
                </a:solidFill>
                <a:ea typeface="+mn-ea"/>
                <a:cs typeface="+mn-cs"/>
              </a:rPr>
              <a:t>In raw numbers, over 10.8 million non-institutionalized persons with disabilities (PWD) aged 5 and over are estimated to be members of ethnic minorities” (Yee, 2011, p. 1). </a:t>
            </a:r>
          </a:p>
          <a:p>
            <a:pPr>
              <a:spcBef>
                <a:spcPts val="0"/>
              </a:spcBef>
            </a:pPr>
            <a:endParaRPr lang="en-US" kern="1200" dirty="0">
              <a:solidFill>
                <a:prstClr val="black"/>
              </a:solidFill>
              <a:ea typeface="+mn-ea"/>
              <a:cs typeface="+mn-cs"/>
            </a:endParaRPr>
          </a:p>
          <a:p>
            <a:pPr>
              <a:spcBef>
                <a:spcPts val="0"/>
              </a:spcBef>
            </a:pPr>
            <a:r>
              <a:rPr lang="en-US" kern="1200" dirty="0">
                <a:solidFill>
                  <a:prstClr val="black"/>
                </a:solidFill>
                <a:ea typeface="+mn-ea"/>
                <a:cs typeface="+mn-cs"/>
              </a:rPr>
              <a:t>Additionally, “among lesbian, gay and bisexual adults, 30% of men and 36% of women have a </a:t>
            </a:r>
            <a:r>
              <a:rPr lang="en-US" kern="1200" dirty="0" smtClean="0">
                <a:solidFill>
                  <a:prstClr val="black"/>
                </a:solidFill>
                <a:ea typeface="+mn-ea"/>
                <a:cs typeface="+mn-cs"/>
              </a:rPr>
              <a:t>disability.” </a:t>
            </a:r>
            <a:endParaRPr lang="en-US" kern="1200" dirty="0">
              <a:solidFill>
                <a:prstClr val="black"/>
              </a:solidFill>
              <a:ea typeface="+mn-ea"/>
              <a:cs typeface="+mn-cs"/>
            </a:endParaRPr>
          </a:p>
          <a:p>
            <a:pPr>
              <a:spcBef>
                <a:spcPts val="0"/>
              </a:spcBef>
            </a:pPr>
            <a:endParaRPr lang="en-US" altLang="en-US" kern="1200" dirty="0">
              <a:solidFill>
                <a:prstClr val="black"/>
              </a:solidFill>
              <a:ea typeface="+mn-ea"/>
              <a:cs typeface="+mn-cs"/>
            </a:endParaRPr>
          </a:p>
        </p:txBody>
      </p:sp>
    </p:spTree>
    <p:extLst>
      <p:ext uri="{BB962C8B-B14F-4D97-AF65-F5344CB8AC3E}">
        <p14:creationId xmlns:p14="http://schemas.microsoft.com/office/powerpoint/2010/main" val="2856963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228600" y="304800"/>
            <a:ext cx="8153400" cy="894145"/>
          </a:xfrm>
          <a:prstGeom prst="rect">
            <a:avLst/>
          </a:prstGeom>
        </p:spPr>
        <p:txBody>
          <a:bodyPr spcFirstLastPara="1" wrap="square" lIns="91425" tIns="45700" rIns="91425" bIns="45700" anchor="ctr" anchorCtr="0">
            <a:noAutofit/>
          </a:bodyPr>
          <a:lstStyle/>
          <a:p>
            <a:pPr lvl="0"/>
            <a:r>
              <a:rPr lang="en-US" dirty="0"/>
              <a:t>Disparities experienced by Black women</a:t>
            </a:r>
            <a:endParaRPr dirty="0"/>
          </a:p>
        </p:txBody>
      </p:sp>
      <p:sp>
        <p:nvSpPr>
          <p:cNvPr id="88" name="Google Shape;88;p16"/>
          <p:cNvSpPr txBox="1">
            <a:spLocks noGrp="1"/>
          </p:cNvSpPr>
          <p:nvPr>
            <p:ph type="body" idx="1"/>
          </p:nvPr>
        </p:nvSpPr>
        <p:spPr>
          <a:xfrm>
            <a:off x="381000" y="1447800"/>
            <a:ext cx="8576036" cy="5029200"/>
          </a:xfrm>
          <a:prstGeom prst="rect">
            <a:avLst/>
          </a:prstGeom>
        </p:spPr>
        <p:txBody>
          <a:bodyPr spcFirstLastPara="1" wrap="square" lIns="91425" tIns="45700" rIns="91425" bIns="45700" anchor="t" anchorCtr="0">
            <a:noAutofit/>
          </a:bodyPr>
          <a:lstStyle/>
          <a:p>
            <a:pPr>
              <a:spcBef>
                <a:spcPts val="0"/>
              </a:spcBef>
            </a:pPr>
            <a:r>
              <a:rPr lang="en-US" altLang="en-US" kern="1200" dirty="0">
                <a:solidFill>
                  <a:prstClr val="black"/>
                </a:solidFill>
                <a:ea typeface="+mn-ea"/>
                <a:cs typeface="+mn-cs"/>
              </a:rPr>
              <a:t>About 22 percent of Black women have experienced rape. Forty percent of Black women experience intimate partner violence in their lifetime. </a:t>
            </a:r>
          </a:p>
          <a:p>
            <a:pPr marL="0" indent="0">
              <a:spcBef>
                <a:spcPts val="0"/>
              </a:spcBef>
              <a:buNone/>
            </a:pPr>
            <a:endParaRPr lang="en-US" altLang="en-US" sz="1400" kern="1200" dirty="0">
              <a:solidFill>
                <a:prstClr val="black"/>
              </a:solidFill>
              <a:ea typeface="+mn-ea"/>
              <a:cs typeface="+mn-cs"/>
            </a:endParaRPr>
          </a:p>
          <a:p>
            <a:pPr>
              <a:spcBef>
                <a:spcPts val="0"/>
              </a:spcBef>
            </a:pPr>
            <a:r>
              <a:rPr lang="en-US" altLang="en-US" kern="1200" dirty="0">
                <a:solidFill>
                  <a:prstClr val="black"/>
                </a:solidFill>
                <a:ea typeface="+mn-ea"/>
                <a:cs typeface="+mn-cs"/>
              </a:rPr>
              <a:t>Black women are killed at a higher rate than any other group of women.</a:t>
            </a:r>
          </a:p>
          <a:p>
            <a:pPr marL="0" indent="0">
              <a:spcBef>
                <a:spcPts val="0"/>
              </a:spcBef>
              <a:buNone/>
            </a:pPr>
            <a:endParaRPr lang="en-US" altLang="en-US" sz="1400" kern="1200" dirty="0">
              <a:solidFill>
                <a:prstClr val="black"/>
              </a:solidFill>
              <a:ea typeface="+mn-ea"/>
              <a:cs typeface="+mn-cs"/>
            </a:endParaRPr>
          </a:p>
          <a:p>
            <a:pPr>
              <a:spcBef>
                <a:spcPts val="0"/>
              </a:spcBef>
            </a:pPr>
            <a:r>
              <a:rPr lang="en-US" altLang="en-US" kern="1200" dirty="0">
                <a:solidFill>
                  <a:prstClr val="black"/>
                </a:solidFill>
                <a:ea typeface="+mn-ea"/>
                <a:cs typeface="+mn-cs"/>
              </a:rPr>
              <a:t>The median annual earnings for full-time black women workers is just over $36,000—an amount 21 percent lower than that of white women, reflecting black women’s disproportionate employment in low-wage service and minimum and sub-minimum wage jobs</a:t>
            </a:r>
            <a:r>
              <a:rPr lang="en-US" altLang="en-US" kern="1200" dirty="0" smtClean="0">
                <a:solidFill>
                  <a:prstClr val="black"/>
                </a:solidFill>
                <a:ea typeface="+mn-ea"/>
                <a:cs typeface="+mn-cs"/>
              </a:rPr>
              <a:t>.</a:t>
            </a:r>
            <a:endParaRPr lang="en-US" altLang="en-US" kern="1200" dirty="0">
              <a:solidFill>
                <a:prstClr val="black"/>
              </a:solidFill>
              <a:ea typeface="+mn-ea"/>
              <a:cs typeface="+mn-cs"/>
            </a:endParaRPr>
          </a:p>
        </p:txBody>
      </p:sp>
    </p:spTree>
    <p:extLst>
      <p:ext uri="{BB962C8B-B14F-4D97-AF65-F5344CB8AC3E}">
        <p14:creationId xmlns:p14="http://schemas.microsoft.com/office/powerpoint/2010/main" val="3440601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215660" y="381000"/>
            <a:ext cx="8242540" cy="792162"/>
          </a:xfrm>
          <a:prstGeom prst="rect">
            <a:avLst/>
          </a:prstGeom>
        </p:spPr>
        <p:txBody>
          <a:bodyPr spcFirstLastPara="1" wrap="square" lIns="91425" tIns="45700" rIns="91425" bIns="45700" anchor="ctr" anchorCtr="0">
            <a:noAutofit/>
          </a:bodyPr>
          <a:lstStyle/>
          <a:p>
            <a:pPr lvl="0"/>
            <a:r>
              <a:rPr lang="en-US" dirty="0"/>
              <a:t>Disparities experienced by Black </a:t>
            </a:r>
            <a:r>
              <a:rPr lang="en-US" dirty="0" smtClean="0"/>
              <a:t>women</a:t>
            </a:r>
            <a:r>
              <a:rPr lang="en-US" sz="2800" b="0" dirty="0" smtClean="0"/>
              <a:t>, cont’d.</a:t>
            </a:r>
            <a:endParaRPr dirty="0"/>
          </a:p>
        </p:txBody>
      </p:sp>
      <p:sp>
        <p:nvSpPr>
          <p:cNvPr id="88" name="Google Shape;88;p16"/>
          <p:cNvSpPr txBox="1">
            <a:spLocks noGrp="1"/>
          </p:cNvSpPr>
          <p:nvPr>
            <p:ph idx="1"/>
          </p:nvPr>
        </p:nvSpPr>
        <p:spPr>
          <a:xfrm>
            <a:off x="228600" y="1447800"/>
            <a:ext cx="8686800" cy="4343400"/>
          </a:xfrm>
          <a:prstGeom prst="rect">
            <a:avLst/>
          </a:prstGeom>
        </p:spPr>
        <p:txBody>
          <a:bodyPr spcFirstLastPara="1" wrap="square" lIns="91425" tIns="45700" rIns="91425" bIns="45700" anchor="t" anchorCtr="0">
            <a:noAutofit/>
          </a:bodyPr>
          <a:lstStyle/>
          <a:p>
            <a:pPr>
              <a:spcBef>
                <a:spcPts val="0"/>
              </a:spcBef>
            </a:pPr>
            <a:r>
              <a:rPr lang="en-US" altLang="en-US" kern="1200" dirty="0" smtClean="0">
                <a:solidFill>
                  <a:prstClr val="black"/>
                </a:solidFill>
                <a:ea typeface="+mn-ea"/>
                <a:cs typeface="+mn-cs"/>
              </a:rPr>
              <a:t>Black </a:t>
            </a:r>
            <a:r>
              <a:rPr lang="en-US" altLang="en-US" kern="1200" dirty="0">
                <a:solidFill>
                  <a:prstClr val="black"/>
                </a:solidFill>
                <a:ea typeface="+mn-ea"/>
                <a:cs typeface="+mn-cs"/>
              </a:rPr>
              <a:t>women are 3 to 4 times more likely to die from complications during pregnancy or childbirth. </a:t>
            </a:r>
          </a:p>
          <a:p>
            <a:pPr>
              <a:spcBef>
                <a:spcPts val="0"/>
              </a:spcBef>
            </a:pPr>
            <a:endParaRPr lang="en-US" altLang="en-US" kern="1200" dirty="0">
              <a:solidFill>
                <a:prstClr val="black"/>
              </a:solidFill>
              <a:ea typeface="+mn-ea"/>
              <a:cs typeface="+mn-cs"/>
            </a:endParaRPr>
          </a:p>
          <a:p>
            <a:pPr>
              <a:spcBef>
                <a:spcPts val="0"/>
              </a:spcBef>
            </a:pPr>
            <a:r>
              <a:rPr lang="en-US" altLang="en-US" kern="1200" dirty="0">
                <a:solidFill>
                  <a:prstClr val="black"/>
                </a:solidFill>
                <a:ea typeface="+mn-ea"/>
                <a:cs typeface="+mn-cs"/>
              </a:rPr>
              <a:t>Black women are more diagnosed and have a higher death rate in heart diseases, stroke, cancer, asthma, influenza and pneumonia, sickle cell disease, fibroids, diabetes, HIV/AIDS, and mental health conditions</a:t>
            </a:r>
            <a:r>
              <a:rPr lang="en-US" altLang="en-US" kern="1200" dirty="0" smtClean="0">
                <a:solidFill>
                  <a:prstClr val="black"/>
                </a:solidFill>
                <a:ea typeface="+mn-ea"/>
                <a:cs typeface="+mn-cs"/>
              </a:rPr>
              <a:t>.</a:t>
            </a:r>
            <a:endParaRPr lang="en-US" altLang="en-US" kern="1200" dirty="0">
              <a:solidFill>
                <a:prstClr val="black"/>
              </a:solidFill>
              <a:ea typeface="+mn-ea"/>
              <a:cs typeface="+mn-cs"/>
            </a:endParaRPr>
          </a:p>
        </p:txBody>
      </p:sp>
    </p:spTree>
    <p:extLst>
      <p:ext uri="{BB962C8B-B14F-4D97-AF65-F5344CB8AC3E}">
        <p14:creationId xmlns:p14="http://schemas.microsoft.com/office/powerpoint/2010/main" val="1743669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652716" y="1654104"/>
            <a:ext cx="7696200" cy="233509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i="0" u="none" strike="noStrike" cap="none" dirty="0">
                <a:solidFill>
                  <a:schemeClr val="accent2"/>
                </a:solidFill>
                <a:effectLst/>
                <a:latin typeface="Arial"/>
                <a:ea typeface="Arial"/>
                <a:cs typeface="Arial"/>
                <a:sym typeface="Arial"/>
              </a:rPr>
              <a:t>Disabled people of color are experiencing injustice, discrimination, and violence at alarming rates.</a:t>
            </a:r>
            <a:endParaRPr b="1" i="0" u="none" strike="noStrike" cap="none" dirty="0">
              <a:solidFill>
                <a:schemeClr val="accent2"/>
              </a:solidFill>
              <a:effectLst/>
              <a:latin typeface="Arial"/>
              <a:ea typeface="Arial"/>
              <a:cs typeface="Arial"/>
              <a:sym typeface="Arial"/>
            </a:endParaRPr>
          </a:p>
        </p:txBody>
      </p:sp>
    </p:spTree>
    <p:extLst>
      <p:ext uri="{BB962C8B-B14F-4D97-AF65-F5344CB8AC3E}">
        <p14:creationId xmlns:p14="http://schemas.microsoft.com/office/powerpoint/2010/main" val="2765808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228600" y="100642"/>
            <a:ext cx="7696200" cy="7921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dirty="0">
                <a:latin typeface="Arial"/>
                <a:ea typeface="Arial"/>
                <a:cs typeface="Arial"/>
                <a:sym typeface="Arial"/>
              </a:rPr>
              <a:t>Intersectionality, </a:t>
            </a:r>
            <a:r>
              <a:rPr lang="en-US" sz="2400" dirty="0">
                <a:latin typeface="Arial"/>
                <a:ea typeface="Arial"/>
                <a:cs typeface="Arial"/>
                <a:sym typeface="Arial"/>
              </a:rPr>
              <a:t>cont’d.</a:t>
            </a:r>
            <a:endParaRPr sz="2400" b="1" i="0" u="none" strike="noStrike" cap="none" dirty="0">
              <a:solidFill>
                <a:schemeClr val="accent2"/>
              </a:solidFill>
              <a:latin typeface="Arial"/>
              <a:ea typeface="Arial"/>
              <a:cs typeface="Arial"/>
              <a:sym typeface="Arial"/>
            </a:endParaRPr>
          </a:p>
        </p:txBody>
      </p:sp>
      <p:sp>
        <p:nvSpPr>
          <p:cNvPr id="95" name="Google Shape;95;p17"/>
          <p:cNvSpPr txBox="1">
            <a:spLocks noGrp="1"/>
          </p:cNvSpPr>
          <p:nvPr>
            <p:ph type="body" idx="1"/>
          </p:nvPr>
        </p:nvSpPr>
        <p:spPr>
          <a:xfrm>
            <a:off x="480767" y="1066800"/>
            <a:ext cx="8210746" cy="4961100"/>
          </a:xfrm>
          <a:prstGeom prst="rect">
            <a:avLst/>
          </a:prstGeom>
          <a:noFill/>
          <a:ln>
            <a:noFill/>
          </a:ln>
        </p:spPr>
        <p:txBody>
          <a:bodyPr spcFirstLastPara="1" wrap="square" lIns="91425" tIns="45700" rIns="91425" bIns="45700" anchor="t" anchorCtr="0">
            <a:noAutofit/>
          </a:bodyPr>
          <a:lstStyle/>
          <a:p>
            <a:pPr lvl="0"/>
            <a:r>
              <a:rPr lang="en-US" dirty="0"/>
              <a:t>Intersectionality (disability inclusion framework) – We must expand beyond working with disabled folks that are the easiest to assimilate into our already existing culture. This means we should not predominantly recruit or work with (or have on our staffs and boards) disabled folks that are of the most privileged race, gender, sexual orientation, etc. The majority of people with disabilities are also people who are low/no income, indigenous, people of color, immigrants, LGBTQ, and more. ~Keri Gray</a:t>
            </a:r>
          </a:p>
        </p:txBody>
      </p:sp>
    </p:spTree>
    <p:extLst>
      <p:ext uri="{BB962C8B-B14F-4D97-AF65-F5344CB8AC3E}">
        <p14:creationId xmlns:p14="http://schemas.microsoft.com/office/powerpoint/2010/main" val="2549011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dirty="0">
                <a:latin typeface="Arial"/>
                <a:ea typeface="Arial"/>
                <a:cs typeface="Arial"/>
                <a:sym typeface="Arial"/>
              </a:rPr>
              <a:t>Black Culture and Joy</a:t>
            </a:r>
            <a:endParaRPr sz="2400" b="1" i="0" u="none" strike="noStrike" cap="none" dirty="0">
              <a:solidFill>
                <a:schemeClr val="accent2"/>
              </a:solidFill>
              <a:latin typeface="Arial"/>
              <a:ea typeface="Arial"/>
              <a:cs typeface="Arial"/>
              <a:sym typeface="Arial"/>
            </a:endParaRPr>
          </a:p>
        </p:txBody>
      </p:sp>
      <p:pic>
        <p:nvPicPr>
          <p:cNvPr id="3" name="Picture 2" descr="Four portraits of Black women. One with a prosthetic limb, another with invisible disability, the third in a wheelchair, and the fourth using American sign language.">
            <a:extLst>
              <a:ext uri="{FF2B5EF4-FFF2-40B4-BE49-F238E27FC236}">
                <a16:creationId xmlns:a16="http://schemas.microsoft.com/office/drawing/2014/main" xmlns="" id="{BE792A93-82FC-4475-92BD-ADA3400FFA64}"/>
              </a:ext>
            </a:extLst>
          </p:cNvPr>
          <p:cNvPicPr>
            <a:picLocks noChangeAspect="1"/>
          </p:cNvPicPr>
          <p:nvPr/>
        </p:nvPicPr>
        <p:blipFill>
          <a:blip r:embed="rId3"/>
          <a:stretch>
            <a:fillRect/>
          </a:stretch>
        </p:blipFill>
        <p:spPr>
          <a:xfrm>
            <a:off x="228600" y="1676400"/>
            <a:ext cx="8773904" cy="2615793"/>
          </a:xfrm>
          <a:prstGeom prst="rect">
            <a:avLst/>
          </a:prstGeom>
        </p:spPr>
      </p:pic>
    </p:spTree>
    <p:extLst>
      <p:ext uri="{BB962C8B-B14F-4D97-AF65-F5344CB8AC3E}">
        <p14:creationId xmlns:p14="http://schemas.microsoft.com/office/powerpoint/2010/main" val="1152757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652716" y="1654104"/>
            <a:ext cx="7696200" cy="233509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i="0" u="none" strike="noStrike" cap="none" dirty="0">
                <a:solidFill>
                  <a:schemeClr val="accent2"/>
                </a:solidFill>
                <a:effectLst/>
                <a:latin typeface="Arial"/>
                <a:ea typeface="Arial"/>
                <a:cs typeface="Arial"/>
                <a:sym typeface="Arial"/>
              </a:rPr>
              <a:t>Even me, Lord</a:t>
            </a:r>
            <a:endParaRPr b="1" i="0" u="none" strike="noStrike" cap="none" dirty="0">
              <a:solidFill>
                <a:schemeClr val="accent2"/>
              </a:solidFill>
              <a:effectLst/>
              <a:latin typeface="Arial"/>
              <a:ea typeface="Arial"/>
              <a:cs typeface="Arial"/>
              <a:sym typeface="Arial"/>
            </a:endParaRPr>
          </a:p>
        </p:txBody>
      </p:sp>
    </p:spTree>
    <p:extLst>
      <p:ext uri="{BB962C8B-B14F-4D97-AF65-F5344CB8AC3E}">
        <p14:creationId xmlns:p14="http://schemas.microsoft.com/office/powerpoint/2010/main" val="3974893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2" descr="A picture of Keri Gray, a Black woman, sitting in a chair wearing a red outfit and black scarf. She appears to be talking in this photo."/>
          <p:cNvPicPr preferRelativeResize="0"/>
          <p:nvPr/>
        </p:nvPicPr>
        <p:blipFill rotWithShape="1">
          <a:blip r:embed="rId3">
            <a:alphaModFix/>
          </a:blip>
          <a:srcRect l="19573" r="29686"/>
          <a:stretch/>
        </p:blipFill>
        <p:spPr>
          <a:xfrm>
            <a:off x="152400" y="944562"/>
            <a:ext cx="3479788" cy="5143495"/>
          </a:xfrm>
          <a:prstGeom prst="rect">
            <a:avLst/>
          </a:prstGeom>
          <a:noFill/>
          <a:ln>
            <a:noFill/>
          </a:ln>
        </p:spPr>
      </p:pic>
      <p:sp>
        <p:nvSpPr>
          <p:cNvPr id="3" name="Title 2"/>
          <p:cNvSpPr>
            <a:spLocks noGrp="1"/>
          </p:cNvSpPr>
          <p:nvPr>
            <p:ph type="title"/>
          </p:nvPr>
        </p:nvSpPr>
        <p:spPr>
          <a:xfrm>
            <a:off x="228600" y="152400"/>
            <a:ext cx="3962400" cy="792162"/>
          </a:xfrm>
        </p:spPr>
        <p:txBody>
          <a:bodyPr/>
          <a:lstStyle/>
          <a:p>
            <a:r>
              <a:rPr lang="en-US" dirty="0" smtClean="0"/>
              <a:t>What feeds my fire</a:t>
            </a:r>
            <a:endParaRPr lang="en-US" dirty="0"/>
          </a:p>
        </p:txBody>
      </p:sp>
      <p:sp>
        <p:nvSpPr>
          <p:cNvPr id="210" name="Google Shape;210;p32"/>
          <p:cNvSpPr txBox="1">
            <a:spLocks noGrp="1"/>
          </p:cNvSpPr>
          <p:nvPr>
            <p:ph idx="1"/>
          </p:nvPr>
        </p:nvSpPr>
        <p:spPr>
          <a:xfrm>
            <a:off x="3810000" y="838200"/>
            <a:ext cx="5334000" cy="5858483"/>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2070" dirty="0"/>
              <a:t>On the job, must I hide my curves and my fro and my prosthetic scars? Can I bring the melanin of my culture AND the slower limp in my walk to work? Though not discussed enough, these are questions that our staff and clients ask every time they have a job interview or when they move to elevate their careers. How much do I share? How much do I hide? I believe now is the time to transform our employment settings. I believe our success is heightened when we acknowledge our personal &amp; social dynamics have an impact on our professional aspirations. It is a profitable investment and it’s simply valuable to feed into our whole selves. I am a professional who is Black, who is a woman, and who is disabled. And that feeds my fire 🔥</a:t>
            </a:r>
          </a:p>
          <a:p>
            <a:pPr marL="0" lvl="0" indent="0" algn="l" rtl="0">
              <a:lnSpc>
                <a:spcPct val="90000"/>
              </a:lnSpc>
              <a:spcBef>
                <a:spcPts val="750"/>
              </a:spcBef>
              <a:spcAft>
                <a:spcPts val="0"/>
              </a:spcAft>
              <a:buClr>
                <a:schemeClr val="lt1"/>
              </a:buClr>
              <a:buSzPts val="1800"/>
              <a:buNone/>
            </a:pPr>
            <a:endParaRPr sz="1990" dirty="0"/>
          </a:p>
        </p:txBody>
      </p:sp>
    </p:spTree>
    <p:extLst>
      <p:ext uri="{BB962C8B-B14F-4D97-AF65-F5344CB8AC3E}">
        <p14:creationId xmlns:p14="http://schemas.microsoft.com/office/powerpoint/2010/main" val="3436259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8200" y="2590800"/>
            <a:ext cx="7696200" cy="792162"/>
          </a:xfrm>
          <a:prstGeom prst="rect">
            <a:avLst/>
          </a:prstGeom>
        </p:spPr>
        <p:txBody>
          <a:bodyPr spcFirstLastPara="1" wrap="square" lIns="91425" tIns="45700" rIns="91425" bIns="45700" anchor="ctr" anchorCtr="0">
            <a:noAutofit/>
          </a:bodyPr>
          <a:lstStyle/>
          <a:p>
            <a:pPr lvl="0" algn="ctr">
              <a:buSzPts val="1100"/>
            </a:pPr>
            <a:r>
              <a:rPr lang="en-US" sz="3200" dirty="0">
                <a:effectLst/>
              </a:rPr>
              <a:t>What are best practices in enhancing our CILs diversity and inclusion efforts?</a:t>
            </a:r>
            <a:endParaRPr sz="3200" dirty="0">
              <a:effectLst/>
            </a:endParaRPr>
          </a:p>
        </p:txBody>
      </p:sp>
    </p:spTree>
    <p:extLst>
      <p:ext uri="{BB962C8B-B14F-4D97-AF65-F5344CB8AC3E}">
        <p14:creationId xmlns:p14="http://schemas.microsoft.com/office/powerpoint/2010/main" val="2172705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xmlns="" id="{8D84CC12-AA53-4BAE-8129-031FFC3A5D23}"/>
              </a:ext>
            </a:extLst>
          </p:cNvPr>
          <p:cNvPicPr>
            <a:picLocks noChangeAspect="1"/>
          </p:cNvPicPr>
          <p:nvPr/>
        </p:nvPicPr>
        <p:blipFill>
          <a:blip r:embed="rId3"/>
          <a:stretch>
            <a:fillRect/>
          </a:stretch>
        </p:blipFill>
        <p:spPr>
          <a:xfrm>
            <a:off x="4114081" y="944562"/>
            <a:ext cx="4180450" cy="5273074"/>
          </a:xfrm>
          <a:prstGeom prst="rect">
            <a:avLst/>
          </a:prstGeom>
        </p:spPr>
      </p:pic>
      <p:sp>
        <p:nvSpPr>
          <p:cNvPr id="2" name="Title 1"/>
          <p:cNvSpPr>
            <a:spLocks noGrp="1"/>
          </p:cNvSpPr>
          <p:nvPr>
            <p:ph type="title"/>
          </p:nvPr>
        </p:nvSpPr>
        <p:spPr/>
        <p:txBody>
          <a:bodyPr/>
          <a:lstStyle/>
          <a:p>
            <a:r>
              <a:rPr lang="en-US" dirty="0" smtClean="0"/>
              <a:t>Designing Programs</a:t>
            </a:r>
            <a:endParaRPr lang="en-US" dirty="0"/>
          </a:p>
        </p:txBody>
      </p:sp>
      <p:pic>
        <p:nvPicPr>
          <p:cNvPr id="5" name="Picture 4" descr="Designing Programs&#10;1. Recruitment&#10;2. Community Outreach&#10;3. Reconstructing Platforms"/>
          <p:cNvPicPr>
            <a:picLocks noChangeAspect="1"/>
          </p:cNvPicPr>
          <p:nvPr/>
        </p:nvPicPr>
        <p:blipFill rotWithShape="1">
          <a:blip r:embed="rId4">
            <a:extLst>
              <a:ext uri="{28A0092B-C50C-407E-A947-70E740481C1C}">
                <a14:useLocalDpi xmlns:a14="http://schemas.microsoft.com/office/drawing/2010/main" val="0"/>
              </a:ext>
            </a:extLst>
          </a:blip>
          <a:srcRect t="21519" r="1012"/>
          <a:stretch/>
        </p:blipFill>
        <p:spPr>
          <a:xfrm>
            <a:off x="749527" y="1066800"/>
            <a:ext cx="3089691" cy="4572000"/>
          </a:xfrm>
          <a:prstGeom prst="rect">
            <a:avLst/>
          </a:prstGeom>
        </p:spPr>
      </p:pic>
    </p:spTree>
    <p:extLst>
      <p:ext uri="{BB962C8B-B14F-4D97-AF65-F5344CB8AC3E}">
        <p14:creationId xmlns:p14="http://schemas.microsoft.com/office/powerpoint/2010/main" val="3638258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667000"/>
            <a:ext cx="8686800" cy="838200"/>
          </a:xfrm>
        </p:spPr>
        <p:txBody>
          <a:bodyPr/>
          <a:lstStyle/>
          <a:p>
            <a:pPr algn="ctr"/>
            <a:r>
              <a:rPr lang="en-US" dirty="0">
                <a:effectLst/>
              </a:rPr>
              <a:t>Introduction to Intersectionality</a:t>
            </a:r>
            <a:br>
              <a:rPr lang="en-US" dirty="0">
                <a:effectLst/>
              </a:rPr>
            </a:br>
            <a:r>
              <a:rPr lang="en-US" dirty="0" smtClean="0">
                <a:effectLst/>
              </a:rPr>
              <a:t/>
            </a:r>
            <a:br>
              <a:rPr lang="en-US" dirty="0" smtClean="0">
                <a:effectLst/>
              </a:rPr>
            </a:br>
            <a:r>
              <a:rPr lang="en-US" dirty="0" smtClean="0">
                <a:effectLst/>
              </a:rPr>
              <a:t>Keri Gray</a:t>
            </a:r>
            <a:br>
              <a:rPr lang="en-US" dirty="0" smtClean="0">
                <a:effectLst/>
              </a:rPr>
            </a:br>
            <a:r>
              <a:rPr lang="en-US" dirty="0" smtClean="0">
                <a:effectLst/>
              </a:rPr>
              <a:t/>
            </a:r>
            <a:br>
              <a:rPr lang="en-US" dirty="0" smtClean="0">
                <a:effectLst/>
              </a:rPr>
            </a:br>
            <a:endParaRPr lang="en-US" dirty="0">
              <a:effectLst/>
            </a:endParaRPr>
          </a:p>
        </p:txBody>
      </p:sp>
    </p:spTree>
    <p:extLst>
      <p:ext uri="{BB962C8B-B14F-4D97-AF65-F5344CB8AC3E}">
        <p14:creationId xmlns:p14="http://schemas.microsoft.com/office/powerpoint/2010/main" val="1622728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1"/>
          <p:cNvSpPr txBox="1">
            <a:spLocks noGrp="1"/>
          </p:cNvSpPr>
          <p:nvPr>
            <p:ph type="title"/>
          </p:nvPr>
        </p:nvSpPr>
        <p:spPr>
          <a:xfrm>
            <a:off x="189400" y="259392"/>
            <a:ext cx="7696200" cy="792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dirty="0">
                <a:latin typeface="Arial"/>
                <a:ea typeface="Arial"/>
                <a:cs typeface="Arial"/>
                <a:sym typeface="Arial"/>
              </a:rPr>
              <a:t>Organizational Branding</a:t>
            </a:r>
            <a:endParaRPr sz="2800" b="1" i="0" u="none" strike="noStrike" cap="none" dirty="0">
              <a:solidFill>
                <a:schemeClr val="accent2"/>
              </a:solidFill>
              <a:latin typeface="Arial"/>
              <a:ea typeface="Arial"/>
              <a:cs typeface="Arial"/>
              <a:sym typeface="Arial"/>
            </a:endParaRPr>
          </a:p>
        </p:txBody>
      </p:sp>
      <p:sp>
        <p:nvSpPr>
          <p:cNvPr id="204" name="Google Shape;204;p31"/>
          <p:cNvSpPr txBox="1">
            <a:spLocks noGrp="1"/>
          </p:cNvSpPr>
          <p:nvPr>
            <p:ph type="body" idx="1"/>
          </p:nvPr>
        </p:nvSpPr>
        <p:spPr>
          <a:xfrm>
            <a:off x="326566" y="1051550"/>
            <a:ext cx="8436434" cy="4512488"/>
          </a:xfrm>
          <a:prstGeom prst="rect">
            <a:avLst/>
          </a:prstGeom>
          <a:noFill/>
          <a:ln>
            <a:noFill/>
          </a:ln>
        </p:spPr>
        <p:txBody>
          <a:bodyPr spcFirstLastPara="1" wrap="square" lIns="91425" tIns="45700" rIns="91425" bIns="45700" anchor="t" anchorCtr="0">
            <a:noAutofit/>
          </a:bodyPr>
          <a:lstStyle/>
          <a:p>
            <a:pPr marL="457200" marR="0" lvl="0" indent="-393700" algn="l" rtl="0">
              <a:lnSpc>
                <a:spcPct val="100000"/>
              </a:lnSpc>
              <a:spcBef>
                <a:spcPts val="520"/>
              </a:spcBef>
              <a:spcAft>
                <a:spcPts val="0"/>
              </a:spcAft>
              <a:buClr>
                <a:schemeClr val="dk1"/>
              </a:buClr>
              <a:buSzPts val="2600"/>
              <a:buFont typeface="Tahoma"/>
              <a:buChar char="•"/>
            </a:pPr>
            <a:r>
              <a:rPr lang="en-US" dirty="0"/>
              <a:t>What is your mission and message?</a:t>
            </a:r>
            <a:endParaRPr dirty="0"/>
          </a:p>
          <a:p>
            <a:pPr marL="457200" marR="0" lvl="0" indent="0" algn="l" rtl="0">
              <a:lnSpc>
                <a:spcPct val="100000"/>
              </a:lnSpc>
              <a:spcBef>
                <a:spcPts val="520"/>
              </a:spcBef>
              <a:spcAft>
                <a:spcPts val="0"/>
              </a:spcAft>
              <a:buNone/>
            </a:pPr>
            <a:endParaRPr dirty="0"/>
          </a:p>
          <a:p>
            <a:pPr marL="457200" marR="0" lvl="0" indent="-387350" algn="l" rtl="0">
              <a:lnSpc>
                <a:spcPct val="100000"/>
              </a:lnSpc>
              <a:spcBef>
                <a:spcPts val="520"/>
              </a:spcBef>
              <a:spcAft>
                <a:spcPts val="0"/>
              </a:spcAft>
              <a:buSzPts val="2500"/>
              <a:buChar char="•"/>
            </a:pPr>
            <a:r>
              <a:rPr lang="en-US" dirty="0"/>
              <a:t>Do you have messaging that </a:t>
            </a:r>
            <a:r>
              <a:rPr lang="en-US" dirty="0" smtClean="0"/>
              <a:t>resonates </a:t>
            </a:r>
            <a:r>
              <a:rPr lang="en-US" dirty="0"/>
              <a:t>with people with disabilities from a variety of cultural backgrounds?</a:t>
            </a:r>
            <a:endParaRPr dirty="0"/>
          </a:p>
          <a:p>
            <a:pPr marL="457200" marR="0" lvl="0" indent="0" algn="l" rtl="0">
              <a:lnSpc>
                <a:spcPct val="100000"/>
              </a:lnSpc>
              <a:spcBef>
                <a:spcPts val="520"/>
              </a:spcBef>
              <a:spcAft>
                <a:spcPts val="0"/>
              </a:spcAft>
              <a:buNone/>
            </a:pPr>
            <a:endParaRPr dirty="0"/>
          </a:p>
          <a:p>
            <a:pPr marL="457200" marR="0" lvl="0" indent="-387350" algn="l" rtl="0">
              <a:lnSpc>
                <a:spcPct val="100000"/>
              </a:lnSpc>
              <a:spcBef>
                <a:spcPts val="520"/>
              </a:spcBef>
              <a:spcAft>
                <a:spcPts val="0"/>
              </a:spcAft>
              <a:buSzPts val="2500"/>
              <a:buChar char="•"/>
            </a:pPr>
            <a:r>
              <a:rPr lang="en-US" dirty="0"/>
              <a:t>Are your events and speakers a reflection of the social demographics of people with disabilities?</a:t>
            </a:r>
            <a:endParaRPr dirty="0"/>
          </a:p>
          <a:p>
            <a:pPr marL="457200" marR="0" lvl="0" indent="0" algn="l" rtl="0">
              <a:lnSpc>
                <a:spcPct val="100000"/>
              </a:lnSpc>
              <a:spcBef>
                <a:spcPts val="520"/>
              </a:spcBef>
              <a:spcAft>
                <a:spcPts val="0"/>
              </a:spcAft>
              <a:buNone/>
            </a:pPr>
            <a:endParaRPr dirty="0"/>
          </a:p>
        </p:txBody>
      </p:sp>
    </p:spTree>
    <p:extLst>
      <p:ext uri="{BB962C8B-B14F-4D97-AF65-F5344CB8AC3E}">
        <p14:creationId xmlns:p14="http://schemas.microsoft.com/office/powerpoint/2010/main" val="2831156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prstGeom prst="rect">
            <a:avLst/>
          </a:prstGeom>
        </p:spPr>
        <p:txBody>
          <a:bodyPr spcFirstLastPara="1" vert="horz" lIns="91440" tIns="45720" rIns="91440" bIns="45720" rtlCol="0" anchor="ctr" anchorCtr="0">
            <a:normAutofit/>
          </a:bodyPr>
          <a:lstStyle/>
          <a:p>
            <a:pPr marL="0" lvl="0" indent="0">
              <a:lnSpc>
                <a:spcPct val="90000"/>
              </a:lnSpc>
              <a:spcBef>
                <a:spcPct val="0"/>
              </a:spcBef>
              <a:spcAft>
                <a:spcPts val="0"/>
              </a:spcAft>
            </a:pPr>
            <a:r>
              <a:rPr lang="en-US" kern="1200" dirty="0" smtClean="0">
                <a:solidFill>
                  <a:srgbClr val="333399"/>
                </a:solidFill>
                <a:latin typeface="+mj-lt"/>
                <a:ea typeface="+mj-ea"/>
                <a:cs typeface="+mj-cs"/>
              </a:rPr>
              <a:t>Identify Your Role</a:t>
            </a:r>
            <a:endParaRPr lang="en-US" kern="1200" dirty="0">
              <a:solidFill>
                <a:srgbClr val="333399"/>
              </a:solidFill>
              <a:latin typeface="+mj-lt"/>
              <a:ea typeface="+mj-ea"/>
              <a:cs typeface="+mj-cs"/>
            </a:endParaRPr>
          </a:p>
        </p:txBody>
      </p:sp>
      <p:pic>
        <p:nvPicPr>
          <p:cNvPr id="3" name="Picture 2" descr="4 identical blue boxes. In each box it says &quot;Community Expert, Create Platforms, Executive Decisions, or Outspoken Advocate.&quot;">
            <a:extLst>
              <a:ext uri="{FF2B5EF4-FFF2-40B4-BE49-F238E27FC236}">
                <a16:creationId xmlns:a16="http://schemas.microsoft.com/office/drawing/2014/main" xmlns="" id="{69F3403F-6BB2-451D-A48C-8C7563743364}"/>
              </a:ext>
            </a:extLst>
          </p:cNvPr>
          <p:cNvPicPr>
            <a:picLocks noChangeAspect="1"/>
          </p:cNvPicPr>
          <p:nvPr/>
        </p:nvPicPr>
        <p:blipFill>
          <a:blip r:embed="rId3"/>
          <a:stretch>
            <a:fillRect/>
          </a:stretch>
        </p:blipFill>
        <p:spPr>
          <a:xfrm>
            <a:off x="1449945" y="1675227"/>
            <a:ext cx="6244108" cy="4394199"/>
          </a:xfrm>
          <a:prstGeom prst="rect">
            <a:avLst/>
          </a:prstGeom>
        </p:spPr>
      </p:pic>
    </p:spTree>
    <p:extLst>
      <p:ext uri="{BB962C8B-B14F-4D97-AF65-F5344CB8AC3E}">
        <p14:creationId xmlns:p14="http://schemas.microsoft.com/office/powerpoint/2010/main" val="3690640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in a red dress standing in front of a building&#10;&#10;Description generated with very high confidence">
            <a:extLst>
              <a:ext uri="{FF2B5EF4-FFF2-40B4-BE49-F238E27FC236}">
                <a16:creationId xmlns:a16="http://schemas.microsoft.com/office/drawing/2014/main" xmlns="" id="{98580ADB-3187-4C65-B3D0-8968D01B7AC7}"/>
              </a:ext>
            </a:extLst>
          </p:cNvPr>
          <p:cNvPicPr>
            <a:picLocks noChangeAspect="1"/>
          </p:cNvPicPr>
          <p:nvPr/>
        </p:nvPicPr>
        <p:blipFill rotWithShape="1">
          <a:blip r:embed="rId2"/>
          <a:srcRect r="-1" b="1335"/>
          <a:stretch/>
        </p:blipFill>
        <p:spPr>
          <a:xfrm>
            <a:off x="228600" y="800099"/>
            <a:ext cx="3660224" cy="5410201"/>
          </a:xfrm>
          <a:prstGeom prst="rect">
            <a:avLst/>
          </a:prstGeom>
        </p:spPr>
      </p:pic>
      <p:sp>
        <p:nvSpPr>
          <p:cNvPr id="2" name="Title 1"/>
          <p:cNvSpPr>
            <a:spLocks noGrp="1"/>
          </p:cNvSpPr>
          <p:nvPr>
            <p:ph type="title"/>
          </p:nvPr>
        </p:nvSpPr>
        <p:spPr/>
        <p:txBody>
          <a:bodyPr/>
          <a:lstStyle/>
          <a:p>
            <a:r>
              <a:rPr lang="en-US" dirty="0" smtClean="0"/>
              <a:t>Freedom</a:t>
            </a:r>
            <a:endParaRPr lang="en-US" dirty="0"/>
          </a:p>
        </p:txBody>
      </p:sp>
      <p:sp>
        <p:nvSpPr>
          <p:cNvPr id="3" name="Content Placeholder 2">
            <a:extLst>
              <a:ext uri="{FF2B5EF4-FFF2-40B4-BE49-F238E27FC236}">
                <a16:creationId xmlns:a16="http://schemas.microsoft.com/office/drawing/2014/main" xmlns="" id="{953B1EBF-C55D-4A64-A682-5D5398C86213}"/>
              </a:ext>
            </a:extLst>
          </p:cNvPr>
          <p:cNvSpPr>
            <a:spLocks noGrp="1"/>
          </p:cNvSpPr>
          <p:nvPr>
            <p:ph idx="1"/>
          </p:nvPr>
        </p:nvSpPr>
        <p:spPr>
          <a:xfrm>
            <a:off x="4095750" y="611187"/>
            <a:ext cx="4874176" cy="5791200"/>
          </a:xfrm>
        </p:spPr>
        <p:txBody>
          <a:bodyPr>
            <a:noAutofit/>
          </a:bodyPr>
          <a:lstStyle/>
          <a:p>
            <a:pPr marL="0" indent="0">
              <a:buNone/>
            </a:pPr>
            <a:r>
              <a:rPr lang="en-US" sz="2000" dirty="0"/>
              <a:t>Freedom is a journey that requires much sacrifice and an unrelenting confidence in your movement (even if you don’t know your exact destination). I’m constantly thinking about freedom and the dream. Dreams that are bold enough to envision our communities and businesses as inclusive of ALL people. A dream that still calls for us to examine the content of our character and skillset rather than have pre-conceived notions about our melanin, curves, and </a:t>
            </a:r>
            <a:r>
              <a:rPr lang="en-US" sz="2000" dirty="0" err="1"/>
              <a:t>crip</a:t>
            </a:r>
            <a:r>
              <a:rPr lang="en-US" sz="2000" dirty="0"/>
              <a:t> walks. In 2019, I hope we bring back the wisdom that says to Let Go and Let God. In this year, I hope we let go of all the baggage and all the haters that tell us our message and ideas are too loud. To all my people hungry to showcase the beauty of your culture,  never allow the struggles to break you</a:t>
            </a:r>
            <a:r>
              <a:rPr lang="en-US" sz="2000" dirty="0" smtClean="0"/>
              <a:t>.</a:t>
            </a:r>
            <a:endParaRPr lang="en-US" sz="2000" dirty="0"/>
          </a:p>
        </p:txBody>
      </p:sp>
    </p:spTree>
    <p:extLst>
      <p:ext uri="{BB962C8B-B14F-4D97-AF65-F5344CB8AC3E}">
        <p14:creationId xmlns:p14="http://schemas.microsoft.com/office/powerpoint/2010/main" val="734472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xfrm>
            <a:off x="228600" y="100642"/>
            <a:ext cx="7696200" cy="79216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Resources</a:t>
            </a:r>
            <a:endParaRPr sz="2800" b="1" i="0" u="none" strike="noStrike" cap="none">
              <a:solidFill>
                <a:schemeClr val="accent2"/>
              </a:solidFill>
              <a:latin typeface="Arial"/>
              <a:ea typeface="Arial"/>
              <a:cs typeface="Arial"/>
              <a:sym typeface="Arial"/>
            </a:endParaRPr>
          </a:p>
        </p:txBody>
      </p:sp>
      <p:sp>
        <p:nvSpPr>
          <p:cNvPr id="251" name="Google Shape;251;p38"/>
          <p:cNvSpPr txBox="1">
            <a:spLocks noGrp="1"/>
          </p:cNvSpPr>
          <p:nvPr>
            <p:ph type="body" idx="1"/>
          </p:nvPr>
        </p:nvSpPr>
        <p:spPr>
          <a:xfrm>
            <a:off x="381001" y="812100"/>
            <a:ext cx="8382000" cy="5381310"/>
          </a:xfrm>
          <a:prstGeom prst="rect">
            <a:avLst/>
          </a:prstGeom>
          <a:noFill/>
          <a:ln>
            <a:noFill/>
          </a:ln>
        </p:spPr>
        <p:txBody>
          <a:bodyPr spcFirstLastPara="1" wrap="square" lIns="91425" tIns="45700" rIns="91425" bIns="45700" anchor="t" anchorCtr="0">
            <a:noAutofit/>
          </a:bodyPr>
          <a:lstStyle/>
          <a:p>
            <a:pPr marL="365760" lvl="0" indent="-355600">
              <a:buSzPts val="2000"/>
            </a:pPr>
            <a:r>
              <a:rPr lang="en-US" sz="2100" dirty="0"/>
              <a:t>The African American Policy Forum – </a:t>
            </a:r>
            <a:r>
              <a:rPr lang="en-US" sz="2100" dirty="0">
                <a:hlinkClick r:id="rId3"/>
              </a:rPr>
              <a:t>http://aapf.org/publications</a:t>
            </a:r>
            <a:endParaRPr lang="en-US" sz="2100" dirty="0"/>
          </a:p>
          <a:p>
            <a:pPr marL="365760" lvl="0" indent="-355600">
              <a:buSzPts val="2000"/>
            </a:pPr>
            <a:endParaRPr sz="2100" dirty="0"/>
          </a:p>
          <a:p>
            <a:pPr marL="365760" indent="-355600">
              <a:buSzPts val="2000"/>
            </a:pPr>
            <a:r>
              <a:rPr lang="en-US" sz="2100" dirty="0"/>
              <a:t>Disability, </a:t>
            </a:r>
            <a:r>
              <a:rPr lang="en-US" sz="2100" dirty="0" smtClean="0"/>
              <a:t>Diversity</a:t>
            </a:r>
            <a:r>
              <a:rPr lang="en-US" sz="2100" dirty="0"/>
              <a:t>, and Intersectionality in CILs – </a:t>
            </a:r>
            <a:r>
              <a:rPr lang="en-US" sz="2100" dirty="0">
                <a:hlinkClick r:id="rId4"/>
              </a:rPr>
              <a:t>www.cil-diversity.org</a:t>
            </a:r>
            <a:r>
              <a:rPr lang="en-US" sz="2100" dirty="0"/>
              <a:t>   </a:t>
            </a:r>
          </a:p>
          <a:p>
            <a:pPr marL="10160" indent="0">
              <a:buSzPts val="2000"/>
              <a:buNone/>
            </a:pPr>
            <a:endParaRPr lang="en-US" sz="2100" dirty="0"/>
          </a:p>
          <a:p>
            <a:pPr marL="365760" lvl="0" indent="-355600">
              <a:buSzPts val="2000"/>
            </a:pPr>
            <a:r>
              <a:rPr lang="en-US" sz="2100" dirty="0"/>
              <a:t>The Leadership Conference – </a:t>
            </a:r>
            <a:r>
              <a:rPr lang="en-US" sz="2100" dirty="0">
                <a:hlinkClick r:id="rId5"/>
              </a:rPr>
              <a:t>https://civilrights.org/</a:t>
            </a:r>
            <a:endParaRPr lang="en-US" sz="2100" dirty="0"/>
          </a:p>
          <a:p>
            <a:pPr marL="365760" lvl="0" indent="-355600">
              <a:buSzPts val="2000"/>
            </a:pPr>
            <a:endParaRPr lang="en-US" sz="2100" dirty="0"/>
          </a:p>
          <a:p>
            <a:pPr marL="365760" lvl="0" indent="-355600">
              <a:buSzPts val="2000"/>
            </a:pPr>
            <a:r>
              <a:rPr lang="en-US" sz="2100" dirty="0"/>
              <a:t>Color of </a:t>
            </a:r>
            <a:r>
              <a:rPr lang="en-US" sz="2100" dirty="0" smtClean="0"/>
              <a:t>Change – </a:t>
            </a:r>
            <a:r>
              <a:rPr lang="en-US" sz="2100" dirty="0">
                <a:hlinkClick r:id="rId6"/>
              </a:rPr>
              <a:t>https://colorofchange.org/</a:t>
            </a:r>
            <a:endParaRPr lang="en-US" sz="2100" dirty="0"/>
          </a:p>
          <a:p>
            <a:pPr marL="365760" lvl="0" indent="-355600">
              <a:buSzPts val="2000"/>
            </a:pPr>
            <a:endParaRPr lang="en-US" sz="2100" dirty="0"/>
          </a:p>
          <a:p>
            <a:pPr marL="365760" indent="-355600">
              <a:buSzPts val="2000"/>
            </a:pPr>
            <a:r>
              <a:rPr lang="en-US" sz="2100" dirty="0"/>
              <a:t>National Urban League – </a:t>
            </a:r>
            <a:r>
              <a:rPr lang="en-US" sz="2100" dirty="0">
                <a:hlinkClick r:id="rId7"/>
              </a:rPr>
              <a:t>https://nul.org/</a:t>
            </a:r>
            <a:r>
              <a:rPr lang="en-US" sz="2100" dirty="0"/>
              <a:t> </a:t>
            </a:r>
          </a:p>
        </p:txBody>
      </p:sp>
    </p:spTree>
    <p:extLst>
      <p:ext uri="{BB962C8B-B14F-4D97-AF65-F5344CB8AC3E}">
        <p14:creationId xmlns:p14="http://schemas.microsoft.com/office/powerpoint/2010/main" val="319058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0"/>
          <p:cNvSpPr txBox="1">
            <a:spLocks noGrp="1"/>
          </p:cNvSpPr>
          <p:nvPr>
            <p:ph type="title"/>
          </p:nvPr>
        </p:nvSpPr>
        <p:spPr>
          <a:xfrm>
            <a:off x="228600" y="57512"/>
            <a:ext cx="7696200" cy="79216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Sources</a:t>
            </a:r>
            <a:endParaRPr sz="2800" b="1" i="0" u="none" strike="noStrike" cap="none" dirty="0">
              <a:solidFill>
                <a:schemeClr val="accent2"/>
              </a:solidFill>
              <a:latin typeface="Arial"/>
              <a:ea typeface="Arial"/>
              <a:cs typeface="Arial"/>
              <a:sym typeface="Arial"/>
            </a:endParaRPr>
          </a:p>
        </p:txBody>
      </p:sp>
      <p:sp>
        <p:nvSpPr>
          <p:cNvPr id="264" name="Google Shape;264;p40"/>
          <p:cNvSpPr txBox="1">
            <a:spLocks noGrp="1"/>
          </p:cNvSpPr>
          <p:nvPr>
            <p:ph type="body" idx="1"/>
          </p:nvPr>
        </p:nvSpPr>
        <p:spPr>
          <a:xfrm>
            <a:off x="151191" y="698740"/>
            <a:ext cx="8686800" cy="5360416"/>
          </a:xfrm>
          <a:prstGeom prst="rect">
            <a:avLst/>
          </a:prstGeom>
          <a:noFill/>
          <a:ln>
            <a:noFill/>
          </a:ln>
        </p:spPr>
        <p:txBody>
          <a:bodyPr spcFirstLastPara="1" wrap="square" lIns="91425" tIns="45700" rIns="91425" bIns="45700" anchor="t" anchorCtr="0">
            <a:noAutofit/>
          </a:bodyPr>
          <a:lstStyle/>
          <a:p>
            <a:pPr marL="342900" lvl="0" indent="-342900">
              <a:lnSpc>
                <a:spcPct val="107000"/>
              </a:lnSpc>
              <a:spcBef>
                <a:spcPts val="0"/>
              </a:spcBef>
              <a:buFont typeface="Symbol" panose="05050102010706020507" pitchFamily="18" charset="2"/>
              <a:buChar char=""/>
            </a:pPr>
            <a:r>
              <a:rPr lang="en-US" sz="20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https://www.cdc.gov/ncbddd/disabilityandhealth/features/key-findings-community-prevalence.html</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Symbol" panose="05050102010706020507" pitchFamily="18" charset="2"/>
              <a:buChar char=""/>
            </a:pPr>
            <a:r>
              <a:rPr lang="en-US" sz="20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 xmlns:ahyp="http://schemas.microsoft.com/office/drawing/2018/hyperlinkcolor" val="tx"/>
                    </a:ext>
                  </a:extLst>
                </a:hlinkClick>
              </a:rPr>
              <a:t>https://www.cdc.gov/ncbddd/disabilityandhealth/women.html</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Symbol" panose="05050102010706020507" pitchFamily="18" charset="2"/>
              <a:buChar char=""/>
            </a:pPr>
            <a:r>
              <a:rPr lang="en-US" sz="20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 xmlns:ahyp="http://schemas.microsoft.com/office/drawing/2018/hyperlinkcolor" val="tx"/>
                    </a:ext>
                  </a:extLst>
                </a:hlinkClick>
              </a:rPr>
              <a:t>https://dredf.org/public-policy/health-access-to-care-old/health-and-health-care-disparities-among-people-with-disabilities/</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Symbol" panose="05050102010706020507" pitchFamily="18" charset="2"/>
              <a:buChar char=""/>
            </a:pPr>
            <a:r>
              <a:rPr lang="en-US" sz="20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 xmlns:ahyp="http://schemas.microsoft.com/office/drawing/2018/hyperlinkcolor" val="tx"/>
                    </a:ext>
                  </a:extLst>
                </a:hlinkClick>
              </a:rPr>
              <a:t>https://www.aclu.org/blog/racial-justice/race-and-criminal-justice/legal-system-has-failed-black-girls-women-and-non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Symbol" panose="05050102010706020507" pitchFamily="18" charset="2"/>
              <a:buChar char=""/>
            </a:pPr>
            <a:r>
              <a:rPr lang="en-US" sz="20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https://www.epi.org/blog/black-womens-labor-market-history-reveals-deep-seated-race-and-gender-discrimination/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Symbol" panose="05050102010706020507" pitchFamily="18" charset="2"/>
              <a:buChar char=""/>
            </a:pPr>
            <a:r>
              <a:rPr lang="en-US" sz="20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8">
                  <a:extLst>
                    <a:ext uri="{A12FA001-AC4F-418D-AE19-62706E023703}">
                      <ahyp:hlinkClr xmlns="" xmlns:ahyp="http://schemas.microsoft.com/office/drawing/2018/hyperlinkcolor" val="tx"/>
                    </a:ext>
                  </a:extLst>
                </a:hlinkClick>
              </a:rPr>
              <a:t>https://www.minorityhealth.hhs.gov/omh/browse.aspx?lvl=3&amp;lvlid=61</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Symbol" panose="05050102010706020507" pitchFamily="18" charset="2"/>
              <a:buChar char=""/>
            </a:pPr>
            <a:r>
              <a:rPr lang="en-US" sz="20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9">
                  <a:extLst>
                    <a:ext uri="{A12FA001-AC4F-418D-AE19-62706E023703}">
                      <ahyp:hlinkClr xmlns="" xmlns:ahyp="http://schemas.microsoft.com/office/drawing/2018/hyperlinkcolor" val="tx"/>
                    </a:ext>
                  </a:extLst>
                </a:hlinkClick>
              </a:rPr>
              <a:t>https://nwlc.org/blog/racism-in-health-care-for-black-women-who-become-pregnant-its-a-matter-of-life-and-death/</a:t>
            </a:r>
            <a:endParaRPr lang="en-US" sz="24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a:p>
            <a:pPr marL="0">
              <a:spcBef>
                <a:spcPts val="0"/>
              </a:spcBef>
            </a:pP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 xmlns:ahyp="http://schemas.microsoft.com/office/drawing/2018/hyperlinkcolor" val="tx"/>
                    </a:ext>
                  </a:extLst>
                </a:hlinkClick>
              </a:rPr>
              <a:t>https://dredf.org/public-policy/health-access-to-care-old/health-and-health-care-disparities-among-people-with-disabilities/</a:t>
            </a: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0">
              <a:spcBef>
                <a:spcPts val="0"/>
              </a:spcBef>
            </a:pP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 xmlns:ahyp="http://schemas.microsoft.com/office/drawing/2018/hyperlinkcolor" val="tx"/>
                    </a:ext>
                  </a:extLst>
                </a:hlinkClick>
              </a:rPr>
              <a:t>https://www.cdc.gov/ncbddd/disabilityandhealth/materials/infographic-disabilities-ethnicity-race.html</a:t>
            </a: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Bef>
                <a:spcPts val="0"/>
              </a:spcBef>
              <a:buFont typeface="Symbol" panose="05050102010706020507" pitchFamily="18" charset="2"/>
              <a:buChar char=""/>
            </a:pPr>
            <a:endParaRPr lang="en-US" sz="20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4058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753626" y="2057400"/>
            <a:ext cx="7636747" cy="1635853"/>
          </a:xfrm>
          <a:prstGeom prst="rect">
            <a:avLst/>
          </a:prstGeom>
        </p:spPr>
        <p:txBody>
          <a:bodyPr spcFirstLastPara="1" wrap="square" lIns="91425" tIns="45700" rIns="91425" bIns="45700" anchor="ctr" anchorCtr="0">
            <a:noAutofit/>
          </a:bodyPr>
          <a:lstStyle/>
          <a:p>
            <a:pPr lvl="0" algn="ctr">
              <a:buSzPts val="1100"/>
            </a:pPr>
            <a:r>
              <a:rPr lang="en-US" sz="4800" dirty="0"/>
              <a:t>Activity</a:t>
            </a:r>
            <a:endParaRPr sz="4800" dirty="0"/>
          </a:p>
        </p:txBody>
      </p:sp>
    </p:spTree>
    <p:extLst>
      <p:ext uri="{BB962C8B-B14F-4D97-AF65-F5344CB8AC3E}">
        <p14:creationId xmlns:p14="http://schemas.microsoft.com/office/powerpoint/2010/main" val="1157188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228600" y="100642"/>
            <a:ext cx="7696200" cy="7921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a:t>Contact Information</a:t>
            </a:r>
            <a:endParaRPr/>
          </a:p>
        </p:txBody>
      </p:sp>
      <p:sp>
        <p:nvSpPr>
          <p:cNvPr id="81" name="Google Shape;81;p15"/>
          <p:cNvSpPr txBox="1">
            <a:spLocks noGrp="1"/>
          </p:cNvSpPr>
          <p:nvPr>
            <p:ph type="body" idx="1"/>
          </p:nvPr>
        </p:nvSpPr>
        <p:spPr>
          <a:xfrm>
            <a:off x="393290" y="1066800"/>
            <a:ext cx="8416413" cy="5029200"/>
          </a:xfrm>
          <a:prstGeom prst="rect">
            <a:avLst/>
          </a:prstGeom>
          <a:noFill/>
          <a:ln>
            <a:noFill/>
          </a:ln>
        </p:spPr>
        <p:txBody>
          <a:bodyPr spcFirstLastPara="1" wrap="square" lIns="91425" tIns="45700" rIns="91425" bIns="45700" anchor="t" anchorCtr="0">
            <a:noAutofit/>
          </a:bodyPr>
          <a:lstStyle/>
          <a:p>
            <a:pPr marL="63500" marR="0" lvl="0" indent="0" algn="l" rtl="0">
              <a:lnSpc>
                <a:spcPct val="100000"/>
              </a:lnSpc>
              <a:spcBef>
                <a:spcPts val="520"/>
              </a:spcBef>
              <a:spcAft>
                <a:spcPts val="0"/>
              </a:spcAft>
              <a:buClr>
                <a:schemeClr val="dk1"/>
              </a:buClr>
              <a:buSzPts val="2600"/>
              <a:buNone/>
            </a:pPr>
            <a:r>
              <a:rPr lang="en-US" dirty="0"/>
              <a:t>Keri Gray </a:t>
            </a:r>
            <a:endParaRPr dirty="0"/>
          </a:p>
          <a:p>
            <a:pPr marL="914400" marR="0" lvl="1" indent="-393700" algn="l" rtl="0">
              <a:lnSpc>
                <a:spcPct val="100000"/>
              </a:lnSpc>
              <a:spcBef>
                <a:spcPts val="520"/>
              </a:spcBef>
              <a:spcAft>
                <a:spcPts val="0"/>
              </a:spcAft>
              <a:buClr>
                <a:schemeClr val="dk1"/>
              </a:buClr>
              <a:buSzPts val="2600"/>
              <a:buFont typeface="Tahoma"/>
              <a:buChar char="•"/>
            </a:pPr>
            <a:r>
              <a:rPr lang="en-US" u="sng" dirty="0">
                <a:solidFill>
                  <a:schemeClr val="hlink"/>
                </a:solidFill>
                <a:hlinkClick r:id="rId3"/>
              </a:rPr>
              <a:t>gray.keri.12@gmail.com</a:t>
            </a:r>
            <a:endParaRPr dirty="0"/>
          </a:p>
          <a:p>
            <a:pPr marL="914400" marR="0" lvl="1" indent="-393700" algn="l" rtl="0">
              <a:lnSpc>
                <a:spcPct val="100000"/>
              </a:lnSpc>
              <a:spcBef>
                <a:spcPts val="520"/>
              </a:spcBef>
              <a:spcAft>
                <a:spcPts val="0"/>
              </a:spcAft>
              <a:buSzPts val="2600"/>
              <a:buChar char="•"/>
            </a:pPr>
            <a:r>
              <a:rPr lang="en-US" dirty="0"/>
              <a:t>Twitter: @</a:t>
            </a:r>
            <a:r>
              <a:rPr lang="en-US" dirty="0" err="1"/>
              <a:t>keri_gray</a:t>
            </a:r>
            <a:endParaRPr lang="en-US" dirty="0"/>
          </a:p>
          <a:p>
            <a:pPr marL="914400" marR="0" lvl="1" indent="-393700" algn="l" rtl="0">
              <a:lnSpc>
                <a:spcPct val="100000"/>
              </a:lnSpc>
              <a:spcBef>
                <a:spcPts val="520"/>
              </a:spcBef>
              <a:spcAft>
                <a:spcPts val="0"/>
              </a:spcAft>
              <a:buSzPts val="2600"/>
              <a:buChar char="•"/>
            </a:pPr>
            <a:r>
              <a:rPr lang="en-US" dirty="0"/>
              <a:t>Instagram: @kerigray90</a:t>
            </a:r>
            <a:endParaRPr dirty="0"/>
          </a:p>
          <a:p>
            <a:pPr marL="63500" lvl="0" indent="0" algn="l" rtl="0">
              <a:lnSpc>
                <a:spcPct val="100000"/>
              </a:lnSpc>
              <a:spcBef>
                <a:spcPts val="520"/>
              </a:spcBef>
              <a:spcAft>
                <a:spcPts val="0"/>
              </a:spcAft>
              <a:buSzPts val="2600"/>
              <a:buNone/>
            </a:pPr>
            <a:endParaRPr dirty="0"/>
          </a:p>
        </p:txBody>
      </p:sp>
    </p:spTree>
    <p:extLst>
      <p:ext uri="{BB962C8B-B14F-4D97-AF65-F5344CB8AC3E}">
        <p14:creationId xmlns:p14="http://schemas.microsoft.com/office/powerpoint/2010/main" val="3886051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hape 253"/>
          <p:cNvSpPr>
            <a:spLocks noGrp="1"/>
          </p:cNvSpPr>
          <p:nvPr>
            <p:ph type="title"/>
          </p:nvPr>
        </p:nvSpPr>
        <p:spPr>
          <a:xfrm>
            <a:off x="228600" y="152400"/>
            <a:ext cx="7696200" cy="792163"/>
          </a:xfrm>
        </p:spPr>
        <p:txBody>
          <a:bodyPr lIns="91425" tIns="45700" rIns="91425" bIns="45700"/>
          <a:lstStyle/>
          <a:p>
            <a:r>
              <a:rPr lang="en-US">
                <a:ea typeface="Nunito"/>
                <a:cs typeface="Nunito"/>
                <a:sym typeface="Nunito"/>
              </a:rPr>
              <a:t>CIL-NET Attribution</a:t>
            </a:r>
            <a:endParaRPr lang="en-US"/>
          </a:p>
        </p:txBody>
      </p:sp>
      <p:sp>
        <p:nvSpPr>
          <p:cNvPr id="58370" name="Shape 254"/>
          <p:cNvSpPr>
            <a:spLocks noGrp="1"/>
          </p:cNvSpPr>
          <p:nvPr>
            <p:ph type="body" idx="1"/>
          </p:nvPr>
        </p:nvSpPr>
        <p:spPr>
          <a:xfrm>
            <a:off x="79375" y="1143000"/>
            <a:ext cx="8458200" cy="5181600"/>
          </a:xfrm>
        </p:spPr>
        <p:txBody>
          <a:bodyPr lIns="91425" tIns="45700" rIns="91425" bIns="45700"/>
          <a:lstStyle/>
          <a:p>
            <a:pPr>
              <a:spcBef>
                <a:spcPct val="0"/>
              </a:spcBef>
              <a:buClr>
                <a:srgbClr val="000000"/>
              </a:buClr>
              <a:buSzPts val="2000"/>
              <a:buFont typeface="Tahoma" panose="020B0604030504040204" charset="0"/>
              <a:buNone/>
            </a:pPr>
            <a:r>
              <a:rPr lang="en-US" sz="2000">
                <a:solidFill>
                  <a:srgbClr val="000000"/>
                </a:solidFill>
                <a:cs typeface="Tahoma" panose="020B0604030504040204" charset="0"/>
                <a:sym typeface="Tahoma" panose="020B0604030504040204" charset="0"/>
              </a:rPr>
              <a:t>	</a:t>
            </a:r>
            <a:r>
              <a:rPr lang="en-US">
                <a:solidFill>
                  <a:srgbClr val="000000"/>
                </a:solidFill>
                <a:cs typeface="Tahoma" panose="020B0604030504040204" charset="0"/>
                <a:sym typeface="Tahoma" panose="020B0604030504040204" charset="0"/>
              </a:rPr>
              <a:t>This project is supported by grant number 90ILTA0001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endParaRPr lang="en-US" sz="2000">
              <a:solidFill>
                <a:srgbClr val="000000"/>
              </a:solidFill>
              <a:cs typeface="Tahoma" panose="020B0604030504040204" charset="0"/>
              <a:sym typeface="Tahoma" panose="020B0604030504040204" charset="0"/>
            </a:endParaRPr>
          </a:p>
        </p:txBody>
      </p:sp>
      <p:sp>
        <p:nvSpPr>
          <p:cNvPr id="2" name="Slide Number Placeholder 1"/>
          <p:cNvSpPr>
            <a:spLocks noGrp="1"/>
          </p:cNvSpPr>
          <p:nvPr>
            <p:ph type="sldNum" sz="quarter" idx="4294967295"/>
          </p:nvPr>
        </p:nvSpPr>
        <p:spPr>
          <a:xfrm>
            <a:off x="6553200" y="6384925"/>
            <a:ext cx="2362200" cy="244475"/>
          </a:xfrm>
          <a:prstGeom prst="rect">
            <a:avLst/>
          </a:prstGeom>
        </p:spPr>
        <p:txBody>
          <a:bodyPr/>
          <a:lstStyle/>
          <a:p>
            <a:pPr>
              <a:defRPr/>
            </a:pPr>
            <a:fld id="{BCAB1130-3EB9-484A-B12F-2088930F4771}" type="slidenum">
              <a:rPr lang="en-US"/>
              <a:t>27</a:t>
            </a:fld>
            <a:endParaRPr lang="en-US" dirty="0"/>
          </a:p>
        </p:txBody>
      </p:sp>
    </p:spTree>
    <p:extLst>
      <p:ext uri="{BB962C8B-B14F-4D97-AF65-F5344CB8AC3E}">
        <p14:creationId xmlns:p14="http://schemas.microsoft.com/office/powerpoint/2010/main" val="315611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228600" y="122100"/>
            <a:ext cx="7696200" cy="79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Framing Today’s Dialogue 		</a:t>
            </a:r>
            <a:endParaRPr dirty="0"/>
          </a:p>
        </p:txBody>
      </p:sp>
      <p:sp>
        <p:nvSpPr>
          <p:cNvPr id="88" name="Google Shape;88;p16"/>
          <p:cNvSpPr txBox="1">
            <a:spLocks noGrp="1"/>
          </p:cNvSpPr>
          <p:nvPr>
            <p:ph type="body" idx="1"/>
          </p:nvPr>
        </p:nvSpPr>
        <p:spPr>
          <a:xfrm>
            <a:off x="339364" y="1066800"/>
            <a:ext cx="8380429" cy="5029200"/>
          </a:xfrm>
          <a:prstGeom prst="rect">
            <a:avLst/>
          </a:prstGeom>
        </p:spPr>
        <p:txBody>
          <a:bodyPr spcFirstLastPara="1" wrap="square" lIns="91425" tIns="45700" rIns="91425" bIns="45700" anchor="t" anchorCtr="0">
            <a:noAutofit/>
          </a:bodyPr>
          <a:lstStyle/>
          <a:p>
            <a:pPr marL="520700" indent="-457200">
              <a:spcBef>
                <a:spcPts val="520"/>
              </a:spcBef>
              <a:spcAft>
                <a:spcPts val="0"/>
              </a:spcAft>
              <a:buSzPts val="2600"/>
            </a:pPr>
            <a:r>
              <a:rPr lang="en-US" sz="2800" dirty="0"/>
              <a:t>Inclusion as a value not as a </a:t>
            </a:r>
            <a:r>
              <a:rPr lang="en-US" sz="2800" dirty="0" smtClean="0"/>
              <a:t>profit </a:t>
            </a:r>
            <a:endParaRPr lang="en-US" sz="2800" dirty="0"/>
          </a:p>
          <a:p>
            <a:pPr marL="520700" indent="-457200">
              <a:spcBef>
                <a:spcPts val="520"/>
              </a:spcBef>
              <a:spcAft>
                <a:spcPts val="0"/>
              </a:spcAft>
              <a:buSzPts val="2600"/>
            </a:pPr>
            <a:r>
              <a:rPr lang="en-US" sz="2800" dirty="0" smtClean="0"/>
              <a:t>Inequities</a:t>
            </a:r>
            <a:endParaRPr sz="2800" dirty="0"/>
          </a:p>
          <a:p>
            <a:pPr marL="520700" indent="-457200">
              <a:spcBef>
                <a:spcPts val="520"/>
              </a:spcBef>
              <a:spcAft>
                <a:spcPts val="0"/>
              </a:spcAft>
              <a:buSzPts val="2600"/>
            </a:pPr>
            <a:r>
              <a:rPr lang="en-US" sz="2800" dirty="0"/>
              <a:t>Intersectionality</a:t>
            </a:r>
            <a:endParaRPr sz="2800" dirty="0"/>
          </a:p>
          <a:p>
            <a:pPr marL="800100">
              <a:spcBef>
                <a:spcPts val="520"/>
              </a:spcBef>
              <a:spcAft>
                <a:spcPts val="0"/>
              </a:spcAft>
            </a:pPr>
            <a:endParaRPr sz="2000" dirty="0"/>
          </a:p>
        </p:txBody>
      </p:sp>
    </p:spTree>
    <p:extLst>
      <p:ext uri="{BB962C8B-B14F-4D97-AF65-F5344CB8AC3E}">
        <p14:creationId xmlns:p14="http://schemas.microsoft.com/office/powerpoint/2010/main" val="2075587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228600" y="198300"/>
            <a:ext cx="7696200" cy="79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Three questions</a:t>
            </a:r>
            <a:endParaRPr dirty="0"/>
          </a:p>
        </p:txBody>
      </p:sp>
      <p:sp>
        <p:nvSpPr>
          <p:cNvPr id="88" name="Google Shape;88;p16"/>
          <p:cNvSpPr txBox="1">
            <a:spLocks noGrp="1"/>
          </p:cNvSpPr>
          <p:nvPr>
            <p:ph type="body" idx="1"/>
          </p:nvPr>
        </p:nvSpPr>
        <p:spPr>
          <a:xfrm>
            <a:off x="339364" y="1066800"/>
            <a:ext cx="8380429" cy="5029200"/>
          </a:xfrm>
          <a:prstGeom prst="rect">
            <a:avLst/>
          </a:prstGeom>
        </p:spPr>
        <p:txBody>
          <a:bodyPr spcFirstLastPara="1" wrap="square" lIns="91425" tIns="45700" rIns="91425" bIns="45700" anchor="t" anchorCtr="0">
            <a:noAutofit/>
          </a:bodyPr>
          <a:lstStyle/>
          <a:p>
            <a:pPr marL="514350" indent="-514350">
              <a:spcBef>
                <a:spcPts val="0"/>
              </a:spcBef>
              <a:buSzTx/>
              <a:buFont typeface="+mj-lt"/>
              <a:buAutoNum type="arabicPeriod"/>
            </a:pPr>
            <a:r>
              <a:rPr lang="en-US" altLang="en-US" kern="1200" dirty="0">
                <a:solidFill>
                  <a:prstClr val="black"/>
                </a:solidFill>
              </a:rPr>
              <a:t>How do I practice disability inclusion through a framework of intersectionality?</a:t>
            </a:r>
          </a:p>
          <a:p>
            <a:pPr marL="514350" indent="-514350">
              <a:spcBef>
                <a:spcPts val="0"/>
              </a:spcBef>
              <a:buSzTx/>
              <a:buFont typeface="+mj-lt"/>
              <a:buAutoNum type="arabicPeriod"/>
            </a:pPr>
            <a:endParaRPr lang="en-US" altLang="en-US" kern="1200" dirty="0">
              <a:solidFill>
                <a:prstClr val="black"/>
              </a:solidFill>
            </a:endParaRPr>
          </a:p>
          <a:p>
            <a:pPr marL="514350" indent="-514350">
              <a:spcBef>
                <a:spcPts val="0"/>
              </a:spcBef>
              <a:buSzTx/>
              <a:buFont typeface="+mj-lt"/>
              <a:buAutoNum type="arabicPeriod"/>
            </a:pPr>
            <a:r>
              <a:rPr lang="en-US" altLang="en-US" kern="1200" dirty="0">
                <a:solidFill>
                  <a:prstClr val="black"/>
                </a:solidFill>
              </a:rPr>
              <a:t>What is the status quo?</a:t>
            </a:r>
          </a:p>
          <a:p>
            <a:pPr marL="514350" lvl="0" indent="-514350">
              <a:spcBef>
                <a:spcPts val="0"/>
              </a:spcBef>
              <a:buSzTx/>
              <a:buFont typeface="+mj-lt"/>
              <a:buAutoNum type="arabicPeriod"/>
            </a:pPr>
            <a:endParaRPr lang="en-US" altLang="en-US" kern="1200" dirty="0">
              <a:solidFill>
                <a:prstClr val="black"/>
              </a:solidFill>
            </a:endParaRPr>
          </a:p>
          <a:p>
            <a:pPr marL="514350" lvl="0" indent="-514350">
              <a:spcBef>
                <a:spcPts val="0"/>
              </a:spcBef>
              <a:buSzTx/>
              <a:buFont typeface="+mj-lt"/>
              <a:buAutoNum type="arabicPeriod"/>
            </a:pPr>
            <a:r>
              <a:rPr lang="en-US" altLang="en-US" kern="1200" dirty="0">
                <a:solidFill>
                  <a:prstClr val="black"/>
                </a:solidFill>
              </a:rPr>
              <a:t>What are best practices in enhancing our </a:t>
            </a:r>
            <a:r>
              <a:rPr lang="en-US" altLang="en-US" kern="1200" dirty="0" smtClean="0">
                <a:solidFill>
                  <a:prstClr val="black"/>
                </a:solidFill>
              </a:rPr>
              <a:t>CILs’ </a:t>
            </a:r>
            <a:r>
              <a:rPr lang="en-US" altLang="en-US" kern="1200" dirty="0">
                <a:solidFill>
                  <a:prstClr val="black"/>
                </a:solidFill>
              </a:rPr>
              <a:t>diversity and inclusion efforts?</a:t>
            </a:r>
          </a:p>
        </p:txBody>
      </p:sp>
    </p:spTree>
    <p:extLst>
      <p:ext uri="{BB962C8B-B14F-4D97-AF65-F5344CB8AC3E}">
        <p14:creationId xmlns:p14="http://schemas.microsoft.com/office/powerpoint/2010/main" val="1978056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Defining Intersectionality</a:t>
            </a:r>
          </a:p>
        </p:txBody>
      </p:sp>
      <p:sp>
        <p:nvSpPr>
          <p:cNvPr id="2" name="Content Placeholder 1"/>
          <p:cNvSpPr>
            <a:spLocks noGrp="1"/>
          </p:cNvSpPr>
          <p:nvPr>
            <p:ph idx="1"/>
          </p:nvPr>
        </p:nvSpPr>
        <p:spPr/>
        <p:txBody>
          <a:bodyPr/>
          <a:lstStyle/>
          <a:p>
            <a:pPr marL="457200" lvl="0" indent="-393700" eaLnBrk="1" fontAlgn="auto" hangingPunct="1">
              <a:spcBef>
                <a:spcPts val="520"/>
              </a:spcBef>
              <a:spcAft>
                <a:spcPts val="0"/>
              </a:spcAft>
              <a:buClr>
                <a:srgbClr val="000000"/>
              </a:buClr>
              <a:buSzPts val="2600"/>
              <a:buFont typeface="Tahoma"/>
              <a:buChar char="•"/>
            </a:pPr>
            <a:r>
              <a:rPr lang="en-US" dirty="0">
                <a:solidFill>
                  <a:srgbClr val="000000"/>
                </a:solidFill>
                <a:ea typeface="Tahoma"/>
                <a:cs typeface="Tahoma"/>
                <a:sym typeface="Tahoma"/>
              </a:rPr>
              <a:t>Intersectionality is a framework that describes how people with multiple marginalized identities experience discrimination and violence</a:t>
            </a:r>
            <a:r>
              <a:rPr lang="en-US" dirty="0" smtClean="0">
                <a:solidFill>
                  <a:srgbClr val="000000"/>
                </a:solidFill>
                <a:ea typeface="Tahoma"/>
                <a:cs typeface="Tahoma"/>
                <a:sym typeface="Tahoma"/>
              </a:rPr>
              <a:t>.</a:t>
            </a:r>
          </a:p>
          <a:p>
            <a:pPr marL="63500" lvl="0" indent="0" eaLnBrk="1" fontAlgn="auto" hangingPunct="1">
              <a:spcBef>
                <a:spcPts val="520"/>
              </a:spcBef>
              <a:spcAft>
                <a:spcPts val="0"/>
              </a:spcAft>
              <a:buClr>
                <a:srgbClr val="000000"/>
              </a:buClr>
              <a:buSzPts val="2600"/>
              <a:buNone/>
            </a:pPr>
            <a:endParaRPr lang="en-US" sz="1400" dirty="0">
              <a:solidFill>
                <a:srgbClr val="000000"/>
              </a:solidFill>
              <a:ea typeface="Tahoma"/>
              <a:cs typeface="Tahoma"/>
              <a:sym typeface="Tahoma"/>
            </a:endParaRPr>
          </a:p>
          <a:p>
            <a:pPr marL="457200" lvl="0" indent="-393700" eaLnBrk="1" fontAlgn="auto" hangingPunct="1">
              <a:spcBef>
                <a:spcPts val="520"/>
              </a:spcBef>
              <a:spcAft>
                <a:spcPts val="0"/>
              </a:spcAft>
              <a:buClr>
                <a:srgbClr val="000000"/>
              </a:buClr>
              <a:buSzPts val="2600"/>
              <a:buFont typeface="Tahoma"/>
              <a:buChar char="•"/>
            </a:pPr>
            <a:r>
              <a:rPr lang="en-US" dirty="0" smtClean="0">
                <a:solidFill>
                  <a:srgbClr val="000000"/>
                </a:solidFill>
                <a:ea typeface="Tahoma"/>
                <a:cs typeface="Tahoma"/>
                <a:sym typeface="Tahoma"/>
              </a:rPr>
              <a:t>Intersectionality </a:t>
            </a:r>
            <a:r>
              <a:rPr lang="en-US" dirty="0">
                <a:solidFill>
                  <a:srgbClr val="000000"/>
                </a:solidFill>
                <a:ea typeface="Tahoma"/>
                <a:cs typeface="Tahoma"/>
                <a:sym typeface="Tahoma"/>
              </a:rPr>
              <a:t>refers to the interconnected nature of race, gender, sexual orientation, etc. with disability</a:t>
            </a:r>
            <a:r>
              <a:rPr lang="en-US" dirty="0" smtClean="0">
                <a:solidFill>
                  <a:srgbClr val="000000"/>
                </a:solidFill>
                <a:ea typeface="Tahoma"/>
                <a:cs typeface="Tahoma"/>
                <a:sym typeface="Tahoma"/>
              </a:rPr>
              <a:t>.</a:t>
            </a:r>
          </a:p>
          <a:p>
            <a:pPr marL="63500" lvl="0" indent="0" eaLnBrk="1" fontAlgn="auto" hangingPunct="1">
              <a:spcBef>
                <a:spcPts val="520"/>
              </a:spcBef>
              <a:spcAft>
                <a:spcPts val="0"/>
              </a:spcAft>
              <a:buClr>
                <a:srgbClr val="000000"/>
              </a:buClr>
              <a:buSzPts val="2600"/>
              <a:buNone/>
            </a:pPr>
            <a:endParaRPr lang="en-US" sz="1400" dirty="0">
              <a:solidFill>
                <a:srgbClr val="000000"/>
              </a:solidFill>
              <a:ea typeface="Tahoma"/>
              <a:cs typeface="Tahoma"/>
              <a:sym typeface="Tahoma"/>
            </a:endParaRPr>
          </a:p>
          <a:p>
            <a:r>
              <a:rPr lang="en-US" dirty="0" smtClean="0"/>
              <a:t>Identity </a:t>
            </a:r>
            <a:r>
              <a:rPr lang="en-US" dirty="0"/>
              <a:t>politics generates violence in movements, </a:t>
            </a:r>
            <a:r>
              <a:rPr lang="en-US" dirty="0" smtClean="0"/>
              <a:t>social </a:t>
            </a:r>
            <a:r>
              <a:rPr lang="en-US" dirty="0"/>
              <a:t>justice spaces, and D&amp;I initiatives.</a:t>
            </a:r>
          </a:p>
          <a:p>
            <a:endParaRPr lang="en-US" dirty="0"/>
          </a:p>
        </p:txBody>
      </p:sp>
    </p:spTree>
    <p:extLst>
      <p:ext uri="{BB962C8B-B14F-4D97-AF65-F5344CB8AC3E}">
        <p14:creationId xmlns:p14="http://schemas.microsoft.com/office/powerpoint/2010/main" val="3892629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686800" cy="5105400"/>
          </a:xfrm>
        </p:spPr>
        <p:txBody>
          <a:bodyPr/>
          <a:lstStyle/>
          <a:p>
            <a:r>
              <a:rPr lang="en-US" dirty="0"/>
              <a:t>The Suffrage Movement</a:t>
            </a:r>
          </a:p>
          <a:p>
            <a:pPr lvl="1"/>
            <a:r>
              <a:rPr lang="en-US" sz="2400" dirty="0"/>
              <a:t>Post Reconstruction, a devastating question was posed, “Is it more important that [Blacks] should vote than that women should vote?” (Quarles, 1940, p. 38).</a:t>
            </a:r>
          </a:p>
        </p:txBody>
      </p:sp>
      <p:sp>
        <p:nvSpPr>
          <p:cNvPr id="5" name="Title 4"/>
          <p:cNvSpPr>
            <a:spLocks noGrp="1"/>
          </p:cNvSpPr>
          <p:nvPr>
            <p:ph type="title"/>
          </p:nvPr>
        </p:nvSpPr>
        <p:spPr>
          <a:xfrm>
            <a:off x="152400" y="304800"/>
            <a:ext cx="8458200" cy="792162"/>
          </a:xfrm>
        </p:spPr>
        <p:txBody>
          <a:bodyPr/>
          <a:lstStyle/>
          <a:p>
            <a:r>
              <a:rPr lang="en-US" dirty="0"/>
              <a:t>Discrimination through Social Movements</a:t>
            </a:r>
          </a:p>
        </p:txBody>
      </p:sp>
      <p:pic>
        <p:nvPicPr>
          <p:cNvPr id="8" name="Content Placeholder 4" descr="Two pyramids separated with a black arrow pointing from one to the other. First pyramid is divided into two parts with the larger base reading Women/Blacks; top White Males. &#10;Second pyramid is divided into three parts with large base Women; middle Black Males; small top White Males."/>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04800" y="3057121"/>
            <a:ext cx="8610600" cy="2810279"/>
          </a:xfrm>
          <a:prstGeom prst="rect">
            <a:avLst/>
          </a:prstGeom>
          <a:noFill/>
          <a:ln w="9525">
            <a:noFill/>
            <a:miter lim="800000"/>
            <a:headEnd/>
            <a:tailEnd/>
          </a:ln>
        </p:spPr>
      </p:pic>
    </p:spTree>
    <p:extLst>
      <p:ext uri="{BB962C8B-B14F-4D97-AF65-F5344CB8AC3E}">
        <p14:creationId xmlns:p14="http://schemas.microsoft.com/office/powerpoint/2010/main" val="3663874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8686800" cy="5257800"/>
          </a:xfrm>
        </p:spPr>
        <p:txBody>
          <a:bodyPr/>
          <a:lstStyle/>
          <a:p>
            <a:r>
              <a:rPr lang="en-US" sz="2500" dirty="0"/>
              <a:t>DeGraffenreid v. General Motors Assembly Division (1976)</a:t>
            </a:r>
          </a:p>
          <a:p>
            <a:pPr lvl="1"/>
            <a:r>
              <a:rPr lang="en-US" sz="2500" dirty="0"/>
              <a:t>This action was filed by the plaintiffs seeking a determination that the "last hired-first fired" </a:t>
            </a:r>
            <a:r>
              <a:rPr lang="en-US" sz="2500" dirty="0" smtClean="0"/>
              <a:t>lay-off </a:t>
            </a:r>
            <a:r>
              <a:rPr lang="en-US" sz="2500" dirty="0"/>
              <a:t>policies of the defendants discriminate against them as black women, and are therefore a perpetuation of past discriminatory practices. </a:t>
            </a:r>
          </a:p>
          <a:p>
            <a:pPr lvl="1"/>
            <a:r>
              <a:rPr lang="en-US" sz="2500" dirty="0"/>
              <a:t>Sadly, the court found that Black women “should not be allowed to combine statutory remedies to create a new ‘super remedy’. . . this lawsuit must be examined to see if it states a cause of action for race discrimination, sex discrimination, or alternatively either, but not a combination of both” (p.84).</a:t>
            </a:r>
          </a:p>
          <a:p>
            <a:pPr marL="0" indent="0">
              <a:buNone/>
            </a:pPr>
            <a:endParaRPr lang="en-US" sz="2500" dirty="0"/>
          </a:p>
        </p:txBody>
      </p:sp>
      <p:sp>
        <p:nvSpPr>
          <p:cNvPr id="5" name="Title 4"/>
          <p:cNvSpPr>
            <a:spLocks noGrp="1"/>
          </p:cNvSpPr>
          <p:nvPr>
            <p:ph type="title"/>
          </p:nvPr>
        </p:nvSpPr>
        <p:spPr>
          <a:xfrm>
            <a:off x="228600" y="152400"/>
            <a:ext cx="7696200" cy="792162"/>
          </a:xfrm>
        </p:spPr>
        <p:txBody>
          <a:bodyPr/>
          <a:lstStyle/>
          <a:p>
            <a:r>
              <a:rPr lang="en-US" dirty="0"/>
              <a:t>Legal Discrimination</a:t>
            </a:r>
          </a:p>
        </p:txBody>
      </p:sp>
    </p:spTree>
    <p:extLst>
      <p:ext uri="{BB962C8B-B14F-4D97-AF65-F5344CB8AC3E}">
        <p14:creationId xmlns:p14="http://schemas.microsoft.com/office/powerpoint/2010/main" val="3205056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652716" y="1654104"/>
            <a:ext cx="7696200" cy="2335091"/>
          </a:xfrm>
          <a:prstGeom prst="rect">
            <a:avLst/>
          </a:prstGeom>
          <a:noFill/>
          <a:ln>
            <a:noFill/>
          </a:ln>
        </p:spPr>
        <p:txBody>
          <a:bodyPr spcFirstLastPara="1" wrap="square" lIns="91425" tIns="45700" rIns="91425" bIns="45700" anchor="ctr" anchorCtr="0">
            <a:noAutofit/>
          </a:bodyPr>
          <a:lstStyle/>
          <a:p>
            <a:pPr lvl="0" algn="ctr"/>
            <a:r>
              <a:rPr lang="en-US" dirty="0">
                <a:effectLst/>
                <a:latin typeface="Arial"/>
                <a:ea typeface="Arial"/>
                <a:cs typeface="Arial"/>
                <a:sym typeface="Arial"/>
              </a:rPr>
              <a:t>Why do I keep hearing the word intersectionality??</a:t>
            </a:r>
          </a:p>
        </p:txBody>
      </p:sp>
    </p:spTree>
    <p:extLst>
      <p:ext uri="{BB962C8B-B14F-4D97-AF65-F5344CB8AC3E}">
        <p14:creationId xmlns:p14="http://schemas.microsoft.com/office/powerpoint/2010/main" val="844720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prstGeom prst="rect">
            <a:avLst/>
          </a:prstGeom>
        </p:spPr>
        <p:txBody>
          <a:bodyPr spcFirstLastPara="1" vert="horz" lIns="91440" tIns="45720" rIns="91440" bIns="45720" rtlCol="0" anchor="ctr" anchorCtr="0">
            <a:normAutofit/>
          </a:bodyPr>
          <a:lstStyle/>
          <a:p>
            <a:pPr lvl="0">
              <a:lnSpc>
                <a:spcPct val="90000"/>
              </a:lnSpc>
              <a:spcBef>
                <a:spcPct val="0"/>
              </a:spcBef>
            </a:pPr>
            <a:r>
              <a:rPr lang="en-US" kern="1200" dirty="0">
                <a:solidFill>
                  <a:srgbClr val="333399"/>
                </a:solidFill>
                <a:latin typeface="+mj-lt"/>
                <a:ea typeface="+mj-ea"/>
                <a:cs typeface="+mj-cs"/>
              </a:rPr>
              <a:t>The numbers</a:t>
            </a:r>
          </a:p>
        </p:txBody>
      </p:sp>
      <p:pic>
        <p:nvPicPr>
          <p:cNvPr id="3" name="Picture 2" descr="Bar Graph - Disability Prevalence by Race&#10;American Indian/Alaska Native - 30&#10;Blacks - 25&#10;Whites - 20&#10;Hispanics/Latinos - 17&#10;Asians -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838200"/>
            <a:ext cx="5315285" cy="5379961"/>
          </a:xfrm>
          <a:prstGeom prst="rect">
            <a:avLst/>
          </a:prstGeom>
        </p:spPr>
      </p:pic>
    </p:spTree>
    <p:extLst>
      <p:ext uri="{BB962C8B-B14F-4D97-AF65-F5344CB8AC3E}">
        <p14:creationId xmlns:p14="http://schemas.microsoft.com/office/powerpoint/2010/main" val="3113178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24471</TotalTime>
  <Words>1388</Words>
  <Application>Microsoft Office PowerPoint</Application>
  <PresentationFormat>On-screen Show (4:3)</PresentationFormat>
  <Paragraphs>122</Paragraphs>
  <Slides>27</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Rounded MT Bold</vt:lpstr>
      <vt:lpstr>Calibri</vt:lpstr>
      <vt:lpstr>Nunito</vt:lpstr>
      <vt:lpstr>Symbol</vt:lpstr>
      <vt:lpstr>Tahoma</vt:lpstr>
      <vt:lpstr>Times New Roman</vt:lpstr>
      <vt:lpstr>Default Design</vt:lpstr>
      <vt:lpstr>Independent Living Research Utilization</vt:lpstr>
      <vt:lpstr>Introduction to Intersectionality  Keri Gray  </vt:lpstr>
      <vt:lpstr>Framing Today’s Dialogue   </vt:lpstr>
      <vt:lpstr>Three questions</vt:lpstr>
      <vt:lpstr>Defining Intersectionality</vt:lpstr>
      <vt:lpstr>Discrimination through Social Movements</vt:lpstr>
      <vt:lpstr>Legal Discrimination</vt:lpstr>
      <vt:lpstr>Why do I keep hearing the word intersectionality??</vt:lpstr>
      <vt:lpstr>The numbers</vt:lpstr>
      <vt:lpstr>The numbers, cont’d.</vt:lpstr>
      <vt:lpstr>Disparities experienced by Black women</vt:lpstr>
      <vt:lpstr>Disparities experienced by Black women, cont’d.</vt:lpstr>
      <vt:lpstr>Disabled people of color are experiencing injustice, discrimination, and violence at alarming rates.</vt:lpstr>
      <vt:lpstr>Intersectionality, cont’d.</vt:lpstr>
      <vt:lpstr>Black Culture and Joy</vt:lpstr>
      <vt:lpstr>Even me, Lord</vt:lpstr>
      <vt:lpstr>What feeds my fire</vt:lpstr>
      <vt:lpstr>What are best practices in enhancing our CILs diversity and inclusion efforts?</vt:lpstr>
      <vt:lpstr>Designing Programs</vt:lpstr>
      <vt:lpstr>Organizational Branding</vt:lpstr>
      <vt:lpstr>Identify Your Role</vt:lpstr>
      <vt:lpstr>Freedom</vt:lpstr>
      <vt:lpstr>Resources</vt:lpstr>
      <vt:lpstr>Sources</vt:lpstr>
      <vt:lpstr>Activity</vt:lpstr>
      <vt:lpstr>Contact Information</vt:lpstr>
      <vt:lpstr>CIL-NET Attribution</vt:lpstr>
    </vt:vector>
  </TitlesOfParts>
  <Company>Tirr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DDI OnLocation Day 1</dc:title>
  <dc:creator>eubanks</dc:creator>
  <cp:lastModifiedBy>Carol Eubanks</cp:lastModifiedBy>
  <cp:revision>747</cp:revision>
  <cp:lastPrinted>2019-05-20T18:15:50Z</cp:lastPrinted>
  <dcterms:created xsi:type="dcterms:W3CDTF">2011-01-05T14:17:40Z</dcterms:created>
  <dcterms:modified xsi:type="dcterms:W3CDTF">2020-02-14T13:32:13Z</dcterms:modified>
</cp:coreProperties>
</file>