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789" r:id="rId2"/>
    <p:sldId id="968" r:id="rId3"/>
    <p:sldId id="1185" r:id="rId4"/>
    <p:sldId id="1184" r:id="rId5"/>
    <p:sldId id="1179" r:id="rId6"/>
    <p:sldId id="1180" r:id="rId7"/>
    <p:sldId id="1181" r:id="rId8"/>
    <p:sldId id="1182" r:id="rId9"/>
    <p:sldId id="1249" r:id="rId10"/>
    <p:sldId id="1186" r:id="rId11"/>
    <p:sldId id="1187" r:id="rId12"/>
    <p:sldId id="1188" r:id="rId13"/>
    <p:sldId id="1183" r:id="rId14"/>
    <p:sldId id="1189" r:id="rId15"/>
    <p:sldId id="1190" r:id="rId16"/>
    <p:sldId id="1191" r:id="rId17"/>
    <p:sldId id="1251" r:id="rId18"/>
    <p:sldId id="1047" r:id="rId19"/>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FF0000"/>
    <a:srgbClr val="CC3300"/>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735" autoAdjust="0"/>
    <p:restoredTop sz="95394" autoAdjust="0"/>
  </p:normalViewPr>
  <p:slideViewPr>
    <p:cSldViewPr>
      <p:cViewPr varScale="1">
        <p:scale>
          <a:sx n="89" d="100"/>
          <a:sy n="89" d="100"/>
        </p:scale>
        <p:origin x="188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4" d="100"/>
          <a:sy n="64" d="100"/>
        </p:scale>
        <p:origin x="2568" y="4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dirty="0">
                <a:latin typeface="Arial" charset="0"/>
                <a:cs typeface="+mn-cs"/>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a:defRPr sz="1200" smtClean="0">
                <a:latin typeface="Arial" charset="0"/>
                <a:cs typeface="+mn-cs"/>
              </a:defRPr>
            </a:lvl1pPr>
          </a:lstStyle>
          <a:p>
            <a:pPr>
              <a:defRPr/>
            </a:pPr>
            <a:fld id="{8F03C5B2-8747-4BAD-824A-F5E10A8B6135}" type="datetimeFigureOut">
              <a:rPr lang="en-US"/>
              <a:pPr>
                <a:defRPr/>
              </a:pPr>
              <a:t>2/14/2020</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a:defRPr sz="1200" dirty="0">
                <a:latin typeface="Arial" charset="0"/>
                <a:cs typeface="+mn-cs"/>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a:defRPr sz="1200"/>
            </a:lvl1pPr>
          </a:lstStyle>
          <a:p>
            <a:fld id="{A36CD1A9-6B0D-4A65-83C0-7995B45DCB86}" type="slidenum">
              <a:rPr lang="en-US"/>
              <a:pPr/>
              <a:t>‹#›</a:t>
            </a:fld>
            <a:endParaRPr lang="en-US"/>
          </a:p>
        </p:txBody>
      </p:sp>
    </p:spTree>
    <p:extLst>
      <p:ext uri="{BB962C8B-B14F-4D97-AF65-F5344CB8AC3E}">
        <p14:creationId xmlns:p14="http://schemas.microsoft.com/office/powerpoint/2010/main" val="38357261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dirty="0">
                <a:latin typeface="Arial" charset="0"/>
                <a:cs typeface="+mn-cs"/>
              </a:defRPr>
            </a:lvl1pPr>
          </a:lstStyle>
          <a:p>
            <a:pPr>
              <a:defRPr/>
            </a:pPr>
            <a:endParaRPr lang="en-US"/>
          </a:p>
        </p:txBody>
      </p:sp>
      <p:sp>
        <p:nvSpPr>
          <p:cNvPr id="26627" name="Rectangle 3"/>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dirty="0">
                <a:latin typeface="Arial" charset="0"/>
                <a:cs typeface="+mn-cs"/>
              </a:defRPr>
            </a:lvl1pPr>
          </a:lstStyle>
          <a:p>
            <a:pPr>
              <a:defRPr/>
            </a:pPr>
            <a:endParaRPr lang="en-US"/>
          </a:p>
        </p:txBody>
      </p:sp>
      <p:sp>
        <p:nvSpPr>
          <p:cNvPr id="6758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6630" name="Rectangle 6"/>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dirty="0">
                <a:latin typeface="Arial" charset="0"/>
                <a:cs typeface="+mn-cs"/>
              </a:defRPr>
            </a:lvl1pPr>
          </a:lstStyle>
          <a:p>
            <a:pPr>
              <a:defRPr/>
            </a:pPr>
            <a:endParaRPr lang="en-US"/>
          </a:p>
        </p:txBody>
      </p:sp>
      <p:sp>
        <p:nvSpPr>
          <p:cNvPr id="26631" name="Rectangle 7"/>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5C733EDE-9156-424D-B81D-18EFED6A3FB8}" type="slidenum">
              <a:rPr lang="en-US"/>
              <a:pPr/>
              <a:t>‹#›</a:t>
            </a:fld>
            <a:endParaRPr lang="en-US"/>
          </a:p>
        </p:txBody>
      </p:sp>
    </p:spTree>
    <p:extLst>
      <p:ext uri="{BB962C8B-B14F-4D97-AF65-F5344CB8AC3E}">
        <p14:creationId xmlns:p14="http://schemas.microsoft.com/office/powerpoint/2010/main" val="42622478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p:spPr>
        <p:txBody>
          <a:bodyPr/>
          <a:lstStyle/>
          <a:p>
            <a:pPr eaLnBrk="1" hangingPunct="1"/>
            <a:endParaRPr lang="en-US" smtClean="0">
              <a:latin typeface="Arial" panose="020B0604020202020204" pitchFamily="34" charset="0"/>
            </a:endParaRPr>
          </a:p>
        </p:txBody>
      </p:sp>
    </p:spTree>
    <p:extLst>
      <p:ext uri="{BB962C8B-B14F-4D97-AF65-F5344CB8AC3E}">
        <p14:creationId xmlns:p14="http://schemas.microsoft.com/office/powerpoint/2010/main" val="35132658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16</a:t>
            </a:fld>
            <a:endParaRPr lang="en-US" dirty="0"/>
          </a:p>
        </p:txBody>
      </p:sp>
    </p:spTree>
    <p:extLst>
      <p:ext uri="{BB962C8B-B14F-4D97-AF65-F5344CB8AC3E}">
        <p14:creationId xmlns:p14="http://schemas.microsoft.com/office/powerpoint/2010/main" val="6268098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9393" name="Shape 250"/>
          <p:cNvSpPr>
            <a:spLocks noGrp="1" noRot="1" noChangeAspect="1"/>
          </p:cNvSpPr>
          <p:nvPr>
            <p:ph type="sldImg" idx="2"/>
          </p:nvPr>
        </p:nvSpPr>
        <p:spPr>
          <a:custGeom>
            <a:avLst/>
            <a:gdLst>
              <a:gd name="T0" fmla="*/ 0 w 120000"/>
              <a:gd name="T1" fmla="*/ 0 h 120000"/>
              <a:gd name="T2" fmla="*/ 120000 w 120000"/>
              <a:gd name="T3" fmla="*/ 120000 h 120000"/>
            </a:gdLst>
            <a:ahLst/>
            <a:cxnLst>
              <a:cxn ang="0">
                <a:pos x="0" y="0"/>
              </a:cxn>
              <a:cxn ang="0">
                <a:pos x="120000" y="0"/>
              </a:cxn>
              <a:cxn ang="0">
                <a:pos x="120000" y="120000"/>
              </a:cxn>
              <a:cxn ang="0">
                <a:pos x="0" y="120000"/>
              </a:cxn>
            </a:cxnLst>
            <a:rect l="T0" t="T1" r="T2" b="T3"/>
            <a:pathLst>
              <a:path w="120000" h="120000" extrusionOk="0">
                <a:moveTo>
                  <a:pt x="0" y="0"/>
                </a:moveTo>
                <a:lnTo>
                  <a:pt x="120000" y="0"/>
                </a:lnTo>
                <a:lnTo>
                  <a:pt x="120000" y="120000"/>
                </a:lnTo>
                <a:lnTo>
                  <a:pt x="0" y="120000"/>
                </a:lnTo>
                <a:close/>
              </a:path>
            </a:pathLst>
          </a:custGeom>
          <a:noFill/>
          <a:ln cap="flat">
            <a:headEnd type="none" w="sm" len="sm"/>
            <a:tailEnd type="none" w="sm" len="sm"/>
          </a:ln>
        </p:spPr>
      </p:sp>
      <p:sp>
        <p:nvSpPr>
          <p:cNvPr id="59394" name="Shape 251"/>
          <p:cNvSpPr txBox="1">
            <a:spLocks noGrp="1"/>
          </p:cNvSpPr>
          <p:nvPr>
            <p:ph type="body" idx="1"/>
          </p:nvPr>
        </p:nvSpPr>
        <p:spPr>
          <a:noFill/>
        </p:spPr>
        <p:txBody>
          <a:bodyPr lIns="93175" tIns="46575" rIns="93175" bIns="46575"/>
          <a:lstStyle/>
          <a:p>
            <a:pPr>
              <a:spcBef>
                <a:spcPct val="0"/>
              </a:spcBef>
            </a:pPr>
            <a:endParaRPr lang="en-US">
              <a:solidFill>
                <a:srgbClr val="000000"/>
              </a:solidFill>
              <a:latin typeface="Arial" panose="020B0604020202020204" pitchFamily="34" charset="0"/>
              <a:cs typeface="Arial" panose="020B0604020202020204" pitchFamily="34" charset="0"/>
              <a:sym typeface="Arial" panose="020B0604020202020204" pitchFamily="34" charset="0"/>
            </a:endParaRPr>
          </a:p>
        </p:txBody>
      </p:sp>
      <p:sp>
        <p:nvSpPr>
          <p:cNvPr id="2" name="Slide Number Placeholder 1"/>
          <p:cNvSpPr>
            <a:spLocks noGrp="1"/>
          </p:cNvSpPr>
          <p:nvPr>
            <p:ph type="sldNum" sz="quarter" idx="5"/>
          </p:nvPr>
        </p:nvSpPr>
        <p:spPr/>
        <p:txBody>
          <a:bodyPr/>
          <a:lstStyle/>
          <a:p>
            <a:pPr>
              <a:defRPr/>
            </a:pPr>
            <a:fld id="{D3A0351C-2741-4AC4-8CBD-F6F28DE1B70A}" type="slidenum">
              <a:rPr lang="en-US" smtClean="0"/>
              <a:t>18</a:t>
            </a:fld>
            <a:endParaRPr lang="en-US" dirty="0"/>
          </a:p>
        </p:txBody>
      </p:sp>
    </p:spTree>
    <p:extLst>
      <p:ext uri="{BB962C8B-B14F-4D97-AF65-F5344CB8AC3E}">
        <p14:creationId xmlns:p14="http://schemas.microsoft.com/office/powerpoint/2010/main" val="20073542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3</a:t>
            </a:fld>
            <a:endParaRPr lang="en-US" dirty="0"/>
          </a:p>
        </p:txBody>
      </p:sp>
    </p:spTree>
    <p:extLst>
      <p:ext uri="{BB962C8B-B14F-4D97-AF65-F5344CB8AC3E}">
        <p14:creationId xmlns:p14="http://schemas.microsoft.com/office/powerpoint/2010/main" val="17181398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9200" y="685800"/>
            <a:ext cx="4648200" cy="3486150"/>
          </a:xfrm>
        </p:spPr>
      </p:sp>
      <p:sp>
        <p:nvSpPr>
          <p:cNvPr id="3" name="Notes Placeholder 2"/>
          <p:cNvSpPr>
            <a:spLocks noGrp="1"/>
          </p:cNvSpPr>
          <p:nvPr>
            <p:ph type="body" idx="1"/>
          </p:nvPr>
        </p:nvSpPr>
        <p:spPr/>
        <p:txBody>
          <a:bodyPr/>
          <a:lstStyle/>
          <a:p>
            <a:r>
              <a:rPr lang="en-US" dirty="0"/>
              <a:t>.  </a:t>
            </a:r>
          </a:p>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4</a:t>
            </a:fld>
            <a:endParaRPr lang="en-US" dirty="0"/>
          </a:p>
        </p:txBody>
      </p:sp>
    </p:spTree>
    <p:extLst>
      <p:ext uri="{BB962C8B-B14F-4D97-AF65-F5344CB8AC3E}">
        <p14:creationId xmlns:p14="http://schemas.microsoft.com/office/powerpoint/2010/main" val="29091681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10</a:t>
            </a:fld>
            <a:endParaRPr lang="en-US" dirty="0"/>
          </a:p>
        </p:txBody>
      </p:sp>
    </p:spTree>
    <p:extLst>
      <p:ext uri="{BB962C8B-B14F-4D97-AF65-F5344CB8AC3E}">
        <p14:creationId xmlns:p14="http://schemas.microsoft.com/office/powerpoint/2010/main" val="19765593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11</a:t>
            </a:fld>
            <a:endParaRPr lang="en-US" dirty="0"/>
          </a:p>
        </p:txBody>
      </p:sp>
    </p:spTree>
    <p:extLst>
      <p:ext uri="{BB962C8B-B14F-4D97-AF65-F5344CB8AC3E}">
        <p14:creationId xmlns:p14="http://schemas.microsoft.com/office/powerpoint/2010/main" val="8138397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12</a:t>
            </a:fld>
            <a:endParaRPr lang="en-US" dirty="0"/>
          </a:p>
        </p:txBody>
      </p:sp>
    </p:spTree>
    <p:extLst>
      <p:ext uri="{BB962C8B-B14F-4D97-AF65-F5344CB8AC3E}">
        <p14:creationId xmlns:p14="http://schemas.microsoft.com/office/powerpoint/2010/main" val="19235886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13</a:t>
            </a:fld>
            <a:endParaRPr lang="en-US" dirty="0"/>
          </a:p>
        </p:txBody>
      </p:sp>
    </p:spTree>
    <p:extLst>
      <p:ext uri="{BB962C8B-B14F-4D97-AF65-F5344CB8AC3E}">
        <p14:creationId xmlns:p14="http://schemas.microsoft.com/office/powerpoint/2010/main" val="28118052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14</a:t>
            </a:fld>
            <a:endParaRPr lang="en-US" dirty="0"/>
          </a:p>
        </p:txBody>
      </p:sp>
    </p:spTree>
    <p:extLst>
      <p:ext uri="{BB962C8B-B14F-4D97-AF65-F5344CB8AC3E}">
        <p14:creationId xmlns:p14="http://schemas.microsoft.com/office/powerpoint/2010/main" val="7525082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15</a:t>
            </a:fld>
            <a:endParaRPr lang="en-US" dirty="0"/>
          </a:p>
        </p:txBody>
      </p:sp>
    </p:spTree>
    <p:extLst>
      <p:ext uri="{BB962C8B-B14F-4D97-AF65-F5344CB8AC3E}">
        <p14:creationId xmlns:p14="http://schemas.microsoft.com/office/powerpoint/2010/main" val="40593739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a:ln/>
        </p:spPr>
        <p:txBody>
          <a:bodyPr/>
          <a:lstStyle>
            <a:lvl1pPr>
              <a:defRPr/>
            </a:lvl1pPr>
          </a:lstStyle>
          <a:p>
            <a:fld id="{F039BFBC-22F7-42AB-A445-569E69D7288C}" type="slidenum">
              <a:rPr lang="en-US"/>
              <a:pPr/>
              <a:t>‹#›</a:t>
            </a:fld>
            <a:endParaRPr lang="en-US"/>
          </a:p>
        </p:txBody>
      </p:sp>
    </p:spTree>
    <p:extLst>
      <p:ext uri="{BB962C8B-B14F-4D97-AF65-F5344CB8AC3E}">
        <p14:creationId xmlns:p14="http://schemas.microsoft.com/office/powerpoint/2010/main" val="3617377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fld id="{460AF1EE-47CB-437A-BA50-70F9BE446D36}" type="slidenum">
              <a:rPr lang="en-US"/>
              <a:pPr/>
              <a:t>‹#›</a:t>
            </a:fld>
            <a:endParaRPr lang="en-US"/>
          </a:p>
        </p:txBody>
      </p:sp>
    </p:spTree>
    <p:extLst>
      <p:ext uri="{BB962C8B-B14F-4D97-AF65-F5344CB8AC3E}">
        <p14:creationId xmlns:p14="http://schemas.microsoft.com/office/powerpoint/2010/main" val="2144913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74638"/>
            <a:ext cx="2095500" cy="55927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274638"/>
            <a:ext cx="6134100" cy="55927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p:txBody>
          <a:bodyPr/>
          <a:lstStyle>
            <a:lvl1pPr>
              <a:defRPr sz="1200"/>
            </a:lvl1pPr>
          </a:lstStyle>
          <a:p>
            <a:fld id="{D34FC40E-C645-47B8-AE41-3CF9A4FDC8AC}" type="slidenum">
              <a:rPr lang="en-US"/>
              <a:pPr/>
              <a:t>‹#›</a:t>
            </a:fld>
            <a:endParaRPr lang="en-US"/>
          </a:p>
        </p:txBody>
      </p:sp>
    </p:spTree>
    <p:extLst>
      <p:ext uri="{BB962C8B-B14F-4D97-AF65-F5344CB8AC3E}">
        <p14:creationId xmlns:p14="http://schemas.microsoft.com/office/powerpoint/2010/main" val="1748799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7" descr="ilru_new_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77200" y="762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28600" y="152400"/>
            <a:ext cx="7696200" cy="792162"/>
          </a:xfrm>
        </p:spPr>
        <p:txBody>
          <a:bodyPr/>
          <a:lstStyle>
            <a:lvl1pPr>
              <a:defRPr>
                <a:effectLst/>
              </a:defRPr>
            </a:lvl1pPr>
          </a:lstStyle>
          <a:p>
            <a:r>
              <a:rPr lang="en-US" dirty="0"/>
              <a:t>Click to edit Master title style</a:t>
            </a:r>
          </a:p>
        </p:txBody>
      </p:sp>
      <p:sp>
        <p:nvSpPr>
          <p:cNvPr id="3" name="Content Placeholder 2"/>
          <p:cNvSpPr>
            <a:spLocks noGrp="1"/>
          </p:cNvSpPr>
          <p:nvPr>
            <p:ph idx="1"/>
          </p:nvPr>
        </p:nvSpPr>
        <p:spPr>
          <a:xfrm>
            <a:off x="228600" y="1066800"/>
            <a:ext cx="8686800" cy="5029200"/>
          </a:xfrm>
        </p:spPr>
        <p:txBody>
          <a:bodyPr/>
          <a:lstStyle>
            <a:lvl1pPr>
              <a:buClrTx/>
              <a:defRPr sz="2600"/>
            </a:lvl1pPr>
            <a:lvl2pPr>
              <a:buClr>
                <a:schemeClr val="tx1"/>
              </a:buClr>
              <a:defRPr sz="2600">
                <a:solidFill>
                  <a:schemeClr val="tx1"/>
                </a:solidFill>
              </a:defRPr>
            </a:lvl2pPr>
            <a:lvl3pPr>
              <a:buClr>
                <a:schemeClr val="tx1"/>
              </a:buClr>
              <a:defRPr sz="2600">
                <a:solidFill>
                  <a:schemeClr val="tx1"/>
                </a:solidFill>
              </a:defRPr>
            </a:lvl3pPr>
            <a:lvl4pPr>
              <a:buClr>
                <a:schemeClr val="tx1"/>
              </a:buClr>
              <a:defRPr sz="2600">
                <a:solidFill>
                  <a:schemeClr val="tx1"/>
                </a:solidFill>
              </a:defRPr>
            </a:lvl4pPr>
            <a:lvl5pPr>
              <a:buClr>
                <a:schemeClr val="tx1"/>
              </a:buClr>
              <a:defRPr sz="26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20228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361301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01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95366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29698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38588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62030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008818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sz="1200"/>
            </a:lvl1pPr>
          </a:lstStyle>
          <a:p>
            <a:fld id="{9D9B01B8-C92B-431A-8758-DC3F71DB1FA4}" type="slidenum">
              <a:rPr lang="en-US"/>
              <a:pPr/>
              <a:t>‹#›</a:t>
            </a:fld>
            <a:endParaRPr lang="en-US"/>
          </a:p>
        </p:txBody>
      </p:sp>
    </p:spTree>
    <p:extLst>
      <p:ext uri="{BB962C8B-B14F-4D97-AF65-F5344CB8AC3E}">
        <p14:creationId xmlns:p14="http://schemas.microsoft.com/office/powerpoint/2010/main" val="1330350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76962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219200"/>
            <a:ext cx="81534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477000"/>
            <a:ext cx="2362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b="1">
                <a:solidFill>
                  <a:schemeClr val="bg1"/>
                </a:solidFill>
              </a:defRPr>
            </a:lvl1pPr>
          </a:lstStyle>
          <a:p>
            <a:fld id="{61815F4C-79BC-4B23-992F-88F805635CE3}" type="slidenum">
              <a:rPr lang="en-US"/>
              <a:pPr/>
              <a:t>‹#›</a:t>
            </a:fld>
            <a:endParaRPr lang="en-US"/>
          </a:p>
        </p:txBody>
      </p:sp>
      <p:sp>
        <p:nvSpPr>
          <p:cNvPr id="1029"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7ACDD59A-FF3A-402B-8676-10E69B5A2DA1}" type="slidenum">
              <a:rPr lang="en-US" sz="800" b="1"/>
              <a:pPr algn="r" eaLnBrk="1" hangingPunct="1"/>
              <a:t>‹#›</a:t>
            </a:fld>
            <a:endParaRPr lang="en-US" sz="800" b="1"/>
          </a:p>
        </p:txBody>
      </p:sp>
      <p:pic>
        <p:nvPicPr>
          <p:cNvPr id="2" name="Picture 6"/>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6200" y="6132513"/>
            <a:ext cx="28336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9"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0" r:id="rId10"/>
    <p:sldLayoutId id="2147483679" r:id="rId11"/>
  </p:sldLayoutIdLst>
  <p:hf hdr="0" ftr="0" dt="0"/>
  <p:txStyles>
    <p:titleStyle>
      <a:lvl1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lr>
          <a:schemeClr val="accent2"/>
        </a:buClr>
        <a:buFont typeface="Tahoma" panose="020B0604030504040204" pitchFamily="34" charset="0"/>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Tahoma" panose="020B0604030504040204" pitchFamily="34" charset="0"/>
        <a:buChar char="•"/>
        <a:defRPr sz="2400">
          <a:solidFill>
            <a:schemeClr val="accent2"/>
          </a:solidFill>
          <a:latin typeface="+mn-lt"/>
        </a:defRPr>
      </a:lvl2pPr>
      <a:lvl3pPr marL="1143000" indent="-228600" algn="l" rtl="0" eaLnBrk="0" fontAlgn="base" hangingPunct="0">
        <a:spcBef>
          <a:spcPct val="20000"/>
        </a:spcBef>
        <a:spcAft>
          <a:spcPct val="0"/>
        </a:spcAft>
        <a:buFont typeface="Tahoma" panose="020B0604030504040204" pitchFamily="34" charset="0"/>
        <a:buChar char="•"/>
        <a:defRPr sz="2400">
          <a:solidFill>
            <a:schemeClr val="accent2"/>
          </a:solidFill>
          <a:latin typeface="+mn-lt"/>
        </a:defRPr>
      </a:lvl3pPr>
      <a:lvl4pPr marL="1600200" indent="-228600" algn="l" rtl="0" eaLnBrk="0" fontAlgn="base" hangingPunct="0">
        <a:spcBef>
          <a:spcPct val="20000"/>
        </a:spcBef>
        <a:spcAft>
          <a:spcPct val="0"/>
        </a:spcAft>
        <a:buFont typeface="Tahoma" panose="020B0604030504040204" pitchFamily="34" charset="0"/>
        <a:buChar char="•"/>
        <a:defRPr sz="2000">
          <a:solidFill>
            <a:schemeClr val="accent2"/>
          </a:solidFill>
          <a:latin typeface="+mn-lt"/>
        </a:defRPr>
      </a:lvl4pPr>
      <a:lvl5pPr marL="2057400" indent="-228600" algn="l" rtl="0" eaLnBrk="0" fontAlgn="base" hangingPunct="0">
        <a:spcBef>
          <a:spcPct val="20000"/>
        </a:spcBef>
        <a:spcAft>
          <a:spcPct val="0"/>
        </a:spcAft>
        <a:buFont typeface="Tahoma" panose="020B0604030504040204" pitchFamily="34" charset="0"/>
        <a:buChar char="•"/>
        <a:defRPr sz="2000">
          <a:solidFill>
            <a:schemeClr val="accent2"/>
          </a:solidFill>
          <a:latin typeface="+mn-lt"/>
        </a:defRPr>
      </a:lvl5pPr>
      <a:lvl6pPr marL="2514600" indent="-228600" algn="l" rtl="0" fontAlgn="base">
        <a:spcBef>
          <a:spcPct val="20000"/>
        </a:spcBef>
        <a:spcAft>
          <a:spcPct val="0"/>
        </a:spcAft>
        <a:buFont typeface="Tahoma" pitchFamily="34" charset="0"/>
        <a:buChar char="•"/>
        <a:defRPr sz="2000">
          <a:solidFill>
            <a:schemeClr val="accent2"/>
          </a:solidFill>
          <a:latin typeface="+mn-lt"/>
        </a:defRPr>
      </a:lvl6pPr>
      <a:lvl7pPr marL="2971800" indent="-228600" algn="l" rtl="0" fontAlgn="base">
        <a:spcBef>
          <a:spcPct val="20000"/>
        </a:spcBef>
        <a:spcAft>
          <a:spcPct val="0"/>
        </a:spcAft>
        <a:buFont typeface="Tahoma" pitchFamily="34" charset="0"/>
        <a:buChar char="•"/>
        <a:defRPr sz="2000">
          <a:solidFill>
            <a:schemeClr val="accent2"/>
          </a:solidFill>
          <a:latin typeface="+mn-lt"/>
        </a:defRPr>
      </a:lvl7pPr>
      <a:lvl8pPr marL="3429000" indent="-228600" algn="l" rtl="0" fontAlgn="base">
        <a:spcBef>
          <a:spcPct val="20000"/>
        </a:spcBef>
        <a:spcAft>
          <a:spcPct val="0"/>
        </a:spcAft>
        <a:buFont typeface="Tahoma" pitchFamily="34" charset="0"/>
        <a:buChar char="•"/>
        <a:defRPr sz="2000">
          <a:solidFill>
            <a:schemeClr val="accent2"/>
          </a:solidFill>
          <a:latin typeface="+mn-lt"/>
        </a:defRPr>
      </a:lvl8pPr>
      <a:lvl9pPr marL="3886200" indent="-228600" algn="l" rtl="0" fontAlgn="base">
        <a:spcBef>
          <a:spcPct val="20000"/>
        </a:spcBef>
        <a:spcAft>
          <a:spcPct val="0"/>
        </a:spcAft>
        <a:buFont typeface="Tahoma" pitchFamily="34" charset="0"/>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mailto:dljones@bcm.edu"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5" descr="We create opportunities for independence for people with disabilities through research, education, and consultation.  ilru logo in block red letters with blue eyebrow swoosh above and below Independent Living Research utilization. www.ilru.org. "/>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95350" y="860425"/>
            <a:ext cx="7353300" cy="538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Title 6"/>
          <p:cNvSpPr>
            <a:spLocks noGrp="1"/>
          </p:cNvSpPr>
          <p:nvPr>
            <p:ph type="title"/>
          </p:nvPr>
        </p:nvSpPr>
        <p:spPr>
          <a:xfrm>
            <a:off x="144463" y="85725"/>
            <a:ext cx="8855075" cy="368300"/>
          </a:xfrm>
        </p:spPr>
        <p:txBody>
          <a:bodyPr/>
          <a:lstStyle/>
          <a:p>
            <a:pPr algn="ctr" eaLnBrk="1" hangingPunct="1"/>
            <a:r>
              <a:rPr lang="en-US" sz="1600" smtClean="0"/>
              <a:t>Independent Living Research Utilization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001000" cy="685800"/>
          </a:xfrm>
        </p:spPr>
        <p:txBody>
          <a:bodyPr/>
          <a:lstStyle/>
          <a:p>
            <a:r>
              <a:rPr lang="en-US" dirty="0">
                <a:cs typeface="Arial" pitchFamily="34" charset="0"/>
              </a:rPr>
              <a:t>Sites Selected for Case </a:t>
            </a:r>
            <a:r>
              <a:rPr lang="en-US" dirty="0" smtClean="0">
                <a:cs typeface="Arial" pitchFamily="34" charset="0"/>
              </a:rPr>
              <a:t>Studies</a:t>
            </a:r>
            <a:endParaRPr lang="en-US" dirty="0">
              <a:solidFill>
                <a:srgbClr val="FF0000"/>
              </a:solidFill>
            </a:endParaRPr>
          </a:p>
        </p:txBody>
      </p:sp>
      <p:sp>
        <p:nvSpPr>
          <p:cNvPr id="3" name="Content Placeholder 2"/>
          <p:cNvSpPr>
            <a:spLocks noGrp="1"/>
          </p:cNvSpPr>
          <p:nvPr>
            <p:ph idx="1"/>
          </p:nvPr>
        </p:nvSpPr>
        <p:spPr>
          <a:xfrm>
            <a:off x="381000" y="1143000"/>
            <a:ext cx="8382000" cy="5029200"/>
          </a:xfrm>
        </p:spPr>
        <p:txBody>
          <a:bodyPr/>
          <a:lstStyle/>
          <a:p>
            <a:r>
              <a:rPr lang="en-US" sz="2400" b="1" dirty="0">
                <a:cs typeface="Arial" panose="020B0604020202020204" pitchFamily="34" charset="0"/>
              </a:rPr>
              <a:t>Access Living </a:t>
            </a:r>
            <a:r>
              <a:rPr lang="en-US" sz="2400" dirty="0">
                <a:cs typeface="Arial" panose="020B0604020202020204" pitchFamily="34" charset="0"/>
              </a:rPr>
              <a:t>(Chicago, Illinois) – Marca Bristo</a:t>
            </a:r>
          </a:p>
          <a:p>
            <a:r>
              <a:rPr lang="en-US" sz="2400" b="1" dirty="0">
                <a:cs typeface="Arial" panose="020B0604020202020204" pitchFamily="34" charset="0"/>
              </a:rPr>
              <a:t>Center for Independence of the Disabled in New York </a:t>
            </a:r>
            <a:r>
              <a:rPr lang="en-US" sz="2400" dirty="0">
                <a:cs typeface="Arial" panose="020B0604020202020204" pitchFamily="34" charset="0"/>
              </a:rPr>
              <a:t>(Manhattan, New York</a:t>
            </a:r>
            <a:r>
              <a:rPr lang="en-US" sz="2400" dirty="0" smtClean="0">
                <a:cs typeface="Arial" panose="020B0604020202020204" pitchFamily="34" charset="0"/>
              </a:rPr>
              <a:t>) – Susan Dooha</a:t>
            </a:r>
            <a:endParaRPr lang="en-US" sz="2400" dirty="0">
              <a:solidFill>
                <a:srgbClr val="FF0000"/>
              </a:solidFill>
              <a:cs typeface="Arial" panose="020B0604020202020204" pitchFamily="34" charset="0"/>
            </a:endParaRPr>
          </a:p>
          <a:p>
            <a:r>
              <a:rPr lang="en-US" sz="2400" b="1" dirty="0">
                <a:cs typeface="Arial" panose="020B0604020202020204" pitchFamily="34" charset="0"/>
              </a:rPr>
              <a:t>Central Coast Center for Independent Living </a:t>
            </a:r>
            <a:r>
              <a:rPr lang="en-US" sz="2400" dirty="0">
                <a:cs typeface="Arial" panose="020B0604020202020204" pitchFamily="34" charset="0"/>
              </a:rPr>
              <a:t>(Salinas, California) – Elsa Quezada</a:t>
            </a:r>
          </a:p>
          <a:p>
            <a:r>
              <a:rPr lang="en-US" sz="2400" b="1" dirty="0">
                <a:cs typeface="Arial" panose="020B0604020202020204" pitchFamily="34" charset="0"/>
              </a:rPr>
              <a:t>Central Iowa Center for Independent Living</a:t>
            </a:r>
            <a:r>
              <a:rPr lang="en-US" sz="2400" dirty="0">
                <a:cs typeface="Arial" panose="020B0604020202020204" pitchFamily="34" charset="0"/>
              </a:rPr>
              <a:t> (Des Moines, Iowa) </a:t>
            </a:r>
            <a:r>
              <a:rPr lang="en-US" sz="2400" dirty="0" smtClean="0">
                <a:cs typeface="Arial" panose="020B0604020202020204" pitchFamily="34" charset="0"/>
              </a:rPr>
              <a:t>– Reyma McCoy McDeid</a:t>
            </a:r>
            <a:endParaRPr lang="en-US" sz="2400" dirty="0">
              <a:cs typeface="Arial" panose="020B0604020202020204" pitchFamily="34" charset="0"/>
            </a:endParaRPr>
          </a:p>
          <a:p>
            <a:r>
              <a:rPr lang="en-US" sz="2400" b="1" dirty="0">
                <a:cs typeface="Arial" panose="020B0604020202020204" pitchFamily="34" charset="0"/>
              </a:rPr>
              <a:t>Community Resources for Independent Living </a:t>
            </a:r>
            <a:r>
              <a:rPr lang="en-US" sz="2400" dirty="0">
                <a:cs typeface="Arial" panose="020B0604020202020204" pitchFamily="34" charset="0"/>
              </a:rPr>
              <a:t>(Hayward, California) – Ron </a:t>
            </a:r>
            <a:r>
              <a:rPr lang="en-US" sz="2400" dirty="0" smtClean="0">
                <a:cs typeface="Arial" panose="020B0604020202020204" pitchFamily="34" charset="0"/>
              </a:rPr>
              <a:t>Halog</a:t>
            </a:r>
            <a:endParaRPr lang="en-US" sz="2400" dirty="0">
              <a:cs typeface="Arial" panose="020B0604020202020204" pitchFamily="34" charset="0"/>
            </a:endParaRPr>
          </a:p>
          <a:p>
            <a:endParaRPr lang="en-US" sz="2200" dirty="0"/>
          </a:p>
        </p:txBody>
      </p:sp>
    </p:spTree>
    <p:extLst>
      <p:ext uri="{BB962C8B-B14F-4D97-AF65-F5344CB8AC3E}">
        <p14:creationId xmlns:p14="http://schemas.microsoft.com/office/powerpoint/2010/main" val="21670830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8001000" cy="1066800"/>
          </a:xfrm>
        </p:spPr>
        <p:txBody>
          <a:bodyPr/>
          <a:lstStyle/>
          <a:p>
            <a:r>
              <a:rPr lang="en-US" dirty="0">
                <a:cs typeface="Arial" pitchFamily="34" charset="0"/>
              </a:rPr>
              <a:t>Sites Selected for Case </a:t>
            </a:r>
            <a:r>
              <a:rPr lang="en-US" dirty="0" smtClean="0">
                <a:cs typeface="Arial" pitchFamily="34" charset="0"/>
              </a:rPr>
              <a:t>Studies, </a:t>
            </a:r>
            <a:r>
              <a:rPr lang="en-US" sz="2400" b="0" dirty="0" smtClean="0">
                <a:cs typeface="Arial" pitchFamily="34" charset="0"/>
              </a:rPr>
              <a:t>cont’d.</a:t>
            </a:r>
            <a:endParaRPr lang="en-US" b="0" dirty="0">
              <a:solidFill>
                <a:srgbClr val="FF0000"/>
              </a:solidFill>
            </a:endParaRPr>
          </a:p>
        </p:txBody>
      </p:sp>
      <p:sp>
        <p:nvSpPr>
          <p:cNvPr id="3" name="Content Placeholder 2"/>
          <p:cNvSpPr>
            <a:spLocks noGrp="1"/>
          </p:cNvSpPr>
          <p:nvPr>
            <p:ph idx="1"/>
          </p:nvPr>
        </p:nvSpPr>
        <p:spPr>
          <a:xfrm>
            <a:off x="381000" y="1219200"/>
            <a:ext cx="8382000" cy="4953000"/>
          </a:xfrm>
        </p:spPr>
        <p:txBody>
          <a:bodyPr/>
          <a:lstStyle/>
          <a:p>
            <a:r>
              <a:rPr lang="en-US" sz="2400" b="1" dirty="0" err="1" smtClean="0">
                <a:cs typeface="Arial" panose="020B0604020202020204" pitchFamily="34" charset="0"/>
              </a:rPr>
              <a:t>disABILITY</a:t>
            </a:r>
            <a:r>
              <a:rPr lang="en-US" sz="2400" b="1" dirty="0" smtClean="0">
                <a:cs typeface="Arial" panose="020B0604020202020204" pitchFamily="34" charset="0"/>
              </a:rPr>
              <a:t> </a:t>
            </a:r>
            <a:r>
              <a:rPr lang="en-US" sz="2400" b="1" dirty="0">
                <a:cs typeface="Arial" panose="020B0604020202020204" pitchFamily="34" charset="0"/>
              </a:rPr>
              <a:t>LINK </a:t>
            </a:r>
            <a:r>
              <a:rPr lang="en-US" sz="2400" dirty="0">
                <a:cs typeface="Arial" panose="020B0604020202020204" pitchFamily="34" charset="0"/>
              </a:rPr>
              <a:t>(Tucker, Georgia) – Kim </a:t>
            </a:r>
            <a:r>
              <a:rPr lang="en-US" sz="2400" dirty="0" smtClean="0">
                <a:cs typeface="Arial" panose="020B0604020202020204" pitchFamily="34" charset="0"/>
              </a:rPr>
              <a:t>Gibson</a:t>
            </a:r>
            <a:endParaRPr lang="en-US" sz="2400" dirty="0">
              <a:cs typeface="Arial" panose="020B0604020202020204" pitchFamily="34" charset="0"/>
            </a:endParaRPr>
          </a:p>
          <a:p>
            <a:r>
              <a:rPr lang="en-US" sz="2400" b="1" dirty="0">
                <a:cs typeface="Arial" panose="020B0604020202020204" pitchFamily="34" charset="0"/>
              </a:rPr>
              <a:t>Illinois/Iowa Independent Living Center </a:t>
            </a:r>
            <a:r>
              <a:rPr lang="en-US" sz="2400" dirty="0">
                <a:cs typeface="Arial" panose="020B0604020202020204" pitchFamily="34" charset="0"/>
              </a:rPr>
              <a:t>(Illinois/Iowa: Rock Island, Illinois) – Liz Sherwin</a:t>
            </a:r>
          </a:p>
          <a:p>
            <a:r>
              <a:rPr lang="en-US" sz="2400" b="1" dirty="0" err="1">
                <a:cs typeface="Arial" panose="020B0604020202020204" pitchFamily="34" charset="0"/>
              </a:rPr>
              <a:t>IndependenceFirst</a:t>
            </a:r>
            <a:r>
              <a:rPr lang="en-US" sz="2400" dirty="0">
                <a:cs typeface="Arial" panose="020B0604020202020204" pitchFamily="34" charset="0"/>
              </a:rPr>
              <a:t> (Milwaukee, Wisconsin) – Lee Schulz </a:t>
            </a:r>
          </a:p>
          <a:p>
            <a:r>
              <a:rPr lang="en-US" sz="2400" b="1" dirty="0">
                <a:cs typeface="Arial" panose="020B0604020202020204" pitchFamily="34" charset="0"/>
              </a:rPr>
              <a:t>Metropolitan Center for Independent Living </a:t>
            </a:r>
            <a:r>
              <a:rPr lang="en-US" sz="2400" dirty="0">
                <a:cs typeface="Arial" panose="020B0604020202020204" pitchFamily="34" charset="0"/>
              </a:rPr>
              <a:t>(St. Paul, Minnesota) – Jesse Bethke </a:t>
            </a:r>
            <a:r>
              <a:rPr lang="en-US" sz="2400" dirty="0" smtClean="0">
                <a:cs typeface="Arial" panose="020B0604020202020204" pitchFamily="34" charset="0"/>
              </a:rPr>
              <a:t>Gomez</a:t>
            </a:r>
            <a:endParaRPr lang="en-US" sz="2400" dirty="0">
              <a:cs typeface="Arial" panose="020B0604020202020204" pitchFamily="34" charset="0"/>
            </a:endParaRPr>
          </a:p>
          <a:p>
            <a:pPr marL="0" indent="0">
              <a:buNone/>
            </a:pPr>
            <a:endParaRPr lang="en-US" sz="2200" dirty="0"/>
          </a:p>
        </p:txBody>
      </p:sp>
    </p:spTree>
    <p:extLst>
      <p:ext uri="{BB962C8B-B14F-4D97-AF65-F5344CB8AC3E}">
        <p14:creationId xmlns:p14="http://schemas.microsoft.com/office/powerpoint/2010/main" val="22096592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350838"/>
            <a:ext cx="7696200" cy="792162"/>
          </a:xfrm>
        </p:spPr>
        <p:txBody>
          <a:bodyPr/>
          <a:lstStyle/>
          <a:p>
            <a:r>
              <a:rPr lang="en-US" dirty="0"/>
              <a:t>Project Webpage</a:t>
            </a:r>
            <a:br>
              <a:rPr lang="en-US" dirty="0"/>
            </a:br>
            <a:r>
              <a:rPr lang="en-US" dirty="0"/>
              <a:t>www.CIL-diversity.org</a:t>
            </a:r>
          </a:p>
        </p:txBody>
      </p:sp>
      <p:sp>
        <p:nvSpPr>
          <p:cNvPr id="5" name="Content Placeholder 4"/>
          <p:cNvSpPr>
            <a:spLocks noGrp="1"/>
          </p:cNvSpPr>
          <p:nvPr>
            <p:ph idx="1"/>
          </p:nvPr>
        </p:nvSpPr>
        <p:spPr>
          <a:xfrm>
            <a:off x="381000" y="1295400"/>
            <a:ext cx="8382000" cy="4830762"/>
          </a:xfrm>
        </p:spPr>
        <p:txBody>
          <a:bodyPr/>
          <a:lstStyle/>
          <a:p>
            <a:pPr marL="0" indent="0">
              <a:buNone/>
            </a:pPr>
            <a:r>
              <a:rPr lang="en-US" sz="2800" dirty="0"/>
              <a:t>You will find:</a:t>
            </a:r>
          </a:p>
          <a:p>
            <a:r>
              <a:rPr lang="en-US" sz="2800" dirty="0"/>
              <a:t>Background and purpose of the Disability, Diversity &amp; Intersectionality project</a:t>
            </a:r>
          </a:p>
          <a:p>
            <a:r>
              <a:rPr lang="en-US" sz="2800" dirty="0"/>
              <a:t>Nine CIL Case Studies</a:t>
            </a:r>
          </a:p>
          <a:p>
            <a:r>
              <a:rPr lang="en-US" sz="2800" dirty="0"/>
              <a:t>On-demand webinars in the series</a:t>
            </a:r>
          </a:p>
          <a:p>
            <a:r>
              <a:rPr lang="en-US" sz="2800" dirty="0"/>
              <a:t>Slide presentations from NCIL and APRIL workshops</a:t>
            </a:r>
          </a:p>
        </p:txBody>
      </p:sp>
    </p:spTree>
    <p:extLst>
      <p:ext uri="{BB962C8B-B14F-4D97-AF65-F5344CB8AC3E}">
        <p14:creationId xmlns:p14="http://schemas.microsoft.com/office/powerpoint/2010/main" val="25550489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22238"/>
            <a:ext cx="7696200" cy="792162"/>
          </a:xfrm>
        </p:spPr>
        <p:txBody>
          <a:bodyPr/>
          <a:lstStyle/>
          <a:p>
            <a:r>
              <a:rPr lang="en-US" dirty="0"/>
              <a:t>DDI Project: Definitions Used</a:t>
            </a:r>
          </a:p>
        </p:txBody>
      </p:sp>
      <p:sp>
        <p:nvSpPr>
          <p:cNvPr id="3" name="Content Placeholder 2"/>
          <p:cNvSpPr>
            <a:spLocks noGrp="1"/>
          </p:cNvSpPr>
          <p:nvPr>
            <p:ph idx="1"/>
          </p:nvPr>
        </p:nvSpPr>
        <p:spPr>
          <a:xfrm>
            <a:off x="228600" y="914400"/>
            <a:ext cx="8686800" cy="5105400"/>
          </a:xfrm>
        </p:spPr>
        <p:txBody>
          <a:bodyPr/>
          <a:lstStyle/>
          <a:p>
            <a:pPr>
              <a:spcAft>
                <a:spcPts val="300"/>
              </a:spcAft>
            </a:pPr>
            <a:r>
              <a:rPr lang="en-US" b="1" u="sng" dirty="0">
                <a:latin typeface="Arial" panose="020B0604020202020204" pitchFamily="34" charset="0"/>
                <a:cs typeface="Arial" panose="020B0604020202020204" pitchFamily="34" charset="0"/>
              </a:rPr>
              <a:t>Diversity</a:t>
            </a:r>
            <a:r>
              <a:rPr lang="en-US" b="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Differences in culture, ethnic or racial classification, self-identification, tribal or clan affiliation, nationality, language, age, gender, sexual orientation, gender identity or expression, socioeconomic status, education, religion, spirituality, physical and intellectual abilities, personal appearance and other factors that distinguish one group or individual from another.  (Adapted from Goode &amp; Jackson, 2009)</a:t>
            </a:r>
          </a:p>
          <a:p>
            <a:pPr>
              <a:spcAft>
                <a:spcPts val="600"/>
              </a:spcAft>
            </a:pPr>
            <a:r>
              <a:rPr lang="en-US" b="1" u="sng" dirty="0">
                <a:latin typeface="Arial" panose="020B0604020202020204" pitchFamily="34" charset="0"/>
                <a:cs typeface="Arial" panose="020B0604020202020204" pitchFamily="34" charset="0"/>
              </a:rPr>
              <a:t>Intersectionality</a:t>
            </a:r>
            <a:r>
              <a:rPr lang="en-US" b="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The multiple social group memberships and identities that expose an individual to different types of discrimination and disadvantage. (Sue, Rasheed and Rasheed,</a:t>
            </a:r>
            <a:r>
              <a:rPr lang="en-US" b="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2016</a:t>
            </a:r>
            <a:r>
              <a:rPr lang="en-US" b="1"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0782272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DDI Project</a:t>
            </a:r>
          </a:p>
        </p:txBody>
      </p:sp>
      <p:sp>
        <p:nvSpPr>
          <p:cNvPr id="3" name="Content Placeholder 2"/>
          <p:cNvSpPr>
            <a:spLocks noGrp="1"/>
          </p:cNvSpPr>
          <p:nvPr>
            <p:ph idx="1"/>
          </p:nvPr>
        </p:nvSpPr>
        <p:spPr>
          <a:xfrm>
            <a:off x="457200" y="1219200"/>
            <a:ext cx="8534400" cy="5029200"/>
          </a:xfrm>
        </p:spPr>
        <p:txBody>
          <a:bodyPr/>
          <a:lstStyle/>
          <a:p>
            <a:pPr marL="0" indent="0">
              <a:buNone/>
            </a:pPr>
            <a:r>
              <a:rPr lang="en-US" dirty="0"/>
              <a:t>The DDI project included the following steps</a:t>
            </a:r>
            <a:r>
              <a:rPr lang="en-US" dirty="0">
                <a:latin typeface="Calibri Light" panose="020F0302020204030204" pitchFamily="34" charset="0"/>
                <a:cs typeface="Calibri Light" panose="020F0302020204030204" pitchFamily="34" charset="0"/>
              </a:rPr>
              <a:t>—</a:t>
            </a:r>
            <a:r>
              <a:rPr lang="en-US" dirty="0"/>
              <a:t> </a:t>
            </a:r>
          </a:p>
          <a:p>
            <a:pPr marL="514350" indent="-514350">
              <a:buAutoNum type="arabicPeriod"/>
            </a:pPr>
            <a:r>
              <a:rPr lang="en-US" dirty="0"/>
              <a:t>Developed a list of CILs that were identified through interviews and a focus group.</a:t>
            </a:r>
          </a:p>
          <a:p>
            <a:pPr marL="514350" indent="-514350">
              <a:buAutoNum type="arabicPeriod"/>
            </a:pPr>
            <a:r>
              <a:rPr lang="en-US" dirty="0"/>
              <a:t>Contacted 38 CILs who had been nominated to gather further information.</a:t>
            </a:r>
          </a:p>
          <a:p>
            <a:pPr marL="514350" indent="-514350">
              <a:buAutoNum type="arabicPeriod"/>
            </a:pPr>
            <a:r>
              <a:rPr lang="en-US" sz="2800" dirty="0"/>
              <a:t>Completed 20 telephone interviews regarding their interest and eligibility.</a:t>
            </a:r>
          </a:p>
          <a:p>
            <a:pPr marL="514350" indent="-514350">
              <a:buAutoNum type="arabicPeriod"/>
            </a:pPr>
            <a:r>
              <a:rPr lang="en-US" sz="2800" dirty="0"/>
              <a:t>Interviews were reviewed and rated by a panel.</a:t>
            </a:r>
          </a:p>
          <a:p>
            <a:pPr marL="514350" indent="-514350">
              <a:buAutoNum type="arabicPeriod" startAt="5"/>
            </a:pPr>
            <a:r>
              <a:rPr lang="en-US" sz="2800" dirty="0" smtClean="0"/>
              <a:t>Nine </a:t>
            </a:r>
            <a:r>
              <a:rPr lang="en-US" sz="2800" dirty="0"/>
              <a:t>(9) CILs were selected for in-depth </a:t>
            </a:r>
            <a:r>
              <a:rPr lang="en-US" sz="2800" dirty="0" smtClean="0"/>
              <a:t>case studies.</a:t>
            </a:r>
            <a:endParaRPr lang="en-US" dirty="0"/>
          </a:p>
        </p:txBody>
      </p:sp>
    </p:spTree>
    <p:extLst>
      <p:ext uri="{BB962C8B-B14F-4D97-AF65-F5344CB8AC3E}">
        <p14:creationId xmlns:p14="http://schemas.microsoft.com/office/powerpoint/2010/main" val="6854676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50838"/>
            <a:ext cx="7924800" cy="792162"/>
          </a:xfrm>
        </p:spPr>
        <p:txBody>
          <a:bodyPr/>
          <a:lstStyle/>
          <a:p>
            <a:r>
              <a:rPr lang="en-US" dirty="0"/>
              <a:t>The Journey of 9 CILs: </a:t>
            </a:r>
            <a:r>
              <a:rPr lang="en-US" dirty="0" smtClean="0"/>
              <a:t>Some </a:t>
            </a:r>
            <a:r>
              <a:rPr lang="en-US" dirty="0"/>
              <a:t>Lessons Learned</a:t>
            </a:r>
          </a:p>
        </p:txBody>
      </p:sp>
      <p:sp>
        <p:nvSpPr>
          <p:cNvPr id="3" name="Content Placeholder 2"/>
          <p:cNvSpPr>
            <a:spLocks noGrp="1"/>
          </p:cNvSpPr>
          <p:nvPr>
            <p:ph idx="1"/>
          </p:nvPr>
        </p:nvSpPr>
        <p:spPr>
          <a:xfrm>
            <a:off x="381000" y="1219200"/>
            <a:ext cx="8610600" cy="5029200"/>
          </a:xfrm>
        </p:spPr>
        <p:txBody>
          <a:bodyPr/>
          <a:lstStyle/>
          <a:p>
            <a:r>
              <a:rPr lang="en-US" sz="2400" dirty="0" smtClean="0"/>
              <a:t>Case study CILs were hesitant </a:t>
            </a:r>
            <a:r>
              <a:rPr lang="en-US" sz="2400" dirty="0"/>
              <a:t>about being seen as “exemplary.”</a:t>
            </a:r>
          </a:p>
          <a:p>
            <a:r>
              <a:rPr lang="en-US" sz="2400" dirty="0"/>
              <a:t>Shared their story, understanding that it is about the progress on an ongoing journey.</a:t>
            </a:r>
          </a:p>
          <a:p>
            <a:r>
              <a:rPr lang="en-US" sz="2400" dirty="0"/>
              <a:t>The journey is a moving target (changing demographics, change-over of staff, board terms).</a:t>
            </a:r>
          </a:p>
          <a:p>
            <a:r>
              <a:rPr lang="en-US" sz="2400" dirty="0"/>
              <a:t>Your CIL </a:t>
            </a:r>
            <a:r>
              <a:rPr lang="en-US" sz="2400" dirty="0" smtClean="0"/>
              <a:t>must…</a:t>
            </a:r>
            <a:endParaRPr lang="en-US" sz="2400" dirty="0"/>
          </a:p>
          <a:p>
            <a:pPr lvl="1"/>
            <a:r>
              <a:rPr lang="en-US" sz="2400" dirty="0"/>
              <a:t>K</a:t>
            </a:r>
            <a:r>
              <a:rPr lang="en-US" sz="2400" dirty="0" smtClean="0"/>
              <a:t>now </a:t>
            </a:r>
            <a:r>
              <a:rPr lang="en-US" sz="2400" dirty="0"/>
              <a:t>your </a:t>
            </a:r>
            <a:r>
              <a:rPr lang="en-US" sz="2400" dirty="0" smtClean="0"/>
              <a:t>community. </a:t>
            </a:r>
            <a:endParaRPr lang="en-US" sz="2400" dirty="0"/>
          </a:p>
          <a:p>
            <a:pPr lvl="1"/>
            <a:r>
              <a:rPr lang="en-US" sz="2400" dirty="0"/>
              <a:t>D</a:t>
            </a:r>
            <a:r>
              <a:rPr lang="en-US" sz="2400" dirty="0" smtClean="0"/>
              <a:t>o </a:t>
            </a:r>
            <a:r>
              <a:rPr lang="en-US" sz="2400" dirty="0"/>
              <a:t>your </a:t>
            </a:r>
            <a:r>
              <a:rPr lang="en-US" sz="2400" dirty="0" smtClean="0"/>
              <a:t>homework—be </a:t>
            </a:r>
            <a:r>
              <a:rPr lang="en-US" sz="2400" dirty="0"/>
              <a:t>responsive to who </a:t>
            </a:r>
            <a:r>
              <a:rPr lang="en-US" sz="2400" dirty="0" smtClean="0"/>
              <a:t>the community </a:t>
            </a:r>
            <a:r>
              <a:rPr lang="en-US" sz="2400" dirty="0"/>
              <a:t>is and what </a:t>
            </a:r>
            <a:r>
              <a:rPr lang="en-US" sz="2400" dirty="0" smtClean="0"/>
              <a:t>they want. </a:t>
            </a:r>
            <a:endParaRPr lang="en-US" sz="2400" dirty="0"/>
          </a:p>
          <a:p>
            <a:pPr lvl="1"/>
            <a:r>
              <a:rPr lang="en-US" sz="2400" dirty="0"/>
              <a:t>B</a:t>
            </a:r>
            <a:r>
              <a:rPr lang="en-US" sz="2400" dirty="0" smtClean="0"/>
              <a:t>e proactive as well as responsive.</a:t>
            </a:r>
            <a:endParaRPr lang="en-US" sz="2400" dirty="0"/>
          </a:p>
          <a:p>
            <a:pPr lvl="1"/>
            <a:r>
              <a:rPr lang="en-US" sz="2400" dirty="0" smtClean="0"/>
              <a:t>Be intentional </a:t>
            </a:r>
            <a:r>
              <a:rPr lang="en-US" sz="2400" dirty="0"/>
              <a:t>and thoughtful</a:t>
            </a:r>
            <a:r>
              <a:rPr lang="en-US" sz="2400" dirty="0" smtClean="0"/>
              <a:t>.</a:t>
            </a:r>
            <a:endParaRPr lang="en-US" sz="2400" dirty="0"/>
          </a:p>
        </p:txBody>
      </p:sp>
    </p:spTree>
    <p:extLst>
      <p:ext uri="{BB962C8B-B14F-4D97-AF65-F5344CB8AC3E}">
        <p14:creationId xmlns:p14="http://schemas.microsoft.com/office/powerpoint/2010/main" val="18594140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7696200" cy="792162"/>
          </a:xfrm>
        </p:spPr>
        <p:txBody>
          <a:bodyPr/>
          <a:lstStyle/>
          <a:p>
            <a:r>
              <a:rPr lang="en-US" dirty="0"/>
              <a:t>The Journey of 9 CILs: </a:t>
            </a:r>
            <a:r>
              <a:rPr lang="en-US" dirty="0" smtClean="0"/>
              <a:t>Some </a:t>
            </a:r>
            <a:r>
              <a:rPr lang="en-US" dirty="0"/>
              <a:t>Lessons </a:t>
            </a:r>
            <a:r>
              <a:rPr lang="en-US" dirty="0" smtClean="0"/>
              <a:t>Learned, </a:t>
            </a:r>
            <a:r>
              <a:rPr lang="en-US" sz="2400" b="0" dirty="0" smtClean="0"/>
              <a:t>cont’d.</a:t>
            </a:r>
            <a:endParaRPr lang="en-US" sz="2400" b="0" dirty="0"/>
          </a:p>
        </p:txBody>
      </p:sp>
      <p:sp>
        <p:nvSpPr>
          <p:cNvPr id="3" name="Content Placeholder 2"/>
          <p:cNvSpPr>
            <a:spLocks noGrp="1"/>
          </p:cNvSpPr>
          <p:nvPr>
            <p:ph idx="1"/>
          </p:nvPr>
        </p:nvSpPr>
        <p:spPr>
          <a:xfrm>
            <a:off x="457200" y="1295400"/>
            <a:ext cx="8229600" cy="4800600"/>
          </a:xfrm>
        </p:spPr>
        <p:txBody>
          <a:bodyPr/>
          <a:lstStyle/>
          <a:p>
            <a:r>
              <a:rPr lang="en-US" dirty="0" smtClean="0"/>
              <a:t>You </a:t>
            </a:r>
            <a:r>
              <a:rPr lang="en-US" u="sng" dirty="0"/>
              <a:t>will</a:t>
            </a:r>
            <a:r>
              <a:rPr lang="en-US" dirty="0"/>
              <a:t> need to rethink/restructure aspects of how your CIL functions—board, staff, core services, outreach.</a:t>
            </a:r>
          </a:p>
          <a:p>
            <a:r>
              <a:rPr lang="en-US" dirty="0"/>
              <a:t>The journey involves new partners and often moving outside your comfort zone.</a:t>
            </a:r>
          </a:p>
          <a:p>
            <a:r>
              <a:rPr lang="en-US" dirty="0"/>
              <a:t>The </a:t>
            </a:r>
            <a:r>
              <a:rPr lang="en-US" u="sng" dirty="0"/>
              <a:t>process</a:t>
            </a:r>
            <a:r>
              <a:rPr lang="en-US" dirty="0"/>
              <a:t> that your CIL engages in to meet the needs of a specific </a:t>
            </a:r>
            <a:r>
              <a:rPr lang="en-US" dirty="0" smtClean="0"/>
              <a:t>population </a:t>
            </a:r>
            <a:r>
              <a:rPr lang="en-US" dirty="0"/>
              <a:t>can be applied to other marginalized </a:t>
            </a:r>
            <a:r>
              <a:rPr lang="en-US" dirty="0" smtClean="0"/>
              <a:t>groups.</a:t>
            </a:r>
            <a:endParaRPr lang="en-US" dirty="0"/>
          </a:p>
          <a:p>
            <a:r>
              <a:rPr lang="en-US" dirty="0"/>
              <a:t>As you gain new insights, knowledge, and skills, you can achieve positive outcomes and ensure that your CIL </a:t>
            </a:r>
            <a:r>
              <a:rPr lang="en-US" dirty="0" smtClean="0"/>
              <a:t>represents and includes </a:t>
            </a:r>
            <a:r>
              <a:rPr lang="en-US" dirty="0"/>
              <a:t>ALL.</a:t>
            </a:r>
          </a:p>
        </p:txBody>
      </p:sp>
    </p:spTree>
    <p:extLst>
      <p:ext uri="{BB962C8B-B14F-4D97-AF65-F5344CB8AC3E}">
        <p14:creationId xmlns:p14="http://schemas.microsoft.com/office/powerpoint/2010/main" val="16953638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a:t>
            </a:r>
            <a:endParaRPr lang="en-US" dirty="0"/>
          </a:p>
        </p:txBody>
      </p:sp>
      <p:sp>
        <p:nvSpPr>
          <p:cNvPr id="3" name="Content Placeholder 2"/>
          <p:cNvSpPr>
            <a:spLocks noGrp="1"/>
          </p:cNvSpPr>
          <p:nvPr>
            <p:ph idx="1"/>
          </p:nvPr>
        </p:nvSpPr>
        <p:spPr>
          <a:xfrm>
            <a:off x="381000" y="1066800"/>
            <a:ext cx="8305800" cy="5029200"/>
          </a:xfrm>
        </p:spPr>
        <p:txBody>
          <a:bodyPr/>
          <a:lstStyle/>
          <a:p>
            <a:pPr marL="0" indent="0">
              <a:buNone/>
            </a:pPr>
            <a:r>
              <a:rPr lang="en-US" dirty="0" smtClean="0"/>
              <a:t>Darrell Lynn  Jones</a:t>
            </a:r>
          </a:p>
          <a:p>
            <a:pPr marL="0" indent="0">
              <a:buNone/>
            </a:pPr>
            <a:r>
              <a:rPr lang="en-US" dirty="0" smtClean="0">
                <a:hlinkClick r:id="rId2"/>
              </a:rPr>
              <a:t>dljones@bcm.edu</a:t>
            </a:r>
            <a:endParaRPr lang="en-US" dirty="0" smtClean="0"/>
          </a:p>
          <a:p>
            <a:pPr marL="0" indent="0">
              <a:buNone/>
            </a:pPr>
            <a:endParaRPr lang="en-US" dirty="0"/>
          </a:p>
        </p:txBody>
      </p:sp>
    </p:spTree>
    <p:extLst>
      <p:ext uri="{BB962C8B-B14F-4D97-AF65-F5344CB8AC3E}">
        <p14:creationId xmlns:p14="http://schemas.microsoft.com/office/powerpoint/2010/main" val="41646321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hape 253"/>
          <p:cNvSpPr>
            <a:spLocks noGrp="1"/>
          </p:cNvSpPr>
          <p:nvPr>
            <p:ph type="title"/>
          </p:nvPr>
        </p:nvSpPr>
        <p:spPr>
          <a:xfrm>
            <a:off x="228600" y="152400"/>
            <a:ext cx="7696200" cy="792163"/>
          </a:xfrm>
        </p:spPr>
        <p:txBody>
          <a:bodyPr lIns="91425" tIns="45700" rIns="91425" bIns="45700"/>
          <a:lstStyle/>
          <a:p>
            <a:r>
              <a:rPr lang="en-US">
                <a:ea typeface="Nunito"/>
                <a:cs typeface="Nunito"/>
                <a:sym typeface="Nunito"/>
              </a:rPr>
              <a:t>CIL-NET Attribution</a:t>
            </a:r>
            <a:endParaRPr lang="en-US"/>
          </a:p>
        </p:txBody>
      </p:sp>
      <p:sp>
        <p:nvSpPr>
          <p:cNvPr id="58370" name="Shape 254"/>
          <p:cNvSpPr>
            <a:spLocks noGrp="1"/>
          </p:cNvSpPr>
          <p:nvPr>
            <p:ph type="body" idx="1"/>
          </p:nvPr>
        </p:nvSpPr>
        <p:spPr>
          <a:xfrm>
            <a:off x="79375" y="1143000"/>
            <a:ext cx="8458200" cy="5181600"/>
          </a:xfrm>
        </p:spPr>
        <p:txBody>
          <a:bodyPr lIns="91425" tIns="45700" rIns="91425" bIns="45700"/>
          <a:lstStyle/>
          <a:p>
            <a:pPr>
              <a:spcBef>
                <a:spcPct val="0"/>
              </a:spcBef>
              <a:buClr>
                <a:srgbClr val="000000"/>
              </a:buClr>
              <a:buSzPts val="2000"/>
              <a:buFont typeface="Tahoma" panose="020B0604030504040204" charset="0"/>
              <a:buNone/>
            </a:pPr>
            <a:r>
              <a:rPr lang="en-US" sz="2000">
                <a:solidFill>
                  <a:srgbClr val="000000"/>
                </a:solidFill>
                <a:cs typeface="Tahoma" panose="020B0604030504040204" charset="0"/>
                <a:sym typeface="Tahoma" panose="020B0604030504040204" charset="0"/>
              </a:rPr>
              <a:t>	</a:t>
            </a:r>
            <a:r>
              <a:rPr lang="en-US">
                <a:solidFill>
                  <a:srgbClr val="000000"/>
                </a:solidFill>
                <a:cs typeface="Tahoma" panose="020B0604030504040204" charset="0"/>
                <a:sym typeface="Tahoma" panose="020B0604030504040204" charset="0"/>
              </a:rPr>
              <a:t>This project is supported by grant number 90ILTA0001 from the U.S. Administration for Community Living, Department of Health and Human Services, Washington, D.C. 20201. Grantees undertaking projects under government sponsorship are encouraged to express freely their findings and conclusions. Points of view or opinions do not, therefore, necessarily represent official Administration for Community Living policy.</a:t>
            </a:r>
            <a:endParaRPr lang="en-US" sz="2000">
              <a:solidFill>
                <a:srgbClr val="000000"/>
              </a:solidFill>
              <a:cs typeface="Tahoma" panose="020B0604030504040204" charset="0"/>
              <a:sym typeface="Tahoma" panose="020B0604030504040204" charset="0"/>
            </a:endParaRPr>
          </a:p>
        </p:txBody>
      </p:sp>
      <p:sp>
        <p:nvSpPr>
          <p:cNvPr id="2" name="Slide Number Placeholder 1"/>
          <p:cNvSpPr>
            <a:spLocks noGrp="1"/>
          </p:cNvSpPr>
          <p:nvPr>
            <p:ph type="sldNum" sz="quarter" idx="4294967295"/>
          </p:nvPr>
        </p:nvSpPr>
        <p:spPr>
          <a:xfrm>
            <a:off x="6553200" y="6384925"/>
            <a:ext cx="2362200" cy="244475"/>
          </a:xfrm>
          <a:prstGeom prst="rect">
            <a:avLst/>
          </a:prstGeom>
        </p:spPr>
        <p:txBody>
          <a:bodyPr/>
          <a:lstStyle/>
          <a:p>
            <a:pPr>
              <a:defRPr/>
            </a:pPr>
            <a:fld id="{BCAB1130-3EB9-484A-B12F-2088930F4771}" type="slidenum">
              <a:rPr lang="en-US"/>
              <a:t>18</a:t>
            </a:fld>
            <a:endParaRPr lang="en-US" dirty="0"/>
          </a:p>
        </p:txBody>
      </p:sp>
    </p:spTree>
    <p:extLst>
      <p:ext uri="{BB962C8B-B14F-4D97-AF65-F5344CB8AC3E}">
        <p14:creationId xmlns:p14="http://schemas.microsoft.com/office/powerpoint/2010/main" val="3156115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2057400"/>
            <a:ext cx="8534400" cy="792162"/>
          </a:xfrm>
        </p:spPr>
        <p:txBody>
          <a:bodyPr/>
          <a:lstStyle/>
          <a:p>
            <a:pPr algn="ctr"/>
            <a:r>
              <a:rPr lang="en-US" dirty="0" smtClean="0">
                <a:effectLst/>
              </a:rPr>
              <a:t>Lunch Presentation</a:t>
            </a:r>
            <a:br>
              <a:rPr lang="en-US" dirty="0" smtClean="0">
                <a:effectLst/>
              </a:rPr>
            </a:br>
            <a:r>
              <a:rPr lang="en-US" dirty="0" smtClean="0">
                <a:effectLst/>
              </a:rPr>
              <a:t/>
            </a:r>
            <a:br>
              <a:rPr lang="en-US" dirty="0" smtClean="0">
                <a:effectLst/>
              </a:rPr>
            </a:br>
            <a:r>
              <a:rPr lang="en-US" dirty="0" smtClean="0">
                <a:effectLst/>
              </a:rPr>
              <a:t>Darrell Jones &amp; Judith Holt</a:t>
            </a:r>
            <a:br>
              <a:rPr lang="en-US" dirty="0" smtClean="0">
                <a:effectLst/>
              </a:rPr>
            </a:br>
            <a:r>
              <a:rPr lang="en-US" dirty="0" smtClean="0">
                <a:effectLst/>
              </a:rPr>
              <a:t/>
            </a:r>
            <a:br>
              <a:rPr lang="en-US" dirty="0" smtClean="0">
                <a:effectLst/>
              </a:rPr>
            </a:br>
            <a:r>
              <a:rPr lang="en-US" dirty="0" smtClean="0">
                <a:effectLst/>
              </a:rPr>
              <a:t>DDI Project Overview and Background</a:t>
            </a:r>
            <a:endParaRPr lang="en-US" dirty="0">
              <a:effectLst/>
            </a:endParaRPr>
          </a:p>
        </p:txBody>
      </p:sp>
      <p:pic>
        <p:nvPicPr>
          <p:cNvPr id="3" name="Picture 7" descr="ilru_new_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77200" y="762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076553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27038"/>
            <a:ext cx="7696200" cy="792162"/>
          </a:xfrm>
        </p:spPr>
        <p:txBody>
          <a:bodyPr/>
          <a:lstStyle/>
          <a:p>
            <a:r>
              <a:rPr lang="en-US" dirty="0">
                <a:cs typeface="Arial" pitchFamily="34" charset="0"/>
              </a:rPr>
              <a:t>Disability, Diversity and Intersectionality (DDI) Project</a:t>
            </a:r>
            <a:endParaRPr lang="en-US" dirty="0"/>
          </a:p>
        </p:txBody>
      </p:sp>
      <p:sp>
        <p:nvSpPr>
          <p:cNvPr id="3" name="Content Placeholder 2"/>
          <p:cNvSpPr>
            <a:spLocks noGrp="1"/>
          </p:cNvSpPr>
          <p:nvPr>
            <p:ph idx="1"/>
          </p:nvPr>
        </p:nvSpPr>
        <p:spPr>
          <a:xfrm>
            <a:off x="304800" y="1371600"/>
            <a:ext cx="8458200" cy="5029200"/>
          </a:xfrm>
        </p:spPr>
        <p:txBody>
          <a:bodyPr/>
          <a:lstStyle/>
          <a:p>
            <a:r>
              <a:rPr lang="en-US" dirty="0"/>
              <a:t>Independent Living Research Utilization (ILRU) in collaboration with Public Research and Evaluation Services (PRES) conducted a three-phase research study entitled, Disability, Diversity and Intersectionality (DDI) </a:t>
            </a:r>
            <a:r>
              <a:rPr lang="en-US" dirty="0" smtClean="0"/>
              <a:t>project—funded by the Administration for Community Living.  </a:t>
            </a:r>
            <a:endParaRPr lang="en-US" dirty="0"/>
          </a:p>
          <a:p>
            <a:r>
              <a:rPr lang="en-US" dirty="0"/>
              <a:t>The study was designed to determine how </a:t>
            </a:r>
            <a:r>
              <a:rPr lang="en-US" dirty="0" smtClean="0"/>
              <a:t>CILs </a:t>
            </a:r>
            <a:r>
              <a:rPr lang="en-US" dirty="0"/>
              <a:t>are designing, implementing, and evaluating culturally and linguistically competent policies and practices to improve services, programs and outreach for racially/ethnically, culturally, and linguistically diverse groups.</a:t>
            </a:r>
          </a:p>
          <a:p>
            <a:endParaRPr lang="en-US" dirty="0"/>
          </a:p>
        </p:txBody>
      </p:sp>
    </p:spTree>
    <p:extLst>
      <p:ext uri="{BB962C8B-B14F-4D97-AF65-F5344CB8AC3E}">
        <p14:creationId xmlns:p14="http://schemas.microsoft.com/office/powerpoint/2010/main" val="678134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153400" cy="792162"/>
          </a:xfrm>
        </p:spPr>
        <p:txBody>
          <a:bodyPr/>
          <a:lstStyle/>
          <a:p>
            <a:r>
              <a:rPr lang="en-US" dirty="0"/>
              <a:t>Why: </a:t>
            </a:r>
            <a:r>
              <a:rPr lang="en-US" dirty="0">
                <a:cs typeface="Arial" pitchFamily="34" charset="0"/>
              </a:rPr>
              <a:t>Disability, Diversity and Intersectionality</a:t>
            </a:r>
            <a:endParaRPr lang="en-US" dirty="0"/>
          </a:p>
        </p:txBody>
      </p:sp>
      <p:sp>
        <p:nvSpPr>
          <p:cNvPr id="3" name="Content Placeholder 2"/>
          <p:cNvSpPr>
            <a:spLocks noGrp="1"/>
          </p:cNvSpPr>
          <p:nvPr>
            <p:ph idx="1"/>
          </p:nvPr>
        </p:nvSpPr>
        <p:spPr>
          <a:xfrm>
            <a:off x="304800" y="1371600"/>
            <a:ext cx="8382000" cy="4648200"/>
          </a:xfrm>
        </p:spPr>
        <p:txBody>
          <a:bodyPr/>
          <a:lstStyle/>
          <a:p>
            <a:pPr marL="0" indent="0">
              <a:buNone/>
            </a:pPr>
            <a:r>
              <a:rPr lang="en-US" dirty="0"/>
              <a:t>“…The HHS Advisory Committee on Minority Health has described living as a member of a racial or ethnic minority group with a disability as a “double burden” due to the added sociopolitical challenges encountered” (p. 1).</a:t>
            </a:r>
          </a:p>
          <a:p>
            <a:pPr marL="0" indent="0">
              <a:buNone/>
            </a:pPr>
            <a:endParaRPr lang="en-US" dirty="0"/>
          </a:p>
          <a:p>
            <a:pPr marL="0" indent="0">
              <a:buNone/>
            </a:pPr>
            <a:r>
              <a:rPr lang="en-US" sz="2400" dirty="0" smtClean="0"/>
              <a:t>(</a:t>
            </a:r>
            <a:r>
              <a:rPr lang="en-US" sz="2400" dirty="0"/>
              <a:t>US Department of Health and Human Services, as cited in Blick, Franklin, Ellsworth, Havercamp &amp; Kornblau (2015</a:t>
            </a:r>
            <a:r>
              <a:rPr lang="en-US" sz="2400" dirty="0" smtClean="0"/>
              <a:t>)</a:t>
            </a:r>
            <a:endParaRPr lang="en-US" dirty="0"/>
          </a:p>
        </p:txBody>
      </p:sp>
    </p:spTree>
    <p:extLst>
      <p:ext uri="{BB962C8B-B14F-4D97-AF65-F5344CB8AC3E}">
        <p14:creationId xmlns:p14="http://schemas.microsoft.com/office/powerpoint/2010/main" val="3090236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728" y="381000"/>
            <a:ext cx="7696200" cy="792162"/>
          </a:xfrm>
        </p:spPr>
        <p:txBody>
          <a:bodyPr/>
          <a:lstStyle/>
          <a:p>
            <a:r>
              <a:rPr lang="en-US" dirty="0"/>
              <a:t>Findings of U.S. Congress: Section 21 of the Rehabilitation Act</a:t>
            </a:r>
          </a:p>
        </p:txBody>
      </p:sp>
      <p:sp>
        <p:nvSpPr>
          <p:cNvPr id="3" name="Content Placeholder 2"/>
          <p:cNvSpPr>
            <a:spLocks noGrp="1"/>
          </p:cNvSpPr>
          <p:nvPr>
            <p:ph idx="1"/>
          </p:nvPr>
        </p:nvSpPr>
        <p:spPr>
          <a:xfrm>
            <a:off x="228600" y="1371600"/>
            <a:ext cx="8686800" cy="5029200"/>
          </a:xfrm>
        </p:spPr>
        <p:txBody>
          <a:bodyPr/>
          <a:lstStyle/>
          <a:p>
            <a:pPr marL="0" indent="0">
              <a:buNone/>
            </a:pPr>
            <a:r>
              <a:rPr lang="en-US" dirty="0"/>
              <a:t>SEC. 21. TRADITIONALLY UNDERSERVED POPULATIONS.</a:t>
            </a:r>
          </a:p>
          <a:p>
            <a:pPr marL="0" indent="0">
              <a:buNone/>
            </a:pPr>
            <a:r>
              <a:rPr lang="en-US" dirty="0"/>
              <a:t>(a) </a:t>
            </a:r>
            <a:r>
              <a:rPr lang="en-US" cap="small" dirty="0"/>
              <a:t>Findings</a:t>
            </a:r>
            <a:r>
              <a:rPr lang="en-US" dirty="0"/>
              <a:t>.—With respect to the programs authorized in titles II through VII, the Congress finds as follows:</a:t>
            </a:r>
          </a:p>
          <a:p>
            <a:pPr marL="0" indent="0">
              <a:buNone/>
            </a:pPr>
            <a:r>
              <a:rPr lang="en-US" dirty="0"/>
              <a:t>(1) </a:t>
            </a:r>
            <a:r>
              <a:rPr lang="en-US" cap="small" dirty="0"/>
              <a:t>Racial profile</a:t>
            </a:r>
            <a:r>
              <a:rPr lang="en-US" dirty="0"/>
              <a:t>.—The demographic profile of  America is rapidly </a:t>
            </a:r>
            <a:r>
              <a:rPr lang="en-US" dirty="0" smtClean="0"/>
              <a:t>changing.</a:t>
            </a:r>
            <a:r>
              <a:rPr lang="en-US" dirty="0"/>
              <a:t> </a:t>
            </a:r>
            <a:r>
              <a:rPr lang="en-US" dirty="0" smtClean="0"/>
              <a:t>While </a:t>
            </a:r>
            <a:r>
              <a:rPr lang="en-US" dirty="0"/>
              <a:t>the percentage increase  for white Americans  is 9.7 percent  the percentage increase  for racial and ethnic minorities  was  much higher </a:t>
            </a:r>
            <a:r>
              <a:rPr lang="en-US" dirty="0" smtClean="0"/>
              <a:t>– 43.0 </a:t>
            </a:r>
            <a:r>
              <a:rPr lang="en-US" dirty="0"/>
              <a:t>percent for Latinos,  12.3 percent for African-Americans,  and 43.2 percent for Asian Americans and other ethnic groups</a:t>
            </a:r>
            <a:r>
              <a:rPr lang="en-US" dirty="0" smtClean="0"/>
              <a:t>.</a:t>
            </a:r>
            <a:endParaRPr lang="en-US" dirty="0"/>
          </a:p>
          <a:p>
            <a:pPr marL="0" indent="0">
              <a:buNone/>
            </a:pPr>
            <a:endParaRPr lang="en-US" dirty="0"/>
          </a:p>
        </p:txBody>
      </p:sp>
    </p:spTree>
    <p:extLst>
      <p:ext uri="{BB962C8B-B14F-4D97-AF65-F5344CB8AC3E}">
        <p14:creationId xmlns:p14="http://schemas.microsoft.com/office/powerpoint/2010/main" val="27159213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01159"/>
            <a:ext cx="7696200" cy="792162"/>
          </a:xfrm>
        </p:spPr>
        <p:txBody>
          <a:bodyPr/>
          <a:lstStyle/>
          <a:p>
            <a:r>
              <a:rPr lang="en-US" dirty="0"/>
              <a:t>Findings of U.S. Congress: Section 21 of the Rehabilitation </a:t>
            </a:r>
            <a:r>
              <a:rPr lang="en-US" dirty="0" smtClean="0"/>
              <a:t>Act, </a:t>
            </a:r>
            <a:r>
              <a:rPr lang="en-US" sz="2400" b="0" dirty="0" smtClean="0"/>
              <a:t>cont’d.</a:t>
            </a:r>
            <a:endParaRPr lang="en-US" sz="2400" b="0" dirty="0"/>
          </a:p>
        </p:txBody>
      </p:sp>
      <p:sp>
        <p:nvSpPr>
          <p:cNvPr id="3" name="Content Placeholder 2"/>
          <p:cNvSpPr>
            <a:spLocks noGrp="1"/>
          </p:cNvSpPr>
          <p:nvPr>
            <p:ph idx="1"/>
          </p:nvPr>
        </p:nvSpPr>
        <p:spPr>
          <a:xfrm>
            <a:off x="381000" y="1295400"/>
            <a:ext cx="8305800" cy="4876800"/>
          </a:xfrm>
        </p:spPr>
        <p:txBody>
          <a:bodyPr/>
          <a:lstStyle/>
          <a:p>
            <a:pPr marL="0" indent="0">
              <a:buNone/>
            </a:pPr>
            <a:r>
              <a:rPr lang="en-US" dirty="0"/>
              <a:t>(2) </a:t>
            </a:r>
            <a:r>
              <a:rPr lang="en-US" cap="small" dirty="0"/>
              <a:t>Rate of disability</a:t>
            </a:r>
            <a:r>
              <a:rPr lang="en-US" dirty="0"/>
              <a:t>.—Ethnic and racial minorities tend to have disabling conditions at a disproportionately high rate. </a:t>
            </a:r>
            <a:r>
              <a:rPr lang="en-US" dirty="0" smtClean="0"/>
              <a:t>In 2011-</a:t>
            </a:r>
          </a:p>
          <a:p>
            <a:pPr marL="971550" lvl="1" indent="-514350">
              <a:buAutoNum type="alphaUcParenBoth"/>
            </a:pPr>
            <a:r>
              <a:rPr lang="en-US" dirty="0" smtClean="0"/>
              <a:t>among </a:t>
            </a:r>
            <a:r>
              <a:rPr lang="en-US" dirty="0"/>
              <a:t>Americans ages 16 through 64, the rate of disability was 12.1 percent</a:t>
            </a:r>
            <a:r>
              <a:rPr lang="en-US" dirty="0" smtClean="0"/>
              <a:t>;</a:t>
            </a:r>
          </a:p>
          <a:p>
            <a:pPr marL="457200" lvl="1" indent="0">
              <a:buNone/>
            </a:pPr>
            <a:r>
              <a:rPr lang="en-US" dirty="0" smtClean="0"/>
              <a:t>(</a:t>
            </a:r>
            <a:r>
              <a:rPr lang="en-US" dirty="0"/>
              <a:t>B) among African-Americans in that age range, the disability rate was more than twice as high, at 27.1 percent</a:t>
            </a:r>
            <a:r>
              <a:rPr lang="en-US" dirty="0" smtClean="0"/>
              <a:t>;</a:t>
            </a:r>
          </a:p>
          <a:p>
            <a:pPr marL="457200" lvl="1" indent="0">
              <a:buNone/>
            </a:pPr>
            <a:r>
              <a:rPr lang="en-US" dirty="0" smtClean="0"/>
              <a:t>(</a:t>
            </a:r>
            <a:r>
              <a:rPr lang="en-US" dirty="0"/>
              <a:t>C) for American Indians and Alaskan Natives in the same age range, the disability rate was also more than twice as high, at 27.0 percent.</a:t>
            </a:r>
          </a:p>
          <a:p>
            <a:pPr marL="0" indent="0">
              <a:buNone/>
            </a:pPr>
            <a:endParaRPr lang="en-US" dirty="0"/>
          </a:p>
        </p:txBody>
      </p:sp>
    </p:spTree>
    <p:extLst>
      <p:ext uri="{BB962C8B-B14F-4D97-AF65-F5344CB8AC3E}">
        <p14:creationId xmlns:p14="http://schemas.microsoft.com/office/powerpoint/2010/main" val="32196994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7696200" cy="792162"/>
          </a:xfrm>
        </p:spPr>
        <p:txBody>
          <a:bodyPr/>
          <a:lstStyle/>
          <a:p>
            <a:r>
              <a:rPr lang="en-US" dirty="0"/>
              <a:t>Findings of U.S. Congress: Section 21 of the Rehabilitation </a:t>
            </a:r>
            <a:r>
              <a:rPr lang="en-US" dirty="0" smtClean="0"/>
              <a:t>Act, </a:t>
            </a:r>
            <a:r>
              <a:rPr lang="en-US" sz="2400" b="0" dirty="0" smtClean="0"/>
              <a:t>cont’d. 2</a:t>
            </a:r>
            <a:endParaRPr lang="en-US" sz="2400" b="0" dirty="0"/>
          </a:p>
        </p:txBody>
      </p:sp>
      <p:sp>
        <p:nvSpPr>
          <p:cNvPr id="3" name="Content Placeholder 2"/>
          <p:cNvSpPr>
            <a:spLocks noGrp="1"/>
          </p:cNvSpPr>
          <p:nvPr>
            <p:ph idx="1"/>
          </p:nvPr>
        </p:nvSpPr>
        <p:spPr>
          <a:xfrm>
            <a:off x="381000" y="1447800"/>
            <a:ext cx="8305800" cy="5029200"/>
          </a:xfrm>
        </p:spPr>
        <p:txBody>
          <a:bodyPr/>
          <a:lstStyle/>
          <a:p>
            <a:pPr marL="0" indent="0">
              <a:buNone/>
            </a:pPr>
            <a:r>
              <a:rPr lang="en-US" dirty="0"/>
              <a:t>(3) </a:t>
            </a:r>
            <a:r>
              <a:rPr lang="en-US" cap="small" dirty="0"/>
              <a:t>Inequitable treatment</a:t>
            </a:r>
            <a:r>
              <a:rPr lang="en-US" dirty="0"/>
              <a:t>.—Patterns of inequitable treatment of minorities have been </a:t>
            </a:r>
            <a:r>
              <a:rPr lang="en-US" dirty="0" smtClean="0"/>
              <a:t>documented </a:t>
            </a:r>
            <a:r>
              <a:rPr lang="en-US" dirty="0"/>
              <a:t>in all major junctures of the vocational rehabilitation process. As compared to white Americans, a larger percentage of African-American applicants to the vocational rehabilitation system is denied acceptance. Of applicants accepted for service, a larger percentage of African-American cases is closed without being rehabilitated. Minorities are provided less training than their white counterparts. Consistently, less money is spent on minorities than on their white counterparts.</a:t>
            </a:r>
          </a:p>
          <a:p>
            <a:pPr marL="0" indent="0">
              <a:buNone/>
            </a:pPr>
            <a:endParaRPr lang="en-US" dirty="0"/>
          </a:p>
        </p:txBody>
      </p:sp>
    </p:spTree>
    <p:extLst>
      <p:ext uri="{BB962C8B-B14F-4D97-AF65-F5344CB8AC3E}">
        <p14:creationId xmlns:p14="http://schemas.microsoft.com/office/powerpoint/2010/main" val="38413096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7696200" cy="792162"/>
          </a:xfrm>
        </p:spPr>
        <p:txBody>
          <a:bodyPr/>
          <a:lstStyle/>
          <a:p>
            <a:r>
              <a:rPr lang="en-US" dirty="0"/>
              <a:t>Findings of U.S. Congress: Section 21 of the Rehabilitation </a:t>
            </a:r>
            <a:r>
              <a:rPr lang="en-US" dirty="0" smtClean="0"/>
              <a:t>Act, </a:t>
            </a:r>
            <a:r>
              <a:rPr lang="en-US" sz="2400" dirty="0" smtClean="0"/>
              <a:t>cont’d. 3</a:t>
            </a:r>
            <a:endParaRPr lang="en-US" sz="2400" dirty="0"/>
          </a:p>
        </p:txBody>
      </p:sp>
      <p:sp>
        <p:nvSpPr>
          <p:cNvPr id="3" name="Content Placeholder 2"/>
          <p:cNvSpPr>
            <a:spLocks noGrp="1"/>
          </p:cNvSpPr>
          <p:nvPr>
            <p:ph idx="1"/>
          </p:nvPr>
        </p:nvSpPr>
        <p:spPr>
          <a:xfrm>
            <a:off x="228600" y="1371600"/>
            <a:ext cx="8686800" cy="5029200"/>
          </a:xfrm>
        </p:spPr>
        <p:txBody>
          <a:bodyPr/>
          <a:lstStyle/>
          <a:p>
            <a:pPr marL="0" indent="0">
              <a:buNone/>
            </a:pPr>
            <a:r>
              <a:rPr lang="en-US" dirty="0"/>
              <a:t>(4) </a:t>
            </a:r>
            <a:r>
              <a:rPr lang="en-US" cap="small" dirty="0"/>
              <a:t>Recruitment</a:t>
            </a:r>
            <a:r>
              <a:rPr lang="en-US" dirty="0"/>
              <a:t>.—Recruitment efforts within vocational rehabilitation at the level of preservice training, continuing education, and in-service training must focus on bringing larger numbers of minorities into the profession in order to provide appropriate practitioner knowledge, role models, and sufficient manpower to address the clearly changing demography of vocational rehabilitation. </a:t>
            </a:r>
          </a:p>
          <a:p>
            <a:pPr marL="0" indent="0">
              <a:buNone/>
            </a:pPr>
            <a:endParaRPr lang="en-US" dirty="0"/>
          </a:p>
        </p:txBody>
      </p:sp>
    </p:spTree>
    <p:extLst>
      <p:ext uri="{BB962C8B-B14F-4D97-AF65-F5344CB8AC3E}">
        <p14:creationId xmlns:p14="http://schemas.microsoft.com/office/powerpoint/2010/main" val="33873422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7696200" cy="792162"/>
          </a:xfrm>
        </p:spPr>
        <p:txBody>
          <a:bodyPr/>
          <a:lstStyle/>
          <a:p>
            <a:r>
              <a:rPr lang="en-US" dirty="0" smtClean="0"/>
              <a:t>Title VII – Outreach to Unserved and Underserved</a:t>
            </a:r>
            <a:endParaRPr lang="en-US" sz="2400" dirty="0"/>
          </a:p>
        </p:txBody>
      </p:sp>
      <p:sp>
        <p:nvSpPr>
          <p:cNvPr id="3" name="Content Placeholder 2"/>
          <p:cNvSpPr>
            <a:spLocks noGrp="1"/>
          </p:cNvSpPr>
          <p:nvPr>
            <p:ph idx="1"/>
          </p:nvPr>
        </p:nvSpPr>
        <p:spPr>
          <a:xfrm>
            <a:off x="228600" y="1371600"/>
            <a:ext cx="8686800" cy="5029200"/>
          </a:xfrm>
        </p:spPr>
        <p:txBody>
          <a:bodyPr/>
          <a:lstStyle/>
          <a:p>
            <a:pPr marL="0" indent="0">
              <a:buNone/>
            </a:pPr>
            <a:r>
              <a:rPr lang="en-US" sz="2300" dirty="0" smtClean="0"/>
              <a:t>Section 725. Standards and Assurances for Centers for Independent Living.</a:t>
            </a:r>
          </a:p>
          <a:p>
            <a:pPr marL="0" indent="0">
              <a:buNone/>
            </a:pPr>
            <a:r>
              <a:rPr lang="en-US" sz="2300" dirty="0" smtClean="0"/>
              <a:t>(C) ASSURANCES.—The eligible agency shall provide at such time and in such manner as the Administrator may require, such satisfactory assurances as the Administrator may require, including satisfactory assurances that—</a:t>
            </a:r>
          </a:p>
          <a:p>
            <a:pPr marL="0" indent="0">
              <a:buNone/>
            </a:pPr>
            <a:r>
              <a:rPr lang="en-US" sz="2300" dirty="0" smtClean="0"/>
              <a:t>…(10) aggressive outreach regarding services provided through the center will be conducted in an effort to reach populations of individuals with significant disabilities that are unserved or underserved by programs under this title, especially minority groups and urban and rural populations;</a:t>
            </a:r>
          </a:p>
          <a:p>
            <a:pPr marL="0" indent="0">
              <a:buNone/>
            </a:pPr>
            <a:r>
              <a:rPr lang="en-US" sz="2300" dirty="0" smtClean="0"/>
              <a:t>(11) Staff at CILs will receive training on how to serve such unserved and underserved populations….</a:t>
            </a:r>
            <a:endParaRPr lang="en-US" sz="2300" dirty="0"/>
          </a:p>
        </p:txBody>
      </p:sp>
    </p:spTree>
    <p:extLst>
      <p:ext uri="{BB962C8B-B14F-4D97-AF65-F5344CB8AC3E}">
        <p14:creationId xmlns:p14="http://schemas.microsoft.com/office/powerpoint/2010/main" val="203183767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24471</TotalTime>
  <Words>1100</Words>
  <Application>Microsoft Office PowerPoint</Application>
  <PresentationFormat>On-screen Show (4:3)</PresentationFormat>
  <Paragraphs>85</Paragraphs>
  <Slides>18</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Arial Rounded MT Bold</vt:lpstr>
      <vt:lpstr>Calibri Light</vt:lpstr>
      <vt:lpstr>Nunito</vt:lpstr>
      <vt:lpstr>Tahoma</vt:lpstr>
      <vt:lpstr>Default Design</vt:lpstr>
      <vt:lpstr>Independent Living Research Utilization</vt:lpstr>
      <vt:lpstr>Lunch Presentation  Darrell Jones &amp; Judith Holt  DDI Project Overview and Background</vt:lpstr>
      <vt:lpstr>Disability, Diversity and Intersectionality (DDI) Project</vt:lpstr>
      <vt:lpstr>Why: Disability, Diversity and Intersectionality</vt:lpstr>
      <vt:lpstr>Findings of U.S. Congress: Section 21 of the Rehabilitation Act</vt:lpstr>
      <vt:lpstr>Findings of U.S. Congress: Section 21 of the Rehabilitation Act, cont’d.</vt:lpstr>
      <vt:lpstr>Findings of U.S. Congress: Section 21 of the Rehabilitation Act, cont’d. 2</vt:lpstr>
      <vt:lpstr>Findings of U.S. Congress: Section 21 of the Rehabilitation Act, cont’d. 3</vt:lpstr>
      <vt:lpstr>Title VII – Outreach to Unserved and Underserved</vt:lpstr>
      <vt:lpstr>Sites Selected for Case Studies</vt:lpstr>
      <vt:lpstr>Sites Selected for Case Studies, cont’d.</vt:lpstr>
      <vt:lpstr>Project Webpage www.CIL-diversity.org</vt:lpstr>
      <vt:lpstr>DDI Project: Definitions Used</vt:lpstr>
      <vt:lpstr>The DDI Project</vt:lpstr>
      <vt:lpstr>The Journey of 9 CILs: Some Lessons Learned</vt:lpstr>
      <vt:lpstr>The Journey of 9 CILs: Some Lessons Learned, cont’d.</vt:lpstr>
      <vt:lpstr>Contact</vt:lpstr>
      <vt:lpstr>CIL-NET Attribution</vt:lpstr>
    </vt:vector>
  </TitlesOfParts>
  <Company>Tirr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DDI OnLocation Day 1</dc:title>
  <dc:creator>eubanks</dc:creator>
  <cp:lastModifiedBy>Carol Eubanks</cp:lastModifiedBy>
  <cp:revision>747</cp:revision>
  <cp:lastPrinted>2019-05-20T18:15:50Z</cp:lastPrinted>
  <dcterms:created xsi:type="dcterms:W3CDTF">2011-01-05T14:17:40Z</dcterms:created>
  <dcterms:modified xsi:type="dcterms:W3CDTF">2020-02-14T13:33:59Z</dcterms:modified>
</cp:coreProperties>
</file>