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789" r:id="rId2"/>
    <p:sldId id="1192" r:id="rId3"/>
    <p:sldId id="1193" r:id="rId4"/>
    <p:sldId id="1194" r:id="rId5"/>
    <p:sldId id="1195" r:id="rId6"/>
    <p:sldId id="1196" r:id="rId7"/>
    <p:sldId id="1197" r:id="rId8"/>
    <p:sldId id="1198" r:id="rId9"/>
    <p:sldId id="1199" r:id="rId10"/>
    <p:sldId id="1200" r:id="rId11"/>
    <p:sldId id="1201" r:id="rId12"/>
    <p:sldId id="1202" r:id="rId13"/>
    <p:sldId id="1203" r:id="rId14"/>
    <p:sldId id="1204" r:id="rId15"/>
    <p:sldId id="1205" r:id="rId16"/>
    <p:sldId id="1206" r:id="rId17"/>
    <p:sldId id="1207" r:id="rId18"/>
    <p:sldId id="1252" r:id="rId19"/>
    <p:sldId id="1047"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735" autoAdjust="0"/>
    <p:restoredTop sz="95394" autoAdjust="0"/>
  </p:normalViewPr>
  <p:slideViewPr>
    <p:cSldViewPr>
      <p:cViewPr varScale="1">
        <p:scale>
          <a:sx n="89" d="100"/>
          <a:sy n="89" d="100"/>
        </p:scale>
        <p:origin x="18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4" d="100"/>
          <a:sy n="64" d="100"/>
        </p:scale>
        <p:origin x="256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359E2A-E68C-485E-A535-F818F0CC21A6}" type="doc">
      <dgm:prSet loTypeId="urn:microsoft.com/office/officeart/2005/8/layout/cycle2" loCatId="cycle" qsTypeId="urn:microsoft.com/office/officeart/2005/8/quickstyle/simple1" qsCatId="simple" csTypeId="urn:microsoft.com/office/officeart/2005/8/colors/accent2_2" csCatId="accent2" phldr="1"/>
      <dgm:spPr/>
      <dgm:t>
        <a:bodyPr/>
        <a:lstStyle/>
        <a:p>
          <a:endParaRPr lang="en-US"/>
        </a:p>
      </dgm:t>
    </dgm:pt>
    <dgm:pt modelId="{3B71FCA6-EBBB-427F-A9E0-9D844553174C}">
      <dgm:prSet phldrT="[Text]"/>
      <dgm:spPr/>
      <dgm:t>
        <a:bodyPr/>
        <a:lstStyle/>
        <a:p>
          <a:r>
            <a:rPr lang="en-US" b="1" dirty="0" smtClean="0"/>
            <a:t>Mission</a:t>
          </a:r>
        </a:p>
        <a:p>
          <a:r>
            <a:rPr lang="en-US" b="1" dirty="0" smtClean="0"/>
            <a:t>Vision</a:t>
          </a:r>
        </a:p>
        <a:p>
          <a:r>
            <a:rPr lang="en-US" b="1" dirty="0" smtClean="0"/>
            <a:t>Values</a:t>
          </a:r>
        </a:p>
        <a:p>
          <a:r>
            <a:rPr lang="en-US" b="1" dirty="0" smtClean="0"/>
            <a:t>DDI</a:t>
          </a:r>
          <a:endParaRPr lang="en-US" b="1" dirty="0"/>
        </a:p>
      </dgm:t>
    </dgm:pt>
    <dgm:pt modelId="{2F913FEB-60AA-4F39-BBE1-B2158C083BAE}" type="parTrans" cxnId="{4BECD13E-28FE-41F3-A03E-07AC664E5306}">
      <dgm:prSet/>
      <dgm:spPr/>
      <dgm:t>
        <a:bodyPr/>
        <a:lstStyle/>
        <a:p>
          <a:endParaRPr lang="en-US"/>
        </a:p>
      </dgm:t>
    </dgm:pt>
    <dgm:pt modelId="{C06EAC40-72DA-4458-99D8-A1B94B360D75}" type="sibTrans" cxnId="{4BECD13E-28FE-41F3-A03E-07AC664E5306}">
      <dgm:prSet/>
      <dgm:spPr/>
      <dgm:t>
        <a:bodyPr/>
        <a:lstStyle/>
        <a:p>
          <a:endParaRPr lang="en-US" dirty="0"/>
        </a:p>
      </dgm:t>
    </dgm:pt>
    <dgm:pt modelId="{A1F76876-7A33-4C7E-9694-B280B293D6B4}">
      <dgm:prSet phldrT="[Text]"/>
      <dgm:spPr/>
      <dgm:t>
        <a:bodyPr/>
        <a:lstStyle/>
        <a:p>
          <a:r>
            <a:rPr lang="en-US" b="1" dirty="0" smtClean="0"/>
            <a:t>Leadership</a:t>
          </a:r>
        </a:p>
        <a:p>
          <a:r>
            <a:rPr lang="en-US" b="1" dirty="0" smtClean="0"/>
            <a:t>HR</a:t>
          </a:r>
        </a:p>
        <a:p>
          <a:r>
            <a:rPr lang="en-US" b="1" dirty="0" smtClean="0"/>
            <a:t>Services</a:t>
          </a:r>
          <a:endParaRPr lang="en-US" b="1" dirty="0"/>
        </a:p>
      </dgm:t>
    </dgm:pt>
    <dgm:pt modelId="{62172046-8590-4451-84F9-C1B052531179}" type="parTrans" cxnId="{71C2EF80-BF35-4DF0-B7E2-1D00C0E1B5E5}">
      <dgm:prSet/>
      <dgm:spPr/>
      <dgm:t>
        <a:bodyPr/>
        <a:lstStyle/>
        <a:p>
          <a:endParaRPr lang="en-US"/>
        </a:p>
      </dgm:t>
    </dgm:pt>
    <dgm:pt modelId="{496A36C8-799A-42F4-9297-D632CB7C95D1}" type="sibTrans" cxnId="{71C2EF80-BF35-4DF0-B7E2-1D00C0E1B5E5}">
      <dgm:prSet/>
      <dgm:spPr/>
      <dgm:t>
        <a:bodyPr/>
        <a:lstStyle/>
        <a:p>
          <a:endParaRPr lang="en-US" dirty="0"/>
        </a:p>
      </dgm:t>
    </dgm:pt>
    <dgm:pt modelId="{61054AAA-E3A0-4AFC-9F05-AC30755B46CE}">
      <dgm:prSet phldrT="[Text]"/>
      <dgm:spPr/>
      <dgm:t>
        <a:bodyPr/>
        <a:lstStyle/>
        <a:p>
          <a:r>
            <a:rPr lang="en-US" b="1" dirty="0" smtClean="0"/>
            <a:t>Align policies with MVV</a:t>
          </a:r>
        </a:p>
        <a:p>
          <a:r>
            <a:rPr lang="en-US" b="1" dirty="0" smtClean="0"/>
            <a:t>DDI</a:t>
          </a:r>
          <a:endParaRPr lang="en-US" b="1" dirty="0"/>
        </a:p>
      </dgm:t>
    </dgm:pt>
    <dgm:pt modelId="{0FAE1476-D654-4FC5-913A-9F44D61D7CE4}" type="parTrans" cxnId="{D2C83D34-E1C6-4240-BC9A-AE6815F21620}">
      <dgm:prSet/>
      <dgm:spPr/>
      <dgm:t>
        <a:bodyPr/>
        <a:lstStyle/>
        <a:p>
          <a:endParaRPr lang="en-US"/>
        </a:p>
      </dgm:t>
    </dgm:pt>
    <dgm:pt modelId="{0B8D3B48-D5C5-465E-AFE2-2483761054B2}" type="sibTrans" cxnId="{D2C83D34-E1C6-4240-BC9A-AE6815F21620}">
      <dgm:prSet/>
      <dgm:spPr/>
      <dgm:t>
        <a:bodyPr/>
        <a:lstStyle/>
        <a:p>
          <a:endParaRPr lang="en-US" dirty="0"/>
        </a:p>
      </dgm:t>
    </dgm:pt>
    <dgm:pt modelId="{7147A7CD-E52B-4D8A-A406-167C8B8F3F9B}">
      <dgm:prSet phldrT="[Text]"/>
      <dgm:spPr/>
      <dgm:t>
        <a:bodyPr/>
        <a:lstStyle/>
        <a:p>
          <a:r>
            <a:rPr lang="en-US" b="1" dirty="0" smtClean="0"/>
            <a:t>Align action and learning with MVV &amp;</a:t>
          </a:r>
        </a:p>
        <a:p>
          <a:r>
            <a:rPr lang="en-US" b="1" dirty="0" smtClean="0"/>
            <a:t>DDI</a:t>
          </a:r>
          <a:endParaRPr lang="en-US" b="1" dirty="0"/>
        </a:p>
      </dgm:t>
    </dgm:pt>
    <dgm:pt modelId="{FF0BCF9C-3FD5-4724-A766-D7DA63F0BB47}" type="parTrans" cxnId="{23383E11-76AD-4654-B1F5-7B3A8AB90210}">
      <dgm:prSet/>
      <dgm:spPr/>
      <dgm:t>
        <a:bodyPr/>
        <a:lstStyle/>
        <a:p>
          <a:endParaRPr lang="en-US"/>
        </a:p>
      </dgm:t>
    </dgm:pt>
    <dgm:pt modelId="{EEDB9773-62FB-4E23-BA52-9117A5220E71}" type="sibTrans" cxnId="{23383E11-76AD-4654-B1F5-7B3A8AB90210}">
      <dgm:prSet/>
      <dgm:spPr/>
      <dgm:t>
        <a:bodyPr/>
        <a:lstStyle/>
        <a:p>
          <a:endParaRPr lang="en-US" dirty="0"/>
        </a:p>
      </dgm:t>
    </dgm:pt>
    <dgm:pt modelId="{DF88778B-30DA-48F7-BDAD-AADB83972BB3}">
      <dgm:prSet phldrT="[Text]"/>
      <dgm:spPr/>
      <dgm:t>
        <a:bodyPr/>
        <a:lstStyle/>
        <a:p>
          <a:r>
            <a:rPr lang="en-US" b="1" dirty="0" smtClean="0"/>
            <a:t>Results</a:t>
          </a:r>
        </a:p>
        <a:p>
          <a:r>
            <a:rPr lang="en-US" b="1" dirty="0" smtClean="0"/>
            <a:t>Reflection</a:t>
          </a:r>
        </a:p>
        <a:p>
          <a:r>
            <a:rPr lang="en-US" b="1" dirty="0" smtClean="0"/>
            <a:t>Review</a:t>
          </a:r>
        </a:p>
        <a:p>
          <a:r>
            <a:rPr lang="en-US" b="1" dirty="0" smtClean="0"/>
            <a:t>Refine</a:t>
          </a:r>
          <a:endParaRPr lang="en-US" b="1" dirty="0"/>
        </a:p>
      </dgm:t>
    </dgm:pt>
    <dgm:pt modelId="{125A0B10-9831-4E35-B74E-B342EBB33CCC}" type="parTrans" cxnId="{4C0FDA5D-8D12-474E-945F-DB472BB66CB0}">
      <dgm:prSet/>
      <dgm:spPr/>
      <dgm:t>
        <a:bodyPr/>
        <a:lstStyle/>
        <a:p>
          <a:endParaRPr lang="en-US"/>
        </a:p>
      </dgm:t>
    </dgm:pt>
    <dgm:pt modelId="{B0927D5C-8534-41E0-A827-158C5FCA9A28}" type="sibTrans" cxnId="{4C0FDA5D-8D12-474E-945F-DB472BB66CB0}">
      <dgm:prSet/>
      <dgm:spPr/>
      <dgm:t>
        <a:bodyPr/>
        <a:lstStyle/>
        <a:p>
          <a:endParaRPr lang="en-US" dirty="0"/>
        </a:p>
      </dgm:t>
    </dgm:pt>
    <dgm:pt modelId="{804A1AE0-4296-4647-A90A-8DBCCBA9D21F}" type="pres">
      <dgm:prSet presAssocID="{C9359E2A-E68C-485E-A535-F818F0CC21A6}" presName="cycle" presStyleCnt="0">
        <dgm:presLayoutVars>
          <dgm:dir/>
          <dgm:resizeHandles val="exact"/>
        </dgm:presLayoutVars>
      </dgm:prSet>
      <dgm:spPr/>
      <dgm:t>
        <a:bodyPr/>
        <a:lstStyle/>
        <a:p>
          <a:endParaRPr lang="en-US"/>
        </a:p>
      </dgm:t>
    </dgm:pt>
    <dgm:pt modelId="{F565937A-18AD-4EB5-83BB-3EA28380A5DC}" type="pres">
      <dgm:prSet presAssocID="{3B71FCA6-EBBB-427F-A9E0-9D844553174C}" presName="node" presStyleLbl="node1" presStyleIdx="0" presStyleCnt="5">
        <dgm:presLayoutVars>
          <dgm:bulletEnabled val="1"/>
        </dgm:presLayoutVars>
      </dgm:prSet>
      <dgm:spPr/>
      <dgm:t>
        <a:bodyPr/>
        <a:lstStyle/>
        <a:p>
          <a:endParaRPr lang="en-US"/>
        </a:p>
      </dgm:t>
    </dgm:pt>
    <dgm:pt modelId="{F69A49C2-CFDE-4624-99FA-78EC7229A04A}" type="pres">
      <dgm:prSet presAssocID="{C06EAC40-72DA-4458-99D8-A1B94B360D75}" presName="sibTrans" presStyleLbl="sibTrans2D1" presStyleIdx="0" presStyleCnt="5"/>
      <dgm:spPr/>
      <dgm:t>
        <a:bodyPr/>
        <a:lstStyle/>
        <a:p>
          <a:endParaRPr lang="en-US"/>
        </a:p>
      </dgm:t>
    </dgm:pt>
    <dgm:pt modelId="{C8465697-1001-4C5B-9280-30D00AF37825}" type="pres">
      <dgm:prSet presAssocID="{C06EAC40-72DA-4458-99D8-A1B94B360D75}" presName="connectorText" presStyleLbl="sibTrans2D1" presStyleIdx="0" presStyleCnt="5"/>
      <dgm:spPr/>
      <dgm:t>
        <a:bodyPr/>
        <a:lstStyle/>
        <a:p>
          <a:endParaRPr lang="en-US"/>
        </a:p>
      </dgm:t>
    </dgm:pt>
    <dgm:pt modelId="{D9F215FD-1181-41F5-8254-B3778AD3D3AD}" type="pres">
      <dgm:prSet presAssocID="{A1F76876-7A33-4C7E-9694-B280B293D6B4}" presName="node" presStyleLbl="node1" presStyleIdx="1" presStyleCnt="5">
        <dgm:presLayoutVars>
          <dgm:bulletEnabled val="1"/>
        </dgm:presLayoutVars>
      </dgm:prSet>
      <dgm:spPr/>
      <dgm:t>
        <a:bodyPr/>
        <a:lstStyle/>
        <a:p>
          <a:endParaRPr lang="en-US"/>
        </a:p>
      </dgm:t>
    </dgm:pt>
    <dgm:pt modelId="{96EB5ED4-9078-4760-9089-A9CD9A8C69D7}" type="pres">
      <dgm:prSet presAssocID="{496A36C8-799A-42F4-9297-D632CB7C95D1}" presName="sibTrans" presStyleLbl="sibTrans2D1" presStyleIdx="1" presStyleCnt="5"/>
      <dgm:spPr/>
      <dgm:t>
        <a:bodyPr/>
        <a:lstStyle/>
        <a:p>
          <a:endParaRPr lang="en-US"/>
        </a:p>
      </dgm:t>
    </dgm:pt>
    <dgm:pt modelId="{BA532534-896C-4E56-878A-0CFBD60D6B7E}" type="pres">
      <dgm:prSet presAssocID="{496A36C8-799A-42F4-9297-D632CB7C95D1}" presName="connectorText" presStyleLbl="sibTrans2D1" presStyleIdx="1" presStyleCnt="5"/>
      <dgm:spPr/>
      <dgm:t>
        <a:bodyPr/>
        <a:lstStyle/>
        <a:p>
          <a:endParaRPr lang="en-US"/>
        </a:p>
      </dgm:t>
    </dgm:pt>
    <dgm:pt modelId="{E0943C1E-362C-4CD8-BE55-842BE0042D2A}" type="pres">
      <dgm:prSet presAssocID="{61054AAA-E3A0-4AFC-9F05-AC30755B46CE}" presName="node" presStyleLbl="node1" presStyleIdx="2" presStyleCnt="5">
        <dgm:presLayoutVars>
          <dgm:bulletEnabled val="1"/>
        </dgm:presLayoutVars>
      </dgm:prSet>
      <dgm:spPr/>
      <dgm:t>
        <a:bodyPr/>
        <a:lstStyle/>
        <a:p>
          <a:endParaRPr lang="en-US"/>
        </a:p>
      </dgm:t>
    </dgm:pt>
    <dgm:pt modelId="{46EE235A-DADA-40B9-B578-DF7566CD794E}" type="pres">
      <dgm:prSet presAssocID="{0B8D3B48-D5C5-465E-AFE2-2483761054B2}" presName="sibTrans" presStyleLbl="sibTrans2D1" presStyleIdx="2" presStyleCnt="5"/>
      <dgm:spPr/>
      <dgm:t>
        <a:bodyPr/>
        <a:lstStyle/>
        <a:p>
          <a:endParaRPr lang="en-US"/>
        </a:p>
      </dgm:t>
    </dgm:pt>
    <dgm:pt modelId="{1500D2F0-3232-48CC-A670-4C53279A3D7C}" type="pres">
      <dgm:prSet presAssocID="{0B8D3B48-D5C5-465E-AFE2-2483761054B2}" presName="connectorText" presStyleLbl="sibTrans2D1" presStyleIdx="2" presStyleCnt="5"/>
      <dgm:spPr/>
      <dgm:t>
        <a:bodyPr/>
        <a:lstStyle/>
        <a:p>
          <a:endParaRPr lang="en-US"/>
        </a:p>
      </dgm:t>
    </dgm:pt>
    <dgm:pt modelId="{7666BBDB-FDE7-4E76-9B8C-8F9DBB29CE22}" type="pres">
      <dgm:prSet presAssocID="{7147A7CD-E52B-4D8A-A406-167C8B8F3F9B}" presName="node" presStyleLbl="node1" presStyleIdx="3" presStyleCnt="5">
        <dgm:presLayoutVars>
          <dgm:bulletEnabled val="1"/>
        </dgm:presLayoutVars>
      </dgm:prSet>
      <dgm:spPr/>
      <dgm:t>
        <a:bodyPr/>
        <a:lstStyle/>
        <a:p>
          <a:endParaRPr lang="en-US"/>
        </a:p>
      </dgm:t>
    </dgm:pt>
    <dgm:pt modelId="{9CB4F9FF-3C3F-404D-A9D9-708B94D32ABD}" type="pres">
      <dgm:prSet presAssocID="{EEDB9773-62FB-4E23-BA52-9117A5220E71}" presName="sibTrans" presStyleLbl="sibTrans2D1" presStyleIdx="3" presStyleCnt="5"/>
      <dgm:spPr/>
      <dgm:t>
        <a:bodyPr/>
        <a:lstStyle/>
        <a:p>
          <a:endParaRPr lang="en-US"/>
        </a:p>
      </dgm:t>
    </dgm:pt>
    <dgm:pt modelId="{CAFBE503-F32A-4E61-97C9-0F564AE22080}" type="pres">
      <dgm:prSet presAssocID="{EEDB9773-62FB-4E23-BA52-9117A5220E71}" presName="connectorText" presStyleLbl="sibTrans2D1" presStyleIdx="3" presStyleCnt="5"/>
      <dgm:spPr/>
      <dgm:t>
        <a:bodyPr/>
        <a:lstStyle/>
        <a:p>
          <a:endParaRPr lang="en-US"/>
        </a:p>
      </dgm:t>
    </dgm:pt>
    <dgm:pt modelId="{BC8A6CA1-407F-455B-99B5-500902554417}" type="pres">
      <dgm:prSet presAssocID="{DF88778B-30DA-48F7-BDAD-AADB83972BB3}" presName="node" presStyleLbl="node1" presStyleIdx="4" presStyleCnt="5">
        <dgm:presLayoutVars>
          <dgm:bulletEnabled val="1"/>
        </dgm:presLayoutVars>
      </dgm:prSet>
      <dgm:spPr/>
      <dgm:t>
        <a:bodyPr/>
        <a:lstStyle/>
        <a:p>
          <a:endParaRPr lang="en-US"/>
        </a:p>
      </dgm:t>
    </dgm:pt>
    <dgm:pt modelId="{CF421618-65B4-4134-B964-0AFB4C53D41D}" type="pres">
      <dgm:prSet presAssocID="{B0927D5C-8534-41E0-A827-158C5FCA9A28}" presName="sibTrans" presStyleLbl="sibTrans2D1" presStyleIdx="4" presStyleCnt="5"/>
      <dgm:spPr/>
      <dgm:t>
        <a:bodyPr/>
        <a:lstStyle/>
        <a:p>
          <a:endParaRPr lang="en-US"/>
        </a:p>
      </dgm:t>
    </dgm:pt>
    <dgm:pt modelId="{6C3164B7-7DEF-431F-8EC7-D801E71DCB87}" type="pres">
      <dgm:prSet presAssocID="{B0927D5C-8534-41E0-A827-158C5FCA9A28}" presName="connectorText" presStyleLbl="sibTrans2D1" presStyleIdx="4" presStyleCnt="5"/>
      <dgm:spPr/>
      <dgm:t>
        <a:bodyPr/>
        <a:lstStyle/>
        <a:p>
          <a:endParaRPr lang="en-US"/>
        </a:p>
      </dgm:t>
    </dgm:pt>
  </dgm:ptLst>
  <dgm:cxnLst>
    <dgm:cxn modelId="{14038C54-BFED-460C-9B62-80C4B0C73E98}" type="presOf" srcId="{B0927D5C-8534-41E0-A827-158C5FCA9A28}" destId="{CF421618-65B4-4134-B964-0AFB4C53D41D}" srcOrd="0" destOrd="0" presId="urn:microsoft.com/office/officeart/2005/8/layout/cycle2"/>
    <dgm:cxn modelId="{76D63DFF-9273-4FCB-9C5C-B86A6EEC7BB4}" type="presOf" srcId="{DF88778B-30DA-48F7-BDAD-AADB83972BB3}" destId="{BC8A6CA1-407F-455B-99B5-500902554417}" srcOrd="0" destOrd="0" presId="urn:microsoft.com/office/officeart/2005/8/layout/cycle2"/>
    <dgm:cxn modelId="{A16CA59D-4EE5-4233-BB96-7919F8B11250}" type="presOf" srcId="{C06EAC40-72DA-4458-99D8-A1B94B360D75}" destId="{F69A49C2-CFDE-4624-99FA-78EC7229A04A}" srcOrd="0" destOrd="0" presId="urn:microsoft.com/office/officeart/2005/8/layout/cycle2"/>
    <dgm:cxn modelId="{FC1368AF-CB3C-47F1-8F85-D3348726DAC4}" type="presOf" srcId="{0B8D3B48-D5C5-465E-AFE2-2483761054B2}" destId="{46EE235A-DADA-40B9-B578-DF7566CD794E}" srcOrd="0" destOrd="0" presId="urn:microsoft.com/office/officeart/2005/8/layout/cycle2"/>
    <dgm:cxn modelId="{42EF575F-6D28-48D1-BD57-DF466A0186A8}" type="presOf" srcId="{C06EAC40-72DA-4458-99D8-A1B94B360D75}" destId="{C8465697-1001-4C5B-9280-30D00AF37825}" srcOrd="1" destOrd="0" presId="urn:microsoft.com/office/officeart/2005/8/layout/cycle2"/>
    <dgm:cxn modelId="{9DB44727-7A15-4E24-8C3B-F6DDDAA4C9D1}" type="presOf" srcId="{496A36C8-799A-42F4-9297-D632CB7C95D1}" destId="{96EB5ED4-9078-4760-9089-A9CD9A8C69D7}" srcOrd="0" destOrd="0" presId="urn:microsoft.com/office/officeart/2005/8/layout/cycle2"/>
    <dgm:cxn modelId="{23383E11-76AD-4654-B1F5-7B3A8AB90210}" srcId="{C9359E2A-E68C-485E-A535-F818F0CC21A6}" destId="{7147A7CD-E52B-4D8A-A406-167C8B8F3F9B}" srcOrd="3" destOrd="0" parTransId="{FF0BCF9C-3FD5-4724-A766-D7DA63F0BB47}" sibTransId="{EEDB9773-62FB-4E23-BA52-9117A5220E71}"/>
    <dgm:cxn modelId="{4C0FDA5D-8D12-474E-945F-DB472BB66CB0}" srcId="{C9359E2A-E68C-485E-A535-F818F0CC21A6}" destId="{DF88778B-30DA-48F7-BDAD-AADB83972BB3}" srcOrd="4" destOrd="0" parTransId="{125A0B10-9831-4E35-B74E-B342EBB33CCC}" sibTransId="{B0927D5C-8534-41E0-A827-158C5FCA9A28}"/>
    <dgm:cxn modelId="{FF11B46D-2FC7-49C2-8DDE-5E7A58496A0F}" type="presOf" srcId="{B0927D5C-8534-41E0-A827-158C5FCA9A28}" destId="{6C3164B7-7DEF-431F-8EC7-D801E71DCB87}" srcOrd="1" destOrd="0" presId="urn:microsoft.com/office/officeart/2005/8/layout/cycle2"/>
    <dgm:cxn modelId="{88BF572B-2E5C-4D69-824F-E30E99388CDD}" type="presOf" srcId="{3B71FCA6-EBBB-427F-A9E0-9D844553174C}" destId="{F565937A-18AD-4EB5-83BB-3EA28380A5DC}" srcOrd="0" destOrd="0" presId="urn:microsoft.com/office/officeart/2005/8/layout/cycle2"/>
    <dgm:cxn modelId="{A4BA2439-74CD-48E4-A65D-409A55D5E533}" type="presOf" srcId="{7147A7CD-E52B-4D8A-A406-167C8B8F3F9B}" destId="{7666BBDB-FDE7-4E76-9B8C-8F9DBB29CE22}" srcOrd="0" destOrd="0" presId="urn:microsoft.com/office/officeart/2005/8/layout/cycle2"/>
    <dgm:cxn modelId="{437E75CF-052F-48D6-87A6-CC38679ED6D8}" type="presOf" srcId="{EEDB9773-62FB-4E23-BA52-9117A5220E71}" destId="{CAFBE503-F32A-4E61-97C9-0F564AE22080}" srcOrd="1" destOrd="0" presId="urn:microsoft.com/office/officeart/2005/8/layout/cycle2"/>
    <dgm:cxn modelId="{E32E1295-5743-4E7C-8B3B-5341CB5457B0}" type="presOf" srcId="{496A36C8-799A-42F4-9297-D632CB7C95D1}" destId="{BA532534-896C-4E56-878A-0CFBD60D6B7E}" srcOrd="1" destOrd="0" presId="urn:microsoft.com/office/officeart/2005/8/layout/cycle2"/>
    <dgm:cxn modelId="{F9BF28B1-57FC-4EE0-A21B-B16BFE3F8391}" type="presOf" srcId="{EEDB9773-62FB-4E23-BA52-9117A5220E71}" destId="{9CB4F9FF-3C3F-404D-A9D9-708B94D32ABD}" srcOrd="0" destOrd="0" presId="urn:microsoft.com/office/officeart/2005/8/layout/cycle2"/>
    <dgm:cxn modelId="{4BECD13E-28FE-41F3-A03E-07AC664E5306}" srcId="{C9359E2A-E68C-485E-A535-F818F0CC21A6}" destId="{3B71FCA6-EBBB-427F-A9E0-9D844553174C}" srcOrd="0" destOrd="0" parTransId="{2F913FEB-60AA-4F39-BBE1-B2158C083BAE}" sibTransId="{C06EAC40-72DA-4458-99D8-A1B94B360D75}"/>
    <dgm:cxn modelId="{E41CF177-E3C4-4EB1-8C1F-186FFB26113F}" type="presOf" srcId="{0B8D3B48-D5C5-465E-AFE2-2483761054B2}" destId="{1500D2F0-3232-48CC-A670-4C53279A3D7C}" srcOrd="1" destOrd="0" presId="urn:microsoft.com/office/officeart/2005/8/layout/cycle2"/>
    <dgm:cxn modelId="{5054D2F5-1EEF-455B-BA8F-923530418447}" type="presOf" srcId="{A1F76876-7A33-4C7E-9694-B280B293D6B4}" destId="{D9F215FD-1181-41F5-8254-B3778AD3D3AD}" srcOrd="0" destOrd="0" presId="urn:microsoft.com/office/officeart/2005/8/layout/cycle2"/>
    <dgm:cxn modelId="{E85AE3B5-A7B4-4326-8C8A-CEA1037404A4}" type="presOf" srcId="{C9359E2A-E68C-485E-A535-F818F0CC21A6}" destId="{804A1AE0-4296-4647-A90A-8DBCCBA9D21F}" srcOrd="0" destOrd="0" presId="urn:microsoft.com/office/officeart/2005/8/layout/cycle2"/>
    <dgm:cxn modelId="{71C2EF80-BF35-4DF0-B7E2-1D00C0E1B5E5}" srcId="{C9359E2A-E68C-485E-A535-F818F0CC21A6}" destId="{A1F76876-7A33-4C7E-9694-B280B293D6B4}" srcOrd="1" destOrd="0" parTransId="{62172046-8590-4451-84F9-C1B052531179}" sibTransId="{496A36C8-799A-42F4-9297-D632CB7C95D1}"/>
    <dgm:cxn modelId="{D2C83D34-E1C6-4240-BC9A-AE6815F21620}" srcId="{C9359E2A-E68C-485E-A535-F818F0CC21A6}" destId="{61054AAA-E3A0-4AFC-9F05-AC30755B46CE}" srcOrd="2" destOrd="0" parTransId="{0FAE1476-D654-4FC5-913A-9F44D61D7CE4}" sibTransId="{0B8D3B48-D5C5-465E-AFE2-2483761054B2}"/>
    <dgm:cxn modelId="{97A8BC30-E693-4730-A490-0EC26D3BB4CD}" type="presOf" srcId="{61054AAA-E3A0-4AFC-9F05-AC30755B46CE}" destId="{E0943C1E-362C-4CD8-BE55-842BE0042D2A}" srcOrd="0" destOrd="0" presId="urn:microsoft.com/office/officeart/2005/8/layout/cycle2"/>
    <dgm:cxn modelId="{0181239A-5E55-4FD7-871D-095ACA1D60B7}" type="presParOf" srcId="{804A1AE0-4296-4647-A90A-8DBCCBA9D21F}" destId="{F565937A-18AD-4EB5-83BB-3EA28380A5DC}" srcOrd="0" destOrd="0" presId="urn:microsoft.com/office/officeart/2005/8/layout/cycle2"/>
    <dgm:cxn modelId="{6CA3381D-04E9-48F1-8A0F-E91E27682D32}" type="presParOf" srcId="{804A1AE0-4296-4647-A90A-8DBCCBA9D21F}" destId="{F69A49C2-CFDE-4624-99FA-78EC7229A04A}" srcOrd="1" destOrd="0" presId="urn:microsoft.com/office/officeart/2005/8/layout/cycle2"/>
    <dgm:cxn modelId="{713E669F-FDDE-4A13-9051-C7DDBBA1414A}" type="presParOf" srcId="{F69A49C2-CFDE-4624-99FA-78EC7229A04A}" destId="{C8465697-1001-4C5B-9280-30D00AF37825}" srcOrd="0" destOrd="0" presId="urn:microsoft.com/office/officeart/2005/8/layout/cycle2"/>
    <dgm:cxn modelId="{F1BB50F4-9B13-4AF4-82D8-3E575BD096BA}" type="presParOf" srcId="{804A1AE0-4296-4647-A90A-8DBCCBA9D21F}" destId="{D9F215FD-1181-41F5-8254-B3778AD3D3AD}" srcOrd="2" destOrd="0" presId="urn:microsoft.com/office/officeart/2005/8/layout/cycle2"/>
    <dgm:cxn modelId="{509F3D47-7838-44EC-B9AF-547134E89A16}" type="presParOf" srcId="{804A1AE0-4296-4647-A90A-8DBCCBA9D21F}" destId="{96EB5ED4-9078-4760-9089-A9CD9A8C69D7}" srcOrd="3" destOrd="0" presId="urn:microsoft.com/office/officeart/2005/8/layout/cycle2"/>
    <dgm:cxn modelId="{22ADEA69-BA6D-4C40-892B-81EE23251C18}" type="presParOf" srcId="{96EB5ED4-9078-4760-9089-A9CD9A8C69D7}" destId="{BA532534-896C-4E56-878A-0CFBD60D6B7E}" srcOrd="0" destOrd="0" presId="urn:microsoft.com/office/officeart/2005/8/layout/cycle2"/>
    <dgm:cxn modelId="{9998C369-5599-48C6-9964-7E0F721FEF8C}" type="presParOf" srcId="{804A1AE0-4296-4647-A90A-8DBCCBA9D21F}" destId="{E0943C1E-362C-4CD8-BE55-842BE0042D2A}" srcOrd="4" destOrd="0" presId="urn:microsoft.com/office/officeart/2005/8/layout/cycle2"/>
    <dgm:cxn modelId="{55B8E4CF-6BF9-407A-851E-8D20B8A41823}" type="presParOf" srcId="{804A1AE0-4296-4647-A90A-8DBCCBA9D21F}" destId="{46EE235A-DADA-40B9-B578-DF7566CD794E}" srcOrd="5" destOrd="0" presId="urn:microsoft.com/office/officeart/2005/8/layout/cycle2"/>
    <dgm:cxn modelId="{0AF4ECC4-343A-4A9F-8BED-84D7A58FE045}" type="presParOf" srcId="{46EE235A-DADA-40B9-B578-DF7566CD794E}" destId="{1500D2F0-3232-48CC-A670-4C53279A3D7C}" srcOrd="0" destOrd="0" presId="urn:microsoft.com/office/officeart/2005/8/layout/cycle2"/>
    <dgm:cxn modelId="{924E8EC9-0E94-414E-97FE-0FD9C62EDD46}" type="presParOf" srcId="{804A1AE0-4296-4647-A90A-8DBCCBA9D21F}" destId="{7666BBDB-FDE7-4E76-9B8C-8F9DBB29CE22}" srcOrd="6" destOrd="0" presId="urn:microsoft.com/office/officeart/2005/8/layout/cycle2"/>
    <dgm:cxn modelId="{0ED2B6AC-F99B-4724-A108-B8C715F89894}" type="presParOf" srcId="{804A1AE0-4296-4647-A90A-8DBCCBA9D21F}" destId="{9CB4F9FF-3C3F-404D-A9D9-708B94D32ABD}" srcOrd="7" destOrd="0" presId="urn:microsoft.com/office/officeart/2005/8/layout/cycle2"/>
    <dgm:cxn modelId="{5FA7A3E7-B8A0-47DF-AD4B-CE754419011B}" type="presParOf" srcId="{9CB4F9FF-3C3F-404D-A9D9-708B94D32ABD}" destId="{CAFBE503-F32A-4E61-97C9-0F564AE22080}" srcOrd="0" destOrd="0" presId="urn:microsoft.com/office/officeart/2005/8/layout/cycle2"/>
    <dgm:cxn modelId="{80354C22-346C-4A93-B06C-33FFCD6A0EB2}" type="presParOf" srcId="{804A1AE0-4296-4647-A90A-8DBCCBA9D21F}" destId="{BC8A6CA1-407F-455B-99B5-500902554417}" srcOrd="8" destOrd="0" presId="urn:microsoft.com/office/officeart/2005/8/layout/cycle2"/>
    <dgm:cxn modelId="{620F41EA-D18E-4FA4-A2B5-159E70FCE18B}" type="presParOf" srcId="{804A1AE0-4296-4647-A90A-8DBCCBA9D21F}" destId="{CF421618-65B4-4134-B964-0AFB4C53D41D}" srcOrd="9" destOrd="0" presId="urn:microsoft.com/office/officeart/2005/8/layout/cycle2"/>
    <dgm:cxn modelId="{12F04A61-BD81-4E48-BC61-0AB7D4271921}" type="presParOf" srcId="{CF421618-65B4-4134-B964-0AFB4C53D41D}" destId="{6C3164B7-7DEF-431F-8EC7-D801E71DCB8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359E2A-E68C-485E-A535-F818F0CC21A6}" type="doc">
      <dgm:prSet loTypeId="urn:microsoft.com/office/officeart/2005/8/layout/cycle2" loCatId="cycle" qsTypeId="urn:microsoft.com/office/officeart/2005/8/quickstyle/simple1" qsCatId="simple" csTypeId="urn:microsoft.com/office/officeart/2005/8/colors/accent2_2" csCatId="accent2" phldr="1"/>
      <dgm:spPr/>
      <dgm:t>
        <a:bodyPr/>
        <a:lstStyle/>
        <a:p>
          <a:endParaRPr lang="en-US"/>
        </a:p>
      </dgm:t>
    </dgm:pt>
    <dgm:pt modelId="{3B71FCA6-EBBB-427F-A9E0-9D844553174C}">
      <dgm:prSet phldrT="[Text]"/>
      <dgm:spPr/>
      <dgm:t>
        <a:bodyPr/>
        <a:lstStyle/>
        <a:p>
          <a:r>
            <a:rPr lang="en-US" b="1" dirty="0" smtClean="0"/>
            <a:t>Mission</a:t>
          </a:r>
        </a:p>
        <a:p>
          <a:r>
            <a:rPr lang="en-US" b="1" dirty="0" smtClean="0"/>
            <a:t>Vision</a:t>
          </a:r>
        </a:p>
        <a:p>
          <a:r>
            <a:rPr lang="en-US" b="1" dirty="0" smtClean="0"/>
            <a:t>Values</a:t>
          </a:r>
        </a:p>
        <a:p>
          <a:r>
            <a:rPr lang="en-US" b="1" dirty="0" smtClean="0"/>
            <a:t>DDI</a:t>
          </a:r>
          <a:endParaRPr lang="en-US" b="1" dirty="0"/>
        </a:p>
      </dgm:t>
    </dgm:pt>
    <dgm:pt modelId="{2F913FEB-60AA-4F39-BBE1-B2158C083BAE}" type="parTrans" cxnId="{4BECD13E-28FE-41F3-A03E-07AC664E5306}">
      <dgm:prSet/>
      <dgm:spPr/>
      <dgm:t>
        <a:bodyPr/>
        <a:lstStyle/>
        <a:p>
          <a:endParaRPr lang="en-US"/>
        </a:p>
      </dgm:t>
    </dgm:pt>
    <dgm:pt modelId="{C06EAC40-72DA-4458-99D8-A1B94B360D75}" type="sibTrans" cxnId="{4BECD13E-28FE-41F3-A03E-07AC664E5306}">
      <dgm:prSet/>
      <dgm:spPr/>
      <dgm:t>
        <a:bodyPr/>
        <a:lstStyle/>
        <a:p>
          <a:endParaRPr lang="en-US" dirty="0"/>
        </a:p>
      </dgm:t>
    </dgm:pt>
    <dgm:pt modelId="{A1F76876-7A33-4C7E-9694-B280B293D6B4}">
      <dgm:prSet phldrT="[Text]"/>
      <dgm:spPr/>
      <dgm:t>
        <a:bodyPr/>
        <a:lstStyle/>
        <a:p>
          <a:r>
            <a:rPr lang="en-US" b="1" dirty="0" smtClean="0"/>
            <a:t>Leadership</a:t>
          </a:r>
        </a:p>
        <a:p>
          <a:r>
            <a:rPr lang="en-US" b="1" dirty="0" smtClean="0"/>
            <a:t>HR</a:t>
          </a:r>
        </a:p>
        <a:p>
          <a:r>
            <a:rPr lang="en-US" b="1" dirty="0" smtClean="0"/>
            <a:t>Services</a:t>
          </a:r>
          <a:endParaRPr lang="en-US" b="1" dirty="0"/>
        </a:p>
      </dgm:t>
    </dgm:pt>
    <dgm:pt modelId="{62172046-8590-4451-84F9-C1B052531179}" type="parTrans" cxnId="{71C2EF80-BF35-4DF0-B7E2-1D00C0E1B5E5}">
      <dgm:prSet/>
      <dgm:spPr/>
      <dgm:t>
        <a:bodyPr/>
        <a:lstStyle/>
        <a:p>
          <a:endParaRPr lang="en-US"/>
        </a:p>
      </dgm:t>
    </dgm:pt>
    <dgm:pt modelId="{496A36C8-799A-42F4-9297-D632CB7C95D1}" type="sibTrans" cxnId="{71C2EF80-BF35-4DF0-B7E2-1D00C0E1B5E5}">
      <dgm:prSet/>
      <dgm:spPr/>
      <dgm:t>
        <a:bodyPr/>
        <a:lstStyle/>
        <a:p>
          <a:endParaRPr lang="en-US" dirty="0"/>
        </a:p>
      </dgm:t>
    </dgm:pt>
    <dgm:pt modelId="{61054AAA-E3A0-4AFC-9F05-AC30755B46CE}">
      <dgm:prSet phldrT="[Text]"/>
      <dgm:spPr/>
      <dgm:t>
        <a:bodyPr/>
        <a:lstStyle/>
        <a:p>
          <a:r>
            <a:rPr lang="en-US" b="1" dirty="0" smtClean="0"/>
            <a:t>Align policies with MVV</a:t>
          </a:r>
        </a:p>
        <a:p>
          <a:r>
            <a:rPr lang="en-US" b="1" dirty="0" smtClean="0"/>
            <a:t>DDI</a:t>
          </a:r>
          <a:endParaRPr lang="en-US" b="1" dirty="0"/>
        </a:p>
      </dgm:t>
    </dgm:pt>
    <dgm:pt modelId="{0FAE1476-D654-4FC5-913A-9F44D61D7CE4}" type="parTrans" cxnId="{D2C83D34-E1C6-4240-BC9A-AE6815F21620}">
      <dgm:prSet/>
      <dgm:spPr/>
      <dgm:t>
        <a:bodyPr/>
        <a:lstStyle/>
        <a:p>
          <a:endParaRPr lang="en-US"/>
        </a:p>
      </dgm:t>
    </dgm:pt>
    <dgm:pt modelId="{0B8D3B48-D5C5-465E-AFE2-2483761054B2}" type="sibTrans" cxnId="{D2C83D34-E1C6-4240-BC9A-AE6815F21620}">
      <dgm:prSet/>
      <dgm:spPr/>
      <dgm:t>
        <a:bodyPr/>
        <a:lstStyle/>
        <a:p>
          <a:endParaRPr lang="en-US" dirty="0"/>
        </a:p>
      </dgm:t>
    </dgm:pt>
    <dgm:pt modelId="{7147A7CD-E52B-4D8A-A406-167C8B8F3F9B}">
      <dgm:prSet phldrT="[Text]"/>
      <dgm:spPr/>
      <dgm:t>
        <a:bodyPr/>
        <a:lstStyle/>
        <a:p>
          <a:r>
            <a:rPr lang="en-US" b="1" dirty="0" smtClean="0"/>
            <a:t>Align action and learning with MVV &amp;</a:t>
          </a:r>
        </a:p>
        <a:p>
          <a:r>
            <a:rPr lang="en-US" b="1" dirty="0" smtClean="0"/>
            <a:t>DDI</a:t>
          </a:r>
          <a:endParaRPr lang="en-US" b="1" dirty="0"/>
        </a:p>
      </dgm:t>
    </dgm:pt>
    <dgm:pt modelId="{FF0BCF9C-3FD5-4724-A766-D7DA63F0BB47}" type="parTrans" cxnId="{23383E11-76AD-4654-B1F5-7B3A8AB90210}">
      <dgm:prSet/>
      <dgm:spPr/>
      <dgm:t>
        <a:bodyPr/>
        <a:lstStyle/>
        <a:p>
          <a:endParaRPr lang="en-US"/>
        </a:p>
      </dgm:t>
    </dgm:pt>
    <dgm:pt modelId="{EEDB9773-62FB-4E23-BA52-9117A5220E71}" type="sibTrans" cxnId="{23383E11-76AD-4654-B1F5-7B3A8AB90210}">
      <dgm:prSet/>
      <dgm:spPr/>
      <dgm:t>
        <a:bodyPr/>
        <a:lstStyle/>
        <a:p>
          <a:endParaRPr lang="en-US" dirty="0"/>
        </a:p>
      </dgm:t>
    </dgm:pt>
    <dgm:pt modelId="{DF88778B-30DA-48F7-BDAD-AADB83972BB3}">
      <dgm:prSet phldrT="[Text]"/>
      <dgm:spPr/>
      <dgm:t>
        <a:bodyPr/>
        <a:lstStyle/>
        <a:p>
          <a:r>
            <a:rPr lang="en-US" b="1" dirty="0" smtClean="0"/>
            <a:t>Results</a:t>
          </a:r>
        </a:p>
        <a:p>
          <a:r>
            <a:rPr lang="en-US" b="1" dirty="0" smtClean="0"/>
            <a:t>Reflection</a:t>
          </a:r>
        </a:p>
        <a:p>
          <a:r>
            <a:rPr lang="en-US" b="1" dirty="0" smtClean="0"/>
            <a:t>Review</a:t>
          </a:r>
        </a:p>
        <a:p>
          <a:r>
            <a:rPr lang="en-US" b="1" dirty="0" smtClean="0"/>
            <a:t>Refine</a:t>
          </a:r>
          <a:endParaRPr lang="en-US" b="1" dirty="0"/>
        </a:p>
      </dgm:t>
    </dgm:pt>
    <dgm:pt modelId="{125A0B10-9831-4E35-B74E-B342EBB33CCC}" type="parTrans" cxnId="{4C0FDA5D-8D12-474E-945F-DB472BB66CB0}">
      <dgm:prSet/>
      <dgm:spPr/>
      <dgm:t>
        <a:bodyPr/>
        <a:lstStyle/>
        <a:p>
          <a:endParaRPr lang="en-US"/>
        </a:p>
      </dgm:t>
    </dgm:pt>
    <dgm:pt modelId="{B0927D5C-8534-41E0-A827-158C5FCA9A28}" type="sibTrans" cxnId="{4C0FDA5D-8D12-474E-945F-DB472BB66CB0}">
      <dgm:prSet/>
      <dgm:spPr/>
      <dgm:t>
        <a:bodyPr/>
        <a:lstStyle/>
        <a:p>
          <a:endParaRPr lang="en-US" dirty="0"/>
        </a:p>
      </dgm:t>
    </dgm:pt>
    <dgm:pt modelId="{804A1AE0-4296-4647-A90A-8DBCCBA9D21F}" type="pres">
      <dgm:prSet presAssocID="{C9359E2A-E68C-485E-A535-F818F0CC21A6}" presName="cycle" presStyleCnt="0">
        <dgm:presLayoutVars>
          <dgm:dir/>
          <dgm:resizeHandles val="exact"/>
        </dgm:presLayoutVars>
      </dgm:prSet>
      <dgm:spPr/>
      <dgm:t>
        <a:bodyPr/>
        <a:lstStyle/>
        <a:p>
          <a:endParaRPr lang="en-US"/>
        </a:p>
      </dgm:t>
    </dgm:pt>
    <dgm:pt modelId="{F565937A-18AD-4EB5-83BB-3EA28380A5DC}" type="pres">
      <dgm:prSet presAssocID="{3B71FCA6-EBBB-427F-A9E0-9D844553174C}" presName="node" presStyleLbl="node1" presStyleIdx="0" presStyleCnt="5">
        <dgm:presLayoutVars>
          <dgm:bulletEnabled val="1"/>
        </dgm:presLayoutVars>
      </dgm:prSet>
      <dgm:spPr/>
      <dgm:t>
        <a:bodyPr/>
        <a:lstStyle/>
        <a:p>
          <a:endParaRPr lang="en-US"/>
        </a:p>
      </dgm:t>
    </dgm:pt>
    <dgm:pt modelId="{F69A49C2-CFDE-4624-99FA-78EC7229A04A}" type="pres">
      <dgm:prSet presAssocID="{C06EAC40-72DA-4458-99D8-A1B94B360D75}" presName="sibTrans" presStyleLbl="sibTrans2D1" presStyleIdx="0" presStyleCnt="5"/>
      <dgm:spPr/>
      <dgm:t>
        <a:bodyPr/>
        <a:lstStyle/>
        <a:p>
          <a:endParaRPr lang="en-US"/>
        </a:p>
      </dgm:t>
    </dgm:pt>
    <dgm:pt modelId="{C8465697-1001-4C5B-9280-30D00AF37825}" type="pres">
      <dgm:prSet presAssocID="{C06EAC40-72DA-4458-99D8-A1B94B360D75}" presName="connectorText" presStyleLbl="sibTrans2D1" presStyleIdx="0" presStyleCnt="5"/>
      <dgm:spPr/>
      <dgm:t>
        <a:bodyPr/>
        <a:lstStyle/>
        <a:p>
          <a:endParaRPr lang="en-US"/>
        </a:p>
      </dgm:t>
    </dgm:pt>
    <dgm:pt modelId="{D9F215FD-1181-41F5-8254-B3778AD3D3AD}" type="pres">
      <dgm:prSet presAssocID="{A1F76876-7A33-4C7E-9694-B280B293D6B4}" presName="node" presStyleLbl="node1" presStyleIdx="1" presStyleCnt="5">
        <dgm:presLayoutVars>
          <dgm:bulletEnabled val="1"/>
        </dgm:presLayoutVars>
      </dgm:prSet>
      <dgm:spPr/>
      <dgm:t>
        <a:bodyPr/>
        <a:lstStyle/>
        <a:p>
          <a:endParaRPr lang="en-US"/>
        </a:p>
      </dgm:t>
    </dgm:pt>
    <dgm:pt modelId="{96EB5ED4-9078-4760-9089-A9CD9A8C69D7}" type="pres">
      <dgm:prSet presAssocID="{496A36C8-799A-42F4-9297-D632CB7C95D1}" presName="sibTrans" presStyleLbl="sibTrans2D1" presStyleIdx="1" presStyleCnt="5"/>
      <dgm:spPr/>
      <dgm:t>
        <a:bodyPr/>
        <a:lstStyle/>
        <a:p>
          <a:endParaRPr lang="en-US"/>
        </a:p>
      </dgm:t>
    </dgm:pt>
    <dgm:pt modelId="{BA532534-896C-4E56-878A-0CFBD60D6B7E}" type="pres">
      <dgm:prSet presAssocID="{496A36C8-799A-42F4-9297-D632CB7C95D1}" presName="connectorText" presStyleLbl="sibTrans2D1" presStyleIdx="1" presStyleCnt="5"/>
      <dgm:spPr/>
      <dgm:t>
        <a:bodyPr/>
        <a:lstStyle/>
        <a:p>
          <a:endParaRPr lang="en-US"/>
        </a:p>
      </dgm:t>
    </dgm:pt>
    <dgm:pt modelId="{E0943C1E-362C-4CD8-BE55-842BE0042D2A}" type="pres">
      <dgm:prSet presAssocID="{61054AAA-E3A0-4AFC-9F05-AC30755B46CE}" presName="node" presStyleLbl="node1" presStyleIdx="2" presStyleCnt="5">
        <dgm:presLayoutVars>
          <dgm:bulletEnabled val="1"/>
        </dgm:presLayoutVars>
      </dgm:prSet>
      <dgm:spPr/>
      <dgm:t>
        <a:bodyPr/>
        <a:lstStyle/>
        <a:p>
          <a:endParaRPr lang="en-US"/>
        </a:p>
      </dgm:t>
    </dgm:pt>
    <dgm:pt modelId="{46EE235A-DADA-40B9-B578-DF7566CD794E}" type="pres">
      <dgm:prSet presAssocID="{0B8D3B48-D5C5-465E-AFE2-2483761054B2}" presName="sibTrans" presStyleLbl="sibTrans2D1" presStyleIdx="2" presStyleCnt="5"/>
      <dgm:spPr/>
      <dgm:t>
        <a:bodyPr/>
        <a:lstStyle/>
        <a:p>
          <a:endParaRPr lang="en-US"/>
        </a:p>
      </dgm:t>
    </dgm:pt>
    <dgm:pt modelId="{1500D2F0-3232-48CC-A670-4C53279A3D7C}" type="pres">
      <dgm:prSet presAssocID="{0B8D3B48-D5C5-465E-AFE2-2483761054B2}" presName="connectorText" presStyleLbl="sibTrans2D1" presStyleIdx="2" presStyleCnt="5"/>
      <dgm:spPr/>
      <dgm:t>
        <a:bodyPr/>
        <a:lstStyle/>
        <a:p>
          <a:endParaRPr lang="en-US"/>
        </a:p>
      </dgm:t>
    </dgm:pt>
    <dgm:pt modelId="{7666BBDB-FDE7-4E76-9B8C-8F9DBB29CE22}" type="pres">
      <dgm:prSet presAssocID="{7147A7CD-E52B-4D8A-A406-167C8B8F3F9B}" presName="node" presStyleLbl="node1" presStyleIdx="3" presStyleCnt="5">
        <dgm:presLayoutVars>
          <dgm:bulletEnabled val="1"/>
        </dgm:presLayoutVars>
      </dgm:prSet>
      <dgm:spPr/>
      <dgm:t>
        <a:bodyPr/>
        <a:lstStyle/>
        <a:p>
          <a:endParaRPr lang="en-US"/>
        </a:p>
      </dgm:t>
    </dgm:pt>
    <dgm:pt modelId="{9CB4F9FF-3C3F-404D-A9D9-708B94D32ABD}" type="pres">
      <dgm:prSet presAssocID="{EEDB9773-62FB-4E23-BA52-9117A5220E71}" presName="sibTrans" presStyleLbl="sibTrans2D1" presStyleIdx="3" presStyleCnt="5"/>
      <dgm:spPr/>
      <dgm:t>
        <a:bodyPr/>
        <a:lstStyle/>
        <a:p>
          <a:endParaRPr lang="en-US"/>
        </a:p>
      </dgm:t>
    </dgm:pt>
    <dgm:pt modelId="{CAFBE503-F32A-4E61-97C9-0F564AE22080}" type="pres">
      <dgm:prSet presAssocID="{EEDB9773-62FB-4E23-BA52-9117A5220E71}" presName="connectorText" presStyleLbl="sibTrans2D1" presStyleIdx="3" presStyleCnt="5"/>
      <dgm:spPr/>
      <dgm:t>
        <a:bodyPr/>
        <a:lstStyle/>
        <a:p>
          <a:endParaRPr lang="en-US"/>
        </a:p>
      </dgm:t>
    </dgm:pt>
    <dgm:pt modelId="{BC8A6CA1-407F-455B-99B5-500902554417}" type="pres">
      <dgm:prSet presAssocID="{DF88778B-30DA-48F7-BDAD-AADB83972BB3}" presName="node" presStyleLbl="node1" presStyleIdx="4" presStyleCnt="5">
        <dgm:presLayoutVars>
          <dgm:bulletEnabled val="1"/>
        </dgm:presLayoutVars>
      </dgm:prSet>
      <dgm:spPr/>
      <dgm:t>
        <a:bodyPr/>
        <a:lstStyle/>
        <a:p>
          <a:endParaRPr lang="en-US"/>
        </a:p>
      </dgm:t>
    </dgm:pt>
    <dgm:pt modelId="{CF421618-65B4-4134-B964-0AFB4C53D41D}" type="pres">
      <dgm:prSet presAssocID="{B0927D5C-8534-41E0-A827-158C5FCA9A28}" presName="sibTrans" presStyleLbl="sibTrans2D1" presStyleIdx="4" presStyleCnt="5"/>
      <dgm:spPr/>
      <dgm:t>
        <a:bodyPr/>
        <a:lstStyle/>
        <a:p>
          <a:endParaRPr lang="en-US"/>
        </a:p>
      </dgm:t>
    </dgm:pt>
    <dgm:pt modelId="{6C3164B7-7DEF-431F-8EC7-D801E71DCB87}" type="pres">
      <dgm:prSet presAssocID="{B0927D5C-8534-41E0-A827-158C5FCA9A28}" presName="connectorText" presStyleLbl="sibTrans2D1" presStyleIdx="4" presStyleCnt="5"/>
      <dgm:spPr/>
      <dgm:t>
        <a:bodyPr/>
        <a:lstStyle/>
        <a:p>
          <a:endParaRPr lang="en-US"/>
        </a:p>
      </dgm:t>
    </dgm:pt>
  </dgm:ptLst>
  <dgm:cxnLst>
    <dgm:cxn modelId="{01749B1A-A883-484C-97A7-A6A4834A732E}" type="presOf" srcId="{EEDB9773-62FB-4E23-BA52-9117A5220E71}" destId="{CAFBE503-F32A-4E61-97C9-0F564AE22080}" srcOrd="1" destOrd="0" presId="urn:microsoft.com/office/officeart/2005/8/layout/cycle2"/>
    <dgm:cxn modelId="{E89FFEB8-1EA7-40AE-A77C-38ABBDE1D2C0}" type="presOf" srcId="{C06EAC40-72DA-4458-99D8-A1B94B360D75}" destId="{C8465697-1001-4C5B-9280-30D00AF37825}" srcOrd="1" destOrd="0" presId="urn:microsoft.com/office/officeart/2005/8/layout/cycle2"/>
    <dgm:cxn modelId="{A01EC663-724C-4FCF-B2B3-5BFCE2147BC6}" type="presOf" srcId="{B0927D5C-8534-41E0-A827-158C5FCA9A28}" destId="{6C3164B7-7DEF-431F-8EC7-D801E71DCB87}" srcOrd="1" destOrd="0" presId="urn:microsoft.com/office/officeart/2005/8/layout/cycle2"/>
    <dgm:cxn modelId="{34A7D78E-46C6-4F4B-B373-7976C0CB2BA5}" type="presOf" srcId="{C9359E2A-E68C-485E-A535-F818F0CC21A6}" destId="{804A1AE0-4296-4647-A90A-8DBCCBA9D21F}" srcOrd="0" destOrd="0" presId="urn:microsoft.com/office/officeart/2005/8/layout/cycle2"/>
    <dgm:cxn modelId="{23383E11-76AD-4654-B1F5-7B3A8AB90210}" srcId="{C9359E2A-E68C-485E-A535-F818F0CC21A6}" destId="{7147A7CD-E52B-4D8A-A406-167C8B8F3F9B}" srcOrd="3" destOrd="0" parTransId="{FF0BCF9C-3FD5-4724-A766-D7DA63F0BB47}" sibTransId="{EEDB9773-62FB-4E23-BA52-9117A5220E71}"/>
    <dgm:cxn modelId="{4CE300B8-A34E-477C-9D9A-3986F2E9AAE5}" type="presOf" srcId="{496A36C8-799A-42F4-9297-D632CB7C95D1}" destId="{96EB5ED4-9078-4760-9089-A9CD9A8C69D7}" srcOrd="0" destOrd="0" presId="urn:microsoft.com/office/officeart/2005/8/layout/cycle2"/>
    <dgm:cxn modelId="{4C0FDA5D-8D12-474E-945F-DB472BB66CB0}" srcId="{C9359E2A-E68C-485E-A535-F818F0CC21A6}" destId="{DF88778B-30DA-48F7-BDAD-AADB83972BB3}" srcOrd="4" destOrd="0" parTransId="{125A0B10-9831-4E35-B74E-B342EBB33CCC}" sibTransId="{B0927D5C-8534-41E0-A827-158C5FCA9A28}"/>
    <dgm:cxn modelId="{BCBE65E5-17EA-4461-BC8B-A021C30E0D61}" type="presOf" srcId="{7147A7CD-E52B-4D8A-A406-167C8B8F3F9B}" destId="{7666BBDB-FDE7-4E76-9B8C-8F9DBB29CE22}" srcOrd="0" destOrd="0" presId="urn:microsoft.com/office/officeart/2005/8/layout/cycle2"/>
    <dgm:cxn modelId="{C19D9BD3-CEE5-437E-8AA8-760690B7FBA7}" type="presOf" srcId="{A1F76876-7A33-4C7E-9694-B280B293D6B4}" destId="{D9F215FD-1181-41F5-8254-B3778AD3D3AD}" srcOrd="0" destOrd="0" presId="urn:microsoft.com/office/officeart/2005/8/layout/cycle2"/>
    <dgm:cxn modelId="{734F05FB-8528-4A30-9827-AC28A42D67AC}" type="presOf" srcId="{EEDB9773-62FB-4E23-BA52-9117A5220E71}" destId="{9CB4F9FF-3C3F-404D-A9D9-708B94D32ABD}" srcOrd="0" destOrd="0" presId="urn:microsoft.com/office/officeart/2005/8/layout/cycle2"/>
    <dgm:cxn modelId="{E450F7D9-DBAF-4D0E-AA06-8A145EE1BC7F}" type="presOf" srcId="{B0927D5C-8534-41E0-A827-158C5FCA9A28}" destId="{CF421618-65B4-4134-B964-0AFB4C53D41D}" srcOrd="0" destOrd="0" presId="urn:microsoft.com/office/officeart/2005/8/layout/cycle2"/>
    <dgm:cxn modelId="{362CD18C-5933-4AC1-9CF0-31F2B4040605}" type="presOf" srcId="{C06EAC40-72DA-4458-99D8-A1B94B360D75}" destId="{F69A49C2-CFDE-4624-99FA-78EC7229A04A}" srcOrd="0" destOrd="0" presId="urn:microsoft.com/office/officeart/2005/8/layout/cycle2"/>
    <dgm:cxn modelId="{C12373C7-30EB-4239-8EFF-4FC5C15D1B11}" type="presOf" srcId="{0B8D3B48-D5C5-465E-AFE2-2483761054B2}" destId="{46EE235A-DADA-40B9-B578-DF7566CD794E}" srcOrd="0" destOrd="0" presId="urn:microsoft.com/office/officeart/2005/8/layout/cycle2"/>
    <dgm:cxn modelId="{4BECD13E-28FE-41F3-A03E-07AC664E5306}" srcId="{C9359E2A-E68C-485E-A535-F818F0CC21A6}" destId="{3B71FCA6-EBBB-427F-A9E0-9D844553174C}" srcOrd="0" destOrd="0" parTransId="{2F913FEB-60AA-4F39-BBE1-B2158C083BAE}" sibTransId="{C06EAC40-72DA-4458-99D8-A1B94B360D75}"/>
    <dgm:cxn modelId="{729451AA-43A3-48C5-B32B-E1F4CBA5D8E9}" type="presOf" srcId="{0B8D3B48-D5C5-465E-AFE2-2483761054B2}" destId="{1500D2F0-3232-48CC-A670-4C53279A3D7C}" srcOrd="1" destOrd="0" presId="urn:microsoft.com/office/officeart/2005/8/layout/cycle2"/>
    <dgm:cxn modelId="{0CAD5883-4CFB-44EB-B6F4-F6378C21516E}" type="presOf" srcId="{61054AAA-E3A0-4AFC-9F05-AC30755B46CE}" destId="{E0943C1E-362C-4CD8-BE55-842BE0042D2A}" srcOrd="0" destOrd="0" presId="urn:microsoft.com/office/officeart/2005/8/layout/cycle2"/>
    <dgm:cxn modelId="{936D4332-35C7-4F38-A86F-44DF9D0D5AE6}" type="presOf" srcId="{DF88778B-30DA-48F7-BDAD-AADB83972BB3}" destId="{BC8A6CA1-407F-455B-99B5-500902554417}" srcOrd="0" destOrd="0" presId="urn:microsoft.com/office/officeart/2005/8/layout/cycle2"/>
    <dgm:cxn modelId="{71C2EF80-BF35-4DF0-B7E2-1D00C0E1B5E5}" srcId="{C9359E2A-E68C-485E-A535-F818F0CC21A6}" destId="{A1F76876-7A33-4C7E-9694-B280B293D6B4}" srcOrd="1" destOrd="0" parTransId="{62172046-8590-4451-84F9-C1B052531179}" sibTransId="{496A36C8-799A-42F4-9297-D632CB7C95D1}"/>
    <dgm:cxn modelId="{FE96122C-F396-40FF-AD00-4AC8F4CBB68B}" type="presOf" srcId="{496A36C8-799A-42F4-9297-D632CB7C95D1}" destId="{BA532534-896C-4E56-878A-0CFBD60D6B7E}" srcOrd="1" destOrd="0" presId="urn:microsoft.com/office/officeart/2005/8/layout/cycle2"/>
    <dgm:cxn modelId="{5A75A66B-2990-4AD1-9753-B57441D7A529}" type="presOf" srcId="{3B71FCA6-EBBB-427F-A9E0-9D844553174C}" destId="{F565937A-18AD-4EB5-83BB-3EA28380A5DC}" srcOrd="0" destOrd="0" presId="urn:microsoft.com/office/officeart/2005/8/layout/cycle2"/>
    <dgm:cxn modelId="{D2C83D34-E1C6-4240-BC9A-AE6815F21620}" srcId="{C9359E2A-E68C-485E-A535-F818F0CC21A6}" destId="{61054AAA-E3A0-4AFC-9F05-AC30755B46CE}" srcOrd="2" destOrd="0" parTransId="{0FAE1476-D654-4FC5-913A-9F44D61D7CE4}" sibTransId="{0B8D3B48-D5C5-465E-AFE2-2483761054B2}"/>
    <dgm:cxn modelId="{E62335D0-0C22-4DB3-B8E2-AB421F2503AA}" type="presParOf" srcId="{804A1AE0-4296-4647-A90A-8DBCCBA9D21F}" destId="{F565937A-18AD-4EB5-83BB-3EA28380A5DC}" srcOrd="0" destOrd="0" presId="urn:microsoft.com/office/officeart/2005/8/layout/cycle2"/>
    <dgm:cxn modelId="{999350C4-4D4B-4F49-A141-CCB96799783D}" type="presParOf" srcId="{804A1AE0-4296-4647-A90A-8DBCCBA9D21F}" destId="{F69A49C2-CFDE-4624-99FA-78EC7229A04A}" srcOrd="1" destOrd="0" presId="urn:microsoft.com/office/officeart/2005/8/layout/cycle2"/>
    <dgm:cxn modelId="{0ACD18ED-1041-47A5-BEB7-6A10D1091EAA}" type="presParOf" srcId="{F69A49C2-CFDE-4624-99FA-78EC7229A04A}" destId="{C8465697-1001-4C5B-9280-30D00AF37825}" srcOrd="0" destOrd="0" presId="urn:microsoft.com/office/officeart/2005/8/layout/cycle2"/>
    <dgm:cxn modelId="{5583D9E8-2913-4DF5-8012-6AAA0636189F}" type="presParOf" srcId="{804A1AE0-4296-4647-A90A-8DBCCBA9D21F}" destId="{D9F215FD-1181-41F5-8254-B3778AD3D3AD}" srcOrd="2" destOrd="0" presId="urn:microsoft.com/office/officeart/2005/8/layout/cycle2"/>
    <dgm:cxn modelId="{0DE2201E-AC50-4B66-869A-55B3106D7AAE}" type="presParOf" srcId="{804A1AE0-4296-4647-A90A-8DBCCBA9D21F}" destId="{96EB5ED4-9078-4760-9089-A9CD9A8C69D7}" srcOrd="3" destOrd="0" presId="urn:microsoft.com/office/officeart/2005/8/layout/cycle2"/>
    <dgm:cxn modelId="{069DB43C-FED0-44E2-B6A5-C85C44715018}" type="presParOf" srcId="{96EB5ED4-9078-4760-9089-A9CD9A8C69D7}" destId="{BA532534-896C-4E56-878A-0CFBD60D6B7E}" srcOrd="0" destOrd="0" presId="urn:microsoft.com/office/officeart/2005/8/layout/cycle2"/>
    <dgm:cxn modelId="{EF5E5940-2580-465A-8510-5F6B9EEFB597}" type="presParOf" srcId="{804A1AE0-4296-4647-A90A-8DBCCBA9D21F}" destId="{E0943C1E-362C-4CD8-BE55-842BE0042D2A}" srcOrd="4" destOrd="0" presId="urn:microsoft.com/office/officeart/2005/8/layout/cycle2"/>
    <dgm:cxn modelId="{F3C2EE76-EB30-46E6-B66E-E4A549924776}" type="presParOf" srcId="{804A1AE0-4296-4647-A90A-8DBCCBA9D21F}" destId="{46EE235A-DADA-40B9-B578-DF7566CD794E}" srcOrd="5" destOrd="0" presId="urn:microsoft.com/office/officeart/2005/8/layout/cycle2"/>
    <dgm:cxn modelId="{5EE77054-9AE8-4099-B085-DE478A5FE3B4}" type="presParOf" srcId="{46EE235A-DADA-40B9-B578-DF7566CD794E}" destId="{1500D2F0-3232-48CC-A670-4C53279A3D7C}" srcOrd="0" destOrd="0" presId="urn:microsoft.com/office/officeart/2005/8/layout/cycle2"/>
    <dgm:cxn modelId="{6A8CC2E4-07C5-470A-AFB3-DA4CDE223B36}" type="presParOf" srcId="{804A1AE0-4296-4647-A90A-8DBCCBA9D21F}" destId="{7666BBDB-FDE7-4E76-9B8C-8F9DBB29CE22}" srcOrd="6" destOrd="0" presId="urn:microsoft.com/office/officeart/2005/8/layout/cycle2"/>
    <dgm:cxn modelId="{EF5FC47A-C662-4A1F-976A-DFFB780FBF6E}" type="presParOf" srcId="{804A1AE0-4296-4647-A90A-8DBCCBA9D21F}" destId="{9CB4F9FF-3C3F-404D-A9D9-708B94D32ABD}" srcOrd="7" destOrd="0" presId="urn:microsoft.com/office/officeart/2005/8/layout/cycle2"/>
    <dgm:cxn modelId="{591FFF5E-8A3B-4F05-A6B3-D547979E739A}" type="presParOf" srcId="{9CB4F9FF-3C3F-404D-A9D9-708B94D32ABD}" destId="{CAFBE503-F32A-4E61-97C9-0F564AE22080}" srcOrd="0" destOrd="0" presId="urn:microsoft.com/office/officeart/2005/8/layout/cycle2"/>
    <dgm:cxn modelId="{FAF5379A-B80C-40EA-A36B-8A4FF71E443A}" type="presParOf" srcId="{804A1AE0-4296-4647-A90A-8DBCCBA9D21F}" destId="{BC8A6CA1-407F-455B-99B5-500902554417}" srcOrd="8" destOrd="0" presId="urn:microsoft.com/office/officeart/2005/8/layout/cycle2"/>
    <dgm:cxn modelId="{5FAF4E52-3A88-458E-BFAC-21F6B28D5713}" type="presParOf" srcId="{804A1AE0-4296-4647-A90A-8DBCCBA9D21F}" destId="{CF421618-65B4-4134-B964-0AFB4C53D41D}" srcOrd="9" destOrd="0" presId="urn:microsoft.com/office/officeart/2005/8/layout/cycle2"/>
    <dgm:cxn modelId="{29D223FB-4322-4ECE-8082-84ECD67D172F}" type="presParOf" srcId="{CF421618-65B4-4134-B964-0AFB4C53D41D}" destId="{6C3164B7-7DEF-431F-8EC7-D801E71DCB8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dirty="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cs typeface="+mn-cs"/>
              </a:defRPr>
            </a:lvl1pPr>
          </a:lstStyle>
          <a:p>
            <a:pPr>
              <a:defRPr/>
            </a:pPr>
            <a:fld id="{8F03C5B2-8747-4BAD-824A-F5E10A8B6135}" type="datetimeFigureOut">
              <a:rPr lang="en-US"/>
              <a:pPr>
                <a:defRPr/>
              </a:pPr>
              <a:t>2/14/2020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dirty="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A36CD1A9-6B0D-4A65-83C0-7995B45DCB86}" type="slidenum">
              <a:rPr lang="en-US"/>
              <a:pPr/>
              <a:t>‹#›</a:t>
            </a:fld>
            <a:endParaRPr lang="en-US"/>
          </a:p>
        </p:txBody>
      </p:sp>
    </p:spTree>
    <p:extLst>
      <p:ext uri="{BB962C8B-B14F-4D97-AF65-F5344CB8AC3E}">
        <p14:creationId xmlns:p14="http://schemas.microsoft.com/office/powerpoint/2010/main" val="3835726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dirty="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dirty="0">
                <a:latin typeface="Arial" charset="0"/>
                <a:cs typeface="+mn-cs"/>
              </a:defRPr>
            </a:lvl1pPr>
          </a:lstStyle>
          <a:p>
            <a:pPr>
              <a:defRPr/>
            </a:pPr>
            <a:endParaRPr lang="en-US"/>
          </a:p>
        </p:txBody>
      </p:sp>
      <p:sp>
        <p:nvSpPr>
          <p:cNvPr id="675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dirty="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5C733EDE-9156-424D-B81D-18EFED6A3FB8}" type="slidenum">
              <a:rPr lang="en-US"/>
              <a:pPr/>
              <a:t>‹#›</a:t>
            </a:fld>
            <a:endParaRPr lang="en-US"/>
          </a:p>
        </p:txBody>
      </p:sp>
    </p:spTree>
    <p:extLst>
      <p:ext uri="{BB962C8B-B14F-4D97-AF65-F5344CB8AC3E}">
        <p14:creationId xmlns:p14="http://schemas.microsoft.com/office/powerpoint/2010/main" val="4262247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3513265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698614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14</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238189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15</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3870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16</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0395361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3" name="Shape 250"/>
          <p:cNvSpPr>
            <a:spLocks noGrp="1" noRot="1" noChangeAspect="1"/>
          </p:cNvSpPr>
          <p:nvPr>
            <p:ph type="sldImg" idx="2"/>
          </p:nvPr>
        </p:nvSpPr>
        <p:spPr>
          <a:custGeom>
            <a:avLst/>
            <a:gdLst>
              <a:gd name="T0" fmla="*/ 0 w 120000"/>
              <a:gd name="T1" fmla="*/ 0 h 120000"/>
              <a:gd name="T2" fmla="*/ 120000 w 120000"/>
              <a:gd name="T3" fmla="*/ 120000 h 120000"/>
            </a:gdLst>
            <a:ahLst/>
            <a:cxnLst>
              <a:cxn ang="0">
                <a:pos x="0" y="0"/>
              </a:cxn>
              <a:cxn ang="0">
                <a:pos x="120000" y="0"/>
              </a:cxn>
              <a:cxn ang="0">
                <a:pos x="120000" y="120000"/>
              </a:cxn>
              <a:cxn ang="0">
                <a:pos x="0" y="120000"/>
              </a:cxn>
            </a:cxnLst>
            <a:rect l="T0" t="T1" r="T2" b="T3"/>
            <a:pathLst>
              <a:path w="120000" h="120000" extrusionOk="0">
                <a:moveTo>
                  <a:pt x="0" y="0"/>
                </a:moveTo>
                <a:lnTo>
                  <a:pt x="120000" y="0"/>
                </a:lnTo>
                <a:lnTo>
                  <a:pt x="120000" y="120000"/>
                </a:lnTo>
                <a:lnTo>
                  <a:pt x="0" y="120000"/>
                </a:lnTo>
                <a:close/>
              </a:path>
            </a:pathLst>
          </a:custGeom>
          <a:noFill/>
          <a:ln cap="flat">
            <a:headEnd type="none" w="sm" len="sm"/>
            <a:tailEnd type="none" w="sm" len="sm"/>
          </a:ln>
        </p:spPr>
      </p:sp>
      <p:sp>
        <p:nvSpPr>
          <p:cNvPr id="59394" name="Shape 251"/>
          <p:cNvSpPr txBox="1">
            <a:spLocks noGrp="1"/>
          </p:cNvSpPr>
          <p:nvPr>
            <p:ph type="body" idx="1"/>
          </p:nvPr>
        </p:nvSpPr>
        <p:spPr>
          <a:noFill/>
        </p:spPr>
        <p:txBody>
          <a:bodyPr lIns="93175" tIns="46575" rIns="93175" bIns="46575"/>
          <a:lstStyle/>
          <a:p>
            <a:pPr>
              <a:spcBef>
                <a:spcPct val="0"/>
              </a:spcBef>
            </a:pPr>
            <a:endParaRPr lang="en-US">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2" name="Slide Number Placeholder 1"/>
          <p:cNvSpPr>
            <a:spLocks noGrp="1"/>
          </p:cNvSpPr>
          <p:nvPr>
            <p:ph type="sldNum" sz="quarter" idx="5"/>
          </p:nvPr>
        </p:nvSpPr>
        <p:spPr/>
        <p:txBody>
          <a:bodyPr/>
          <a:lstStyle/>
          <a:p>
            <a:pPr>
              <a:defRPr/>
            </a:pPr>
            <a:fld id="{D3A0351C-2741-4AC4-8CBD-F6F28DE1B70A}" type="slidenum">
              <a:rPr lang="en-US" smtClean="0"/>
              <a:t>19</a:t>
            </a:fld>
            <a:endParaRPr lang="en-US" dirty="0"/>
          </a:p>
        </p:txBody>
      </p:sp>
    </p:spTree>
    <p:extLst>
      <p:ext uri="{BB962C8B-B14F-4D97-AF65-F5344CB8AC3E}">
        <p14:creationId xmlns:p14="http://schemas.microsoft.com/office/powerpoint/2010/main" val="200735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7:notes"/>
          <p:cNvSpPr txBox="1">
            <a:spLocks noGrp="1"/>
          </p:cNvSpPr>
          <p:nvPr>
            <p:ph type="body" idx="1"/>
          </p:nvPr>
        </p:nvSpPr>
        <p:spPr>
          <a:xfrm>
            <a:off x="701040" y="4415791"/>
            <a:ext cx="5608320" cy="4183380"/>
          </a:xfrm>
          <a:prstGeom prst="rect">
            <a:avLst/>
          </a:prstGeom>
        </p:spPr>
        <p:txBody>
          <a:bodyPr spcFirstLastPara="1" wrap="square" lIns="93175" tIns="46575" rIns="93175" bIns="46575" anchor="t" anchorCtr="0">
            <a:noAutofit/>
          </a:bodyPr>
          <a:lstStyle/>
          <a:p>
            <a:pPr marL="0" lvl="0" indent="0">
              <a:spcBef>
                <a:spcPts val="360"/>
              </a:spcBef>
              <a:spcAft>
                <a:spcPts val="0"/>
              </a:spcAft>
              <a:buNone/>
            </a:pPr>
            <a:endParaRPr/>
          </a:p>
        </p:txBody>
      </p:sp>
      <p:sp>
        <p:nvSpPr>
          <p:cNvPr id="149" name="Google Shape;149;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7659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4</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05004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5</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204555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6</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553259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7</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148804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8</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869478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9</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190105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10</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72676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fld id="{F039BFBC-22F7-42AB-A445-569E69D7288C}" type="slidenum">
              <a:rPr lang="en-US"/>
              <a:pPr/>
              <a:t>‹#›</a:t>
            </a:fld>
            <a:endParaRPr lang="en-US"/>
          </a:p>
        </p:txBody>
      </p:sp>
    </p:spTree>
    <p:extLst>
      <p:ext uri="{BB962C8B-B14F-4D97-AF65-F5344CB8AC3E}">
        <p14:creationId xmlns:p14="http://schemas.microsoft.com/office/powerpoint/2010/main" val="361737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460AF1EE-47CB-437A-BA50-70F9BE446D36}" type="slidenum">
              <a:rPr lang="en-US"/>
              <a:pPr/>
              <a:t>‹#›</a:t>
            </a:fld>
            <a:endParaRPr lang="en-US"/>
          </a:p>
        </p:txBody>
      </p:sp>
    </p:spTree>
    <p:extLst>
      <p:ext uri="{BB962C8B-B14F-4D97-AF65-F5344CB8AC3E}">
        <p14:creationId xmlns:p14="http://schemas.microsoft.com/office/powerpoint/2010/main" val="214491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sz="1200"/>
            </a:lvl1pPr>
          </a:lstStyle>
          <a:p>
            <a:fld id="{D34FC40E-C645-47B8-AE41-3CF9A4FDC8AC}" type="slidenum">
              <a:rPr lang="en-US"/>
              <a:pPr/>
              <a:t>‹#›</a:t>
            </a:fld>
            <a:endParaRPr lang="en-US"/>
          </a:p>
        </p:txBody>
      </p:sp>
    </p:spTree>
    <p:extLst>
      <p:ext uri="{BB962C8B-B14F-4D97-AF65-F5344CB8AC3E}">
        <p14:creationId xmlns:p14="http://schemas.microsoft.com/office/powerpoint/2010/main" val="174879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ilru_new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152400"/>
            <a:ext cx="7696200" cy="792162"/>
          </a:xfrm>
        </p:spPr>
        <p:txBody>
          <a:bodyPr/>
          <a:lstStyle>
            <a:lvl1pPr>
              <a:defRPr>
                <a:effectLst/>
              </a:defRPr>
            </a:lvl1pPr>
          </a:lstStyle>
          <a:p>
            <a:r>
              <a:rPr lang="en-US" dirty="0"/>
              <a:t>Click to edit Master title style</a:t>
            </a:r>
          </a:p>
        </p:txBody>
      </p:sp>
      <p:sp>
        <p:nvSpPr>
          <p:cNvPr id="3" name="Content Placeholder 2"/>
          <p:cNvSpPr>
            <a:spLocks noGrp="1"/>
          </p:cNvSpPr>
          <p:nvPr>
            <p:ph idx="1"/>
          </p:nvPr>
        </p:nvSpPr>
        <p:spPr>
          <a:xfrm>
            <a:off x="228600" y="1066800"/>
            <a:ext cx="8686800" cy="5029200"/>
          </a:xfrm>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0228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61301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536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969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858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03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0881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9D9B01B8-C92B-431A-8758-DC3F71DB1FA4}" type="slidenum">
              <a:rPr lang="en-US"/>
              <a:pPr/>
              <a:t>‹#›</a:t>
            </a:fld>
            <a:endParaRPr lang="en-US"/>
          </a:p>
        </p:txBody>
      </p:sp>
    </p:spTree>
    <p:extLst>
      <p:ext uri="{BB962C8B-B14F-4D97-AF65-F5344CB8AC3E}">
        <p14:creationId xmlns:p14="http://schemas.microsoft.com/office/powerpoint/2010/main" val="133035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61815F4C-79BC-4B23-992F-88F805635CE3}"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ACDD59A-FF3A-402B-8676-10E69B5A2DA1}" type="slidenum">
              <a:rPr lang="en-US" sz="800" b="1"/>
              <a:pPr algn="r" eaLnBrk="1" hangingPunct="1"/>
              <a:t>‹#›</a:t>
            </a:fld>
            <a:endParaRPr lang="en-US" sz="800" b="1"/>
          </a:p>
        </p:txBody>
      </p:sp>
      <p:pic>
        <p:nvPicPr>
          <p:cNvPr id="2" name="Picture 6"/>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200" y="6132513"/>
            <a:ext cx="2833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9"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0" r:id="rId10"/>
    <p:sldLayoutId id="214748367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jessebg@mcil-mn.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5350" y="860425"/>
            <a:ext cx="7353300"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6"/>
          <p:cNvSpPr>
            <a:spLocks noGrp="1"/>
          </p:cNvSpPr>
          <p:nvPr>
            <p:ph type="title"/>
          </p:nvPr>
        </p:nvSpPr>
        <p:spPr>
          <a:xfrm>
            <a:off x="144463" y="85725"/>
            <a:ext cx="8855075" cy="368300"/>
          </a:xfrm>
        </p:spPr>
        <p:txBody>
          <a:bodyPr/>
          <a:lstStyle/>
          <a:p>
            <a:pPr algn="ctr" eaLnBrk="1" hangingPunct="1"/>
            <a:r>
              <a:rPr lang="en-US" sz="1600" smtClean="0"/>
              <a:t>Independent Living Research Utilization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dirty="0" smtClean="0"/>
              <a:t>MCIL – New Strategic Plan (2018)</a:t>
            </a:r>
            <a:endParaRPr lang="en-US" dirty="0"/>
          </a:p>
        </p:txBody>
      </p:sp>
      <p:sp>
        <p:nvSpPr>
          <p:cNvPr id="3" name="Text Placeholder 2"/>
          <p:cNvSpPr>
            <a:spLocks noGrp="1"/>
          </p:cNvSpPr>
          <p:nvPr>
            <p:ph type="body" idx="1"/>
          </p:nvPr>
        </p:nvSpPr>
        <p:spPr>
          <a:xfrm>
            <a:off x="329937" y="1006415"/>
            <a:ext cx="8399283" cy="5029200"/>
          </a:xfrm>
        </p:spPr>
        <p:txBody>
          <a:bodyPr/>
          <a:lstStyle/>
          <a:p>
            <a:pPr marL="63500" indent="0">
              <a:buNone/>
            </a:pPr>
            <a:r>
              <a:rPr lang="en-US" b="1" dirty="0" smtClean="0"/>
              <a:t>Mission:</a:t>
            </a:r>
            <a:r>
              <a:rPr lang="en-US" dirty="0" smtClean="0"/>
              <a:t> “Removing Barriers, promoting choices.”</a:t>
            </a:r>
          </a:p>
          <a:p>
            <a:pPr marL="63500" indent="0">
              <a:buNone/>
            </a:pPr>
            <a:endParaRPr lang="en-US" sz="1400" dirty="0"/>
          </a:p>
          <a:p>
            <a:pPr marL="63500" indent="0">
              <a:buNone/>
            </a:pPr>
            <a:r>
              <a:rPr lang="en-US" b="1" dirty="0" smtClean="0"/>
              <a:t>Vision:</a:t>
            </a:r>
            <a:r>
              <a:rPr lang="en-US" dirty="0" smtClean="0"/>
              <a:t> “We believe in a world of opportunities, choices, and the freedom to live those choices.”</a:t>
            </a:r>
          </a:p>
          <a:p>
            <a:pPr marL="63500" indent="0">
              <a:buNone/>
            </a:pPr>
            <a:endParaRPr lang="en-US" sz="1400" dirty="0"/>
          </a:p>
          <a:p>
            <a:pPr marL="63500" indent="0">
              <a:buNone/>
            </a:pPr>
            <a:r>
              <a:rPr lang="en-US" b="1" dirty="0" smtClean="0"/>
              <a:t>Values:</a:t>
            </a:r>
            <a:r>
              <a:rPr lang="en-US" dirty="0" smtClean="0"/>
              <a:t> </a:t>
            </a:r>
            <a:r>
              <a:rPr lang="en-US" u="sng" dirty="0" smtClean="0"/>
              <a:t>Mindful</a:t>
            </a:r>
            <a:r>
              <a:rPr lang="en-US" dirty="0" smtClean="0"/>
              <a:t> &amp; responsive</a:t>
            </a:r>
            <a:endParaRPr lang="en-US" dirty="0"/>
          </a:p>
          <a:p>
            <a:pPr marL="63500" indent="0">
              <a:buNone/>
            </a:pPr>
            <a:r>
              <a:rPr lang="en-US" dirty="0" smtClean="0"/>
              <a:t>	Stewardship –</a:t>
            </a:r>
            <a:r>
              <a:rPr lang="en-US" dirty="0"/>
              <a:t> </a:t>
            </a:r>
            <a:r>
              <a:rPr lang="en-US" dirty="0" smtClean="0"/>
              <a:t>Transparency – Trustworthiness</a:t>
            </a:r>
          </a:p>
          <a:p>
            <a:pPr marL="63500" indent="0">
              <a:buNone/>
            </a:pPr>
            <a:r>
              <a:rPr lang="en-US" dirty="0"/>
              <a:t>	</a:t>
            </a:r>
            <a:r>
              <a:rPr lang="en-US" dirty="0" smtClean="0"/>
              <a:t>Collaboration –</a:t>
            </a:r>
            <a:r>
              <a:rPr lang="en-US" dirty="0"/>
              <a:t> </a:t>
            </a:r>
            <a:r>
              <a:rPr lang="en-US" dirty="0" smtClean="0"/>
              <a:t>Partnership –</a:t>
            </a:r>
            <a:r>
              <a:rPr lang="en-US" dirty="0"/>
              <a:t> </a:t>
            </a:r>
            <a:r>
              <a:rPr lang="en-US" dirty="0" smtClean="0"/>
              <a:t>Systems Advocacy</a:t>
            </a:r>
          </a:p>
          <a:p>
            <a:pPr marL="63500" indent="0">
              <a:buNone/>
            </a:pPr>
            <a:r>
              <a:rPr lang="en-US" dirty="0"/>
              <a:t>	</a:t>
            </a:r>
            <a:r>
              <a:rPr lang="en-US" dirty="0" smtClean="0"/>
              <a:t>Self-empowerment –</a:t>
            </a:r>
            <a:r>
              <a:rPr lang="en-US" dirty="0"/>
              <a:t> </a:t>
            </a:r>
            <a:r>
              <a:rPr lang="en-US" dirty="0" smtClean="0"/>
              <a:t>Self Determination</a:t>
            </a:r>
            <a:endParaRPr lang="en-US" dirty="0"/>
          </a:p>
        </p:txBody>
      </p:sp>
    </p:spTree>
    <p:extLst>
      <p:ext uri="{BB962C8B-B14F-4D97-AF65-F5344CB8AC3E}">
        <p14:creationId xmlns:p14="http://schemas.microsoft.com/office/powerpoint/2010/main" val="3527820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475" y="457200"/>
            <a:ext cx="7696200" cy="792162"/>
          </a:xfrm>
        </p:spPr>
        <p:txBody>
          <a:bodyPr/>
          <a:lstStyle/>
          <a:p>
            <a:r>
              <a:rPr lang="en-US" dirty="0" smtClean="0"/>
              <a:t>How can you integrate your mission into the life of the CIL?</a:t>
            </a:r>
            <a:endParaRPr lang="en-US" dirty="0"/>
          </a:p>
        </p:txBody>
      </p:sp>
      <p:sp>
        <p:nvSpPr>
          <p:cNvPr id="3" name="Content Placeholder 2"/>
          <p:cNvSpPr>
            <a:spLocks noGrp="1"/>
          </p:cNvSpPr>
          <p:nvPr>
            <p:ph idx="1"/>
          </p:nvPr>
        </p:nvSpPr>
        <p:spPr>
          <a:xfrm>
            <a:off x="231475" y="1524000"/>
            <a:ext cx="8686800" cy="4343400"/>
          </a:xfrm>
        </p:spPr>
        <p:txBody>
          <a:bodyPr/>
          <a:lstStyle/>
          <a:p>
            <a:r>
              <a:rPr lang="en-US" dirty="0" smtClean="0"/>
              <a:t>At MCIL, our MVV guide us in all we do.</a:t>
            </a:r>
          </a:p>
          <a:p>
            <a:pPr marL="0" indent="0">
              <a:buNone/>
            </a:pPr>
            <a:endParaRPr lang="en-US" sz="1400" dirty="0"/>
          </a:p>
          <a:p>
            <a:r>
              <a:rPr lang="en-US" dirty="0" smtClean="0"/>
              <a:t>Examples,</a:t>
            </a:r>
          </a:p>
          <a:p>
            <a:pPr lvl="1"/>
            <a:r>
              <a:rPr lang="en-US" dirty="0" smtClean="0"/>
              <a:t>Current work on Brand Position:</a:t>
            </a:r>
          </a:p>
          <a:p>
            <a:pPr marL="457200" lvl="1" indent="0">
              <a:buNone/>
            </a:pPr>
            <a:endParaRPr lang="en-US" sz="1400" dirty="0" smtClean="0"/>
          </a:p>
          <a:p>
            <a:pPr marL="457200" lvl="1" indent="0">
              <a:buNone/>
            </a:pPr>
            <a:r>
              <a:rPr lang="en-US" dirty="0"/>
              <a:t>“</a:t>
            </a:r>
            <a:r>
              <a:rPr lang="en-US" i="1" dirty="0"/>
              <a:t>Metropolitan Center for Independent Living assists people with disabilities to live lives of Independent Living. Our mission is </a:t>
            </a:r>
            <a:r>
              <a:rPr lang="en-US" b="1" i="1" dirty="0"/>
              <a:t>Removing Barriers, Promoting Choices</a:t>
            </a:r>
            <a:r>
              <a:rPr lang="en-US" i="1" dirty="0"/>
              <a:t>. It’s about Independent. Follow your path</a:t>
            </a:r>
            <a:r>
              <a:rPr lang="en-US" dirty="0"/>
              <a:t>.”</a:t>
            </a:r>
          </a:p>
        </p:txBody>
      </p:sp>
    </p:spTree>
    <p:extLst>
      <p:ext uri="{BB962C8B-B14F-4D97-AF65-F5344CB8AC3E}">
        <p14:creationId xmlns:p14="http://schemas.microsoft.com/office/powerpoint/2010/main" val="1135074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9056D4-B95E-4BF8-81AB-1B516D6F124C}"/>
              </a:ext>
            </a:extLst>
          </p:cNvPr>
          <p:cNvSpPr>
            <a:spLocks noGrp="1"/>
          </p:cNvSpPr>
          <p:nvPr>
            <p:ph type="title"/>
          </p:nvPr>
        </p:nvSpPr>
        <p:spPr>
          <a:xfrm>
            <a:off x="340742" y="823823"/>
            <a:ext cx="8650858" cy="1081177"/>
          </a:xfrm>
        </p:spPr>
        <p:txBody>
          <a:bodyPr/>
          <a:lstStyle/>
          <a:p>
            <a:r>
              <a:rPr lang="en-US" dirty="0" smtClean="0"/>
              <a:t>Leadership, Human Resources and Services – Opportunities for Nurturing </a:t>
            </a:r>
            <a:r>
              <a:rPr lang="en-US" dirty="0"/>
              <a:t>O</a:t>
            </a:r>
            <a:r>
              <a:rPr lang="en-US" dirty="0" smtClean="0"/>
              <a:t>rganizational </a:t>
            </a:r>
            <a:r>
              <a:rPr lang="en-US" dirty="0"/>
              <a:t>C</a:t>
            </a:r>
            <a:r>
              <a:rPr lang="en-US" dirty="0" smtClean="0"/>
              <a:t>ulture that Reflects </a:t>
            </a:r>
            <a:r>
              <a:rPr lang="en-US" u="sng" dirty="0"/>
              <a:t>M</a:t>
            </a:r>
            <a:r>
              <a:rPr lang="en-US" u="sng" dirty="0" smtClean="0"/>
              <a:t>indfulness</a:t>
            </a:r>
            <a:r>
              <a:rPr lang="en-US" dirty="0" smtClean="0"/>
              <a:t> of DDI &amp; MV are vital.</a:t>
            </a:r>
            <a:endParaRPr lang="en-US" dirty="0"/>
          </a:p>
        </p:txBody>
      </p:sp>
      <p:graphicFrame>
        <p:nvGraphicFramePr>
          <p:cNvPr id="4" name="Diagram 3" descr="Graphic with 5 blue circles in a circle with arrows pointing from one circle to the next:&#10;Mission Vision Values DDI/ Leadership HR Services/ Align policies with MVV DDI/ Align action and learning with MVV &amp; DDI/ Results Reflection Review Refine/ "/>
          <p:cNvGraphicFramePr/>
          <p:nvPr>
            <p:extLst/>
          </p:nvPr>
        </p:nvGraphicFramePr>
        <p:xfrm>
          <a:off x="1865461" y="2590800"/>
          <a:ext cx="5601419" cy="3502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15177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9056D4-B95E-4BF8-81AB-1B516D6F124C}"/>
              </a:ext>
            </a:extLst>
          </p:cNvPr>
          <p:cNvSpPr>
            <a:spLocks noGrp="1"/>
          </p:cNvSpPr>
          <p:nvPr>
            <p:ph type="title"/>
          </p:nvPr>
        </p:nvSpPr>
        <p:spPr>
          <a:xfrm>
            <a:off x="152400" y="380999"/>
            <a:ext cx="8915400" cy="914401"/>
          </a:xfrm>
        </p:spPr>
        <p:txBody>
          <a:bodyPr/>
          <a:lstStyle/>
          <a:p>
            <a:r>
              <a:rPr lang="en-US" dirty="0" smtClean="0"/>
              <a:t>Bridging Welcome for Board, </a:t>
            </a:r>
            <a:br>
              <a:rPr lang="en-US" dirty="0" smtClean="0"/>
            </a:br>
            <a:r>
              <a:rPr lang="en-US" dirty="0" smtClean="0"/>
              <a:t>Management and Employees to DDI &amp; MVV</a:t>
            </a:r>
            <a:endParaRPr lang="en-US" dirty="0"/>
          </a:p>
        </p:txBody>
      </p:sp>
      <p:sp>
        <p:nvSpPr>
          <p:cNvPr id="3" name="Slide Number Placeholder 2"/>
          <p:cNvSpPr>
            <a:spLocks noGrp="1"/>
          </p:cNvSpPr>
          <p:nvPr>
            <p:ph type="sldNum" sz="quarter" idx="4294967295"/>
          </p:nvPr>
        </p:nvSpPr>
        <p:spPr>
          <a:xfrm>
            <a:off x="6781800" y="6384925"/>
            <a:ext cx="2362200" cy="244475"/>
          </a:xfrm>
          <a:prstGeom prst="rect">
            <a:avLst/>
          </a:prstGeom>
        </p:spPr>
        <p:txBody>
          <a:bodyPr/>
          <a:lstStyle/>
          <a:p>
            <a:pPr>
              <a:defRPr/>
            </a:pPr>
            <a:fld id="{F2DF5F09-D78D-44DB-A338-E90D23C46220}" type="slidenum">
              <a:rPr lang="en-US" smtClean="0"/>
              <a:pPr>
                <a:defRPr/>
              </a:pPr>
              <a:t>13</a:t>
            </a:fld>
            <a:endParaRPr lang="en-US"/>
          </a:p>
        </p:txBody>
      </p:sp>
      <p:graphicFrame>
        <p:nvGraphicFramePr>
          <p:cNvPr id="4" name="Diagram 3" descr="Graphic with 5 blue circles in a circle with arrows pointing from one circle to the next:&#10;Mission Vision Values DDI/ Leadership HR Services/ Align policies with MVV DDI/ Align action and learning with MVV &amp; DDI/ Results Reflection Review Refine "/>
          <p:cNvGraphicFramePr/>
          <p:nvPr>
            <p:extLst/>
          </p:nvPr>
        </p:nvGraphicFramePr>
        <p:xfrm>
          <a:off x="1295400" y="1502434"/>
          <a:ext cx="6097437" cy="45173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3940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7696200" cy="792162"/>
          </a:xfrm>
        </p:spPr>
        <p:txBody>
          <a:bodyPr/>
          <a:lstStyle/>
          <a:p>
            <a:r>
              <a:rPr lang="en-US" dirty="0" smtClean="0"/>
              <a:t>Nurturing Organizational Culture</a:t>
            </a:r>
            <a:endParaRPr lang="en-US" dirty="0"/>
          </a:p>
        </p:txBody>
      </p:sp>
      <p:sp>
        <p:nvSpPr>
          <p:cNvPr id="3" name="Text Placeholder 2"/>
          <p:cNvSpPr>
            <a:spLocks noGrp="1"/>
          </p:cNvSpPr>
          <p:nvPr>
            <p:ph idx="1"/>
          </p:nvPr>
        </p:nvSpPr>
        <p:spPr>
          <a:xfrm>
            <a:off x="304800" y="1219200"/>
            <a:ext cx="8382000" cy="5029200"/>
          </a:xfrm>
        </p:spPr>
        <p:txBody>
          <a:bodyPr/>
          <a:lstStyle/>
          <a:p>
            <a:r>
              <a:rPr lang="en-US" dirty="0" smtClean="0"/>
              <a:t>Leadership internalize discovery and meaning and align action in nurturing culture of organization.</a:t>
            </a:r>
          </a:p>
          <a:p>
            <a:r>
              <a:rPr lang="en-US" dirty="0" smtClean="0"/>
              <a:t>Become inviting and expect welcome.</a:t>
            </a:r>
          </a:p>
          <a:p>
            <a:r>
              <a:rPr lang="en-US" dirty="0" smtClean="0"/>
              <a:t>Intentionally hire people who bring intrinsic alignment with MVV and DDI.</a:t>
            </a:r>
          </a:p>
          <a:p>
            <a:r>
              <a:rPr lang="en-US" dirty="0" smtClean="0"/>
              <a:t>Recognize that intersectional issues </a:t>
            </a:r>
            <a:r>
              <a:rPr lang="en-US" i="1" dirty="0" smtClean="0"/>
              <a:t>are </a:t>
            </a:r>
            <a:r>
              <a:rPr lang="en-US" dirty="0" smtClean="0"/>
              <a:t>disability issues.</a:t>
            </a:r>
          </a:p>
          <a:p>
            <a:r>
              <a:rPr lang="en-US" dirty="0" smtClean="0"/>
              <a:t>Bring positive energy, openness to learning, seek to understand, adjust along the way.</a:t>
            </a:r>
          </a:p>
        </p:txBody>
      </p:sp>
    </p:spTree>
    <p:extLst>
      <p:ext uri="{BB962C8B-B14F-4D97-AF65-F5344CB8AC3E}">
        <p14:creationId xmlns:p14="http://schemas.microsoft.com/office/powerpoint/2010/main" val="414025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966" y="503238"/>
            <a:ext cx="8970034" cy="792162"/>
          </a:xfrm>
        </p:spPr>
        <p:txBody>
          <a:bodyPr/>
          <a:lstStyle/>
          <a:p>
            <a:pPr lvl="0"/>
            <a:r>
              <a:rPr lang="en-US" sz="2800" dirty="0" smtClean="0"/>
              <a:t>Strategies for Recruiting, Hiring, &amp; Supporting </a:t>
            </a:r>
            <a:br>
              <a:rPr lang="en-US" sz="2800" dirty="0" smtClean="0"/>
            </a:br>
            <a:r>
              <a:rPr lang="en-US" sz="2800" dirty="0" smtClean="0"/>
              <a:t>Staff </a:t>
            </a:r>
            <a:r>
              <a:rPr lang="en-US" sz="2800" dirty="0"/>
              <a:t>W</a:t>
            </a:r>
            <a:r>
              <a:rPr lang="en-US" sz="2800" dirty="0" smtClean="0"/>
              <a:t>ho are Culturally and Linguistically </a:t>
            </a:r>
            <a:r>
              <a:rPr lang="en-US" sz="2800" dirty="0"/>
              <a:t>D</a:t>
            </a:r>
            <a:r>
              <a:rPr lang="en-US" sz="2800" dirty="0" smtClean="0"/>
              <a:t>iverse. </a:t>
            </a:r>
            <a:endParaRPr lang="en-US" sz="2800" dirty="0"/>
          </a:p>
        </p:txBody>
      </p:sp>
      <p:sp>
        <p:nvSpPr>
          <p:cNvPr id="3" name="Text Placeholder 2"/>
          <p:cNvSpPr>
            <a:spLocks noGrp="1"/>
          </p:cNvSpPr>
          <p:nvPr>
            <p:ph type="body" idx="1"/>
          </p:nvPr>
        </p:nvSpPr>
        <p:spPr>
          <a:xfrm>
            <a:off x="382577" y="1447800"/>
            <a:ext cx="8532823" cy="4721525"/>
          </a:xfrm>
        </p:spPr>
        <p:txBody>
          <a:bodyPr/>
          <a:lstStyle/>
          <a:p>
            <a:r>
              <a:rPr lang="en-US" dirty="0" smtClean="0"/>
              <a:t>Rethink human resources as an enterprise platform.</a:t>
            </a:r>
          </a:p>
          <a:p>
            <a:r>
              <a:rPr lang="en-US" dirty="0" smtClean="0"/>
              <a:t>MVV, DDI, and Talent Management.</a:t>
            </a:r>
          </a:p>
          <a:p>
            <a:r>
              <a:rPr lang="en-US" dirty="0" smtClean="0"/>
              <a:t>Best practices for recruiting, hiring, retaining, and supporting diverse employees.</a:t>
            </a:r>
          </a:p>
          <a:p>
            <a:r>
              <a:rPr lang="en-US" dirty="0" smtClean="0"/>
              <a:t>Grow beyond affirmative action plans.</a:t>
            </a:r>
          </a:p>
          <a:p>
            <a:r>
              <a:rPr lang="en-US" dirty="0" smtClean="0"/>
              <a:t>Create welcome, opportunities to grow.</a:t>
            </a:r>
          </a:p>
          <a:p>
            <a:r>
              <a:rPr lang="en-US" dirty="0" smtClean="0"/>
              <a:t>Mentoring and support.</a:t>
            </a:r>
          </a:p>
          <a:p>
            <a:r>
              <a:rPr lang="en-US" dirty="0" smtClean="0"/>
              <a:t>Reach out to establish ongoing relationships with diverse communities.</a:t>
            </a:r>
          </a:p>
          <a:p>
            <a:r>
              <a:rPr lang="en-US" dirty="0" smtClean="0"/>
              <a:t>Host DDI events, forums, conversation. </a:t>
            </a:r>
          </a:p>
        </p:txBody>
      </p:sp>
    </p:spTree>
    <p:extLst>
      <p:ext uri="{BB962C8B-B14F-4D97-AF65-F5344CB8AC3E}">
        <p14:creationId xmlns:p14="http://schemas.microsoft.com/office/powerpoint/2010/main" val="3877060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696200" cy="639762"/>
          </a:xfrm>
        </p:spPr>
        <p:txBody>
          <a:bodyPr/>
          <a:lstStyle/>
          <a:p>
            <a:r>
              <a:rPr lang="en-US" dirty="0" smtClean="0"/>
              <a:t>Instituting Intentional Engagement</a:t>
            </a:r>
            <a:endParaRPr lang="en-US" dirty="0"/>
          </a:p>
        </p:txBody>
      </p:sp>
      <p:sp>
        <p:nvSpPr>
          <p:cNvPr id="3" name="Text Placeholder 2"/>
          <p:cNvSpPr>
            <a:spLocks noGrp="1"/>
          </p:cNvSpPr>
          <p:nvPr>
            <p:ph idx="1"/>
          </p:nvPr>
        </p:nvSpPr>
        <p:spPr>
          <a:xfrm>
            <a:off x="381000" y="1219200"/>
            <a:ext cx="8382000" cy="5029200"/>
          </a:xfrm>
        </p:spPr>
        <p:txBody>
          <a:bodyPr/>
          <a:lstStyle/>
          <a:p>
            <a:pPr marL="63500" indent="0">
              <a:buNone/>
            </a:pPr>
            <a:r>
              <a:rPr lang="en-US" b="1" dirty="0" smtClean="0"/>
              <a:t>Staff Engagement </a:t>
            </a:r>
          </a:p>
          <a:p>
            <a:r>
              <a:rPr lang="en-US" dirty="0" smtClean="0"/>
              <a:t>Train staff on intersections of disability &amp; diversity.</a:t>
            </a:r>
          </a:p>
          <a:p>
            <a:r>
              <a:rPr lang="en-US" dirty="0" smtClean="0"/>
              <a:t>Enhance recruitment practices.</a:t>
            </a:r>
          </a:p>
          <a:p>
            <a:r>
              <a:rPr lang="en-US" dirty="0" smtClean="0"/>
              <a:t>Change onboarding process to reflect MVV and DDI importance and set tone from the beginning.</a:t>
            </a:r>
          </a:p>
          <a:p>
            <a:r>
              <a:rPr lang="en-US" dirty="0" smtClean="0"/>
              <a:t>Ask questions in interviews with prospective staff to let them know this is important to identify alignment with MVV and DDI. </a:t>
            </a:r>
          </a:p>
          <a:p>
            <a:r>
              <a:rPr lang="en-US" dirty="0" smtClean="0"/>
              <a:t>Constancy of MVV and DDI work together in the hearts and minds of people who comprise your enterprise.</a:t>
            </a:r>
          </a:p>
        </p:txBody>
      </p:sp>
    </p:spTree>
    <p:extLst>
      <p:ext uri="{BB962C8B-B14F-4D97-AF65-F5344CB8AC3E}">
        <p14:creationId xmlns:p14="http://schemas.microsoft.com/office/powerpoint/2010/main" val="11841353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72" y="381000"/>
            <a:ext cx="7696200" cy="792162"/>
          </a:xfrm>
        </p:spPr>
        <p:txBody>
          <a:bodyPr/>
          <a:lstStyle/>
          <a:p>
            <a:r>
              <a:rPr lang="en-US" dirty="0" smtClean="0"/>
              <a:t>Example for CILs Strategic Human Resource Plan</a:t>
            </a:r>
            <a:endParaRPr lang="en-US" dirty="0"/>
          </a:p>
        </p:txBody>
      </p:sp>
      <p:sp>
        <p:nvSpPr>
          <p:cNvPr id="3" name="Content Placeholder 2"/>
          <p:cNvSpPr>
            <a:spLocks noGrp="1"/>
          </p:cNvSpPr>
          <p:nvPr>
            <p:ph idx="1"/>
          </p:nvPr>
        </p:nvSpPr>
        <p:spPr>
          <a:xfrm>
            <a:off x="381000" y="1295400"/>
            <a:ext cx="8458200" cy="4876800"/>
          </a:xfrm>
        </p:spPr>
        <p:txBody>
          <a:bodyPr/>
          <a:lstStyle/>
          <a:p>
            <a:r>
              <a:rPr lang="en-US" dirty="0" smtClean="0"/>
              <a:t>MCIL has a Strategic Human Resources Plan</a:t>
            </a:r>
          </a:p>
          <a:p>
            <a:pPr lvl="1"/>
            <a:r>
              <a:rPr lang="en-US" dirty="0" smtClean="0"/>
              <a:t>We place a high value in support of our employees.</a:t>
            </a:r>
          </a:p>
          <a:p>
            <a:pPr lvl="1"/>
            <a:r>
              <a:rPr lang="en-US" dirty="0" smtClean="0"/>
              <a:t>We look at recruitment, retention, and career pathing.</a:t>
            </a:r>
          </a:p>
          <a:p>
            <a:pPr lvl="1"/>
            <a:r>
              <a:rPr lang="en-US" dirty="0" smtClean="0"/>
              <a:t>Onboarding is key for our team.</a:t>
            </a:r>
          </a:p>
          <a:p>
            <a:pPr lvl="1"/>
            <a:r>
              <a:rPr lang="en-US" dirty="0" smtClean="0"/>
              <a:t>We believe it is important to support the development of our employees based upon “intrinsic motivation of the employee – what their own sense of purpose and career arc.</a:t>
            </a:r>
          </a:p>
          <a:p>
            <a:pPr lvl="1"/>
            <a:r>
              <a:rPr lang="en-US" dirty="0" smtClean="0"/>
              <a:t>MVV and DDI are important to all aspects of our work.</a:t>
            </a:r>
            <a:endParaRPr lang="en-US" dirty="0"/>
          </a:p>
        </p:txBody>
      </p:sp>
    </p:spTree>
    <p:extLst>
      <p:ext uri="{BB962C8B-B14F-4D97-AF65-F5344CB8AC3E}">
        <p14:creationId xmlns:p14="http://schemas.microsoft.com/office/powerpoint/2010/main" val="3432048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a:xfrm>
            <a:off x="381000" y="1066800"/>
            <a:ext cx="8534400" cy="5029200"/>
          </a:xfrm>
        </p:spPr>
        <p:txBody>
          <a:bodyPr/>
          <a:lstStyle/>
          <a:p>
            <a:pPr marL="0" indent="0">
              <a:buNone/>
            </a:pPr>
            <a:r>
              <a:rPr lang="en-US" dirty="0" smtClean="0"/>
              <a:t>Jesse Bethke Gomez</a:t>
            </a:r>
          </a:p>
          <a:p>
            <a:pPr marL="0" indent="0">
              <a:buNone/>
            </a:pPr>
            <a:r>
              <a:rPr lang="en-US" dirty="0" smtClean="0">
                <a:hlinkClick r:id="rId2"/>
              </a:rPr>
              <a:t>jessebg@mcil-mn.org</a:t>
            </a:r>
            <a:endParaRPr lang="en-US" dirty="0" smtClean="0"/>
          </a:p>
          <a:p>
            <a:pPr marL="0" indent="0">
              <a:buNone/>
            </a:pPr>
            <a:endParaRPr lang="en-US" dirty="0"/>
          </a:p>
        </p:txBody>
      </p:sp>
    </p:spTree>
    <p:extLst>
      <p:ext uri="{BB962C8B-B14F-4D97-AF65-F5344CB8AC3E}">
        <p14:creationId xmlns:p14="http://schemas.microsoft.com/office/powerpoint/2010/main" val="665987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hape 253"/>
          <p:cNvSpPr>
            <a:spLocks noGrp="1"/>
          </p:cNvSpPr>
          <p:nvPr>
            <p:ph type="title"/>
          </p:nvPr>
        </p:nvSpPr>
        <p:spPr>
          <a:xfrm>
            <a:off x="228600" y="152400"/>
            <a:ext cx="7696200" cy="792163"/>
          </a:xfrm>
        </p:spPr>
        <p:txBody>
          <a:bodyPr lIns="91425" tIns="45700" rIns="91425" bIns="45700"/>
          <a:lstStyle/>
          <a:p>
            <a:r>
              <a:rPr lang="en-US">
                <a:ea typeface="Nunito"/>
                <a:cs typeface="Nunito"/>
                <a:sym typeface="Nunito"/>
              </a:rPr>
              <a:t>CIL-NET Attribution</a:t>
            </a:r>
            <a:endParaRPr lang="en-US"/>
          </a:p>
        </p:txBody>
      </p:sp>
      <p:sp>
        <p:nvSpPr>
          <p:cNvPr id="58370" name="Shape 254"/>
          <p:cNvSpPr>
            <a:spLocks noGrp="1"/>
          </p:cNvSpPr>
          <p:nvPr>
            <p:ph type="body" idx="1"/>
          </p:nvPr>
        </p:nvSpPr>
        <p:spPr>
          <a:xfrm>
            <a:off x="79375" y="1143000"/>
            <a:ext cx="8458200" cy="5181600"/>
          </a:xfrm>
        </p:spPr>
        <p:txBody>
          <a:bodyPr lIns="91425" tIns="45700" rIns="91425" bIns="45700"/>
          <a:lstStyle/>
          <a:p>
            <a:pPr>
              <a:spcBef>
                <a:spcPct val="0"/>
              </a:spcBef>
              <a:buClr>
                <a:srgbClr val="000000"/>
              </a:buClr>
              <a:buSzPts val="2000"/>
              <a:buFont typeface="Tahoma" panose="020B0604030504040204" charset="0"/>
              <a:buNone/>
            </a:pPr>
            <a:r>
              <a:rPr lang="en-US" sz="2000">
                <a:solidFill>
                  <a:srgbClr val="000000"/>
                </a:solidFill>
                <a:cs typeface="Tahoma" panose="020B0604030504040204" charset="0"/>
                <a:sym typeface="Tahoma" panose="020B0604030504040204" charset="0"/>
              </a:rPr>
              <a:t>	</a:t>
            </a:r>
            <a:r>
              <a:rPr lang="en-US">
                <a:solidFill>
                  <a:srgbClr val="000000"/>
                </a:solidFill>
                <a:cs typeface="Tahoma" panose="020B0604030504040204" charset="0"/>
                <a:sym typeface="Tahoma" panose="020B0604030504040204" charset="0"/>
              </a:rPr>
              <a:t>This project is supported by grant number 90ILTA0001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endParaRPr lang="en-US" sz="2000">
              <a:solidFill>
                <a:srgbClr val="000000"/>
              </a:solidFill>
              <a:cs typeface="Tahoma" panose="020B0604030504040204" charset="0"/>
              <a:sym typeface="Tahoma" panose="020B0604030504040204" charset="0"/>
            </a:endParaRPr>
          </a:p>
        </p:txBody>
      </p:sp>
      <p:sp>
        <p:nvSpPr>
          <p:cNvPr id="2" name="Slide Number Placeholder 1"/>
          <p:cNvSpPr>
            <a:spLocks noGrp="1"/>
          </p:cNvSpPr>
          <p:nvPr>
            <p:ph type="sldNum" sz="quarter" idx="4294967295"/>
          </p:nvPr>
        </p:nvSpPr>
        <p:spPr>
          <a:xfrm>
            <a:off x="6553200" y="6384925"/>
            <a:ext cx="2362200" cy="244475"/>
          </a:xfrm>
          <a:prstGeom prst="rect">
            <a:avLst/>
          </a:prstGeom>
        </p:spPr>
        <p:txBody>
          <a:bodyPr/>
          <a:lstStyle/>
          <a:p>
            <a:pPr>
              <a:defRPr/>
            </a:pPr>
            <a:fld id="{BCAB1130-3EB9-484A-B12F-2088930F4771}" type="slidenum">
              <a:rPr lang="en-US"/>
              <a:t>19</a:t>
            </a:fld>
            <a:endParaRPr lang="en-US" dirty="0"/>
          </a:p>
        </p:txBody>
      </p:sp>
    </p:spTree>
    <p:extLst>
      <p:ext uri="{BB962C8B-B14F-4D97-AF65-F5344CB8AC3E}">
        <p14:creationId xmlns:p14="http://schemas.microsoft.com/office/powerpoint/2010/main" val="315611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2057400"/>
            <a:ext cx="8991600" cy="792162"/>
          </a:xfrm>
        </p:spPr>
        <p:txBody>
          <a:bodyPr/>
          <a:lstStyle/>
          <a:p>
            <a:pPr algn="ctr"/>
            <a:r>
              <a:rPr lang="en-US" dirty="0">
                <a:effectLst/>
              </a:rPr>
              <a:t/>
            </a:r>
            <a:br>
              <a:rPr lang="en-US" dirty="0">
                <a:effectLst/>
              </a:rPr>
            </a:br>
            <a:r>
              <a:rPr lang="en-US" dirty="0" smtClean="0">
                <a:effectLst/>
              </a:rPr>
              <a:t>An American Journey for CILs: Overview</a:t>
            </a:r>
            <a:br>
              <a:rPr lang="en-US" dirty="0" smtClean="0">
                <a:effectLst/>
              </a:rPr>
            </a:br>
            <a:r>
              <a:rPr lang="en-US" dirty="0">
                <a:effectLst/>
              </a:rPr>
              <a:t/>
            </a:r>
            <a:br>
              <a:rPr lang="en-US" dirty="0">
                <a:effectLst/>
              </a:rPr>
            </a:br>
            <a:r>
              <a:rPr lang="en-US" dirty="0" smtClean="0">
                <a:effectLst/>
              </a:rPr>
              <a:t>Jesse Bethke Gomez</a:t>
            </a:r>
            <a:br>
              <a:rPr lang="en-US" dirty="0" smtClean="0">
                <a:effectLst/>
              </a:rPr>
            </a:br>
            <a:endParaRPr lang="en-US" dirty="0">
              <a:effectLst/>
            </a:endParaRPr>
          </a:p>
        </p:txBody>
      </p:sp>
    </p:spTree>
    <p:extLst>
      <p:ext uri="{BB962C8B-B14F-4D97-AF65-F5344CB8AC3E}">
        <p14:creationId xmlns:p14="http://schemas.microsoft.com/office/powerpoint/2010/main" val="1745002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ctrTitle"/>
          </p:nvPr>
        </p:nvSpPr>
        <p:spPr>
          <a:xfrm>
            <a:off x="228600" y="381000"/>
            <a:ext cx="8686799" cy="5622925"/>
          </a:xfrm>
          <a:prstGeom prst="rect">
            <a:avLst/>
          </a:prstGeom>
          <a:noFill/>
          <a:ln>
            <a:noFill/>
          </a:ln>
        </p:spPr>
        <p:txBody>
          <a:bodyPr spcFirstLastPara="1" wrap="square" lIns="91425" tIns="45700" rIns="91425" bIns="45700" anchor="ctr" anchorCtr="0">
            <a:noAutofit/>
          </a:bodyPr>
          <a:lstStyle/>
          <a:p>
            <a:pPr lvl="0" algn="ctr">
              <a:spcBef>
                <a:spcPts val="400"/>
              </a:spcBef>
              <a:spcAft>
                <a:spcPts val="0"/>
              </a:spcAft>
              <a:buClr>
                <a:schemeClr val="accent2"/>
              </a:buClr>
              <a:buSzPts val="2000"/>
            </a:pPr>
            <a:r>
              <a:rPr lang="en-US" sz="2600" i="1" dirty="0">
                <a:effectLst/>
              </a:rPr>
              <a:t>It is important that we seek to understand and have an appreciation for world views </a:t>
            </a:r>
            <a:br>
              <a:rPr lang="en-US" sz="2600" i="1" dirty="0">
                <a:effectLst/>
              </a:rPr>
            </a:br>
            <a:r>
              <a:rPr lang="en-US" sz="2600" i="1" dirty="0">
                <a:effectLst/>
              </a:rPr>
              <a:t>and for value systems, for how people see themselves. Doing so requires a high degree of cultural </a:t>
            </a:r>
            <a:r>
              <a:rPr lang="en-US" sz="2600" i="1" dirty="0" smtClean="0">
                <a:effectLst/>
              </a:rPr>
              <a:t>mindfulness, diplomacy </a:t>
            </a:r>
            <a:r>
              <a:rPr lang="en-US" sz="2600" i="1" dirty="0">
                <a:effectLst/>
              </a:rPr>
              <a:t>and always seeking that understanding. When applying independent living philosophy, which has </a:t>
            </a:r>
            <a:r>
              <a:rPr lang="en-US" sz="2600" i="1" dirty="0" smtClean="0">
                <a:effectLst/>
              </a:rPr>
              <a:t>a </a:t>
            </a:r>
            <a:r>
              <a:rPr lang="en-US" sz="2600" i="1" dirty="0">
                <a:effectLst/>
              </a:rPr>
              <a:t>deference to the aspirations of people we work with, </a:t>
            </a:r>
            <a:r>
              <a:rPr lang="en-US" sz="2600" i="1" dirty="0" smtClean="0">
                <a:effectLst/>
              </a:rPr>
              <a:t>we gain awareness for </a:t>
            </a:r>
            <a:r>
              <a:rPr lang="en-US" sz="2600" i="1" dirty="0">
                <a:effectLst/>
              </a:rPr>
              <a:t>us to know not only the aspirations of a person, but the culture and language context by which a person makes those aspirations known. </a:t>
            </a:r>
            <a:r>
              <a:rPr lang="en-US" i="1" dirty="0">
                <a:solidFill>
                  <a:srgbClr val="333399"/>
                </a:solidFill>
                <a:effectLst/>
                <a:ea typeface="Nunito"/>
                <a:cs typeface="Nunito"/>
                <a:sym typeface="Nunito"/>
              </a:rPr>
              <a:t/>
            </a:r>
            <a:br>
              <a:rPr lang="en-US" i="1" dirty="0">
                <a:solidFill>
                  <a:srgbClr val="333399"/>
                </a:solidFill>
                <a:effectLst/>
                <a:ea typeface="Nunito"/>
                <a:cs typeface="Nunito"/>
                <a:sym typeface="Nunito"/>
              </a:rPr>
            </a:br>
            <a:r>
              <a:rPr lang="en-US" sz="2200" dirty="0">
                <a:solidFill>
                  <a:schemeClr val="tx1"/>
                </a:solidFill>
                <a:effectLst/>
                <a:sym typeface="Nunito"/>
              </a:rPr>
              <a:t>~ </a:t>
            </a:r>
            <a:r>
              <a:rPr lang="en-US" sz="2200" dirty="0" smtClean="0">
                <a:solidFill>
                  <a:schemeClr val="tx1"/>
                </a:solidFill>
                <a:effectLst/>
                <a:sym typeface="Nunito"/>
              </a:rPr>
              <a:t>Jesse Bethke Gomez, Executive Director</a:t>
            </a:r>
            <a:br>
              <a:rPr lang="en-US" sz="2200" dirty="0" smtClean="0">
                <a:solidFill>
                  <a:schemeClr val="tx1"/>
                </a:solidFill>
                <a:effectLst/>
                <a:sym typeface="Nunito"/>
              </a:rPr>
            </a:br>
            <a:r>
              <a:rPr lang="en-US" sz="2200" dirty="0" smtClean="0">
                <a:solidFill>
                  <a:schemeClr val="tx1"/>
                </a:solidFill>
                <a:effectLst/>
                <a:sym typeface="Nunito"/>
              </a:rPr>
              <a:t>Metropolitan Center for Independent Living (St. Paul, MN)</a:t>
            </a:r>
            <a:endParaRPr lang="en-US" sz="2200" dirty="0">
              <a:solidFill>
                <a:schemeClr val="tx1"/>
              </a:solidFill>
              <a:effectLst/>
            </a:endParaRPr>
          </a:p>
        </p:txBody>
      </p:sp>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3</a:t>
            </a:fld>
            <a:endParaRPr lang="en-US"/>
          </a:p>
        </p:txBody>
      </p:sp>
    </p:spTree>
    <p:extLst>
      <p:ext uri="{BB962C8B-B14F-4D97-AF65-F5344CB8AC3E}">
        <p14:creationId xmlns:p14="http://schemas.microsoft.com/office/powerpoint/2010/main" val="3519501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7924800" cy="792162"/>
          </a:xfrm>
        </p:spPr>
        <p:txBody>
          <a:bodyPr/>
          <a:lstStyle/>
          <a:p>
            <a:r>
              <a:rPr lang="en-US" dirty="0" smtClean="0"/>
              <a:t>Background –  Metropolitan Center for Independent Living (MCIL)</a:t>
            </a:r>
            <a:endParaRPr lang="en-US" dirty="0"/>
          </a:p>
        </p:txBody>
      </p:sp>
      <p:sp>
        <p:nvSpPr>
          <p:cNvPr id="3" name="Text Placeholder 2"/>
          <p:cNvSpPr>
            <a:spLocks noGrp="1"/>
          </p:cNvSpPr>
          <p:nvPr>
            <p:ph idx="1"/>
          </p:nvPr>
        </p:nvSpPr>
        <p:spPr>
          <a:xfrm>
            <a:off x="381000" y="1371600"/>
            <a:ext cx="8229600" cy="4724400"/>
          </a:xfrm>
        </p:spPr>
        <p:txBody>
          <a:bodyPr/>
          <a:lstStyle/>
          <a:p>
            <a:r>
              <a:rPr lang="en-US" dirty="0" smtClean="0"/>
              <a:t>Established in 1981</a:t>
            </a:r>
          </a:p>
          <a:p>
            <a:r>
              <a:rPr lang="en-US" dirty="0" smtClean="0"/>
              <a:t>Service area is seven county metropolitan Area of      Twin Cities of St Paul &amp; Minneapolis</a:t>
            </a:r>
          </a:p>
          <a:p>
            <a:r>
              <a:rPr lang="en-US" dirty="0" smtClean="0"/>
              <a:t>77 staff</a:t>
            </a:r>
          </a:p>
          <a:p>
            <a:r>
              <a:rPr lang="en-US" dirty="0" smtClean="0"/>
              <a:t>Reach approximately 7,200 consumers annually</a:t>
            </a:r>
          </a:p>
          <a:p>
            <a:r>
              <a:rPr lang="en-US" dirty="0" smtClean="0"/>
              <a:t>Budget $8.0 million</a:t>
            </a:r>
          </a:p>
          <a:p>
            <a:r>
              <a:rPr lang="en-US" dirty="0" smtClean="0"/>
              <a:t>612,000 people with disabilities live in Minnesota,  50% are located in the St. Paul Minneapolis Area.</a:t>
            </a:r>
          </a:p>
          <a:p>
            <a:r>
              <a:rPr lang="en-US" dirty="0" smtClean="0"/>
              <a:t>More than 100 languages spoken at home in Minnesota (11/5/15 MinnPost). </a:t>
            </a:r>
          </a:p>
        </p:txBody>
      </p:sp>
    </p:spTree>
    <p:extLst>
      <p:ext uri="{BB962C8B-B14F-4D97-AF65-F5344CB8AC3E}">
        <p14:creationId xmlns:p14="http://schemas.microsoft.com/office/powerpoint/2010/main" val="2884753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27038"/>
            <a:ext cx="7696200" cy="792162"/>
          </a:xfrm>
        </p:spPr>
        <p:txBody>
          <a:bodyPr/>
          <a:lstStyle/>
          <a:p>
            <a:r>
              <a:rPr lang="en-US" dirty="0" smtClean="0"/>
              <a:t>Institutional Discovery of Universality of Independent Living</a:t>
            </a:r>
            <a:endParaRPr lang="en-US" dirty="0"/>
          </a:p>
        </p:txBody>
      </p:sp>
      <p:sp>
        <p:nvSpPr>
          <p:cNvPr id="3" name="Text Placeholder 2"/>
          <p:cNvSpPr>
            <a:spLocks noGrp="1"/>
          </p:cNvSpPr>
          <p:nvPr>
            <p:ph idx="1"/>
          </p:nvPr>
        </p:nvSpPr>
        <p:spPr>
          <a:xfrm>
            <a:off x="228600" y="1371600"/>
            <a:ext cx="8686800" cy="5029200"/>
          </a:xfrm>
        </p:spPr>
        <p:txBody>
          <a:bodyPr/>
          <a:lstStyle/>
          <a:p>
            <a:pPr marL="63500" indent="0">
              <a:buNone/>
            </a:pPr>
            <a:r>
              <a:rPr lang="en-US" dirty="0" smtClean="0"/>
              <a:t>Discovery question: What is universal about independent living for all people?</a:t>
            </a:r>
          </a:p>
          <a:p>
            <a:pPr marL="63500" indent="0">
              <a:buNone/>
            </a:pPr>
            <a:endParaRPr lang="en-US" dirty="0"/>
          </a:p>
          <a:p>
            <a:r>
              <a:rPr lang="en-US" dirty="0" smtClean="0"/>
              <a:t>Small group discussion creates safe conversation.</a:t>
            </a:r>
          </a:p>
          <a:p>
            <a:r>
              <a:rPr lang="en-US" dirty="0" smtClean="0"/>
              <a:t>Awareness about humanity – what we all share.</a:t>
            </a:r>
          </a:p>
          <a:p>
            <a:r>
              <a:rPr lang="en-US" dirty="0" smtClean="0"/>
              <a:t>Language, culture, and community are all part of the journey of self awareness and meaning by humanity. </a:t>
            </a:r>
          </a:p>
          <a:p>
            <a:r>
              <a:rPr lang="en-US" dirty="0" smtClean="0"/>
              <a:t>Learning and discovery of meaning are key.</a:t>
            </a:r>
            <a:endParaRPr lang="en-US" dirty="0"/>
          </a:p>
        </p:txBody>
      </p:sp>
      <p:sp>
        <p:nvSpPr>
          <p:cNvPr id="4" name="Slide Number Placeholder 3"/>
          <p:cNvSpPr>
            <a:spLocks noGrp="1"/>
          </p:cNvSpPr>
          <p:nvPr>
            <p:ph type="sldNum" sz="quarter" idx="4294967295"/>
          </p:nvPr>
        </p:nvSpPr>
        <p:spPr>
          <a:xfrm>
            <a:off x="6781800" y="6384925"/>
            <a:ext cx="2362200" cy="244475"/>
          </a:xfrm>
          <a:prstGeom prst="rect">
            <a:avLst/>
          </a:prstGeom>
        </p:spPr>
        <p:txBody>
          <a:bodyPr/>
          <a:lstStyle/>
          <a:p>
            <a:pPr>
              <a:defRPr/>
            </a:pPr>
            <a:fld id="{F2DF5F09-D78D-44DB-A338-E90D23C46220}" type="slidenum">
              <a:rPr lang="en-US" smtClean="0"/>
              <a:pPr>
                <a:defRPr/>
              </a:pPr>
              <a:t>5</a:t>
            </a:fld>
            <a:endParaRPr lang="en-US"/>
          </a:p>
        </p:txBody>
      </p:sp>
    </p:spTree>
    <p:extLst>
      <p:ext uri="{BB962C8B-B14F-4D97-AF65-F5344CB8AC3E}">
        <p14:creationId xmlns:p14="http://schemas.microsoft.com/office/powerpoint/2010/main" val="272907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153400" cy="914400"/>
          </a:xfrm>
        </p:spPr>
        <p:txBody>
          <a:bodyPr/>
          <a:lstStyle/>
          <a:p>
            <a:r>
              <a:rPr lang="en-US" dirty="0" smtClean="0"/>
              <a:t>Strategic Model Mission, Vision, Values (MVV) that Reflect </a:t>
            </a:r>
            <a:r>
              <a:rPr lang="en-US" dirty="0"/>
              <a:t>C</a:t>
            </a:r>
            <a:r>
              <a:rPr lang="en-US" dirty="0" smtClean="0"/>
              <a:t>ommitment to DDI</a:t>
            </a:r>
          </a:p>
        </p:txBody>
      </p:sp>
      <p:sp>
        <p:nvSpPr>
          <p:cNvPr id="3" name="Text Placeholder 2"/>
          <p:cNvSpPr>
            <a:spLocks noGrp="1"/>
          </p:cNvSpPr>
          <p:nvPr>
            <p:ph idx="1"/>
          </p:nvPr>
        </p:nvSpPr>
        <p:spPr>
          <a:xfrm>
            <a:off x="457200" y="1371600"/>
            <a:ext cx="8229600" cy="5029200"/>
          </a:xfrm>
        </p:spPr>
        <p:txBody>
          <a:bodyPr/>
          <a:lstStyle/>
          <a:p>
            <a:pPr marL="0" indent="0" algn="ctr">
              <a:buNone/>
            </a:pPr>
            <a:r>
              <a:rPr lang="en-US" sz="2800" dirty="0" smtClean="0"/>
              <a:t>The magnetic North </a:t>
            </a:r>
            <a:r>
              <a:rPr lang="en-US" sz="2800" dirty="0"/>
              <a:t>P</a:t>
            </a:r>
            <a:r>
              <a:rPr lang="en-US" sz="2800" dirty="0" smtClean="0"/>
              <a:t>ole</a:t>
            </a:r>
          </a:p>
          <a:p>
            <a:pPr marL="0" indent="0" algn="ctr">
              <a:buNone/>
            </a:pPr>
            <a:r>
              <a:rPr lang="en-US" sz="2800" dirty="0" smtClean="0"/>
              <a:t>will always pull the needle </a:t>
            </a:r>
          </a:p>
          <a:p>
            <a:pPr marL="0" indent="0" algn="ctr">
              <a:buNone/>
            </a:pPr>
            <a:r>
              <a:rPr lang="en-US" sz="2800" dirty="0" smtClean="0"/>
              <a:t>of a compass true north.</a:t>
            </a:r>
          </a:p>
          <a:p>
            <a:pPr marL="0" indent="0" algn="ctr">
              <a:buNone/>
            </a:pPr>
            <a:endParaRPr lang="en-US" sz="2800" dirty="0" smtClean="0"/>
          </a:p>
          <a:p>
            <a:pPr marL="0" indent="0" algn="ctr">
              <a:buNone/>
            </a:pPr>
            <a:r>
              <a:rPr lang="en-US" sz="2800" dirty="0" smtClean="0"/>
              <a:t>Mission, Vision, and Values</a:t>
            </a:r>
          </a:p>
          <a:p>
            <a:pPr marL="0" indent="0" algn="ctr">
              <a:buNone/>
            </a:pPr>
            <a:r>
              <a:rPr lang="en-US" sz="2800" dirty="0" smtClean="0"/>
              <a:t>create similar guidance for an enterprise. </a:t>
            </a:r>
          </a:p>
          <a:p>
            <a:pPr marL="0" indent="0" algn="ctr">
              <a:buNone/>
            </a:pPr>
            <a:endParaRPr lang="en-US" sz="2800" dirty="0" smtClean="0"/>
          </a:p>
          <a:p>
            <a:pPr marL="0" indent="0" algn="ctr">
              <a:buNone/>
            </a:pPr>
            <a:r>
              <a:rPr lang="en-US" sz="2800" dirty="0" smtClean="0"/>
              <a:t>Much like the compass!</a:t>
            </a:r>
          </a:p>
          <a:p>
            <a:pPr marL="0" indent="0" algn="ctr">
              <a:buNone/>
            </a:pPr>
            <a:endParaRPr lang="en-US" sz="2800" dirty="0"/>
          </a:p>
        </p:txBody>
      </p:sp>
    </p:spTree>
    <p:extLst>
      <p:ext uri="{BB962C8B-B14F-4D97-AF65-F5344CB8AC3E}">
        <p14:creationId xmlns:p14="http://schemas.microsoft.com/office/powerpoint/2010/main" val="2515176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479" y="385314"/>
            <a:ext cx="7696200" cy="792162"/>
          </a:xfrm>
        </p:spPr>
        <p:txBody>
          <a:bodyPr/>
          <a:lstStyle/>
          <a:p>
            <a:r>
              <a:rPr lang="en-US" dirty="0" smtClean="0"/>
              <a:t>Role of Mission, Vision, Values (MVV) for an Enterprise</a:t>
            </a:r>
          </a:p>
        </p:txBody>
      </p:sp>
      <p:sp>
        <p:nvSpPr>
          <p:cNvPr id="3" name="Text Placeholder 2"/>
          <p:cNvSpPr>
            <a:spLocks noGrp="1"/>
          </p:cNvSpPr>
          <p:nvPr>
            <p:ph type="body" idx="1"/>
          </p:nvPr>
        </p:nvSpPr>
        <p:spPr>
          <a:xfrm>
            <a:off x="329937" y="1604513"/>
            <a:ext cx="8399283" cy="4431102"/>
          </a:xfrm>
        </p:spPr>
        <p:txBody>
          <a:bodyPr/>
          <a:lstStyle/>
          <a:p>
            <a:r>
              <a:rPr lang="en-US" sz="2800" dirty="0" smtClean="0"/>
              <a:t>Mission – why there is the need for the enterprise (CIL).</a:t>
            </a:r>
          </a:p>
          <a:p>
            <a:r>
              <a:rPr lang="en-US" sz="2800" dirty="0" smtClean="0"/>
              <a:t>Vision – create the reality we behold from within.</a:t>
            </a:r>
          </a:p>
          <a:p>
            <a:r>
              <a:rPr lang="en-US" sz="2800" dirty="0" smtClean="0"/>
              <a:t>Values – the means by which we decide action.</a:t>
            </a:r>
          </a:p>
          <a:p>
            <a:pPr marL="0" indent="0" algn="ctr">
              <a:buNone/>
            </a:pPr>
            <a:endParaRPr lang="en-US" sz="2800" dirty="0"/>
          </a:p>
        </p:txBody>
      </p:sp>
    </p:spTree>
    <p:extLst>
      <p:ext uri="{BB962C8B-B14F-4D97-AF65-F5344CB8AC3E}">
        <p14:creationId xmlns:p14="http://schemas.microsoft.com/office/powerpoint/2010/main" val="398365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7696200" cy="792162"/>
          </a:xfrm>
        </p:spPr>
        <p:txBody>
          <a:bodyPr/>
          <a:lstStyle/>
          <a:p>
            <a:r>
              <a:rPr lang="en-US" dirty="0" smtClean="0"/>
              <a:t>So How do we Create MVV?</a:t>
            </a:r>
          </a:p>
        </p:txBody>
      </p:sp>
      <p:sp>
        <p:nvSpPr>
          <p:cNvPr id="3" name="Text Placeholder 2"/>
          <p:cNvSpPr>
            <a:spLocks noGrp="1"/>
          </p:cNvSpPr>
          <p:nvPr>
            <p:ph idx="1"/>
          </p:nvPr>
        </p:nvSpPr>
        <p:spPr>
          <a:xfrm>
            <a:off x="381000" y="1219200"/>
            <a:ext cx="8382000" cy="5029200"/>
          </a:xfrm>
        </p:spPr>
        <p:txBody>
          <a:bodyPr/>
          <a:lstStyle/>
          <a:p>
            <a:pPr marL="0" indent="0">
              <a:buNone/>
            </a:pPr>
            <a:r>
              <a:rPr lang="en-US" sz="2800" dirty="0" smtClean="0"/>
              <a:t>So how do we create Mission, Vision, and Values?</a:t>
            </a:r>
          </a:p>
          <a:p>
            <a:pPr marL="0" indent="0">
              <a:buNone/>
            </a:pPr>
            <a:r>
              <a:rPr lang="en-US" sz="2800" dirty="0" smtClean="0"/>
              <a:t>1. We look internally within the enterprise and</a:t>
            </a:r>
          </a:p>
          <a:p>
            <a:pPr marL="0" indent="0">
              <a:buNone/>
            </a:pPr>
            <a:r>
              <a:rPr lang="en-US" sz="2800" dirty="0" smtClean="0"/>
              <a:t>2. Externally, outside the </a:t>
            </a:r>
            <a:r>
              <a:rPr lang="en-US" sz="2800" dirty="0"/>
              <a:t>enterprise and</a:t>
            </a:r>
            <a:endParaRPr lang="en-US" sz="2800" dirty="0" smtClean="0"/>
          </a:p>
          <a:p>
            <a:pPr marL="0" indent="0">
              <a:buNone/>
            </a:pPr>
            <a:r>
              <a:rPr lang="en-US" sz="2800" dirty="0" smtClean="0"/>
              <a:t>3. Ask people for their input…</a:t>
            </a:r>
          </a:p>
          <a:p>
            <a:pPr marL="0" indent="0">
              <a:buNone/>
            </a:pPr>
            <a:r>
              <a:rPr lang="en-US" sz="2800" dirty="0" smtClean="0"/>
              <a:t>4. Create a plan as a result.</a:t>
            </a:r>
          </a:p>
          <a:p>
            <a:pPr marL="0" indent="0" algn="ctr">
              <a:buNone/>
            </a:pPr>
            <a:endParaRPr lang="en-US" sz="2800" dirty="0" smtClean="0"/>
          </a:p>
          <a:p>
            <a:pPr marL="0" indent="0">
              <a:buNone/>
            </a:pPr>
            <a:r>
              <a:rPr lang="en-US" sz="2800" dirty="0" smtClean="0"/>
              <a:t>Within this construct we bring into the conversation our learning about the populations in our service area and how do we embrace DDI?</a:t>
            </a:r>
            <a:endParaRPr lang="en-US" sz="2800" dirty="0"/>
          </a:p>
        </p:txBody>
      </p:sp>
    </p:spTree>
    <p:extLst>
      <p:ext uri="{BB962C8B-B14F-4D97-AF65-F5344CB8AC3E}">
        <p14:creationId xmlns:p14="http://schemas.microsoft.com/office/powerpoint/2010/main" val="3678553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7696200" cy="792162"/>
          </a:xfrm>
        </p:spPr>
        <p:txBody>
          <a:bodyPr/>
          <a:lstStyle/>
          <a:p>
            <a:r>
              <a:rPr lang="en-US" dirty="0" smtClean="0"/>
              <a:t>Strategic Planning Process</a:t>
            </a:r>
          </a:p>
        </p:txBody>
      </p:sp>
      <p:sp>
        <p:nvSpPr>
          <p:cNvPr id="3" name="Text Placeholder 2"/>
          <p:cNvSpPr>
            <a:spLocks noGrp="1"/>
          </p:cNvSpPr>
          <p:nvPr>
            <p:ph idx="1"/>
          </p:nvPr>
        </p:nvSpPr>
        <p:spPr/>
        <p:txBody>
          <a:bodyPr/>
          <a:lstStyle/>
          <a:p>
            <a:r>
              <a:rPr lang="en-US" sz="2800" dirty="0" smtClean="0"/>
              <a:t>The strategic planning process for MCIL led to a new </a:t>
            </a:r>
            <a:r>
              <a:rPr lang="en-US" sz="2800" b="1" dirty="0" smtClean="0"/>
              <a:t>mission</a:t>
            </a:r>
            <a:r>
              <a:rPr lang="en-US" sz="2800" dirty="0" smtClean="0"/>
              <a:t>, a first time </a:t>
            </a:r>
            <a:r>
              <a:rPr lang="en-US" sz="2800" b="1" dirty="0" smtClean="0"/>
              <a:t>vision,</a:t>
            </a:r>
            <a:r>
              <a:rPr lang="en-US" sz="2800" dirty="0" smtClean="0"/>
              <a:t> and a first time set of </a:t>
            </a:r>
            <a:r>
              <a:rPr lang="en-US" sz="2800" b="1" dirty="0" smtClean="0"/>
              <a:t>values (MVV).</a:t>
            </a:r>
          </a:p>
          <a:p>
            <a:r>
              <a:rPr lang="en-US" sz="2800" dirty="0" smtClean="0"/>
              <a:t>Within all we do we are committed to DDI.</a:t>
            </a:r>
          </a:p>
          <a:p>
            <a:r>
              <a:rPr lang="en-US" sz="2800" dirty="0" smtClean="0"/>
              <a:t>The strategic plan articulates </a:t>
            </a:r>
          </a:p>
          <a:p>
            <a:pPr lvl="1"/>
            <a:r>
              <a:rPr lang="en-US" sz="2800" dirty="0" smtClean="0"/>
              <a:t>A pathway forward about the universality that all people seek in their lives towards life, liberty, and the pursuit of happiness.</a:t>
            </a:r>
          </a:p>
          <a:p>
            <a:pPr lvl="1"/>
            <a:r>
              <a:rPr lang="en-US" sz="2800" dirty="0" smtClean="0"/>
              <a:t>DDI goals.</a:t>
            </a:r>
          </a:p>
        </p:txBody>
      </p:sp>
    </p:spTree>
    <p:extLst>
      <p:ext uri="{BB962C8B-B14F-4D97-AF65-F5344CB8AC3E}">
        <p14:creationId xmlns:p14="http://schemas.microsoft.com/office/powerpoint/2010/main" val="4029916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24471</TotalTime>
  <Words>898</Words>
  <Application>Microsoft Office PowerPoint</Application>
  <PresentationFormat>On-screen Show (4:3)</PresentationFormat>
  <Paragraphs>142</Paragraphs>
  <Slides>19</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Arial Rounded MT Bold</vt:lpstr>
      <vt:lpstr>Nunito</vt:lpstr>
      <vt:lpstr>Tahoma</vt:lpstr>
      <vt:lpstr>Default Design</vt:lpstr>
      <vt:lpstr>Independent Living Research Utilization</vt:lpstr>
      <vt:lpstr> An American Journey for CILs: Overview  Jesse Bethke Gomez </vt:lpstr>
      <vt:lpstr>It is important that we seek to understand and have an appreciation for world views  and for value systems, for how people see themselves. Doing so requires a high degree of cultural mindfulness, diplomacy and always seeking that understanding. When applying independent living philosophy, which has a deference to the aspirations of people we work with, we gain awareness for us to know not only the aspirations of a person, but the culture and language context by which a person makes those aspirations known.  ~ Jesse Bethke Gomez, Executive Director Metropolitan Center for Independent Living (St. Paul, MN)</vt:lpstr>
      <vt:lpstr>Background –  Metropolitan Center for Independent Living (MCIL)</vt:lpstr>
      <vt:lpstr>Institutional Discovery of Universality of Independent Living</vt:lpstr>
      <vt:lpstr>Strategic Model Mission, Vision, Values (MVV) that Reflect Commitment to DDI</vt:lpstr>
      <vt:lpstr>Role of Mission, Vision, Values (MVV) for an Enterprise</vt:lpstr>
      <vt:lpstr>So How do we Create MVV?</vt:lpstr>
      <vt:lpstr>Strategic Planning Process</vt:lpstr>
      <vt:lpstr>MCIL – New Strategic Plan (2018)</vt:lpstr>
      <vt:lpstr>How can you integrate your mission into the life of the CIL?</vt:lpstr>
      <vt:lpstr>Leadership, Human Resources and Services – Opportunities for Nurturing Organizational Culture that Reflects Mindfulness of DDI &amp; MV are vital.</vt:lpstr>
      <vt:lpstr>Bridging Welcome for Board,  Management and Employees to DDI &amp; MVV</vt:lpstr>
      <vt:lpstr>Nurturing Organizational Culture</vt:lpstr>
      <vt:lpstr>Strategies for Recruiting, Hiring, &amp; Supporting  Staff Who are Culturally and Linguistically Diverse. </vt:lpstr>
      <vt:lpstr>Instituting Intentional Engagement</vt:lpstr>
      <vt:lpstr>Example for CILs Strategic Human Resource Plan</vt:lpstr>
      <vt:lpstr>Contact</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DDI OnLocation Day 1</dc:title>
  <dc:creator>eubanks</dc:creator>
  <cp:lastModifiedBy>Carol Eubanks</cp:lastModifiedBy>
  <cp:revision>747</cp:revision>
  <cp:lastPrinted>2019-05-20T18:15:50Z</cp:lastPrinted>
  <dcterms:created xsi:type="dcterms:W3CDTF">2011-01-05T14:17:40Z</dcterms:created>
  <dcterms:modified xsi:type="dcterms:W3CDTF">2020-02-14T13:35:35Z</dcterms:modified>
</cp:coreProperties>
</file>