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handoutMasterIdLst>
    <p:handoutMasterId r:id="rId44"/>
  </p:handoutMasterIdLst>
  <p:sldIdLst>
    <p:sldId id="789" r:id="rId2"/>
    <p:sldId id="1113" r:id="rId3"/>
    <p:sldId id="1170" r:id="rId4"/>
    <p:sldId id="1218" r:id="rId5"/>
    <p:sldId id="1171" r:id="rId6"/>
    <p:sldId id="1172" r:id="rId7"/>
    <p:sldId id="1173" r:id="rId8"/>
    <p:sldId id="1175" r:id="rId9"/>
    <p:sldId id="1176" r:id="rId10"/>
    <p:sldId id="1177" r:id="rId11"/>
    <p:sldId id="1178" r:id="rId12"/>
    <p:sldId id="1179" r:id="rId13"/>
    <p:sldId id="1180" r:id="rId14"/>
    <p:sldId id="1181" r:id="rId15"/>
    <p:sldId id="1182" r:id="rId16"/>
    <p:sldId id="1296" r:id="rId17"/>
    <p:sldId id="1273" r:id="rId18"/>
    <p:sldId id="1275" r:id="rId19"/>
    <p:sldId id="1276" r:id="rId20"/>
    <p:sldId id="1277" r:id="rId21"/>
    <p:sldId id="1278" r:id="rId22"/>
    <p:sldId id="1279" r:id="rId23"/>
    <p:sldId id="1280" r:id="rId24"/>
    <p:sldId id="1281" r:id="rId25"/>
    <p:sldId id="1282" r:id="rId26"/>
    <p:sldId id="1283" r:id="rId27"/>
    <p:sldId id="1284" r:id="rId28"/>
    <p:sldId id="1285" r:id="rId29"/>
    <p:sldId id="1286" r:id="rId30"/>
    <p:sldId id="1287" r:id="rId31"/>
    <p:sldId id="1288" r:id="rId32"/>
    <p:sldId id="1289" r:id="rId33"/>
    <p:sldId id="1290" r:id="rId34"/>
    <p:sldId id="1291" r:id="rId35"/>
    <p:sldId id="1292" r:id="rId36"/>
    <p:sldId id="1293" r:id="rId37"/>
    <p:sldId id="1294" r:id="rId38"/>
    <p:sldId id="1295" r:id="rId39"/>
    <p:sldId id="1333" r:id="rId40"/>
    <p:sldId id="1132" r:id="rId41"/>
    <p:sldId id="1047" r:id="rId42"/>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FF0000"/>
    <a:srgbClr val="CC3300"/>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D829F95-D5E4-44F3-AC3F-4FA1526BC0FE}" v="1" dt="2020-04-07T17:41:42.59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5538" autoAdjust="0"/>
    <p:restoredTop sz="95394" autoAdjust="0"/>
  </p:normalViewPr>
  <p:slideViewPr>
    <p:cSldViewPr>
      <p:cViewPr varScale="1">
        <p:scale>
          <a:sx n="70" d="100"/>
          <a:sy n="70" d="100"/>
        </p:scale>
        <p:origin x="540" y="7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4" d="100"/>
          <a:sy n="64" d="100"/>
        </p:scale>
        <p:origin x="2568" y="43"/>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50"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s>
</file>

<file path=ppt/_rels/viewProps.xml.rels><?xml version="1.0" encoding="UTF-8" standalone="yes"?>
<Relationships xmlns="http://schemas.openxmlformats.org/package/2006/relationships"><Relationship Id="rId1" Type="http://schemas.openxmlformats.org/officeDocument/2006/relationships/slide" Target="slides/slide2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jorie Elhardt" userId="7987bd4b3c1ea734" providerId="LiveId" clId="{AD829F95-D5E4-44F3-AC3F-4FA1526BC0FE}"/>
    <pc:docChg chg="modSld">
      <pc:chgData name="Marjorie Elhardt" userId="7987bd4b3c1ea734" providerId="LiveId" clId="{AD829F95-D5E4-44F3-AC3F-4FA1526BC0FE}" dt="2020-04-07T17:41:42.570" v="0"/>
      <pc:docMkLst>
        <pc:docMk/>
      </pc:docMkLst>
      <pc:sldChg chg="modTransition">
        <pc:chgData name="Marjorie Elhardt" userId="7987bd4b3c1ea734" providerId="LiveId" clId="{AD829F95-D5E4-44F3-AC3F-4FA1526BC0FE}" dt="2020-04-07T17:41:42.570" v="0"/>
        <pc:sldMkLst>
          <pc:docMk/>
          <pc:sldMk cId="4153885541" sldId="1113"/>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dirty="0">
                <a:latin typeface="Arial" charset="0"/>
                <a:cs typeface="+mn-cs"/>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smtClean="0">
                <a:latin typeface="Arial" charset="0"/>
                <a:cs typeface="+mn-cs"/>
              </a:defRPr>
            </a:lvl1pPr>
          </a:lstStyle>
          <a:p>
            <a:pPr>
              <a:defRPr/>
            </a:pPr>
            <a:fld id="{8F03C5B2-8747-4BAD-824A-F5E10A8B6135}" type="datetimeFigureOut">
              <a:rPr lang="en-US"/>
              <a:pPr>
                <a:defRPr/>
              </a:pPr>
              <a:t>4/7/2020</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dirty="0">
                <a:latin typeface="Arial" charset="0"/>
                <a:cs typeface="+mn-cs"/>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a:defRPr sz="1200"/>
            </a:lvl1pPr>
          </a:lstStyle>
          <a:p>
            <a:fld id="{A36CD1A9-6B0D-4A65-83C0-7995B45DCB86}" type="slidenum">
              <a:rPr lang="en-US"/>
              <a:pPr/>
              <a:t>‹#›</a:t>
            </a:fld>
            <a:endParaRPr lang="en-US"/>
          </a:p>
        </p:txBody>
      </p:sp>
    </p:spTree>
    <p:extLst>
      <p:ext uri="{BB962C8B-B14F-4D97-AF65-F5344CB8AC3E}">
        <p14:creationId xmlns:p14="http://schemas.microsoft.com/office/powerpoint/2010/main" val="38357261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dirty="0">
                <a:latin typeface="Arial" charset="0"/>
                <a:cs typeface="+mn-cs"/>
              </a:defRPr>
            </a:lvl1pPr>
          </a:lstStyle>
          <a:p>
            <a:pPr>
              <a:defRPr/>
            </a:pPr>
            <a:endParaRPr lang="en-US"/>
          </a:p>
        </p:txBody>
      </p:sp>
      <p:sp>
        <p:nvSpPr>
          <p:cNvPr id="26627"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dirty="0">
                <a:latin typeface="Arial" charset="0"/>
                <a:cs typeface="+mn-cs"/>
              </a:defRPr>
            </a:lvl1pPr>
          </a:lstStyle>
          <a:p>
            <a:pPr>
              <a:defRPr/>
            </a:pPr>
            <a:endParaRPr lang="en-US"/>
          </a:p>
        </p:txBody>
      </p:sp>
      <p:sp>
        <p:nvSpPr>
          <p:cNvPr id="6758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6630"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dirty="0">
                <a:latin typeface="Arial" charset="0"/>
                <a:cs typeface="+mn-cs"/>
              </a:defRPr>
            </a:lvl1pPr>
          </a:lstStyle>
          <a:p>
            <a:pPr>
              <a:defRPr/>
            </a:pPr>
            <a:endParaRPr lang="en-US"/>
          </a:p>
        </p:txBody>
      </p:sp>
      <p:sp>
        <p:nvSpPr>
          <p:cNvPr id="26631"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5C733EDE-9156-424D-B81D-18EFED6A3FB8}" type="slidenum">
              <a:rPr lang="en-US"/>
              <a:pPr/>
              <a:t>‹#›</a:t>
            </a:fld>
            <a:endParaRPr lang="en-US"/>
          </a:p>
        </p:txBody>
      </p:sp>
    </p:spTree>
    <p:extLst>
      <p:ext uri="{BB962C8B-B14F-4D97-AF65-F5344CB8AC3E}">
        <p14:creationId xmlns:p14="http://schemas.microsoft.com/office/powerpoint/2010/main" val="42622478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p:spPr>
        <p:txBody>
          <a:bodyPr/>
          <a:lstStyle/>
          <a:p>
            <a:pPr eaLnBrk="1" hangingPunct="1"/>
            <a:endParaRPr lang="en-US">
              <a:latin typeface="Arial" panose="020B0604020202020204" pitchFamily="34" charset="0"/>
            </a:endParaRPr>
          </a:p>
        </p:txBody>
      </p:sp>
    </p:spTree>
    <p:extLst>
      <p:ext uri="{BB962C8B-B14F-4D97-AF65-F5344CB8AC3E}">
        <p14:creationId xmlns:p14="http://schemas.microsoft.com/office/powerpoint/2010/main" val="35132658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0"/>
          </p:nvPr>
        </p:nvSpPr>
        <p:spPr/>
        <p:txBody>
          <a:bodyPr/>
          <a:lstStyle/>
          <a:p>
            <a:pPr algn="r"/>
            <a:fld id="{00000000-1234-1234-1234-123412341234}" type="slidenum">
              <a:rPr lang="en-US" sz="1200" smtClean="0">
                <a:solidFill>
                  <a:schemeClr val="dk1"/>
                </a:solidFill>
              </a:rPr>
              <a:pPr algn="r"/>
              <a:t>12</a:t>
            </a:fld>
            <a:endParaRPr lang="en-US" sz="1200">
              <a:solidFill>
                <a:schemeClr val="dk1"/>
              </a:solidFill>
            </a:endParaRPr>
          </a:p>
        </p:txBody>
      </p:sp>
    </p:spTree>
    <p:extLst>
      <p:ext uri="{BB962C8B-B14F-4D97-AF65-F5344CB8AC3E}">
        <p14:creationId xmlns:p14="http://schemas.microsoft.com/office/powerpoint/2010/main" val="29478971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0"/>
          </p:nvPr>
        </p:nvSpPr>
        <p:spPr/>
        <p:txBody>
          <a:bodyPr/>
          <a:lstStyle/>
          <a:p>
            <a:pPr algn="r"/>
            <a:fld id="{00000000-1234-1234-1234-123412341234}" type="slidenum">
              <a:rPr lang="en-US" sz="1200" smtClean="0">
                <a:solidFill>
                  <a:schemeClr val="dk1"/>
                </a:solidFill>
              </a:rPr>
              <a:pPr algn="r"/>
              <a:t>13</a:t>
            </a:fld>
            <a:endParaRPr lang="en-US" sz="1200">
              <a:solidFill>
                <a:schemeClr val="dk1"/>
              </a:solidFill>
            </a:endParaRPr>
          </a:p>
        </p:txBody>
      </p:sp>
    </p:spTree>
    <p:extLst>
      <p:ext uri="{BB962C8B-B14F-4D97-AF65-F5344CB8AC3E}">
        <p14:creationId xmlns:p14="http://schemas.microsoft.com/office/powerpoint/2010/main" val="41183142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0"/>
          </p:nvPr>
        </p:nvSpPr>
        <p:spPr/>
        <p:txBody>
          <a:bodyPr/>
          <a:lstStyle/>
          <a:p>
            <a:pPr algn="r"/>
            <a:fld id="{00000000-1234-1234-1234-123412341234}" type="slidenum">
              <a:rPr lang="en-US" sz="1200" smtClean="0">
                <a:solidFill>
                  <a:schemeClr val="dk1"/>
                </a:solidFill>
              </a:rPr>
              <a:pPr algn="r"/>
              <a:t>14</a:t>
            </a:fld>
            <a:endParaRPr lang="en-US" sz="1200">
              <a:solidFill>
                <a:schemeClr val="dk1"/>
              </a:solidFill>
            </a:endParaRPr>
          </a:p>
        </p:txBody>
      </p:sp>
    </p:spTree>
    <p:extLst>
      <p:ext uri="{BB962C8B-B14F-4D97-AF65-F5344CB8AC3E}">
        <p14:creationId xmlns:p14="http://schemas.microsoft.com/office/powerpoint/2010/main" val="1364090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0"/>
          </p:nvPr>
        </p:nvSpPr>
        <p:spPr/>
        <p:txBody>
          <a:bodyPr/>
          <a:lstStyle/>
          <a:p>
            <a:pPr algn="r"/>
            <a:fld id="{00000000-1234-1234-1234-123412341234}" type="slidenum">
              <a:rPr lang="en-US" sz="1200" smtClean="0">
                <a:solidFill>
                  <a:schemeClr val="dk1"/>
                </a:solidFill>
              </a:rPr>
              <a:pPr algn="r"/>
              <a:t>15</a:t>
            </a:fld>
            <a:endParaRPr lang="en-US" sz="1200">
              <a:solidFill>
                <a:schemeClr val="dk1"/>
              </a:solidFill>
            </a:endParaRPr>
          </a:p>
        </p:txBody>
      </p:sp>
    </p:spTree>
    <p:extLst>
      <p:ext uri="{BB962C8B-B14F-4D97-AF65-F5344CB8AC3E}">
        <p14:creationId xmlns:p14="http://schemas.microsoft.com/office/powerpoint/2010/main" val="3859613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17:notes"/>
          <p:cNvSpPr txBox="1">
            <a:spLocks noGrp="1"/>
          </p:cNvSpPr>
          <p:nvPr>
            <p:ph type="body" idx="1"/>
          </p:nvPr>
        </p:nvSpPr>
        <p:spPr>
          <a:xfrm>
            <a:off x="701040" y="4415791"/>
            <a:ext cx="5608320" cy="4183380"/>
          </a:xfrm>
          <a:prstGeom prst="rect">
            <a:avLst/>
          </a:prstGeom>
        </p:spPr>
        <p:txBody>
          <a:bodyPr spcFirstLastPara="1" wrap="square" lIns="93175" tIns="46575" rIns="93175" bIns="46575" anchor="t" anchorCtr="0">
            <a:noAutofit/>
          </a:bodyPr>
          <a:lstStyle/>
          <a:p>
            <a:pPr marL="0" lvl="0" indent="0">
              <a:spcBef>
                <a:spcPts val="360"/>
              </a:spcBef>
              <a:spcAft>
                <a:spcPts val="0"/>
              </a:spcAft>
              <a:buNone/>
            </a:pPr>
            <a:endParaRPr/>
          </a:p>
        </p:txBody>
      </p:sp>
      <p:sp>
        <p:nvSpPr>
          <p:cNvPr id="149" name="Google Shape;149;p17: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15603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6993629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3109063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375102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2646461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9393" name="Shape 250"/>
          <p:cNvSpPr>
            <a:spLocks noGrp="1" noRot="1" noChangeAspect="1"/>
          </p:cNvSpPr>
          <p:nvPr>
            <p:ph type="sldImg" idx="2"/>
          </p:nvPr>
        </p:nvSpPr>
        <p:spPr>
          <a:custGeom>
            <a:avLst/>
            <a:gdLst>
              <a:gd name="T0" fmla="*/ 0 w 120000"/>
              <a:gd name="T1" fmla="*/ 0 h 120000"/>
              <a:gd name="T2" fmla="*/ 120000 w 120000"/>
              <a:gd name="T3" fmla="*/ 120000 h 120000"/>
            </a:gdLst>
            <a:ahLst/>
            <a:cxnLst>
              <a:cxn ang="0">
                <a:pos x="0" y="0"/>
              </a:cxn>
              <a:cxn ang="0">
                <a:pos x="120000" y="0"/>
              </a:cxn>
              <a:cxn ang="0">
                <a:pos x="120000" y="120000"/>
              </a:cxn>
              <a:cxn ang="0">
                <a:pos x="0" y="120000"/>
              </a:cxn>
            </a:cxnLst>
            <a:rect l="T0" t="T1" r="T2" b="T3"/>
            <a:pathLst>
              <a:path w="120000" h="120000" extrusionOk="0">
                <a:moveTo>
                  <a:pt x="0" y="0"/>
                </a:moveTo>
                <a:lnTo>
                  <a:pt x="120000" y="0"/>
                </a:lnTo>
                <a:lnTo>
                  <a:pt x="120000" y="120000"/>
                </a:lnTo>
                <a:lnTo>
                  <a:pt x="0" y="120000"/>
                </a:lnTo>
                <a:close/>
              </a:path>
            </a:pathLst>
          </a:custGeom>
          <a:noFill/>
          <a:ln cap="flat">
            <a:headEnd type="none" w="sm" len="sm"/>
            <a:tailEnd type="none" w="sm" len="sm"/>
          </a:ln>
        </p:spPr>
      </p:sp>
      <p:sp>
        <p:nvSpPr>
          <p:cNvPr id="59394" name="Shape 251"/>
          <p:cNvSpPr txBox="1">
            <a:spLocks noGrp="1"/>
          </p:cNvSpPr>
          <p:nvPr>
            <p:ph type="body" idx="1"/>
          </p:nvPr>
        </p:nvSpPr>
        <p:spPr>
          <a:noFill/>
        </p:spPr>
        <p:txBody>
          <a:bodyPr lIns="93175" tIns="46575" rIns="93175" bIns="46575"/>
          <a:lstStyle/>
          <a:p>
            <a:pPr>
              <a:spcBef>
                <a:spcPct val="0"/>
              </a:spcBef>
            </a:pPr>
            <a:endParaRPr lang="en-US">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
        <p:nvSpPr>
          <p:cNvPr id="2" name="Slide Number Placeholder 1"/>
          <p:cNvSpPr>
            <a:spLocks noGrp="1"/>
          </p:cNvSpPr>
          <p:nvPr>
            <p:ph type="sldNum" sz="quarter" idx="5"/>
          </p:nvPr>
        </p:nvSpPr>
        <p:spPr/>
        <p:txBody>
          <a:bodyPr/>
          <a:lstStyle/>
          <a:p>
            <a:pPr>
              <a:defRPr/>
            </a:pPr>
            <a:fld id="{D3A0351C-2741-4AC4-8CBD-F6F28DE1B70A}" type="slidenum">
              <a:rPr lang="en-US" smtClean="0"/>
              <a:t>41</a:t>
            </a:fld>
            <a:endParaRPr lang="en-US" dirty="0"/>
          </a:p>
        </p:txBody>
      </p:sp>
    </p:spTree>
    <p:extLst>
      <p:ext uri="{BB962C8B-B14F-4D97-AF65-F5344CB8AC3E}">
        <p14:creationId xmlns:p14="http://schemas.microsoft.com/office/powerpoint/2010/main" val="20073542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2</a:t>
            </a:fld>
            <a:endParaRPr lang="en-US" dirty="0"/>
          </a:p>
        </p:txBody>
      </p:sp>
    </p:spTree>
    <p:extLst>
      <p:ext uri="{BB962C8B-B14F-4D97-AF65-F5344CB8AC3E}">
        <p14:creationId xmlns:p14="http://schemas.microsoft.com/office/powerpoint/2010/main" val="7242057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0"/>
          </p:nvPr>
        </p:nvSpPr>
        <p:spPr/>
        <p:txBody>
          <a:bodyPr/>
          <a:lstStyle/>
          <a:p>
            <a:pPr algn="r"/>
            <a:fld id="{00000000-1234-1234-1234-123412341234}" type="slidenum">
              <a:rPr lang="en-US" sz="1200" smtClean="0">
                <a:solidFill>
                  <a:schemeClr val="dk1"/>
                </a:solidFill>
              </a:rPr>
              <a:pPr algn="r"/>
              <a:t>5</a:t>
            </a:fld>
            <a:endParaRPr lang="en-US" sz="1200">
              <a:solidFill>
                <a:schemeClr val="dk1"/>
              </a:solidFill>
            </a:endParaRPr>
          </a:p>
        </p:txBody>
      </p:sp>
    </p:spTree>
    <p:extLst>
      <p:ext uri="{BB962C8B-B14F-4D97-AF65-F5344CB8AC3E}">
        <p14:creationId xmlns:p14="http://schemas.microsoft.com/office/powerpoint/2010/main" val="14254924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0"/>
          </p:nvPr>
        </p:nvSpPr>
        <p:spPr/>
        <p:txBody>
          <a:bodyPr/>
          <a:lstStyle/>
          <a:p>
            <a:pPr algn="r"/>
            <a:fld id="{00000000-1234-1234-1234-123412341234}" type="slidenum">
              <a:rPr lang="en-US" sz="1200" smtClean="0">
                <a:solidFill>
                  <a:schemeClr val="dk1"/>
                </a:solidFill>
              </a:rPr>
              <a:pPr algn="r"/>
              <a:t>6</a:t>
            </a:fld>
            <a:endParaRPr lang="en-US" sz="1200">
              <a:solidFill>
                <a:schemeClr val="dk1"/>
              </a:solidFill>
            </a:endParaRPr>
          </a:p>
        </p:txBody>
      </p:sp>
    </p:spTree>
    <p:extLst>
      <p:ext uri="{BB962C8B-B14F-4D97-AF65-F5344CB8AC3E}">
        <p14:creationId xmlns:p14="http://schemas.microsoft.com/office/powerpoint/2010/main" val="25416129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0"/>
          </p:nvPr>
        </p:nvSpPr>
        <p:spPr/>
        <p:txBody>
          <a:bodyPr/>
          <a:lstStyle/>
          <a:p>
            <a:pPr algn="r"/>
            <a:fld id="{00000000-1234-1234-1234-123412341234}" type="slidenum">
              <a:rPr lang="en-US" sz="1200" smtClean="0">
                <a:solidFill>
                  <a:schemeClr val="dk1"/>
                </a:solidFill>
              </a:rPr>
              <a:pPr algn="r"/>
              <a:t>7</a:t>
            </a:fld>
            <a:endParaRPr lang="en-US" sz="1200">
              <a:solidFill>
                <a:schemeClr val="dk1"/>
              </a:solidFill>
            </a:endParaRPr>
          </a:p>
        </p:txBody>
      </p:sp>
    </p:spTree>
    <p:extLst>
      <p:ext uri="{BB962C8B-B14F-4D97-AF65-F5344CB8AC3E}">
        <p14:creationId xmlns:p14="http://schemas.microsoft.com/office/powerpoint/2010/main" val="23814194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0"/>
          </p:nvPr>
        </p:nvSpPr>
        <p:spPr/>
        <p:txBody>
          <a:bodyPr/>
          <a:lstStyle/>
          <a:p>
            <a:pPr algn="r"/>
            <a:fld id="{00000000-1234-1234-1234-123412341234}" type="slidenum">
              <a:rPr lang="en-US" sz="1200" smtClean="0">
                <a:solidFill>
                  <a:schemeClr val="dk1"/>
                </a:solidFill>
              </a:rPr>
              <a:pPr algn="r"/>
              <a:t>8</a:t>
            </a:fld>
            <a:endParaRPr lang="en-US" sz="1200">
              <a:solidFill>
                <a:schemeClr val="dk1"/>
              </a:solidFill>
            </a:endParaRPr>
          </a:p>
        </p:txBody>
      </p:sp>
    </p:spTree>
    <p:extLst>
      <p:ext uri="{BB962C8B-B14F-4D97-AF65-F5344CB8AC3E}">
        <p14:creationId xmlns:p14="http://schemas.microsoft.com/office/powerpoint/2010/main" val="13549917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0"/>
          </p:nvPr>
        </p:nvSpPr>
        <p:spPr/>
        <p:txBody>
          <a:bodyPr/>
          <a:lstStyle/>
          <a:p>
            <a:pPr algn="r"/>
            <a:fld id="{00000000-1234-1234-1234-123412341234}" type="slidenum">
              <a:rPr lang="en-US" sz="1200" smtClean="0">
                <a:solidFill>
                  <a:schemeClr val="dk1"/>
                </a:solidFill>
              </a:rPr>
              <a:pPr algn="r"/>
              <a:t>9</a:t>
            </a:fld>
            <a:endParaRPr lang="en-US" sz="1200">
              <a:solidFill>
                <a:schemeClr val="dk1"/>
              </a:solidFill>
            </a:endParaRPr>
          </a:p>
        </p:txBody>
      </p:sp>
    </p:spTree>
    <p:extLst>
      <p:ext uri="{BB962C8B-B14F-4D97-AF65-F5344CB8AC3E}">
        <p14:creationId xmlns:p14="http://schemas.microsoft.com/office/powerpoint/2010/main" val="38565680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0"/>
          </p:nvPr>
        </p:nvSpPr>
        <p:spPr/>
        <p:txBody>
          <a:bodyPr/>
          <a:lstStyle/>
          <a:p>
            <a:pPr algn="r"/>
            <a:fld id="{00000000-1234-1234-1234-123412341234}" type="slidenum">
              <a:rPr lang="en-US" sz="1200" smtClean="0">
                <a:solidFill>
                  <a:schemeClr val="dk1"/>
                </a:solidFill>
              </a:rPr>
              <a:pPr algn="r"/>
              <a:t>10</a:t>
            </a:fld>
            <a:endParaRPr lang="en-US" sz="1200">
              <a:solidFill>
                <a:schemeClr val="dk1"/>
              </a:solidFill>
            </a:endParaRPr>
          </a:p>
        </p:txBody>
      </p:sp>
    </p:spTree>
    <p:extLst>
      <p:ext uri="{BB962C8B-B14F-4D97-AF65-F5344CB8AC3E}">
        <p14:creationId xmlns:p14="http://schemas.microsoft.com/office/powerpoint/2010/main" val="14571412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0"/>
          </p:nvPr>
        </p:nvSpPr>
        <p:spPr/>
        <p:txBody>
          <a:bodyPr/>
          <a:lstStyle/>
          <a:p>
            <a:pPr algn="r"/>
            <a:fld id="{00000000-1234-1234-1234-123412341234}" type="slidenum">
              <a:rPr lang="en-US" sz="1200" smtClean="0">
                <a:solidFill>
                  <a:schemeClr val="dk1"/>
                </a:solidFill>
              </a:rPr>
              <a:pPr algn="r"/>
              <a:t>11</a:t>
            </a:fld>
            <a:endParaRPr lang="en-US" sz="1200">
              <a:solidFill>
                <a:schemeClr val="dk1"/>
              </a:solidFill>
            </a:endParaRPr>
          </a:p>
        </p:txBody>
      </p:sp>
    </p:spTree>
    <p:extLst>
      <p:ext uri="{BB962C8B-B14F-4D97-AF65-F5344CB8AC3E}">
        <p14:creationId xmlns:p14="http://schemas.microsoft.com/office/powerpoint/2010/main" val="3675452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a:ln/>
        </p:spPr>
        <p:txBody>
          <a:bodyPr/>
          <a:lstStyle>
            <a:lvl1pPr>
              <a:defRPr/>
            </a:lvl1pPr>
          </a:lstStyle>
          <a:p>
            <a:fld id="{F039BFBC-22F7-42AB-A445-569E69D7288C}" type="slidenum">
              <a:rPr lang="en-US"/>
              <a:pPr/>
              <a:t>‹#›</a:t>
            </a:fld>
            <a:endParaRPr lang="en-US"/>
          </a:p>
        </p:txBody>
      </p:sp>
    </p:spTree>
    <p:extLst>
      <p:ext uri="{BB962C8B-B14F-4D97-AF65-F5344CB8AC3E}">
        <p14:creationId xmlns:p14="http://schemas.microsoft.com/office/powerpoint/2010/main" val="3617377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fld id="{460AF1EE-47CB-437A-BA50-70F9BE446D36}" type="slidenum">
              <a:rPr lang="en-US"/>
              <a:pPr/>
              <a:t>‹#›</a:t>
            </a:fld>
            <a:endParaRPr lang="en-US"/>
          </a:p>
        </p:txBody>
      </p:sp>
    </p:spTree>
    <p:extLst>
      <p:ext uri="{BB962C8B-B14F-4D97-AF65-F5344CB8AC3E}">
        <p14:creationId xmlns:p14="http://schemas.microsoft.com/office/powerpoint/2010/main" val="2144913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74638"/>
            <a:ext cx="2095500" cy="55927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274638"/>
            <a:ext cx="6134100" cy="55927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lvl1pPr>
              <a:defRPr sz="1200"/>
            </a:lvl1pPr>
          </a:lstStyle>
          <a:p>
            <a:fld id="{D34FC40E-C645-47B8-AE41-3CF9A4FDC8AC}" type="slidenum">
              <a:rPr lang="en-US"/>
              <a:pPr/>
              <a:t>‹#›</a:t>
            </a:fld>
            <a:endParaRPr lang="en-US"/>
          </a:p>
        </p:txBody>
      </p:sp>
    </p:spTree>
    <p:extLst>
      <p:ext uri="{BB962C8B-B14F-4D97-AF65-F5344CB8AC3E}">
        <p14:creationId xmlns:p14="http://schemas.microsoft.com/office/powerpoint/2010/main" val="1748799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7" descr="ilru_new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305800" y="323117"/>
            <a:ext cx="762000" cy="362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28600" y="274638"/>
            <a:ext cx="7696200" cy="792162"/>
          </a:xfrm>
        </p:spPr>
        <p:txBody>
          <a:bodyPr/>
          <a:lstStyle>
            <a:lvl1pPr>
              <a:defRPr sz="2800">
                <a:effectLst/>
              </a:defRPr>
            </a:lvl1pPr>
          </a:lstStyle>
          <a:p>
            <a:r>
              <a:rPr lang="en-US" dirty="0"/>
              <a:t>Click to edit Master title style</a:t>
            </a:r>
          </a:p>
        </p:txBody>
      </p:sp>
      <p:sp>
        <p:nvSpPr>
          <p:cNvPr id="3" name="Content Placeholder 2"/>
          <p:cNvSpPr>
            <a:spLocks noGrp="1"/>
          </p:cNvSpPr>
          <p:nvPr>
            <p:ph idx="1"/>
          </p:nvPr>
        </p:nvSpPr>
        <p:spPr>
          <a:xfrm>
            <a:off x="228600" y="1066800"/>
            <a:ext cx="8686800" cy="5029200"/>
          </a:xfrm>
        </p:spPr>
        <p:txBody>
          <a:bodyPr/>
          <a:lstStyle>
            <a:lvl1pPr>
              <a:buClrTx/>
              <a:defRPr sz="2600"/>
            </a:lvl1pPr>
            <a:lvl2pPr>
              <a:buClr>
                <a:schemeClr val="tx1"/>
              </a:buClr>
              <a:defRPr sz="2600">
                <a:solidFill>
                  <a:schemeClr val="tx1"/>
                </a:solidFill>
              </a:defRPr>
            </a:lvl2pPr>
            <a:lvl3pPr>
              <a:buClr>
                <a:schemeClr val="tx1"/>
              </a:buClr>
              <a:defRPr sz="2600">
                <a:solidFill>
                  <a:schemeClr val="tx1"/>
                </a:solidFill>
              </a:defRPr>
            </a:lvl3pPr>
            <a:lvl4pPr>
              <a:buClr>
                <a:schemeClr val="tx1"/>
              </a:buClr>
              <a:defRPr sz="2600">
                <a:solidFill>
                  <a:schemeClr val="tx1"/>
                </a:solidFill>
              </a:defRPr>
            </a:lvl4pPr>
            <a:lvl5pPr>
              <a:buClr>
                <a:schemeClr val="tx1"/>
              </a:buClr>
              <a:defRPr sz="26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20228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361301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5" name="Picture 7" descr="ilru_new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305800" y="323117"/>
            <a:ext cx="762000" cy="362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95366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7" descr="ilru_new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305800" y="323117"/>
            <a:ext cx="762000" cy="362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29698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38588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62030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008818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sz="1200"/>
            </a:lvl1pPr>
          </a:lstStyle>
          <a:p>
            <a:fld id="{9D9B01B8-C92B-431A-8758-DC3F71DB1FA4}" type="slidenum">
              <a:rPr lang="en-US"/>
              <a:pPr/>
              <a:t>‹#›</a:t>
            </a:fld>
            <a:endParaRPr lang="en-US"/>
          </a:p>
        </p:txBody>
      </p:sp>
    </p:spTree>
    <p:extLst>
      <p:ext uri="{BB962C8B-B14F-4D97-AF65-F5344CB8AC3E}">
        <p14:creationId xmlns:p14="http://schemas.microsoft.com/office/powerpoint/2010/main" val="1330350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219200"/>
            <a:ext cx="81534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0" name="Rectangle 6"/>
          <p:cNvSpPr>
            <a:spLocks noGrp="1" noChangeArrowheads="1"/>
          </p:cNvSpPr>
          <p:nvPr>
            <p:ph type="sldNum" sz="quarter" idx="4"/>
          </p:nvPr>
        </p:nvSpPr>
        <p:spPr bwMode="auto">
          <a:xfrm>
            <a:off x="6553200" y="6477000"/>
            <a:ext cx="2362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1">
                <a:solidFill>
                  <a:schemeClr val="bg1"/>
                </a:solidFill>
              </a:defRPr>
            </a:lvl1pPr>
          </a:lstStyle>
          <a:p>
            <a:fld id="{61815F4C-79BC-4B23-992F-88F805635CE3}" type="slidenum">
              <a:rPr lang="en-US"/>
              <a:pPr/>
              <a:t>‹#›</a:t>
            </a:fld>
            <a:endParaRPr lang="en-US"/>
          </a:p>
        </p:txBody>
      </p:sp>
      <p:sp>
        <p:nvSpPr>
          <p:cNvPr id="1029"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7ACDD59A-FF3A-402B-8676-10E69B5A2DA1}" type="slidenum">
              <a:rPr lang="en-US" sz="800" b="1"/>
              <a:pPr algn="r" eaLnBrk="1" hangingPunct="1"/>
              <a:t>‹#›</a:t>
            </a:fld>
            <a:endParaRPr lang="en-US" sz="800" b="1"/>
          </a:p>
        </p:txBody>
      </p:sp>
      <p:pic>
        <p:nvPicPr>
          <p:cNvPr id="2" name="Picture 6"/>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6200" y="6132513"/>
            <a:ext cx="28336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9"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0" r:id="rId10"/>
    <p:sldLayoutId id="2147483679" r:id="rId11"/>
  </p:sldLayoutIdLst>
  <p:hf hdr="0" ftr="0" dt="0"/>
  <p:txStyles>
    <p:titleStyle>
      <a:lvl1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lr>
          <a:schemeClr val="accent2"/>
        </a:buClr>
        <a:buFont typeface="Tahoma" panose="020B0604030504040204" pitchFamily="34" charset="0"/>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Tahoma" panose="020B0604030504040204" pitchFamily="34" charset="0"/>
        <a:buChar char="•"/>
        <a:defRPr sz="2400">
          <a:solidFill>
            <a:schemeClr val="accent2"/>
          </a:solidFill>
          <a:latin typeface="+mn-lt"/>
        </a:defRPr>
      </a:lvl2pPr>
      <a:lvl3pPr marL="1143000" indent="-228600" algn="l" rtl="0" eaLnBrk="0" fontAlgn="base" hangingPunct="0">
        <a:spcBef>
          <a:spcPct val="20000"/>
        </a:spcBef>
        <a:spcAft>
          <a:spcPct val="0"/>
        </a:spcAft>
        <a:buFont typeface="Tahoma" panose="020B0604030504040204" pitchFamily="34" charset="0"/>
        <a:buChar char="•"/>
        <a:defRPr sz="2400">
          <a:solidFill>
            <a:schemeClr val="accent2"/>
          </a:solidFill>
          <a:latin typeface="+mn-lt"/>
        </a:defRPr>
      </a:lvl3pPr>
      <a:lvl4pPr marL="1600200" indent="-228600" algn="l" rtl="0" eaLnBrk="0" fontAlgn="base" hangingPunct="0">
        <a:spcBef>
          <a:spcPct val="20000"/>
        </a:spcBef>
        <a:spcAft>
          <a:spcPct val="0"/>
        </a:spcAft>
        <a:buFont typeface="Tahoma" panose="020B0604030504040204" pitchFamily="34" charset="0"/>
        <a:buChar char="•"/>
        <a:defRPr sz="2000">
          <a:solidFill>
            <a:schemeClr val="accent2"/>
          </a:solidFill>
          <a:latin typeface="+mn-lt"/>
        </a:defRPr>
      </a:lvl4pPr>
      <a:lvl5pPr marL="2057400" indent="-228600" algn="l" rtl="0" eaLnBrk="0" fontAlgn="base" hangingPunct="0">
        <a:spcBef>
          <a:spcPct val="20000"/>
        </a:spcBef>
        <a:spcAft>
          <a:spcPct val="0"/>
        </a:spcAft>
        <a:buFont typeface="Tahoma" panose="020B0604030504040204" pitchFamily="34" charset="0"/>
        <a:buChar char="•"/>
        <a:defRPr sz="2000">
          <a:solidFill>
            <a:schemeClr val="accent2"/>
          </a:solidFill>
          <a:latin typeface="+mn-lt"/>
        </a:defRPr>
      </a:lvl5pPr>
      <a:lvl6pPr marL="2514600" indent="-228600" algn="l" rtl="0" fontAlgn="base">
        <a:spcBef>
          <a:spcPct val="20000"/>
        </a:spcBef>
        <a:spcAft>
          <a:spcPct val="0"/>
        </a:spcAft>
        <a:buFont typeface="Tahoma" pitchFamily="34" charset="0"/>
        <a:buChar char="•"/>
        <a:defRPr sz="2000">
          <a:solidFill>
            <a:schemeClr val="accent2"/>
          </a:solidFill>
          <a:latin typeface="+mn-lt"/>
        </a:defRPr>
      </a:lvl6pPr>
      <a:lvl7pPr marL="2971800" indent="-228600" algn="l" rtl="0" fontAlgn="base">
        <a:spcBef>
          <a:spcPct val="20000"/>
        </a:spcBef>
        <a:spcAft>
          <a:spcPct val="0"/>
        </a:spcAft>
        <a:buFont typeface="Tahoma" pitchFamily="34" charset="0"/>
        <a:buChar char="•"/>
        <a:defRPr sz="2000">
          <a:solidFill>
            <a:schemeClr val="accent2"/>
          </a:solidFill>
          <a:latin typeface="+mn-lt"/>
        </a:defRPr>
      </a:lvl7pPr>
      <a:lvl8pPr marL="3429000" indent="-228600" algn="l" rtl="0" fontAlgn="base">
        <a:spcBef>
          <a:spcPct val="20000"/>
        </a:spcBef>
        <a:spcAft>
          <a:spcPct val="0"/>
        </a:spcAft>
        <a:buFont typeface="Tahoma" pitchFamily="34" charset="0"/>
        <a:buChar char="•"/>
        <a:defRPr sz="2000">
          <a:solidFill>
            <a:schemeClr val="accent2"/>
          </a:solidFill>
          <a:latin typeface="+mn-lt"/>
        </a:defRPr>
      </a:lvl8pPr>
      <a:lvl9pPr marL="3886200" indent="-228600" algn="l" rtl="0" fontAlgn="base">
        <a:spcBef>
          <a:spcPct val="20000"/>
        </a:spcBef>
        <a:spcAft>
          <a:spcPct val="0"/>
        </a:spcAft>
        <a:buFont typeface="Tahoma" pitchFamily="34" charset="0"/>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languageline.com/interpreting/phone"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hyperlink" Target="http://www.census.gov/" TargetMode="External"/><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mailto:liz@iicil.com" TargetMode="External"/><Relationship Id="rId2" Type="http://schemas.openxmlformats.org/officeDocument/2006/relationships/hyperlink" Target="mailto:Kgibson@disabilitylink.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5" descr="We create opportunities for independence for people with disabilities through research, education, and consultation.  ilru logo in block red letters with blue eyebrow swoosh above and below Independent Living Research utilization. www.ilru.org. "/>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95350" y="860425"/>
            <a:ext cx="7353300" cy="538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Title 6"/>
          <p:cNvSpPr>
            <a:spLocks noGrp="1"/>
          </p:cNvSpPr>
          <p:nvPr>
            <p:ph type="title"/>
          </p:nvPr>
        </p:nvSpPr>
        <p:spPr>
          <a:xfrm>
            <a:off x="144463" y="317500"/>
            <a:ext cx="8855075" cy="368300"/>
          </a:xfrm>
        </p:spPr>
        <p:txBody>
          <a:bodyPr/>
          <a:lstStyle/>
          <a:p>
            <a:pPr algn="ctr" eaLnBrk="1" hangingPunct="1"/>
            <a:r>
              <a:rPr lang="en-US" sz="1600" dirty="0"/>
              <a:t>Independent Living Research Utilization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6137"/>
            <a:ext cx="8915400" cy="682063"/>
          </a:xfrm>
        </p:spPr>
        <p:txBody>
          <a:bodyPr/>
          <a:lstStyle/>
          <a:p>
            <a:r>
              <a:rPr lang="en-US" dirty="0"/>
              <a:t>Community Engagement – disABILITY LINK </a:t>
            </a:r>
          </a:p>
        </p:txBody>
      </p:sp>
      <p:sp>
        <p:nvSpPr>
          <p:cNvPr id="3" name="Text Placeholder 2"/>
          <p:cNvSpPr>
            <a:spLocks noGrp="1"/>
          </p:cNvSpPr>
          <p:nvPr>
            <p:ph type="body" idx="1"/>
          </p:nvPr>
        </p:nvSpPr>
        <p:spPr>
          <a:xfrm>
            <a:off x="412955" y="687268"/>
            <a:ext cx="8426246" cy="5484932"/>
          </a:xfrm>
        </p:spPr>
        <p:txBody>
          <a:bodyPr/>
          <a:lstStyle/>
          <a:p>
            <a:pPr marL="63500" indent="0">
              <a:buNone/>
            </a:pPr>
            <a:r>
              <a:rPr lang="en-US" sz="2400" dirty="0"/>
              <a:t>Participation in social justice events.</a:t>
            </a:r>
          </a:p>
          <a:p>
            <a:pPr lvl="1"/>
            <a:r>
              <a:rPr lang="en-US" sz="2400" dirty="0"/>
              <a:t>MLK Parade</a:t>
            </a:r>
          </a:p>
          <a:p>
            <a:pPr lvl="1"/>
            <a:r>
              <a:rPr lang="en-US" sz="2400" dirty="0"/>
              <a:t>Pride Parade</a:t>
            </a:r>
          </a:p>
          <a:p>
            <a:pPr marL="63500" indent="0">
              <a:buNone/>
            </a:pPr>
            <a:r>
              <a:rPr lang="en-US" sz="2400" dirty="0"/>
              <a:t>Collaborations with different groups.</a:t>
            </a:r>
          </a:p>
          <a:p>
            <a:pPr lvl="1"/>
            <a:r>
              <a:rPr lang="en-US" sz="2400" dirty="0"/>
              <a:t>Black Lives Matter</a:t>
            </a:r>
          </a:p>
          <a:p>
            <a:pPr lvl="1"/>
            <a:r>
              <a:rPr lang="en-US" sz="2400" dirty="0"/>
              <a:t>NAACP</a:t>
            </a:r>
          </a:p>
          <a:p>
            <a:pPr lvl="1"/>
            <a:r>
              <a:rPr lang="en-US" sz="2400" dirty="0"/>
              <a:t>Latino, Korean, Muslim, Jewish, etc.</a:t>
            </a:r>
          </a:p>
          <a:p>
            <a:pPr lvl="1"/>
            <a:r>
              <a:rPr lang="en-US" sz="2400" dirty="0"/>
              <a:t>LGBTQIAP</a:t>
            </a:r>
          </a:p>
          <a:p>
            <a:pPr marL="63500" indent="0">
              <a:buNone/>
            </a:pPr>
            <a:r>
              <a:rPr lang="en-US" sz="2400" dirty="0"/>
              <a:t>Reaching out to meet the needs of rural populations.</a:t>
            </a:r>
          </a:p>
          <a:p>
            <a:pPr lvl="1"/>
            <a:r>
              <a:rPr lang="en-US" sz="2400" dirty="0"/>
              <a:t>Community outreach and participation using health fairs, support groups, VR, Senior Centers, Churches, international days, etc.</a:t>
            </a:r>
          </a:p>
          <a:p>
            <a:pPr lvl="1"/>
            <a:r>
              <a:rPr lang="en-US" sz="2400" dirty="0"/>
              <a:t>Use of partnerships for meeting spaces.</a:t>
            </a:r>
          </a:p>
        </p:txBody>
      </p:sp>
    </p:spTree>
    <p:extLst>
      <p:ext uri="{BB962C8B-B14F-4D97-AF65-F5344CB8AC3E}">
        <p14:creationId xmlns:p14="http://schemas.microsoft.com/office/powerpoint/2010/main" val="18156199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63080" y="350838"/>
            <a:ext cx="7696200" cy="792162"/>
          </a:xfrm>
        </p:spPr>
        <p:txBody>
          <a:bodyPr/>
          <a:lstStyle/>
          <a:p>
            <a:r>
              <a:rPr lang="en-US" sz="3200" dirty="0"/>
              <a:t>Technology for Rural Outreach – </a:t>
            </a:r>
            <a:r>
              <a:rPr lang="en-US" sz="3200" dirty="0" err="1"/>
              <a:t>disABILITY</a:t>
            </a:r>
            <a:r>
              <a:rPr lang="en-US" sz="3200" dirty="0"/>
              <a:t> LINK </a:t>
            </a:r>
          </a:p>
        </p:txBody>
      </p:sp>
      <p:sp>
        <p:nvSpPr>
          <p:cNvPr id="6" name="Text Placeholder 5"/>
          <p:cNvSpPr>
            <a:spLocks noGrp="1"/>
          </p:cNvSpPr>
          <p:nvPr>
            <p:ph type="body" idx="1"/>
          </p:nvPr>
        </p:nvSpPr>
        <p:spPr>
          <a:xfrm>
            <a:off x="334297" y="1201150"/>
            <a:ext cx="8367251" cy="5123450"/>
          </a:xfrm>
        </p:spPr>
        <p:txBody>
          <a:bodyPr/>
          <a:lstStyle/>
          <a:p>
            <a:pPr>
              <a:buSzPct val="100000"/>
            </a:pPr>
            <a:r>
              <a:rPr lang="en-US" dirty="0">
                <a:solidFill>
                  <a:schemeClr val="tx1"/>
                </a:solidFill>
              </a:rPr>
              <a:t>Zoom technology – </a:t>
            </a:r>
          </a:p>
          <a:p>
            <a:pPr lvl="1">
              <a:buSzPct val="100000"/>
            </a:pPr>
            <a:r>
              <a:rPr lang="en-US" dirty="0">
                <a:solidFill>
                  <a:schemeClr val="tx1"/>
                </a:solidFill>
              </a:rPr>
              <a:t>Video conferencing that can be accessed on any phone/computer. Does not necessarily have to have video.</a:t>
            </a:r>
          </a:p>
          <a:p>
            <a:pPr lvl="1">
              <a:buSzPct val="100000"/>
            </a:pPr>
            <a:r>
              <a:rPr lang="en-US" dirty="0">
                <a:solidFill>
                  <a:schemeClr val="tx1"/>
                </a:solidFill>
              </a:rPr>
              <a:t>Use for all classes – Sign-in sheet lists that it is being used and we state this at the beginning of all classes.</a:t>
            </a:r>
          </a:p>
          <a:p>
            <a:pPr lvl="1">
              <a:buSzPct val="100000"/>
            </a:pPr>
            <a:r>
              <a:rPr lang="en-US" dirty="0">
                <a:solidFill>
                  <a:schemeClr val="tx1"/>
                </a:solidFill>
              </a:rPr>
              <a:t>Allows for individuals to participate and feel part of the group.</a:t>
            </a:r>
          </a:p>
          <a:p>
            <a:pPr lvl="1">
              <a:buSzPct val="100000"/>
            </a:pPr>
            <a:r>
              <a:rPr lang="en-US" dirty="0">
                <a:solidFill>
                  <a:schemeClr val="tx1"/>
                </a:solidFill>
              </a:rPr>
              <a:t>Has captioning ability.</a:t>
            </a:r>
          </a:p>
          <a:p>
            <a:pPr>
              <a:buSzPct val="100000"/>
            </a:pPr>
            <a:endParaRPr lang="en-US" dirty="0">
              <a:solidFill>
                <a:schemeClr val="tx1"/>
              </a:solidFill>
            </a:endParaRPr>
          </a:p>
        </p:txBody>
      </p:sp>
    </p:spTree>
    <p:extLst>
      <p:ext uri="{BB962C8B-B14F-4D97-AF65-F5344CB8AC3E}">
        <p14:creationId xmlns:p14="http://schemas.microsoft.com/office/powerpoint/2010/main" val="33311072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63080" y="427038"/>
            <a:ext cx="7696200" cy="792162"/>
          </a:xfrm>
        </p:spPr>
        <p:txBody>
          <a:bodyPr/>
          <a:lstStyle/>
          <a:p>
            <a:r>
              <a:rPr lang="en-US" sz="3200" dirty="0"/>
              <a:t>Technology for Rural Outreach – </a:t>
            </a:r>
            <a:r>
              <a:rPr lang="en-US" sz="3200" dirty="0" err="1"/>
              <a:t>disABILITY</a:t>
            </a:r>
            <a:r>
              <a:rPr lang="en-US" sz="3200" dirty="0"/>
              <a:t> LINK, </a:t>
            </a:r>
            <a:r>
              <a:rPr lang="en-US" dirty="0"/>
              <a:t>cont’d. </a:t>
            </a:r>
          </a:p>
        </p:txBody>
      </p:sp>
      <p:sp>
        <p:nvSpPr>
          <p:cNvPr id="6" name="Text Placeholder 5"/>
          <p:cNvSpPr>
            <a:spLocks noGrp="1"/>
          </p:cNvSpPr>
          <p:nvPr>
            <p:ph type="body" idx="1"/>
          </p:nvPr>
        </p:nvSpPr>
        <p:spPr>
          <a:xfrm>
            <a:off x="403123" y="1353550"/>
            <a:ext cx="8318090" cy="5123450"/>
          </a:xfrm>
        </p:spPr>
        <p:txBody>
          <a:bodyPr/>
          <a:lstStyle/>
          <a:p>
            <a:pPr>
              <a:buSzPct val="100000"/>
            </a:pPr>
            <a:r>
              <a:rPr lang="en-US" dirty="0">
                <a:solidFill>
                  <a:schemeClr val="tx1"/>
                </a:solidFill>
              </a:rPr>
              <a:t>Other Technology – </a:t>
            </a:r>
          </a:p>
          <a:p>
            <a:pPr lvl="1">
              <a:buSzPct val="100000"/>
            </a:pPr>
            <a:r>
              <a:rPr lang="en-US" dirty="0">
                <a:solidFill>
                  <a:schemeClr val="tx1"/>
                </a:solidFill>
              </a:rPr>
              <a:t>Use of Access interpreting that allows for on-demand interpreting as well as scheduled interpreting.</a:t>
            </a:r>
          </a:p>
          <a:p>
            <a:pPr lvl="1">
              <a:buSzPct val="100000"/>
            </a:pPr>
            <a:r>
              <a:rPr lang="en-US" dirty="0">
                <a:solidFill>
                  <a:schemeClr val="tx1"/>
                </a:solidFill>
              </a:rPr>
              <a:t>All staff trained and can be accessed on computer, phone, iPad. </a:t>
            </a:r>
          </a:p>
          <a:p>
            <a:pPr lvl="1">
              <a:buSzPct val="100000"/>
            </a:pPr>
            <a:r>
              <a:rPr lang="en-US" dirty="0">
                <a:solidFill>
                  <a:schemeClr val="tx1"/>
                </a:solidFill>
              </a:rPr>
              <a:t>Use of </a:t>
            </a:r>
            <a:r>
              <a:rPr lang="en-US" dirty="0" err="1">
                <a:solidFill>
                  <a:schemeClr val="tx1"/>
                </a:solidFill>
              </a:rPr>
              <a:t>LanguageLine</a:t>
            </a:r>
            <a:r>
              <a:rPr lang="en-US" dirty="0">
                <a:solidFill>
                  <a:schemeClr val="tx1"/>
                </a:solidFill>
              </a:rPr>
              <a:t> for a variety of languages. </a:t>
            </a:r>
            <a:r>
              <a:rPr lang="en-US" dirty="0">
                <a:solidFill>
                  <a:schemeClr val="tx1"/>
                </a:solidFill>
                <a:hlinkClick r:id="rId3"/>
              </a:rPr>
              <a:t>https://www.languageline.com/interpreting/phone</a:t>
            </a:r>
            <a:endParaRPr lang="en-US" dirty="0">
              <a:solidFill>
                <a:schemeClr val="tx1"/>
              </a:solidFill>
            </a:endParaRPr>
          </a:p>
          <a:p>
            <a:pPr lvl="1">
              <a:buSzPct val="100000"/>
            </a:pPr>
            <a:r>
              <a:rPr lang="en-US" dirty="0">
                <a:solidFill>
                  <a:schemeClr val="tx1"/>
                </a:solidFill>
              </a:rPr>
              <a:t>Use of peer supporters.</a:t>
            </a:r>
          </a:p>
        </p:txBody>
      </p:sp>
    </p:spTree>
    <p:extLst>
      <p:ext uri="{BB962C8B-B14F-4D97-AF65-F5344CB8AC3E}">
        <p14:creationId xmlns:p14="http://schemas.microsoft.com/office/powerpoint/2010/main" val="11946894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27038"/>
            <a:ext cx="7696200" cy="792162"/>
          </a:xfrm>
        </p:spPr>
        <p:txBody>
          <a:bodyPr/>
          <a:lstStyle/>
          <a:p>
            <a:r>
              <a:rPr lang="en-US" sz="3200" dirty="0"/>
              <a:t>Hiring, Recruiting, and Supporting Staff and Board – disABILITY LINK </a:t>
            </a:r>
          </a:p>
        </p:txBody>
      </p:sp>
      <p:sp>
        <p:nvSpPr>
          <p:cNvPr id="3" name="Text Placeholder 2"/>
          <p:cNvSpPr>
            <a:spLocks noGrp="1"/>
          </p:cNvSpPr>
          <p:nvPr>
            <p:ph type="body" idx="1"/>
          </p:nvPr>
        </p:nvSpPr>
        <p:spPr>
          <a:xfrm>
            <a:off x="403122" y="1447800"/>
            <a:ext cx="8347587" cy="5029200"/>
          </a:xfrm>
        </p:spPr>
        <p:txBody>
          <a:bodyPr/>
          <a:lstStyle/>
          <a:p>
            <a:r>
              <a:rPr lang="en-US" dirty="0"/>
              <a:t>Hiring of staff reflective of the community.</a:t>
            </a:r>
          </a:p>
          <a:p>
            <a:r>
              <a:rPr lang="en-US" dirty="0"/>
              <a:t>Recruitment of board reflective of community.</a:t>
            </a:r>
          </a:p>
          <a:p>
            <a:r>
              <a:rPr lang="en-US" dirty="0"/>
              <a:t>Community assessment.</a:t>
            </a:r>
          </a:p>
          <a:p>
            <a:r>
              <a:rPr lang="en-US" dirty="0"/>
              <a:t>Requires changing policies to reflect diversity.</a:t>
            </a:r>
          </a:p>
          <a:p>
            <a:r>
              <a:rPr lang="en-US" dirty="0"/>
              <a:t>Supporting staff and board through training.</a:t>
            </a:r>
          </a:p>
          <a:p>
            <a:pPr lvl="1"/>
            <a:r>
              <a:rPr lang="en-US" dirty="0"/>
              <a:t>Weekly trainings held.</a:t>
            </a:r>
          </a:p>
          <a:p>
            <a:pPr lvl="1"/>
            <a:r>
              <a:rPr lang="en-US" dirty="0"/>
              <a:t>Peer support for all new employees – </a:t>
            </a:r>
            <a:r>
              <a:rPr lang="en-US" dirty="0">
                <a:solidFill>
                  <a:schemeClr val="tx1"/>
                </a:solidFill>
              </a:rPr>
              <a:t>(curriculum addresses issues of diversity in peer support).</a:t>
            </a:r>
          </a:p>
          <a:p>
            <a:pPr lvl="1"/>
            <a:r>
              <a:rPr lang="en-US" dirty="0"/>
              <a:t>Board training required before being considered to be on the board.</a:t>
            </a:r>
          </a:p>
          <a:p>
            <a:pPr lvl="1">
              <a:buFont typeface="Wingdings" panose="05000000000000000000" pitchFamily="2" charset="2"/>
              <a:buChar char="Ø"/>
            </a:pPr>
            <a:endParaRPr lang="en-US" dirty="0"/>
          </a:p>
          <a:p>
            <a:pPr marL="520700" lvl="1" indent="0">
              <a:buNone/>
            </a:pPr>
            <a:endParaRPr lang="en-US" dirty="0"/>
          </a:p>
        </p:txBody>
      </p:sp>
    </p:spTree>
    <p:extLst>
      <p:ext uri="{BB962C8B-B14F-4D97-AF65-F5344CB8AC3E}">
        <p14:creationId xmlns:p14="http://schemas.microsoft.com/office/powerpoint/2010/main" val="3456843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50838"/>
            <a:ext cx="7696200" cy="792162"/>
          </a:xfrm>
        </p:spPr>
        <p:txBody>
          <a:bodyPr/>
          <a:lstStyle/>
          <a:p>
            <a:r>
              <a:rPr lang="en-US" sz="3200" dirty="0"/>
              <a:t>Supporting Staff and Board Commitment to DDI – </a:t>
            </a:r>
            <a:r>
              <a:rPr lang="en-US" sz="3200" dirty="0" err="1"/>
              <a:t>disABILITY</a:t>
            </a:r>
            <a:r>
              <a:rPr lang="en-US" sz="3200" dirty="0"/>
              <a:t> LINK  </a:t>
            </a:r>
          </a:p>
        </p:txBody>
      </p:sp>
      <p:sp>
        <p:nvSpPr>
          <p:cNvPr id="3" name="Text Placeholder 2"/>
          <p:cNvSpPr>
            <a:spLocks noGrp="1"/>
          </p:cNvSpPr>
          <p:nvPr>
            <p:ph type="body" idx="1"/>
          </p:nvPr>
        </p:nvSpPr>
        <p:spPr>
          <a:xfrm>
            <a:off x="363794" y="1295400"/>
            <a:ext cx="8298425" cy="5029200"/>
          </a:xfrm>
        </p:spPr>
        <p:txBody>
          <a:bodyPr/>
          <a:lstStyle/>
          <a:p>
            <a:r>
              <a:rPr lang="en-US" sz="2400" dirty="0"/>
              <a:t>Cultural diversity training provided:</a:t>
            </a:r>
          </a:p>
          <a:p>
            <a:pPr lvl="1"/>
            <a:r>
              <a:rPr lang="en-US" sz="2400" dirty="0">
                <a:solidFill>
                  <a:schemeClr val="tx1"/>
                </a:solidFill>
              </a:rPr>
              <a:t>In our peer support trainings.</a:t>
            </a:r>
          </a:p>
          <a:p>
            <a:pPr lvl="1"/>
            <a:r>
              <a:rPr lang="en-US" sz="2400" dirty="0">
                <a:solidFill>
                  <a:schemeClr val="tx1"/>
                </a:solidFill>
              </a:rPr>
              <a:t>In staff meetings.</a:t>
            </a:r>
          </a:p>
          <a:p>
            <a:pPr lvl="1"/>
            <a:r>
              <a:rPr lang="en-US" sz="2400" dirty="0">
                <a:solidFill>
                  <a:schemeClr val="tx1"/>
                </a:solidFill>
              </a:rPr>
              <a:t>Workshop presentations.</a:t>
            </a:r>
          </a:p>
          <a:p>
            <a:pPr lvl="1"/>
            <a:r>
              <a:rPr lang="en-US" sz="2400" dirty="0">
                <a:solidFill>
                  <a:schemeClr val="tx1"/>
                </a:solidFill>
              </a:rPr>
              <a:t>Outreach into the communities.</a:t>
            </a:r>
          </a:p>
          <a:p>
            <a:r>
              <a:rPr lang="en-US" sz="2400" dirty="0"/>
              <a:t>Creating partnerships and passion from staff.</a:t>
            </a:r>
          </a:p>
          <a:p>
            <a:r>
              <a:rPr lang="en-US" sz="2400" dirty="0"/>
              <a:t>Having staff taking ownership of programs.</a:t>
            </a:r>
          </a:p>
          <a:p>
            <a:pPr lvl="1"/>
            <a:r>
              <a:rPr lang="en-US" sz="2400" dirty="0">
                <a:solidFill>
                  <a:schemeClr val="tx1"/>
                </a:solidFill>
              </a:rPr>
              <a:t>Staff are empowered to bring ideas and then develop the classes within that perspective. Workshop proposals sheets are completed.</a:t>
            </a:r>
          </a:p>
          <a:p>
            <a:endParaRPr lang="en-US" sz="2400" dirty="0">
              <a:solidFill>
                <a:schemeClr val="tx1"/>
              </a:solidFill>
            </a:endParaRPr>
          </a:p>
          <a:p>
            <a:endParaRPr lang="en-US" sz="2400" dirty="0">
              <a:solidFill>
                <a:schemeClr val="tx1"/>
              </a:solidFill>
            </a:endParaRPr>
          </a:p>
        </p:txBody>
      </p:sp>
    </p:spTree>
    <p:extLst>
      <p:ext uri="{BB962C8B-B14F-4D97-AF65-F5344CB8AC3E}">
        <p14:creationId xmlns:p14="http://schemas.microsoft.com/office/powerpoint/2010/main" val="1821724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427038"/>
            <a:ext cx="8382000" cy="792162"/>
          </a:xfrm>
        </p:spPr>
        <p:txBody>
          <a:bodyPr/>
          <a:lstStyle/>
          <a:p>
            <a:r>
              <a:rPr lang="en-US" sz="3200" dirty="0"/>
              <a:t>Supporting Staff and Board Commitment to DDI</a:t>
            </a:r>
            <a:r>
              <a:rPr lang="en-US" sz="2400" b="0" dirty="0"/>
              <a:t> </a:t>
            </a:r>
            <a:r>
              <a:rPr lang="en-US" sz="2400" dirty="0"/>
              <a:t>cont’d.</a:t>
            </a:r>
            <a:endParaRPr lang="en-US" sz="3200" dirty="0"/>
          </a:p>
        </p:txBody>
      </p:sp>
      <p:sp>
        <p:nvSpPr>
          <p:cNvPr id="3" name="Text Placeholder 2"/>
          <p:cNvSpPr>
            <a:spLocks noGrp="1"/>
          </p:cNvSpPr>
          <p:nvPr>
            <p:ph type="body" idx="1"/>
          </p:nvPr>
        </p:nvSpPr>
        <p:spPr>
          <a:xfrm>
            <a:off x="353961" y="1295400"/>
            <a:ext cx="8485240" cy="4876800"/>
          </a:xfrm>
        </p:spPr>
        <p:txBody>
          <a:bodyPr/>
          <a:lstStyle/>
          <a:p>
            <a:r>
              <a:rPr lang="en-US" sz="2400" dirty="0"/>
              <a:t>Creating a culture within a culture.</a:t>
            </a:r>
          </a:p>
          <a:p>
            <a:r>
              <a:rPr lang="en-US" sz="2400" dirty="0"/>
              <a:t>Taking inventory of where you are and where you want to be:</a:t>
            </a:r>
          </a:p>
          <a:p>
            <a:pPr lvl="1"/>
            <a:r>
              <a:rPr lang="en-US" sz="2400" dirty="0">
                <a:solidFill>
                  <a:schemeClr val="tx1"/>
                </a:solidFill>
              </a:rPr>
              <a:t>Developing a Strategic Plan.</a:t>
            </a:r>
          </a:p>
          <a:p>
            <a:pPr lvl="1"/>
            <a:r>
              <a:rPr lang="en-US" sz="2400" dirty="0">
                <a:solidFill>
                  <a:schemeClr val="tx1"/>
                </a:solidFill>
              </a:rPr>
              <a:t>Looking at our annual reports and comparing to our population.</a:t>
            </a:r>
          </a:p>
          <a:p>
            <a:r>
              <a:rPr lang="en-US" sz="2400" dirty="0"/>
              <a:t>Encouraging staff to bring forth ideas and address individual needs and goals they are passionate about.</a:t>
            </a:r>
          </a:p>
          <a:p>
            <a:r>
              <a:rPr lang="en-US" sz="2400" dirty="0"/>
              <a:t>Commitment to support consumers from unique perspectives.</a:t>
            </a:r>
          </a:p>
          <a:p>
            <a:r>
              <a:rPr lang="en-US" sz="2400" dirty="0"/>
              <a:t>Collaborating and using peer supporters to reach out to different groups.</a:t>
            </a:r>
          </a:p>
          <a:p>
            <a:pPr lvl="1"/>
            <a:endParaRPr lang="en-US" sz="2400" dirty="0">
              <a:solidFill>
                <a:schemeClr val="tx1"/>
              </a:solidFill>
            </a:endParaRPr>
          </a:p>
          <a:p>
            <a:endParaRPr lang="en-US" sz="2400" dirty="0"/>
          </a:p>
        </p:txBody>
      </p:sp>
    </p:spTree>
    <p:extLst>
      <p:ext uri="{BB962C8B-B14F-4D97-AF65-F5344CB8AC3E}">
        <p14:creationId xmlns:p14="http://schemas.microsoft.com/office/powerpoint/2010/main" val="6427853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408238"/>
            <a:ext cx="8686800" cy="1325562"/>
          </a:xfrm>
        </p:spPr>
        <p:txBody>
          <a:bodyPr/>
          <a:lstStyle/>
          <a:p>
            <a:pPr algn="ctr"/>
            <a:r>
              <a:rPr lang="en-US" dirty="0">
                <a:effectLst/>
              </a:rPr>
              <a:t>Creating a Welcoming and Supportive CIL for Diverse Populations</a:t>
            </a:r>
            <a:br>
              <a:rPr lang="en-US" dirty="0">
                <a:effectLst/>
              </a:rPr>
            </a:br>
            <a:br>
              <a:rPr lang="en-US" dirty="0">
                <a:effectLst/>
              </a:rPr>
            </a:br>
            <a:r>
              <a:rPr lang="en-US" dirty="0">
                <a:effectLst/>
              </a:rPr>
              <a:t>Liz Sherwin</a:t>
            </a:r>
            <a:br>
              <a:rPr lang="en-US" dirty="0">
                <a:effectLst/>
              </a:rPr>
            </a:br>
            <a:r>
              <a:rPr lang="en-US" dirty="0">
                <a:effectLst/>
              </a:rPr>
              <a:t>IICIL</a:t>
            </a:r>
            <a:br>
              <a:rPr lang="en-US" dirty="0">
                <a:effectLst/>
              </a:rPr>
            </a:br>
            <a:br>
              <a:rPr lang="en-US" dirty="0">
                <a:effectLst/>
              </a:rPr>
            </a:br>
            <a:br>
              <a:rPr lang="en-US" dirty="0">
                <a:effectLst/>
              </a:rPr>
            </a:br>
            <a:endParaRPr lang="en-US" dirty="0">
              <a:effectLst/>
            </a:endParaRPr>
          </a:p>
        </p:txBody>
      </p:sp>
    </p:spTree>
    <p:extLst>
      <p:ext uri="{BB962C8B-B14F-4D97-AF65-F5344CB8AC3E}">
        <p14:creationId xmlns:p14="http://schemas.microsoft.com/office/powerpoint/2010/main" val="8494058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25"/>
          <p:cNvSpPr txBox="1">
            <a:spLocks noGrp="1"/>
          </p:cNvSpPr>
          <p:nvPr>
            <p:ph type="ctrTitle"/>
          </p:nvPr>
        </p:nvSpPr>
        <p:spPr>
          <a:xfrm>
            <a:off x="381001" y="1491233"/>
            <a:ext cx="8305799" cy="4071367"/>
          </a:xfrm>
          <a:prstGeom prst="rect">
            <a:avLst/>
          </a:prstGeom>
          <a:noFill/>
          <a:ln>
            <a:noFill/>
          </a:ln>
        </p:spPr>
        <p:txBody>
          <a:bodyPr spcFirstLastPara="1" wrap="square" lIns="91425" tIns="45700" rIns="91425" bIns="45700" anchor="ctr" anchorCtr="0">
            <a:noAutofit/>
          </a:bodyPr>
          <a:lstStyle/>
          <a:p>
            <a:pPr lvl="0" algn="ctr">
              <a:spcBef>
                <a:spcPts val="400"/>
              </a:spcBef>
              <a:spcAft>
                <a:spcPts val="0"/>
              </a:spcAft>
              <a:buClr>
                <a:schemeClr val="accent2"/>
              </a:buClr>
              <a:buSzPts val="2000"/>
            </a:pPr>
            <a:r>
              <a:rPr lang="en-US" sz="2600" i="1" dirty="0">
                <a:solidFill>
                  <a:srgbClr val="333399"/>
                </a:solidFill>
                <a:effectLst/>
                <a:ea typeface="Nunito"/>
                <a:cs typeface="Nunito"/>
                <a:sym typeface="Nunito"/>
              </a:rPr>
              <a:t>The community that you serve has to feel that you are a part of them….People know me, see me, and trust me. It’s the same with the rest of the staff. Those are the kinds of things that validate us because we are part of the community and that’s how we are able to provide that level of service.</a:t>
            </a:r>
            <a:br>
              <a:rPr lang="en-US" sz="2600" i="1" dirty="0">
                <a:solidFill>
                  <a:srgbClr val="333399"/>
                </a:solidFill>
                <a:ea typeface="Nunito"/>
                <a:cs typeface="Nunito"/>
                <a:sym typeface="Nunito"/>
              </a:rPr>
            </a:br>
            <a:br>
              <a:rPr lang="en-US" i="1" dirty="0">
                <a:solidFill>
                  <a:srgbClr val="333399"/>
                </a:solidFill>
                <a:ea typeface="Nunito"/>
                <a:cs typeface="Nunito"/>
                <a:sym typeface="Nunito"/>
              </a:rPr>
            </a:br>
            <a:r>
              <a:rPr lang="en-US" sz="2200" dirty="0">
                <a:solidFill>
                  <a:schemeClr val="tx1"/>
                </a:solidFill>
                <a:effectLst/>
                <a:sym typeface="Nunito"/>
              </a:rPr>
              <a:t>~ Liz Sherwin, Executive Director</a:t>
            </a:r>
            <a:br>
              <a:rPr lang="en-US" sz="2200" dirty="0">
                <a:solidFill>
                  <a:schemeClr val="tx1"/>
                </a:solidFill>
                <a:effectLst/>
                <a:sym typeface="Nunito"/>
              </a:rPr>
            </a:br>
            <a:r>
              <a:rPr lang="en-US" sz="2200" dirty="0">
                <a:solidFill>
                  <a:schemeClr val="tx1"/>
                </a:solidFill>
                <a:effectLst/>
                <a:sym typeface="Nunito"/>
              </a:rPr>
              <a:t>Illinois Iowa Center for Independent Living (Illinois/Iowa)</a:t>
            </a:r>
            <a:br>
              <a:rPr lang="en-US" sz="2200" dirty="0">
                <a:solidFill>
                  <a:srgbClr val="333399"/>
                </a:solidFill>
                <a:sym typeface="Nunito"/>
              </a:rPr>
            </a:br>
            <a:r>
              <a:rPr lang="en-US" sz="2200" dirty="0">
                <a:solidFill>
                  <a:srgbClr val="333399"/>
                </a:solidFill>
                <a:sym typeface="Nunito"/>
              </a:rPr>
              <a:t> </a:t>
            </a:r>
            <a:endParaRPr lang="en-US" sz="2200" dirty="0"/>
          </a:p>
        </p:txBody>
      </p:sp>
      <p:sp>
        <p:nvSpPr>
          <p:cNvPr id="2" name="Slide Number Placeholder 1"/>
          <p:cNvSpPr>
            <a:spLocks noGrp="1"/>
          </p:cNvSpPr>
          <p:nvPr>
            <p:ph type="sldNum" sz="quarter" idx="10"/>
          </p:nvPr>
        </p:nvSpPr>
        <p:spPr/>
        <p:txBody>
          <a:bodyPr/>
          <a:lstStyle/>
          <a:p>
            <a:pPr>
              <a:defRPr/>
            </a:pPr>
            <a:fld id="{C7C8ACA3-9F92-4AD5-9E39-716CB6917A7B}" type="slidenum">
              <a:rPr lang="en-US" smtClean="0"/>
              <a:pPr>
                <a:defRPr/>
              </a:pPr>
              <a:t>17</a:t>
            </a:fld>
            <a:endParaRPr lang="en-US"/>
          </a:p>
        </p:txBody>
      </p:sp>
    </p:spTree>
    <p:extLst>
      <p:ext uri="{BB962C8B-B14F-4D97-AF65-F5344CB8AC3E}">
        <p14:creationId xmlns:p14="http://schemas.microsoft.com/office/powerpoint/2010/main" val="39752434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8382000" cy="5029200"/>
          </a:xfrm>
        </p:spPr>
        <p:txBody>
          <a:bodyPr/>
          <a:lstStyle/>
          <a:p>
            <a:r>
              <a:rPr lang="en-US" sz="2500" dirty="0"/>
              <a:t>What is often different in rural areas are </a:t>
            </a:r>
          </a:p>
          <a:p>
            <a:pPr lvl="1"/>
            <a:r>
              <a:rPr lang="en-US" sz="2500" dirty="0"/>
              <a:t>Higher rates of disability.</a:t>
            </a:r>
          </a:p>
          <a:p>
            <a:pPr lvl="1"/>
            <a:r>
              <a:rPr lang="en-US" sz="2500" dirty="0"/>
              <a:t>The logistics, distances to negotiate.</a:t>
            </a:r>
          </a:p>
          <a:p>
            <a:pPr lvl="1"/>
            <a:r>
              <a:rPr lang="en-US" sz="2500" dirty="0"/>
              <a:t>Fragmented healthcare delivery system.</a:t>
            </a:r>
          </a:p>
          <a:p>
            <a:pPr lvl="1"/>
            <a:r>
              <a:rPr lang="en-US" sz="2500" dirty="0"/>
              <a:t>Stretched and diminishing rural workforce.</a:t>
            </a:r>
          </a:p>
          <a:p>
            <a:pPr lvl="1"/>
            <a:r>
              <a:rPr lang="en-US" sz="2500" dirty="0"/>
              <a:t>Certain target populations (e.g. farm workers). </a:t>
            </a:r>
          </a:p>
          <a:p>
            <a:pPr lvl="1"/>
            <a:r>
              <a:rPr lang="en-US" sz="2500" dirty="0"/>
              <a:t>Fewer or no resources and options of all kinds.</a:t>
            </a:r>
          </a:p>
          <a:p>
            <a:pPr marL="57150" indent="0">
              <a:buNone/>
            </a:pPr>
            <a:r>
              <a:rPr lang="en-US" sz="2500" dirty="0"/>
              <a:t>“…rural people with disabilities participate in their communities less and have few opportunities to take advantage of community resources, even at the smallest scale” (Sage, Myers, &amp; Ravesloot, 2017).</a:t>
            </a:r>
          </a:p>
          <a:p>
            <a:pPr marL="0" indent="0">
              <a:buNone/>
            </a:pPr>
            <a:endParaRPr lang="en-US" dirty="0"/>
          </a:p>
        </p:txBody>
      </p:sp>
      <p:sp>
        <p:nvSpPr>
          <p:cNvPr id="4" name="Title 3"/>
          <p:cNvSpPr>
            <a:spLocks noGrp="1"/>
          </p:cNvSpPr>
          <p:nvPr>
            <p:ph type="title"/>
          </p:nvPr>
        </p:nvSpPr>
        <p:spPr>
          <a:xfrm>
            <a:off x="76200" y="427038"/>
            <a:ext cx="8458200" cy="792162"/>
          </a:xfrm>
        </p:spPr>
        <p:txBody>
          <a:bodyPr/>
          <a:lstStyle/>
          <a:p>
            <a:r>
              <a:rPr lang="en-US" sz="3200" dirty="0"/>
              <a:t>Acknowledging What Is Different in Rural Areas</a:t>
            </a:r>
          </a:p>
        </p:txBody>
      </p:sp>
    </p:spTree>
    <p:extLst>
      <p:ext uri="{BB962C8B-B14F-4D97-AF65-F5344CB8AC3E}">
        <p14:creationId xmlns:p14="http://schemas.microsoft.com/office/powerpoint/2010/main" val="23130725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a:xfrm>
            <a:off x="304800" y="1371600"/>
            <a:ext cx="8610600" cy="5334000"/>
          </a:xfrm>
        </p:spPr>
        <p:txBody>
          <a:bodyPr/>
          <a:lstStyle/>
          <a:p>
            <a:r>
              <a:rPr lang="en-US" altLang="en-US" sz="2400" dirty="0">
                <a:cs typeface="Times New Roman" panose="02020603050405020304" pitchFamily="18" charset="0"/>
              </a:rPr>
              <a:t>Know the demographics of your service area</a:t>
            </a:r>
          </a:p>
          <a:p>
            <a:pPr lvl="1"/>
            <a:r>
              <a:rPr lang="en-US" altLang="en-US" dirty="0">
                <a:cs typeface="Times New Roman" panose="02020603050405020304" pitchFamily="18" charset="0"/>
              </a:rPr>
              <a:t>Age </a:t>
            </a:r>
          </a:p>
          <a:p>
            <a:pPr lvl="1"/>
            <a:r>
              <a:rPr lang="en-US" altLang="en-US" dirty="0">
                <a:cs typeface="Times New Roman" panose="02020603050405020304" pitchFamily="18" charset="0"/>
              </a:rPr>
              <a:t>Gender </a:t>
            </a:r>
          </a:p>
          <a:p>
            <a:pPr lvl="1"/>
            <a:r>
              <a:rPr lang="en-US" altLang="en-US" dirty="0">
                <a:cs typeface="Times New Roman" panose="02020603050405020304" pitchFamily="18" charset="0"/>
              </a:rPr>
              <a:t>Racial and Ethnic background</a:t>
            </a:r>
          </a:p>
          <a:p>
            <a:pPr lvl="1"/>
            <a:r>
              <a:rPr lang="en-US" altLang="en-US" dirty="0">
                <a:cs typeface="Times New Roman" panose="02020603050405020304" pitchFamily="18" charset="0"/>
              </a:rPr>
              <a:t>Disability</a:t>
            </a:r>
          </a:p>
          <a:p>
            <a:pPr lvl="1"/>
            <a:r>
              <a:rPr lang="en-US" altLang="en-US" dirty="0">
                <a:cs typeface="Times New Roman" panose="02020603050405020304" pitchFamily="18" charset="0"/>
              </a:rPr>
              <a:t>Residential status </a:t>
            </a:r>
          </a:p>
          <a:p>
            <a:pPr lvl="1"/>
            <a:r>
              <a:rPr lang="en-US" altLang="en-US" dirty="0">
                <a:cs typeface="Times New Roman" panose="02020603050405020304" pitchFamily="18" charset="0"/>
              </a:rPr>
              <a:t>Socioeconomic status</a:t>
            </a:r>
          </a:p>
          <a:p>
            <a:pPr lvl="1"/>
            <a:r>
              <a:rPr lang="en-US" altLang="en-US" dirty="0">
                <a:cs typeface="Times New Roman" panose="02020603050405020304" pitchFamily="18" charset="0"/>
              </a:rPr>
              <a:t>Urban vs. Rural</a:t>
            </a:r>
          </a:p>
          <a:p>
            <a:pPr lvl="1"/>
            <a:r>
              <a:rPr lang="en-US" altLang="en-US" dirty="0">
                <a:cs typeface="Times New Roman" panose="02020603050405020304" pitchFamily="18" charset="0"/>
              </a:rPr>
              <a:t>Religion/Faith Groups</a:t>
            </a:r>
          </a:p>
          <a:p>
            <a:pPr lvl="1"/>
            <a:r>
              <a:rPr lang="en-US" altLang="en-US" dirty="0">
                <a:cs typeface="Times New Roman" panose="02020603050405020304" pitchFamily="18" charset="0"/>
              </a:rPr>
              <a:t>Sexual Orientation</a:t>
            </a:r>
          </a:p>
          <a:p>
            <a:pPr lvl="2"/>
            <a:endParaRPr lang="en-US" altLang="en-US" sz="2400" dirty="0"/>
          </a:p>
        </p:txBody>
      </p:sp>
      <p:sp>
        <p:nvSpPr>
          <p:cNvPr id="8194" name="Rectangle 2"/>
          <p:cNvSpPr>
            <a:spLocks noGrp="1" noRot="1" noChangeArrowheads="1"/>
          </p:cNvSpPr>
          <p:nvPr>
            <p:ph type="title"/>
          </p:nvPr>
        </p:nvSpPr>
        <p:spPr>
          <a:xfrm>
            <a:off x="228600" y="427038"/>
            <a:ext cx="7848600" cy="792162"/>
          </a:xfrm>
        </p:spPr>
        <p:txBody>
          <a:bodyPr/>
          <a:lstStyle/>
          <a:p>
            <a:r>
              <a:rPr lang="en-US" altLang="en-US" sz="3200" dirty="0"/>
              <a:t>Identifying Populations </a:t>
            </a:r>
            <a:r>
              <a:rPr lang="en-US" altLang="en-US" sz="3200" dirty="0">
                <a:latin typeface="Calibri Light" panose="020F0302020204030204" pitchFamily="34" charset="0"/>
                <a:cs typeface="Calibri Light" panose="020F0302020204030204" pitchFamily="34" charset="0"/>
              </a:rPr>
              <a:t>—</a:t>
            </a:r>
            <a:r>
              <a:rPr lang="en-US" altLang="en-US" sz="3200" dirty="0"/>
              <a:t> </a:t>
            </a:r>
            <a:r>
              <a:rPr lang="en-US" altLang="en-US" sz="3200" dirty="0">
                <a:cs typeface="Times New Roman" panose="02020603050405020304" pitchFamily="18" charset="0"/>
              </a:rPr>
              <a:t>Unrepresented and Underrepresented </a:t>
            </a:r>
          </a:p>
        </p:txBody>
      </p:sp>
    </p:spTree>
    <p:extLst>
      <p:ext uri="{BB962C8B-B14F-4D97-AF65-F5344CB8AC3E}">
        <p14:creationId xmlns:p14="http://schemas.microsoft.com/office/powerpoint/2010/main" val="747650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581400"/>
            <a:ext cx="9144000" cy="1905000"/>
          </a:xfrm>
        </p:spPr>
        <p:txBody>
          <a:bodyPr/>
          <a:lstStyle/>
          <a:p>
            <a:pPr algn="ctr"/>
            <a:r>
              <a:rPr lang="en-US" sz="2400" dirty="0">
                <a:effectLst/>
              </a:rPr>
              <a:t>Disability, Diversity and Intersectionality in </a:t>
            </a:r>
            <a:br>
              <a:rPr lang="en-US" sz="2400" dirty="0">
                <a:effectLst/>
              </a:rPr>
            </a:br>
            <a:r>
              <a:rPr lang="en-US" sz="2400" dirty="0">
                <a:effectLst/>
              </a:rPr>
              <a:t>Centers for Independent Living</a:t>
            </a:r>
            <a:br>
              <a:rPr lang="en-US" sz="2400" dirty="0">
                <a:effectLst/>
              </a:rPr>
            </a:br>
            <a:br>
              <a:rPr lang="en-US" sz="2400" dirty="0">
                <a:effectLst/>
              </a:rPr>
            </a:br>
            <a:r>
              <a:rPr lang="en-US" sz="2400" i="1" dirty="0">
                <a:effectLst/>
              </a:rPr>
              <a:t>Day 1 Review</a:t>
            </a:r>
            <a:br>
              <a:rPr lang="en-US" sz="2400" i="1" dirty="0">
                <a:effectLst/>
              </a:rPr>
            </a:br>
            <a:br>
              <a:rPr lang="en-US" sz="2400" i="1" dirty="0">
                <a:effectLst/>
              </a:rPr>
            </a:br>
            <a:r>
              <a:rPr lang="en-US" sz="2000" dirty="0">
                <a:solidFill>
                  <a:srgbClr val="333399"/>
                </a:solidFill>
                <a:effectLst/>
                <a:latin typeface="Arial Rounded MT Bold" pitchFamily="34" charset="0"/>
              </a:rPr>
              <a:t>Facilitator:</a:t>
            </a:r>
            <a:br>
              <a:rPr lang="en-US" sz="2000" dirty="0">
                <a:solidFill>
                  <a:srgbClr val="333399"/>
                </a:solidFill>
                <a:effectLst/>
                <a:latin typeface="Arial Rounded MT Bold" pitchFamily="34" charset="0"/>
              </a:rPr>
            </a:br>
            <a:r>
              <a:rPr lang="en-US" sz="2000" dirty="0">
                <a:solidFill>
                  <a:srgbClr val="333399"/>
                </a:solidFill>
                <a:effectLst/>
                <a:latin typeface="Arial Rounded MT Bold" pitchFamily="34" charset="0"/>
              </a:rPr>
              <a:t>Stan Holbrook</a:t>
            </a:r>
            <a:br>
              <a:rPr lang="en-US" sz="2000" dirty="0">
                <a:solidFill>
                  <a:srgbClr val="333399"/>
                </a:solidFill>
                <a:effectLst/>
                <a:latin typeface="Arial Rounded MT Bold" pitchFamily="34" charset="0"/>
              </a:rPr>
            </a:br>
            <a:br>
              <a:rPr lang="en-US" sz="2000" dirty="0">
                <a:solidFill>
                  <a:srgbClr val="333399"/>
                </a:solidFill>
                <a:effectLst/>
                <a:latin typeface="Arial Rounded MT Bold" pitchFamily="34" charset="0"/>
              </a:rPr>
            </a:br>
            <a:r>
              <a:rPr lang="en-US" sz="2000" dirty="0">
                <a:solidFill>
                  <a:srgbClr val="333399"/>
                </a:solidFill>
                <a:effectLst/>
                <a:latin typeface="Arial Rounded MT Bold" pitchFamily="34" charset="0"/>
              </a:rPr>
              <a:t>August 21, 2019</a:t>
            </a:r>
            <a:br>
              <a:rPr lang="en-US" sz="2000" dirty="0">
                <a:solidFill>
                  <a:srgbClr val="333399"/>
                </a:solidFill>
                <a:effectLst/>
                <a:latin typeface="Arial Rounded MT Bold" pitchFamily="34" charset="0"/>
              </a:rPr>
            </a:br>
            <a:r>
              <a:rPr lang="en-US" sz="2000" dirty="0">
                <a:solidFill>
                  <a:srgbClr val="333399"/>
                </a:solidFill>
                <a:effectLst/>
                <a:latin typeface="Arial Rounded MT Bold" pitchFamily="34" charset="0"/>
              </a:rPr>
              <a:t>Atlanta, Georgia</a:t>
            </a:r>
            <a:br>
              <a:rPr lang="en-US" sz="2000" dirty="0">
                <a:solidFill>
                  <a:srgbClr val="333399"/>
                </a:solidFill>
                <a:effectLst/>
                <a:latin typeface="Arial Rounded MT Bold" pitchFamily="34" charset="0"/>
              </a:rPr>
            </a:br>
            <a:br>
              <a:rPr lang="en-US" sz="2000" dirty="0">
                <a:solidFill>
                  <a:srgbClr val="333399"/>
                </a:solidFill>
                <a:effectLst/>
                <a:latin typeface="Arial Rounded MT Bold" pitchFamily="34" charset="0"/>
              </a:rPr>
            </a:br>
            <a:br>
              <a:rPr lang="en-US" sz="2000" dirty="0">
                <a:solidFill>
                  <a:srgbClr val="333399"/>
                </a:solidFill>
                <a:effectLst/>
                <a:latin typeface="Arial Rounded MT Bold" pitchFamily="34" charset="0"/>
              </a:rPr>
            </a:br>
            <a:br>
              <a:rPr lang="en-US" sz="2000" dirty="0">
                <a:solidFill>
                  <a:srgbClr val="333399"/>
                </a:solidFill>
                <a:effectLst/>
                <a:latin typeface="Arial Rounded MT Bold" pitchFamily="34" charset="0"/>
              </a:rPr>
            </a:br>
            <a:br>
              <a:rPr lang="en-US" sz="1800" dirty="0">
                <a:solidFill>
                  <a:srgbClr val="333399"/>
                </a:solidFill>
                <a:effectLst/>
                <a:latin typeface="Arial Rounded MT Bold" pitchFamily="34" charset="0"/>
              </a:rPr>
            </a:br>
            <a:br>
              <a:rPr lang="en-US" sz="1800" i="1" dirty="0">
                <a:solidFill>
                  <a:srgbClr val="333399"/>
                </a:solidFill>
                <a:effectLst/>
                <a:latin typeface="Arial Rounded MT Bold" pitchFamily="34" charset="0"/>
              </a:rPr>
            </a:br>
            <a:endParaRPr lang="en-US" sz="2000" dirty="0">
              <a:effectLst/>
            </a:endParaRPr>
          </a:p>
        </p:txBody>
      </p:sp>
      <p:pic>
        <p:nvPicPr>
          <p:cNvPr id="1026" name="Picture 2" descr="IL-NET Logo in blue block letters, with CIL-NET SILC-NET underneath in smaller red letter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52246" y="392024"/>
            <a:ext cx="1581754" cy="8621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3885541"/>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rrowheads="1"/>
          </p:cNvSpPr>
          <p:nvPr>
            <p:ph type="title"/>
          </p:nvPr>
        </p:nvSpPr>
        <p:spPr>
          <a:xfrm>
            <a:off x="152400" y="274638"/>
            <a:ext cx="8229600" cy="792162"/>
          </a:xfrm>
        </p:spPr>
        <p:txBody>
          <a:bodyPr/>
          <a:lstStyle/>
          <a:p>
            <a:r>
              <a:rPr lang="en-US" altLang="en-US" dirty="0">
                <a:effectLst/>
                <a:cs typeface="Times New Roman" panose="02020603050405020304" pitchFamily="18" charset="0"/>
              </a:rPr>
              <a:t>Potential Sources for Finding Information</a:t>
            </a:r>
          </a:p>
        </p:txBody>
      </p:sp>
      <p:sp>
        <p:nvSpPr>
          <p:cNvPr id="17411" name="Rectangle 3"/>
          <p:cNvSpPr>
            <a:spLocks noGrp="1" noChangeArrowheads="1"/>
          </p:cNvSpPr>
          <p:nvPr>
            <p:ph sz="half" idx="1"/>
          </p:nvPr>
        </p:nvSpPr>
        <p:spPr>
          <a:xfrm>
            <a:off x="304800" y="1219200"/>
            <a:ext cx="4533900" cy="5029200"/>
          </a:xfrm>
        </p:spPr>
        <p:txBody>
          <a:bodyPr/>
          <a:lstStyle/>
          <a:p>
            <a:pPr>
              <a:buClrTx/>
            </a:pPr>
            <a:r>
              <a:rPr lang="en-US" altLang="en-US" dirty="0">
                <a:cs typeface="Times New Roman" panose="02020603050405020304" pitchFamily="18" charset="0"/>
              </a:rPr>
              <a:t>Census Bureau</a:t>
            </a:r>
          </a:p>
          <a:p>
            <a:pPr>
              <a:buClrTx/>
            </a:pPr>
            <a:r>
              <a:rPr lang="en-US" altLang="en-US" dirty="0">
                <a:cs typeface="Times New Roman" panose="02020603050405020304" pitchFamily="18" charset="0"/>
              </a:rPr>
              <a:t>CIL PPR/704 Report </a:t>
            </a:r>
            <a:r>
              <a:rPr lang="en-US" altLang="en-US" dirty="0">
                <a:latin typeface="Times New Roman" panose="02020603050405020304" pitchFamily="18" charset="0"/>
                <a:cs typeface="Times New Roman" panose="02020603050405020304" pitchFamily="18" charset="0"/>
              </a:rPr>
              <a:t>‒ </a:t>
            </a:r>
            <a:r>
              <a:rPr lang="en-US" altLang="en-US" dirty="0">
                <a:cs typeface="Times New Roman" panose="02020603050405020304" pitchFamily="18" charset="0"/>
              </a:rPr>
              <a:t>demographic page</a:t>
            </a:r>
          </a:p>
          <a:p>
            <a:pPr>
              <a:buClrTx/>
            </a:pPr>
            <a:r>
              <a:rPr lang="en-US" altLang="en-US" dirty="0">
                <a:cs typeface="Times New Roman" panose="02020603050405020304" pitchFamily="18" charset="0"/>
              </a:rPr>
              <a:t>Bureau of Vital Statistics</a:t>
            </a:r>
          </a:p>
          <a:p>
            <a:pPr>
              <a:buClrTx/>
            </a:pPr>
            <a:r>
              <a:rPr lang="en-US" altLang="en-US" dirty="0">
                <a:cs typeface="Times New Roman" panose="02020603050405020304" pitchFamily="18" charset="0"/>
              </a:rPr>
              <a:t>Chamber of Commerce</a:t>
            </a:r>
          </a:p>
          <a:p>
            <a:pPr fontAlgn="auto">
              <a:spcAft>
                <a:spcPts val="0"/>
              </a:spcAft>
              <a:buClrTx/>
              <a:defRPr/>
            </a:pPr>
            <a:r>
              <a:rPr lang="en-US" altLang="en-US" dirty="0">
                <a:cs typeface="Times New Roman" panose="02020603050405020304" pitchFamily="18" charset="0"/>
              </a:rPr>
              <a:t>City and County Planning Departments </a:t>
            </a:r>
          </a:p>
          <a:p>
            <a:pPr fontAlgn="auto">
              <a:spcAft>
                <a:spcPts val="0"/>
              </a:spcAft>
              <a:buClrTx/>
              <a:defRPr/>
            </a:pPr>
            <a:r>
              <a:rPr lang="en-US" altLang="en-US" dirty="0">
                <a:cs typeface="Times New Roman" panose="02020603050405020304" pitchFamily="18" charset="0"/>
              </a:rPr>
              <a:t>Community Action Centers</a:t>
            </a:r>
          </a:p>
          <a:p>
            <a:pPr marL="0" indent="0" fontAlgn="auto">
              <a:spcAft>
                <a:spcPts val="0"/>
              </a:spcAft>
              <a:buClrTx/>
              <a:buNone/>
              <a:defRPr/>
            </a:pPr>
            <a:r>
              <a:rPr lang="en-US" altLang="en-US" dirty="0">
                <a:cs typeface="Times New Roman" panose="02020603050405020304" pitchFamily="18" charset="0"/>
              </a:rPr>
              <a:t> </a:t>
            </a:r>
            <a:br>
              <a:rPr lang="en-US" altLang="en-US" dirty="0">
                <a:cs typeface="Times New Roman" panose="02020603050405020304" pitchFamily="18" charset="0"/>
              </a:rPr>
            </a:br>
            <a:endParaRPr lang="en-US" altLang="en-US" dirty="0">
              <a:cs typeface="Times New Roman" panose="02020603050405020304" pitchFamily="18" charset="0"/>
            </a:endParaRPr>
          </a:p>
          <a:p>
            <a:pPr>
              <a:buClrTx/>
            </a:pPr>
            <a:endParaRPr lang="en-US" altLang="en-US" dirty="0">
              <a:cs typeface="Times New Roman" panose="02020603050405020304" pitchFamily="18" charset="0"/>
            </a:endParaRPr>
          </a:p>
        </p:txBody>
      </p:sp>
      <p:sp>
        <p:nvSpPr>
          <p:cNvPr id="2" name="Content Placeholder 1"/>
          <p:cNvSpPr>
            <a:spLocks noGrp="1"/>
          </p:cNvSpPr>
          <p:nvPr>
            <p:ph sz="half" idx="2"/>
          </p:nvPr>
        </p:nvSpPr>
        <p:spPr>
          <a:xfrm>
            <a:off x="4914900" y="1219200"/>
            <a:ext cx="4229100" cy="5029200"/>
          </a:xfrm>
        </p:spPr>
        <p:txBody>
          <a:bodyPr/>
          <a:lstStyle/>
          <a:p>
            <a:pPr fontAlgn="auto">
              <a:spcAft>
                <a:spcPts val="0"/>
              </a:spcAft>
              <a:buClrTx/>
              <a:defRPr/>
            </a:pPr>
            <a:r>
              <a:rPr lang="en-US" altLang="en-US" dirty="0">
                <a:cs typeface="Times New Roman" panose="02020603050405020304" pitchFamily="18" charset="0"/>
              </a:rPr>
              <a:t>Local College and University libraries</a:t>
            </a:r>
          </a:p>
          <a:p>
            <a:pPr fontAlgn="auto">
              <a:spcAft>
                <a:spcPts val="0"/>
              </a:spcAft>
              <a:buClrTx/>
              <a:defRPr/>
            </a:pPr>
            <a:r>
              <a:rPr lang="en-US" altLang="en-US" dirty="0">
                <a:cs typeface="Times New Roman" panose="02020603050405020304" pitchFamily="18" charset="0"/>
              </a:rPr>
              <a:t>United Way</a:t>
            </a:r>
          </a:p>
          <a:p>
            <a:pPr fontAlgn="auto">
              <a:spcAft>
                <a:spcPts val="0"/>
              </a:spcAft>
              <a:buClrTx/>
              <a:defRPr/>
            </a:pPr>
            <a:r>
              <a:rPr lang="en-US" altLang="en-US" dirty="0">
                <a:cs typeface="Times New Roman" panose="02020603050405020304" pitchFamily="18" charset="0"/>
              </a:rPr>
              <a:t>Public Housing Authorities</a:t>
            </a:r>
          </a:p>
          <a:p>
            <a:pPr>
              <a:buClrTx/>
            </a:pPr>
            <a:r>
              <a:rPr lang="en-US" altLang="en-US" dirty="0">
                <a:cs typeface="Times New Roman" panose="02020603050405020304" pitchFamily="18" charset="0"/>
              </a:rPr>
              <a:t>Urban Leagues</a:t>
            </a:r>
          </a:p>
          <a:p>
            <a:pPr>
              <a:buClrTx/>
            </a:pPr>
            <a:r>
              <a:rPr lang="en-US" altLang="en-US" dirty="0">
                <a:cs typeface="Times New Roman" panose="02020603050405020304" pitchFamily="18" charset="0"/>
              </a:rPr>
              <a:t>NAACP</a:t>
            </a:r>
          </a:p>
          <a:p>
            <a:pPr>
              <a:buClrTx/>
            </a:pPr>
            <a:r>
              <a:rPr lang="en-US" altLang="en-US" dirty="0">
                <a:cs typeface="Times New Roman" panose="02020603050405020304" pitchFamily="18" charset="0"/>
              </a:rPr>
              <a:t>Others</a:t>
            </a:r>
          </a:p>
          <a:p>
            <a:pPr>
              <a:buClrTx/>
            </a:pPr>
            <a:endParaRPr lang="en-US" dirty="0"/>
          </a:p>
        </p:txBody>
      </p:sp>
    </p:spTree>
    <p:extLst>
      <p:ext uri="{BB962C8B-B14F-4D97-AF65-F5344CB8AC3E}">
        <p14:creationId xmlns:p14="http://schemas.microsoft.com/office/powerpoint/2010/main" val="25641394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rrowheads="1"/>
          </p:cNvSpPr>
          <p:nvPr>
            <p:ph type="title"/>
          </p:nvPr>
        </p:nvSpPr>
        <p:spPr>
          <a:xfrm>
            <a:off x="76200" y="427038"/>
            <a:ext cx="8686800" cy="792162"/>
          </a:xfrm>
        </p:spPr>
        <p:txBody>
          <a:bodyPr/>
          <a:lstStyle/>
          <a:p>
            <a:r>
              <a:rPr lang="en-US" altLang="en-US" dirty="0">
                <a:effectLst/>
                <a:cs typeface="Times New Roman" panose="02020603050405020304" pitchFamily="18" charset="0"/>
              </a:rPr>
              <a:t>Get Information</a:t>
            </a:r>
            <a:r>
              <a:rPr lang="en-US" altLang="en-US" dirty="0">
                <a:effectLst/>
                <a:cs typeface="Calibri Light" panose="020F0302020204030204" pitchFamily="34" charset="0"/>
              </a:rPr>
              <a:t>—Local, State, and National </a:t>
            </a:r>
            <a:endParaRPr lang="en-US" altLang="en-US" dirty="0">
              <a:effectLst/>
              <a:cs typeface="Times New Roman" panose="02020603050405020304" pitchFamily="18" charset="0"/>
            </a:endParaRPr>
          </a:p>
        </p:txBody>
      </p:sp>
      <p:sp>
        <p:nvSpPr>
          <p:cNvPr id="20483" name="Rectangle 3"/>
          <p:cNvSpPr>
            <a:spLocks noGrp="1" noChangeArrowheads="1"/>
          </p:cNvSpPr>
          <p:nvPr>
            <p:ph sz="half" idx="1"/>
          </p:nvPr>
        </p:nvSpPr>
        <p:spPr>
          <a:xfrm>
            <a:off x="304800" y="1219200"/>
            <a:ext cx="4800600" cy="5029200"/>
          </a:xfrm>
        </p:spPr>
        <p:txBody>
          <a:bodyPr/>
          <a:lstStyle/>
          <a:p>
            <a:pPr>
              <a:buClrTx/>
            </a:pPr>
            <a:r>
              <a:rPr lang="en-US" altLang="en-US" sz="2000" b="1" dirty="0"/>
              <a:t>Local Sources</a:t>
            </a:r>
            <a:r>
              <a:rPr lang="en-US" altLang="en-US" sz="2000" dirty="0"/>
              <a:t>:</a:t>
            </a:r>
          </a:p>
          <a:p>
            <a:pPr lvl="1"/>
            <a:r>
              <a:rPr lang="en-US" altLang="en-US" sz="2000" dirty="0">
                <a:solidFill>
                  <a:schemeClr val="tx1"/>
                </a:solidFill>
              </a:rPr>
              <a:t>Telephone &amp; Service Directories</a:t>
            </a:r>
          </a:p>
          <a:p>
            <a:pPr lvl="1"/>
            <a:r>
              <a:rPr lang="en-US" altLang="en-US" sz="2000" dirty="0">
                <a:solidFill>
                  <a:schemeClr val="tx1"/>
                </a:solidFill>
              </a:rPr>
              <a:t>Libraries</a:t>
            </a:r>
          </a:p>
          <a:p>
            <a:pPr lvl="1"/>
            <a:r>
              <a:rPr lang="en-US" altLang="en-US" sz="2000" dirty="0">
                <a:solidFill>
                  <a:schemeClr val="tx1"/>
                </a:solidFill>
              </a:rPr>
              <a:t>Community Colleges &amp; Universities</a:t>
            </a:r>
          </a:p>
          <a:p>
            <a:pPr lvl="1"/>
            <a:r>
              <a:rPr lang="en-US" altLang="en-US" sz="2000" dirty="0">
                <a:solidFill>
                  <a:schemeClr val="tx1"/>
                </a:solidFill>
              </a:rPr>
              <a:t>City and County Planning</a:t>
            </a:r>
          </a:p>
          <a:p>
            <a:pPr lvl="1"/>
            <a:r>
              <a:rPr lang="en-US" altLang="en-US" sz="2000" dirty="0">
                <a:solidFill>
                  <a:schemeClr val="tx1"/>
                </a:solidFill>
              </a:rPr>
              <a:t>Local Ethnic &amp; Service Orgs </a:t>
            </a:r>
          </a:p>
          <a:p>
            <a:pPr>
              <a:buClrTx/>
            </a:pPr>
            <a:r>
              <a:rPr lang="en-US" altLang="en-US" sz="2000" b="1" dirty="0">
                <a:cs typeface="Times New Roman" panose="02020603050405020304" pitchFamily="18" charset="0"/>
              </a:rPr>
              <a:t>State Sources:</a:t>
            </a:r>
          </a:p>
          <a:p>
            <a:pPr lvl="1"/>
            <a:r>
              <a:rPr lang="en-US" altLang="en-US" sz="2000" dirty="0">
                <a:solidFill>
                  <a:schemeClr val="tx1"/>
                </a:solidFill>
                <a:cs typeface="Times New Roman" panose="02020603050405020304" pitchFamily="18" charset="0"/>
              </a:rPr>
              <a:t>Rehabilitation Services</a:t>
            </a:r>
          </a:p>
          <a:p>
            <a:pPr lvl="1"/>
            <a:r>
              <a:rPr lang="en-US" altLang="en-US" sz="2000" dirty="0">
                <a:solidFill>
                  <a:schemeClr val="tx1"/>
                </a:solidFill>
                <a:cs typeface="Times New Roman" panose="02020603050405020304" pitchFamily="18" charset="0"/>
              </a:rPr>
              <a:t>Statewide Independent Living Councils</a:t>
            </a:r>
          </a:p>
          <a:p>
            <a:pPr lvl="1"/>
            <a:r>
              <a:rPr lang="en-US" altLang="en-US" sz="2000" dirty="0">
                <a:solidFill>
                  <a:schemeClr val="tx1"/>
                </a:solidFill>
                <a:cs typeface="Times New Roman" panose="02020603050405020304" pitchFamily="18" charset="0"/>
              </a:rPr>
              <a:t>Assistive Technology Projects</a:t>
            </a:r>
          </a:p>
          <a:p>
            <a:pPr lvl="1"/>
            <a:r>
              <a:rPr lang="en-US" altLang="en-US" sz="2000" dirty="0">
                <a:solidFill>
                  <a:schemeClr val="tx1"/>
                </a:solidFill>
                <a:cs typeface="Times New Roman" panose="02020603050405020304" pitchFamily="18" charset="0"/>
              </a:rPr>
              <a:t>Disability/Advocacy Councils &amp; Orgs</a:t>
            </a:r>
          </a:p>
          <a:p>
            <a:pPr marL="457200">
              <a:buClrTx/>
            </a:pPr>
            <a:br>
              <a:rPr lang="en-US" altLang="en-US" sz="2000" dirty="0">
                <a:cs typeface="Times New Roman" panose="02020603050405020304" pitchFamily="18" charset="0"/>
              </a:rPr>
            </a:br>
            <a:endParaRPr lang="en-US" altLang="en-US" sz="2000" dirty="0">
              <a:cs typeface="Times New Roman" panose="02020603050405020304" pitchFamily="18" charset="0"/>
            </a:endParaRPr>
          </a:p>
          <a:p>
            <a:pPr>
              <a:buClrTx/>
            </a:pPr>
            <a:endParaRPr lang="en-US" altLang="en-US" sz="2000" dirty="0"/>
          </a:p>
          <a:p>
            <a:pPr>
              <a:buClrTx/>
            </a:pPr>
            <a:endParaRPr lang="en-US" altLang="en-US" sz="2000" dirty="0"/>
          </a:p>
        </p:txBody>
      </p:sp>
      <p:sp>
        <p:nvSpPr>
          <p:cNvPr id="3" name="Content Placeholder 2"/>
          <p:cNvSpPr>
            <a:spLocks noGrp="1"/>
          </p:cNvSpPr>
          <p:nvPr>
            <p:ph sz="half" idx="2"/>
          </p:nvPr>
        </p:nvSpPr>
        <p:spPr>
          <a:xfrm>
            <a:off x="4686300" y="1219200"/>
            <a:ext cx="4229100" cy="5029200"/>
          </a:xfrm>
        </p:spPr>
        <p:txBody>
          <a:bodyPr/>
          <a:lstStyle/>
          <a:p>
            <a:pPr>
              <a:buClrTx/>
            </a:pPr>
            <a:r>
              <a:rPr lang="en-US" altLang="en-US" sz="2000" b="1" dirty="0">
                <a:cs typeface="Times New Roman" panose="02020603050405020304" pitchFamily="18" charset="0"/>
              </a:rPr>
              <a:t>National Sources: </a:t>
            </a:r>
          </a:p>
          <a:p>
            <a:pPr lvl="1"/>
            <a:r>
              <a:rPr lang="en-US" altLang="en-US" sz="2000" dirty="0">
                <a:solidFill>
                  <a:schemeClr val="tx1"/>
                </a:solidFill>
                <a:cs typeface="Times New Roman" panose="02020603050405020304" pitchFamily="18" charset="0"/>
              </a:rPr>
              <a:t>Independent Living Research Utilization</a:t>
            </a:r>
          </a:p>
          <a:p>
            <a:pPr lvl="1"/>
            <a:r>
              <a:rPr lang="en-US" altLang="en-US" sz="2000" dirty="0">
                <a:solidFill>
                  <a:schemeClr val="tx1"/>
                </a:solidFill>
                <a:cs typeface="Times New Roman" panose="02020603050405020304" pitchFamily="18" charset="0"/>
              </a:rPr>
              <a:t>Association of Programs for Rural Independent Living   </a:t>
            </a:r>
          </a:p>
          <a:p>
            <a:pPr lvl="1"/>
            <a:r>
              <a:rPr lang="en-US" altLang="en-US" sz="2000" dirty="0">
                <a:solidFill>
                  <a:schemeClr val="tx1"/>
                </a:solidFill>
                <a:cs typeface="Times New Roman" panose="02020603050405020304" pitchFamily="18" charset="0"/>
              </a:rPr>
              <a:t>National Council on Independent Living</a:t>
            </a:r>
          </a:p>
          <a:p>
            <a:pPr lvl="1"/>
            <a:r>
              <a:rPr lang="en-US" altLang="en-US" sz="2000" dirty="0">
                <a:solidFill>
                  <a:schemeClr val="tx1"/>
                </a:solidFill>
                <a:cs typeface="Times New Roman" panose="02020603050405020304" pitchFamily="18" charset="0"/>
              </a:rPr>
              <a:t>Census Bureau </a:t>
            </a:r>
            <a:r>
              <a:rPr lang="en-US" altLang="en-US" sz="2000" dirty="0">
                <a:solidFill>
                  <a:schemeClr val="tx1"/>
                </a:solidFill>
                <a:cs typeface="Times New Roman" panose="02020603050405020304" pitchFamily="18" charset="0"/>
                <a:hlinkClick r:id="rId3"/>
              </a:rPr>
              <a:t>www.census.gov</a:t>
            </a:r>
            <a:endParaRPr lang="en-US" altLang="en-US" sz="2000" dirty="0">
              <a:solidFill>
                <a:schemeClr val="tx1"/>
              </a:solidFill>
              <a:cs typeface="Times New Roman" panose="02020603050405020304" pitchFamily="18" charset="0"/>
            </a:endParaRPr>
          </a:p>
          <a:p>
            <a:pPr lvl="1"/>
            <a:r>
              <a:rPr lang="en-US" altLang="en-US" sz="2000" dirty="0">
                <a:solidFill>
                  <a:schemeClr val="tx1"/>
                </a:solidFill>
                <a:cs typeface="Times New Roman" panose="02020603050405020304" pitchFamily="18" charset="0"/>
              </a:rPr>
              <a:t>National Council on Disability</a:t>
            </a:r>
          </a:p>
          <a:p>
            <a:pPr lvl="1"/>
            <a:r>
              <a:rPr lang="en-US" altLang="en-US" sz="2000" dirty="0">
                <a:solidFill>
                  <a:schemeClr val="tx1"/>
                </a:solidFill>
                <a:cs typeface="Times New Roman" panose="02020603050405020304" pitchFamily="18" charset="0"/>
              </a:rPr>
              <a:t>National Organization on Disability</a:t>
            </a:r>
          </a:p>
          <a:p>
            <a:pPr>
              <a:buClrTx/>
            </a:pPr>
            <a:endParaRPr lang="en-US" dirty="0"/>
          </a:p>
        </p:txBody>
      </p:sp>
    </p:spTree>
    <p:extLst>
      <p:ext uri="{BB962C8B-B14F-4D97-AF65-F5344CB8AC3E}">
        <p14:creationId xmlns:p14="http://schemas.microsoft.com/office/powerpoint/2010/main" val="24137591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9" name="Rectangle 3"/>
          <p:cNvSpPr>
            <a:spLocks noGrp="1" noChangeArrowheads="1"/>
          </p:cNvSpPr>
          <p:nvPr>
            <p:ph idx="1"/>
          </p:nvPr>
        </p:nvSpPr>
        <p:spPr/>
        <p:txBody>
          <a:bodyPr rtlCol="0">
            <a:normAutofit lnSpcReduction="10000"/>
          </a:bodyPr>
          <a:lstStyle/>
          <a:p>
            <a:pPr fontAlgn="auto">
              <a:spcAft>
                <a:spcPts val="0"/>
              </a:spcAft>
              <a:defRPr/>
            </a:pPr>
            <a:endParaRPr lang="en-US" altLang="en-US" dirty="0">
              <a:cs typeface="Times New Roman" panose="02020603050405020304" pitchFamily="18" charset="0"/>
            </a:endParaRPr>
          </a:p>
          <a:p>
            <a:pPr fontAlgn="auto">
              <a:spcAft>
                <a:spcPts val="0"/>
              </a:spcAft>
              <a:defRPr/>
            </a:pPr>
            <a:r>
              <a:rPr lang="en-US" altLang="en-US" dirty="0">
                <a:cs typeface="Times New Roman" panose="02020603050405020304" pitchFamily="18" charset="0"/>
              </a:rPr>
              <a:t>Do they promote the independent living philosophy? </a:t>
            </a:r>
          </a:p>
          <a:p>
            <a:pPr fontAlgn="auto">
              <a:spcAft>
                <a:spcPts val="0"/>
              </a:spcAft>
              <a:defRPr/>
            </a:pPr>
            <a:endParaRPr lang="en-US" altLang="en-US" dirty="0">
              <a:cs typeface="Times New Roman" panose="02020603050405020304" pitchFamily="18" charset="0"/>
            </a:endParaRPr>
          </a:p>
          <a:p>
            <a:pPr fontAlgn="auto">
              <a:spcAft>
                <a:spcPts val="0"/>
              </a:spcAft>
              <a:defRPr/>
            </a:pPr>
            <a:r>
              <a:rPr lang="en-US" altLang="en-US" dirty="0">
                <a:cs typeface="Times New Roman" panose="02020603050405020304" pitchFamily="18" charset="0"/>
              </a:rPr>
              <a:t>Are people satisfied? Why/why not?</a:t>
            </a:r>
          </a:p>
          <a:p>
            <a:pPr fontAlgn="auto">
              <a:spcAft>
                <a:spcPts val="0"/>
              </a:spcAft>
              <a:buFont typeface="Wingdings" panose="05000000000000000000" pitchFamily="2" charset="2"/>
              <a:buNone/>
              <a:defRPr/>
            </a:pPr>
            <a:endParaRPr lang="en-US" altLang="en-US" dirty="0">
              <a:cs typeface="Times New Roman" panose="02020603050405020304" pitchFamily="18" charset="0"/>
            </a:endParaRPr>
          </a:p>
          <a:p>
            <a:pPr fontAlgn="auto">
              <a:spcAft>
                <a:spcPts val="0"/>
              </a:spcAft>
              <a:defRPr/>
            </a:pPr>
            <a:r>
              <a:rPr lang="en-US" altLang="en-US" dirty="0">
                <a:cs typeface="Times New Roman" panose="02020603050405020304" pitchFamily="18" charset="0"/>
              </a:rPr>
              <a:t>What are the key issues to address?</a:t>
            </a:r>
          </a:p>
          <a:p>
            <a:pPr fontAlgn="auto">
              <a:spcAft>
                <a:spcPts val="0"/>
              </a:spcAft>
              <a:defRPr/>
            </a:pPr>
            <a:endParaRPr lang="en-US" altLang="en-US" dirty="0">
              <a:cs typeface="Times New Roman" panose="02020603050405020304" pitchFamily="18" charset="0"/>
            </a:endParaRPr>
          </a:p>
          <a:p>
            <a:pPr fontAlgn="auto">
              <a:spcAft>
                <a:spcPts val="0"/>
              </a:spcAft>
              <a:defRPr/>
            </a:pPr>
            <a:r>
              <a:rPr lang="en-US" altLang="en-US" dirty="0">
                <a:cs typeface="Times New Roman" panose="02020603050405020304" pitchFamily="18" charset="0"/>
              </a:rPr>
              <a:t>How do you know what they are?</a:t>
            </a:r>
          </a:p>
          <a:p>
            <a:pPr fontAlgn="auto">
              <a:spcAft>
                <a:spcPts val="0"/>
              </a:spcAft>
              <a:buFont typeface="Wingdings" panose="05000000000000000000" pitchFamily="2" charset="2"/>
              <a:buNone/>
              <a:defRPr/>
            </a:pPr>
            <a:r>
              <a:rPr lang="en-US" altLang="en-US" dirty="0">
                <a:cs typeface="Times New Roman" panose="02020603050405020304" pitchFamily="18" charset="0"/>
              </a:rPr>
              <a:t>                  </a:t>
            </a:r>
            <a:br>
              <a:rPr lang="en-US" altLang="en-US" dirty="0">
                <a:cs typeface="Times New Roman" panose="02020603050405020304" pitchFamily="18" charset="0"/>
              </a:rPr>
            </a:br>
            <a:br>
              <a:rPr lang="en-US" altLang="en-US" dirty="0">
                <a:cs typeface="Times New Roman" panose="02020603050405020304" pitchFamily="18" charset="0"/>
              </a:rPr>
            </a:br>
            <a:br>
              <a:rPr lang="en-US" altLang="en-US" dirty="0">
                <a:cs typeface="Times New Roman" panose="02020603050405020304" pitchFamily="18" charset="0"/>
              </a:rPr>
            </a:br>
            <a:endParaRPr lang="en-US" altLang="en-US" sz="1800" dirty="0"/>
          </a:p>
        </p:txBody>
      </p:sp>
      <p:sp>
        <p:nvSpPr>
          <p:cNvPr id="173058" name="Rectangle 2"/>
          <p:cNvSpPr>
            <a:spLocks noGrp="1" noRot="1" noChangeArrowheads="1"/>
          </p:cNvSpPr>
          <p:nvPr>
            <p:ph type="title"/>
          </p:nvPr>
        </p:nvSpPr>
        <p:spPr>
          <a:xfrm>
            <a:off x="228600" y="427038"/>
            <a:ext cx="8077200" cy="792162"/>
          </a:xfrm>
        </p:spPr>
        <p:txBody>
          <a:bodyPr rtlCol="0">
            <a:noAutofit/>
          </a:bodyPr>
          <a:lstStyle/>
          <a:p>
            <a:pPr fontAlgn="auto">
              <a:spcAft>
                <a:spcPts val="0"/>
              </a:spcAft>
              <a:defRPr/>
            </a:pPr>
            <a:r>
              <a:rPr lang="en-US" altLang="en-US" sz="3200" dirty="0">
                <a:cs typeface="Times New Roman" panose="02020603050405020304" pitchFamily="18" charset="0"/>
              </a:rPr>
              <a:t>What Organizations, Programs, and Services are Already Available?</a:t>
            </a:r>
          </a:p>
        </p:txBody>
      </p:sp>
    </p:spTree>
    <p:extLst>
      <p:ext uri="{BB962C8B-B14F-4D97-AF65-F5344CB8AC3E}">
        <p14:creationId xmlns:p14="http://schemas.microsoft.com/office/powerpoint/2010/main" val="19214328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Rot="1" noChangeArrowheads="1"/>
          </p:cNvSpPr>
          <p:nvPr>
            <p:ph type="title"/>
          </p:nvPr>
        </p:nvSpPr>
        <p:spPr/>
        <p:txBody>
          <a:bodyPr rtlCol="0">
            <a:normAutofit/>
          </a:bodyPr>
          <a:lstStyle/>
          <a:p>
            <a:pPr fontAlgn="auto">
              <a:spcAft>
                <a:spcPts val="0"/>
              </a:spcAft>
              <a:defRPr/>
            </a:pPr>
            <a:r>
              <a:rPr lang="en-US" altLang="en-US" sz="3200" dirty="0">
                <a:cs typeface="Times New Roman" panose="02020603050405020304" pitchFamily="18" charset="0"/>
              </a:rPr>
              <a:t>Who is not being served and why?</a:t>
            </a:r>
            <a:r>
              <a:rPr lang="en-US" altLang="en-US" sz="3200" dirty="0">
                <a:solidFill>
                  <a:schemeClr val="accent1"/>
                </a:solidFill>
                <a:cs typeface="Times New Roman" panose="02020603050405020304" pitchFamily="18" charset="0"/>
              </a:rPr>
              <a:t> </a:t>
            </a:r>
          </a:p>
        </p:txBody>
      </p:sp>
      <p:sp>
        <p:nvSpPr>
          <p:cNvPr id="16387" name="Rectangle 3"/>
          <p:cNvSpPr>
            <a:spLocks noGrp="1" noChangeArrowheads="1"/>
          </p:cNvSpPr>
          <p:nvPr>
            <p:ph idx="1"/>
          </p:nvPr>
        </p:nvSpPr>
        <p:spPr>
          <a:xfrm>
            <a:off x="215153" y="1066800"/>
            <a:ext cx="8776447" cy="5029200"/>
          </a:xfrm>
        </p:spPr>
        <p:txBody>
          <a:bodyPr/>
          <a:lstStyle/>
          <a:p>
            <a:pPr>
              <a:lnSpc>
                <a:spcPct val="150000"/>
              </a:lnSpc>
            </a:pPr>
            <a:r>
              <a:rPr lang="en-US" altLang="en-US" dirty="0">
                <a:cs typeface="Times New Roman" panose="02020603050405020304" pitchFamily="18" charset="0"/>
              </a:rPr>
              <a:t>What are the barriers? </a:t>
            </a:r>
          </a:p>
          <a:p>
            <a:pPr>
              <a:lnSpc>
                <a:spcPct val="150000"/>
              </a:lnSpc>
            </a:pPr>
            <a:r>
              <a:rPr lang="en-US" altLang="en-US" dirty="0">
                <a:cs typeface="Times New Roman" panose="02020603050405020304" pitchFamily="18" charset="0"/>
              </a:rPr>
              <a:t>What local organizations might support CIL activities?</a:t>
            </a:r>
          </a:p>
          <a:p>
            <a:r>
              <a:rPr lang="en-US" altLang="en-US" dirty="0">
                <a:cs typeface="Times New Roman" panose="02020603050405020304" pitchFamily="18" charset="0"/>
              </a:rPr>
              <a:t>How do we demonstrate community support for those needs? </a:t>
            </a:r>
          </a:p>
          <a:p>
            <a:r>
              <a:rPr lang="en-US" altLang="en-US" dirty="0">
                <a:cs typeface="Times New Roman" panose="02020603050405020304" pitchFamily="18" charset="0"/>
              </a:rPr>
              <a:t>How can CILs adjust their programs to meet those needs?</a:t>
            </a:r>
            <a:endParaRPr lang="en-US" dirty="0"/>
          </a:p>
          <a:p>
            <a:pPr>
              <a:lnSpc>
                <a:spcPct val="150000"/>
              </a:lnSpc>
            </a:pPr>
            <a:r>
              <a:rPr lang="en-US" altLang="en-US" dirty="0">
                <a:cs typeface="Times New Roman" panose="02020603050405020304" pitchFamily="18" charset="0"/>
              </a:rPr>
              <a:t>Examples of effective outreach successes.</a:t>
            </a:r>
          </a:p>
        </p:txBody>
      </p:sp>
    </p:spTree>
    <p:extLst>
      <p:ext uri="{BB962C8B-B14F-4D97-AF65-F5344CB8AC3E}">
        <p14:creationId xmlns:p14="http://schemas.microsoft.com/office/powerpoint/2010/main" val="7866570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90600"/>
            <a:ext cx="8610600" cy="5029200"/>
          </a:xfrm>
        </p:spPr>
        <p:txBody>
          <a:bodyPr/>
          <a:lstStyle/>
          <a:p>
            <a:r>
              <a:rPr lang="en-US" altLang="en-US" sz="2800" dirty="0">
                <a:cs typeface="Times New Roman" panose="02020603050405020304" pitchFamily="18" charset="0"/>
              </a:rPr>
              <a:t>Not all cultures understand or accept the IL philosophy.</a:t>
            </a:r>
          </a:p>
          <a:p>
            <a:r>
              <a:rPr lang="en-US" altLang="en-US" sz="2800" dirty="0">
                <a:cs typeface="Times New Roman" panose="02020603050405020304" pitchFamily="18" charset="0"/>
              </a:rPr>
              <a:t>One cannot make assumptions about groups.</a:t>
            </a:r>
          </a:p>
          <a:p>
            <a:r>
              <a:rPr lang="en-US" altLang="en-US" sz="2800" dirty="0">
                <a:cs typeface="Times New Roman" panose="02020603050405020304" pitchFamily="18" charset="0"/>
              </a:rPr>
              <a:t>Collect information in a way that is open.</a:t>
            </a:r>
          </a:p>
          <a:p>
            <a:r>
              <a:rPr lang="en-US" altLang="en-US" sz="2800" dirty="0">
                <a:cs typeface="Times New Roman" panose="02020603050405020304" pitchFamily="18" charset="0"/>
              </a:rPr>
              <a:t>Respect cultural language, traditions, beliefs and spiritual perspective of the target population. </a:t>
            </a:r>
          </a:p>
          <a:p>
            <a:r>
              <a:rPr lang="en-US" altLang="en-US" sz="2800" dirty="0">
                <a:cs typeface="Times New Roman" panose="02020603050405020304" pitchFamily="18" charset="0"/>
              </a:rPr>
              <a:t>Consider the social and economic climate.</a:t>
            </a:r>
          </a:p>
          <a:p>
            <a:r>
              <a:rPr lang="en-US" altLang="en-US" sz="2800" dirty="0">
                <a:cs typeface="Times New Roman" panose="02020603050405020304" pitchFamily="18" charset="0"/>
              </a:rPr>
              <a:t>Do not stereotype cultures.</a:t>
            </a:r>
          </a:p>
          <a:p>
            <a:r>
              <a:rPr lang="en-US" altLang="en-US" sz="2800" dirty="0">
                <a:cs typeface="Times New Roman" panose="02020603050405020304" pitchFamily="18" charset="0"/>
              </a:rPr>
              <a:t>Know the issues and priorities.</a:t>
            </a:r>
          </a:p>
          <a:p>
            <a:r>
              <a:rPr lang="en-US" altLang="en-US" sz="2800" dirty="0">
                <a:cs typeface="Times New Roman" panose="02020603050405020304" pitchFamily="18" charset="0"/>
              </a:rPr>
              <a:t>Know the leaders and key players.</a:t>
            </a:r>
          </a:p>
          <a:p>
            <a:endParaRPr lang="en-US" altLang="en-US" sz="2800" dirty="0">
              <a:cs typeface="Times New Roman" panose="02020603050405020304" pitchFamily="18" charset="0"/>
            </a:endParaRPr>
          </a:p>
          <a:p>
            <a:pPr marL="0" indent="0">
              <a:buNone/>
            </a:pPr>
            <a:endParaRPr lang="en-US" dirty="0"/>
          </a:p>
        </p:txBody>
      </p:sp>
      <p:sp>
        <p:nvSpPr>
          <p:cNvPr id="25602" name="Rectangle 3"/>
          <p:cNvSpPr>
            <a:spLocks noGrp="1" noRot="1" noChangeArrowheads="1"/>
          </p:cNvSpPr>
          <p:nvPr>
            <p:ph type="title"/>
          </p:nvPr>
        </p:nvSpPr>
        <p:spPr>
          <a:xfrm>
            <a:off x="228600" y="228600"/>
            <a:ext cx="8077200" cy="792162"/>
          </a:xfrm>
        </p:spPr>
        <p:txBody>
          <a:bodyPr/>
          <a:lstStyle/>
          <a:p>
            <a:br>
              <a:rPr lang="en-US" altLang="en-US" sz="3200" dirty="0">
                <a:cs typeface="Times New Roman" panose="02020603050405020304" pitchFamily="18" charset="0"/>
              </a:rPr>
            </a:br>
            <a:r>
              <a:rPr lang="en-US" altLang="en-US" sz="3200" dirty="0">
                <a:cs typeface="Times New Roman" panose="02020603050405020304" pitchFamily="18" charset="0"/>
              </a:rPr>
              <a:t>Know and Respect Cultural Differences </a:t>
            </a:r>
            <a:br>
              <a:rPr lang="en-US" altLang="en-US" sz="3200" dirty="0">
                <a:cs typeface="Times New Roman" panose="02020603050405020304" pitchFamily="18" charset="0"/>
              </a:rPr>
            </a:br>
            <a:endParaRPr lang="en-US" altLang="en-US" sz="3200" dirty="0">
              <a:cs typeface="Times New Roman" panose="02020603050405020304" pitchFamily="18" charset="0"/>
            </a:endParaRPr>
          </a:p>
        </p:txBody>
      </p:sp>
    </p:spTree>
    <p:extLst>
      <p:ext uri="{BB962C8B-B14F-4D97-AF65-F5344CB8AC3E}">
        <p14:creationId xmlns:p14="http://schemas.microsoft.com/office/powerpoint/2010/main" val="15869218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514350" indent="-514350">
              <a:buFont typeface="+mj-lt"/>
              <a:buAutoNum type="arabicPeriod"/>
            </a:pPr>
            <a:r>
              <a:rPr lang="en-US" altLang="en-US" sz="2800" dirty="0">
                <a:cs typeface="Times New Roman" panose="02020603050405020304" pitchFamily="18" charset="0"/>
              </a:rPr>
              <a:t>Identify bilingual and bicultural partners.</a:t>
            </a:r>
          </a:p>
          <a:p>
            <a:pPr marL="514350" indent="-514350">
              <a:buFont typeface="+mj-lt"/>
              <a:buAutoNum type="arabicPeriod"/>
            </a:pPr>
            <a:r>
              <a:rPr lang="en-US" altLang="en-US" sz="2800" dirty="0">
                <a:cs typeface="Times New Roman" panose="02020603050405020304" pitchFamily="18" charset="0"/>
              </a:rPr>
              <a:t>Gather reliable information:</a:t>
            </a:r>
          </a:p>
          <a:p>
            <a:pPr lvl="2"/>
            <a:r>
              <a:rPr lang="en-US" altLang="en-US" sz="2800" dirty="0">
                <a:cs typeface="Times New Roman" panose="02020603050405020304" pitchFamily="18" charset="0"/>
              </a:rPr>
              <a:t>  Conduct focus groups.</a:t>
            </a:r>
          </a:p>
          <a:p>
            <a:pPr lvl="2"/>
            <a:r>
              <a:rPr lang="en-US" altLang="en-US" sz="2800" dirty="0">
                <a:cs typeface="Times New Roman" panose="02020603050405020304" pitchFamily="18" charset="0"/>
              </a:rPr>
              <a:t>  Conduct interviews.</a:t>
            </a:r>
          </a:p>
          <a:p>
            <a:pPr lvl="2"/>
            <a:r>
              <a:rPr lang="en-US" altLang="en-US" sz="2800" dirty="0">
                <a:cs typeface="Times New Roman" panose="02020603050405020304" pitchFamily="18" charset="0"/>
              </a:rPr>
              <a:t>  Conduct mail or telephone surveys. </a:t>
            </a:r>
          </a:p>
          <a:p>
            <a:pPr lvl="2"/>
            <a:r>
              <a:rPr lang="en-US" altLang="en-US" sz="2800" dirty="0">
                <a:cs typeface="Times New Roman" panose="02020603050405020304" pitchFamily="18" charset="0"/>
              </a:rPr>
              <a:t>  Assess CIL information and referral data.</a:t>
            </a:r>
          </a:p>
          <a:p>
            <a:pPr marL="514350" indent="-514350">
              <a:buFont typeface="+mj-lt"/>
              <a:buAutoNum type="arabicPeriod"/>
            </a:pPr>
            <a:r>
              <a:rPr lang="en-US" altLang="en-US" sz="2800" dirty="0">
                <a:cs typeface="Times New Roman" panose="02020603050405020304" pitchFamily="18" charset="0"/>
              </a:rPr>
              <a:t>  Develop a list of issues or information.</a:t>
            </a:r>
          </a:p>
          <a:p>
            <a:pPr marL="514350" indent="-514350">
              <a:buFont typeface="+mj-lt"/>
              <a:buAutoNum type="arabicPeriod"/>
            </a:pPr>
            <a:r>
              <a:rPr lang="en-US" altLang="en-US" sz="2800" dirty="0">
                <a:cs typeface="Times New Roman" panose="02020603050405020304" pitchFamily="18" charset="0"/>
              </a:rPr>
              <a:t>  Use target group to train staff and board.</a:t>
            </a:r>
            <a:endParaRPr lang="en-US" dirty="0"/>
          </a:p>
        </p:txBody>
      </p:sp>
      <p:sp>
        <p:nvSpPr>
          <p:cNvPr id="29698" name="Rectangle 2"/>
          <p:cNvSpPr>
            <a:spLocks noGrp="1" noRot="1" noChangeArrowheads="1"/>
          </p:cNvSpPr>
          <p:nvPr>
            <p:ph type="title"/>
          </p:nvPr>
        </p:nvSpPr>
        <p:spPr/>
        <p:txBody>
          <a:bodyPr/>
          <a:lstStyle/>
          <a:p>
            <a:r>
              <a:rPr lang="en-US" altLang="en-US" sz="3200" dirty="0">
                <a:cs typeface="Times New Roman" panose="02020603050405020304" pitchFamily="18" charset="0"/>
              </a:rPr>
              <a:t>Know Your Communities</a:t>
            </a:r>
            <a:endParaRPr lang="en-US" altLang="en-US" sz="3600" dirty="0">
              <a:cs typeface="Times New Roman" panose="02020603050405020304" pitchFamily="18" charset="0"/>
            </a:endParaRPr>
          </a:p>
        </p:txBody>
      </p:sp>
    </p:spTree>
    <p:extLst>
      <p:ext uri="{BB962C8B-B14F-4D97-AF65-F5344CB8AC3E}">
        <p14:creationId xmlns:p14="http://schemas.microsoft.com/office/powerpoint/2010/main" val="10295138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19200"/>
            <a:ext cx="8305800" cy="5029200"/>
          </a:xfrm>
        </p:spPr>
        <p:txBody>
          <a:bodyPr/>
          <a:lstStyle/>
          <a:p>
            <a:r>
              <a:rPr lang="en-US" altLang="en-US" dirty="0">
                <a:cs typeface="Times New Roman" panose="02020603050405020304" pitchFamily="18" charset="0"/>
              </a:rPr>
              <a:t>Work with organizations that serve targeted populations. (examples: MLK Community Center – ACTIVE Club; Rock Island NAACP)</a:t>
            </a:r>
          </a:p>
          <a:p>
            <a:pPr lvl="1"/>
            <a:r>
              <a:rPr lang="en-US" altLang="en-US" dirty="0">
                <a:cs typeface="Times New Roman" panose="02020603050405020304" pitchFamily="18" charset="0"/>
              </a:rPr>
              <a:t>Understand their programs.</a:t>
            </a:r>
          </a:p>
          <a:p>
            <a:pPr lvl="1"/>
            <a:r>
              <a:rPr lang="en-US" altLang="en-US" dirty="0">
                <a:cs typeface="Times New Roman" panose="02020603050405020304" pitchFamily="18" charset="0"/>
              </a:rPr>
              <a:t>Make sure CIL services are complementary.</a:t>
            </a:r>
          </a:p>
          <a:p>
            <a:r>
              <a:rPr lang="en-US" altLang="en-US" dirty="0">
                <a:cs typeface="Times New Roman" panose="02020603050405020304" pitchFamily="18" charset="0"/>
              </a:rPr>
              <a:t>Recruit board and staff that reflect community.</a:t>
            </a:r>
          </a:p>
          <a:p>
            <a:r>
              <a:rPr lang="en-US" altLang="en-US" dirty="0">
                <a:cs typeface="Times New Roman" panose="02020603050405020304" pitchFamily="18" charset="0"/>
              </a:rPr>
              <a:t>Assure board and staff are community leaders.</a:t>
            </a:r>
          </a:p>
        </p:txBody>
      </p:sp>
      <p:sp>
        <p:nvSpPr>
          <p:cNvPr id="3" name="Title 2"/>
          <p:cNvSpPr>
            <a:spLocks noGrp="1"/>
          </p:cNvSpPr>
          <p:nvPr>
            <p:ph type="title"/>
          </p:nvPr>
        </p:nvSpPr>
        <p:spPr/>
        <p:txBody>
          <a:bodyPr/>
          <a:lstStyle/>
          <a:p>
            <a:r>
              <a:rPr lang="en-US" sz="3200" dirty="0"/>
              <a:t>Build Partnerships</a:t>
            </a:r>
          </a:p>
        </p:txBody>
      </p:sp>
    </p:spTree>
    <p:extLst>
      <p:ext uri="{BB962C8B-B14F-4D97-AF65-F5344CB8AC3E}">
        <p14:creationId xmlns:p14="http://schemas.microsoft.com/office/powerpoint/2010/main" val="21476855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idx="1"/>
          </p:nvPr>
        </p:nvSpPr>
        <p:spPr>
          <a:xfrm>
            <a:off x="381000" y="1219200"/>
            <a:ext cx="8305800" cy="5029200"/>
          </a:xfrm>
        </p:spPr>
        <p:txBody>
          <a:bodyPr/>
          <a:lstStyle/>
          <a:p>
            <a:r>
              <a:rPr lang="en-US" altLang="en-US" dirty="0">
                <a:cs typeface="Times New Roman" panose="02020603050405020304" pitchFamily="18" charset="0"/>
              </a:rPr>
              <a:t>Incorporate community issues into your Strategic Plan. (examples; NPC 11 – Clean-up; NAACP – Expungement Workshops)</a:t>
            </a:r>
          </a:p>
          <a:p>
            <a:r>
              <a:rPr lang="en-US" altLang="en-US" dirty="0">
                <a:cs typeface="Times New Roman" panose="02020603050405020304" pitchFamily="18" charset="0"/>
              </a:rPr>
              <a:t>Develop a public relations campaign.</a:t>
            </a:r>
          </a:p>
          <a:p>
            <a:r>
              <a:rPr lang="en-US" altLang="en-US" dirty="0">
                <a:cs typeface="Times New Roman" panose="02020603050405020304" pitchFamily="18" charset="0"/>
              </a:rPr>
              <a:t>Create outreach materials targeting needs of  specific groups.</a:t>
            </a:r>
          </a:p>
          <a:p>
            <a:pPr marL="0" indent="0">
              <a:buNone/>
            </a:pPr>
            <a:endParaRPr lang="en-US" altLang="en-US" dirty="0">
              <a:cs typeface="Times New Roman" panose="02020603050405020304" pitchFamily="18" charset="0"/>
            </a:endParaRPr>
          </a:p>
          <a:p>
            <a:pPr>
              <a:buFont typeface="Wingdings" panose="05000000000000000000" pitchFamily="2" charset="2"/>
              <a:buNone/>
            </a:pPr>
            <a:endParaRPr lang="en-US" altLang="en-US" dirty="0">
              <a:cs typeface="Times New Roman" panose="02020603050405020304" pitchFamily="18" charset="0"/>
            </a:endParaRPr>
          </a:p>
        </p:txBody>
      </p:sp>
      <p:sp>
        <p:nvSpPr>
          <p:cNvPr id="32770" name="Rectangle 2"/>
          <p:cNvSpPr>
            <a:spLocks noGrp="1" noRot="1" noChangeArrowheads="1"/>
          </p:cNvSpPr>
          <p:nvPr>
            <p:ph type="title"/>
          </p:nvPr>
        </p:nvSpPr>
        <p:spPr/>
        <p:txBody>
          <a:bodyPr/>
          <a:lstStyle/>
          <a:p>
            <a:r>
              <a:rPr lang="en-US" altLang="en-US" sz="3200" dirty="0">
                <a:cs typeface="Times New Roman" panose="02020603050405020304" pitchFamily="18" charset="0"/>
              </a:rPr>
              <a:t>Marketing and Public Relations</a:t>
            </a:r>
          </a:p>
        </p:txBody>
      </p:sp>
    </p:spTree>
    <p:extLst>
      <p:ext uri="{BB962C8B-B14F-4D97-AF65-F5344CB8AC3E}">
        <p14:creationId xmlns:p14="http://schemas.microsoft.com/office/powerpoint/2010/main" val="25629396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idx="1"/>
          </p:nvPr>
        </p:nvSpPr>
        <p:spPr/>
        <p:txBody>
          <a:bodyPr/>
          <a:lstStyle/>
          <a:p>
            <a:pPr>
              <a:lnSpc>
                <a:spcPct val="150000"/>
              </a:lnSpc>
              <a:spcBef>
                <a:spcPct val="0"/>
              </a:spcBef>
            </a:pPr>
            <a:r>
              <a:rPr lang="en-US" altLang="en-US" dirty="0">
                <a:solidFill>
                  <a:schemeClr val="tx2"/>
                </a:solidFill>
              </a:rPr>
              <a:t>Write at a reading level that is easy to understand.</a:t>
            </a:r>
          </a:p>
          <a:p>
            <a:pPr>
              <a:spcBef>
                <a:spcPct val="0"/>
              </a:spcBef>
            </a:pPr>
            <a:r>
              <a:rPr lang="en-US" altLang="en-US" dirty="0">
                <a:solidFill>
                  <a:schemeClr val="tx2"/>
                </a:solidFill>
              </a:rPr>
              <a:t>Avoid acronyms and “professional phrases” that are not easily understood.</a:t>
            </a:r>
          </a:p>
          <a:p>
            <a:pPr>
              <a:lnSpc>
                <a:spcPct val="150000"/>
              </a:lnSpc>
              <a:spcBef>
                <a:spcPct val="0"/>
              </a:spcBef>
            </a:pPr>
            <a:r>
              <a:rPr lang="en-US" altLang="en-US" dirty="0">
                <a:solidFill>
                  <a:schemeClr val="tx2"/>
                </a:solidFill>
              </a:rPr>
              <a:t>Use language that can be understood.</a:t>
            </a:r>
          </a:p>
          <a:p>
            <a:r>
              <a:rPr lang="en-US" altLang="en-US" dirty="0"/>
              <a:t>Accessible in a variety of formats: Braille, large print, tape and disk.</a:t>
            </a:r>
          </a:p>
          <a:p>
            <a:pPr>
              <a:lnSpc>
                <a:spcPct val="150000"/>
              </a:lnSpc>
            </a:pPr>
            <a:r>
              <a:rPr lang="en-US" altLang="en-US" dirty="0"/>
              <a:t>Qualified persons should edit and proof</a:t>
            </a:r>
            <a:r>
              <a:rPr lang="en-US" altLang="en-US" dirty="0">
                <a:solidFill>
                  <a:schemeClr val="tx2"/>
                </a:solidFill>
              </a:rPr>
              <a:t>.  </a:t>
            </a:r>
            <a:br>
              <a:rPr lang="en-US" altLang="en-US" dirty="0">
                <a:solidFill>
                  <a:schemeClr val="tx2"/>
                </a:solidFill>
              </a:rPr>
            </a:br>
            <a:br>
              <a:rPr lang="en-US" altLang="en-US" dirty="0">
                <a:solidFill>
                  <a:schemeClr val="tx2"/>
                </a:solidFill>
              </a:rPr>
            </a:br>
            <a:endParaRPr lang="en-US" altLang="en-US" dirty="0"/>
          </a:p>
        </p:txBody>
      </p:sp>
      <p:sp>
        <p:nvSpPr>
          <p:cNvPr id="33794" name="Rectangle 2"/>
          <p:cNvSpPr>
            <a:spLocks noGrp="1" noRot="1" noChangeArrowheads="1"/>
          </p:cNvSpPr>
          <p:nvPr>
            <p:ph type="title"/>
          </p:nvPr>
        </p:nvSpPr>
        <p:spPr/>
        <p:txBody>
          <a:bodyPr/>
          <a:lstStyle/>
          <a:p>
            <a:r>
              <a:rPr lang="en-US" altLang="en-US" sz="3200" dirty="0"/>
              <a:t>Accessible Materials to All</a:t>
            </a:r>
            <a:r>
              <a:rPr lang="en-US" altLang="en-US" sz="3200" dirty="0">
                <a:solidFill>
                  <a:schemeClr val="accent1"/>
                </a:solidFill>
              </a:rPr>
              <a:t> </a:t>
            </a:r>
          </a:p>
        </p:txBody>
      </p:sp>
    </p:spTree>
    <p:extLst>
      <p:ext uri="{BB962C8B-B14F-4D97-AF65-F5344CB8AC3E}">
        <p14:creationId xmlns:p14="http://schemas.microsoft.com/office/powerpoint/2010/main" val="14016288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idx="1"/>
          </p:nvPr>
        </p:nvSpPr>
        <p:spPr>
          <a:xfrm>
            <a:off x="304800" y="1371600"/>
            <a:ext cx="8610600" cy="5029200"/>
          </a:xfrm>
        </p:spPr>
        <p:txBody>
          <a:bodyPr/>
          <a:lstStyle/>
          <a:p>
            <a:r>
              <a:rPr lang="en-US" altLang="en-US" dirty="0">
                <a:cs typeface="Times New Roman" panose="02020603050405020304" pitchFamily="18" charset="0"/>
              </a:rPr>
              <a:t>Get feedback.</a:t>
            </a:r>
          </a:p>
          <a:p>
            <a:r>
              <a:rPr lang="en-US" altLang="en-US" dirty="0">
                <a:cs typeface="Times New Roman" panose="02020603050405020304" pitchFamily="18" charset="0"/>
              </a:rPr>
              <a:t>Make staff available to communicate. </a:t>
            </a:r>
          </a:p>
          <a:p>
            <a:r>
              <a:rPr lang="en-US" altLang="en-US" dirty="0">
                <a:cs typeface="Times New Roman" panose="02020603050405020304" pitchFamily="18" charset="0"/>
              </a:rPr>
              <a:t>Develop process to address language and cultural issues.</a:t>
            </a:r>
            <a:br>
              <a:rPr lang="en-US" altLang="en-US" dirty="0">
                <a:cs typeface="Times New Roman" panose="02020603050405020304" pitchFamily="18" charset="0"/>
              </a:rPr>
            </a:br>
            <a:endParaRPr lang="en-US" altLang="en-US" dirty="0">
              <a:cs typeface="Times New Roman" panose="02020603050405020304" pitchFamily="18" charset="0"/>
            </a:endParaRPr>
          </a:p>
        </p:txBody>
      </p:sp>
      <p:sp>
        <p:nvSpPr>
          <p:cNvPr id="35842" name="Rectangle 2"/>
          <p:cNvSpPr>
            <a:spLocks noGrp="1" noRot="1" noChangeArrowheads="1"/>
          </p:cNvSpPr>
          <p:nvPr>
            <p:ph type="title"/>
          </p:nvPr>
        </p:nvSpPr>
        <p:spPr>
          <a:xfrm>
            <a:off x="228600" y="427038"/>
            <a:ext cx="7696200" cy="792162"/>
          </a:xfrm>
        </p:spPr>
        <p:txBody>
          <a:bodyPr/>
          <a:lstStyle/>
          <a:p>
            <a:r>
              <a:rPr lang="en-US" altLang="en-US" sz="3200" dirty="0">
                <a:cs typeface="Times New Roman" panose="02020603050405020304" pitchFamily="18" charset="0"/>
              </a:rPr>
              <a:t>Monitor the Effectiveness of your Public Relations</a:t>
            </a:r>
          </a:p>
        </p:txBody>
      </p:sp>
    </p:spTree>
    <p:extLst>
      <p:ext uri="{BB962C8B-B14F-4D97-AF65-F5344CB8AC3E}">
        <p14:creationId xmlns:p14="http://schemas.microsoft.com/office/powerpoint/2010/main" val="1292894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179638"/>
            <a:ext cx="8686800" cy="792162"/>
          </a:xfrm>
        </p:spPr>
        <p:txBody>
          <a:bodyPr/>
          <a:lstStyle/>
          <a:p>
            <a:pPr algn="ctr"/>
            <a:br>
              <a:rPr lang="en-US" dirty="0">
                <a:effectLst/>
              </a:rPr>
            </a:br>
            <a:br>
              <a:rPr lang="en-US" dirty="0">
                <a:effectLst/>
              </a:rPr>
            </a:br>
            <a:r>
              <a:rPr lang="en-US" dirty="0">
                <a:effectLst/>
              </a:rPr>
              <a:t>Creating a Welcoming and Supportive CIL for Diverse Populations</a:t>
            </a:r>
            <a:br>
              <a:rPr lang="en-US" dirty="0">
                <a:effectLst/>
              </a:rPr>
            </a:br>
            <a:br>
              <a:rPr lang="en-US" dirty="0">
                <a:effectLst/>
              </a:rPr>
            </a:br>
            <a:r>
              <a:rPr lang="en-US" dirty="0">
                <a:effectLst/>
              </a:rPr>
              <a:t>Kim Gibson and Liz Sherwin</a:t>
            </a:r>
          </a:p>
        </p:txBody>
      </p:sp>
    </p:spTree>
    <p:extLst>
      <p:ext uri="{BB962C8B-B14F-4D97-AF65-F5344CB8AC3E}">
        <p14:creationId xmlns:p14="http://schemas.microsoft.com/office/powerpoint/2010/main" val="8940182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026"/>
          <p:cNvSpPr>
            <a:spLocks noGrp="1" noRot="1" noChangeArrowheads="1"/>
          </p:cNvSpPr>
          <p:nvPr>
            <p:ph type="title"/>
          </p:nvPr>
        </p:nvSpPr>
        <p:spPr/>
        <p:txBody>
          <a:bodyPr/>
          <a:lstStyle/>
          <a:p>
            <a:r>
              <a:rPr lang="en-US" altLang="en-US" sz="3200" dirty="0">
                <a:cs typeface="Times New Roman" panose="02020603050405020304" pitchFamily="18" charset="0"/>
              </a:rPr>
              <a:t>Getting Information Out</a:t>
            </a:r>
          </a:p>
        </p:txBody>
      </p:sp>
      <p:sp>
        <p:nvSpPr>
          <p:cNvPr id="36867" name="Rectangle 1027"/>
          <p:cNvSpPr>
            <a:spLocks noGrp="1" noChangeArrowheads="1"/>
          </p:cNvSpPr>
          <p:nvPr>
            <p:ph idx="1"/>
          </p:nvPr>
        </p:nvSpPr>
        <p:spPr>
          <a:xfrm>
            <a:off x="304800" y="1219200"/>
            <a:ext cx="8534400" cy="5029200"/>
          </a:xfrm>
        </p:spPr>
        <p:txBody>
          <a:bodyPr/>
          <a:lstStyle/>
          <a:p>
            <a:r>
              <a:rPr lang="en-US" altLang="en-US" dirty="0">
                <a:cs typeface="Times New Roman" panose="02020603050405020304" pitchFamily="18" charset="0"/>
              </a:rPr>
              <a:t>Train Board and staff – Program Strategy Team.</a:t>
            </a:r>
          </a:p>
          <a:p>
            <a:r>
              <a:rPr lang="en-US" altLang="en-US" dirty="0">
                <a:cs typeface="Times New Roman" panose="02020603050405020304" pitchFamily="18" charset="0"/>
              </a:rPr>
              <a:t>Designate a lead person.</a:t>
            </a:r>
          </a:p>
          <a:p>
            <a:r>
              <a:rPr lang="en-US" altLang="en-US" dirty="0">
                <a:cs typeface="Times New Roman" panose="02020603050405020304" pitchFamily="18" charset="0"/>
              </a:rPr>
              <a:t>Maintain current list of media contacts.</a:t>
            </a:r>
          </a:p>
          <a:p>
            <a:r>
              <a:rPr lang="en-US" altLang="en-US" dirty="0">
                <a:cs typeface="Times New Roman" panose="02020603050405020304" pitchFamily="18" charset="0"/>
              </a:rPr>
              <a:t>Develop relationships with local media.</a:t>
            </a:r>
          </a:p>
          <a:p>
            <a:r>
              <a:rPr lang="en-US" altLang="en-US" dirty="0">
                <a:cs typeface="Times New Roman" panose="02020603050405020304" pitchFamily="18" charset="0"/>
              </a:rPr>
              <a:t>Respond to issues in editorials and opinion pages. </a:t>
            </a:r>
          </a:p>
          <a:p>
            <a:r>
              <a:rPr lang="en-US" altLang="en-US" dirty="0">
                <a:cs typeface="Times New Roman" panose="02020603050405020304" pitchFamily="18" charset="0"/>
              </a:rPr>
              <a:t>Create a media package.</a:t>
            </a:r>
          </a:p>
          <a:p>
            <a:r>
              <a:rPr lang="en-US" altLang="en-US" dirty="0">
                <a:cs typeface="Times New Roman" panose="02020603050405020304" pitchFamily="18" charset="0"/>
              </a:rPr>
              <a:t>Build a public and community history.</a:t>
            </a:r>
            <a:br>
              <a:rPr lang="en-US" altLang="en-US" dirty="0">
                <a:cs typeface="Times New Roman" panose="02020603050405020304" pitchFamily="18" charset="0"/>
              </a:rPr>
            </a:br>
            <a:endParaRPr lang="en-US" altLang="en-US" dirty="0">
              <a:cs typeface="Times New Roman" panose="02020603050405020304" pitchFamily="18" charset="0"/>
            </a:endParaRPr>
          </a:p>
          <a:p>
            <a:pPr marL="0" indent="0">
              <a:buNone/>
            </a:pPr>
            <a:r>
              <a:rPr lang="en-US" altLang="en-US" b="1" i="1" dirty="0">
                <a:cs typeface="Times New Roman" panose="02020603050405020304" pitchFamily="18" charset="0"/>
              </a:rPr>
              <a:t>Information should be accurate and cost-effective</a:t>
            </a:r>
            <a:r>
              <a:rPr lang="en-US" altLang="en-US" dirty="0">
                <a:cs typeface="Times New Roman" panose="02020603050405020304" pitchFamily="18" charset="0"/>
              </a:rPr>
              <a:t>. </a:t>
            </a:r>
            <a:br>
              <a:rPr lang="en-US" altLang="en-US" dirty="0">
                <a:cs typeface="Times New Roman" panose="02020603050405020304" pitchFamily="18" charset="0"/>
              </a:rPr>
            </a:br>
            <a:endParaRPr lang="en-US" altLang="en-US" dirty="0">
              <a:cs typeface="Times New Roman" panose="02020603050405020304" pitchFamily="18" charset="0"/>
            </a:endParaRPr>
          </a:p>
          <a:p>
            <a:pPr marL="0" indent="0">
              <a:buNone/>
            </a:pPr>
            <a:br>
              <a:rPr lang="en-US" altLang="en-US" dirty="0">
                <a:cs typeface="Times New Roman" panose="02020603050405020304" pitchFamily="18" charset="0"/>
              </a:rPr>
            </a:br>
            <a:endParaRPr lang="en-US" altLang="en-US" dirty="0">
              <a:cs typeface="Times New Roman" panose="02020603050405020304" pitchFamily="18" charset="0"/>
            </a:endParaRPr>
          </a:p>
        </p:txBody>
      </p:sp>
    </p:spTree>
    <p:extLst>
      <p:ext uri="{BB962C8B-B14F-4D97-AF65-F5344CB8AC3E}">
        <p14:creationId xmlns:p14="http://schemas.microsoft.com/office/powerpoint/2010/main" val="10976103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rrowheads="1"/>
          </p:cNvSpPr>
          <p:nvPr>
            <p:ph type="title"/>
          </p:nvPr>
        </p:nvSpPr>
        <p:spPr>
          <a:xfrm>
            <a:off x="228600" y="427038"/>
            <a:ext cx="7696200" cy="792162"/>
          </a:xfrm>
        </p:spPr>
        <p:txBody>
          <a:bodyPr/>
          <a:lstStyle/>
          <a:p>
            <a:r>
              <a:rPr lang="en-US" altLang="en-US" sz="3200" dirty="0">
                <a:cs typeface="Times New Roman" panose="02020603050405020304" pitchFamily="18" charset="0"/>
              </a:rPr>
              <a:t>Enhancing Your Public Relation Strategies</a:t>
            </a:r>
          </a:p>
        </p:txBody>
      </p:sp>
      <p:sp>
        <p:nvSpPr>
          <p:cNvPr id="38915" name="Rectangle 3"/>
          <p:cNvSpPr>
            <a:spLocks noGrp="1" noChangeArrowheads="1"/>
          </p:cNvSpPr>
          <p:nvPr>
            <p:ph idx="1"/>
          </p:nvPr>
        </p:nvSpPr>
        <p:spPr>
          <a:xfrm>
            <a:off x="228600" y="1447800"/>
            <a:ext cx="8686800" cy="4191000"/>
          </a:xfrm>
        </p:spPr>
        <p:txBody>
          <a:bodyPr/>
          <a:lstStyle/>
          <a:p>
            <a:r>
              <a:rPr lang="en-US" altLang="en-US" dirty="0">
                <a:cs typeface="Times New Roman" panose="02020603050405020304" pitchFamily="18" charset="0"/>
              </a:rPr>
              <a:t>Create opportunities through radio, TV, and newspapers on a regular basis. </a:t>
            </a:r>
          </a:p>
          <a:p>
            <a:r>
              <a:rPr lang="en-US" altLang="en-US" dirty="0">
                <a:cs typeface="Times New Roman" panose="02020603050405020304" pitchFamily="18" charset="0"/>
              </a:rPr>
              <a:t>Utilize existing mailings.</a:t>
            </a:r>
          </a:p>
          <a:p>
            <a:r>
              <a:rPr lang="en-US" altLang="en-US" dirty="0">
                <a:cs typeface="Times New Roman" panose="02020603050405020304" pitchFamily="18" charset="0"/>
              </a:rPr>
              <a:t>Develop partnerships (local college interns).</a:t>
            </a:r>
          </a:p>
          <a:p>
            <a:r>
              <a:rPr lang="en-US" altLang="en-US" dirty="0">
                <a:cs typeface="Times New Roman" panose="02020603050405020304" pitchFamily="18" charset="0"/>
              </a:rPr>
              <a:t>Respond to hot issues.</a:t>
            </a:r>
            <a:endParaRPr lang="en-US" altLang="en-US" sz="2400" dirty="0">
              <a:cs typeface="Times New Roman" panose="02020603050405020304" pitchFamily="18" charset="0"/>
            </a:endParaRPr>
          </a:p>
        </p:txBody>
      </p:sp>
    </p:spTree>
    <p:extLst>
      <p:ext uri="{BB962C8B-B14F-4D97-AF65-F5344CB8AC3E}">
        <p14:creationId xmlns:p14="http://schemas.microsoft.com/office/powerpoint/2010/main" val="33188251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rrowheads="1"/>
          </p:cNvSpPr>
          <p:nvPr>
            <p:ph type="title"/>
          </p:nvPr>
        </p:nvSpPr>
        <p:spPr/>
        <p:txBody>
          <a:bodyPr/>
          <a:lstStyle/>
          <a:p>
            <a:r>
              <a:rPr lang="en-US" altLang="en-US" sz="3200" dirty="0"/>
              <a:t>Create Opportunities</a:t>
            </a:r>
          </a:p>
        </p:txBody>
      </p:sp>
      <p:sp>
        <p:nvSpPr>
          <p:cNvPr id="39939" name="Rectangle 3"/>
          <p:cNvSpPr>
            <a:spLocks noGrp="1" noChangeArrowheads="1"/>
          </p:cNvSpPr>
          <p:nvPr>
            <p:ph idx="1"/>
          </p:nvPr>
        </p:nvSpPr>
        <p:spPr/>
        <p:txBody>
          <a:bodyPr/>
          <a:lstStyle/>
          <a:p>
            <a:r>
              <a:rPr lang="en-US" altLang="en-US" dirty="0">
                <a:cs typeface="Times New Roman" panose="02020603050405020304" pitchFamily="18" charset="0"/>
              </a:rPr>
              <a:t>Regular information magazines. </a:t>
            </a:r>
            <a:br>
              <a:rPr lang="en-US" altLang="en-US" dirty="0">
                <a:cs typeface="Times New Roman" panose="02020603050405020304" pitchFamily="18" charset="0"/>
              </a:rPr>
            </a:br>
            <a:endParaRPr lang="en-US" altLang="en-US" dirty="0">
              <a:cs typeface="Times New Roman" panose="02020603050405020304" pitchFamily="18" charset="0"/>
            </a:endParaRPr>
          </a:p>
          <a:p>
            <a:r>
              <a:rPr lang="en-US" altLang="en-US" dirty="0">
                <a:cs typeface="Times New Roman" panose="02020603050405020304" pitchFamily="18" charset="0"/>
              </a:rPr>
              <a:t>Public television programs. </a:t>
            </a:r>
          </a:p>
          <a:p>
            <a:endParaRPr lang="en-US" altLang="en-US" dirty="0">
              <a:cs typeface="Times New Roman" panose="02020603050405020304" pitchFamily="18" charset="0"/>
            </a:endParaRPr>
          </a:p>
          <a:p>
            <a:r>
              <a:rPr lang="en-US" altLang="en-US" dirty="0">
                <a:cs typeface="Times New Roman" panose="02020603050405020304" pitchFamily="18" charset="0"/>
              </a:rPr>
              <a:t>Column in a local newspaper or newsletter.</a:t>
            </a:r>
          </a:p>
          <a:p>
            <a:pPr>
              <a:buFont typeface="Wingdings" panose="05000000000000000000" pitchFamily="2" charset="2"/>
              <a:buNone/>
            </a:pPr>
            <a:endParaRPr lang="en-US" altLang="en-US" dirty="0">
              <a:cs typeface="Times New Roman" panose="02020603050405020304" pitchFamily="18" charset="0"/>
            </a:endParaRPr>
          </a:p>
          <a:p>
            <a:r>
              <a:rPr lang="en-US" altLang="en-US" dirty="0">
                <a:cs typeface="Times New Roman" panose="02020603050405020304" pitchFamily="18" charset="0"/>
              </a:rPr>
              <a:t>Use your own calendars and newsletters.</a:t>
            </a:r>
          </a:p>
        </p:txBody>
      </p:sp>
    </p:spTree>
    <p:extLst>
      <p:ext uri="{BB962C8B-B14F-4D97-AF65-F5344CB8AC3E}">
        <p14:creationId xmlns:p14="http://schemas.microsoft.com/office/powerpoint/2010/main" val="3297414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rrowheads="1"/>
          </p:cNvSpPr>
          <p:nvPr>
            <p:ph type="title"/>
          </p:nvPr>
        </p:nvSpPr>
        <p:spPr/>
        <p:txBody>
          <a:bodyPr/>
          <a:lstStyle/>
          <a:p>
            <a:r>
              <a:rPr lang="en-US" altLang="en-US" sz="3200" dirty="0">
                <a:cs typeface="Times New Roman" panose="02020603050405020304" pitchFamily="18" charset="0"/>
              </a:rPr>
              <a:t>Getting the Word</a:t>
            </a:r>
            <a:r>
              <a:rPr lang="en-US" altLang="en-US" sz="3200" dirty="0">
                <a:solidFill>
                  <a:schemeClr val="accent1"/>
                </a:solidFill>
                <a:cs typeface="Times New Roman" panose="02020603050405020304" pitchFamily="18" charset="0"/>
              </a:rPr>
              <a:t> </a:t>
            </a:r>
            <a:r>
              <a:rPr lang="en-US" altLang="en-US" sz="3200" dirty="0">
                <a:cs typeface="Times New Roman" panose="02020603050405020304" pitchFamily="18" charset="0"/>
              </a:rPr>
              <a:t>Out</a:t>
            </a:r>
          </a:p>
        </p:txBody>
      </p:sp>
      <p:sp>
        <p:nvSpPr>
          <p:cNvPr id="40963" name="Rectangle 3"/>
          <p:cNvSpPr>
            <a:spLocks noGrp="1" noChangeArrowheads="1"/>
          </p:cNvSpPr>
          <p:nvPr>
            <p:ph idx="1"/>
          </p:nvPr>
        </p:nvSpPr>
        <p:spPr>
          <a:xfrm>
            <a:off x="304800" y="1066800"/>
            <a:ext cx="8610600" cy="5029200"/>
          </a:xfrm>
        </p:spPr>
        <p:txBody>
          <a:bodyPr/>
          <a:lstStyle/>
          <a:p>
            <a:r>
              <a:rPr lang="en-US" altLang="en-US" dirty="0">
                <a:cs typeface="Times New Roman" panose="02020603050405020304" pitchFamily="18" charset="0"/>
              </a:rPr>
              <a:t>Network with other agencies. </a:t>
            </a:r>
          </a:p>
          <a:p>
            <a:r>
              <a:rPr lang="en-US" altLang="en-US" dirty="0">
                <a:cs typeface="Times New Roman" panose="02020603050405020304" pitchFamily="18" charset="0"/>
              </a:rPr>
              <a:t>Provide website updates and e-alerts.</a:t>
            </a:r>
          </a:p>
          <a:p>
            <a:r>
              <a:rPr lang="en-US" altLang="en-US" dirty="0">
                <a:cs typeface="Times New Roman" panose="02020603050405020304" pitchFamily="18" charset="0"/>
              </a:rPr>
              <a:t>Produce disability issues program on public TV or radio. </a:t>
            </a:r>
          </a:p>
          <a:p>
            <a:r>
              <a:rPr lang="en-US" altLang="en-US" dirty="0">
                <a:cs typeface="Times New Roman" panose="02020603050405020304" pitchFamily="18" charset="0"/>
              </a:rPr>
              <a:t>Locate good, generic videos.</a:t>
            </a:r>
          </a:p>
          <a:p>
            <a:r>
              <a:rPr lang="en-US" altLang="en-US" dirty="0"/>
              <a:t>Write a grant to produce a video.</a:t>
            </a:r>
          </a:p>
          <a:p>
            <a:r>
              <a:rPr lang="en-US" altLang="en-US" dirty="0"/>
              <a:t>Expand partnerships by getting consumers on Boards and Commissions.</a:t>
            </a:r>
          </a:p>
          <a:p>
            <a:r>
              <a:rPr lang="en-US" altLang="en-US" dirty="0"/>
              <a:t>Set up videoconferences with others.</a:t>
            </a:r>
          </a:p>
          <a:p>
            <a:r>
              <a:rPr lang="en-US" altLang="en-US" dirty="0"/>
              <a:t>Use list serves and group emails.</a:t>
            </a:r>
          </a:p>
          <a:p>
            <a:r>
              <a:rPr lang="en-US" altLang="en-US" dirty="0"/>
              <a:t>Contact an advertising club for donated time.</a:t>
            </a:r>
          </a:p>
          <a:p>
            <a:endParaRPr lang="en-US" altLang="en-US" dirty="0">
              <a:cs typeface="Times New Roman" panose="02020603050405020304" pitchFamily="18" charset="0"/>
            </a:endParaRPr>
          </a:p>
        </p:txBody>
      </p:sp>
    </p:spTree>
    <p:extLst>
      <p:ext uri="{BB962C8B-B14F-4D97-AF65-F5344CB8AC3E}">
        <p14:creationId xmlns:p14="http://schemas.microsoft.com/office/powerpoint/2010/main" val="42363191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rrowheads="1"/>
          </p:cNvSpPr>
          <p:nvPr>
            <p:ph type="title"/>
          </p:nvPr>
        </p:nvSpPr>
        <p:spPr/>
        <p:txBody>
          <a:bodyPr/>
          <a:lstStyle/>
          <a:p>
            <a:r>
              <a:rPr lang="en-US" altLang="en-US" sz="3200" dirty="0"/>
              <a:t>Implementation and Evaluation</a:t>
            </a:r>
          </a:p>
        </p:txBody>
      </p:sp>
      <p:sp>
        <p:nvSpPr>
          <p:cNvPr id="46083" name="Rectangle 3"/>
          <p:cNvSpPr>
            <a:spLocks noGrp="1" noChangeArrowheads="1"/>
          </p:cNvSpPr>
          <p:nvPr>
            <p:ph idx="1"/>
          </p:nvPr>
        </p:nvSpPr>
        <p:spPr/>
        <p:txBody>
          <a:bodyPr/>
          <a:lstStyle/>
          <a:p>
            <a:r>
              <a:rPr lang="en-US" altLang="en-US" dirty="0"/>
              <a:t>Implement an outreach action plan.</a:t>
            </a:r>
          </a:p>
          <a:p>
            <a:pPr lvl="1"/>
            <a:r>
              <a:rPr lang="en-US" altLang="en-US" dirty="0"/>
              <a:t>Target a specific group or community.</a:t>
            </a:r>
          </a:p>
          <a:p>
            <a:pPr lvl="1"/>
            <a:r>
              <a:rPr lang="en-US" altLang="en-US" dirty="0"/>
              <a:t>Assign a team with a leader.</a:t>
            </a:r>
          </a:p>
          <a:p>
            <a:pPr lvl="1"/>
            <a:r>
              <a:rPr lang="en-US" altLang="en-US" dirty="0"/>
              <a:t>Collect and review information about the group.</a:t>
            </a:r>
          </a:p>
          <a:p>
            <a:pPr lvl="1"/>
            <a:r>
              <a:rPr lang="en-US" altLang="en-US" dirty="0"/>
              <a:t>Develop a timeline.</a:t>
            </a:r>
          </a:p>
          <a:p>
            <a:pPr lvl="1"/>
            <a:r>
              <a:rPr lang="en-US" altLang="en-US" dirty="0"/>
              <a:t>Develop a budget if needed.</a:t>
            </a:r>
          </a:p>
          <a:p>
            <a:pPr lvl="1"/>
            <a:r>
              <a:rPr lang="en-US" altLang="en-US" dirty="0"/>
              <a:t>Implement.</a:t>
            </a:r>
          </a:p>
          <a:p>
            <a:pPr marL="57150" indent="0">
              <a:buNone/>
            </a:pPr>
            <a:r>
              <a:rPr lang="en-US" altLang="en-US" dirty="0"/>
              <a:t>Example: </a:t>
            </a:r>
          </a:p>
          <a:p>
            <a:pPr marL="457200" lvl="1" indent="0">
              <a:buNone/>
            </a:pPr>
            <a:r>
              <a:rPr lang="en-US" altLang="en-US" dirty="0"/>
              <a:t>Identify a community or group (Don’t bite off more than you can chew!) </a:t>
            </a:r>
          </a:p>
          <a:p>
            <a:pPr lvl="1"/>
            <a:endParaRPr lang="en-US" altLang="en-US" dirty="0"/>
          </a:p>
        </p:txBody>
      </p:sp>
    </p:spTree>
    <p:extLst>
      <p:ext uri="{BB962C8B-B14F-4D97-AF65-F5344CB8AC3E}">
        <p14:creationId xmlns:p14="http://schemas.microsoft.com/office/powerpoint/2010/main" val="1884609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050"/>
          <p:cNvSpPr>
            <a:spLocks noGrp="1" noRot="1" noChangeArrowheads="1"/>
          </p:cNvSpPr>
          <p:nvPr>
            <p:ph type="title"/>
          </p:nvPr>
        </p:nvSpPr>
        <p:spPr/>
        <p:txBody>
          <a:bodyPr/>
          <a:lstStyle/>
          <a:p>
            <a:r>
              <a:rPr lang="en-US" altLang="en-US" sz="3200" dirty="0"/>
              <a:t>Evaluating Outreach Effectiveness</a:t>
            </a:r>
          </a:p>
        </p:txBody>
      </p:sp>
      <p:sp>
        <p:nvSpPr>
          <p:cNvPr id="47107" name="Rectangle 2051"/>
          <p:cNvSpPr>
            <a:spLocks noGrp="1" noChangeArrowheads="1"/>
          </p:cNvSpPr>
          <p:nvPr>
            <p:ph idx="1"/>
          </p:nvPr>
        </p:nvSpPr>
        <p:spPr/>
        <p:txBody>
          <a:bodyPr/>
          <a:lstStyle/>
          <a:p>
            <a:r>
              <a:rPr lang="en-US" altLang="en-US" dirty="0"/>
              <a:t>Formative Evaluation.</a:t>
            </a:r>
          </a:p>
          <a:p>
            <a:pPr lvl="1"/>
            <a:r>
              <a:rPr lang="en-US" altLang="en-US" dirty="0"/>
              <a:t>Series of activities to improve outreach.</a:t>
            </a:r>
          </a:p>
          <a:p>
            <a:pPr lvl="1"/>
            <a:r>
              <a:rPr lang="en-US" altLang="en-US" dirty="0"/>
              <a:t>Have an expert review and comment on your plan.</a:t>
            </a:r>
          </a:p>
          <a:p>
            <a:pPr lvl="1"/>
            <a:r>
              <a:rPr lang="en-US" altLang="en-US" dirty="0"/>
              <a:t>Make changes in the plan based on new data.</a:t>
            </a:r>
          </a:p>
          <a:p>
            <a:pPr lvl="1"/>
            <a:r>
              <a:rPr lang="en-US" altLang="en-US" dirty="0"/>
              <a:t>Try a small scale outreach effort.</a:t>
            </a:r>
          </a:p>
          <a:p>
            <a:pPr lvl="1"/>
            <a:r>
              <a:rPr lang="en-US" altLang="en-US" dirty="0"/>
              <a:t>Revise according to feedback.</a:t>
            </a:r>
          </a:p>
        </p:txBody>
      </p:sp>
    </p:spTree>
    <p:extLst>
      <p:ext uri="{BB962C8B-B14F-4D97-AF65-F5344CB8AC3E}">
        <p14:creationId xmlns:p14="http://schemas.microsoft.com/office/powerpoint/2010/main" val="6265304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p:cNvSpPr>
            <a:spLocks noGrp="1" noChangeArrowheads="1"/>
          </p:cNvSpPr>
          <p:nvPr>
            <p:ph idx="1"/>
          </p:nvPr>
        </p:nvSpPr>
        <p:spPr/>
        <p:txBody>
          <a:bodyPr/>
          <a:lstStyle/>
          <a:p>
            <a:pPr marL="0" indent="0">
              <a:buNone/>
            </a:pPr>
            <a:r>
              <a:rPr lang="en-US" altLang="en-US" dirty="0"/>
              <a:t>How successful was the outreach design?</a:t>
            </a:r>
          </a:p>
          <a:p>
            <a:pPr>
              <a:buFont typeface="Wingdings" panose="05000000000000000000" pitchFamily="2" charset="2"/>
              <a:buNone/>
            </a:pPr>
            <a:endParaRPr lang="en-US" altLang="en-US" sz="1800" dirty="0"/>
          </a:p>
          <a:p>
            <a:pPr lvl="1"/>
            <a:r>
              <a:rPr lang="en-US" altLang="en-US" dirty="0"/>
              <a:t>Takes place during and after implementation.</a:t>
            </a:r>
          </a:p>
          <a:p>
            <a:pPr lvl="1"/>
            <a:r>
              <a:rPr lang="en-US" altLang="en-US" dirty="0"/>
              <a:t>Gather an outreach evaluation (one page).</a:t>
            </a:r>
          </a:p>
          <a:p>
            <a:pPr lvl="1"/>
            <a:r>
              <a:rPr lang="en-US" altLang="en-US" dirty="0"/>
              <a:t>Make changes based on feedback and interviews. </a:t>
            </a:r>
          </a:p>
        </p:txBody>
      </p:sp>
      <p:sp>
        <p:nvSpPr>
          <p:cNvPr id="48130" name="Rectangle 2"/>
          <p:cNvSpPr>
            <a:spLocks noGrp="1" noRot="1" noChangeArrowheads="1"/>
          </p:cNvSpPr>
          <p:nvPr>
            <p:ph type="title"/>
          </p:nvPr>
        </p:nvSpPr>
        <p:spPr/>
        <p:txBody>
          <a:bodyPr/>
          <a:lstStyle/>
          <a:p>
            <a:r>
              <a:rPr lang="en-US" altLang="en-US" sz="3200" dirty="0"/>
              <a:t>Process Evaluation</a:t>
            </a:r>
          </a:p>
        </p:txBody>
      </p:sp>
    </p:spTree>
    <p:extLst>
      <p:ext uri="{BB962C8B-B14F-4D97-AF65-F5344CB8AC3E}">
        <p14:creationId xmlns:p14="http://schemas.microsoft.com/office/powerpoint/2010/main" val="2490559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rrowheads="1"/>
          </p:cNvSpPr>
          <p:nvPr>
            <p:ph type="title"/>
          </p:nvPr>
        </p:nvSpPr>
        <p:spPr/>
        <p:txBody>
          <a:bodyPr/>
          <a:lstStyle/>
          <a:p>
            <a:r>
              <a:rPr lang="en-US" altLang="en-US" sz="3200" dirty="0"/>
              <a:t>Outcome Evaluation</a:t>
            </a:r>
          </a:p>
        </p:txBody>
      </p:sp>
      <p:sp>
        <p:nvSpPr>
          <p:cNvPr id="49155" name="Rectangle 3"/>
          <p:cNvSpPr>
            <a:spLocks noGrp="1" noChangeArrowheads="1"/>
          </p:cNvSpPr>
          <p:nvPr>
            <p:ph idx="1"/>
          </p:nvPr>
        </p:nvSpPr>
        <p:spPr/>
        <p:txBody>
          <a:bodyPr/>
          <a:lstStyle/>
          <a:p>
            <a:r>
              <a:rPr lang="en-US" altLang="en-US" dirty="0"/>
              <a:t>Measure the impact and people who have benefited.</a:t>
            </a:r>
          </a:p>
          <a:p>
            <a:pPr lvl="1"/>
            <a:r>
              <a:rPr lang="en-US" altLang="en-US" dirty="0"/>
              <a:t>Review data collected in the Program Performance Reports (PPRs).	</a:t>
            </a:r>
          </a:p>
          <a:p>
            <a:pPr lvl="1"/>
            <a:r>
              <a:rPr lang="en-US" altLang="en-US" dirty="0"/>
              <a:t>Calculate a cost benefit analysis.</a:t>
            </a:r>
          </a:p>
          <a:p>
            <a:pPr lvl="1"/>
            <a:r>
              <a:rPr lang="en-US" altLang="en-US" dirty="0"/>
              <a:t>Evaluate success based on satisfaction level of new persons reached.</a:t>
            </a:r>
          </a:p>
          <a:p>
            <a:endParaRPr lang="en-US" altLang="en-US" dirty="0"/>
          </a:p>
        </p:txBody>
      </p:sp>
    </p:spTree>
    <p:extLst>
      <p:ext uri="{BB962C8B-B14F-4D97-AF65-F5344CB8AC3E}">
        <p14:creationId xmlns:p14="http://schemas.microsoft.com/office/powerpoint/2010/main" val="292202471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rrowheads="1"/>
          </p:cNvSpPr>
          <p:nvPr>
            <p:ph type="title"/>
          </p:nvPr>
        </p:nvSpPr>
        <p:spPr/>
        <p:txBody>
          <a:bodyPr/>
          <a:lstStyle/>
          <a:p>
            <a:r>
              <a:rPr lang="en-US" altLang="en-US" sz="3200" dirty="0"/>
              <a:t>Analysis</a:t>
            </a:r>
          </a:p>
        </p:txBody>
      </p:sp>
      <p:sp>
        <p:nvSpPr>
          <p:cNvPr id="50179" name="Rectangle 3"/>
          <p:cNvSpPr>
            <a:spLocks noGrp="1" noChangeArrowheads="1"/>
          </p:cNvSpPr>
          <p:nvPr>
            <p:ph idx="1"/>
          </p:nvPr>
        </p:nvSpPr>
        <p:spPr>
          <a:xfrm>
            <a:off x="304800" y="1066800"/>
            <a:ext cx="8458200" cy="5029200"/>
          </a:xfrm>
        </p:spPr>
        <p:txBody>
          <a:bodyPr/>
          <a:lstStyle/>
          <a:p>
            <a:r>
              <a:rPr lang="en-US" altLang="en-US" dirty="0"/>
              <a:t>Who do we provide outreach to?</a:t>
            </a:r>
          </a:p>
          <a:p>
            <a:r>
              <a:rPr lang="en-US" altLang="en-US" dirty="0"/>
              <a:t>What do we know about the population?</a:t>
            </a:r>
          </a:p>
          <a:p>
            <a:r>
              <a:rPr lang="en-US" altLang="en-US" dirty="0"/>
              <a:t>Where do we start implementing it?</a:t>
            </a:r>
          </a:p>
          <a:p>
            <a:r>
              <a:rPr lang="en-US" altLang="en-US" dirty="0"/>
              <a:t>When should this process be started/completed?</a:t>
            </a:r>
          </a:p>
          <a:p>
            <a:r>
              <a:rPr lang="en-US" altLang="en-US" dirty="0"/>
              <a:t>How will we evaluate or know if we succeeded?</a:t>
            </a:r>
          </a:p>
          <a:p>
            <a:r>
              <a:rPr lang="en-US" altLang="en-US" dirty="0"/>
              <a:t>When completed: What outcomes will be measured?</a:t>
            </a:r>
          </a:p>
          <a:p>
            <a:pPr lvl="1"/>
            <a:r>
              <a:rPr lang="en-US" altLang="en-US" dirty="0"/>
              <a:t>What are the cost benefits?</a:t>
            </a:r>
          </a:p>
          <a:p>
            <a:pPr lvl="1"/>
            <a:r>
              <a:rPr lang="en-US" altLang="en-US" dirty="0"/>
              <a:t>What is the satisfaction level of consumers?</a:t>
            </a:r>
          </a:p>
          <a:p>
            <a:endParaRPr lang="en-US" altLang="en-US" dirty="0"/>
          </a:p>
        </p:txBody>
      </p:sp>
    </p:spTree>
    <p:extLst>
      <p:ext uri="{BB962C8B-B14F-4D97-AF65-F5344CB8AC3E}">
        <p14:creationId xmlns:p14="http://schemas.microsoft.com/office/powerpoint/2010/main" val="29775911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Contact</a:t>
            </a:r>
          </a:p>
        </p:txBody>
      </p:sp>
      <p:sp>
        <p:nvSpPr>
          <p:cNvPr id="3" name="Content Placeholder 2"/>
          <p:cNvSpPr>
            <a:spLocks noGrp="1"/>
          </p:cNvSpPr>
          <p:nvPr>
            <p:ph idx="1"/>
          </p:nvPr>
        </p:nvSpPr>
        <p:spPr>
          <a:xfrm>
            <a:off x="381000" y="1066800"/>
            <a:ext cx="8382000" cy="5029200"/>
          </a:xfrm>
        </p:spPr>
        <p:txBody>
          <a:bodyPr/>
          <a:lstStyle/>
          <a:p>
            <a:pPr marL="0" indent="0">
              <a:buNone/>
            </a:pPr>
            <a:r>
              <a:rPr lang="en-US" dirty="0"/>
              <a:t>Kim Gibson</a:t>
            </a:r>
          </a:p>
          <a:p>
            <a:pPr marL="0" indent="0">
              <a:buNone/>
            </a:pPr>
            <a:r>
              <a:rPr lang="en-US" dirty="0">
                <a:hlinkClick r:id="rId2"/>
              </a:rPr>
              <a:t>Kgibson@disabilitylink.org</a:t>
            </a:r>
            <a:r>
              <a:rPr lang="en-US" dirty="0"/>
              <a:t> </a:t>
            </a:r>
          </a:p>
          <a:p>
            <a:pPr marL="0" indent="0">
              <a:buNone/>
            </a:pPr>
            <a:endParaRPr lang="en-US" dirty="0"/>
          </a:p>
          <a:p>
            <a:pPr marL="0" indent="0">
              <a:buNone/>
            </a:pPr>
            <a:r>
              <a:rPr lang="en-US" dirty="0"/>
              <a:t>Liz Sherwin</a:t>
            </a:r>
          </a:p>
          <a:p>
            <a:pPr marL="0" indent="0">
              <a:buNone/>
            </a:pPr>
            <a:r>
              <a:rPr lang="en-US" dirty="0">
                <a:hlinkClick r:id="rId3"/>
              </a:rPr>
              <a:t>liz@iicil.com</a:t>
            </a:r>
            <a:endParaRPr lang="en-US" dirty="0"/>
          </a:p>
          <a:p>
            <a:pPr marL="0" indent="0">
              <a:buNone/>
            </a:pPr>
            <a:endParaRPr lang="en-US" dirty="0"/>
          </a:p>
        </p:txBody>
      </p:sp>
    </p:spTree>
    <p:extLst>
      <p:ext uri="{BB962C8B-B14F-4D97-AF65-F5344CB8AC3E}">
        <p14:creationId xmlns:p14="http://schemas.microsoft.com/office/powerpoint/2010/main" val="2646122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179638"/>
            <a:ext cx="8686800" cy="792162"/>
          </a:xfrm>
        </p:spPr>
        <p:txBody>
          <a:bodyPr/>
          <a:lstStyle/>
          <a:p>
            <a:pPr algn="ctr"/>
            <a:r>
              <a:rPr lang="en-US" dirty="0">
                <a:effectLst/>
              </a:rPr>
              <a:t>Kim Gibson</a:t>
            </a:r>
            <a:br>
              <a:rPr lang="en-US" dirty="0">
                <a:effectLst/>
              </a:rPr>
            </a:br>
            <a:r>
              <a:rPr lang="en-US" dirty="0" err="1">
                <a:effectLst/>
              </a:rPr>
              <a:t>disABILITY</a:t>
            </a:r>
            <a:r>
              <a:rPr lang="en-US" dirty="0">
                <a:effectLst/>
              </a:rPr>
              <a:t> LINK</a:t>
            </a:r>
          </a:p>
        </p:txBody>
      </p:sp>
    </p:spTree>
    <p:extLst>
      <p:ext uri="{BB962C8B-B14F-4D97-AF65-F5344CB8AC3E}">
        <p14:creationId xmlns:p14="http://schemas.microsoft.com/office/powerpoint/2010/main" val="87310263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Small Group Activity</a:t>
            </a:r>
          </a:p>
        </p:txBody>
      </p:sp>
      <p:sp>
        <p:nvSpPr>
          <p:cNvPr id="3" name="Content Placeholder 2"/>
          <p:cNvSpPr>
            <a:spLocks noGrp="1"/>
          </p:cNvSpPr>
          <p:nvPr>
            <p:ph idx="1"/>
          </p:nvPr>
        </p:nvSpPr>
        <p:spPr>
          <a:xfrm>
            <a:off x="381000" y="1066800"/>
            <a:ext cx="8458200" cy="5029200"/>
          </a:xfrm>
        </p:spPr>
        <p:txBody>
          <a:bodyPr/>
          <a:lstStyle/>
          <a:p>
            <a:r>
              <a:rPr lang="en-US" dirty="0"/>
              <a:t>QUESTION to discuss at your table: What can you do at your center to create a welcoming and supportive CIL for diverse populations?</a:t>
            </a:r>
          </a:p>
        </p:txBody>
      </p:sp>
    </p:spTree>
    <p:extLst>
      <p:ext uri="{BB962C8B-B14F-4D97-AF65-F5344CB8AC3E}">
        <p14:creationId xmlns:p14="http://schemas.microsoft.com/office/powerpoint/2010/main" val="308503180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hape 253"/>
          <p:cNvSpPr>
            <a:spLocks noGrp="1"/>
          </p:cNvSpPr>
          <p:nvPr>
            <p:ph type="title"/>
          </p:nvPr>
        </p:nvSpPr>
        <p:spPr>
          <a:xfrm>
            <a:off x="228600" y="152400"/>
            <a:ext cx="7696200" cy="792163"/>
          </a:xfrm>
        </p:spPr>
        <p:txBody>
          <a:bodyPr lIns="91425" tIns="45700" rIns="91425" bIns="45700"/>
          <a:lstStyle/>
          <a:p>
            <a:r>
              <a:rPr lang="en-US">
                <a:ea typeface="Nunito"/>
                <a:cs typeface="Nunito"/>
                <a:sym typeface="Nunito"/>
              </a:rPr>
              <a:t>CIL-NET Attribution</a:t>
            </a:r>
            <a:endParaRPr lang="en-US"/>
          </a:p>
        </p:txBody>
      </p:sp>
      <p:sp>
        <p:nvSpPr>
          <p:cNvPr id="58370" name="Shape 254"/>
          <p:cNvSpPr>
            <a:spLocks noGrp="1"/>
          </p:cNvSpPr>
          <p:nvPr>
            <p:ph type="body" idx="1"/>
          </p:nvPr>
        </p:nvSpPr>
        <p:spPr>
          <a:xfrm>
            <a:off x="79375" y="1143000"/>
            <a:ext cx="8458200" cy="5181600"/>
          </a:xfrm>
        </p:spPr>
        <p:txBody>
          <a:bodyPr lIns="91425" tIns="45700" rIns="91425" bIns="45700"/>
          <a:lstStyle/>
          <a:p>
            <a:pPr>
              <a:spcBef>
                <a:spcPct val="0"/>
              </a:spcBef>
              <a:buClr>
                <a:srgbClr val="000000"/>
              </a:buClr>
              <a:buSzPts val="2000"/>
              <a:buFont typeface="Tahoma" panose="020B0604030504040204" charset="0"/>
              <a:buNone/>
            </a:pPr>
            <a:r>
              <a:rPr lang="en-US" sz="2000">
                <a:solidFill>
                  <a:srgbClr val="000000"/>
                </a:solidFill>
                <a:cs typeface="Tahoma" panose="020B0604030504040204" charset="0"/>
                <a:sym typeface="Tahoma" panose="020B0604030504040204" charset="0"/>
              </a:rPr>
              <a:t>	</a:t>
            </a:r>
            <a:r>
              <a:rPr lang="en-US">
                <a:solidFill>
                  <a:srgbClr val="000000"/>
                </a:solidFill>
                <a:cs typeface="Tahoma" panose="020B0604030504040204" charset="0"/>
                <a:sym typeface="Tahoma" panose="020B0604030504040204" charset="0"/>
              </a:rPr>
              <a:t>This project is supported by grant number 90ILTA0001 from the U.S. Administration for Community Living, Department of Health and Human Services, Washington, D.C. 20201. Grantees undertaking projects under government sponsorship are encouraged to express freely their findings and conclusions. Points of view or opinions do not, therefore, necessarily represent official Administration for Community Living policy.</a:t>
            </a:r>
            <a:endParaRPr lang="en-US" sz="2000">
              <a:solidFill>
                <a:srgbClr val="000000"/>
              </a:solidFill>
              <a:cs typeface="Tahoma" panose="020B0604030504040204" charset="0"/>
              <a:sym typeface="Tahoma" panose="020B0604030504040204" charset="0"/>
            </a:endParaRPr>
          </a:p>
        </p:txBody>
      </p:sp>
    </p:spTree>
    <p:extLst>
      <p:ext uri="{BB962C8B-B14F-4D97-AF65-F5344CB8AC3E}">
        <p14:creationId xmlns:p14="http://schemas.microsoft.com/office/powerpoint/2010/main" val="3156115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22238"/>
            <a:ext cx="8458200" cy="792162"/>
          </a:xfrm>
        </p:spPr>
        <p:txBody>
          <a:bodyPr/>
          <a:lstStyle/>
          <a:p>
            <a:r>
              <a:rPr lang="en-US" sz="3000" dirty="0"/>
              <a:t>disABILITY LINK Welcoming Environment</a:t>
            </a:r>
          </a:p>
        </p:txBody>
      </p:sp>
      <p:sp>
        <p:nvSpPr>
          <p:cNvPr id="3" name="Text Placeholder 2"/>
          <p:cNvSpPr>
            <a:spLocks noGrp="1"/>
          </p:cNvSpPr>
          <p:nvPr>
            <p:ph type="body" idx="1"/>
          </p:nvPr>
        </p:nvSpPr>
        <p:spPr>
          <a:xfrm>
            <a:off x="344130" y="800826"/>
            <a:ext cx="8475406" cy="5447574"/>
          </a:xfrm>
        </p:spPr>
        <p:txBody>
          <a:bodyPr/>
          <a:lstStyle/>
          <a:p>
            <a:r>
              <a:rPr lang="en-US" sz="2400" dirty="0"/>
              <a:t>Voice message at door welcoming to office.</a:t>
            </a:r>
          </a:p>
          <a:p>
            <a:r>
              <a:rPr lang="en-US" sz="2400" dirty="0">
                <a:solidFill>
                  <a:schemeClr val="tx1"/>
                </a:solidFill>
              </a:rPr>
              <a:t>Gender neutral bathrooms (labeled as such).</a:t>
            </a:r>
          </a:p>
          <a:p>
            <a:r>
              <a:rPr lang="en-US" sz="2400" dirty="0"/>
              <a:t>Messages at front door/</a:t>
            </a:r>
            <a:r>
              <a:rPr lang="en-US" sz="2400" dirty="0">
                <a:solidFill>
                  <a:schemeClr val="tx1"/>
                </a:solidFill>
              </a:rPr>
              <a:t>window</a:t>
            </a:r>
            <a:r>
              <a:rPr lang="en-US" sz="2400" dirty="0">
                <a:solidFill>
                  <a:srgbClr val="00B050"/>
                </a:solidFill>
              </a:rPr>
              <a:t> </a:t>
            </a:r>
            <a:r>
              <a:rPr lang="en-US" sz="2400" dirty="0"/>
              <a:t>such as “Black Lives Matter,” “Women’s Rights are Human Rights,” “Love is Love” </a:t>
            </a:r>
            <a:r>
              <a:rPr lang="en-US" sz="2400" dirty="0">
                <a:solidFill>
                  <a:schemeClr val="tx1"/>
                </a:solidFill>
              </a:rPr>
              <a:t>(welcoming and inclusive message even before opening the door!)</a:t>
            </a:r>
          </a:p>
          <a:p>
            <a:r>
              <a:rPr lang="en-US" sz="2400" dirty="0"/>
              <a:t>Pictures, posters, </a:t>
            </a:r>
            <a:r>
              <a:rPr lang="en-US" sz="2400" dirty="0">
                <a:solidFill>
                  <a:schemeClr val="tx1"/>
                </a:solidFill>
              </a:rPr>
              <a:t>photos, flags, art, </a:t>
            </a:r>
            <a:r>
              <a:rPr lang="en-US" sz="2400" dirty="0"/>
              <a:t>messages displayed that reflect all types of diversity including race, income, religion</a:t>
            </a:r>
            <a:r>
              <a:rPr lang="en-US" sz="2400" dirty="0">
                <a:solidFill>
                  <a:schemeClr val="tx1"/>
                </a:solidFill>
              </a:rPr>
              <a:t>, age, sexual </a:t>
            </a:r>
            <a:r>
              <a:rPr lang="en-US" sz="2400" dirty="0"/>
              <a:t>preferences to convey a message that help all people feel at home. </a:t>
            </a:r>
            <a:r>
              <a:rPr lang="en-US" sz="2400" dirty="0">
                <a:solidFill>
                  <a:schemeClr val="tx1"/>
                </a:solidFill>
              </a:rPr>
              <a:t>Also women’s rights, worker’s rights, Native American rights, veteran’s rights, immigrant rights, electoral rights, LGBTQIA+++ rights, civil rights, religious/spiritual freedom, environmental rights.</a:t>
            </a:r>
          </a:p>
        </p:txBody>
      </p:sp>
    </p:spTree>
    <p:extLst>
      <p:ext uri="{BB962C8B-B14F-4D97-AF65-F5344CB8AC3E}">
        <p14:creationId xmlns:p14="http://schemas.microsoft.com/office/powerpoint/2010/main" val="3089964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50838"/>
            <a:ext cx="7620000" cy="792162"/>
          </a:xfrm>
        </p:spPr>
        <p:txBody>
          <a:bodyPr/>
          <a:lstStyle/>
          <a:p>
            <a:pPr marL="63500"/>
            <a:r>
              <a:rPr lang="en-US" dirty="0">
                <a:effectLst/>
                <a:latin typeface="+mj-lt"/>
              </a:rPr>
              <a:t>Environment from the Door to the Staff to the Office</a:t>
            </a:r>
          </a:p>
        </p:txBody>
      </p:sp>
      <p:sp>
        <p:nvSpPr>
          <p:cNvPr id="3" name="Text Placeholder 2"/>
          <p:cNvSpPr>
            <a:spLocks noGrp="1"/>
          </p:cNvSpPr>
          <p:nvPr>
            <p:ph type="body" idx="1"/>
          </p:nvPr>
        </p:nvSpPr>
        <p:spPr>
          <a:xfrm>
            <a:off x="137651" y="1219200"/>
            <a:ext cx="4347263" cy="4648200"/>
          </a:xfrm>
        </p:spPr>
        <p:txBody>
          <a:bodyPr/>
          <a:lstStyle/>
          <a:p>
            <a:pPr>
              <a:buClrTx/>
              <a:buSzPct val="100000"/>
            </a:pPr>
            <a:r>
              <a:rPr lang="en-US" sz="2300" dirty="0">
                <a:solidFill>
                  <a:schemeClr val="tx1"/>
                </a:solidFill>
              </a:rPr>
              <a:t>Door greeter welcoming individuals.</a:t>
            </a:r>
          </a:p>
          <a:p>
            <a:pPr>
              <a:buClrTx/>
              <a:buSzPct val="100000"/>
            </a:pPr>
            <a:r>
              <a:rPr lang="en-US" sz="2300" dirty="0">
                <a:solidFill>
                  <a:schemeClr val="tx1"/>
                </a:solidFill>
              </a:rPr>
              <a:t>Training of staff.</a:t>
            </a:r>
          </a:p>
          <a:p>
            <a:pPr>
              <a:buClrTx/>
              <a:buSzPct val="100000"/>
            </a:pPr>
            <a:r>
              <a:rPr lang="en-US" sz="2300" dirty="0">
                <a:solidFill>
                  <a:schemeClr val="tx1"/>
                </a:solidFill>
              </a:rPr>
              <a:t>Signage on door.</a:t>
            </a:r>
          </a:p>
          <a:p>
            <a:pPr>
              <a:buClrTx/>
              <a:buSzPct val="100000"/>
            </a:pPr>
            <a:r>
              <a:rPr lang="en-US" sz="2300" dirty="0">
                <a:solidFill>
                  <a:schemeClr val="tx1"/>
                </a:solidFill>
              </a:rPr>
              <a:t>Reached out to local authority to place a cross light for individuals.</a:t>
            </a:r>
          </a:p>
          <a:p>
            <a:pPr>
              <a:buClrTx/>
              <a:buSzPct val="100000"/>
            </a:pPr>
            <a:r>
              <a:rPr lang="en-US" sz="2300" dirty="0">
                <a:solidFill>
                  <a:schemeClr val="tx1"/>
                </a:solidFill>
              </a:rPr>
              <a:t>Message board with iPod for anything posted for individuals to hear</a:t>
            </a:r>
          </a:p>
          <a:p>
            <a:pPr>
              <a:buClrTx/>
              <a:buSzPct val="100000"/>
            </a:pPr>
            <a:r>
              <a:rPr lang="en-US" sz="2300" dirty="0">
                <a:solidFill>
                  <a:schemeClr val="tx1"/>
                </a:solidFill>
              </a:rPr>
              <a:t>Large print available.</a:t>
            </a:r>
          </a:p>
        </p:txBody>
      </p:sp>
      <p:sp>
        <p:nvSpPr>
          <p:cNvPr id="4" name="Text Placeholder 3"/>
          <p:cNvSpPr>
            <a:spLocks noGrp="1"/>
          </p:cNvSpPr>
          <p:nvPr>
            <p:ph type="body" idx="2"/>
          </p:nvPr>
        </p:nvSpPr>
        <p:spPr>
          <a:xfrm>
            <a:off x="4557846" y="1219200"/>
            <a:ext cx="4360012" cy="4648200"/>
          </a:xfrm>
        </p:spPr>
        <p:txBody>
          <a:bodyPr/>
          <a:lstStyle/>
          <a:p>
            <a:pPr>
              <a:buClrTx/>
              <a:buSzPct val="100000"/>
            </a:pPr>
            <a:r>
              <a:rPr lang="en-US" sz="2300" dirty="0"/>
              <a:t>All areas are kept accessible including desks.</a:t>
            </a:r>
          </a:p>
          <a:p>
            <a:pPr>
              <a:buClrTx/>
              <a:buSzPct val="100000"/>
            </a:pPr>
            <a:r>
              <a:rPr lang="en-US" sz="2300" dirty="0"/>
              <a:t>Computers for public use have adjustable tables and programs for accessibility such as Jaws.</a:t>
            </a:r>
          </a:p>
          <a:p>
            <a:pPr>
              <a:buClrTx/>
              <a:buSzPct val="100000"/>
            </a:pPr>
            <a:r>
              <a:rPr lang="en-US" sz="2300" dirty="0"/>
              <a:t>Scent-free materials used.</a:t>
            </a:r>
          </a:p>
          <a:p>
            <a:pPr>
              <a:buClrTx/>
              <a:buSzPct val="100000"/>
            </a:pPr>
            <a:r>
              <a:rPr lang="en-US" sz="2300" dirty="0"/>
              <a:t>Greeter at desk to invite people in and assist to different locations. </a:t>
            </a:r>
          </a:p>
          <a:p>
            <a:pPr>
              <a:buClrTx/>
              <a:buSzPct val="100000"/>
            </a:pPr>
            <a:r>
              <a:rPr lang="en-US" sz="2300" dirty="0"/>
              <a:t>Often staffed with volunteers or interns.</a:t>
            </a:r>
          </a:p>
          <a:p>
            <a:pPr>
              <a:buClrTx/>
            </a:pPr>
            <a:endParaRPr lang="en-US" sz="2300" dirty="0"/>
          </a:p>
        </p:txBody>
      </p:sp>
      <p:pic>
        <p:nvPicPr>
          <p:cNvPr id="5" name="Picture 7" descr="ilru_new_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77200" y="762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98744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50838"/>
            <a:ext cx="8044132" cy="792162"/>
          </a:xfrm>
        </p:spPr>
        <p:txBody>
          <a:bodyPr/>
          <a:lstStyle/>
          <a:p>
            <a:r>
              <a:rPr lang="en-US" sz="3200" dirty="0"/>
              <a:t>Create a Feeling of Value of All – </a:t>
            </a:r>
            <a:br>
              <a:rPr lang="en-US" sz="3200" dirty="0"/>
            </a:br>
            <a:r>
              <a:rPr lang="en-US" sz="3200" dirty="0"/>
              <a:t>disABILITY LINK </a:t>
            </a:r>
          </a:p>
        </p:txBody>
      </p:sp>
      <p:sp>
        <p:nvSpPr>
          <p:cNvPr id="3" name="Text Placeholder 2"/>
          <p:cNvSpPr>
            <a:spLocks noGrp="1"/>
          </p:cNvSpPr>
          <p:nvPr>
            <p:ph type="body" idx="1"/>
          </p:nvPr>
        </p:nvSpPr>
        <p:spPr>
          <a:xfrm>
            <a:off x="228600" y="1186719"/>
            <a:ext cx="8522110" cy="4909281"/>
          </a:xfrm>
        </p:spPr>
        <p:txBody>
          <a:bodyPr/>
          <a:lstStyle/>
          <a:p>
            <a:pPr marL="63500" indent="0">
              <a:buNone/>
            </a:pPr>
            <a:r>
              <a:rPr lang="en-US" sz="2400" dirty="0">
                <a:solidFill>
                  <a:schemeClr val="tx1"/>
                </a:solidFill>
              </a:rPr>
              <a:t>Learning Experiences</a:t>
            </a:r>
          </a:p>
          <a:p>
            <a:pPr lvl="1"/>
            <a:r>
              <a:rPr lang="en-US" sz="2400" dirty="0">
                <a:solidFill>
                  <a:schemeClr val="tx1"/>
                </a:solidFill>
              </a:rPr>
              <a:t>Programs set for different groups to learn such as Tech Tuesday for all. Tech Wednesday focuses on the deaf population.</a:t>
            </a:r>
          </a:p>
          <a:p>
            <a:pPr lvl="1"/>
            <a:r>
              <a:rPr lang="en-US" sz="2400" dirty="0">
                <a:solidFill>
                  <a:schemeClr val="tx1"/>
                </a:solidFill>
              </a:rPr>
              <a:t>Providing materials in different format. </a:t>
            </a:r>
          </a:p>
          <a:p>
            <a:pPr lvl="1"/>
            <a:r>
              <a:rPr lang="en-US" sz="2400" dirty="0">
                <a:solidFill>
                  <a:schemeClr val="tx1"/>
                </a:solidFill>
              </a:rPr>
              <a:t>Zoom technology allows for captioning.</a:t>
            </a:r>
          </a:p>
          <a:p>
            <a:pPr lvl="1"/>
            <a:r>
              <a:rPr lang="en-US" sz="2400" dirty="0">
                <a:solidFill>
                  <a:schemeClr val="tx1"/>
                </a:solidFill>
              </a:rPr>
              <a:t>Use of microphone at all events.</a:t>
            </a:r>
          </a:p>
          <a:p>
            <a:pPr marL="63500" indent="0">
              <a:buNone/>
            </a:pPr>
            <a:r>
              <a:rPr lang="en-US" sz="2400" dirty="0">
                <a:solidFill>
                  <a:schemeClr val="tx1"/>
                </a:solidFill>
              </a:rPr>
              <a:t>Engagement with the consumer, staff, board and community</a:t>
            </a:r>
          </a:p>
          <a:p>
            <a:pPr lvl="1"/>
            <a:r>
              <a:rPr lang="en-US" sz="2400" dirty="0">
                <a:solidFill>
                  <a:schemeClr val="tx1"/>
                </a:solidFill>
              </a:rPr>
              <a:t>Asking all what is their interest.</a:t>
            </a:r>
          </a:p>
          <a:p>
            <a:pPr lvl="1"/>
            <a:r>
              <a:rPr lang="en-US" sz="2400" dirty="0">
                <a:solidFill>
                  <a:schemeClr val="tx1"/>
                </a:solidFill>
              </a:rPr>
              <a:t>Peer support classes often led by board members–Hearing Voices Network led by board member, Respect Institute.</a:t>
            </a:r>
          </a:p>
        </p:txBody>
      </p:sp>
    </p:spTree>
    <p:extLst>
      <p:ext uri="{BB962C8B-B14F-4D97-AF65-F5344CB8AC3E}">
        <p14:creationId xmlns:p14="http://schemas.microsoft.com/office/powerpoint/2010/main" val="1609318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27038"/>
            <a:ext cx="7696200" cy="792162"/>
          </a:xfrm>
        </p:spPr>
        <p:txBody>
          <a:bodyPr/>
          <a:lstStyle/>
          <a:p>
            <a:r>
              <a:rPr lang="en-US" sz="3200" dirty="0"/>
              <a:t>Equipment and Materials – </a:t>
            </a:r>
            <a:br>
              <a:rPr lang="en-US" sz="3200" dirty="0"/>
            </a:br>
            <a:r>
              <a:rPr lang="en-US" sz="3200" dirty="0"/>
              <a:t>disABILITY LINK </a:t>
            </a:r>
          </a:p>
        </p:txBody>
      </p:sp>
      <p:sp>
        <p:nvSpPr>
          <p:cNvPr id="3" name="Text Placeholder 2"/>
          <p:cNvSpPr>
            <a:spLocks noGrp="1"/>
          </p:cNvSpPr>
          <p:nvPr>
            <p:ph type="body" idx="1"/>
          </p:nvPr>
        </p:nvSpPr>
        <p:spPr>
          <a:xfrm>
            <a:off x="363794" y="1371600"/>
            <a:ext cx="8436077" cy="5029200"/>
          </a:xfrm>
        </p:spPr>
        <p:txBody>
          <a:bodyPr/>
          <a:lstStyle/>
          <a:p>
            <a:pPr>
              <a:buSzPct val="100000"/>
            </a:pPr>
            <a:r>
              <a:rPr lang="en-US" dirty="0">
                <a:solidFill>
                  <a:schemeClr val="tx1"/>
                </a:solidFill>
              </a:rPr>
              <a:t>Using visuals to convey the messages.</a:t>
            </a:r>
          </a:p>
          <a:p>
            <a:pPr>
              <a:buSzPct val="100000"/>
            </a:pPr>
            <a:r>
              <a:rPr lang="en-US" dirty="0">
                <a:solidFill>
                  <a:schemeClr val="tx1"/>
                </a:solidFill>
              </a:rPr>
              <a:t>Using different communications devices</a:t>
            </a:r>
          </a:p>
          <a:p>
            <a:pPr lvl="1">
              <a:buSzPct val="100000"/>
            </a:pPr>
            <a:r>
              <a:rPr lang="en-US" dirty="0">
                <a:solidFill>
                  <a:schemeClr val="tx1"/>
                </a:solidFill>
              </a:rPr>
              <a:t>UbiDuo communications software</a:t>
            </a:r>
          </a:p>
          <a:p>
            <a:pPr lvl="2">
              <a:buSzPct val="100000"/>
            </a:pPr>
            <a:r>
              <a:rPr lang="en-US" dirty="0">
                <a:solidFill>
                  <a:schemeClr val="tx1"/>
                </a:solidFill>
              </a:rPr>
              <a:t>Provides communication equality between people who are deaf, hard of hearing, and hearing. On demand interpreters for different languages.</a:t>
            </a:r>
          </a:p>
          <a:p>
            <a:pPr lvl="2">
              <a:buSzPct val="100000"/>
            </a:pPr>
            <a:r>
              <a:rPr lang="en-US" dirty="0">
                <a:solidFill>
                  <a:schemeClr val="tx1"/>
                </a:solidFill>
              </a:rPr>
              <a:t>Kept at front desk for anyone to sign out and use. Most useful to have on hand right from the start.</a:t>
            </a:r>
          </a:p>
        </p:txBody>
      </p:sp>
    </p:spTree>
    <p:extLst>
      <p:ext uri="{BB962C8B-B14F-4D97-AF65-F5344CB8AC3E}">
        <p14:creationId xmlns:p14="http://schemas.microsoft.com/office/powerpoint/2010/main" val="5693318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50838"/>
            <a:ext cx="7696200" cy="792162"/>
          </a:xfrm>
        </p:spPr>
        <p:txBody>
          <a:bodyPr/>
          <a:lstStyle/>
          <a:p>
            <a:r>
              <a:rPr lang="en-US" sz="3200" dirty="0"/>
              <a:t>Special Considerations – </a:t>
            </a:r>
            <a:br>
              <a:rPr lang="en-US" sz="3200" dirty="0"/>
            </a:br>
            <a:r>
              <a:rPr lang="en-US" sz="3200" dirty="0"/>
              <a:t>disABILITY LINK </a:t>
            </a:r>
          </a:p>
        </p:txBody>
      </p:sp>
      <p:sp>
        <p:nvSpPr>
          <p:cNvPr id="3" name="Text Placeholder 2"/>
          <p:cNvSpPr>
            <a:spLocks noGrp="1"/>
          </p:cNvSpPr>
          <p:nvPr>
            <p:ph type="body" idx="1"/>
          </p:nvPr>
        </p:nvSpPr>
        <p:spPr>
          <a:xfrm>
            <a:off x="334297" y="1219200"/>
            <a:ext cx="8396748" cy="5029200"/>
          </a:xfrm>
        </p:spPr>
        <p:txBody>
          <a:bodyPr/>
          <a:lstStyle/>
          <a:p>
            <a:r>
              <a:rPr lang="en-US" dirty="0">
                <a:solidFill>
                  <a:schemeClr val="tx1"/>
                </a:solidFill>
              </a:rPr>
              <a:t>Are we representing the groups that are in our service area?</a:t>
            </a:r>
          </a:p>
          <a:p>
            <a:r>
              <a:rPr lang="en-US" dirty="0">
                <a:solidFill>
                  <a:schemeClr val="tx1"/>
                </a:solidFill>
              </a:rPr>
              <a:t>Regular self-assessments</a:t>
            </a:r>
          </a:p>
          <a:p>
            <a:pPr lvl="1"/>
            <a:r>
              <a:rPr lang="en-US" dirty="0">
                <a:solidFill>
                  <a:schemeClr val="tx1"/>
                </a:solidFill>
              </a:rPr>
              <a:t>Pre and post surveys</a:t>
            </a:r>
          </a:p>
          <a:p>
            <a:pPr lvl="1"/>
            <a:r>
              <a:rPr lang="en-US" dirty="0">
                <a:solidFill>
                  <a:schemeClr val="tx1"/>
                </a:solidFill>
              </a:rPr>
              <a:t>Online feedback forms</a:t>
            </a:r>
          </a:p>
          <a:p>
            <a:pPr lvl="1"/>
            <a:r>
              <a:rPr lang="en-US" dirty="0">
                <a:solidFill>
                  <a:schemeClr val="tx1"/>
                </a:solidFill>
              </a:rPr>
              <a:t>Outcome surveys</a:t>
            </a:r>
          </a:p>
          <a:p>
            <a:r>
              <a:rPr lang="en-US" dirty="0">
                <a:solidFill>
                  <a:schemeClr val="tx1"/>
                </a:solidFill>
              </a:rPr>
              <a:t>Listening to the staff and consumers.</a:t>
            </a:r>
          </a:p>
          <a:p>
            <a:r>
              <a:rPr lang="en-US" dirty="0">
                <a:solidFill>
                  <a:schemeClr val="tx1"/>
                </a:solidFill>
              </a:rPr>
              <a:t>Being pro-active rather than reactive.</a:t>
            </a:r>
          </a:p>
          <a:p>
            <a:r>
              <a:rPr lang="en-US" dirty="0">
                <a:solidFill>
                  <a:schemeClr val="tx1"/>
                </a:solidFill>
              </a:rPr>
              <a:t>Adjusting to what works and making changes.</a:t>
            </a:r>
          </a:p>
        </p:txBody>
      </p:sp>
    </p:spTree>
    <p:extLst>
      <p:ext uri="{BB962C8B-B14F-4D97-AF65-F5344CB8AC3E}">
        <p14:creationId xmlns:p14="http://schemas.microsoft.com/office/powerpoint/2010/main" val="352376352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23542</TotalTime>
  <Words>2290</Words>
  <Application>Microsoft Office PowerPoint</Application>
  <PresentationFormat>On-screen Show (4:3)</PresentationFormat>
  <Paragraphs>298</Paragraphs>
  <Slides>41</Slides>
  <Notes>19</Notes>
  <HiddenSlides>1</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41</vt:i4>
      </vt:variant>
    </vt:vector>
  </HeadingPairs>
  <TitlesOfParts>
    <vt:vector size="48" baseType="lpstr">
      <vt:lpstr>Arial</vt:lpstr>
      <vt:lpstr>Arial Rounded MT Bold</vt:lpstr>
      <vt:lpstr>Calibri Light</vt:lpstr>
      <vt:lpstr>Tahoma</vt:lpstr>
      <vt:lpstr>Times New Roman</vt:lpstr>
      <vt:lpstr>Wingdings</vt:lpstr>
      <vt:lpstr>Default Design</vt:lpstr>
      <vt:lpstr>Independent Living Research Utilization</vt:lpstr>
      <vt:lpstr>Disability, Diversity and Intersectionality in  Centers for Independent Living  Day 1 Review  Facilitator: Stan Holbrook  August 21, 2019 Atlanta, Georgia      </vt:lpstr>
      <vt:lpstr>  Creating a Welcoming and Supportive CIL for Diverse Populations  Kim Gibson and Liz Sherwin</vt:lpstr>
      <vt:lpstr>Kim Gibson disABILITY LINK</vt:lpstr>
      <vt:lpstr>disABILITY LINK Welcoming Environment</vt:lpstr>
      <vt:lpstr>Environment from the Door to the Staff to the Office</vt:lpstr>
      <vt:lpstr>Create a Feeling of Value of All –  disABILITY LINK </vt:lpstr>
      <vt:lpstr>Equipment and Materials –  disABILITY LINK </vt:lpstr>
      <vt:lpstr>Special Considerations –  disABILITY LINK </vt:lpstr>
      <vt:lpstr>Community Engagement – disABILITY LINK </vt:lpstr>
      <vt:lpstr>Technology for Rural Outreach – disABILITY LINK </vt:lpstr>
      <vt:lpstr>Technology for Rural Outreach – disABILITY LINK, cont’d. </vt:lpstr>
      <vt:lpstr>Hiring, Recruiting, and Supporting Staff and Board – disABILITY LINK </vt:lpstr>
      <vt:lpstr>Supporting Staff and Board Commitment to DDI – disABILITY LINK  </vt:lpstr>
      <vt:lpstr>Supporting Staff and Board Commitment to DDI cont’d.</vt:lpstr>
      <vt:lpstr>Creating a Welcoming and Supportive CIL for Diverse Populations  Liz Sherwin IICIL   </vt:lpstr>
      <vt:lpstr>The community that you serve has to feel that you are a part of them….People know me, see me, and trust me. It’s the same with the rest of the staff. Those are the kinds of things that validate us because we are part of the community and that’s how we are able to provide that level of service.  ~ Liz Sherwin, Executive Director Illinois Iowa Center for Independent Living (Illinois/Iowa)  </vt:lpstr>
      <vt:lpstr>Acknowledging What Is Different in Rural Areas</vt:lpstr>
      <vt:lpstr>Identifying Populations — Unrepresented and Underrepresented </vt:lpstr>
      <vt:lpstr>Potential Sources for Finding Information</vt:lpstr>
      <vt:lpstr>Get Information—Local, State, and National </vt:lpstr>
      <vt:lpstr>What Organizations, Programs, and Services are Already Available?</vt:lpstr>
      <vt:lpstr>Who is not being served and why? </vt:lpstr>
      <vt:lpstr> Know and Respect Cultural Differences  </vt:lpstr>
      <vt:lpstr>Know Your Communities</vt:lpstr>
      <vt:lpstr>Build Partnerships</vt:lpstr>
      <vt:lpstr>Marketing and Public Relations</vt:lpstr>
      <vt:lpstr>Accessible Materials to All </vt:lpstr>
      <vt:lpstr>Monitor the Effectiveness of your Public Relations</vt:lpstr>
      <vt:lpstr>Getting Information Out</vt:lpstr>
      <vt:lpstr>Enhancing Your Public Relation Strategies</vt:lpstr>
      <vt:lpstr>Create Opportunities</vt:lpstr>
      <vt:lpstr>Getting the Word Out</vt:lpstr>
      <vt:lpstr>Implementation and Evaluation</vt:lpstr>
      <vt:lpstr>Evaluating Outreach Effectiveness</vt:lpstr>
      <vt:lpstr>Process Evaluation</vt:lpstr>
      <vt:lpstr>Outcome Evaluation</vt:lpstr>
      <vt:lpstr>Analysis</vt:lpstr>
      <vt:lpstr>Contact</vt:lpstr>
      <vt:lpstr>Small Group Activity</vt:lpstr>
      <vt:lpstr>CIL-NET Attribution</vt:lpstr>
    </vt:vector>
  </TitlesOfParts>
  <Company>Tirr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DDI OnLocation Day 1</dc:title>
  <dc:creator>eubanks</dc:creator>
  <cp:lastModifiedBy>Marjorie Elhardt</cp:lastModifiedBy>
  <cp:revision>741</cp:revision>
  <cp:lastPrinted>2019-04-17T16:05:35Z</cp:lastPrinted>
  <dcterms:created xsi:type="dcterms:W3CDTF">2011-01-05T14:17:40Z</dcterms:created>
  <dcterms:modified xsi:type="dcterms:W3CDTF">2020-04-07T17:41:53Z</dcterms:modified>
</cp:coreProperties>
</file>