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789" r:id="rId2"/>
    <p:sldId id="966" r:id="rId3"/>
    <p:sldId id="1203" r:id="rId4"/>
    <p:sldId id="1336" r:id="rId5"/>
    <p:sldId id="1297" r:id="rId6"/>
    <p:sldId id="1298" r:id="rId7"/>
    <p:sldId id="1299" r:id="rId8"/>
    <p:sldId id="1300" r:id="rId9"/>
    <p:sldId id="1301" r:id="rId10"/>
    <p:sldId id="1302" r:id="rId11"/>
    <p:sldId id="1303" r:id="rId12"/>
    <p:sldId id="1304" r:id="rId13"/>
    <p:sldId id="1305" r:id="rId14"/>
    <p:sldId id="1306" r:id="rId15"/>
    <p:sldId id="1307" r:id="rId16"/>
    <p:sldId id="1308" r:id="rId17"/>
    <p:sldId id="1309" r:id="rId18"/>
    <p:sldId id="1310" r:id="rId19"/>
    <p:sldId id="1311" r:id="rId20"/>
    <p:sldId id="1197" r:id="rId21"/>
    <p:sldId id="1192" r:id="rId22"/>
    <p:sldId id="1193" r:id="rId23"/>
    <p:sldId id="1194" r:id="rId24"/>
    <p:sldId id="1195" r:id="rId25"/>
    <p:sldId id="1196" r:id="rId26"/>
    <p:sldId id="1215" r:id="rId27"/>
    <p:sldId id="1334" r:id="rId28"/>
    <p:sldId id="1047"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538" autoAdjust="0"/>
    <p:restoredTop sz="95394" autoAdjust="0"/>
  </p:normalViewPr>
  <p:slideViewPr>
    <p:cSldViewPr>
      <p:cViewPr varScale="1">
        <p:scale>
          <a:sx n="89" d="100"/>
          <a:sy n="89" d="100"/>
        </p:scale>
        <p:origin x="18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4" d="100"/>
          <a:sy n="64" d="100"/>
        </p:scale>
        <p:origin x="256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dirty="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cs typeface="+mn-cs"/>
              </a:defRPr>
            </a:lvl1pPr>
          </a:lstStyle>
          <a:p>
            <a:pPr>
              <a:defRPr/>
            </a:pPr>
            <a:fld id="{8F03C5B2-8747-4BAD-824A-F5E10A8B6135}" type="datetimeFigureOut">
              <a:rPr lang="en-US"/>
              <a:pPr>
                <a:defRPr/>
              </a:pPr>
              <a:t>2/14/2020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dirty="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A36CD1A9-6B0D-4A65-83C0-7995B45DCB86}" type="slidenum">
              <a:rPr lang="en-US"/>
              <a:pPr/>
              <a:t>‹#›</a:t>
            </a:fld>
            <a:endParaRPr lang="en-US"/>
          </a:p>
        </p:txBody>
      </p:sp>
    </p:spTree>
    <p:extLst>
      <p:ext uri="{BB962C8B-B14F-4D97-AF65-F5344CB8AC3E}">
        <p14:creationId xmlns:p14="http://schemas.microsoft.com/office/powerpoint/2010/main" val="3835726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dirty="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dirty="0">
                <a:latin typeface="Arial" charset="0"/>
                <a:cs typeface="+mn-cs"/>
              </a:defRPr>
            </a:lvl1pPr>
          </a:lstStyle>
          <a:p>
            <a:pPr>
              <a:defRPr/>
            </a:pPr>
            <a:endParaRPr lang="en-US"/>
          </a:p>
        </p:txBody>
      </p:sp>
      <p:sp>
        <p:nvSpPr>
          <p:cNvPr id="675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dirty="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5C733EDE-9156-424D-B81D-18EFED6A3FB8}" type="slidenum">
              <a:rPr lang="en-US"/>
              <a:pPr/>
              <a:t>‹#›</a:t>
            </a:fld>
            <a:endParaRPr lang="en-US"/>
          </a:p>
        </p:txBody>
      </p:sp>
    </p:spTree>
    <p:extLst>
      <p:ext uri="{BB962C8B-B14F-4D97-AF65-F5344CB8AC3E}">
        <p14:creationId xmlns:p14="http://schemas.microsoft.com/office/powerpoint/2010/main" val="4262247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3513265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240314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020427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217380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187738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35823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985756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950252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21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4881664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22</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8950327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26</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725486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7:notes"/>
          <p:cNvSpPr txBox="1">
            <a:spLocks noGrp="1"/>
          </p:cNvSpPr>
          <p:nvPr>
            <p:ph type="body" idx="1"/>
          </p:nvPr>
        </p:nvSpPr>
        <p:spPr>
          <a:xfrm>
            <a:off x="701040" y="4415791"/>
            <a:ext cx="5608320" cy="4183380"/>
          </a:xfrm>
          <a:prstGeom prst="rect">
            <a:avLst/>
          </a:prstGeom>
        </p:spPr>
        <p:txBody>
          <a:bodyPr spcFirstLastPara="1" wrap="square" lIns="93175" tIns="46575" rIns="93175" bIns="46575" anchor="t" anchorCtr="0">
            <a:noAutofit/>
          </a:bodyPr>
          <a:lstStyle/>
          <a:p>
            <a:pPr marL="0" lvl="0" indent="0">
              <a:spcBef>
                <a:spcPts val="360"/>
              </a:spcBef>
              <a:spcAft>
                <a:spcPts val="0"/>
              </a:spcAft>
              <a:buNone/>
            </a:pPr>
            <a:endParaRPr/>
          </a:p>
        </p:txBody>
      </p:sp>
      <p:sp>
        <p:nvSpPr>
          <p:cNvPr id="149" name="Google Shape;149;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26286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3" name="Shape 250"/>
          <p:cNvSpPr>
            <a:spLocks noGrp="1" noRot="1" noChangeAspect="1"/>
          </p:cNvSpPr>
          <p:nvPr>
            <p:ph type="sldImg" idx="2"/>
          </p:nvPr>
        </p:nvSpPr>
        <p:spPr>
          <a:custGeom>
            <a:avLst/>
            <a:gdLst>
              <a:gd name="T0" fmla="*/ 0 w 120000"/>
              <a:gd name="T1" fmla="*/ 0 h 120000"/>
              <a:gd name="T2" fmla="*/ 120000 w 120000"/>
              <a:gd name="T3" fmla="*/ 120000 h 120000"/>
            </a:gdLst>
            <a:ahLst/>
            <a:cxnLst>
              <a:cxn ang="0">
                <a:pos x="0" y="0"/>
              </a:cxn>
              <a:cxn ang="0">
                <a:pos x="120000" y="0"/>
              </a:cxn>
              <a:cxn ang="0">
                <a:pos x="120000" y="120000"/>
              </a:cxn>
              <a:cxn ang="0">
                <a:pos x="0" y="120000"/>
              </a:cxn>
            </a:cxnLst>
            <a:rect l="T0" t="T1" r="T2" b="T3"/>
            <a:pathLst>
              <a:path w="120000" h="120000" extrusionOk="0">
                <a:moveTo>
                  <a:pt x="0" y="0"/>
                </a:moveTo>
                <a:lnTo>
                  <a:pt x="120000" y="0"/>
                </a:lnTo>
                <a:lnTo>
                  <a:pt x="120000" y="120000"/>
                </a:lnTo>
                <a:lnTo>
                  <a:pt x="0" y="120000"/>
                </a:lnTo>
                <a:close/>
              </a:path>
            </a:pathLst>
          </a:custGeom>
          <a:noFill/>
          <a:ln cap="flat">
            <a:headEnd type="none" w="sm" len="sm"/>
            <a:tailEnd type="none" w="sm" len="sm"/>
          </a:ln>
        </p:spPr>
      </p:sp>
      <p:sp>
        <p:nvSpPr>
          <p:cNvPr id="59394" name="Shape 251"/>
          <p:cNvSpPr txBox="1">
            <a:spLocks noGrp="1"/>
          </p:cNvSpPr>
          <p:nvPr>
            <p:ph type="body" idx="1"/>
          </p:nvPr>
        </p:nvSpPr>
        <p:spPr>
          <a:noFill/>
        </p:spPr>
        <p:txBody>
          <a:bodyPr lIns="93175" tIns="46575" rIns="93175" bIns="46575"/>
          <a:lstStyle/>
          <a:p>
            <a:pPr>
              <a:spcBef>
                <a:spcPct val="0"/>
              </a:spcBef>
            </a:pPr>
            <a:endParaRPr lang="en-US">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2" name="Slide Number Placeholder 1"/>
          <p:cNvSpPr>
            <a:spLocks noGrp="1"/>
          </p:cNvSpPr>
          <p:nvPr>
            <p:ph type="sldNum" sz="quarter" idx="5"/>
          </p:nvPr>
        </p:nvSpPr>
        <p:spPr/>
        <p:txBody>
          <a:bodyPr/>
          <a:lstStyle/>
          <a:p>
            <a:pPr>
              <a:defRPr/>
            </a:pPr>
            <a:fld id="{D3A0351C-2741-4AC4-8CBD-F6F28DE1B70A}" type="slidenum">
              <a:rPr lang="en-US" smtClean="0"/>
              <a:t>28</a:t>
            </a:fld>
            <a:endParaRPr lang="en-US" dirty="0"/>
          </a:p>
        </p:txBody>
      </p:sp>
    </p:spTree>
    <p:extLst>
      <p:ext uri="{BB962C8B-B14F-4D97-AF65-F5344CB8AC3E}">
        <p14:creationId xmlns:p14="http://schemas.microsoft.com/office/powerpoint/2010/main" val="2007354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909927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3551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65302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64788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128949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865359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78559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fld id="{F039BFBC-22F7-42AB-A445-569E69D7288C}" type="slidenum">
              <a:rPr lang="en-US"/>
              <a:pPr/>
              <a:t>‹#›</a:t>
            </a:fld>
            <a:endParaRPr lang="en-US"/>
          </a:p>
        </p:txBody>
      </p:sp>
    </p:spTree>
    <p:extLst>
      <p:ext uri="{BB962C8B-B14F-4D97-AF65-F5344CB8AC3E}">
        <p14:creationId xmlns:p14="http://schemas.microsoft.com/office/powerpoint/2010/main" val="361737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460AF1EE-47CB-437A-BA50-70F9BE446D36}" type="slidenum">
              <a:rPr lang="en-US"/>
              <a:pPr/>
              <a:t>‹#›</a:t>
            </a:fld>
            <a:endParaRPr lang="en-US"/>
          </a:p>
        </p:txBody>
      </p:sp>
    </p:spTree>
    <p:extLst>
      <p:ext uri="{BB962C8B-B14F-4D97-AF65-F5344CB8AC3E}">
        <p14:creationId xmlns:p14="http://schemas.microsoft.com/office/powerpoint/2010/main" val="214491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sz="1200"/>
            </a:lvl1pPr>
          </a:lstStyle>
          <a:p>
            <a:fld id="{D34FC40E-C645-47B8-AE41-3CF9A4FDC8AC}" type="slidenum">
              <a:rPr lang="en-US"/>
              <a:pPr/>
              <a:t>‹#›</a:t>
            </a:fld>
            <a:endParaRPr lang="en-US"/>
          </a:p>
        </p:txBody>
      </p:sp>
    </p:spTree>
    <p:extLst>
      <p:ext uri="{BB962C8B-B14F-4D97-AF65-F5344CB8AC3E}">
        <p14:creationId xmlns:p14="http://schemas.microsoft.com/office/powerpoint/2010/main" val="174879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ilru_new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05800" y="323117"/>
            <a:ext cx="762000" cy="362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274638"/>
            <a:ext cx="7696200" cy="792162"/>
          </a:xfrm>
        </p:spPr>
        <p:txBody>
          <a:bodyPr/>
          <a:lstStyle>
            <a:lvl1pPr>
              <a:defRPr sz="2800">
                <a:effectLst/>
              </a:defRPr>
            </a:lvl1pPr>
          </a:lstStyle>
          <a:p>
            <a:r>
              <a:rPr lang="en-US" dirty="0"/>
              <a:t>Click to edit Master title style</a:t>
            </a:r>
          </a:p>
        </p:txBody>
      </p:sp>
      <p:sp>
        <p:nvSpPr>
          <p:cNvPr id="3" name="Content Placeholder 2"/>
          <p:cNvSpPr>
            <a:spLocks noGrp="1"/>
          </p:cNvSpPr>
          <p:nvPr>
            <p:ph idx="1"/>
          </p:nvPr>
        </p:nvSpPr>
        <p:spPr>
          <a:xfrm>
            <a:off x="228600" y="1066800"/>
            <a:ext cx="8686800" cy="5029200"/>
          </a:xfrm>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0228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61301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7" descr="ilru_new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05800" y="323117"/>
            <a:ext cx="762000" cy="362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536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7" descr="ilru_new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05800" y="323117"/>
            <a:ext cx="762000" cy="362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969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858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03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0881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9D9B01B8-C92B-431A-8758-DC3F71DB1FA4}" type="slidenum">
              <a:rPr lang="en-US"/>
              <a:pPr/>
              <a:t>‹#›</a:t>
            </a:fld>
            <a:endParaRPr lang="en-US"/>
          </a:p>
        </p:txBody>
      </p:sp>
    </p:spTree>
    <p:extLst>
      <p:ext uri="{BB962C8B-B14F-4D97-AF65-F5344CB8AC3E}">
        <p14:creationId xmlns:p14="http://schemas.microsoft.com/office/powerpoint/2010/main" val="133035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61815F4C-79BC-4B23-992F-88F805635CE3}"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ACDD59A-FF3A-402B-8676-10E69B5A2DA1}" type="slidenum">
              <a:rPr lang="en-US" sz="800" b="1"/>
              <a:pPr algn="r" eaLnBrk="1" hangingPunct="1"/>
              <a:t>‹#›</a:t>
            </a:fld>
            <a:endParaRPr lang="en-US" sz="800" b="1"/>
          </a:p>
        </p:txBody>
      </p:sp>
      <p:pic>
        <p:nvPicPr>
          <p:cNvPr id="2" name="Picture 6"/>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200" y="6132513"/>
            <a:ext cx="2833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9"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0" r:id="rId10"/>
    <p:sldLayoutId id="214748367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Reyma@CICIL.org" TargetMode="External"/><Relationship Id="rId2" Type="http://schemas.openxmlformats.org/officeDocument/2006/relationships/hyperlink" Target="mailto:DFeidt@accessliving.org" TargetMode="External"/><Relationship Id="rId1" Type="http://schemas.openxmlformats.org/officeDocument/2006/relationships/slideLayout" Target="../slideLayouts/slideLayout2.xml"/><Relationship Id="rId5" Type="http://schemas.openxmlformats.org/officeDocument/2006/relationships/hyperlink" Target="mailto:liz@iicil.com" TargetMode="External"/><Relationship Id="rId4" Type="http://schemas.openxmlformats.org/officeDocument/2006/relationships/hyperlink" Target="mailto:jessebg@mcil-mn.org"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5350" y="860425"/>
            <a:ext cx="7353300"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6"/>
          <p:cNvSpPr>
            <a:spLocks noGrp="1"/>
          </p:cNvSpPr>
          <p:nvPr>
            <p:ph type="title"/>
          </p:nvPr>
        </p:nvSpPr>
        <p:spPr>
          <a:xfrm>
            <a:off x="144463" y="317500"/>
            <a:ext cx="8855075" cy="368300"/>
          </a:xfrm>
        </p:spPr>
        <p:txBody>
          <a:bodyPr/>
          <a:lstStyle/>
          <a:p>
            <a:pPr algn="ctr" eaLnBrk="1" hangingPunct="1"/>
            <a:r>
              <a:rPr lang="en-US" sz="1600" dirty="0" smtClean="0"/>
              <a:t>Independent Living Research Utilization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Policies &amp; </a:t>
            </a:r>
            <a:r>
              <a:rPr lang="en-US" sz="3200" dirty="0" smtClean="0"/>
              <a:t>Procedures – </a:t>
            </a:r>
            <a:r>
              <a:rPr lang="en-US" sz="3200" dirty="0"/>
              <a:t>Access Living</a:t>
            </a:r>
          </a:p>
        </p:txBody>
      </p:sp>
      <p:sp>
        <p:nvSpPr>
          <p:cNvPr id="3" name="Text Placeholder 2"/>
          <p:cNvSpPr>
            <a:spLocks noGrp="1"/>
          </p:cNvSpPr>
          <p:nvPr>
            <p:ph type="body" idx="1"/>
          </p:nvPr>
        </p:nvSpPr>
        <p:spPr>
          <a:xfrm>
            <a:off x="348792" y="1219200"/>
            <a:ext cx="8389855" cy="4876800"/>
          </a:xfrm>
        </p:spPr>
        <p:txBody>
          <a:bodyPr/>
          <a:lstStyle/>
          <a:p>
            <a:r>
              <a:rPr lang="en-US" dirty="0" smtClean="0"/>
              <a:t>Had non-discrimination policy since the 90’s.</a:t>
            </a:r>
          </a:p>
          <a:p>
            <a:r>
              <a:rPr lang="en-US" dirty="0" smtClean="0"/>
              <a:t>Staff-led racial justice council looked at Human Resource policies through a racial justice lens.</a:t>
            </a:r>
          </a:p>
          <a:p>
            <a:r>
              <a:rPr lang="en-US" dirty="0" smtClean="0"/>
              <a:t>Most significant change was to wage and salary determinations. More emphasis on experience, less ability for job candidates to negotiate salary. </a:t>
            </a:r>
          </a:p>
        </p:txBody>
      </p:sp>
    </p:spTree>
    <p:extLst>
      <p:ext uri="{BB962C8B-B14F-4D97-AF65-F5344CB8AC3E}">
        <p14:creationId xmlns:p14="http://schemas.microsoft.com/office/powerpoint/2010/main" val="1403104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92162"/>
          </a:xfrm>
        </p:spPr>
        <p:txBody>
          <a:bodyPr/>
          <a:lstStyle/>
          <a:p>
            <a:r>
              <a:rPr lang="en-US" sz="3200" dirty="0" smtClean="0"/>
              <a:t>Engaging Board and Staff Strategic Planning</a:t>
            </a:r>
            <a:endParaRPr lang="en-US" sz="3200" dirty="0"/>
          </a:p>
        </p:txBody>
      </p:sp>
      <p:sp>
        <p:nvSpPr>
          <p:cNvPr id="3" name="Text Placeholder 2"/>
          <p:cNvSpPr>
            <a:spLocks noGrp="1"/>
          </p:cNvSpPr>
          <p:nvPr>
            <p:ph type="body" idx="1"/>
          </p:nvPr>
        </p:nvSpPr>
        <p:spPr>
          <a:xfrm>
            <a:off x="232410" y="1281702"/>
            <a:ext cx="8787302" cy="5423898"/>
          </a:xfrm>
        </p:spPr>
        <p:txBody>
          <a:bodyPr/>
          <a:lstStyle/>
          <a:p>
            <a:r>
              <a:rPr lang="en-US" dirty="0" smtClean="0"/>
              <a:t>Strategic planning can move everyone toward important goals related to diversity and inclusion. Can be an important first step in engaging board and staff.</a:t>
            </a:r>
          </a:p>
          <a:p>
            <a:r>
              <a:rPr lang="en-US" dirty="0" smtClean="0"/>
              <a:t>It gives key people in your organization permission to focus on D&amp;I + accountability measures. </a:t>
            </a:r>
          </a:p>
          <a:p>
            <a:r>
              <a:rPr lang="en-US" dirty="0" smtClean="0"/>
              <a:t>Helps change </a:t>
            </a:r>
            <a:r>
              <a:rPr lang="en-US" dirty="0"/>
              <a:t>the dynamic from something people in your organization think of as important, but is somewhat tangential to your key goals, to something that becomes part and parcel of the work you are doing. </a:t>
            </a:r>
            <a:endParaRPr lang="en-US" dirty="0" smtClean="0"/>
          </a:p>
          <a:p>
            <a:r>
              <a:rPr lang="en-US" dirty="0" smtClean="0"/>
              <a:t>Can also create an opportunity to refresh values, vision and mission.</a:t>
            </a:r>
            <a:endParaRPr lang="en-US" dirty="0"/>
          </a:p>
          <a:p>
            <a:endParaRPr lang="en-US" dirty="0" smtClean="0"/>
          </a:p>
        </p:txBody>
      </p:sp>
    </p:spTree>
    <p:extLst>
      <p:ext uri="{BB962C8B-B14F-4D97-AF65-F5344CB8AC3E}">
        <p14:creationId xmlns:p14="http://schemas.microsoft.com/office/powerpoint/2010/main" val="2201769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27038"/>
            <a:ext cx="8686800" cy="792162"/>
          </a:xfrm>
        </p:spPr>
        <p:txBody>
          <a:bodyPr/>
          <a:lstStyle/>
          <a:p>
            <a:r>
              <a:rPr lang="en-US" sz="3200" dirty="0"/>
              <a:t>Engaging Board and Staff Strategic </a:t>
            </a:r>
            <a:r>
              <a:rPr lang="en-US" sz="3200" dirty="0" smtClean="0"/>
              <a:t>Planning, </a:t>
            </a:r>
            <a:r>
              <a:rPr lang="en-US" b="0" dirty="0" smtClean="0"/>
              <a:t>cont’d.</a:t>
            </a:r>
            <a:endParaRPr lang="en-US" sz="3200" b="0" dirty="0"/>
          </a:p>
        </p:txBody>
      </p:sp>
      <p:sp>
        <p:nvSpPr>
          <p:cNvPr id="3" name="Text Placeholder 2"/>
          <p:cNvSpPr>
            <a:spLocks noGrp="1"/>
          </p:cNvSpPr>
          <p:nvPr>
            <p:ph type="body" idx="1"/>
          </p:nvPr>
        </p:nvSpPr>
        <p:spPr>
          <a:xfrm>
            <a:off x="405353" y="1447800"/>
            <a:ext cx="8323868" cy="4343400"/>
          </a:xfrm>
        </p:spPr>
        <p:txBody>
          <a:bodyPr/>
          <a:lstStyle/>
          <a:p>
            <a:pPr marL="63500" indent="0">
              <a:buNone/>
            </a:pPr>
            <a:r>
              <a:rPr lang="en-US" dirty="0" smtClean="0"/>
              <a:t>Strategic plan goals can include things like:</a:t>
            </a:r>
          </a:p>
          <a:p>
            <a:r>
              <a:rPr lang="en-US" dirty="0" smtClean="0"/>
              <a:t>Increasing board diversity to match service area.</a:t>
            </a:r>
          </a:p>
          <a:p>
            <a:r>
              <a:rPr lang="en-US" dirty="0" smtClean="0"/>
              <a:t>Increased outreach to underserved community (e.g. </a:t>
            </a:r>
            <a:r>
              <a:rPr lang="en-US" dirty="0" err="1" smtClean="0"/>
              <a:t>Latinx</a:t>
            </a:r>
            <a:r>
              <a:rPr lang="en-US" dirty="0" smtClean="0"/>
              <a:t>).</a:t>
            </a:r>
          </a:p>
          <a:p>
            <a:r>
              <a:rPr lang="en-US" dirty="0" smtClean="0"/>
              <a:t>Create strategic partnerships with organizations who serve specific underserved constituencies.</a:t>
            </a:r>
          </a:p>
          <a:p>
            <a:r>
              <a:rPr lang="en-US" dirty="0" smtClean="0"/>
              <a:t>Apply a racial equity framework to the work we do to </a:t>
            </a:r>
            <a:r>
              <a:rPr lang="en-US" dirty="0"/>
              <a:t>ensure equitable access to resources and opportunities for all</a:t>
            </a:r>
            <a:r>
              <a:rPr lang="en-US" dirty="0" smtClean="0"/>
              <a:t>.</a:t>
            </a:r>
            <a:endParaRPr lang="en-US" dirty="0"/>
          </a:p>
        </p:txBody>
      </p:sp>
    </p:spTree>
    <p:extLst>
      <p:ext uri="{BB962C8B-B14F-4D97-AF65-F5344CB8AC3E}">
        <p14:creationId xmlns:p14="http://schemas.microsoft.com/office/powerpoint/2010/main" val="3769400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Strategic Plan Goals</a:t>
            </a:r>
            <a:endParaRPr lang="en-US" sz="3200" dirty="0"/>
          </a:p>
        </p:txBody>
      </p:sp>
      <p:sp>
        <p:nvSpPr>
          <p:cNvPr id="3" name="Text Placeholder 2"/>
          <p:cNvSpPr>
            <a:spLocks noGrp="1"/>
          </p:cNvSpPr>
          <p:nvPr>
            <p:ph type="body" idx="1"/>
          </p:nvPr>
        </p:nvSpPr>
        <p:spPr>
          <a:xfrm>
            <a:off x="414779" y="1066800"/>
            <a:ext cx="8305016" cy="5029200"/>
          </a:xfrm>
        </p:spPr>
        <p:txBody>
          <a:bodyPr/>
          <a:lstStyle/>
          <a:p>
            <a:pPr marL="63500" indent="0">
              <a:buNone/>
            </a:pPr>
            <a:r>
              <a:rPr lang="en-US" dirty="0" smtClean="0"/>
              <a:t>Strategic plan goals around diversity and specific goals in Access Living’s strategic plans have led to:</a:t>
            </a:r>
          </a:p>
          <a:p>
            <a:r>
              <a:rPr lang="en-US" dirty="0" smtClean="0"/>
              <a:t>Latinx’s with disabilities project that is currently focused on immigration issues.</a:t>
            </a:r>
          </a:p>
          <a:p>
            <a:r>
              <a:rPr lang="en-US" dirty="0" smtClean="0"/>
              <a:t>Racial justice organizer.</a:t>
            </a:r>
          </a:p>
          <a:p>
            <a:r>
              <a:rPr lang="en-US" dirty="0" smtClean="0"/>
              <a:t>Much more racially diverse board.</a:t>
            </a:r>
          </a:p>
        </p:txBody>
      </p:sp>
    </p:spTree>
    <p:extLst>
      <p:ext uri="{BB962C8B-B14F-4D97-AF65-F5344CB8AC3E}">
        <p14:creationId xmlns:p14="http://schemas.microsoft.com/office/powerpoint/2010/main" val="33435289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7696200" cy="792162"/>
          </a:xfrm>
        </p:spPr>
        <p:txBody>
          <a:bodyPr/>
          <a:lstStyle/>
          <a:p>
            <a:r>
              <a:rPr lang="en-US" sz="3200" dirty="0" smtClean="0"/>
              <a:t>Intentional Staff Engagement</a:t>
            </a:r>
            <a:endParaRPr lang="en-US" sz="3200" dirty="0"/>
          </a:p>
        </p:txBody>
      </p:sp>
      <p:sp>
        <p:nvSpPr>
          <p:cNvPr id="3" name="Text Placeholder 2"/>
          <p:cNvSpPr>
            <a:spLocks noGrp="1"/>
          </p:cNvSpPr>
          <p:nvPr>
            <p:ph type="body" idx="1"/>
          </p:nvPr>
        </p:nvSpPr>
        <p:spPr>
          <a:xfrm>
            <a:off x="377072" y="929005"/>
            <a:ext cx="8286161" cy="5243195"/>
          </a:xfrm>
        </p:spPr>
        <p:txBody>
          <a:bodyPr/>
          <a:lstStyle/>
          <a:p>
            <a:r>
              <a:rPr lang="en-US" dirty="0" smtClean="0"/>
              <a:t>Train staff on intersections of disability and race.</a:t>
            </a:r>
          </a:p>
          <a:p>
            <a:r>
              <a:rPr lang="en-US" dirty="0" smtClean="0"/>
              <a:t>Change recruitment practices – ask local companies for help.</a:t>
            </a:r>
          </a:p>
          <a:p>
            <a:r>
              <a:rPr lang="en-US" dirty="0" smtClean="0"/>
              <a:t>Change onboarding process to reflect importance and set tone from the beginning.</a:t>
            </a:r>
          </a:p>
          <a:p>
            <a:r>
              <a:rPr lang="en-US" dirty="0" smtClean="0"/>
              <a:t>Ask questions in interviews with prospective staff to let them know this is important and to make sure the fit is right. </a:t>
            </a:r>
          </a:p>
          <a:p>
            <a:r>
              <a:rPr lang="en-US" dirty="0" smtClean="0"/>
              <a:t>Respond to race-related events that are occurring in the world.</a:t>
            </a:r>
          </a:p>
        </p:txBody>
      </p:sp>
    </p:spTree>
    <p:extLst>
      <p:ext uri="{BB962C8B-B14F-4D97-AF65-F5344CB8AC3E}">
        <p14:creationId xmlns:p14="http://schemas.microsoft.com/office/powerpoint/2010/main" val="4474999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Staff Engagement, </a:t>
            </a:r>
            <a:r>
              <a:rPr lang="en-US" b="0" dirty="0" smtClean="0"/>
              <a:t>cont’d.</a:t>
            </a:r>
            <a:endParaRPr lang="en-US" sz="3200" dirty="0"/>
          </a:p>
        </p:txBody>
      </p:sp>
      <p:sp>
        <p:nvSpPr>
          <p:cNvPr id="3" name="Text Placeholder 2"/>
          <p:cNvSpPr>
            <a:spLocks noGrp="1"/>
          </p:cNvSpPr>
          <p:nvPr>
            <p:ph type="body" idx="1"/>
          </p:nvPr>
        </p:nvSpPr>
        <p:spPr/>
        <p:txBody>
          <a:bodyPr/>
          <a:lstStyle/>
          <a:p>
            <a:r>
              <a:rPr lang="en-US" dirty="0" smtClean="0"/>
              <a:t>Consider creating internal committee to address issues, especially if you have people of color as non-managers and very few managers of color.</a:t>
            </a:r>
          </a:p>
          <a:p>
            <a:r>
              <a:rPr lang="en-US" dirty="0" smtClean="0"/>
              <a:t>Create actionable goals with accountability mechanism.</a:t>
            </a:r>
          </a:p>
          <a:p>
            <a:pPr marL="63500" indent="0">
              <a:buNone/>
            </a:pPr>
            <a:r>
              <a:rPr lang="en-US" dirty="0" smtClean="0"/>
              <a:t>Sample goals:</a:t>
            </a:r>
          </a:p>
          <a:p>
            <a:pPr marL="577850" indent="-514350">
              <a:buAutoNum type="arabicParenR"/>
            </a:pPr>
            <a:r>
              <a:rPr lang="en-US" dirty="0" smtClean="0"/>
              <a:t>Increase racial diversity of the staff to reflect demographics of CIL location.</a:t>
            </a:r>
          </a:p>
          <a:p>
            <a:pPr marL="577850" indent="-514350">
              <a:buAutoNum type="arabicParenR"/>
            </a:pPr>
            <a:r>
              <a:rPr lang="en-US" dirty="0" smtClean="0"/>
              <a:t>Conduct town halls on the intersection of disability and race.</a:t>
            </a:r>
          </a:p>
          <a:p>
            <a:pPr marL="63500" indent="0">
              <a:buNone/>
            </a:pPr>
            <a:endParaRPr lang="en-US" dirty="0" smtClean="0"/>
          </a:p>
          <a:p>
            <a:pPr marL="63500" indent="0">
              <a:buNone/>
            </a:pPr>
            <a:endParaRPr lang="en-US" dirty="0" smtClean="0"/>
          </a:p>
          <a:p>
            <a:endParaRPr lang="en-US" dirty="0" smtClean="0"/>
          </a:p>
        </p:txBody>
      </p:sp>
    </p:spTree>
    <p:extLst>
      <p:ext uri="{BB962C8B-B14F-4D97-AF65-F5344CB8AC3E}">
        <p14:creationId xmlns:p14="http://schemas.microsoft.com/office/powerpoint/2010/main" val="2757932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8708366" cy="792162"/>
          </a:xfrm>
        </p:spPr>
        <p:txBody>
          <a:bodyPr/>
          <a:lstStyle/>
          <a:p>
            <a:r>
              <a:rPr lang="en-US" sz="3200" dirty="0" smtClean="0"/>
              <a:t>Getting the Board on Board</a:t>
            </a:r>
            <a:endParaRPr lang="en-US" sz="3200" dirty="0"/>
          </a:p>
        </p:txBody>
      </p:sp>
      <p:sp>
        <p:nvSpPr>
          <p:cNvPr id="3" name="Text Placeholder 2"/>
          <p:cNvSpPr>
            <a:spLocks noGrp="1"/>
          </p:cNvSpPr>
          <p:nvPr>
            <p:ph type="body" idx="1"/>
          </p:nvPr>
        </p:nvSpPr>
        <p:spPr>
          <a:xfrm>
            <a:off x="381000" y="914400"/>
            <a:ext cx="8458200" cy="5029200"/>
          </a:xfrm>
        </p:spPr>
        <p:txBody>
          <a:bodyPr/>
          <a:lstStyle/>
          <a:p>
            <a:r>
              <a:rPr lang="en-US" dirty="0" smtClean="0"/>
              <a:t>One of the action items the staff-led racial justice council set was to increase the racial diversity of our board. This also became a strategic plan goal.</a:t>
            </a:r>
            <a:endParaRPr lang="en-US" dirty="0"/>
          </a:p>
          <a:p>
            <a:r>
              <a:rPr lang="en-US" dirty="0" smtClean="0"/>
              <a:t>We set a target for race diversity to match the make- up of the City of Chicago.</a:t>
            </a:r>
          </a:p>
          <a:p>
            <a:r>
              <a:rPr lang="en-US" dirty="0" smtClean="0"/>
              <a:t>We attended trainings, with key board members, on how to increase board diversity.</a:t>
            </a:r>
          </a:p>
          <a:p>
            <a:r>
              <a:rPr lang="en-US" dirty="0" smtClean="0"/>
              <a:t>Nominating committee chair developed nomination guidelines that made clear our intention to focus on increasing the diversity of our board. Guidelines were approved by full board.</a:t>
            </a:r>
            <a:endParaRPr lang="en-US" dirty="0"/>
          </a:p>
        </p:txBody>
      </p:sp>
    </p:spTree>
    <p:extLst>
      <p:ext uri="{BB962C8B-B14F-4D97-AF65-F5344CB8AC3E}">
        <p14:creationId xmlns:p14="http://schemas.microsoft.com/office/powerpoint/2010/main" val="35599185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Getting the Board on board, </a:t>
            </a:r>
            <a:r>
              <a:rPr lang="en-US" b="0" dirty="0" smtClean="0"/>
              <a:t>cont’d.</a:t>
            </a:r>
            <a:endParaRPr lang="en-US" sz="3200" dirty="0"/>
          </a:p>
        </p:txBody>
      </p:sp>
      <p:sp>
        <p:nvSpPr>
          <p:cNvPr id="3" name="Text Placeholder 2"/>
          <p:cNvSpPr>
            <a:spLocks noGrp="1"/>
          </p:cNvSpPr>
          <p:nvPr>
            <p:ph type="body" idx="1"/>
          </p:nvPr>
        </p:nvSpPr>
        <p:spPr>
          <a:xfrm>
            <a:off x="424206" y="1049548"/>
            <a:ext cx="8276734" cy="5029200"/>
          </a:xfrm>
        </p:spPr>
        <p:txBody>
          <a:bodyPr/>
          <a:lstStyle/>
          <a:p>
            <a:pPr marL="63500" indent="0">
              <a:buNone/>
            </a:pPr>
            <a:r>
              <a:rPr lang="en-US" dirty="0" smtClean="0"/>
              <a:t>Strategies for success:</a:t>
            </a:r>
          </a:p>
          <a:p>
            <a:r>
              <a:rPr lang="en-US" dirty="0" smtClean="0"/>
              <a:t>Set targets.</a:t>
            </a:r>
          </a:p>
          <a:p>
            <a:r>
              <a:rPr lang="en-US" dirty="0" smtClean="0"/>
              <a:t>Ensure board is trained on importance and the “how.”</a:t>
            </a:r>
          </a:p>
          <a:p>
            <a:r>
              <a:rPr lang="en-US" dirty="0" smtClean="0"/>
              <a:t>Use available resources – some areas have services to address this need.</a:t>
            </a:r>
          </a:p>
          <a:p>
            <a:r>
              <a:rPr lang="en-US" dirty="0" smtClean="0"/>
              <a:t>Consider hiring consultant.</a:t>
            </a:r>
          </a:p>
          <a:p>
            <a:r>
              <a:rPr lang="en-US" dirty="0" smtClean="0"/>
              <a:t>Create unifying vision statement. </a:t>
            </a:r>
          </a:p>
          <a:p>
            <a:r>
              <a:rPr lang="en-US" dirty="0" smtClean="0"/>
              <a:t>If needed, garner support from key board members first so they can help the entire board to understand importance.</a:t>
            </a:r>
          </a:p>
        </p:txBody>
      </p:sp>
    </p:spTree>
    <p:extLst>
      <p:ext uri="{BB962C8B-B14F-4D97-AF65-F5344CB8AC3E}">
        <p14:creationId xmlns:p14="http://schemas.microsoft.com/office/powerpoint/2010/main" val="3812671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27038"/>
            <a:ext cx="8305800" cy="792162"/>
          </a:xfrm>
        </p:spPr>
        <p:txBody>
          <a:bodyPr/>
          <a:lstStyle/>
          <a:p>
            <a:r>
              <a:rPr lang="en-US" sz="3200" dirty="0" smtClean="0"/>
              <a:t>Getting the Board on Board </a:t>
            </a:r>
            <a:r>
              <a:rPr lang="en-US" sz="3200" dirty="0" smtClean="0">
                <a:latin typeface="Times New Roman" panose="02020603050405020304" pitchFamily="18" charset="0"/>
                <a:cs typeface="Times New Roman" panose="02020603050405020304" pitchFamily="18" charset="0"/>
              </a:rPr>
              <a:t>― </a:t>
            </a:r>
            <a:br>
              <a:rPr lang="en-US" sz="3200" dirty="0" smtClean="0">
                <a:latin typeface="Times New Roman" panose="02020603050405020304" pitchFamily="18" charset="0"/>
                <a:cs typeface="Times New Roman" panose="02020603050405020304" pitchFamily="18" charset="0"/>
              </a:rPr>
            </a:br>
            <a:r>
              <a:rPr lang="en-US" sz="3200" dirty="0" smtClean="0"/>
              <a:t>Lessons Learned</a:t>
            </a:r>
            <a:endParaRPr lang="en-US" sz="3200" dirty="0"/>
          </a:p>
        </p:txBody>
      </p:sp>
      <p:sp>
        <p:nvSpPr>
          <p:cNvPr id="3" name="Text Placeholder 2"/>
          <p:cNvSpPr>
            <a:spLocks noGrp="1"/>
          </p:cNvSpPr>
          <p:nvPr>
            <p:ph idx="1"/>
          </p:nvPr>
        </p:nvSpPr>
        <p:spPr>
          <a:xfrm>
            <a:off x="228600" y="1600200"/>
            <a:ext cx="8686800" cy="3505200"/>
          </a:xfrm>
        </p:spPr>
        <p:txBody>
          <a:bodyPr/>
          <a:lstStyle/>
          <a:p>
            <a:r>
              <a:rPr lang="en-US" dirty="0" smtClean="0"/>
              <a:t>Can’t lose focus on the goal, even when goal is reached.</a:t>
            </a:r>
          </a:p>
          <a:p>
            <a:r>
              <a:rPr lang="en-US" dirty="0" smtClean="0"/>
              <a:t>Constant networking is required.</a:t>
            </a:r>
          </a:p>
          <a:p>
            <a:r>
              <a:rPr lang="en-US" dirty="0" smtClean="0"/>
              <a:t>Gets easier once you have critical mass. </a:t>
            </a:r>
          </a:p>
          <a:p>
            <a:r>
              <a:rPr lang="en-US" dirty="0" smtClean="0"/>
              <a:t>While recruiting, need to be explicit about what you are looking for and why.</a:t>
            </a:r>
          </a:p>
        </p:txBody>
      </p:sp>
    </p:spTree>
    <p:extLst>
      <p:ext uri="{BB962C8B-B14F-4D97-AF65-F5344CB8AC3E}">
        <p14:creationId xmlns:p14="http://schemas.microsoft.com/office/powerpoint/2010/main" val="1209349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4959"/>
            <a:ext cx="8534400" cy="792162"/>
          </a:xfrm>
        </p:spPr>
        <p:txBody>
          <a:bodyPr/>
          <a:lstStyle/>
          <a:p>
            <a:r>
              <a:rPr lang="en-US" sz="3200" dirty="0" smtClean="0"/>
              <a:t>Achieving Organizational Culture Change</a:t>
            </a:r>
            <a:endParaRPr lang="en-US" sz="3200" dirty="0"/>
          </a:p>
        </p:txBody>
      </p:sp>
      <p:sp>
        <p:nvSpPr>
          <p:cNvPr id="3" name="Text Placeholder 2"/>
          <p:cNvSpPr>
            <a:spLocks noGrp="1"/>
          </p:cNvSpPr>
          <p:nvPr>
            <p:ph type="body" idx="1"/>
          </p:nvPr>
        </p:nvSpPr>
        <p:spPr>
          <a:xfrm>
            <a:off x="228600" y="1143000"/>
            <a:ext cx="8700940" cy="5029200"/>
          </a:xfrm>
        </p:spPr>
        <p:txBody>
          <a:bodyPr/>
          <a:lstStyle/>
          <a:p>
            <a:r>
              <a:rPr lang="en-US" dirty="0" smtClean="0"/>
              <a:t>Change make-up of staff/board.</a:t>
            </a:r>
          </a:p>
          <a:p>
            <a:r>
              <a:rPr lang="en-US" dirty="0" smtClean="0"/>
              <a:t>Leadership must model shift in mindset of organization.</a:t>
            </a:r>
          </a:p>
          <a:p>
            <a:r>
              <a:rPr lang="en-US" dirty="0" smtClean="0"/>
              <a:t>Expect resistance and have a plan to address.</a:t>
            </a:r>
          </a:p>
          <a:p>
            <a:r>
              <a:rPr lang="en-US" dirty="0" smtClean="0"/>
              <a:t>Intentionally hire people who will keep organization accountable.</a:t>
            </a:r>
          </a:p>
          <a:p>
            <a:r>
              <a:rPr lang="en-US" dirty="0" smtClean="0"/>
              <a:t>Must have mind set that </a:t>
            </a:r>
            <a:r>
              <a:rPr lang="en-US" u="sng" dirty="0" smtClean="0"/>
              <a:t>intersectional issues </a:t>
            </a:r>
            <a:r>
              <a:rPr lang="en-US" i="1" u="sng" dirty="0" smtClean="0"/>
              <a:t>are </a:t>
            </a:r>
            <a:r>
              <a:rPr lang="en-US" u="sng" dirty="0" smtClean="0"/>
              <a:t>disability issues</a:t>
            </a:r>
            <a:r>
              <a:rPr lang="en-US" dirty="0" smtClean="0"/>
              <a:t>.</a:t>
            </a:r>
          </a:p>
          <a:p>
            <a:r>
              <a:rPr lang="en-US" dirty="0" smtClean="0"/>
              <a:t>Must be open to doing the work. Will likely be surprised at how much there is to do. I know we were/are. </a:t>
            </a:r>
          </a:p>
        </p:txBody>
      </p:sp>
    </p:spTree>
    <p:extLst>
      <p:ext uri="{BB962C8B-B14F-4D97-AF65-F5344CB8AC3E}">
        <p14:creationId xmlns:p14="http://schemas.microsoft.com/office/powerpoint/2010/main" val="2559134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408238"/>
            <a:ext cx="8686800" cy="792162"/>
          </a:xfrm>
        </p:spPr>
        <p:txBody>
          <a:bodyPr/>
          <a:lstStyle/>
          <a:p>
            <a:pPr algn="ctr"/>
            <a:r>
              <a:rPr lang="en-US" dirty="0">
                <a:effectLst/>
              </a:rPr>
              <a:t>Creating Supportive Organizational Culture and </a:t>
            </a:r>
            <a:r>
              <a:rPr lang="en-US" dirty="0" smtClean="0">
                <a:effectLst/>
              </a:rPr>
              <a:t>Infrastructure</a:t>
            </a:r>
            <a:br>
              <a:rPr lang="en-US" dirty="0" smtClean="0">
                <a:effectLst/>
              </a:rPr>
            </a:br>
            <a:r>
              <a:rPr lang="en-US" dirty="0">
                <a:effectLst/>
              </a:rPr>
              <a:t/>
            </a:r>
            <a:br>
              <a:rPr lang="en-US" dirty="0">
                <a:effectLst/>
              </a:rPr>
            </a:br>
            <a:r>
              <a:rPr lang="en-US" dirty="0" smtClean="0">
                <a:effectLst/>
              </a:rPr>
              <a:t>Daisy Feidt, Reyma McDeid, Liz Sherwin, and Jesse Bethke Gomez</a:t>
            </a:r>
            <a:br>
              <a:rPr lang="en-US" dirty="0" smtClean="0">
                <a:effectLst/>
              </a:rPr>
            </a:br>
            <a:r>
              <a:rPr lang="en-US" dirty="0">
                <a:effectLst/>
              </a:rPr>
              <a:t/>
            </a:r>
            <a:br>
              <a:rPr lang="en-US" dirty="0">
                <a:effectLst/>
              </a:rPr>
            </a:br>
            <a:endParaRPr lang="en-US" dirty="0">
              <a:effectLst/>
            </a:endParaRPr>
          </a:p>
        </p:txBody>
      </p:sp>
    </p:spTree>
    <p:extLst>
      <p:ext uri="{BB962C8B-B14F-4D97-AF65-F5344CB8AC3E}">
        <p14:creationId xmlns:p14="http://schemas.microsoft.com/office/powerpoint/2010/main" val="16227285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51038"/>
            <a:ext cx="7696200" cy="792162"/>
          </a:xfrm>
        </p:spPr>
        <p:txBody>
          <a:bodyPr/>
          <a:lstStyle/>
          <a:p>
            <a:pPr algn="ctr"/>
            <a:r>
              <a:rPr lang="en-US" sz="3600" dirty="0" smtClean="0"/>
              <a:t>Reyma McCoy McDeid</a:t>
            </a:r>
            <a:br>
              <a:rPr lang="en-US" sz="3600" dirty="0" smtClean="0"/>
            </a:br>
            <a:r>
              <a:rPr lang="en-US" sz="3600" dirty="0" smtClean="0"/>
              <a:t>Central Iowa CIL</a:t>
            </a:r>
            <a:endParaRPr lang="en-US" sz="2800" dirty="0"/>
          </a:p>
        </p:txBody>
      </p:sp>
    </p:spTree>
    <p:extLst>
      <p:ext uri="{BB962C8B-B14F-4D97-AF65-F5344CB8AC3E}">
        <p14:creationId xmlns:p14="http://schemas.microsoft.com/office/powerpoint/2010/main" val="1581160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Mission/Vision </a:t>
            </a:r>
            <a:r>
              <a:rPr lang="en-US" sz="3200" dirty="0" smtClean="0"/>
              <a:t>Statements </a:t>
            </a:r>
            <a:r>
              <a:rPr lang="en-US" sz="3200" dirty="0" smtClean="0">
                <a:latin typeface="Times New Roman" panose="02020603050405020304" pitchFamily="18" charset="0"/>
                <a:cs typeface="Times New Roman" panose="02020603050405020304" pitchFamily="18" charset="0"/>
              </a:rPr>
              <a:t>‒</a:t>
            </a:r>
            <a:r>
              <a:rPr lang="en-US" sz="3200" dirty="0" smtClean="0"/>
              <a:t> </a:t>
            </a:r>
            <a:r>
              <a:rPr lang="en-US" sz="3200" dirty="0"/>
              <a:t>CICIL</a:t>
            </a:r>
          </a:p>
        </p:txBody>
      </p:sp>
      <p:sp>
        <p:nvSpPr>
          <p:cNvPr id="3" name="Text Placeholder 2"/>
          <p:cNvSpPr>
            <a:spLocks noGrp="1"/>
          </p:cNvSpPr>
          <p:nvPr>
            <p:ph type="body" idx="1"/>
          </p:nvPr>
        </p:nvSpPr>
        <p:spPr>
          <a:xfrm>
            <a:off x="250166" y="937410"/>
            <a:ext cx="8554469" cy="5029200"/>
          </a:xfrm>
        </p:spPr>
        <p:txBody>
          <a:bodyPr/>
          <a:lstStyle/>
          <a:p>
            <a:r>
              <a:rPr lang="en-US" dirty="0"/>
              <a:t>Original mission: </a:t>
            </a:r>
            <a:r>
              <a:rPr lang="en-US" i="1" dirty="0"/>
              <a:t>To empower people with disabilities to lead barrier-free lives.</a:t>
            </a:r>
          </a:p>
          <a:p>
            <a:r>
              <a:rPr lang="en-US" dirty="0"/>
              <a:t>Updated mission:</a:t>
            </a:r>
            <a:r>
              <a:rPr lang="en-US" i="1" dirty="0"/>
              <a:t> To empower people with disabilities to be accountable in controlling their own lives.</a:t>
            </a:r>
            <a:endParaRPr lang="en-US" dirty="0"/>
          </a:p>
          <a:p>
            <a:r>
              <a:rPr lang="en-US" dirty="0"/>
              <a:t>Statement was revised to recognize the reality that </a:t>
            </a:r>
            <a:r>
              <a:rPr lang="en-US" i="1" dirty="0"/>
              <a:t>no one</a:t>
            </a:r>
            <a:r>
              <a:rPr lang="en-US" dirty="0"/>
              <a:t> truly leads a barrier-free life, so a mission as such would be unrealistic.</a:t>
            </a:r>
          </a:p>
          <a:p>
            <a:r>
              <a:rPr lang="en-US" dirty="0"/>
              <a:t>Statement reflects feedback from CICIL clients, many of whom indicated </a:t>
            </a:r>
            <a:r>
              <a:rPr lang="en-US" dirty="0" smtClean="0"/>
              <a:t>that </a:t>
            </a:r>
            <a:r>
              <a:rPr lang="en-US" dirty="0"/>
              <a:t>the more “layers” of diversity they experience, the less likely they felt society recognized the feasibility of their </a:t>
            </a:r>
            <a:r>
              <a:rPr lang="en-US" dirty="0" smtClean="0"/>
              <a:t>autonomy &amp; personhood</a:t>
            </a:r>
            <a:r>
              <a:rPr lang="en-US" dirty="0"/>
              <a:t>.</a:t>
            </a:r>
          </a:p>
        </p:txBody>
      </p:sp>
    </p:spTree>
    <p:extLst>
      <p:ext uri="{BB962C8B-B14F-4D97-AF65-F5344CB8AC3E}">
        <p14:creationId xmlns:p14="http://schemas.microsoft.com/office/powerpoint/2010/main" val="1604703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153400" cy="792162"/>
          </a:xfrm>
        </p:spPr>
        <p:txBody>
          <a:bodyPr/>
          <a:lstStyle/>
          <a:p>
            <a:r>
              <a:rPr lang="en-US" sz="3200" dirty="0"/>
              <a:t>Mission/Vision </a:t>
            </a:r>
            <a:r>
              <a:rPr lang="en-US" sz="3200" dirty="0" smtClean="0"/>
              <a:t>Statements </a:t>
            </a:r>
            <a:r>
              <a:rPr lang="en-US" sz="3200" dirty="0" smtClean="0">
                <a:latin typeface="Times New Roman" panose="02020603050405020304" pitchFamily="18" charset="0"/>
                <a:cs typeface="Times New Roman" panose="02020603050405020304" pitchFamily="18" charset="0"/>
              </a:rPr>
              <a:t>‒</a:t>
            </a:r>
            <a:r>
              <a:rPr lang="en-US" sz="3200" dirty="0" smtClean="0"/>
              <a:t> CICIL, </a:t>
            </a:r>
            <a:r>
              <a:rPr lang="en-US" b="0" dirty="0" smtClean="0"/>
              <a:t>cont’d.</a:t>
            </a:r>
            <a:endParaRPr lang="en-US" sz="3200" dirty="0"/>
          </a:p>
        </p:txBody>
      </p:sp>
      <p:sp>
        <p:nvSpPr>
          <p:cNvPr id="3" name="Text Placeholder 2"/>
          <p:cNvSpPr>
            <a:spLocks noGrp="1"/>
          </p:cNvSpPr>
          <p:nvPr>
            <p:ph type="body" idx="1"/>
          </p:nvPr>
        </p:nvSpPr>
        <p:spPr>
          <a:xfrm>
            <a:off x="250166" y="1219200"/>
            <a:ext cx="8512834" cy="4876800"/>
          </a:xfrm>
        </p:spPr>
        <p:txBody>
          <a:bodyPr/>
          <a:lstStyle/>
          <a:p>
            <a:r>
              <a:rPr lang="en-US" dirty="0"/>
              <a:t>Original vision: Prior to 2015, CICIL lacked an articulated vision statement.</a:t>
            </a:r>
          </a:p>
          <a:p>
            <a:r>
              <a:rPr lang="en-US" dirty="0"/>
              <a:t>Current vision statement: </a:t>
            </a:r>
            <a:r>
              <a:rPr lang="en-US" i="1" dirty="0"/>
              <a:t>A community that is inclusive of people with disabilities at every level, including leadership.</a:t>
            </a:r>
          </a:p>
          <a:p>
            <a:r>
              <a:rPr lang="en-US" dirty="0"/>
              <a:t>Vision statement crafted as the result of overwhelming feedback regarding the “tokenization” of people with disabilities in society being seen as inclusion.</a:t>
            </a:r>
          </a:p>
          <a:p>
            <a:endParaRPr lang="en-US" dirty="0"/>
          </a:p>
        </p:txBody>
      </p:sp>
    </p:spTree>
    <p:extLst>
      <p:ext uri="{BB962C8B-B14F-4D97-AF65-F5344CB8AC3E}">
        <p14:creationId xmlns:p14="http://schemas.microsoft.com/office/powerpoint/2010/main" val="4065758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9056D4-B95E-4BF8-81AB-1B516D6F124C}"/>
              </a:ext>
            </a:extLst>
          </p:cNvPr>
          <p:cNvSpPr>
            <a:spLocks noGrp="1"/>
          </p:cNvSpPr>
          <p:nvPr>
            <p:ph type="title"/>
          </p:nvPr>
        </p:nvSpPr>
        <p:spPr/>
        <p:txBody>
          <a:bodyPr/>
          <a:lstStyle/>
          <a:p>
            <a:r>
              <a:rPr lang="en-US" sz="3200" dirty="0"/>
              <a:t>Policies &amp; </a:t>
            </a:r>
            <a:r>
              <a:rPr lang="en-US" sz="3200" dirty="0" smtClean="0"/>
              <a:t>Procedures </a:t>
            </a:r>
            <a:r>
              <a:rPr lang="en-US" sz="3200" dirty="0" smtClean="0">
                <a:latin typeface="Times New Roman" panose="02020603050405020304" pitchFamily="18" charset="0"/>
                <a:cs typeface="Times New Roman" panose="02020603050405020304" pitchFamily="18" charset="0"/>
              </a:rPr>
              <a:t>‒</a:t>
            </a:r>
            <a:r>
              <a:rPr lang="en-US" sz="3200" dirty="0" smtClean="0"/>
              <a:t> </a:t>
            </a:r>
            <a:r>
              <a:rPr lang="en-US" sz="3200" dirty="0"/>
              <a:t>CICIL</a:t>
            </a:r>
          </a:p>
        </p:txBody>
      </p:sp>
      <p:sp>
        <p:nvSpPr>
          <p:cNvPr id="3" name="Text Placeholder 2">
            <a:extLst>
              <a:ext uri="{FF2B5EF4-FFF2-40B4-BE49-F238E27FC236}">
                <a16:creationId xmlns:a16="http://schemas.microsoft.com/office/drawing/2014/main" xmlns="" id="{020D11A4-380A-46E5-BA90-871BEAD9CFDB}"/>
              </a:ext>
            </a:extLst>
          </p:cNvPr>
          <p:cNvSpPr>
            <a:spLocks noGrp="1"/>
          </p:cNvSpPr>
          <p:nvPr>
            <p:ph type="body" idx="1"/>
          </p:nvPr>
        </p:nvSpPr>
        <p:spPr>
          <a:xfrm>
            <a:off x="250166" y="1066800"/>
            <a:ext cx="8592176" cy="5029200"/>
          </a:xfrm>
        </p:spPr>
        <p:txBody>
          <a:bodyPr/>
          <a:lstStyle/>
          <a:p>
            <a:r>
              <a:rPr lang="en-US" dirty="0"/>
              <a:t>No policies/procedures existed prior to </a:t>
            </a:r>
            <a:r>
              <a:rPr lang="en-US" dirty="0" smtClean="0"/>
              <a:t>2015.</a:t>
            </a:r>
            <a:endParaRPr lang="en-US" dirty="0"/>
          </a:p>
          <a:p>
            <a:r>
              <a:rPr lang="en-US" dirty="0"/>
              <a:t>Bylaws, prior to 2016, had not been revised since </a:t>
            </a:r>
            <a:r>
              <a:rPr lang="en-US" dirty="0" smtClean="0"/>
              <a:t>2008.</a:t>
            </a:r>
            <a:endParaRPr lang="en-US" dirty="0"/>
          </a:p>
          <a:p>
            <a:r>
              <a:rPr lang="en-US" dirty="0"/>
              <a:t>CICIL recruited </a:t>
            </a:r>
            <a:r>
              <a:rPr lang="en-US" dirty="0" smtClean="0"/>
              <a:t>an </a:t>
            </a:r>
            <a:r>
              <a:rPr lang="en-US" dirty="0"/>
              <a:t>HR executive to join the board and assist in drafting </a:t>
            </a:r>
            <a:r>
              <a:rPr lang="en-US" dirty="0" smtClean="0"/>
              <a:t>policies/procedures.</a:t>
            </a:r>
            <a:endParaRPr lang="en-US" dirty="0"/>
          </a:p>
          <a:p>
            <a:r>
              <a:rPr lang="en-US" dirty="0"/>
              <a:t>Personnel policies drafted to include nondiscrimination, anti-harassment, and EEOC </a:t>
            </a:r>
            <a:r>
              <a:rPr lang="en-US" dirty="0" smtClean="0"/>
              <a:t>terminology.</a:t>
            </a:r>
            <a:endParaRPr lang="en-US" dirty="0"/>
          </a:p>
          <a:p>
            <a:r>
              <a:rPr lang="en-US" dirty="0"/>
              <a:t>Client policies drafted to include, in addition to the above, policies on capturing LGBTQ+ specific data (on a voluntary basis) and commitment to meeting the peer support needs of a diverse service population.</a:t>
            </a:r>
          </a:p>
        </p:txBody>
      </p:sp>
    </p:spTree>
    <p:extLst>
      <p:ext uri="{BB962C8B-B14F-4D97-AF65-F5344CB8AC3E}">
        <p14:creationId xmlns:p14="http://schemas.microsoft.com/office/powerpoint/2010/main" val="8392641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42854-5C4D-4728-B406-6A2FEC941746}"/>
              </a:ext>
            </a:extLst>
          </p:cNvPr>
          <p:cNvSpPr>
            <a:spLocks noGrp="1"/>
          </p:cNvSpPr>
          <p:nvPr>
            <p:ph type="title"/>
          </p:nvPr>
        </p:nvSpPr>
        <p:spPr/>
        <p:txBody>
          <a:bodyPr/>
          <a:lstStyle/>
          <a:p>
            <a:r>
              <a:rPr lang="en-US" sz="3200" dirty="0"/>
              <a:t>Policies &amp; Procedures </a:t>
            </a:r>
            <a:r>
              <a:rPr lang="en-US" sz="3200" dirty="0">
                <a:latin typeface="Times New Roman" panose="02020603050405020304" pitchFamily="18" charset="0"/>
                <a:cs typeface="Times New Roman" panose="02020603050405020304" pitchFamily="18" charset="0"/>
              </a:rPr>
              <a:t>‒</a:t>
            </a:r>
            <a:r>
              <a:rPr lang="en-US" sz="3200" dirty="0"/>
              <a:t> </a:t>
            </a:r>
            <a:r>
              <a:rPr lang="en-US" sz="3200" dirty="0" smtClean="0"/>
              <a:t>CICIL</a:t>
            </a:r>
            <a:r>
              <a:rPr lang="en-US" b="0" dirty="0" smtClean="0"/>
              <a:t>, cont’d.</a:t>
            </a:r>
            <a:endParaRPr lang="en-US" sz="3200" dirty="0"/>
          </a:p>
        </p:txBody>
      </p:sp>
      <p:sp>
        <p:nvSpPr>
          <p:cNvPr id="3" name="Text Placeholder 2">
            <a:extLst>
              <a:ext uri="{FF2B5EF4-FFF2-40B4-BE49-F238E27FC236}">
                <a16:creationId xmlns:a16="http://schemas.microsoft.com/office/drawing/2014/main" xmlns="" id="{EF34AFFB-362B-4F45-A803-FF9AC817168E}"/>
              </a:ext>
            </a:extLst>
          </p:cNvPr>
          <p:cNvSpPr>
            <a:spLocks noGrp="1"/>
          </p:cNvSpPr>
          <p:nvPr>
            <p:ph type="body" idx="1"/>
          </p:nvPr>
        </p:nvSpPr>
        <p:spPr>
          <a:xfrm>
            <a:off x="358219" y="1066800"/>
            <a:ext cx="8380428" cy="5029200"/>
          </a:xfrm>
        </p:spPr>
        <p:txBody>
          <a:bodyPr/>
          <a:lstStyle/>
          <a:p>
            <a:r>
              <a:rPr lang="en-US" dirty="0"/>
              <a:t>Bylaws drafted to include provision </a:t>
            </a:r>
            <a:r>
              <a:rPr lang="en-US" dirty="0" smtClean="0"/>
              <a:t>of </a:t>
            </a:r>
            <a:r>
              <a:rPr lang="en-US" dirty="0"/>
              <a:t>a commitment ensuring a diverse board, above and beyond the federal mandate regarding disability </a:t>
            </a:r>
            <a:r>
              <a:rPr lang="en-US" dirty="0" smtClean="0"/>
              <a:t>representation.</a:t>
            </a:r>
            <a:endParaRPr lang="en-US" dirty="0"/>
          </a:p>
          <a:p>
            <a:r>
              <a:rPr lang="en-US" dirty="0"/>
              <a:t>Board application, code of conduct, nondisclosure form, conflict of interest statement, and goals/expectations agreement drafted to streamline the board member recruitment/selection </a:t>
            </a:r>
            <a:r>
              <a:rPr lang="en-US" dirty="0" smtClean="0"/>
              <a:t>process.</a:t>
            </a:r>
            <a:endParaRPr lang="en-US" dirty="0"/>
          </a:p>
        </p:txBody>
      </p:sp>
    </p:spTree>
    <p:extLst>
      <p:ext uri="{BB962C8B-B14F-4D97-AF65-F5344CB8AC3E}">
        <p14:creationId xmlns:p14="http://schemas.microsoft.com/office/powerpoint/2010/main" val="35599233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3B10AB-0E63-4DD0-A154-65CF3C09D86B}"/>
              </a:ext>
            </a:extLst>
          </p:cNvPr>
          <p:cNvSpPr>
            <a:spLocks noGrp="1"/>
          </p:cNvSpPr>
          <p:nvPr>
            <p:ph type="title"/>
          </p:nvPr>
        </p:nvSpPr>
        <p:spPr>
          <a:xfrm>
            <a:off x="228600" y="228600"/>
            <a:ext cx="7848600" cy="792162"/>
          </a:xfrm>
        </p:spPr>
        <p:txBody>
          <a:bodyPr/>
          <a:lstStyle/>
          <a:p>
            <a:r>
              <a:rPr lang="en-US" sz="3200" dirty="0"/>
              <a:t>Policies &amp; Procedures </a:t>
            </a:r>
            <a:r>
              <a:rPr lang="en-US" sz="3200" dirty="0">
                <a:latin typeface="Times New Roman" panose="02020603050405020304" pitchFamily="18" charset="0"/>
                <a:cs typeface="Times New Roman" panose="02020603050405020304" pitchFamily="18" charset="0"/>
              </a:rPr>
              <a:t>‒</a:t>
            </a:r>
            <a:r>
              <a:rPr lang="en-US" sz="3200" dirty="0"/>
              <a:t> CICIL</a:t>
            </a:r>
            <a:r>
              <a:rPr lang="en-US" b="0" dirty="0"/>
              <a:t>, cont’d</a:t>
            </a:r>
            <a:r>
              <a:rPr lang="en-US" b="0" dirty="0" smtClean="0"/>
              <a:t>. 2</a:t>
            </a:r>
            <a:endParaRPr lang="en-US" sz="3200" dirty="0"/>
          </a:p>
        </p:txBody>
      </p:sp>
      <p:sp>
        <p:nvSpPr>
          <p:cNvPr id="3" name="Text Placeholder 2">
            <a:extLst>
              <a:ext uri="{FF2B5EF4-FFF2-40B4-BE49-F238E27FC236}">
                <a16:creationId xmlns:a16="http://schemas.microsoft.com/office/drawing/2014/main" xmlns="" id="{2B565FC2-280B-4FFF-A4C2-06554108CA19}"/>
              </a:ext>
            </a:extLst>
          </p:cNvPr>
          <p:cNvSpPr>
            <a:spLocks noGrp="1"/>
          </p:cNvSpPr>
          <p:nvPr>
            <p:ph type="body" idx="1"/>
          </p:nvPr>
        </p:nvSpPr>
        <p:spPr>
          <a:xfrm>
            <a:off x="348792" y="1066800"/>
            <a:ext cx="8566608" cy="4873932"/>
          </a:xfrm>
        </p:spPr>
        <p:txBody>
          <a:bodyPr/>
          <a:lstStyle/>
          <a:p>
            <a:r>
              <a:rPr lang="en-US" dirty="0"/>
              <a:t>All CICIL staff have been certified to provide Customized Employment (CE) to job seeking clients (Supported </a:t>
            </a:r>
            <a:r>
              <a:rPr lang="en-US" dirty="0" smtClean="0"/>
              <a:t>Employment – </a:t>
            </a:r>
            <a:r>
              <a:rPr lang="en-US" dirty="0"/>
              <a:t>job development, job coaching, job </a:t>
            </a:r>
            <a:r>
              <a:rPr lang="en-US" dirty="0" smtClean="0"/>
              <a:t>retention – </a:t>
            </a:r>
            <a:r>
              <a:rPr lang="en-US" dirty="0"/>
              <a:t>is the primary service currently offered at CICIL</a:t>
            </a:r>
            <a:r>
              <a:rPr lang="en-US" dirty="0" smtClean="0"/>
              <a:t>).</a:t>
            </a:r>
            <a:endParaRPr lang="en-US" dirty="0"/>
          </a:p>
          <a:p>
            <a:r>
              <a:rPr lang="en-US" dirty="0"/>
              <a:t>CE currently doesn’t offer specific guidance on customizing supports in a culturally competent manner; CICIL has, as a result, formulated procedures and guidelines to ensure that supports take into account a client’s race, sexual orientation, religion, gender identity, and/or any other factor that is important in a client’s life.</a:t>
            </a:r>
          </a:p>
        </p:txBody>
      </p:sp>
    </p:spTree>
    <p:extLst>
      <p:ext uri="{BB962C8B-B14F-4D97-AF65-F5344CB8AC3E}">
        <p14:creationId xmlns:p14="http://schemas.microsoft.com/office/powerpoint/2010/main" val="41341666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Engaging the </a:t>
            </a:r>
            <a:r>
              <a:rPr lang="en-US" sz="3200" dirty="0" smtClean="0"/>
              <a:t>Board </a:t>
            </a:r>
            <a:r>
              <a:rPr lang="en-US" sz="3200" dirty="0" smtClean="0">
                <a:latin typeface="Times New Roman" panose="02020603050405020304" pitchFamily="18" charset="0"/>
                <a:cs typeface="Times New Roman" panose="02020603050405020304" pitchFamily="18" charset="0"/>
              </a:rPr>
              <a:t>‒</a:t>
            </a:r>
            <a:r>
              <a:rPr lang="en-US" sz="3200" dirty="0" smtClean="0"/>
              <a:t> </a:t>
            </a:r>
            <a:r>
              <a:rPr lang="en-US" sz="3200" dirty="0"/>
              <a:t>CICIL</a:t>
            </a:r>
          </a:p>
        </p:txBody>
      </p:sp>
      <p:sp>
        <p:nvSpPr>
          <p:cNvPr id="3" name="Text Placeholder 2"/>
          <p:cNvSpPr>
            <a:spLocks noGrp="1"/>
          </p:cNvSpPr>
          <p:nvPr>
            <p:ph type="body" idx="1"/>
          </p:nvPr>
        </p:nvSpPr>
        <p:spPr>
          <a:xfrm>
            <a:off x="414779" y="1066800"/>
            <a:ext cx="8267308" cy="5029200"/>
          </a:xfrm>
        </p:spPr>
        <p:txBody>
          <a:bodyPr/>
          <a:lstStyle/>
          <a:p>
            <a:r>
              <a:rPr lang="en-US" dirty="0"/>
              <a:t>CICIL’s board experienced 100% transition between </a:t>
            </a:r>
            <a:r>
              <a:rPr lang="en-US" dirty="0" smtClean="0"/>
              <a:t>2015-2017.</a:t>
            </a:r>
            <a:endParaRPr lang="en-US" dirty="0"/>
          </a:p>
          <a:p>
            <a:r>
              <a:rPr lang="en-US" dirty="0"/>
              <a:t>Several members left due to desire </a:t>
            </a:r>
            <a:r>
              <a:rPr lang="en-US" dirty="0" smtClean="0"/>
              <a:t>to pursue </a:t>
            </a:r>
            <a:r>
              <a:rPr lang="en-US" dirty="0"/>
              <a:t>other projects, two retired, one resigned, and one was unanimously voted off of the </a:t>
            </a:r>
            <a:r>
              <a:rPr lang="en-US" dirty="0" smtClean="0"/>
              <a:t>board.</a:t>
            </a:r>
            <a:endParaRPr lang="en-US" dirty="0"/>
          </a:p>
          <a:p>
            <a:r>
              <a:rPr lang="en-US" dirty="0"/>
              <a:t>CICIL was able to recruit members who had skill sets that aligned with CICIL’s evolving needs and who presented facets of diversity that mirrored the organization’s </a:t>
            </a:r>
            <a:r>
              <a:rPr lang="en-US" dirty="0" smtClean="0"/>
              <a:t>demographics.</a:t>
            </a:r>
            <a:endParaRPr lang="en-US" dirty="0"/>
          </a:p>
        </p:txBody>
      </p:sp>
    </p:spTree>
    <p:extLst>
      <p:ext uri="{BB962C8B-B14F-4D97-AF65-F5344CB8AC3E}">
        <p14:creationId xmlns:p14="http://schemas.microsoft.com/office/powerpoint/2010/main" val="3831215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a:xfrm>
            <a:off x="228600" y="914400"/>
            <a:ext cx="8686800" cy="5181600"/>
          </a:xfrm>
        </p:spPr>
        <p:txBody>
          <a:bodyPr/>
          <a:lstStyle/>
          <a:p>
            <a:pPr marL="0" indent="0">
              <a:buNone/>
            </a:pPr>
            <a:r>
              <a:rPr lang="en-US" dirty="0" smtClean="0"/>
              <a:t>Daisy </a:t>
            </a:r>
            <a:r>
              <a:rPr lang="en-US" dirty="0" err="1" smtClean="0"/>
              <a:t>Feidt</a:t>
            </a:r>
            <a:endParaRPr lang="en-US" dirty="0" smtClean="0"/>
          </a:p>
          <a:p>
            <a:pPr marL="0" indent="0">
              <a:buNone/>
            </a:pPr>
            <a:r>
              <a:rPr lang="en-US" dirty="0" smtClean="0">
                <a:hlinkClick r:id="rId2"/>
              </a:rPr>
              <a:t>DFeidt@accessliving.org</a:t>
            </a:r>
            <a:r>
              <a:rPr lang="en-US" dirty="0" smtClean="0"/>
              <a:t> </a:t>
            </a:r>
          </a:p>
          <a:p>
            <a:pPr marL="0" indent="0">
              <a:buNone/>
            </a:pPr>
            <a:endParaRPr lang="en-US" dirty="0"/>
          </a:p>
          <a:p>
            <a:pPr marL="0" indent="0">
              <a:buNone/>
            </a:pPr>
            <a:r>
              <a:rPr lang="en-US" dirty="0" smtClean="0"/>
              <a:t>Reyma McCoy McDeid</a:t>
            </a:r>
          </a:p>
          <a:p>
            <a:pPr marL="0" indent="0">
              <a:buNone/>
            </a:pPr>
            <a:r>
              <a:rPr lang="en-US" dirty="0" smtClean="0">
                <a:hlinkClick r:id="rId3"/>
              </a:rPr>
              <a:t>Reyma@CICIL.org</a:t>
            </a:r>
            <a:r>
              <a:rPr lang="en-US" dirty="0" smtClean="0"/>
              <a:t> </a:t>
            </a:r>
          </a:p>
          <a:p>
            <a:pPr marL="0" indent="0">
              <a:buNone/>
            </a:pPr>
            <a:endParaRPr lang="en-US" dirty="0"/>
          </a:p>
          <a:p>
            <a:pPr marL="0" indent="0">
              <a:buNone/>
            </a:pPr>
            <a:r>
              <a:rPr lang="en-US" dirty="0" smtClean="0"/>
              <a:t>Jesse Bethke Gomez</a:t>
            </a:r>
          </a:p>
          <a:p>
            <a:pPr marL="0" indent="0">
              <a:buNone/>
            </a:pPr>
            <a:r>
              <a:rPr lang="en-US" dirty="0">
                <a:hlinkClick r:id="rId4"/>
              </a:rPr>
              <a:t>jessebg@mcil-mn.org</a:t>
            </a:r>
            <a:endParaRPr lang="en-US" dirty="0"/>
          </a:p>
          <a:p>
            <a:pPr marL="0" indent="0">
              <a:buNone/>
            </a:pPr>
            <a:endParaRPr lang="en-US" dirty="0" smtClean="0"/>
          </a:p>
          <a:p>
            <a:pPr marL="0" indent="0">
              <a:buNone/>
            </a:pPr>
            <a:r>
              <a:rPr lang="en-US" dirty="0"/>
              <a:t>Liz Sherwin</a:t>
            </a:r>
          </a:p>
          <a:p>
            <a:pPr marL="0" indent="0">
              <a:buNone/>
            </a:pPr>
            <a:r>
              <a:rPr lang="en-US" dirty="0">
                <a:hlinkClick r:id="rId5"/>
              </a:rPr>
              <a:t>liz@iicil.com</a:t>
            </a:r>
            <a:endParaRPr lang="en-US" dirty="0"/>
          </a:p>
          <a:p>
            <a:pPr marL="0" indent="0">
              <a:buNone/>
            </a:pPr>
            <a:endParaRPr lang="en-US" dirty="0"/>
          </a:p>
        </p:txBody>
      </p:sp>
    </p:spTree>
    <p:extLst>
      <p:ext uri="{BB962C8B-B14F-4D97-AF65-F5344CB8AC3E}">
        <p14:creationId xmlns:p14="http://schemas.microsoft.com/office/powerpoint/2010/main" val="1960750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hape 253"/>
          <p:cNvSpPr>
            <a:spLocks noGrp="1"/>
          </p:cNvSpPr>
          <p:nvPr>
            <p:ph type="title"/>
          </p:nvPr>
        </p:nvSpPr>
        <p:spPr>
          <a:xfrm>
            <a:off x="228600" y="152400"/>
            <a:ext cx="7696200" cy="792163"/>
          </a:xfrm>
        </p:spPr>
        <p:txBody>
          <a:bodyPr lIns="91425" tIns="45700" rIns="91425" bIns="45700"/>
          <a:lstStyle/>
          <a:p>
            <a:r>
              <a:rPr lang="en-US">
                <a:ea typeface="Nunito"/>
                <a:cs typeface="Nunito"/>
                <a:sym typeface="Nunito"/>
              </a:rPr>
              <a:t>CIL-NET Attribution</a:t>
            </a:r>
            <a:endParaRPr lang="en-US"/>
          </a:p>
        </p:txBody>
      </p:sp>
      <p:sp>
        <p:nvSpPr>
          <p:cNvPr id="58370" name="Shape 254"/>
          <p:cNvSpPr>
            <a:spLocks noGrp="1"/>
          </p:cNvSpPr>
          <p:nvPr>
            <p:ph type="body" idx="1"/>
          </p:nvPr>
        </p:nvSpPr>
        <p:spPr>
          <a:xfrm>
            <a:off x="79375" y="1143000"/>
            <a:ext cx="8458200" cy="5181600"/>
          </a:xfrm>
        </p:spPr>
        <p:txBody>
          <a:bodyPr lIns="91425" tIns="45700" rIns="91425" bIns="45700"/>
          <a:lstStyle/>
          <a:p>
            <a:pPr>
              <a:spcBef>
                <a:spcPct val="0"/>
              </a:spcBef>
              <a:buClr>
                <a:srgbClr val="000000"/>
              </a:buClr>
              <a:buSzPts val="2000"/>
              <a:buFont typeface="Tahoma" panose="020B0604030504040204" charset="0"/>
              <a:buNone/>
            </a:pPr>
            <a:r>
              <a:rPr lang="en-US" sz="2000">
                <a:solidFill>
                  <a:srgbClr val="000000"/>
                </a:solidFill>
                <a:cs typeface="Tahoma" panose="020B0604030504040204" charset="0"/>
                <a:sym typeface="Tahoma" panose="020B0604030504040204" charset="0"/>
              </a:rPr>
              <a:t>	</a:t>
            </a:r>
            <a:r>
              <a:rPr lang="en-US">
                <a:solidFill>
                  <a:srgbClr val="000000"/>
                </a:solidFill>
                <a:cs typeface="Tahoma" panose="020B0604030504040204" charset="0"/>
                <a:sym typeface="Tahoma" panose="020B0604030504040204" charset="0"/>
              </a:rPr>
              <a:t>This project is supported by grant number 90ILTA0001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endParaRPr lang="en-US" sz="2000">
              <a:solidFill>
                <a:srgbClr val="000000"/>
              </a:solidFill>
              <a:cs typeface="Tahoma" panose="020B0604030504040204" charset="0"/>
              <a:sym typeface="Tahoma" panose="020B0604030504040204" charset="0"/>
            </a:endParaRPr>
          </a:p>
        </p:txBody>
      </p:sp>
    </p:spTree>
    <p:extLst>
      <p:ext uri="{BB962C8B-B14F-4D97-AF65-F5344CB8AC3E}">
        <p14:creationId xmlns:p14="http://schemas.microsoft.com/office/powerpoint/2010/main" val="3156115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51038"/>
            <a:ext cx="7696200" cy="792162"/>
          </a:xfrm>
        </p:spPr>
        <p:txBody>
          <a:bodyPr/>
          <a:lstStyle/>
          <a:p>
            <a:pPr algn="ctr"/>
            <a:r>
              <a:rPr lang="en-US" sz="3600" dirty="0" smtClean="0"/>
              <a:t>Daisy </a:t>
            </a:r>
            <a:r>
              <a:rPr lang="en-US" sz="3600" dirty="0" err="1" smtClean="0"/>
              <a:t>Feidt</a:t>
            </a:r>
            <a:r>
              <a:rPr lang="en-US" sz="3600" dirty="0" smtClean="0"/>
              <a:t/>
            </a:r>
            <a:br>
              <a:rPr lang="en-US" sz="3600" dirty="0" smtClean="0"/>
            </a:br>
            <a:r>
              <a:rPr lang="en-US" sz="3600" dirty="0" smtClean="0"/>
              <a:t>Access Living</a:t>
            </a:r>
            <a:endParaRPr lang="en-US" sz="2800" dirty="0"/>
          </a:p>
        </p:txBody>
      </p:sp>
    </p:spTree>
    <p:extLst>
      <p:ext uri="{BB962C8B-B14F-4D97-AF65-F5344CB8AC3E}">
        <p14:creationId xmlns:p14="http://schemas.microsoft.com/office/powerpoint/2010/main" val="859315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ctrTitle"/>
          </p:nvPr>
        </p:nvSpPr>
        <p:spPr>
          <a:xfrm>
            <a:off x="534875" y="1491233"/>
            <a:ext cx="8138605" cy="4071367"/>
          </a:xfrm>
          <a:prstGeom prst="rect">
            <a:avLst/>
          </a:prstGeom>
          <a:noFill/>
          <a:ln>
            <a:noFill/>
          </a:ln>
        </p:spPr>
        <p:txBody>
          <a:bodyPr spcFirstLastPara="1" wrap="square" lIns="91425" tIns="45700" rIns="91425" bIns="45700" anchor="ctr" anchorCtr="0">
            <a:noAutofit/>
          </a:bodyPr>
          <a:lstStyle/>
          <a:p>
            <a:pPr lvl="0" algn="ctr">
              <a:spcBef>
                <a:spcPts val="400"/>
              </a:spcBef>
              <a:spcAft>
                <a:spcPts val="0"/>
              </a:spcAft>
              <a:buClr>
                <a:schemeClr val="accent2"/>
              </a:buClr>
              <a:buSzPts val="2000"/>
            </a:pPr>
            <a:r>
              <a:rPr lang="en-US" sz="2600" i="1" dirty="0" smtClean="0">
                <a:solidFill>
                  <a:srgbClr val="333399"/>
                </a:solidFill>
                <a:effectLst/>
                <a:ea typeface="Nunito"/>
                <a:cs typeface="Nunito"/>
                <a:sym typeface="Nunito"/>
              </a:rPr>
              <a:t>I feel like everything we do is a work in progress…. We are a little uncomfortable with being raised as the icon on this issue because we still have a long way to go.</a:t>
            </a:r>
            <a:br>
              <a:rPr lang="en-US" sz="2600" i="1" dirty="0" smtClean="0">
                <a:solidFill>
                  <a:srgbClr val="333399"/>
                </a:solidFill>
                <a:effectLst/>
                <a:ea typeface="Nunito"/>
                <a:cs typeface="Nunito"/>
                <a:sym typeface="Nunito"/>
              </a:rPr>
            </a:br>
            <a:r>
              <a:rPr lang="en-US" i="1" dirty="0">
                <a:solidFill>
                  <a:srgbClr val="333399"/>
                </a:solidFill>
                <a:effectLst/>
                <a:ea typeface="Nunito"/>
                <a:cs typeface="Nunito"/>
                <a:sym typeface="Nunito"/>
              </a:rPr>
              <a:t/>
            </a:r>
            <a:br>
              <a:rPr lang="en-US" i="1" dirty="0">
                <a:solidFill>
                  <a:srgbClr val="333399"/>
                </a:solidFill>
                <a:effectLst/>
                <a:ea typeface="Nunito"/>
                <a:cs typeface="Nunito"/>
                <a:sym typeface="Nunito"/>
              </a:rPr>
            </a:br>
            <a:r>
              <a:rPr lang="en-US" dirty="0">
                <a:solidFill>
                  <a:schemeClr val="tx1"/>
                </a:solidFill>
                <a:effectLst/>
                <a:sym typeface="Nunito"/>
              </a:rPr>
              <a:t>~ </a:t>
            </a:r>
            <a:r>
              <a:rPr lang="en-US" sz="2200" dirty="0" err="1" smtClean="0">
                <a:solidFill>
                  <a:schemeClr val="tx1"/>
                </a:solidFill>
                <a:effectLst/>
                <a:sym typeface="Nunito"/>
              </a:rPr>
              <a:t>Marca</a:t>
            </a:r>
            <a:r>
              <a:rPr lang="en-US" sz="2200" dirty="0" smtClean="0">
                <a:solidFill>
                  <a:schemeClr val="tx1"/>
                </a:solidFill>
                <a:effectLst/>
                <a:sym typeface="Nunito"/>
              </a:rPr>
              <a:t> </a:t>
            </a:r>
            <a:r>
              <a:rPr lang="en-US" sz="2200" dirty="0" err="1" smtClean="0">
                <a:solidFill>
                  <a:schemeClr val="tx1"/>
                </a:solidFill>
                <a:effectLst/>
                <a:sym typeface="Nunito"/>
              </a:rPr>
              <a:t>Bristo</a:t>
            </a:r>
            <a:r>
              <a:rPr lang="en-US" sz="2200" dirty="0" smtClean="0">
                <a:solidFill>
                  <a:schemeClr val="tx1"/>
                </a:solidFill>
                <a:effectLst/>
                <a:sym typeface="Nunito"/>
              </a:rPr>
              <a:t>, President and CEO</a:t>
            </a:r>
            <a:br>
              <a:rPr lang="en-US" sz="2200" dirty="0" smtClean="0">
                <a:solidFill>
                  <a:schemeClr val="tx1"/>
                </a:solidFill>
                <a:effectLst/>
                <a:sym typeface="Nunito"/>
              </a:rPr>
            </a:br>
            <a:r>
              <a:rPr lang="en-US" sz="2200" dirty="0" smtClean="0">
                <a:solidFill>
                  <a:schemeClr val="tx1"/>
                </a:solidFill>
                <a:effectLst/>
                <a:sym typeface="Nunito"/>
              </a:rPr>
              <a:t>Access Living (Chicago, IL)</a:t>
            </a:r>
            <a:endParaRPr lang="en-US" sz="2200" dirty="0">
              <a:solidFill>
                <a:schemeClr val="tx1"/>
              </a:solidFill>
              <a:effectLst/>
            </a:endParaRPr>
          </a:p>
        </p:txBody>
      </p:sp>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4</a:t>
            </a:fld>
            <a:endParaRPr lang="en-US"/>
          </a:p>
        </p:txBody>
      </p:sp>
    </p:spTree>
    <p:extLst>
      <p:ext uri="{BB962C8B-B14F-4D97-AF65-F5344CB8AC3E}">
        <p14:creationId xmlns:p14="http://schemas.microsoft.com/office/powerpoint/2010/main" val="2852639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Background – Access Living</a:t>
            </a:r>
            <a:endParaRPr lang="en-US" sz="3200" dirty="0"/>
          </a:p>
        </p:txBody>
      </p:sp>
      <p:sp>
        <p:nvSpPr>
          <p:cNvPr id="3" name="Text Placeholder 2"/>
          <p:cNvSpPr>
            <a:spLocks noGrp="1"/>
          </p:cNvSpPr>
          <p:nvPr>
            <p:ph type="body" idx="1"/>
          </p:nvPr>
        </p:nvSpPr>
        <p:spPr>
          <a:xfrm>
            <a:off x="381000" y="1066800"/>
            <a:ext cx="8305800" cy="5029200"/>
          </a:xfrm>
        </p:spPr>
        <p:txBody>
          <a:bodyPr/>
          <a:lstStyle/>
          <a:p>
            <a:r>
              <a:rPr lang="en-US" dirty="0" smtClean="0"/>
              <a:t>Established in 1980</a:t>
            </a:r>
          </a:p>
          <a:p>
            <a:r>
              <a:rPr lang="en-US" dirty="0" smtClean="0"/>
              <a:t>Service area is City of Chicago</a:t>
            </a:r>
          </a:p>
          <a:p>
            <a:r>
              <a:rPr lang="en-US" dirty="0" smtClean="0"/>
              <a:t>60 staff</a:t>
            </a:r>
          </a:p>
          <a:p>
            <a:r>
              <a:rPr lang="en-US" dirty="0" smtClean="0"/>
              <a:t>Reach approximately 1800 consumers annually</a:t>
            </a:r>
          </a:p>
          <a:p>
            <a:r>
              <a:rPr lang="en-US" dirty="0" smtClean="0"/>
              <a:t>Budget is approx. 6 million</a:t>
            </a:r>
          </a:p>
        </p:txBody>
      </p:sp>
    </p:spTree>
    <p:extLst>
      <p:ext uri="{BB962C8B-B14F-4D97-AF65-F5344CB8AC3E}">
        <p14:creationId xmlns:p14="http://schemas.microsoft.com/office/powerpoint/2010/main" val="3104336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sz="3200" dirty="0" smtClean="0"/>
              <a:t>Access Living</a:t>
            </a:r>
            <a:endParaRPr lang="en-US" sz="3200" dirty="0"/>
          </a:p>
        </p:txBody>
      </p:sp>
      <p:sp>
        <p:nvSpPr>
          <p:cNvPr id="3" name="Text Placeholder 2"/>
          <p:cNvSpPr>
            <a:spLocks noGrp="1"/>
          </p:cNvSpPr>
          <p:nvPr>
            <p:ph type="body" idx="1"/>
          </p:nvPr>
        </p:nvSpPr>
        <p:spPr>
          <a:xfrm>
            <a:off x="329937" y="1006415"/>
            <a:ext cx="8399283" cy="5029200"/>
          </a:xfrm>
        </p:spPr>
        <p:txBody>
          <a:bodyPr/>
          <a:lstStyle/>
          <a:p>
            <a:r>
              <a:rPr lang="en-US" dirty="0" smtClean="0"/>
              <a:t>Started tackling the intersection between race and disability in a very intentional way in 2008.</a:t>
            </a:r>
          </a:p>
          <a:p>
            <a:r>
              <a:rPr lang="en-US" dirty="0" smtClean="0"/>
              <a:t>Two race-related incidents occurred at Access Living.</a:t>
            </a:r>
          </a:p>
          <a:p>
            <a:r>
              <a:rPr lang="en-US" dirty="0" smtClean="0"/>
              <a:t>These incidents caused issues that were bubbling below the surface to spill over in a big way.</a:t>
            </a:r>
          </a:p>
          <a:p>
            <a:r>
              <a:rPr lang="en-US" dirty="0" smtClean="0"/>
              <a:t>Developed a plan to take organization through a </a:t>
            </a:r>
            <a:r>
              <a:rPr lang="en-US" b="1" u="sng" dirty="0" smtClean="0"/>
              <a:t>process</a:t>
            </a:r>
            <a:r>
              <a:rPr lang="en-US" dirty="0" smtClean="0"/>
              <a:t> of learning and (we hoped</a:t>
            </a:r>
            <a:r>
              <a:rPr lang="en-US" dirty="0" smtClean="0">
                <a:sym typeface="Wingdings" panose="05000000000000000000" pitchFamily="2" charset="2"/>
              </a:rPr>
              <a:t></a:t>
            </a:r>
            <a:r>
              <a:rPr lang="en-US" dirty="0" smtClean="0"/>
              <a:t>) growth.</a:t>
            </a:r>
            <a:endParaRPr lang="en-US" dirty="0"/>
          </a:p>
        </p:txBody>
      </p:sp>
    </p:spTree>
    <p:extLst>
      <p:ext uri="{BB962C8B-B14F-4D97-AF65-F5344CB8AC3E}">
        <p14:creationId xmlns:p14="http://schemas.microsoft.com/office/powerpoint/2010/main" val="653373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Access Living </a:t>
            </a:r>
            <a:r>
              <a:rPr lang="en-US" sz="3200" dirty="0" smtClean="0">
                <a:latin typeface="Times New Roman" panose="02020603050405020304" pitchFamily="18" charset="0"/>
                <a:cs typeface="Times New Roman" panose="02020603050405020304" pitchFamily="18" charset="0"/>
              </a:rPr>
              <a:t>‒ </a:t>
            </a:r>
            <a:r>
              <a:rPr lang="en-US" sz="3200" dirty="0"/>
              <a:t>Process</a:t>
            </a:r>
          </a:p>
        </p:txBody>
      </p:sp>
      <p:sp>
        <p:nvSpPr>
          <p:cNvPr id="3" name="Text Placeholder 2"/>
          <p:cNvSpPr>
            <a:spLocks noGrp="1"/>
          </p:cNvSpPr>
          <p:nvPr>
            <p:ph type="body" idx="1"/>
          </p:nvPr>
        </p:nvSpPr>
        <p:spPr>
          <a:xfrm>
            <a:off x="386499" y="1019078"/>
            <a:ext cx="8286162" cy="5229322"/>
          </a:xfrm>
        </p:spPr>
        <p:txBody>
          <a:bodyPr/>
          <a:lstStyle/>
          <a:p>
            <a:pPr marL="63500" indent="0">
              <a:buNone/>
            </a:pPr>
            <a:r>
              <a:rPr lang="en-US" dirty="0" smtClean="0"/>
              <a:t>Immediate staff discussion on incidents with facilitator.</a:t>
            </a:r>
          </a:p>
          <a:p>
            <a:r>
              <a:rPr lang="en-US" dirty="0" smtClean="0"/>
              <a:t>Trainings for staff on race and disability intersection.</a:t>
            </a:r>
          </a:p>
          <a:p>
            <a:r>
              <a:rPr lang="en-US" dirty="0" smtClean="0"/>
              <a:t>Consulting for management with </a:t>
            </a:r>
            <a:r>
              <a:rPr lang="en-US" dirty="0"/>
              <a:t>D&amp;I (</a:t>
            </a:r>
            <a:r>
              <a:rPr lang="en-US" dirty="0" smtClean="0"/>
              <a:t>Diversity and </a:t>
            </a:r>
            <a:r>
              <a:rPr lang="en-US" dirty="0"/>
              <a:t>Inclusion) </a:t>
            </a:r>
            <a:r>
              <a:rPr lang="en-US" dirty="0" smtClean="0"/>
              <a:t>consultant.</a:t>
            </a:r>
          </a:p>
          <a:p>
            <a:r>
              <a:rPr lang="en-US" dirty="0" smtClean="0"/>
              <a:t>Setting up a staff-led racial justice council that included all levels of staff from all departments to discuss issues and create an action plan for improved cultural competency on race.</a:t>
            </a:r>
          </a:p>
          <a:p>
            <a:r>
              <a:rPr lang="en-US" dirty="0" smtClean="0"/>
              <a:t>Staff retreat in which one of the main topics was what racial justice looks like in the context of Access Living.</a:t>
            </a:r>
          </a:p>
        </p:txBody>
      </p:sp>
    </p:spTree>
    <p:extLst>
      <p:ext uri="{BB962C8B-B14F-4D97-AF65-F5344CB8AC3E}">
        <p14:creationId xmlns:p14="http://schemas.microsoft.com/office/powerpoint/2010/main" val="580315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Mission and Values – Access Living</a:t>
            </a:r>
            <a:endParaRPr lang="en-US" sz="3200" dirty="0"/>
          </a:p>
        </p:txBody>
      </p:sp>
      <p:sp>
        <p:nvSpPr>
          <p:cNvPr id="3" name="Text Placeholder 2"/>
          <p:cNvSpPr>
            <a:spLocks noGrp="1"/>
          </p:cNvSpPr>
          <p:nvPr>
            <p:ph type="body" idx="1"/>
          </p:nvPr>
        </p:nvSpPr>
        <p:spPr>
          <a:xfrm>
            <a:off x="367645" y="1066800"/>
            <a:ext cx="8361576" cy="5029200"/>
          </a:xfrm>
        </p:spPr>
        <p:txBody>
          <a:bodyPr/>
          <a:lstStyle/>
          <a:p>
            <a:pPr marL="0" indent="0">
              <a:buNone/>
            </a:pPr>
            <a:r>
              <a:rPr lang="en-US" dirty="0" smtClean="0"/>
              <a:t>Mission: Access </a:t>
            </a:r>
            <a:r>
              <a:rPr lang="en-US" dirty="0"/>
              <a:t>Living ignites the power and pride of people with disabilities, provides critical services, and breaks down systemic barriers to create a more inclusive, and therefore much stronger, society</a:t>
            </a:r>
            <a:r>
              <a:rPr lang="en-US" dirty="0" smtClean="0"/>
              <a:t>.</a:t>
            </a:r>
          </a:p>
          <a:p>
            <a:pPr marL="0" indent="0">
              <a:buNone/>
            </a:pPr>
            <a:r>
              <a:rPr lang="en-US" u="sng" dirty="0" smtClean="0"/>
              <a:t>Diversity, Equity and Inclusion Values</a:t>
            </a:r>
            <a:endParaRPr lang="en-US" u="sng" dirty="0"/>
          </a:p>
          <a:p>
            <a:r>
              <a:rPr lang="en-US" b="1" dirty="0" smtClean="0"/>
              <a:t>Equity</a:t>
            </a:r>
            <a:r>
              <a:rPr lang="en-US" b="1" dirty="0"/>
              <a:t>, Inclusion and Justice</a:t>
            </a:r>
          </a:p>
          <a:p>
            <a:pPr marL="0" indent="0">
              <a:buNone/>
            </a:pPr>
            <a:r>
              <a:rPr lang="en-US" dirty="0"/>
              <a:t>We believe in our collective journey toward a healing and transformative justice. In order to advance this journey, we seek a diversity of voices and identities, equitable access to resources and opportunities for all, and full inclusion of people with disabilities in all aspects of society and life.</a:t>
            </a:r>
            <a:endParaRPr lang="en-US" dirty="0" smtClean="0"/>
          </a:p>
        </p:txBody>
      </p:sp>
    </p:spTree>
    <p:extLst>
      <p:ext uri="{BB962C8B-B14F-4D97-AF65-F5344CB8AC3E}">
        <p14:creationId xmlns:p14="http://schemas.microsoft.com/office/powerpoint/2010/main" val="3055081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Mission and </a:t>
            </a:r>
            <a:r>
              <a:rPr lang="en-US" sz="3200" dirty="0" smtClean="0"/>
              <a:t>Values</a:t>
            </a:r>
            <a:r>
              <a:rPr lang="en-US" b="0" dirty="0" smtClean="0"/>
              <a:t>, cont’d.</a:t>
            </a:r>
            <a:endParaRPr lang="en-US" sz="3200" dirty="0"/>
          </a:p>
        </p:txBody>
      </p:sp>
      <p:sp>
        <p:nvSpPr>
          <p:cNvPr id="3" name="Content Placeholder 2"/>
          <p:cNvSpPr>
            <a:spLocks noGrp="1"/>
          </p:cNvSpPr>
          <p:nvPr>
            <p:ph idx="1"/>
          </p:nvPr>
        </p:nvSpPr>
        <p:spPr/>
        <p:txBody>
          <a:bodyPr/>
          <a:lstStyle/>
          <a:p>
            <a:r>
              <a:rPr lang="en-US" b="1" dirty="0" smtClean="0"/>
              <a:t>Cross-Disability </a:t>
            </a:r>
            <a:r>
              <a:rPr lang="en-US" b="1" dirty="0"/>
              <a:t>and Intersectional Perspective</a:t>
            </a:r>
          </a:p>
          <a:p>
            <a:pPr marL="0" indent="0">
              <a:buNone/>
            </a:pPr>
            <a:r>
              <a:rPr lang="en-US" dirty="0"/>
              <a:t>Access Living is a cross-disability organization governed and staffed by a majority of people with disabilities whose decisions are made by people with disabilities. People with disabilities are a significant part of every other identity group including age, race, sexual orientation, gender identity, class, </a:t>
            </a:r>
            <a:r>
              <a:rPr lang="en-US" dirty="0" smtClean="0"/>
              <a:t>religion, </a:t>
            </a:r>
            <a:r>
              <a:rPr lang="en-US" dirty="0"/>
              <a:t>and ethnicity. Access Living is committed to all members of our community, to the knowledge that intersectional identities matter, and that our work continually strives to be fully inclusive of all types of disabilities.</a:t>
            </a:r>
          </a:p>
          <a:p>
            <a:endParaRPr lang="en-US" dirty="0"/>
          </a:p>
        </p:txBody>
      </p:sp>
    </p:spTree>
    <p:extLst>
      <p:ext uri="{BB962C8B-B14F-4D97-AF65-F5344CB8AC3E}">
        <p14:creationId xmlns:p14="http://schemas.microsoft.com/office/powerpoint/2010/main" val="30032396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23541</TotalTime>
  <Words>1631</Words>
  <Application>Microsoft Office PowerPoint</Application>
  <PresentationFormat>On-screen Show (4:3)</PresentationFormat>
  <Paragraphs>146</Paragraphs>
  <Slides>28</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 Rounded MT Bold</vt:lpstr>
      <vt:lpstr>Nunito</vt:lpstr>
      <vt:lpstr>Tahoma</vt:lpstr>
      <vt:lpstr>Times New Roman</vt:lpstr>
      <vt:lpstr>Wingdings</vt:lpstr>
      <vt:lpstr>Default Design</vt:lpstr>
      <vt:lpstr>Independent Living Research Utilization</vt:lpstr>
      <vt:lpstr>Creating Supportive Organizational Culture and Infrastructure  Daisy Feidt, Reyma McDeid, Liz Sherwin, and Jesse Bethke Gomez  </vt:lpstr>
      <vt:lpstr>Daisy Feidt Access Living</vt:lpstr>
      <vt:lpstr>I feel like everything we do is a work in progress…. We are a little uncomfortable with being raised as the icon on this issue because we still have a long way to go.  ~ Marca Bristo, President and CEO Access Living (Chicago, IL)</vt:lpstr>
      <vt:lpstr>Background – Access Living</vt:lpstr>
      <vt:lpstr>Access Living</vt:lpstr>
      <vt:lpstr>Access Living ‒ Process</vt:lpstr>
      <vt:lpstr>Mission and Values – Access Living</vt:lpstr>
      <vt:lpstr>Mission and Values, cont’d.</vt:lpstr>
      <vt:lpstr>Policies &amp; Procedures – Access Living</vt:lpstr>
      <vt:lpstr>Engaging Board and Staff Strategic Planning</vt:lpstr>
      <vt:lpstr>Engaging Board and Staff Strategic Planning, cont’d.</vt:lpstr>
      <vt:lpstr>Strategic Plan Goals</vt:lpstr>
      <vt:lpstr>Intentional Staff Engagement</vt:lpstr>
      <vt:lpstr>Staff Engagement, cont’d.</vt:lpstr>
      <vt:lpstr>Getting the Board on Board</vt:lpstr>
      <vt:lpstr>Getting the Board on board, cont’d.</vt:lpstr>
      <vt:lpstr>Getting the Board on Board ―  Lessons Learned</vt:lpstr>
      <vt:lpstr>Achieving Organizational Culture Change</vt:lpstr>
      <vt:lpstr>Reyma McCoy McDeid Central Iowa CIL</vt:lpstr>
      <vt:lpstr>Mission/Vision Statements ‒ CICIL</vt:lpstr>
      <vt:lpstr>Mission/Vision Statements ‒ CICIL, cont’d.</vt:lpstr>
      <vt:lpstr>Policies &amp; Procedures ‒ CICIL</vt:lpstr>
      <vt:lpstr>Policies &amp; Procedures ‒ CICIL, cont’d.</vt:lpstr>
      <vt:lpstr>Policies &amp; Procedures ‒ CICIL, cont’d. 2</vt:lpstr>
      <vt:lpstr>Engaging the Board ‒ CICIL</vt:lpstr>
      <vt:lpstr>Contact</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DDI OnLocation Day 1</dc:title>
  <dc:creator>eubanks</dc:creator>
  <cp:lastModifiedBy>Carol Eubanks</cp:lastModifiedBy>
  <cp:revision>741</cp:revision>
  <cp:lastPrinted>2019-04-17T16:05:35Z</cp:lastPrinted>
  <dcterms:created xsi:type="dcterms:W3CDTF">2011-01-05T14:17:40Z</dcterms:created>
  <dcterms:modified xsi:type="dcterms:W3CDTF">2020-02-14T13:42:47Z</dcterms:modified>
</cp:coreProperties>
</file>