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789" r:id="rId2"/>
    <p:sldId id="1234" r:id="rId3"/>
    <p:sldId id="1312" r:id="rId4"/>
    <p:sldId id="1313" r:id="rId5"/>
    <p:sldId id="1314" r:id="rId6"/>
    <p:sldId id="1315" r:id="rId7"/>
    <p:sldId id="1316" r:id="rId8"/>
    <p:sldId id="1317" r:id="rId9"/>
    <p:sldId id="1318" r:id="rId10"/>
    <p:sldId id="1319" r:id="rId11"/>
    <p:sldId id="1320" r:id="rId12"/>
    <p:sldId id="1321" r:id="rId13"/>
    <p:sldId id="1322" r:id="rId14"/>
    <p:sldId id="1323" r:id="rId15"/>
    <p:sldId id="1324" r:id="rId16"/>
    <p:sldId id="1325" r:id="rId17"/>
    <p:sldId id="1326" r:id="rId18"/>
    <p:sldId id="1327" r:id="rId19"/>
    <p:sldId id="1328" r:id="rId20"/>
    <p:sldId id="1329" r:id="rId21"/>
    <p:sldId id="1248" r:id="rId22"/>
    <p:sldId id="1335" r:id="rId23"/>
    <p:sldId id="1000" r:id="rId24"/>
    <p:sldId id="1047"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0000"/>
    <a:srgbClr val="CC33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538" autoAdjust="0"/>
    <p:restoredTop sz="95394" autoAdjust="0"/>
  </p:normalViewPr>
  <p:slideViewPr>
    <p:cSldViewPr>
      <p:cViewPr varScale="1">
        <p:scale>
          <a:sx n="89" d="100"/>
          <a:sy n="89" d="100"/>
        </p:scale>
        <p:origin x="18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4" d="100"/>
          <a:sy n="64" d="100"/>
        </p:scale>
        <p:origin x="2568"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dirty="0">
                <a:latin typeface="Arial" charset="0"/>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smtClean="0">
                <a:latin typeface="Arial" charset="0"/>
                <a:cs typeface="+mn-cs"/>
              </a:defRPr>
            </a:lvl1pPr>
          </a:lstStyle>
          <a:p>
            <a:pPr>
              <a:defRPr/>
            </a:pPr>
            <a:fld id="{8F03C5B2-8747-4BAD-824A-F5E10A8B6135}" type="datetimeFigureOut">
              <a:rPr lang="en-US"/>
              <a:pPr>
                <a:defRPr/>
              </a:pPr>
              <a:t>2/14/2020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dirty="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A36CD1A9-6B0D-4A65-83C0-7995B45DCB86}" type="slidenum">
              <a:rPr lang="en-US"/>
              <a:pPr/>
              <a:t>‹#›</a:t>
            </a:fld>
            <a:endParaRPr lang="en-US"/>
          </a:p>
        </p:txBody>
      </p:sp>
    </p:spTree>
    <p:extLst>
      <p:ext uri="{BB962C8B-B14F-4D97-AF65-F5344CB8AC3E}">
        <p14:creationId xmlns:p14="http://schemas.microsoft.com/office/powerpoint/2010/main" val="3835726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dirty="0">
                <a:latin typeface="Arial" charset="0"/>
                <a:cs typeface="+mn-cs"/>
              </a:defRPr>
            </a:lvl1pPr>
          </a:lstStyle>
          <a:p>
            <a:pPr>
              <a:defRPr/>
            </a:pPr>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dirty="0">
                <a:latin typeface="Arial" charset="0"/>
                <a:cs typeface="+mn-cs"/>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dirty="0">
                <a:latin typeface="Arial"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5C733EDE-9156-424D-B81D-18EFED6A3FB8}" type="slidenum">
              <a:rPr lang="en-US"/>
              <a:pPr/>
              <a:t>‹#›</a:t>
            </a:fld>
            <a:endParaRPr lang="en-US"/>
          </a:p>
        </p:txBody>
      </p:sp>
    </p:spTree>
    <p:extLst>
      <p:ext uri="{BB962C8B-B14F-4D97-AF65-F5344CB8AC3E}">
        <p14:creationId xmlns:p14="http://schemas.microsoft.com/office/powerpoint/2010/main" val="4262247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513265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5889b5d4bf_0_2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8" name="Google Shape;798;g5889b5d4bf_0_272:notes"/>
          <p:cNvSpPr txBox="1">
            <a:spLocks noGrp="1"/>
          </p:cNvSpPr>
          <p:nvPr>
            <p:ph type="body" idx="1"/>
          </p:nvPr>
        </p:nvSpPr>
        <p:spPr>
          <a:xfrm>
            <a:off x="701040" y="4415791"/>
            <a:ext cx="5608200" cy="41835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99" name="Google Shape;799;g5889b5d4bf_0_272:notes"/>
          <p:cNvSpPr txBox="1">
            <a:spLocks noGrp="1"/>
          </p:cNvSpPr>
          <p:nvPr>
            <p:ph type="sldNum" idx="12"/>
          </p:nvPr>
        </p:nvSpPr>
        <p:spPr>
          <a:xfrm>
            <a:off x="3970938" y="8829967"/>
            <a:ext cx="3037800" cy="4650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rPr>
              <a:t>11</a:t>
            </a:fld>
            <a:endParaRPr sz="1200">
              <a:solidFill>
                <a:schemeClr val="dk1"/>
              </a:solidFill>
            </a:endParaRPr>
          </a:p>
        </p:txBody>
      </p:sp>
    </p:spTree>
    <p:extLst>
      <p:ext uri="{BB962C8B-B14F-4D97-AF65-F5344CB8AC3E}">
        <p14:creationId xmlns:p14="http://schemas.microsoft.com/office/powerpoint/2010/main" val="1146479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5889b5d4bf_0_3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5" name="Google Shape;805;g5889b5d4bf_0_317:notes"/>
          <p:cNvSpPr txBox="1">
            <a:spLocks noGrp="1"/>
          </p:cNvSpPr>
          <p:nvPr>
            <p:ph type="body" idx="1"/>
          </p:nvPr>
        </p:nvSpPr>
        <p:spPr>
          <a:xfrm>
            <a:off x="701040" y="4415791"/>
            <a:ext cx="5608200" cy="41835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806" name="Google Shape;806;g5889b5d4bf_0_317:notes"/>
          <p:cNvSpPr txBox="1">
            <a:spLocks noGrp="1"/>
          </p:cNvSpPr>
          <p:nvPr>
            <p:ph type="sldNum" idx="12"/>
          </p:nvPr>
        </p:nvSpPr>
        <p:spPr>
          <a:xfrm>
            <a:off x="3970938" y="8829967"/>
            <a:ext cx="3037800" cy="4650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rPr>
              <a:t>12</a:t>
            </a:fld>
            <a:endParaRPr sz="1200">
              <a:solidFill>
                <a:schemeClr val="dk1"/>
              </a:solidFill>
            </a:endParaRPr>
          </a:p>
        </p:txBody>
      </p:sp>
    </p:spTree>
    <p:extLst>
      <p:ext uri="{BB962C8B-B14F-4D97-AF65-F5344CB8AC3E}">
        <p14:creationId xmlns:p14="http://schemas.microsoft.com/office/powerpoint/2010/main" val="1463239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5889b5d4bf_0_5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5889b5d4bf_0_572: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816" name="Google Shape;816;g5889b5d4bf_0_572: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2609018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102: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360"/>
              </a:spcBef>
              <a:spcAft>
                <a:spcPts val="0"/>
              </a:spcAft>
              <a:buClr>
                <a:schemeClr val="dk1"/>
              </a:buClr>
              <a:buSzPts val="1200"/>
              <a:buFont typeface="Arial"/>
              <a:buNone/>
            </a:pPr>
            <a:r>
              <a:rPr lang="en-US"/>
              <a:t>For an example of looking at issues facing New Yorkers in our communities by county and race/ethnicity we start here, looking at poverty. In New York City, 35 percent of people with disabilities are living below the federal poverty level. The poverty rate is higher among people in some racial/ethnic groups is higher. In some counties, the poverty rate is significantly higher. Poverty rates in NYC are higher than at State and federal level. We use this information to talk with local policymakers about key issues in their jurisdictions and help them understand who is most affected when we are talking about policy solutions. </a:t>
            </a:r>
            <a:endParaRPr/>
          </a:p>
          <a:p>
            <a:pPr marL="0" lvl="0" indent="0" algn="l" rtl="0">
              <a:spcBef>
                <a:spcPts val="360"/>
              </a:spcBef>
              <a:spcAft>
                <a:spcPts val="0"/>
              </a:spcAft>
              <a:buClr>
                <a:schemeClr val="dk1"/>
              </a:buClr>
              <a:buSzPts val="1200"/>
              <a:buFont typeface="Arial"/>
              <a:buNone/>
            </a:pPr>
            <a:endParaRPr/>
          </a:p>
        </p:txBody>
      </p:sp>
      <p:sp>
        <p:nvSpPr>
          <p:cNvPr id="825" name="Google Shape;825;p10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644927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5889b5d4bf_0_545:notes"/>
          <p:cNvSpPr>
            <a:spLocks noGrp="1" noRot="1" noChangeAspect="1"/>
          </p:cNvSpPr>
          <p:nvPr>
            <p:ph type="sldImg" idx="2"/>
          </p:nvPr>
        </p:nvSpPr>
        <p:spPr>
          <a:xfrm>
            <a:off x="117792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3" name="Google Shape;833;g5889b5d4bf_0_545:notes"/>
          <p:cNvSpPr txBox="1">
            <a:spLocks noGrp="1"/>
          </p:cNvSpPr>
          <p:nvPr>
            <p:ph type="body" idx="1"/>
          </p:nvPr>
        </p:nvSpPr>
        <p:spPr>
          <a:xfrm>
            <a:off x="700406" y="4410400"/>
            <a:ext cx="5596800" cy="4177500"/>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400"/>
              </a:spcBef>
              <a:spcAft>
                <a:spcPts val="0"/>
              </a:spcAft>
              <a:buSzPts val="1400"/>
              <a:buNone/>
            </a:pPr>
            <a:endParaRPr/>
          </a:p>
        </p:txBody>
      </p:sp>
      <p:sp>
        <p:nvSpPr>
          <p:cNvPr id="834" name="Google Shape;834;g5889b5d4bf_0_545:notes"/>
          <p:cNvSpPr txBox="1">
            <a:spLocks noGrp="1"/>
          </p:cNvSpPr>
          <p:nvPr>
            <p:ph type="sldNum" idx="12"/>
          </p:nvPr>
        </p:nvSpPr>
        <p:spPr>
          <a:xfrm>
            <a:off x="3963158" y="8817629"/>
            <a:ext cx="3033000" cy="464400"/>
          </a:xfrm>
          <a:prstGeom prst="rect">
            <a:avLst/>
          </a:prstGeom>
          <a:noFill/>
          <a:ln>
            <a:noFill/>
          </a:ln>
        </p:spPr>
        <p:txBody>
          <a:bodyPr spcFirstLastPara="1" wrap="square" lIns="93025" tIns="46500" rIns="93025" bIns="465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extLst>
      <p:ext uri="{BB962C8B-B14F-4D97-AF65-F5344CB8AC3E}">
        <p14:creationId xmlns:p14="http://schemas.microsoft.com/office/powerpoint/2010/main" val="57203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105: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360"/>
              </a:spcBef>
              <a:spcAft>
                <a:spcPts val="0"/>
              </a:spcAft>
              <a:buClr>
                <a:schemeClr val="dk1"/>
              </a:buClr>
              <a:buSzPts val="1200"/>
              <a:buFont typeface="Arial"/>
              <a:buNone/>
            </a:pPr>
            <a:r>
              <a:rPr lang="en-US"/>
              <a:t>We advocate to remove transportation barriers, we sit on advisory groups, testify at hearings, meet with policymakers. We mapped where people with disabilities who are poor live in each community to show policy makers that there are few if any accessible subway stations in communities with the highest density of people with disabilities who need them and have few alternatives.</a:t>
            </a:r>
            <a:endParaRPr/>
          </a:p>
        </p:txBody>
      </p:sp>
      <p:sp>
        <p:nvSpPr>
          <p:cNvPr id="840" name="Google Shape;840;p10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754843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104: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360"/>
              </a:spcBef>
              <a:spcAft>
                <a:spcPts val="0"/>
              </a:spcAft>
              <a:buClr>
                <a:schemeClr val="dk1"/>
              </a:buClr>
              <a:buSzPts val="1200"/>
              <a:buFont typeface="Arial"/>
              <a:buNone/>
            </a:pPr>
            <a:r>
              <a:rPr lang="en-US"/>
              <a:t>We take the data and drill down to zip code level data and visualize it so that outreach can be planned for the most affected neighborhoods with specific resources. </a:t>
            </a:r>
            <a:endParaRPr/>
          </a:p>
          <a:p>
            <a:pPr marL="0" lvl="0" indent="0" algn="l" rtl="0">
              <a:spcBef>
                <a:spcPts val="360"/>
              </a:spcBef>
              <a:spcAft>
                <a:spcPts val="0"/>
              </a:spcAft>
              <a:buClr>
                <a:schemeClr val="dk1"/>
              </a:buClr>
              <a:buSzPts val="1100"/>
              <a:buFont typeface="Arial"/>
              <a:buNone/>
            </a:pPr>
            <a:r>
              <a:rPr lang="en-US"/>
              <a:t>We use this information to target outreach for services, what community partners we might work with, what language staff need to participate in outreach, what language materials to bring.</a:t>
            </a:r>
            <a:endParaRPr/>
          </a:p>
          <a:p>
            <a:pPr marL="0" lvl="0" indent="0" algn="l" rtl="0">
              <a:spcBef>
                <a:spcPts val="360"/>
              </a:spcBef>
              <a:spcAft>
                <a:spcPts val="0"/>
              </a:spcAft>
              <a:buClr>
                <a:schemeClr val="dk1"/>
              </a:buClr>
              <a:buSzPts val="1200"/>
              <a:buFont typeface="Arial"/>
              <a:buNone/>
            </a:pPr>
            <a:endParaRPr/>
          </a:p>
        </p:txBody>
      </p:sp>
      <p:sp>
        <p:nvSpPr>
          <p:cNvPr id="848" name="Google Shape;848;p10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79350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5889b5d4bf_0_455:notes"/>
          <p:cNvSpPr>
            <a:spLocks noGrp="1" noRot="1" noChangeAspect="1"/>
          </p:cNvSpPr>
          <p:nvPr>
            <p:ph type="sldImg" idx="2"/>
          </p:nvPr>
        </p:nvSpPr>
        <p:spPr>
          <a:xfrm>
            <a:off x="1216025" y="6842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5" name="Google Shape;855;g5889b5d4bf_0_455:notes"/>
          <p:cNvSpPr txBox="1">
            <a:spLocks noGrp="1"/>
          </p:cNvSpPr>
          <p:nvPr>
            <p:ph type="body" idx="1"/>
          </p:nvPr>
        </p:nvSpPr>
        <p:spPr>
          <a:xfrm>
            <a:off x="700406" y="4410400"/>
            <a:ext cx="5596800" cy="4177500"/>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400"/>
              </a:spcBef>
              <a:spcAft>
                <a:spcPts val="0"/>
              </a:spcAft>
              <a:buSzPts val="1400"/>
              <a:buNone/>
            </a:pPr>
            <a:endParaRPr/>
          </a:p>
        </p:txBody>
      </p:sp>
      <p:sp>
        <p:nvSpPr>
          <p:cNvPr id="856" name="Google Shape;856;g5889b5d4bf_0_455:notes"/>
          <p:cNvSpPr txBox="1">
            <a:spLocks noGrp="1"/>
          </p:cNvSpPr>
          <p:nvPr>
            <p:ph type="sldNum" idx="12"/>
          </p:nvPr>
        </p:nvSpPr>
        <p:spPr>
          <a:xfrm>
            <a:off x="3963158" y="8817629"/>
            <a:ext cx="3033000" cy="464400"/>
          </a:xfrm>
          <a:prstGeom prst="rect">
            <a:avLst/>
          </a:prstGeom>
          <a:noFill/>
          <a:ln>
            <a:noFill/>
          </a:ln>
        </p:spPr>
        <p:txBody>
          <a:bodyPr spcFirstLastPara="1" wrap="square" lIns="93025" tIns="46500" rIns="93025" bIns="465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2532685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106: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360"/>
              </a:spcBef>
              <a:spcAft>
                <a:spcPts val="0"/>
              </a:spcAft>
              <a:buClr>
                <a:schemeClr val="dk1"/>
              </a:buClr>
              <a:buSzPts val="1200"/>
              <a:buFont typeface="Arial"/>
              <a:buNone/>
            </a:pPr>
            <a:r>
              <a:rPr lang="en-US"/>
              <a:t>Following Hurricane Sandy in New York, we worked with the other advocates, U.S. Department of Agriculture and New York City to look at where the highest need among poor elderly and disabled would be. They wanted our advice about where to target Disaster Food Stamp outreach and offices, etc.</a:t>
            </a:r>
            <a:endParaRPr/>
          </a:p>
          <a:p>
            <a:pPr marL="0" lvl="0" indent="0" algn="l" rtl="0">
              <a:spcBef>
                <a:spcPts val="360"/>
              </a:spcBef>
              <a:spcAft>
                <a:spcPts val="0"/>
              </a:spcAft>
              <a:buClr>
                <a:schemeClr val="dk1"/>
              </a:buClr>
              <a:buSzPts val="1200"/>
              <a:buFont typeface="Arial"/>
              <a:buNone/>
            </a:pPr>
            <a:endParaRPr/>
          </a:p>
          <a:p>
            <a:pPr marL="0" lvl="0" indent="0" algn="l" rtl="0">
              <a:spcBef>
                <a:spcPts val="360"/>
              </a:spcBef>
              <a:spcAft>
                <a:spcPts val="0"/>
              </a:spcAft>
              <a:buClr>
                <a:schemeClr val="dk1"/>
              </a:buClr>
              <a:buSzPts val="1200"/>
              <a:buFont typeface="Arial"/>
              <a:buNone/>
            </a:pPr>
            <a:r>
              <a:rPr lang="en-US"/>
              <a:t>We identified the languages spoken in each neighborhood so that offices set up in communities could be staffed by people who could communicate.</a:t>
            </a:r>
            <a:endParaRPr/>
          </a:p>
        </p:txBody>
      </p:sp>
      <p:sp>
        <p:nvSpPr>
          <p:cNvPr id="862" name="Google Shape;862;p10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023628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107: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360"/>
              </a:spcBef>
              <a:spcAft>
                <a:spcPts val="0"/>
              </a:spcAft>
              <a:buClr>
                <a:schemeClr val="dk1"/>
              </a:buClr>
              <a:buSzPts val="1200"/>
              <a:buFont typeface="Arial"/>
              <a:buNone/>
            </a:pPr>
            <a:r>
              <a:rPr lang="en-US"/>
              <a:t>We emphasize working with partners in each community and have been invited to bring resources on site in racially and ethnically diverse communities. We identify issues, such as health care, safety-net benefits, housing that bring us together in coalitions with other groups.</a:t>
            </a:r>
            <a:endParaRPr/>
          </a:p>
        </p:txBody>
      </p:sp>
      <p:sp>
        <p:nvSpPr>
          <p:cNvPr id="869" name="Google Shape;869;p10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735751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5889b5d4bf_0_180:notes"/>
          <p:cNvSpPr>
            <a:spLocks noGrp="1" noRot="1" noChangeAspect="1"/>
          </p:cNvSpPr>
          <p:nvPr>
            <p:ph type="sldImg" idx="2"/>
          </p:nvPr>
        </p:nvSpPr>
        <p:spPr>
          <a:xfrm>
            <a:off x="117792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9" name="Google Shape;739;g5889b5d4bf_0_180:notes"/>
          <p:cNvSpPr txBox="1">
            <a:spLocks noGrp="1"/>
          </p:cNvSpPr>
          <p:nvPr>
            <p:ph type="body" idx="1"/>
          </p:nvPr>
        </p:nvSpPr>
        <p:spPr>
          <a:xfrm>
            <a:off x="700406" y="4410400"/>
            <a:ext cx="5596800" cy="4177500"/>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740" name="Google Shape;740;g5889b5d4bf_0_180:notes"/>
          <p:cNvSpPr txBox="1">
            <a:spLocks noGrp="1"/>
          </p:cNvSpPr>
          <p:nvPr>
            <p:ph type="sldNum" idx="12"/>
          </p:nvPr>
        </p:nvSpPr>
        <p:spPr>
          <a:xfrm>
            <a:off x="3963158" y="8817629"/>
            <a:ext cx="3033000" cy="464400"/>
          </a:xfrm>
          <a:prstGeom prst="rect">
            <a:avLst/>
          </a:prstGeom>
          <a:noFill/>
          <a:ln>
            <a:noFill/>
          </a:ln>
        </p:spPr>
        <p:txBody>
          <a:bodyPr spcFirstLastPara="1" wrap="square" lIns="93025" tIns="46500" rIns="93025" bIns="465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4152472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7:notes"/>
          <p:cNvSpPr txBox="1">
            <a:spLocks noGrp="1"/>
          </p:cNvSpPr>
          <p:nvPr>
            <p:ph type="body" idx="1"/>
          </p:nvPr>
        </p:nvSpPr>
        <p:spPr>
          <a:xfrm>
            <a:off x="701040" y="4415791"/>
            <a:ext cx="5608320" cy="4183380"/>
          </a:xfrm>
          <a:prstGeom prst="rect">
            <a:avLst/>
          </a:prstGeom>
        </p:spPr>
        <p:txBody>
          <a:bodyPr spcFirstLastPara="1" wrap="square" lIns="93175" tIns="46575" rIns="93175" bIns="46575" anchor="t" anchorCtr="0">
            <a:noAutofit/>
          </a:bodyPr>
          <a:lstStyle/>
          <a:p>
            <a:pPr marL="0" lvl="0" indent="0">
              <a:spcBef>
                <a:spcPts val="360"/>
              </a:spcBef>
              <a:spcAft>
                <a:spcPts val="0"/>
              </a:spcAft>
              <a:buNone/>
            </a:pPr>
            <a:endParaRPr/>
          </a:p>
        </p:txBody>
      </p:sp>
      <p:sp>
        <p:nvSpPr>
          <p:cNvPr id="149" name="Google Shape;149;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3960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E77D9F-7F95-4728-B6EF-22AC0E70A73D}" type="slidenum">
              <a:rPr lang="en-US" smtClean="0"/>
              <a:pPr/>
              <a:t>23</a:t>
            </a:fld>
            <a:endParaRPr lang="en-US" dirty="0"/>
          </a:p>
        </p:txBody>
      </p:sp>
    </p:spTree>
    <p:extLst>
      <p:ext uri="{BB962C8B-B14F-4D97-AF65-F5344CB8AC3E}">
        <p14:creationId xmlns:p14="http://schemas.microsoft.com/office/powerpoint/2010/main" val="2660625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3" name="Shape 250"/>
          <p:cNvSpPr>
            <a:spLocks noGrp="1" noRot="1" noChangeAspect="1"/>
          </p:cNvSpPr>
          <p:nvPr>
            <p:ph type="sldImg" idx="2"/>
          </p:nvPr>
        </p:nvSpPr>
        <p:spPr>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cap="flat">
            <a:headEnd type="none" w="sm" len="sm"/>
            <a:tailEnd type="none" w="sm" len="sm"/>
          </a:ln>
        </p:spPr>
      </p:sp>
      <p:sp>
        <p:nvSpPr>
          <p:cNvPr id="59394" name="Shape 251"/>
          <p:cNvSpPr txBox="1">
            <a:spLocks noGrp="1"/>
          </p:cNvSpPr>
          <p:nvPr>
            <p:ph type="body" idx="1"/>
          </p:nvPr>
        </p:nvSpPr>
        <p:spPr>
          <a:noFill/>
        </p:spPr>
        <p:txBody>
          <a:bodyPr lIns="93175" tIns="46575" rIns="93175" bIns="46575"/>
          <a:lstStyle/>
          <a:p>
            <a:pPr>
              <a:spcBef>
                <a:spcPct val="0"/>
              </a:spcBef>
            </a:pPr>
            <a:endParaRPr 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 name="Slide Number Placeholder 1"/>
          <p:cNvSpPr>
            <a:spLocks noGrp="1"/>
          </p:cNvSpPr>
          <p:nvPr>
            <p:ph type="sldNum" sz="quarter" idx="5"/>
          </p:nvPr>
        </p:nvSpPr>
        <p:spPr/>
        <p:txBody>
          <a:bodyPr/>
          <a:lstStyle/>
          <a:p>
            <a:pPr>
              <a:defRPr/>
            </a:pPr>
            <a:fld id="{D3A0351C-2741-4AC4-8CBD-F6F28DE1B70A}" type="slidenum">
              <a:rPr lang="en-US" smtClean="0"/>
              <a:t>24</a:t>
            </a:fld>
            <a:endParaRPr lang="en-US" dirty="0"/>
          </a:p>
        </p:txBody>
      </p:sp>
    </p:spTree>
    <p:extLst>
      <p:ext uri="{BB962C8B-B14F-4D97-AF65-F5344CB8AC3E}">
        <p14:creationId xmlns:p14="http://schemas.microsoft.com/office/powerpoint/2010/main" val="200735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5889b5d4bf_0_135:notes"/>
          <p:cNvSpPr>
            <a:spLocks noGrp="1" noRot="1" noChangeAspect="1"/>
          </p:cNvSpPr>
          <p:nvPr>
            <p:ph type="sldImg" idx="2"/>
          </p:nvPr>
        </p:nvSpPr>
        <p:spPr>
          <a:xfrm>
            <a:off x="117792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46" name="Google Shape;746;g5889b5d4bf_0_135:notes"/>
          <p:cNvSpPr txBox="1">
            <a:spLocks noGrp="1"/>
          </p:cNvSpPr>
          <p:nvPr>
            <p:ph type="body" idx="1"/>
          </p:nvPr>
        </p:nvSpPr>
        <p:spPr>
          <a:xfrm>
            <a:off x="700406" y="4410400"/>
            <a:ext cx="5596800" cy="4177500"/>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400"/>
              </a:spcBef>
              <a:spcAft>
                <a:spcPts val="0"/>
              </a:spcAft>
              <a:buSzPts val="1400"/>
              <a:buNone/>
            </a:pPr>
            <a:endParaRPr/>
          </a:p>
        </p:txBody>
      </p:sp>
      <p:sp>
        <p:nvSpPr>
          <p:cNvPr id="747" name="Google Shape;747;g5889b5d4bf_0_135:notes"/>
          <p:cNvSpPr txBox="1">
            <a:spLocks noGrp="1"/>
          </p:cNvSpPr>
          <p:nvPr>
            <p:ph type="sldNum" idx="12"/>
          </p:nvPr>
        </p:nvSpPr>
        <p:spPr>
          <a:xfrm>
            <a:off x="3963158" y="8817629"/>
            <a:ext cx="3033000" cy="464400"/>
          </a:xfrm>
          <a:prstGeom prst="rect">
            <a:avLst/>
          </a:prstGeom>
          <a:noFill/>
          <a:ln>
            <a:noFill/>
          </a:ln>
        </p:spPr>
        <p:txBody>
          <a:bodyPr spcFirstLastPara="1" wrap="square" lIns="93025" tIns="46500" rIns="93025" bIns="465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extLst>
      <p:ext uri="{BB962C8B-B14F-4D97-AF65-F5344CB8AC3E}">
        <p14:creationId xmlns:p14="http://schemas.microsoft.com/office/powerpoint/2010/main" val="3045740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5889b5d4bf_0_56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5889b5d4bf_0_566: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754" name="Google Shape;754;g5889b5d4bf_0_566: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1031486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98:notes"/>
          <p:cNvSpPr txBox="1">
            <a:spLocks noGrp="1"/>
          </p:cNvSpPr>
          <p:nvPr>
            <p:ph type="body" idx="1"/>
          </p:nvPr>
        </p:nvSpPr>
        <p:spPr>
          <a:xfrm>
            <a:off x="701040" y="4415791"/>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360"/>
              </a:spcBef>
              <a:spcAft>
                <a:spcPts val="0"/>
              </a:spcAft>
              <a:buClr>
                <a:schemeClr val="dk1"/>
              </a:buClr>
              <a:buSzPts val="1200"/>
              <a:buFont typeface="Arial"/>
              <a:buNone/>
            </a:pPr>
            <a:r>
              <a:rPr lang="en-US"/>
              <a:t>This is showing the American Community Survey Questionnaire. the ACS covers rate of disability in each community by age, gender, race, ethnicity, specific disability and captures the status of people with disabilities for education, employment, income, poverty, food, housing, transportation, family status, health coverage and more. Makes it possible to compare the lives of people with disabilities -- for each disability, comparisons among races and ethnicities related to status on different topics, comparison between people with disabilities and those with no disability -- to show inequities.</a:t>
            </a:r>
            <a:endParaRPr/>
          </a:p>
        </p:txBody>
      </p:sp>
      <p:sp>
        <p:nvSpPr>
          <p:cNvPr id="760" name="Google Shape;760;p9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237243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9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67" name="Google Shape;767;p96:notes"/>
          <p:cNvSpPr txBox="1">
            <a:spLocks noGrp="1"/>
          </p:cNvSpPr>
          <p:nvPr>
            <p:ph type="body" idx="1"/>
          </p:nvPr>
        </p:nvSpPr>
        <p:spPr>
          <a:xfrm>
            <a:off x="701040" y="4415791"/>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768" name="Google Shape;768;p96:notes"/>
          <p:cNvSpPr txBox="1">
            <a:spLocks noGrp="1"/>
          </p:cNvSpPr>
          <p:nvPr>
            <p:ph type="sldNum" idx="12"/>
          </p:nvPr>
        </p:nvSpPr>
        <p:spPr>
          <a:xfrm>
            <a:off x="3970938" y="8829968"/>
            <a:ext cx="3037800" cy="4647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28691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5889b5d4bf_0_558:notes"/>
          <p:cNvSpPr txBox="1">
            <a:spLocks noGrp="1"/>
          </p:cNvSpPr>
          <p:nvPr>
            <p:ph type="body" idx="1"/>
          </p:nvPr>
        </p:nvSpPr>
        <p:spPr>
          <a:xfrm>
            <a:off x="701040" y="4415791"/>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360"/>
              </a:spcBef>
              <a:spcAft>
                <a:spcPts val="0"/>
              </a:spcAft>
              <a:buClr>
                <a:schemeClr val="dk1"/>
              </a:buClr>
              <a:buSzPts val="1200"/>
              <a:buFont typeface="Arial"/>
              <a:buNone/>
            </a:pPr>
            <a:r>
              <a:rPr lang="en-US"/>
              <a:t>This is showing the American Community Survey Questionnaire. the ACS covers rate of disability in each community by age, gender, race, ethnicity, specific disability and captures the status of people with disabilities for education, employment, income, poverty, food, housing, transportation, family status, health coverage and more. Makes it possible to compare the lives of people with disabilities -- for each disability, comparisons among races and ethnicities related to status on different topics, comparison between people with disabilities and those with no disability -- to show inequities.</a:t>
            </a:r>
            <a:endParaRPr/>
          </a:p>
        </p:txBody>
      </p:sp>
      <p:sp>
        <p:nvSpPr>
          <p:cNvPr id="775" name="Google Shape;775;g5889b5d4bf_0_55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151245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99:notes"/>
          <p:cNvSpPr txBox="1">
            <a:spLocks noGrp="1"/>
          </p:cNvSpPr>
          <p:nvPr>
            <p:ph type="body" idx="1"/>
          </p:nvPr>
        </p:nvSpPr>
        <p:spPr>
          <a:xfrm>
            <a:off x="701040" y="4415791"/>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360"/>
              </a:spcBef>
              <a:spcAft>
                <a:spcPts val="0"/>
              </a:spcAft>
              <a:buClr>
                <a:schemeClr val="dk1"/>
              </a:buClr>
              <a:buSzPts val="1200"/>
              <a:buFont typeface="Arial"/>
              <a:buNone/>
            </a:pPr>
            <a:r>
              <a:rPr lang="en-US"/>
              <a:t>This is showing the American Community Survey Questionnaire. the ACS covers rate of disability in each community by age, gender, race, ethnicity, specific disability and captures the status of people with disabilities for education, employment, income, poverty, food, housing, transportation, family status, health coverage and more. Makes it possible to compare the lives of people with disabilities -- for each disability, comparisons among races and ethnicities related to status on different topics, comparison between people with disabilities and those with no disability -- to show inequities.</a:t>
            </a:r>
            <a:endParaRPr/>
          </a:p>
        </p:txBody>
      </p:sp>
      <p:sp>
        <p:nvSpPr>
          <p:cNvPr id="783" name="Google Shape;783;p9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543027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5889b5d4bf_0_2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1" name="Google Shape;791;g5889b5d4bf_0_227:notes"/>
          <p:cNvSpPr txBox="1">
            <a:spLocks noGrp="1"/>
          </p:cNvSpPr>
          <p:nvPr>
            <p:ph type="body" idx="1"/>
          </p:nvPr>
        </p:nvSpPr>
        <p:spPr>
          <a:xfrm>
            <a:off x="701040" y="4415791"/>
            <a:ext cx="5608200" cy="41835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92" name="Google Shape;792;g5889b5d4bf_0_227:notes"/>
          <p:cNvSpPr txBox="1">
            <a:spLocks noGrp="1"/>
          </p:cNvSpPr>
          <p:nvPr>
            <p:ph type="sldNum" idx="12"/>
          </p:nvPr>
        </p:nvSpPr>
        <p:spPr>
          <a:xfrm>
            <a:off x="3970938" y="8829967"/>
            <a:ext cx="3037800" cy="4650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rPr>
              <a:t>10</a:t>
            </a:fld>
            <a:endParaRPr sz="1200">
              <a:solidFill>
                <a:schemeClr val="dk1"/>
              </a:solidFill>
            </a:endParaRPr>
          </a:p>
        </p:txBody>
      </p:sp>
    </p:spTree>
    <p:extLst>
      <p:ext uri="{BB962C8B-B14F-4D97-AF65-F5344CB8AC3E}">
        <p14:creationId xmlns:p14="http://schemas.microsoft.com/office/powerpoint/2010/main" val="3332462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fld id="{F039BFBC-22F7-42AB-A445-569E69D7288C}" type="slidenum">
              <a:rPr lang="en-US"/>
              <a:pPr/>
              <a:t>‹#›</a:t>
            </a:fld>
            <a:endParaRPr lang="en-US"/>
          </a:p>
        </p:txBody>
      </p:sp>
    </p:spTree>
    <p:extLst>
      <p:ext uri="{BB962C8B-B14F-4D97-AF65-F5344CB8AC3E}">
        <p14:creationId xmlns:p14="http://schemas.microsoft.com/office/powerpoint/2010/main" val="361737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460AF1EE-47CB-437A-BA50-70F9BE446D36}" type="slidenum">
              <a:rPr lang="en-US"/>
              <a:pPr/>
              <a:t>‹#›</a:t>
            </a:fld>
            <a:endParaRPr lang="en-US"/>
          </a:p>
        </p:txBody>
      </p:sp>
    </p:spTree>
    <p:extLst>
      <p:ext uri="{BB962C8B-B14F-4D97-AF65-F5344CB8AC3E}">
        <p14:creationId xmlns:p14="http://schemas.microsoft.com/office/powerpoint/2010/main" val="214491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74638"/>
            <a:ext cx="2095500" cy="5592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74638"/>
            <a:ext cx="6134100" cy="5592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1200"/>
            </a:lvl1pPr>
          </a:lstStyle>
          <a:p>
            <a:fld id="{D34FC40E-C645-47B8-AE41-3CF9A4FDC8AC}" type="slidenum">
              <a:rPr lang="en-US"/>
              <a:pPr/>
              <a:t>‹#›</a:t>
            </a:fld>
            <a:endParaRPr lang="en-US"/>
          </a:p>
        </p:txBody>
      </p:sp>
    </p:spTree>
    <p:extLst>
      <p:ext uri="{BB962C8B-B14F-4D97-AF65-F5344CB8AC3E}">
        <p14:creationId xmlns:p14="http://schemas.microsoft.com/office/powerpoint/2010/main" val="174879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ilru_new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5800" y="323117"/>
            <a:ext cx="762000" cy="36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274638"/>
            <a:ext cx="7696200" cy="792162"/>
          </a:xfrm>
        </p:spPr>
        <p:txBody>
          <a:bodyPr/>
          <a:lstStyle>
            <a:lvl1pPr>
              <a:defRPr sz="2800">
                <a:effectLst/>
              </a:defRPr>
            </a:lvl1pPr>
          </a:lstStyle>
          <a:p>
            <a:r>
              <a:rPr lang="en-US" dirty="0"/>
              <a:t>Click to edit Master title style</a:t>
            </a:r>
          </a:p>
        </p:txBody>
      </p:sp>
      <p:sp>
        <p:nvSpPr>
          <p:cNvPr id="3" name="Content Placeholder 2"/>
          <p:cNvSpPr>
            <a:spLocks noGrp="1"/>
          </p:cNvSpPr>
          <p:nvPr>
            <p:ph idx="1"/>
          </p:nvPr>
        </p:nvSpPr>
        <p:spPr>
          <a:xfrm>
            <a:off x="228600" y="1066800"/>
            <a:ext cx="8686800" cy="5029200"/>
          </a:xfrm>
        </p:spPr>
        <p:txBody>
          <a:bodyPr/>
          <a:lstStyle>
            <a:lvl1pPr>
              <a:buClrTx/>
              <a:defRPr sz="2600"/>
            </a:lvl1pPr>
            <a:lvl2pPr>
              <a:buClr>
                <a:schemeClr val="tx1"/>
              </a:buClr>
              <a:defRPr sz="2600">
                <a:solidFill>
                  <a:schemeClr val="tx1"/>
                </a:solidFill>
              </a:defRPr>
            </a:lvl2pPr>
            <a:lvl3pPr>
              <a:buClr>
                <a:schemeClr val="tx1"/>
              </a:buClr>
              <a:defRPr sz="2600">
                <a:solidFill>
                  <a:schemeClr val="tx1"/>
                </a:solidFill>
              </a:defRPr>
            </a:lvl3pPr>
            <a:lvl4pPr>
              <a:buClr>
                <a:schemeClr val="tx1"/>
              </a:buClr>
              <a:defRPr sz="2600">
                <a:solidFill>
                  <a:schemeClr val="tx1"/>
                </a:solidFill>
              </a:defRPr>
            </a:lvl4pPr>
            <a:lvl5pPr>
              <a:buClr>
                <a:schemeClr val="tx1"/>
              </a:buClr>
              <a:defRPr sz="2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022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6130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7" descr="ilru_new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5800" y="323117"/>
            <a:ext cx="762000" cy="36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36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7" descr="ilru_new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5800" y="323117"/>
            <a:ext cx="762000" cy="36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69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85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03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0881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z="1200"/>
            </a:lvl1pPr>
          </a:lstStyle>
          <a:p>
            <a:fld id="{9D9B01B8-C92B-431A-8758-DC3F71DB1FA4}" type="slidenum">
              <a:rPr lang="en-US"/>
              <a:pPr/>
              <a:t>‹#›</a:t>
            </a:fld>
            <a:endParaRPr lang="en-US"/>
          </a:p>
        </p:txBody>
      </p:sp>
    </p:spTree>
    <p:extLst>
      <p:ext uri="{BB962C8B-B14F-4D97-AF65-F5344CB8AC3E}">
        <p14:creationId xmlns:p14="http://schemas.microsoft.com/office/powerpoint/2010/main" val="1330350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74638"/>
            <a:ext cx="7696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153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477000"/>
            <a:ext cx="2362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fld id="{61815F4C-79BC-4B23-992F-88F805635CE3}" type="slidenum">
              <a:rPr lang="en-US"/>
              <a:pPr/>
              <a:t>‹#›</a:t>
            </a:fld>
            <a:endParaRPr lang="en-US"/>
          </a:p>
        </p:txBody>
      </p:sp>
      <p:sp>
        <p:nvSpPr>
          <p:cNvPr id="1029" name="Rectangle 6"/>
          <p:cNvSpPr>
            <a:spLocks noChangeArrowheads="1"/>
          </p:cNvSpPr>
          <p:nvPr/>
        </p:nvSpPr>
        <p:spPr bwMode="auto">
          <a:xfrm>
            <a:off x="8305800" y="63817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ACDD59A-FF3A-402B-8676-10E69B5A2DA1}" type="slidenum">
              <a:rPr lang="en-US" sz="800" b="1"/>
              <a:pPr algn="r" eaLnBrk="1" hangingPunct="1"/>
              <a:t>‹#›</a:t>
            </a:fld>
            <a:endParaRPr lang="en-US" sz="800" b="1"/>
          </a:p>
        </p:txBody>
      </p:sp>
      <p:pic>
        <p:nvPicPr>
          <p:cNvPr id="2"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200" y="6132513"/>
            <a:ext cx="2833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0" r:id="rId10"/>
    <p:sldLayoutId id="2147483679" r:id="rId11"/>
  </p:sldLayoutIdLst>
  <p:hf hdr="0" ftr="0" dt="0"/>
  <p:txStyles>
    <p:titleStyle>
      <a:lvl1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2pPr>
      <a:lvl3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3pPr>
      <a:lvl4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4pPr>
      <a:lvl5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9pPr>
    </p:titleStyle>
    <p:bodyStyle>
      <a:lvl1pPr marL="342900" indent="-342900" algn="l" rtl="0" eaLnBrk="0" fontAlgn="base" hangingPunct="0">
        <a:spcBef>
          <a:spcPct val="20000"/>
        </a:spcBef>
        <a:spcAft>
          <a:spcPct val="0"/>
        </a:spcAft>
        <a:buClr>
          <a:schemeClr val="accent2"/>
        </a:buClr>
        <a:buFont typeface="Tahoma" panose="020B060403050404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400">
          <a:solidFill>
            <a:schemeClr val="accent2"/>
          </a:solidFill>
          <a:latin typeface="+mn-lt"/>
        </a:defRPr>
      </a:lvl2pPr>
      <a:lvl3pPr marL="1143000" indent="-228600" algn="l" rtl="0" eaLnBrk="0" fontAlgn="base" hangingPunct="0">
        <a:spcBef>
          <a:spcPct val="20000"/>
        </a:spcBef>
        <a:spcAft>
          <a:spcPct val="0"/>
        </a:spcAft>
        <a:buFont typeface="Tahoma" panose="020B0604030504040204" pitchFamily="34" charset="0"/>
        <a:buChar char="•"/>
        <a:defRPr sz="2400">
          <a:solidFill>
            <a:schemeClr val="accent2"/>
          </a:solidFill>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accent2"/>
          </a:solidFill>
          <a:latin typeface="+mn-lt"/>
        </a:defRPr>
      </a:lvl4pPr>
      <a:lvl5pPr marL="2057400" indent="-228600" algn="l" rtl="0" eaLnBrk="0" fontAlgn="base" hangingPunct="0">
        <a:spcBef>
          <a:spcPct val="20000"/>
        </a:spcBef>
        <a:spcAft>
          <a:spcPct val="0"/>
        </a:spcAft>
        <a:buFont typeface="Tahoma" panose="020B0604030504040204" pitchFamily="34" charset="0"/>
        <a:buChar char="•"/>
        <a:defRPr sz="2000">
          <a:solidFill>
            <a:schemeClr val="accent2"/>
          </a:solidFill>
          <a:latin typeface="+mn-lt"/>
        </a:defRPr>
      </a:lvl5pPr>
      <a:lvl6pPr marL="2514600" indent="-228600" algn="l" rtl="0" fontAlgn="base">
        <a:spcBef>
          <a:spcPct val="20000"/>
        </a:spcBef>
        <a:spcAft>
          <a:spcPct val="0"/>
        </a:spcAft>
        <a:buFont typeface="Tahoma" pitchFamily="34" charset="0"/>
        <a:buChar char="•"/>
        <a:defRPr sz="2000">
          <a:solidFill>
            <a:schemeClr val="accent2"/>
          </a:solidFill>
          <a:latin typeface="+mn-lt"/>
        </a:defRPr>
      </a:lvl6pPr>
      <a:lvl7pPr marL="2971800" indent="-228600" algn="l" rtl="0" fontAlgn="base">
        <a:spcBef>
          <a:spcPct val="20000"/>
        </a:spcBef>
        <a:spcAft>
          <a:spcPct val="0"/>
        </a:spcAft>
        <a:buFont typeface="Tahoma" pitchFamily="34" charset="0"/>
        <a:buChar char="•"/>
        <a:defRPr sz="2000">
          <a:solidFill>
            <a:schemeClr val="accent2"/>
          </a:solidFill>
          <a:latin typeface="+mn-lt"/>
        </a:defRPr>
      </a:lvl7pPr>
      <a:lvl8pPr marL="3429000" indent="-228600" algn="l" rtl="0" fontAlgn="base">
        <a:spcBef>
          <a:spcPct val="20000"/>
        </a:spcBef>
        <a:spcAft>
          <a:spcPct val="0"/>
        </a:spcAft>
        <a:buFont typeface="Tahoma" pitchFamily="34" charset="0"/>
        <a:buChar char="•"/>
        <a:defRPr sz="2000">
          <a:solidFill>
            <a:schemeClr val="accent2"/>
          </a:solidFill>
          <a:latin typeface="+mn-lt"/>
        </a:defRPr>
      </a:lvl8pPr>
      <a:lvl9pPr marL="3886200" indent="-228600" algn="l" rtl="0" fontAlgn="base">
        <a:spcBef>
          <a:spcPct val="20000"/>
        </a:spcBef>
        <a:spcAft>
          <a:spcPct val="0"/>
        </a:spcAft>
        <a:buFont typeface="Tahoma" pitchFamily="34" charset="0"/>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mailto:sdooha@cidny.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We create opportunities for independence for people with disabilities through research, education, and consultation.  ilru logo in block red letters with blue eyebrow swoosh above and below Independent Living Research utilization. www.ilru.org.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5350" y="860425"/>
            <a:ext cx="7353300"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6"/>
          <p:cNvSpPr>
            <a:spLocks noGrp="1"/>
          </p:cNvSpPr>
          <p:nvPr>
            <p:ph type="title"/>
          </p:nvPr>
        </p:nvSpPr>
        <p:spPr>
          <a:xfrm>
            <a:off x="144463" y="317500"/>
            <a:ext cx="8855075" cy="368300"/>
          </a:xfrm>
        </p:spPr>
        <p:txBody>
          <a:bodyPr/>
          <a:lstStyle/>
          <a:p>
            <a:pPr algn="ctr" eaLnBrk="1" hangingPunct="1"/>
            <a:r>
              <a:rPr lang="en-US" sz="1600" dirty="0" smtClean="0"/>
              <a:t>Independent Living Research Utilization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25"/>
          <p:cNvSpPr txBox="1">
            <a:spLocks noGrp="1"/>
          </p:cNvSpPr>
          <p:nvPr>
            <p:ph type="title"/>
          </p:nvPr>
        </p:nvSpPr>
        <p:spPr>
          <a:xfrm>
            <a:off x="228600" y="122100"/>
            <a:ext cx="7696200" cy="792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i="0" strike="noStrike" cap="none" dirty="0">
                <a:solidFill>
                  <a:schemeClr val="accent2"/>
                </a:solidFill>
                <a:latin typeface="Arial"/>
                <a:ea typeface="Arial"/>
                <a:cs typeface="Arial"/>
                <a:sym typeface="Arial"/>
              </a:rPr>
              <a:t>Measuring Disability: Functional Limitations</a:t>
            </a:r>
            <a:endParaRPr b="1" i="0" strike="noStrike" cap="none" dirty="0">
              <a:solidFill>
                <a:schemeClr val="accent2"/>
              </a:solidFill>
              <a:latin typeface="Arial"/>
              <a:ea typeface="Arial"/>
              <a:cs typeface="Arial"/>
              <a:sym typeface="Arial"/>
            </a:endParaRPr>
          </a:p>
        </p:txBody>
      </p:sp>
      <p:sp>
        <p:nvSpPr>
          <p:cNvPr id="795" name="Google Shape;795;p125"/>
          <p:cNvSpPr txBox="1">
            <a:spLocks noGrp="1"/>
          </p:cNvSpPr>
          <p:nvPr>
            <p:ph type="body" idx="1"/>
          </p:nvPr>
        </p:nvSpPr>
        <p:spPr>
          <a:xfrm>
            <a:off x="373626" y="819871"/>
            <a:ext cx="8770500" cy="555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600"/>
              <a:buFont typeface="Tahoma"/>
              <a:buNone/>
            </a:pPr>
            <a:r>
              <a:rPr lang="en-US" sz="2400" b="1"/>
              <a:t>Six standardized questions to identify people with disabilities in national surveys</a:t>
            </a:r>
            <a:endParaRPr/>
          </a:p>
          <a:p>
            <a:pPr marL="0" lvl="0" indent="0" algn="l" rtl="0">
              <a:lnSpc>
                <a:spcPct val="100000"/>
              </a:lnSpc>
              <a:spcBef>
                <a:spcPts val="520"/>
              </a:spcBef>
              <a:spcAft>
                <a:spcPts val="0"/>
              </a:spcAft>
              <a:buSzPts val="2600"/>
              <a:buFont typeface="Tahoma"/>
              <a:buNone/>
            </a:pPr>
            <a:endParaRPr sz="1050" b="1"/>
          </a:p>
          <a:p>
            <a:pPr marL="0" lvl="0" indent="0" algn="l" rtl="0">
              <a:lnSpc>
                <a:spcPct val="100000"/>
              </a:lnSpc>
              <a:spcBef>
                <a:spcPts val="520"/>
              </a:spcBef>
              <a:spcAft>
                <a:spcPts val="0"/>
              </a:spcAft>
              <a:buSzPts val="2600"/>
              <a:buFont typeface="Tahoma"/>
              <a:buNone/>
            </a:pPr>
            <a:r>
              <a:rPr lang="en-US" sz="2400" u="sng"/>
              <a:t>Vision</a:t>
            </a:r>
            <a:r>
              <a:rPr lang="en-US" sz="2400"/>
              <a:t>: </a:t>
            </a:r>
            <a:r>
              <a:rPr lang="en-US" sz="2400" i="1"/>
              <a:t>(all ages) </a:t>
            </a:r>
            <a:endParaRPr sz="2400" i="1"/>
          </a:p>
          <a:p>
            <a:pPr marL="0" lvl="0" indent="0" algn="l" rtl="0">
              <a:lnSpc>
                <a:spcPct val="100000"/>
              </a:lnSpc>
              <a:spcBef>
                <a:spcPts val="1520"/>
              </a:spcBef>
              <a:spcAft>
                <a:spcPts val="0"/>
              </a:spcAft>
              <a:buSzPts val="2600"/>
              <a:buFont typeface="Tahoma"/>
              <a:buNone/>
            </a:pPr>
            <a:r>
              <a:rPr lang="en-US" sz="2400"/>
              <a:t>Are you blind or do you have serious difficulty seeing, even when wearing glasses?</a:t>
            </a:r>
            <a:endParaRPr sz="1000"/>
          </a:p>
          <a:p>
            <a:pPr marL="0" lvl="0" indent="0" algn="l" rtl="0">
              <a:lnSpc>
                <a:spcPct val="100000"/>
              </a:lnSpc>
              <a:spcBef>
                <a:spcPts val="1520"/>
              </a:spcBef>
              <a:spcAft>
                <a:spcPts val="0"/>
              </a:spcAft>
              <a:buSzPts val="2600"/>
              <a:buNone/>
            </a:pPr>
            <a:r>
              <a:rPr lang="en-US" sz="2400" u="sng"/>
              <a:t>Hearing</a:t>
            </a:r>
            <a:r>
              <a:rPr lang="en-US" sz="2400"/>
              <a:t>: </a:t>
            </a:r>
            <a:r>
              <a:rPr lang="en-US" sz="2400" i="1"/>
              <a:t>(all ages)</a:t>
            </a:r>
            <a:endParaRPr/>
          </a:p>
          <a:p>
            <a:pPr marL="0" lvl="0" indent="0" algn="l" rtl="0">
              <a:lnSpc>
                <a:spcPct val="100000"/>
              </a:lnSpc>
              <a:spcBef>
                <a:spcPts val="1520"/>
              </a:spcBef>
              <a:spcAft>
                <a:spcPts val="0"/>
              </a:spcAft>
              <a:buSzPts val="2600"/>
              <a:buFont typeface="Tahoma"/>
              <a:buNone/>
            </a:pPr>
            <a:r>
              <a:rPr lang="en-US" sz="2400"/>
              <a:t>Are you deaf or do you have serious difficulty hearing?</a:t>
            </a:r>
            <a:r>
              <a:rPr lang="en-US" sz="1000"/>
              <a:t/>
            </a:r>
            <a:br>
              <a:rPr lang="en-US" sz="1000"/>
            </a:br>
            <a:endParaRPr sz="1000"/>
          </a:p>
          <a:p>
            <a:pPr marL="0" lvl="0" indent="0" algn="l" rtl="0">
              <a:lnSpc>
                <a:spcPct val="100000"/>
              </a:lnSpc>
              <a:spcBef>
                <a:spcPts val="1520"/>
              </a:spcBef>
              <a:spcAft>
                <a:spcPts val="0"/>
              </a:spcAft>
              <a:buSzPts val="2600"/>
              <a:buNone/>
            </a:pPr>
            <a:r>
              <a:rPr lang="en-US" sz="2400" u="sng"/>
              <a:t>Ambulatory</a:t>
            </a:r>
            <a:r>
              <a:rPr lang="en-US" sz="2400"/>
              <a:t>: </a:t>
            </a:r>
            <a:r>
              <a:rPr lang="en-US" sz="2400" i="1"/>
              <a:t>(ages 5+)</a:t>
            </a:r>
            <a:endParaRPr sz="2400"/>
          </a:p>
          <a:p>
            <a:pPr marL="0" lvl="0" indent="0" algn="l" rtl="0">
              <a:lnSpc>
                <a:spcPct val="100000"/>
              </a:lnSpc>
              <a:spcBef>
                <a:spcPts val="1520"/>
              </a:spcBef>
              <a:spcAft>
                <a:spcPts val="1000"/>
              </a:spcAft>
              <a:buSzPts val="2600"/>
              <a:buFont typeface="Tahoma"/>
              <a:buNone/>
            </a:pPr>
            <a:r>
              <a:rPr lang="en-US" sz="2400"/>
              <a:t>Do you have serious difficulty walking or climbing stairs?</a:t>
            </a:r>
            <a:r>
              <a:rPr lang="en-US" sz="1000"/>
              <a:t/>
            </a:r>
            <a:br>
              <a:rPr lang="en-US" sz="1000"/>
            </a:br>
            <a:endParaRPr sz="2400"/>
          </a:p>
        </p:txBody>
      </p:sp>
    </p:spTree>
    <p:extLst>
      <p:ext uri="{BB962C8B-B14F-4D97-AF65-F5344CB8AC3E}">
        <p14:creationId xmlns:p14="http://schemas.microsoft.com/office/powerpoint/2010/main" val="392428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26"/>
          <p:cNvSpPr txBox="1">
            <a:spLocks noGrp="1"/>
          </p:cNvSpPr>
          <p:nvPr>
            <p:ph type="title"/>
          </p:nvPr>
        </p:nvSpPr>
        <p:spPr>
          <a:xfrm>
            <a:off x="152400" y="304800"/>
            <a:ext cx="8763000" cy="792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i="0" strike="noStrike" cap="none" dirty="0">
                <a:solidFill>
                  <a:schemeClr val="accent2"/>
                </a:solidFill>
                <a:latin typeface="Arial"/>
                <a:ea typeface="Arial"/>
                <a:cs typeface="Arial"/>
                <a:sym typeface="Arial"/>
              </a:rPr>
              <a:t>Measuring Disability: Functional Limitations, </a:t>
            </a:r>
            <a:r>
              <a:rPr lang="en-US" sz="2000" b="0" i="0" strike="noStrike" cap="none" dirty="0">
                <a:solidFill>
                  <a:schemeClr val="accent2"/>
                </a:solidFill>
                <a:latin typeface="Arial"/>
                <a:ea typeface="Arial"/>
                <a:cs typeface="Arial"/>
                <a:sym typeface="Arial"/>
              </a:rPr>
              <a:t>cont’d.</a:t>
            </a:r>
            <a:endParaRPr sz="2400" b="0" i="0" strike="noStrike" cap="none" dirty="0">
              <a:solidFill>
                <a:schemeClr val="accent2"/>
              </a:solidFill>
              <a:latin typeface="Arial"/>
              <a:ea typeface="Arial"/>
              <a:cs typeface="Arial"/>
              <a:sym typeface="Arial"/>
            </a:endParaRPr>
          </a:p>
        </p:txBody>
      </p:sp>
      <p:sp>
        <p:nvSpPr>
          <p:cNvPr id="802" name="Google Shape;802;p126"/>
          <p:cNvSpPr txBox="1">
            <a:spLocks noGrp="1"/>
          </p:cNvSpPr>
          <p:nvPr>
            <p:ph type="body" idx="1"/>
          </p:nvPr>
        </p:nvSpPr>
        <p:spPr>
          <a:xfrm>
            <a:off x="373626" y="999900"/>
            <a:ext cx="8770500" cy="555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600"/>
              <a:buFont typeface="Tahoma"/>
              <a:buNone/>
            </a:pPr>
            <a:r>
              <a:rPr lang="en-US" sz="2400" b="1" dirty="0"/>
              <a:t>Six standardized questions to identify people with disabilities in national surveys</a:t>
            </a:r>
            <a:endParaRPr dirty="0"/>
          </a:p>
          <a:p>
            <a:pPr marL="0" lvl="0" indent="0" algn="l" rtl="0">
              <a:lnSpc>
                <a:spcPct val="100000"/>
              </a:lnSpc>
              <a:spcBef>
                <a:spcPts val="520"/>
              </a:spcBef>
              <a:spcAft>
                <a:spcPts val="0"/>
              </a:spcAft>
              <a:buSzPts val="2600"/>
              <a:buNone/>
            </a:pPr>
            <a:endParaRPr sz="100" u="sng" dirty="0"/>
          </a:p>
          <a:p>
            <a:pPr marL="0" lvl="0" indent="0" algn="l" rtl="0">
              <a:lnSpc>
                <a:spcPct val="100000"/>
              </a:lnSpc>
              <a:spcBef>
                <a:spcPts val="1520"/>
              </a:spcBef>
              <a:spcAft>
                <a:spcPts val="0"/>
              </a:spcAft>
              <a:buSzPts val="2600"/>
              <a:buNone/>
            </a:pPr>
            <a:r>
              <a:rPr lang="en-US" sz="2200" u="sng" dirty="0"/>
              <a:t>Cognitive</a:t>
            </a:r>
            <a:r>
              <a:rPr lang="en-US" sz="2200" dirty="0"/>
              <a:t>: </a:t>
            </a:r>
            <a:r>
              <a:rPr lang="en-US" sz="2200" i="1" dirty="0"/>
              <a:t>(ages 5+) </a:t>
            </a:r>
            <a:endParaRPr sz="2200" i="1" dirty="0"/>
          </a:p>
          <a:p>
            <a:pPr marL="0" lvl="0" indent="0" algn="l" rtl="0">
              <a:lnSpc>
                <a:spcPct val="100000"/>
              </a:lnSpc>
              <a:spcBef>
                <a:spcPts val="1520"/>
              </a:spcBef>
              <a:spcAft>
                <a:spcPts val="0"/>
              </a:spcAft>
              <a:buSzPts val="2600"/>
              <a:buNone/>
            </a:pPr>
            <a:r>
              <a:rPr lang="en-US" sz="2200" dirty="0"/>
              <a:t>Because of a physical, mental, or emotional condition, do you have serious difficulty concentrating, remembering, or making decisions?</a:t>
            </a:r>
            <a:endParaRPr sz="2200" dirty="0"/>
          </a:p>
          <a:p>
            <a:pPr marL="0" lvl="0" indent="0" algn="l" rtl="0">
              <a:lnSpc>
                <a:spcPct val="100000"/>
              </a:lnSpc>
              <a:spcBef>
                <a:spcPts val="1520"/>
              </a:spcBef>
              <a:spcAft>
                <a:spcPts val="0"/>
              </a:spcAft>
              <a:buSzPts val="2600"/>
              <a:buNone/>
            </a:pPr>
            <a:r>
              <a:rPr lang="en-US" sz="2200" u="sng" dirty="0"/>
              <a:t>Self-care</a:t>
            </a:r>
            <a:r>
              <a:rPr lang="en-US" sz="2200" dirty="0"/>
              <a:t>: </a:t>
            </a:r>
            <a:r>
              <a:rPr lang="en-US" sz="2200" i="1" dirty="0"/>
              <a:t>(ages 5+)</a:t>
            </a:r>
            <a:endParaRPr sz="2200" dirty="0"/>
          </a:p>
          <a:p>
            <a:pPr marL="0" lvl="0" indent="0" algn="l" rtl="0">
              <a:lnSpc>
                <a:spcPct val="100000"/>
              </a:lnSpc>
              <a:spcBef>
                <a:spcPts val="1520"/>
              </a:spcBef>
              <a:spcAft>
                <a:spcPts val="0"/>
              </a:spcAft>
              <a:buSzPts val="2600"/>
              <a:buNone/>
            </a:pPr>
            <a:r>
              <a:rPr lang="en-US" sz="2200" dirty="0"/>
              <a:t>Do you have difficulty dressing or bathing?</a:t>
            </a:r>
            <a:endParaRPr dirty="0"/>
          </a:p>
          <a:p>
            <a:pPr marL="0" lvl="0" indent="0" algn="l" rtl="0">
              <a:lnSpc>
                <a:spcPct val="100000"/>
              </a:lnSpc>
              <a:spcBef>
                <a:spcPts val="1520"/>
              </a:spcBef>
              <a:spcAft>
                <a:spcPts val="0"/>
              </a:spcAft>
              <a:buSzPts val="2600"/>
              <a:buNone/>
            </a:pPr>
            <a:r>
              <a:rPr lang="en-US" sz="2200" u="sng" dirty="0"/>
              <a:t>Independent living</a:t>
            </a:r>
            <a:r>
              <a:rPr lang="en-US" sz="2200" dirty="0"/>
              <a:t>: </a:t>
            </a:r>
            <a:r>
              <a:rPr lang="en-US" sz="2200" i="1" dirty="0"/>
              <a:t>(ages 15+) </a:t>
            </a:r>
            <a:endParaRPr sz="2200" i="1" dirty="0"/>
          </a:p>
          <a:p>
            <a:pPr marL="0" lvl="0" indent="0" algn="l" rtl="0">
              <a:lnSpc>
                <a:spcPct val="100000"/>
              </a:lnSpc>
              <a:spcBef>
                <a:spcPts val="1520"/>
              </a:spcBef>
              <a:spcAft>
                <a:spcPts val="1000"/>
              </a:spcAft>
              <a:buSzPts val="2600"/>
              <a:buNone/>
            </a:pPr>
            <a:r>
              <a:rPr lang="en-US" sz="2200" dirty="0"/>
              <a:t>Because of a physical, mental, or emotional condition, do you have difficulty doing errands alone such as visiting a doctor's office or shopping?</a:t>
            </a:r>
            <a:endParaRPr dirty="0"/>
          </a:p>
        </p:txBody>
      </p:sp>
    </p:spTree>
    <p:extLst>
      <p:ext uri="{BB962C8B-B14F-4D97-AF65-F5344CB8AC3E}">
        <p14:creationId xmlns:p14="http://schemas.microsoft.com/office/powerpoint/2010/main" val="2627964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127"/>
          <p:cNvSpPr txBox="1">
            <a:spLocks noGrp="1"/>
          </p:cNvSpPr>
          <p:nvPr>
            <p:ph type="title"/>
          </p:nvPr>
        </p:nvSpPr>
        <p:spPr>
          <a:xfrm>
            <a:off x="457200" y="274638"/>
            <a:ext cx="8229600" cy="7921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b="1" i="0" u="none" strike="noStrike" cap="none" dirty="0">
                <a:solidFill>
                  <a:schemeClr val="accent2"/>
                </a:solidFill>
                <a:effectLst/>
                <a:latin typeface="Arial"/>
                <a:ea typeface="Arial"/>
                <a:cs typeface="Arial"/>
                <a:sym typeface="Arial"/>
              </a:rPr>
              <a:t>American Community Survey (ACS) </a:t>
            </a:r>
            <a:endParaRPr sz="2800" b="0" i="0" u="none" strike="noStrike" cap="none" dirty="0">
              <a:solidFill>
                <a:schemeClr val="accent2"/>
              </a:solidFill>
              <a:effectLst/>
              <a:latin typeface="Arial"/>
              <a:ea typeface="Arial"/>
              <a:cs typeface="Arial"/>
              <a:sym typeface="Arial"/>
            </a:endParaRPr>
          </a:p>
        </p:txBody>
      </p:sp>
      <p:sp>
        <p:nvSpPr>
          <p:cNvPr id="809" name="Google Shape;809;p127"/>
          <p:cNvSpPr txBox="1">
            <a:spLocks noGrp="1"/>
          </p:cNvSpPr>
          <p:nvPr>
            <p:ph type="body" idx="1"/>
          </p:nvPr>
        </p:nvSpPr>
        <p:spPr>
          <a:xfrm>
            <a:off x="457200" y="953233"/>
            <a:ext cx="4040100" cy="6399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480"/>
              </a:spcBef>
              <a:spcAft>
                <a:spcPts val="0"/>
              </a:spcAft>
              <a:buClr>
                <a:schemeClr val="accent2"/>
              </a:buClr>
              <a:buSzPts val="2400"/>
              <a:buFont typeface="Tahoma"/>
              <a:buNone/>
            </a:pPr>
            <a:r>
              <a:rPr lang="en-US"/>
              <a:t>1-year estimates</a:t>
            </a:r>
            <a:endParaRPr/>
          </a:p>
        </p:txBody>
      </p:sp>
      <p:sp>
        <p:nvSpPr>
          <p:cNvPr id="810" name="Google Shape;810;p127"/>
          <p:cNvSpPr txBox="1">
            <a:spLocks noGrp="1"/>
          </p:cNvSpPr>
          <p:nvPr>
            <p:ph type="body" idx="2"/>
          </p:nvPr>
        </p:nvSpPr>
        <p:spPr>
          <a:xfrm>
            <a:off x="545504" y="1592994"/>
            <a:ext cx="4193700" cy="46107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480"/>
              </a:spcBef>
              <a:spcAft>
                <a:spcPts val="0"/>
              </a:spcAft>
              <a:buClr>
                <a:schemeClr val="dk1"/>
              </a:buClr>
              <a:buSzPts val="2400"/>
              <a:buChar char="•"/>
            </a:pPr>
            <a:r>
              <a:rPr lang="en-US" dirty="0"/>
              <a:t>12 months of data </a:t>
            </a:r>
            <a:br>
              <a:rPr lang="en-US" dirty="0"/>
            </a:br>
            <a:r>
              <a:rPr lang="en-US" sz="2000" dirty="0"/>
              <a:t>(Jan-Dec 2017 data available since Oct. 2018</a:t>
            </a:r>
            <a:r>
              <a:rPr lang="en-US" sz="2000" dirty="0" smtClean="0"/>
              <a:t>).</a:t>
            </a:r>
            <a:endParaRPr dirty="0"/>
          </a:p>
          <a:p>
            <a:pPr marL="457200" lvl="0" indent="-381000" algn="l" rtl="0">
              <a:lnSpc>
                <a:spcPct val="100000"/>
              </a:lnSpc>
              <a:spcBef>
                <a:spcPts val="480"/>
              </a:spcBef>
              <a:spcAft>
                <a:spcPts val="0"/>
              </a:spcAft>
              <a:buClr>
                <a:schemeClr val="dk1"/>
              </a:buClr>
              <a:buSzPts val="2400"/>
              <a:buChar char="•"/>
            </a:pPr>
            <a:r>
              <a:rPr lang="en-US" dirty="0"/>
              <a:t>Data for large geographies </a:t>
            </a:r>
            <a:br>
              <a:rPr lang="en-US" dirty="0"/>
            </a:br>
            <a:r>
              <a:rPr lang="en-US" sz="2000" dirty="0"/>
              <a:t>(population of 65,000</a:t>
            </a:r>
            <a:r>
              <a:rPr lang="en-US" sz="2000" dirty="0" smtClean="0"/>
              <a:t>+).</a:t>
            </a:r>
            <a:endParaRPr dirty="0"/>
          </a:p>
          <a:p>
            <a:pPr marL="457200" lvl="0" indent="-381000" algn="l" rtl="0">
              <a:lnSpc>
                <a:spcPct val="100000"/>
              </a:lnSpc>
              <a:spcBef>
                <a:spcPts val="480"/>
              </a:spcBef>
              <a:spcAft>
                <a:spcPts val="0"/>
              </a:spcAft>
              <a:buClr>
                <a:schemeClr val="dk1"/>
              </a:buClr>
              <a:buSzPts val="2400"/>
              <a:buChar char="•"/>
            </a:pPr>
            <a:r>
              <a:rPr lang="en-US" dirty="0"/>
              <a:t>Least precise; most </a:t>
            </a:r>
            <a:r>
              <a:rPr lang="en-US" dirty="0" smtClean="0"/>
              <a:t>current.</a:t>
            </a:r>
            <a:endParaRPr dirty="0"/>
          </a:p>
          <a:p>
            <a:pPr marL="457200" lvl="0" indent="-381000" algn="l" rtl="0">
              <a:lnSpc>
                <a:spcPct val="100000"/>
              </a:lnSpc>
              <a:spcBef>
                <a:spcPts val="480"/>
              </a:spcBef>
              <a:spcAft>
                <a:spcPts val="0"/>
              </a:spcAft>
              <a:buClr>
                <a:schemeClr val="dk1"/>
              </a:buClr>
              <a:buSzPts val="2400"/>
              <a:buChar char="•"/>
            </a:pPr>
            <a:r>
              <a:rPr lang="en-US" dirty="0"/>
              <a:t>Use if you have a large geographic area and want only the most recent </a:t>
            </a:r>
            <a:r>
              <a:rPr lang="en-US" dirty="0" smtClean="0"/>
              <a:t>data.</a:t>
            </a:r>
            <a:endParaRPr dirty="0"/>
          </a:p>
        </p:txBody>
      </p:sp>
      <p:sp>
        <p:nvSpPr>
          <p:cNvPr id="811" name="Google Shape;811;p127"/>
          <p:cNvSpPr txBox="1">
            <a:spLocks noGrp="1"/>
          </p:cNvSpPr>
          <p:nvPr>
            <p:ph type="body" idx="3"/>
          </p:nvPr>
        </p:nvSpPr>
        <p:spPr>
          <a:xfrm>
            <a:off x="4645025" y="953232"/>
            <a:ext cx="4041900" cy="6399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480"/>
              </a:spcBef>
              <a:spcAft>
                <a:spcPts val="0"/>
              </a:spcAft>
              <a:buClr>
                <a:schemeClr val="accent2"/>
              </a:buClr>
              <a:buSzPts val="2400"/>
              <a:buFont typeface="Tahoma"/>
              <a:buNone/>
            </a:pPr>
            <a:r>
              <a:rPr lang="en-US"/>
              <a:t>5-year estimates</a:t>
            </a:r>
            <a:endParaRPr/>
          </a:p>
        </p:txBody>
      </p:sp>
      <p:sp>
        <p:nvSpPr>
          <p:cNvPr id="812" name="Google Shape;812;p127"/>
          <p:cNvSpPr txBox="1">
            <a:spLocks noGrp="1"/>
          </p:cNvSpPr>
          <p:nvPr>
            <p:ph type="body" idx="4"/>
          </p:nvPr>
        </p:nvSpPr>
        <p:spPr>
          <a:xfrm>
            <a:off x="4733365" y="1592994"/>
            <a:ext cx="4195500" cy="46107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480"/>
              </a:spcBef>
              <a:spcAft>
                <a:spcPts val="0"/>
              </a:spcAft>
              <a:buClr>
                <a:schemeClr val="dk1"/>
              </a:buClr>
              <a:buSzPts val="2400"/>
              <a:buChar char="•"/>
            </a:pPr>
            <a:r>
              <a:rPr lang="en-US" dirty="0"/>
              <a:t>Pool 60 months of </a:t>
            </a:r>
            <a:r>
              <a:rPr lang="en-US" dirty="0" smtClean="0"/>
              <a:t>data.</a:t>
            </a:r>
            <a:endParaRPr dirty="0"/>
          </a:p>
          <a:p>
            <a:pPr marL="457200" lvl="0" indent="-381000" algn="l" rtl="0">
              <a:lnSpc>
                <a:spcPct val="100000"/>
              </a:lnSpc>
              <a:spcBef>
                <a:spcPts val="480"/>
              </a:spcBef>
              <a:spcAft>
                <a:spcPts val="0"/>
              </a:spcAft>
              <a:buClr>
                <a:schemeClr val="dk1"/>
              </a:buClr>
              <a:buSzPts val="2400"/>
              <a:buChar char="•"/>
            </a:pPr>
            <a:r>
              <a:rPr lang="en-US" dirty="0"/>
              <a:t>Data for smaller geographies </a:t>
            </a:r>
            <a:br>
              <a:rPr lang="en-US" dirty="0"/>
            </a:br>
            <a:r>
              <a:rPr lang="en-US" sz="2000" dirty="0"/>
              <a:t>(Block groups, Census Tracts, Zip Code Areas, State Legislative Districts</a:t>
            </a:r>
            <a:r>
              <a:rPr lang="en-US" sz="2000" dirty="0" smtClean="0"/>
              <a:t>).</a:t>
            </a:r>
            <a:endParaRPr dirty="0"/>
          </a:p>
          <a:p>
            <a:pPr marL="457200" lvl="0" indent="-381000" algn="l" rtl="0">
              <a:lnSpc>
                <a:spcPct val="100000"/>
              </a:lnSpc>
              <a:spcBef>
                <a:spcPts val="480"/>
              </a:spcBef>
              <a:spcAft>
                <a:spcPts val="0"/>
              </a:spcAft>
              <a:buClr>
                <a:schemeClr val="dk1"/>
              </a:buClr>
              <a:buSzPts val="2400"/>
              <a:buChar char="•"/>
            </a:pPr>
            <a:r>
              <a:rPr lang="en-US" dirty="0"/>
              <a:t>Most precise; least </a:t>
            </a:r>
            <a:r>
              <a:rPr lang="en-US" dirty="0" smtClean="0"/>
              <a:t>current.</a:t>
            </a:r>
            <a:endParaRPr dirty="0"/>
          </a:p>
          <a:p>
            <a:pPr marL="457200" lvl="0" indent="-381000" algn="l" rtl="0">
              <a:lnSpc>
                <a:spcPct val="100000"/>
              </a:lnSpc>
              <a:spcBef>
                <a:spcPts val="480"/>
              </a:spcBef>
              <a:spcAft>
                <a:spcPts val="0"/>
              </a:spcAft>
              <a:buClr>
                <a:schemeClr val="dk1"/>
              </a:buClr>
              <a:buSzPts val="2400"/>
              <a:buChar char="•"/>
            </a:pPr>
            <a:r>
              <a:rPr lang="en-US" dirty="0"/>
              <a:t>Use if you have a small geographic </a:t>
            </a:r>
            <a:r>
              <a:rPr lang="en-US" dirty="0" smtClean="0"/>
              <a:t>area.</a:t>
            </a:r>
            <a:endParaRPr dirty="0"/>
          </a:p>
        </p:txBody>
      </p:sp>
    </p:spTree>
    <p:extLst>
      <p:ext uri="{BB962C8B-B14F-4D97-AF65-F5344CB8AC3E}">
        <p14:creationId xmlns:p14="http://schemas.microsoft.com/office/powerpoint/2010/main" val="3883780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128"/>
          <p:cNvSpPr txBox="1">
            <a:spLocks noGrp="1"/>
          </p:cNvSpPr>
          <p:nvPr>
            <p:ph type="title"/>
          </p:nvPr>
        </p:nvSpPr>
        <p:spPr>
          <a:xfrm>
            <a:off x="304800" y="274638"/>
            <a:ext cx="83820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effectLst/>
              </a:rPr>
              <a:t>What is the data that you most want to see for your community?</a:t>
            </a:r>
            <a:endParaRPr dirty="0">
              <a:effectLst/>
            </a:endParaRPr>
          </a:p>
        </p:txBody>
      </p:sp>
      <p:sp>
        <p:nvSpPr>
          <p:cNvPr id="819" name="Google Shape;819;p128"/>
          <p:cNvSpPr txBox="1">
            <a:spLocks noGrp="1"/>
          </p:cNvSpPr>
          <p:nvPr>
            <p:ph type="body" idx="1"/>
          </p:nvPr>
        </p:nvSpPr>
        <p:spPr>
          <a:xfrm>
            <a:off x="213350" y="1371600"/>
            <a:ext cx="3874200" cy="6399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en-US" sz="2300" dirty="0"/>
              <a:t>What do you want to do?</a:t>
            </a:r>
            <a:endParaRPr sz="2300" dirty="0"/>
          </a:p>
        </p:txBody>
      </p:sp>
      <p:sp>
        <p:nvSpPr>
          <p:cNvPr id="820" name="Google Shape;820;p128"/>
          <p:cNvSpPr txBox="1">
            <a:spLocks noGrp="1"/>
          </p:cNvSpPr>
          <p:nvPr>
            <p:ph type="body" idx="2"/>
          </p:nvPr>
        </p:nvSpPr>
        <p:spPr>
          <a:xfrm>
            <a:off x="457200" y="2057400"/>
            <a:ext cx="4040100" cy="39513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ClrTx/>
              <a:buSzPts val="2400"/>
              <a:buChar char="•"/>
            </a:pPr>
            <a:r>
              <a:rPr lang="en-US" sz="2300" dirty="0"/>
              <a:t>identifying key issues</a:t>
            </a:r>
            <a:endParaRPr sz="2300" dirty="0"/>
          </a:p>
          <a:p>
            <a:pPr marL="457200" lvl="0" indent="-381000" algn="l" rtl="0">
              <a:spcBef>
                <a:spcPts val="0"/>
              </a:spcBef>
              <a:spcAft>
                <a:spcPts val="0"/>
              </a:spcAft>
              <a:buClrTx/>
              <a:buSzPts val="2400"/>
              <a:buChar char="•"/>
            </a:pPr>
            <a:r>
              <a:rPr lang="en-US" sz="2300" dirty="0"/>
              <a:t>targeting legislators</a:t>
            </a:r>
            <a:endParaRPr sz="2300" dirty="0"/>
          </a:p>
          <a:p>
            <a:pPr marL="457200" lvl="0" indent="-381000" algn="l" rtl="0">
              <a:spcBef>
                <a:spcPts val="0"/>
              </a:spcBef>
              <a:spcAft>
                <a:spcPts val="0"/>
              </a:spcAft>
              <a:buClrTx/>
              <a:buSzPts val="2400"/>
              <a:buChar char="•"/>
            </a:pPr>
            <a:r>
              <a:rPr lang="en-US" sz="2300" dirty="0"/>
              <a:t>identifying coalition partners</a:t>
            </a:r>
            <a:endParaRPr sz="2300" dirty="0"/>
          </a:p>
          <a:p>
            <a:pPr marL="457200" lvl="0" indent="-381000" algn="l" rtl="0">
              <a:spcBef>
                <a:spcPts val="0"/>
              </a:spcBef>
              <a:spcAft>
                <a:spcPts val="0"/>
              </a:spcAft>
              <a:buClrTx/>
              <a:buSzPts val="2400"/>
              <a:buChar char="•"/>
            </a:pPr>
            <a:r>
              <a:rPr lang="en-US" sz="2300" dirty="0" smtClean="0"/>
              <a:t>teaching </a:t>
            </a:r>
            <a:r>
              <a:rPr lang="en-US" sz="2300" dirty="0"/>
              <a:t>the public</a:t>
            </a:r>
            <a:endParaRPr sz="2300" dirty="0"/>
          </a:p>
          <a:p>
            <a:pPr marL="457200" lvl="0" indent="-381000" algn="l" rtl="0">
              <a:spcBef>
                <a:spcPts val="0"/>
              </a:spcBef>
              <a:spcAft>
                <a:spcPts val="0"/>
              </a:spcAft>
              <a:buClrTx/>
              <a:buSzPts val="2400"/>
              <a:buChar char="•"/>
            </a:pPr>
            <a:r>
              <a:rPr lang="en-US" sz="2300" dirty="0" smtClean="0"/>
              <a:t>engaging </a:t>
            </a:r>
            <a:r>
              <a:rPr lang="en-US" sz="2300" dirty="0"/>
              <a:t>grassroots</a:t>
            </a:r>
            <a:endParaRPr sz="2300" dirty="0"/>
          </a:p>
          <a:p>
            <a:pPr marL="457200" lvl="0" indent="0" algn="l" rtl="0">
              <a:spcBef>
                <a:spcPts val="480"/>
              </a:spcBef>
              <a:spcAft>
                <a:spcPts val="0"/>
              </a:spcAft>
              <a:buClrTx/>
              <a:buNone/>
            </a:pPr>
            <a:endParaRPr sz="2300" dirty="0"/>
          </a:p>
        </p:txBody>
      </p:sp>
      <p:sp>
        <p:nvSpPr>
          <p:cNvPr id="821" name="Google Shape;821;p128"/>
          <p:cNvSpPr txBox="1">
            <a:spLocks noGrp="1"/>
          </p:cNvSpPr>
          <p:nvPr>
            <p:ph type="body" idx="3"/>
          </p:nvPr>
        </p:nvSpPr>
        <p:spPr>
          <a:xfrm>
            <a:off x="4495800" y="1371600"/>
            <a:ext cx="4382100" cy="6399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en-US" sz="2300" dirty="0"/>
              <a:t>What do you need to know?</a:t>
            </a:r>
            <a:endParaRPr sz="2300" dirty="0"/>
          </a:p>
        </p:txBody>
      </p:sp>
      <p:sp>
        <p:nvSpPr>
          <p:cNvPr id="822" name="Google Shape;822;p128"/>
          <p:cNvSpPr txBox="1">
            <a:spLocks noGrp="1"/>
          </p:cNvSpPr>
          <p:nvPr>
            <p:ph type="body" idx="4"/>
          </p:nvPr>
        </p:nvSpPr>
        <p:spPr>
          <a:xfrm>
            <a:off x="4495800" y="2057400"/>
            <a:ext cx="4041900" cy="39513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ClrTx/>
              <a:buSzPts val="2400"/>
              <a:buChar char="•"/>
            </a:pPr>
            <a:r>
              <a:rPr lang="en-US" sz="2300" dirty="0"/>
              <a:t>diversity demographics</a:t>
            </a:r>
            <a:endParaRPr sz="2300" dirty="0"/>
          </a:p>
          <a:p>
            <a:pPr marL="457200" lvl="0" indent="-381000" algn="l" rtl="0">
              <a:spcBef>
                <a:spcPts val="0"/>
              </a:spcBef>
              <a:spcAft>
                <a:spcPts val="0"/>
              </a:spcAft>
              <a:buClrTx/>
              <a:buSzPts val="2400"/>
              <a:buChar char="•"/>
            </a:pPr>
            <a:r>
              <a:rPr lang="en-US" sz="2300" dirty="0"/>
              <a:t>educational attainment</a:t>
            </a:r>
            <a:endParaRPr sz="2300" dirty="0"/>
          </a:p>
          <a:p>
            <a:pPr marL="457200" lvl="0" indent="-381000" algn="l" rtl="0">
              <a:spcBef>
                <a:spcPts val="0"/>
              </a:spcBef>
              <a:spcAft>
                <a:spcPts val="0"/>
              </a:spcAft>
              <a:buClrTx/>
              <a:buSzPts val="2400"/>
              <a:buChar char="•"/>
            </a:pPr>
            <a:r>
              <a:rPr lang="en-US" sz="2300" dirty="0"/>
              <a:t>employment</a:t>
            </a:r>
            <a:endParaRPr sz="2300" dirty="0"/>
          </a:p>
          <a:p>
            <a:pPr marL="457200" lvl="0" indent="-381000" algn="l" rtl="0">
              <a:spcBef>
                <a:spcPts val="0"/>
              </a:spcBef>
              <a:spcAft>
                <a:spcPts val="0"/>
              </a:spcAft>
              <a:buClrTx/>
              <a:buSzPts val="2400"/>
              <a:buChar char="•"/>
            </a:pPr>
            <a:r>
              <a:rPr lang="en-US" sz="2300" dirty="0"/>
              <a:t>median income</a:t>
            </a:r>
            <a:endParaRPr sz="2300" dirty="0"/>
          </a:p>
          <a:p>
            <a:pPr marL="457200" lvl="0" indent="-381000" algn="l" rtl="0">
              <a:spcBef>
                <a:spcPts val="0"/>
              </a:spcBef>
              <a:spcAft>
                <a:spcPts val="0"/>
              </a:spcAft>
              <a:buClrTx/>
              <a:buSzPts val="2400"/>
              <a:buChar char="•"/>
            </a:pPr>
            <a:r>
              <a:rPr lang="en-US" sz="2300" dirty="0"/>
              <a:t>poverty</a:t>
            </a:r>
            <a:endParaRPr sz="2300" dirty="0"/>
          </a:p>
          <a:p>
            <a:pPr marL="457200" lvl="0" indent="-381000" algn="l" rtl="0">
              <a:spcBef>
                <a:spcPts val="0"/>
              </a:spcBef>
              <a:spcAft>
                <a:spcPts val="0"/>
              </a:spcAft>
              <a:buClrTx/>
              <a:buSzPts val="2400"/>
              <a:buChar char="•"/>
            </a:pPr>
            <a:r>
              <a:rPr lang="en-US" sz="2300" dirty="0"/>
              <a:t>food access</a:t>
            </a:r>
            <a:endParaRPr sz="2300" dirty="0"/>
          </a:p>
          <a:p>
            <a:pPr marL="457200" lvl="0" indent="-381000" algn="l" rtl="0">
              <a:spcBef>
                <a:spcPts val="0"/>
              </a:spcBef>
              <a:spcAft>
                <a:spcPts val="0"/>
              </a:spcAft>
              <a:buClrTx/>
              <a:buSzPts val="2400"/>
              <a:buChar char="•"/>
            </a:pPr>
            <a:r>
              <a:rPr lang="en-US" sz="2300" dirty="0"/>
              <a:t>health coverage</a:t>
            </a:r>
            <a:endParaRPr sz="2300" dirty="0"/>
          </a:p>
          <a:p>
            <a:pPr marL="457200" lvl="0" indent="-381000" algn="l" rtl="0">
              <a:spcBef>
                <a:spcPts val="0"/>
              </a:spcBef>
              <a:spcAft>
                <a:spcPts val="0"/>
              </a:spcAft>
              <a:buClrTx/>
              <a:buSzPts val="2400"/>
              <a:buChar char="•"/>
            </a:pPr>
            <a:r>
              <a:rPr lang="en-US" sz="2300" dirty="0"/>
              <a:t>housing</a:t>
            </a:r>
            <a:endParaRPr sz="2300" dirty="0"/>
          </a:p>
          <a:p>
            <a:pPr marL="457200" lvl="0" indent="-381000" algn="l" rtl="0">
              <a:spcBef>
                <a:spcPts val="0"/>
              </a:spcBef>
              <a:spcAft>
                <a:spcPts val="0"/>
              </a:spcAft>
              <a:buClrTx/>
              <a:buSzPts val="2400"/>
              <a:buChar char="•"/>
            </a:pPr>
            <a:r>
              <a:rPr lang="en-US" sz="2300" dirty="0"/>
              <a:t>transportation</a:t>
            </a:r>
            <a:endParaRPr sz="2300" dirty="0"/>
          </a:p>
        </p:txBody>
      </p:sp>
    </p:spTree>
    <p:extLst>
      <p:ext uri="{BB962C8B-B14F-4D97-AF65-F5344CB8AC3E}">
        <p14:creationId xmlns:p14="http://schemas.microsoft.com/office/powerpoint/2010/main" val="1279690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129"/>
          <p:cNvSpPr txBox="1">
            <a:spLocks noGrp="1"/>
          </p:cNvSpPr>
          <p:nvPr>
            <p:ph type="title"/>
          </p:nvPr>
        </p:nvSpPr>
        <p:spPr>
          <a:xfrm>
            <a:off x="228600" y="249600"/>
            <a:ext cx="8001000" cy="135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Statistics on disability, race and poverty helped us reach policymakers on health, housing, transportation and other topics.  </a:t>
            </a:r>
            <a:endParaRPr sz="2800" b="1" i="0" u="none" strike="noStrike" cap="none" dirty="0">
              <a:solidFill>
                <a:schemeClr val="accent2"/>
              </a:solidFill>
              <a:latin typeface="Arial Rounded"/>
              <a:ea typeface="Arial Rounded"/>
              <a:cs typeface="Arial Rounded"/>
              <a:sym typeface="Arial Rounded"/>
            </a:endParaRPr>
          </a:p>
        </p:txBody>
      </p:sp>
      <p:sp>
        <p:nvSpPr>
          <p:cNvPr id="828" name="Google Shape;828;p129"/>
          <p:cNvSpPr txBox="1">
            <a:spLocks noGrp="1"/>
          </p:cNvSpPr>
          <p:nvPr>
            <p:ph type="body" idx="1"/>
          </p:nvPr>
        </p:nvSpPr>
        <p:spPr>
          <a:xfrm>
            <a:off x="381000" y="1773000"/>
            <a:ext cx="8305800" cy="203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500"/>
              <a:buNone/>
            </a:pPr>
            <a:r>
              <a:rPr lang="en-US" sz="2000" dirty="0"/>
              <a:t>In NYC, 35% of people with disabilities live below the federal poverty level. The poverty rate is higher among people in some racial/ethnic groups. In some counties, the poverty rate is significantly higher. </a:t>
            </a:r>
            <a:endParaRPr sz="2000" dirty="0"/>
          </a:p>
          <a:p>
            <a:pPr marL="0" lvl="0" indent="0" algn="l" rtl="0">
              <a:spcBef>
                <a:spcPts val="0"/>
              </a:spcBef>
              <a:spcAft>
                <a:spcPts val="0"/>
              </a:spcAft>
              <a:buSzPts val="2500"/>
              <a:buNone/>
            </a:pPr>
            <a:endParaRPr sz="2000" dirty="0"/>
          </a:p>
          <a:p>
            <a:pPr marL="0" lvl="0" indent="0" algn="l" rtl="0">
              <a:spcBef>
                <a:spcPts val="0"/>
              </a:spcBef>
              <a:spcAft>
                <a:spcPts val="0"/>
              </a:spcAft>
              <a:buSzPts val="2500"/>
              <a:buNone/>
            </a:pPr>
            <a:r>
              <a:rPr lang="en-US" sz="2000" dirty="0"/>
              <a:t>This data (broken out by county) helped us reach lawmakers about policy and resource needs of their communities.</a:t>
            </a:r>
            <a:endParaRPr sz="2000" dirty="0"/>
          </a:p>
          <a:p>
            <a:pPr marL="0" lvl="0" indent="0" algn="l" rtl="0">
              <a:spcBef>
                <a:spcPts val="0"/>
              </a:spcBef>
              <a:spcAft>
                <a:spcPts val="0"/>
              </a:spcAft>
              <a:buSzPts val="2500"/>
              <a:buNone/>
            </a:pPr>
            <a:endParaRPr sz="2500" dirty="0"/>
          </a:p>
        </p:txBody>
      </p:sp>
      <p:pic>
        <p:nvPicPr>
          <p:cNvPr id="829" name="Google Shape;829;p129" descr="This represents a map showing counties in New York and looking at poverty:&#10;Bronx - orange -  Bronx: 45.1% All;  Hispanic; 42.8% Black; 31.7% Asian; 29.3% White; Other 37.1%&#10;Manhattan: 39.9% All; Hispanic 44.7%; Black 48.8% Asian 29.4% White 28.1%; Other 46.9% Queens: 30.8% Hispanic 30.8%; Black 28.7% Asian; 22.9%; White 24.4%; Other 19.8%&#10;Staten Island: 27.9% All; Hispanic 33.5%; Black; 44.1%; Asian 41.8% White 21.9%; Other 0%&#10;Brooklyn: 37.1% All; Hispanic 43.8%; Black 37.9%; Asian 31.9%; White 31.4%; Other 43.9%"/>
          <p:cNvPicPr preferRelativeResize="0"/>
          <p:nvPr/>
        </p:nvPicPr>
        <p:blipFill rotWithShape="1">
          <a:blip r:embed="rId3">
            <a:alphaModFix/>
          </a:blip>
          <a:srcRect t="15352" r="534"/>
          <a:stretch/>
        </p:blipFill>
        <p:spPr>
          <a:xfrm>
            <a:off x="3259950" y="3667200"/>
            <a:ext cx="5340950" cy="2865101"/>
          </a:xfrm>
          <a:prstGeom prst="rect">
            <a:avLst/>
          </a:prstGeom>
          <a:noFill/>
          <a:ln>
            <a:noFill/>
          </a:ln>
        </p:spPr>
      </p:pic>
      <p:sp>
        <p:nvSpPr>
          <p:cNvPr id="830" name="Google Shape;830;p129"/>
          <p:cNvSpPr txBox="1">
            <a:spLocks noGrp="1"/>
          </p:cNvSpPr>
          <p:nvPr>
            <p:ph type="sldNum" idx="4294967295"/>
          </p:nvPr>
        </p:nvSpPr>
        <p:spPr>
          <a:xfrm>
            <a:off x="6553200" y="6477000"/>
            <a:ext cx="2362200" cy="2444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58555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30"/>
          <p:cNvSpPr txBox="1">
            <a:spLocks noGrp="1"/>
          </p:cNvSpPr>
          <p:nvPr>
            <p:ph type="title"/>
          </p:nvPr>
        </p:nvSpPr>
        <p:spPr>
          <a:xfrm>
            <a:off x="228600" y="184800"/>
            <a:ext cx="7696200" cy="729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200" dirty="0"/>
              <a:t>Using data to affect policy</a:t>
            </a:r>
            <a:endParaRPr sz="3200" dirty="0"/>
          </a:p>
        </p:txBody>
      </p:sp>
      <p:sp>
        <p:nvSpPr>
          <p:cNvPr id="837" name="Google Shape;837;p130"/>
          <p:cNvSpPr txBox="1">
            <a:spLocks noGrp="1"/>
          </p:cNvSpPr>
          <p:nvPr>
            <p:ph type="body" idx="1"/>
          </p:nvPr>
        </p:nvSpPr>
        <p:spPr>
          <a:xfrm>
            <a:off x="304800" y="1005900"/>
            <a:ext cx="8534400" cy="5471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400" dirty="0">
                <a:latin typeface="Tahoma"/>
                <a:ea typeface="Tahoma"/>
                <a:cs typeface="Tahoma"/>
                <a:sym typeface="Tahoma"/>
              </a:rPr>
              <a:t>CIDNY uses research data in litigation, settlement talks and monitoring on issues that affect all people with disabilities, but particularly people with disabilities who are Black, Hispanic/</a:t>
            </a:r>
            <a:r>
              <a:rPr lang="en-US" sz="2400" dirty="0" err="1">
                <a:latin typeface="Tahoma"/>
                <a:ea typeface="Tahoma"/>
                <a:cs typeface="Tahoma"/>
                <a:sym typeface="Tahoma"/>
              </a:rPr>
              <a:t>Latinx</a:t>
            </a:r>
            <a:r>
              <a:rPr lang="en-US" sz="2400" dirty="0">
                <a:latin typeface="Tahoma"/>
                <a:ea typeface="Tahoma"/>
                <a:cs typeface="Tahoma"/>
                <a:sym typeface="Tahoma"/>
              </a:rPr>
              <a:t>, Asian American Communities. </a:t>
            </a:r>
            <a:endParaRPr sz="2400" dirty="0">
              <a:latin typeface="Tahoma"/>
              <a:ea typeface="Tahoma"/>
              <a:cs typeface="Tahoma"/>
              <a:sym typeface="Tahoma"/>
            </a:endParaRPr>
          </a:p>
          <a:p>
            <a:pPr marL="0" lvl="0" indent="0" algn="l" rtl="0">
              <a:spcBef>
                <a:spcPts val="0"/>
              </a:spcBef>
              <a:spcAft>
                <a:spcPts val="0"/>
              </a:spcAft>
              <a:buClr>
                <a:schemeClr val="dk1"/>
              </a:buClr>
              <a:buSzPts val="1100"/>
              <a:buFont typeface="Arial"/>
              <a:buNone/>
            </a:pPr>
            <a:endParaRPr sz="1100" dirty="0">
              <a:latin typeface="Tahoma"/>
              <a:ea typeface="Tahoma"/>
              <a:cs typeface="Tahoma"/>
              <a:sym typeface="Tahoma"/>
            </a:endParaRPr>
          </a:p>
          <a:p>
            <a:pPr marL="0" lvl="0" indent="0" algn="l" rtl="0">
              <a:spcBef>
                <a:spcPts val="0"/>
              </a:spcBef>
              <a:spcAft>
                <a:spcPts val="0"/>
              </a:spcAft>
              <a:buClr>
                <a:schemeClr val="dk1"/>
              </a:buClr>
              <a:buSzPts val="1100"/>
              <a:buFont typeface="Arial"/>
              <a:buNone/>
            </a:pPr>
            <a:r>
              <a:rPr lang="en-US" sz="2400" dirty="0">
                <a:latin typeface="Tahoma"/>
                <a:ea typeface="Tahoma"/>
                <a:cs typeface="Tahoma"/>
                <a:sym typeface="Tahoma"/>
              </a:rPr>
              <a:t>Examples:</a:t>
            </a:r>
            <a:r>
              <a:rPr lang="en-US" sz="1600" dirty="0">
                <a:latin typeface="Tahoma"/>
                <a:ea typeface="Tahoma"/>
                <a:cs typeface="Tahoma"/>
                <a:sym typeface="Tahoma"/>
              </a:rPr>
              <a:t> </a:t>
            </a:r>
            <a:endParaRPr sz="1600" dirty="0">
              <a:latin typeface="Tahoma"/>
              <a:ea typeface="Tahoma"/>
              <a:cs typeface="Tahoma"/>
              <a:sym typeface="Tahoma"/>
            </a:endParaRPr>
          </a:p>
          <a:p>
            <a:pPr marL="0" lvl="0" indent="0" algn="l" rtl="0">
              <a:spcBef>
                <a:spcPts val="0"/>
              </a:spcBef>
              <a:spcAft>
                <a:spcPts val="0"/>
              </a:spcAft>
              <a:buClr>
                <a:schemeClr val="dk1"/>
              </a:buClr>
              <a:buSzPts val="1100"/>
              <a:buFont typeface="Arial"/>
              <a:buNone/>
            </a:pPr>
            <a:endParaRPr sz="1100" dirty="0">
              <a:latin typeface="Tahoma"/>
              <a:ea typeface="Tahoma"/>
              <a:cs typeface="Tahoma"/>
              <a:sym typeface="Tahoma"/>
            </a:endParaRPr>
          </a:p>
          <a:p>
            <a:pPr marL="457200" lvl="0" indent="-342900" algn="l" rtl="0">
              <a:spcBef>
                <a:spcPts val="0"/>
              </a:spcBef>
              <a:spcAft>
                <a:spcPts val="0"/>
              </a:spcAft>
              <a:buSzPts val="1800"/>
              <a:buFont typeface="Arial"/>
              <a:buChar char="•"/>
            </a:pPr>
            <a:r>
              <a:rPr lang="en-US" sz="2400" dirty="0">
                <a:latin typeface="Tahoma"/>
                <a:ea typeface="Tahoma"/>
                <a:cs typeface="Tahoma"/>
                <a:sym typeface="Tahoma"/>
              </a:rPr>
              <a:t>Subway accessibility litigation </a:t>
            </a:r>
            <a:endParaRPr sz="2400" dirty="0">
              <a:latin typeface="Tahoma"/>
              <a:ea typeface="Tahoma"/>
              <a:cs typeface="Tahoma"/>
              <a:sym typeface="Tahoma"/>
            </a:endParaRPr>
          </a:p>
          <a:p>
            <a:pPr marL="457200" lvl="0" indent="0" algn="l" rtl="0">
              <a:spcBef>
                <a:spcPts val="0"/>
              </a:spcBef>
              <a:spcAft>
                <a:spcPts val="0"/>
              </a:spcAft>
              <a:buSzPts val="2600"/>
              <a:buNone/>
            </a:pPr>
            <a:endParaRPr sz="1000" dirty="0">
              <a:latin typeface="Tahoma"/>
              <a:ea typeface="Tahoma"/>
              <a:cs typeface="Tahoma"/>
              <a:sym typeface="Tahoma"/>
            </a:endParaRPr>
          </a:p>
          <a:p>
            <a:pPr marL="457200" lvl="0" indent="-342900" algn="l" rtl="0">
              <a:spcBef>
                <a:spcPts val="0"/>
              </a:spcBef>
              <a:spcAft>
                <a:spcPts val="0"/>
              </a:spcAft>
              <a:buSzPts val="1800"/>
              <a:buFont typeface="Arial"/>
              <a:buChar char="•"/>
            </a:pPr>
            <a:r>
              <a:rPr lang="en-US" sz="2400" dirty="0"/>
              <a:t>Right to Counsel legislation helping low-income people with disabilities facing eviction</a:t>
            </a:r>
            <a:endParaRPr sz="2400" dirty="0">
              <a:latin typeface="Tahoma"/>
              <a:ea typeface="Tahoma"/>
              <a:cs typeface="Tahoma"/>
              <a:sym typeface="Tahoma"/>
            </a:endParaRPr>
          </a:p>
          <a:p>
            <a:pPr marL="457200" lvl="0" indent="0" algn="l" rtl="0">
              <a:spcBef>
                <a:spcPts val="0"/>
              </a:spcBef>
              <a:spcAft>
                <a:spcPts val="0"/>
              </a:spcAft>
              <a:buSzPts val="2600"/>
              <a:buNone/>
            </a:pPr>
            <a:endParaRPr sz="1000" dirty="0">
              <a:latin typeface="Tahoma"/>
              <a:ea typeface="Tahoma"/>
              <a:cs typeface="Tahoma"/>
              <a:sym typeface="Tahoma"/>
            </a:endParaRPr>
          </a:p>
          <a:p>
            <a:pPr marL="457200" lvl="0" indent="-342900" algn="l" rtl="0">
              <a:spcBef>
                <a:spcPts val="0"/>
              </a:spcBef>
              <a:spcAft>
                <a:spcPts val="0"/>
              </a:spcAft>
              <a:buSzPts val="1800"/>
              <a:buFont typeface="Arial"/>
              <a:buChar char="•"/>
            </a:pPr>
            <a:r>
              <a:rPr lang="en-US" sz="2400" dirty="0"/>
              <a:t>Targeting disaster relief to the needs of people with disabilities who speak a language other than </a:t>
            </a:r>
            <a:r>
              <a:rPr lang="en-US" sz="2400" dirty="0" smtClean="0"/>
              <a:t>English</a:t>
            </a:r>
            <a:endParaRPr sz="2400" dirty="0"/>
          </a:p>
        </p:txBody>
      </p:sp>
    </p:spTree>
    <p:extLst>
      <p:ext uri="{BB962C8B-B14F-4D97-AF65-F5344CB8AC3E}">
        <p14:creationId xmlns:p14="http://schemas.microsoft.com/office/powerpoint/2010/main" val="1352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131"/>
          <p:cNvSpPr txBox="1">
            <a:spLocks noGrp="1"/>
          </p:cNvSpPr>
          <p:nvPr>
            <p:ph type="title"/>
          </p:nvPr>
        </p:nvSpPr>
        <p:spPr>
          <a:xfrm>
            <a:off x="276044" y="416534"/>
            <a:ext cx="8410755" cy="7921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3200" dirty="0"/>
              <a:t>In litigation, we use mapping to see gaps in services that result in inequities.</a:t>
            </a:r>
            <a:endParaRPr sz="3200" b="1" i="0" u="none" strike="noStrike" cap="none" dirty="0">
              <a:solidFill>
                <a:schemeClr val="accent2"/>
              </a:solidFill>
              <a:latin typeface="Arial Rounded"/>
              <a:ea typeface="Arial Rounded"/>
              <a:cs typeface="Arial Rounded"/>
              <a:sym typeface="Arial Rounded"/>
            </a:endParaRPr>
          </a:p>
        </p:txBody>
      </p:sp>
      <p:sp>
        <p:nvSpPr>
          <p:cNvPr id="843" name="Google Shape;843;p131"/>
          <p:cNvSpPr txBox="1">
            <a:spLocks noGrp="1"/>
          </p:cNvSpPr>
          <p:nvPr>
            <p:ph type="body" idx="1"/>
          </p:nvPr>
        </p:nvSpPr>
        <p:spPr>
          <a:xfrm>
            <a:off x="304800" y="1383071"/>
            <a:ext cx="8446159" cy="904875"/>
          </a:xfrm>
          <a:prstGeom prst="rect">
            <a:avLst/>
          </a:prstGeom>
          <a:noFill/>
          <a:ln>
            <a:noFill/>
          </a:ln>
        </p:spPr>
        <p:txBody>
          <a:bodyPr spcFirstLastPara="1" wrap="square" lIns="91425" tIns="45700" rIns="91425" bIns="45700" anchor="t" anchorCtr="0">
            <a:noAutofit/>
          </a:bodyPr>
          <a:lstStyle/>
          <a:p>
            <a:pPr marL="63500" lvl="0" indent="0" algn="l" rtl="0">
              <a:spcBef>
                <a:spcPts val="0"/>
              </a:spcBef>
              <a:spcAft>
                <a:spcPts val="0"/>
              </a:spcAft>
              <a:buSzPts val="2400"/>
              <a:buNone/>
            </a:pPr>
            <a:r>
              <a:rPr lang="en-US" sz="2400" dirty="0"/>
              <a:t>Map shows subway lines with and without elevators in low income communities of color with high rates of disability.</a:t>
            </a:r>
            <a:endParaRPr sz="2400" dirty="0"/>
          </a:p>
        </p:txBody>
      </p:sp>
      <p:pic>
        <p:nvPicPr>
          <p:cNvPr id="844" name="Google Shape;844;p131" descr="This is a screenshot with title &quot;NY Subway Accessibility and disabled Population in Poverty&quot;&#10;It reflects a high level view of counties in different colors with red and green dots to show that there are few if any accessible subway stations in communities with the highest density of people with disabilities who need them and have few alternatives."/>
          <p:cNvPicPr preferRelativeResize="0"/>
          <p:nvPr/>
        </p:nvPicPr>
        <p:blipFill rotWithShape="1">
          <a:blip r:embed="rId3">
            <a:alphaModFix/>
          </a:blip>
          <a:srcRect/>
          <a:stretch/>
        </p:blipFill>
        <p:spPr>
          <a:xfrm>
            <a:off x="1600200" y="2438400"/>
            <a:ext cx="5977136" cy="3485623"/>
          </a:xfrm>
          <a:prstGeom prst="rect">
            <a:avLst/>
          </a:prstGeom>
          <a:noFill/>
          <a:ln>
            <a:noFill/>
          </a:ln>
        </p:spPr>
      </p:pic>
      <p:sp>
        <p:nvSpPr>
          <p:cNvPr id="845" name="Google Shape;845;p131"/>
          <p:cNvSpPr txBox="1">
            <a:spLocks noGrp="1"/>
          </p:cNvSpPr>
          <p:nvPr>
            <p:ph type="sldNum" idx="4294967295"/>
          </p:nvPr>
        </p:nvSpPr>
        <p:spPr>
          <a:xfrm>
            <a:off x="6553200" y="6477000"/>
            <a:ext cx="2362200" cy="2444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116530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132"/>
          <p:cNvSpPr txBox="1">
            <a:spLocks noGrp="1"/>
          </p:cNvSpPr>
          <p:nvPr>
            <p:ph type="title"/>
          </p:nvPr>
        </p:nvSpPr>
        <p:spPr>
          <a:xfrm>
            <a:off x="228600" y="76200"/>
            <a:ext cx="8153400" cy="1867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Creating a right to counsel for people facing eviction and targeting people with disabilities of color who are in greatest </a:t>
            </a:r>
            <a:r>
              <a:rPr lang="en-US" dirty="0" smtClean="0"/>
              <a:t>need. </a:t>
            </a:r>
            <a:endParaRPr sz="2800" b="1" i="0" u="none" strike="noStrike" cap="none" dirty="0">
              <a:solidFill>
                <a:schemeClr val="accent2"/>
              </a:solidFill>
              <a:latin typeface="Arial Rounded"/>
              <a:ea typeface="Arial Rounded"/>
              <a:cs typeface="Arial Rounded"/>
              <a:sym typeface="Arial Rounded"/>
            </a:endParaRPr>
          </a:p>
        </p:txBody>
      </p:sp>
      <p:pic>
        <p:nvPicPr>
          <p:cNvPr id="851" name="Google Shape;851;p132" descr="Screenshot of two maps and associated tables. One reflects Bronx: People with a Disability; and Bronx: People with a Disability in Poverty."/>
          <p:cNvPicPr preferRelativeResize="0"/>
          <p:nvPr/>
        </p:nvPicPr>
        <p:blipFill rotWithShape="1">
          <a:blip r:embed="rId3">
            <a:alphaModFix/>
          </a:blip>
          <a:srcRect/>
          <a:stretch/>
        </p:blipFill>
        <p:spPr>
          <a:xfrm>
            <a:off x="1219200" y="1943700"/>
            <a:ext cx="6547424" cy="4287750"/>
          </a:xfrm>
          <a:prstGeom prst="rect">
            <a:avLst/>
          </a:prstGeom>
          <a:noFill/>
          <a:ln>
            <a:noFill/>
          </a:ln>
        </p:spPr>
      </p:pic>
      <p:sp>
        <p:nvSpPr>
          <p:cNvPr id="852" name="Google Shape;852;p132"/>
          <p:cNvSpPr txBox="1">
            <a:spLocks noGrp="1"/>
          </p:cNvSpPr>
          <p:nvPr>
            <p:ph type="sldNum" idx="4294967295"/>
          </p:nvPr>
        </p:nvSpPr>
        <p:spPr>
          <a:xfrm>
            <a:off x="6553200" y="6477000"/>
            <a:ext cx="2362200" cy="2444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779795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133"/>
          <p:cNvSpPr txBox="1">
            <a:spLocks noGrp="1"/>
          </p:cNvSpPr>
          <p:nvPr>
            <p:ph type="title"/>
          </p:nvPr>
        </p:nvSpPr>
        <p:spPr>
          <a:xfrm>
            <a:off x="215074" y="261300"/>
            <a:ext cx="8471725" cy="957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Using data to target resources during disasters by changing federal agency practices. </a:t>
            </a:r>
            <a:endParaRPr dirty="0"/>
          </a:p>
        </p:txBody>
      </p:sp>
      <p:sp>
        <p:nvSpPr>
          <p:cNvPr id="859" name="Google Shape;859;p133"/>
          <p:cNvSpPr txBox="1">
            <a:spLocks noGrp="1"/>
          </p:cNvSpPr>
          <p:nvPr>
            <p:ph type="body" idx="1"/>
          </p:nvPr>
        </p:nvSpPr>
        <p:spPr>
          <a:xfrm>
            <a:off x="304800" y="1159800"/>
            <a:ext cx="8610600" cy="486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600"/>
              <a:buNone/>
            </a:pPr>
            <a:r>
              <a:rPr lang="en-US" sz="2400" dirty="0"/>
              <a:t>After Hurricane Sandy hit </a:t>
            </a:r>
            <a:r>
              <a:rPr lang="en-US" sz="2400" dirty="0" smtClean="0"/>
              <a:t>NYC, </a:t>
            </a:r>
            <a:r>
              <a:rPr lang="en-US" sz="2400" dirty="0"/>
              <a:t>data helped us talk to the USDA about directing disaster food resources to people with disabilities in hurricane zones in Queens. </a:t>
            </a:r>
            <a:endParaRPr sz="2400" dirty="0"/>
          </a:p>
          <a:p>
            <a:pPr marL="0" lvl="0" indent="0" algn="l" rtl="0">
              <a:lnSpc>
                <a:spcPct val="100000"/>
              </a:lnSpc>
              <a:spcBef>
                <a:spcPts val="520"/>
              </a:spcBef>
              <a:spcAft>
                <a:spcPts val="0"/>
              </a:spcAft>
              <a:buSzPts val="2600"/>
              <a:buNone/>
            </a:pPr>
            <a:endParaRPr sz="1400" dirty="0"/>
          </a:p>
          <a:p>
            <a:pPr marL="457200" lvl="0" indent="-355600" algn="l" rtl="0">
              <a:lnSpc>
                <a:spcPct val="100000"/>
              </a:lnSpc>
              <a:spcBef>
                <a:spcPts val="520"/>
              </a:spcBef>
              <a:spcAft>
                <a:spcPts val="0"/>
              </a:spcAft>
              <a:buSzPts val="2000"/>
              <a:buChar char="•"/>
            </a:pPr>
            <a:r>
              <a:rPr lang="en-US" sz="2400" dirty="0"/>
              <a:t>People with SSI/SSDI were eligible.</a:t>
            </a:r>
            <a:endParaRPr sz="2400" dirty="0"/>
          </a:p>
          <a:p>
            <a:pPr marL="457200" lvl="0" indent="-355600" algn="l" rtl="0">
              <a:lnSpc>
                <a:spcPct val="100000"/>
              </a:lnSpc>
              <a:spcBef>
                <a:spcPts val="520"/>
              </a:spcBef>
              <a:spcAft>
                <a:spcPts val="0"/>
              </a:spcAft>
              <a:buSzPts val="2000"/>
              <a:buChar char="•"/>
            </a:pPr>
            <a:r>
              <a:rPr lang="en-US" sz="2400" dirty="0"/>
              <a:t>We used zip codes, names of neighborhoods, SSA population in those neighborhoods, </a:t>
            </a:r>
            <a:endParaRPr sz="2400" dirty="0"/>
          </a:p>
          <a:p>
            <a:pPr marL="457200" lvl="0" indent="-355600" algn="l" rtl="0">
              <a:lnSpc>
                <a:spcPct val="100000"/>
              </a:lnSpc>
              <a:spcBef>
                <a:spcPts val="520"/>
              </a:spcBef>
              <a:spcAft>
                <a:spcPts val="0"/>
              </a:spcAft>
              <a:buSzPts val="2000"/>
              <a:buChar char="•"/>
            </a:pPr>
            <a:r>
              <a:rPr lang="en-US" sz="2400" dirty="0"/>
              <a:t>We emphasized languages spoken to ensure translated materials were available.</a:t>
            </a:r>
            <a:endParaRPr sz="2400" dirty="0"/>
          </a:p>
          <a:p>
            <a:pPr marL="457200" lvl="0" indent="-355600" algn="l" rtl="0">
              <a:lnSpc>
                <a:spcPct val="100000"/>
              </a:lnSpc>
              <a:spcBef>
                <a:spcPts val="520"/>
              </a:spcBef>
              <a:spcAft>
                <a:spcPts val="0"/>
              </a:spcAft>
              <a:buSzPts val="2000"/>
              <a:buChar char="•"/>
            </a:pPr>
            <a:r>
              <a:rPr lang="en-US" sz="2400" dirty="0"/>
              <a:t>We partnered with immigration and legal groups to get translated information about disaster food stamps to people that needed it. </a:t>
            </a:r>
            <a:endParaRPr sz="2400" dirty="0"/>
          </a:p>
          <a:p>
            <a:pPr marL="0" lvl="0" indent="0" algn="l" rtl="0">
              <a:lnSpc>
                <a:spcPct val="100000"/>
              </a:lnSpc>
              <a:spcBef>
                <a:spcPts val="520"/>
              </a:spcBef>
              <a:spcAft>
                <a:spcPts val="0"/>
              </a:spcAft>
              <a:buSzPts val="2600"/>
              <a:buNone/>
            </a:pPr>
            <a:endParaRPr sz="2800" dirty="0"/>
          </a:p>
          <a:p>
            <a:pPr marL="342900" lvl="0" indent="-177800" algn="l" rtl="0">
              <a:lnSpc>
                <a:spcPct val="100000"/>
              </a:lnSpc>
              <a:spcBef>
                <a:spcPts val="520"/>
              </a:spcBef>
              <a:spcAft>
                <a:spcPts val="0"/>
              </a:spcAft>
              <a:buSzPts val="2600"/>
              <a:buFont typeface="Tahoma"/>
              <a:buNone/>
            </a:pPr>
            <a:endParaRPr dirty="0"/>
          </a:p>
          <a:p>
            <a:pPr marL="165100" lvl="0" indent="0" algn="l" rtl="0">
              <a:lnSpc>
                <a:spcPct val="100000"/>
              </a:lnSpc>
              <a:spcBef>
                <a:spcPts val="520"/>
              </a:spcBef>
              <a:spcAft>
                <a:spcPts val="0"/>
              </a:spcAft>
              <a:buSzPts val="2600"/>
              <a:buFont typeface="Tahoma"/>
              <a:buNone/>
            </a:pPr>
            <a:endParaRPr dirty="0"/>
          </a:p>
        </p:txBody>
      </p:sp>
    </p:spTree>
    <p:extLst>
      <p:ext uri="{BB962C8B-B14F-4D97-AF65-F5344CB8AC3E}">
        <p14:creationId xmlns:p14="http://schemas.microsoft.com/office/powerpoint/2010/main" val="3488134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134"/>
          <p:cNvSpPr txBox="1">
            <a:spLocks noGrp="1"/>
          </p:cNvSpPr>
          <p:nvPr>
            <p:ph type="title"/>
          </p:nvPr>
        </p:nvSpPr>
        <p:spPr>
          <a:xfrm>
            <a:off x="152400" y="350839"/>
            <a:ext cx="8153400" cy="792162"/>
          </a:xfrm>
          <a:prstGeom prst="rect">
            <a:avLst/>
          </a:prstGeom>
          <a:noFill/>
          <a:ln>
            <a:noFill/>
          </a:ln>
        </p:spPr>
        <p:txBody>
          <a:bodyPr spcFirstLastPara="1" wrap="square" lIns="91425" tIns="45700" rIns="91425" bIns="45700" anchor="ctr" anchorCtr="0">
            <a:noAutofit/>
          </a:bodyPr>
          <a:lstStyle/>
          <a:p>
            <a:pPr marL="63500" lvl="0" indent="0" algn="l" rtl="0">
              <a:spcBef>
                <a:spcPts val="0"/>
              </a:spcBef>
              <a:spcAft>
                <a:spcPts val="0"/>
              </a:spcAft>
              <a:buClr>
                <a:schemeClr val="dk1"/>
              </a:buClr>
              <a:buSzPts val="2400"/>
              <a:buFont typeface="Arial"/>
              <a:buNone/>
            </a:pPr>
            <a:r>
              <a:rPr lang="en-US" sz="2500" dirty="0" smtClean="0">
                <a:solidFill>
                  <a:schemeClr val="accent6"/>
                </a:solidFill>
                <a:ea typeface="Tahoma"/>
                <a:cs typeface="Tahoma"/>
                <a:sym typeface="Tahoma"/>
              </a:rPr>
              <a:t>Breakdown </a:t>
            </a:r>
            <a:r>
              <a:rPr lang="en-US" sz="2500" dirty="0">
                <a:solidFill>
                  <a:schemeClr val="accent6"/>
                </a:solidFill>
                <a:ea typeface="Tahoma"/>
                <a:cs typeface="Tahoma"/>
                <a:sym typeface="Tahoma"/>
              </a:rPr>
              <a:t>of Queens by neighborhood, disability, and languages made our point to federal </a:t>
            </a:r>
            <a:r>
              <a:rPr lang="en-US" sz="2500" dirty="0" smtClean="0">
                <a:solidFill>
                  <a:schemeClr val="accent6"/>
                </a:solidFill>
                <a:ea typeface="Tahoma"/>
                <a:cs typeface="Tahoma"/>
                <a:sym typeface="Tahoma"/>
              </a:rPr>
              <a:t>admins.</a:t>
            </a:r>
            <a:endParaRPr sz="2500" i="0" u="none" strike="noStrike" cap="none" dirty="0">
              <a:solidFill>
                <a:schemeClr val="accent6"/>
              </a:solidFill>
              <a:ea typeface="Arial Rounded"/>
              <a:cs typeface="Arial Rounded"/>
              <a:sym typeface="Arial Rounded"/>
            </a:endParaRPr>
          </a:p>
        </p:txBody>
      </p:sp>
      <p:sp>
        <p:nvSpPr>
          <p:cNvPr id="866" name="Google Shape;866;p134"/>
          <p:cNvSpPr txBox="1">
            <a:spLocks noGrp="1"/>
          </p:cNvSpPr>
          <p:nvPr>
            <p:ph type="sldNum" idx="4294967295"/>
          </p:nvPr>
        </p:nvSpPr>
        <p:spPr>
          <a:xfrm>
            <a:off x="6781800" y="6477000"/>
            <a:ext cx="2362200" cy="2444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19</a:t>
            </a:fld>
            <a:endParaRPr/>
          </a:p>
        </p:txBody>
      </p:sp>
      <p:pic>
        <p:nvPicPr>
          <p:cNvPr id="865" name="Google Shape;865;p134" descr="This is a screenshot of a spreadsheet that shows Queens/Neighborhod/SSA Population/ and Languages spoken by zipcode."/>
          <p:cNvPicPr preferRelativeResize="0"/>
          <p:nvPr/>
        </p:nvPicPr>
        <p:blipFill rotWithShape="1">
          <a:blip r:embed="rId3">
            <a:alphaModFix/>
          </a:blip>
          <a:srcRect l="11192" t="4385" r="8178" b="10063"/>
          <a:stretch/>
        </p:blipFill>
        <p:spPr>
          <a:xfrm>
            <a:off x="1219200" y="1295400"/>
            <a:ext cx="6705601" cy="4876801"/>
          </a:xfrm>
          <a:prstGeom prst="rect">
            <a:avLst/>
          </a:prstGeom>
          <a:noFill/>
          <a:ln>
            <a:noFill/>
          </a:ln>
        </p:spPr>
      </p:pic>
    </p:spTree>
    <p:extLst>
      <p:ext uri="{BB962C8B-B14F-4D97-AF65-F5344CB8AC3E}">
        <p14:creationId xmlns:p14="http://schemas.microsoft.com/office/powerpoint/2010/main" val="1197636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179638"/>
            <a:ext cx="8686800" cy="792162"/>
          </a:xfrm>
        </p:spPr>
        <p:txBody>
          <a:bodyPr/>
          <a:lstStyle/>
          <a:p>
            <a:pPr algn="ctr"/>
            <a:r>
              <a:rPr lang="en-US" dirty="0">
                <a:effectLst/>
              </a:rPr>
              <a:t/>
            </a:r>
            <a:br>
              <a:rPr lang="en-US" dirty="0">
                <a:effectLst/>
              </a:rPr>
            </a:br>
            <a:r>
              <a:rPr lang="en-US" dirty="0" smtClean="0">
                <a:effectLst/>
              </a:rPr>
              <a:t>Data Mining and Community Mapping to Address Diversity</a:t>
            </a:r>
            <a:br>
              <a:rPr lang="en-US" dirty="0" smtClean="0">
                <a:effectLst/>
              </a:rPr>
            </a:br>
            <a:r>
              <a:rPr lang="en-US" dirty="0">
                <a:effectLst/>
              </a:rPr>
              <a:t/>
            </a:r>
            <a:br>
              <a:rPr lang="en-US" dirty="0">
                <a:effectLst/>
              </a:rPr>
            </a:br>
            <a:r>
              <a:rPr lang="en-US" dirty="0">
                <a:effectLst/>
              </a:rPr>
              <a:t>Susan Dooha</a:t>
            </a:r>
          </a:p>
        </p:txBody>
      </p:sp>
    </p:spTree>
    <p:extLst>
      <p:ext uri="{BB962C8B-B14F-4D97-AF65-F5344CB8AC3E}">
        <p14:creationId xmlns:p14="http://schemas.microsoft.com/office/powerpoint/2010/main" val="1189080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135"/>
          <p:cNvSpPr txBox="1">
            <a:spLocks noGrp="1"/>
          </p:cNvSpPr>
          <p:nvPr>
            <p:ph type="title"/>
          </p:nvPr>
        </p:nvSpPr>
        <p:spPr>
          <a:xfrm>
            <a:off x="228600" y="350838"/>
            <a:ext cx="7696200" cy="7921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Knowing the community helps identify and join effective partners for change.</a:t>
            </a:r>
            <a:endParaRPr b="1" i="0" u="none" strike="noStrike" cap="none" dirty="0">
              <a:solidFill>
                <a:schemeClr val="accent2"/>
              </a:solidFill>
              <a:latin typeface="Arial Rounded"/>
              <a:ea typeface="Arial Rounded"/>
              <a:cs typeface="Arial Rounded"/>
              <a:sym typeface="Arial Rounded"/>
            </a:endParaRPr>
          </a:p>
        </p:txBody>
      </p:sp>
      <p:sp>
        <p:nvSpPr>
          <p:cNvPr id="872" name="Google Shape;872;p135"/>
          <p:cNvSpPr txBox="1">
            <a:spLocks noGrp="1"/>
          </p:cNvSpPr>
          <p:nvPr>
            <p:ph type="body" idx="1"/>
          </p:nvPr>
        </p:nvSpPr>
        <p:spPr>
          <a:xfrm>
            <a:off x="424206" y="1143000"/>
            <a:ext cx="8286161" cy="99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20"/>
              </a:spcBef>
              <a:spcAft>
                <a:spcPts val="0"/>
              </a:spcAft>
              <a:buNone/>
            </a:pPr>
            <a:r>
              <a:rPr lang="en-US" sz="2400" dirty="0"/>
              <a:t>Coalition members and community advocates join together to fight for subway elevators in Court...stay tuned</a:t>
            </a:r>
            <a:r>
              <a:rPr lang="en-US" sz="2400" dirty="0" smtClean="0"/>
              <a:t>.</a:t>
            </a:r>
            <a:endParaRPr sz="2000" dirty="0"/>
          </a:p>
        </p:txBody>
      </p:sp>
      <p:sp>
        <p:nvSpPr>
          <p:cNvPr id="873" name="Google Shape;873;p135"/>
          <p:cNvSpPr txBox="1">
            <a:spLocks noGrp="1"/>
          </p:cNvSpPr>
          <p:nvPr>
            <p:ph type="sldNum" idx="4294967295"/>
          </p:nvPr>
        </p:nvSpPr>
        <p:spPr>
          <a:xfrm>
            <a:off x="6553200" y="6477000"/>
            <a:ext cx="2362200" cy="2444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20</a:t>
            </a:fld>
            <a:endParaRPr/>
          </a:p>
        </p:txBody>
      </p:sp>
      <p:pic>
        <p:nvPicPr>
          <p:cNvPr id="874" name="Google Shape;874;p135" descr="Group of people holding signs of protest."/>
          <p:cNvPicPr preferRelativeResize="0"/>
          <p:nvPr/>
        </p:nvPicPr>
        <p:blipFill>
          <a:blip r:embed="rId3">
            <a:alphaModFix/>
          </a:blip>
          <a:stretch>
            <a:fillRect/>
          </a:stretch>
        </p:blipFill>
        <p:spPr>
          <a:xfrm>
            <a:off x="2159348" y="2209800"/>
            <a:ext cx="4815875" cy="3595675"/>
          </a:xfrm>
          <a:prstGeom prst="rect">
            <a:avLst/>
          </a:prstGeom>
          <a:noFill/>
          <a:ln>
            <a:noFill/>
          </a:ln>
        </p:spPr>
      </p:pic>
    </p:spTree>
    <p:extLst>
      <p:ext uri="{BB962C8B-B14F-4D97-AF65-F5344CB8AC3E}">
        <p14:creationId xmlns:p14="http://schemas.microsoft.com/office/powerpoint/2010/main" val="2761102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ctrTitle"/>
          </p:nvPr>
        </p:nvSpPr>
        <p:spPr>
          <a:xfrm>
            <a:off x="457200" y="1491233"/>
            <a:ext cx="8138605" cy="1470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dirty="0">
                <a:effectLst/>
                <a:latin typeface="+mj-lt"/>
              </a:rPr>
              <a:t>Do you have comments and questions? </a:t>
            </a:r>
            <a:endParaRPr sz="2800" b="1" i="0" u="none" strike="noStrike" cap="none" dirty="0">
              <a:solidFill>
                <a:schemeClr val="accent2"/>
              </a:solidFill>
              <a:effectLst/>
              <a:latin typeface="+mj-lt"/>
              <a:ea typeface="Arial Rounded"/>
              <a:cs typeface="Arial Rounded"/>
              <a:sym typeface="Arial Rounded"/>
            </a:endParaRPr>
          </a:p>
        </p:txBody>
      </p:sp>
      <p:sp>
        <p:nvSpPr>
          <p:cNvPr id="2" name="Slide Number Placeholder 1"/>
          <p:cNvSpPr>
            <a:spLocks noGrp="1"/>
          </p:cNvSpPr>
          <p:nvPr>
            <p:ph type="sldNum" sz="quarter" idx="10"/>
          </p:nvPr>
        </p:nvSpPr>
        <p:spPr/>
        <p:txBody>
          <a:bodyPr/>
          <a:lstStyle/>
          <a:p>
            <a:pPr>
              <a:defRPr/>
            </a:pPr>
            <a:fld id="{C7C8ACA3-9F92-4AD5-9E39-716CB6917A7B}" type="slidenum">
              <a:rPr lang="en-US" smtClean="0"/>
              <a:pPr>
                <a:defRPr/>
              </a:pPr>
              <a:t>21</a:t>
            </a:fld>
            <a:endParaRPr lang="en-US"/>
          </a:p>
        </p:txBody>
      </p:sp>
    </p:spTree>
    <p:extLst>
      <p:ext uri="{BB962C8B-B14F-4D97-AF65-F5344CB8AC3E}">
        <p14:creationId xmlns:p14="http://schemas.microsoft.com/office/powerpoint/2010/main" val="1233486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p:txBody>
          <a:bodyPr/>
          <a:lstStyle/>
          <a:p>
            <a:pPr marL="0" indent="0">
              <a:buNone/>
            </a:pPr>
            <a:r>
              <a:rPr lang="en-US" dirty="0" smtClean="0"/>
              <a:t>Susan Dooha</a:t>
            </a:r>
          </a:p>
          <a:p>
            <a:pPr marL="0" indent="0">
              <a:buNone/>
            </a:pPr>
            <a:r>
              <a:rPr lang="en-US" dirty="0" smtClean="0">
                <a:hlinkClick r:id="rId2"/>
              </a:rPr>
              <a:t>sdooha@cidny.org</a:t>
            </a:r>
            <a:r>
              <a:rPr lang="en-US" dirty="0" smtClean="0"/>
              <a:t> </a:t>
            </a:r>
            <a:endParaRPr lang="en-US" dirty="0"/>
          </a:p>
        </p:txBody>
      </p:sp>
    </p:spTree>
    <p:extLst>
      <p:ext uri="{BB962C8B-B14F-4D97-AF65-F5344CB8AC3E}">
        <p14:creationId xmlns:p14="http://schemas.microsoft.com/office/powerpoint/2010/main" val="2409099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81400"/>
            <a:ext cx="9144000" cy="1295399"/>
          </a:xfrm>
        </p:spPr>
        <p:txBody>
          <a:bodyPr/>
          <a:lstStyle/>
          <a:p>
            <a:pPr algn="ctr"/>
            <a:r>
              <a:rPr lang="en-US" sz="2400" dirty="0" smtClean="0">
                <a:effectLst/>
              </a:rPr>
              <a:t>Disability, Diversity and Intersectionality for Centers for Independent Living</a:t>
            </a:r>
            <a:br>
              <a:rPr lang="en-US" sz="2400" dirty="0" smtClean="0">
                <a:effectLst/>
              </a:rPr>
            </a:br>
            <a:r>
              <a:rPr lang="en-US" sz="2400" dirty="0">
                <a:effectLst/>
              </a:rPr>
              <a:t/>
            </a:r>
            <a:br>
              <a:rPr lang="en-US" sz="2400" dirty="0">
                <a:effectLst/>
              </a:rPr>
            </a:br>
            <a:r>
              <a:rPr lang="en-US" sz="2400" i="1" dirty="0" smtClean="0">
                <a:effectLst/>
              </a:rPr>
              <a:t>Day 2 Wrap Up</a:t>
            </a:r>
            <a:br>
              <a:rPr lang="en-US" sz="2400" i="1" dirty="0" smtClean="0">
                <a:effectLst/>
              </a:rPr>
            </a:br>
            <a:r>
              <a:rPr lang="en-US" sz="2400" i="1" dirty="0" smtClean="0">
                <a:effectLst/>
              </a:rPr>
              <a:t/>
            </a:r>
            <a:br>
              <a:rPr lang="en-US" sz="2400" i="1" dirty="0" smtClean="0">
                <a:effectLst/>
              </a:rPr>
            </a:br>
            <a:r>
              <a:rPr lang="en-US" sz="2000" dirty="0" smtClean="0">
                <a:solidFill>
                  <a:srgbClr val="333399"/>
                </a:solidFill>
                <a:effectLst/>
                <a:latin typeface="Arial Rounded MT Bold" pitchFamily="34" charset="0"/>
              </a:rPr>
              <a:t>Facilitator:</a:t>
            </a:r>
            <a:r>
              <a:rPr lang="en-US" sz="2000" dirty="0">
                <a:solidFill>
                  <a:srgbClr val="333399"/>
                </a:solidFill>
                <a:effectLst/>
                <a:latin typeface="Arial Rounded MT Bold" pitchFamily="34" charset="0"/>
              </a:rPr>
              <a:t/>
            </a:r>
            <a:br>
              <a:rPr lang="en-US" sz="2000" dirty="0">
                <a:solidFill>
                  <a:srgbClr val="333399"/>
                </a:solidFill>
                <a:effectLst/>
                <a:latin typeface="Arial Rounded MT Bold" pitchFamily="34" charset="0"/>
              </a:rPr>
            </a:br>
            <a:r>
              <a:rPr lang="en-US" sz="2000" smtClean="0">
                <a:solidFill>
                  <a:srgbClr val="333399"/>
                </a:solidFill>
                <a:effectLst/>
                <a:latin typeface="Arial Rounded MT Bold" pitchFamily="34" charset="0"/>
              </a:rPr>
              <a:t>Stan Holbrook</a:t>
            </a:r>
            <a:r>
              <a:rPr lang="en-US" sz="2000" dirty="0" smtClean="0">
                <a:solidFill>
                  <a:srgbClr val="333399"/>
                </a:solidFill>
                <a:effectLst/>
                <a:latin typeface="Arial Rounded MT Bold" pitchFamily="34" charset="0"/>
              </a:rPr>
              <a:t/>
            </a:r>
            <a:br>
              <a:rPr lang="en-US" sz="2000" dirty="0" smtClean="0">
                <a:solidFill>
                  <a:srgbClr val="333399"/>
                </a:solidFill>
                <a:effectLst/>
                <a:latin typeface="Arial Rounded MT Bold" pitchFamily="34" charset="0"/>
              </a:rPr>
            </a:br>
            <a:r>
              <a:rPr lang="en-US" sz="2000" dirty="0">
                <a:solidFill>
                  <a:srgbClr val="333399"/>
                </a:solidFill>
                <a:effectLst/>
                <a:latin typeface="Arial Rounded MT Bold" pitchFamily="34" charset="0"/>
              </a:rPr>
              <a:t/>
            </a:r>
            <a:br>
              <a:rPr lang="en-US" sz="2000" dirty="0">
                <a:solidFill>
                  <a:srgbClr val="333399"/>
                </a:solidFill>
                <a:effectLst/>
                <a:latin typeface="Arial Rounded MT Bold" pitchFamily="34" charset="0"/>
              </a:rPr>
            </a:br>
            <a:r>
              <a:rPr lang="en-US" sz="2000" dirty="0" smtClean="0">
                <a:solidFill>
                  <a:srgbClr val="333399"/>
                </a:solidFill>
                <a:effectLst/>
                <a:latin typeface="Arial Rounded MT Bold" pitchFamily="34" charset="0"/>
              </a:rPr>
              <a:t>August 21, 2019</a:t>
            </a:r>
            <a:r>
              <a:rPr lang="en-US" sz="2000" dirty="0">
                <a:solidFill>
                  <a:srgbClr val="333399"/>
                </a:solidFill>
                <a:effectLst/>
                <a:latin typeface="Arial Rounded MT Bold" pitchFamily="34" charset="0"/>
              </a:rPr>
              <a:t/>
            </a:r>
            <a:br>
              <a:rPr lang="en-US" sz="2000" dirty="0">
                <a:solidFill>
                  <a:srgbClr val="333399"/>
                </a:solidFill>
                <a:effectLst/>
                <a:latin typeface="Arial Rounded MT Bold" pitchFamily="34" charset="0"/>
              </a:rPr>
            </a:br>
            <a:r>
              <a:rPr lang="en-US" sz="2000" dirty="0" smtClean="0">
                <a:solidFill>
                  <a:srgbClr val="333399"/>
                </a:solidFill>
                <a:effectLst/>
                <a:latin typeface="Arial Rounded MT Bold" pitchFamily="34" charset="0"/>
              </a:rPr>
              <a:t/>
            </a:r>
            <a:br>
              <a:rPr lang="en-US" sz="2000" dirty="0" smtClean="0">
                <a:solidFill>
                  <a:srgbClr val="333399"/>
                </a:solidFill>
                <a:effectLst/>
                <a:latin typeface="Arial Rounded MT Bold" pitchFamily="34" charset="0"/>
              </a:rPr>
            </a:br>
            <a:r>
              <a:rPr lang="en-US" sz="2000" dirty="0" smtClean="0">
                <a:solidFill>
                  <a:srgbClr val="333399"/>
                </a:solidFill>
                <a:effectLst/>
                <a:latin typeface="Arial Rounded MT Bold" pitchFamily="34" charset="0"/>
              </a:rPr>
              <a:t>Atlanta, Georgia</a:t>
            </a:r>
            <a:r>
              <a:rPr lang="en-US" sz="2000" dirty="0">
                <a:solidFill>
                  <a:srgbClr val="333399"/>
                </a:solidFill>
                <a:effectLst/>
                <a:latin typeface="Arial Rounded MT Bold" pitchFamily="34" charset="0"/>
              </a:rPr>
              <a:t/>
            </a:r>
            <a:br>
              <a:rPr lang="en-US" sz="2000" dirty="0">
                <a:solidFill>
                  <a:srgbClr val="333399"/>
                </a:solidFill>
                <a:effectLst/>
                <a:latin typeface="Arial Rounded MT Bold" pitchFamily="34" charset="0"/>
              </a:rPr>
            </a:br>
            <a:r>
              <a:rPr lang="en-US" sz="1800" dirty="0">
                <a:solidFill>
                  <a:srgbClr val="333399"/>
                </a:solidFill>
                <a:effectLst/>
                <a:latin typeface="Arial Rounded MT Bold" pitchFamily="34" charset="0"/>
              </a:rPr>
              <a:t/>
            </a:r>
            <a:br>
              <a:rPr lang="en-US" sz="1800" dirty="0">
                <a:solidFill>
                  <a:srgbClr val="333399"/>
                </a:solidFill>
                <a:effectLst/>
                <a:latin typeface="Arial Rounded MT Bold" pitchFamily="34" charset="0"/>
              </a:rPr>
            </a:br>
            <a:r>
              <a:rPr lang="en-US" sz="1800" i="1" dirty="0">
                <a:solidFill>
                  <a:srgbClr val="333399"/>
                </a:solidFill>
                <a:effectLst/>
                <a:latin typeface="Arial Rounded MT Bold" pitchFamily="34" charset="0"/>
              </a:rPr>
              <a:t/>
            </a:r>
            <a:br>
              <a:rPr lang="en-US" sz="1800" i="1" dirty="0">
                <a:solidFill>
                  <a:srgbClr val="333399"/>
                </a:solidFill>
                <a:effectLst/>
                <a:latin typeface="Arial Rounded MT Bold" pitchFamily="34" charset="0"/>
              </a:rPr>
            </a:br>
            <a:endParaRPr lang="en-US" sz="2000" dirty="0">
              <a:effectLst/>
            </a:endParaRPr>
          </a:p>
        </p:txBody>
      </p:sp>
      <p:pic>
        <p:nvPicPr>
          <p:cNvPr id="1026" name="Picture 2" descr="IL-NET Logo in blue block letters, with CIL-NET SILC-NET underneath in smaller red lett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2246" y="392024"/>
            <a:ext cx="1581754" cy="86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148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hape 253"/>
          <p:cNvSpPr>
            <a:spLocks noGrp="1"/>
          </p:cNvSpPr>
          <p:nvPr>
            <p:ph type="title"/>
          </p:nvPr>
        </p:nvSpPr>
        <p:spPr>
          <a:xfrm>
            <a:off x="228600" y="152400"/>
            <a:ext cx="7696200" cy="792163"/>
          </a:xfrm>
        </p:spPr>
        <p:txBody>
          <a:bodyPr lIns="91425" tIns="45700" rIns="91425" bIns="45700"/>
          <a:lstStyle/>
          <a:p>
            <a:r>
              <a:rPr lang="en-US">
                <a:ea typeface="Nunito"/>
                <a:cs typeface="Nunito"/>
                <a:sym typeface="Nunito"/>
              </a:rPr>
              <a:t>CIL-NET Attribution</a:t>
            </a:r>
            <a:endParaRPr lang="en-US"/>
          </a:p>
        </p:txBody>
      </p:sp>
      <p:sp>
        <p:nvSpPr>
          <p:cNvPr id="58370" name="Shape 254"/>
          <p:cNvSpPr>
            <a:spLocks noGrp="1"/>
          </p:cNvSpPr>
          <p:nvPr>
            <p:ph type="body" idx="1"/>
          </p:nvPr>
        </p:nvSpPr>
        <p:spPr>
          <a:xfrm>
            <a:off x="79375" y="1143000"/>
            <a:ext cx="8458200" cy="5181600"/>
          </a:xfrm>
        </p:spPr>
        <p:txBody>
          <a:bodyPr lIns="91425" tIns="45700" rIns="91425" bIns="45700"/>
          <a:lstStyle/>
          <a:p>
            <a:pPr>
              <a:spcBef>
                <a:spcPct val="0"/>
              </a:spcBef>
              <a:buClr>
                <a:srgbClr val="000000"/>
              </a:buClr>
              <a:buSzPts val="2000"/>
              <a:buFont typeface="Tahoma" panose="020B0604030504040204" charset="0"/>
              <a:buNone/>
            </a:pPr>
            <a:r>
              <a:rPr lang="en-US" sz="2000">
                <a:solidFill>
                  <a:srgbClr val="000000"/>
                </a:solidFill>
                <a:cs typeface="Tahoma" panose="020B0604030504040204" charset="0"/>
                <a:sym typeface="Tahoma" panose="020B0604030504040204" charset="0"/>
              </a:rPr>
              <a:t>	</a:t>
            </a:r>
            <a:r>
              <a:rPr lang="en-US">
                <a:solidFill>
                  <a:srgbClr val="000000"/>
                </a:solidFill>
                <a:cs typeface="Tahoma" panose="020B0604030504040204" charset="0"/>
                <a:sym typeface="Tahoma" panose="020B0604030504040204" charset="0"/>
              </a:rPr>
              <a:t>This project is supported by grant number 90ILTA0001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endParaRPr lang="en-US" sz="2000">
              <a:solidFill>
                <a:srgbClr val="000000"/>
              </a:solidFill>
              <a:cs typeface="Tahoma" panose="020B0604030504040204" charset="0"/>
              <a:sym typeface="Tahoma" panose="020B0604030504040204" charset="0"/>
            </a:endParaRPr>
          </a:p>
        </p:txBody>
      </p:sp>
    </p:spTree>
    <p:extLst>
      <p:ext uri="{BB962C8B-B14F-4D97-AF65-F5344CB8AC3E}">
        <p14:creationId xmlns:p14="http://schemas.microsoft.com/office/powerpoint/2010/main" val="315611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18"/>
          <p:cNvSpPr txBox="1">
            <a:spLocks noGrp="1"/>
          </p:cNvSpPr>
          <p:nvPr>
            <p:ph type="title"/>
          </p:nvPr>
        </p:nvSpPr>
        <p:spPr>
          <a:xfrm>
            <a:off x="228600" y="426900"/>
            <a:ext cx="8229600" cy="792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200" dirty="0">
                <a:latin typeface="Arial"/>
                <a:ea typeface="Arial"/>
                <a:cs typeface="Arial"/>
                <a:sym typeface="Arial"/>
              </a:rPr>
              <a:t>Center for Independence of the Disabled, New York (CIDNY)</a:t>
            </a:r>
            <a:endParaRPr sz="3200" dirty="0"/>
          </a:p>
        </p:txBody>
      </p:sp>
      <p:sp>
        <p:nvSpPr>
          <p:cNvPr id="743" name="Google Shape;743;p118"/>
          <p:cNvSpPr txBox="1">
            <a:spLocks noGrp="1"/>
          </p:cNvSpPr>
          <p:nvPr>
            <p:ph type="body" idx="1"/>
          </p:nvPr>
        </p:nvSpPr>
        <p:spPr>
          <a:xfrm>
            <a:off x="304800" y="1431982"/>
            <a:ext cx="8610600" cy="4740218"/>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dirty="0"/>
              <a:t>CIDNY was founded in 1978 and currently has 76 staff and a budget of $7.5 m; </a:t>
            </a:r>
            <a:endParaRPr sz="2400" dirty="0"/>
          </a:p>
          <a:p>
            <a:pPr marL="457200" lvl="0" indent="0" algn="l" rtl="0">
              <a:lnSpc>
                <a:spcPct val="100000"/>
              </a:lnSpc>
              <a:spcBef>
                <a:spcPts val="0"/>
              </a:spcBef>
              <a:spcAft>
                <a:spcPts val="0"/>
              </a:spcAft>
              <a:buNone/>
            </a:pPr>
            <a:endParaRPr sz="1600" dirty="0"/>
          </a:p>
          <a:p>
            <a:pPr marL="457200" lvl="0" indent="-381000" algn="l" rtl="0">
              <a:lnSpc>
                <a:spcPct val="100000"/>
              </a:lnSpc>
              <a:spcBef>
                <a:spcPts val="0"/>
              </a:spcBef>
              <a:spcAft>
                <a:spcPts val="0"/>
              </a:spcAft>
              <a:buSzPts val="2400"/>
              <a:buChar char="•"/>
            </a:pPr>
            <a:r>
              <a:rPr lang="en-US" sz="2400" dirty="0"/>
              <a:t>In 2018 CIDNY served 52,310 individuals;</a:t>
            </a:r>
            <a:endParaRPr sz="2400" dirty="0"/>
          </a:p>
          <a:p>
            <a:pPr marL="0" lvl="0" indent="0" algn="l" rtl="0">
              <a:lnSpc>
                <a:spcPct val="100000"/>
              </a:lnSpc>
              <a:spcBef>
                <a:spcPts val="0"/>
              </a:spcBef>
              <a:spcAft>
                <a:spcPts val="0"/>
              </a:spcAft>
              <a:buSzPts val="2600"/>
              <a:buNone/>
            </a:pPr>
            <a:endParaRPr sz="1600" dirty="0"/>
          </a:p>
          <a:p>
            <a:pPr marL="457200" lvl="0" indent="-381000" algn="l" rtl="0">
              <a:lnSpc>
                <a:spcPct val="100000"/>
              </a:lnSpc>
              <a:spcBef>
                <a:spcPts val="0"/>
              </a:spcBef>
              <a:spcAft>
                <a:spcPts val="0"/>
              </a:spcAft>
              <a:buSzPts val="2400"/>
              <a:buChar char="•"/>
            </a:pPr>
            <a:r>
              <a:rPr lang="en-US" sz="2400" dirty="0"/>
              <a:t>Offices in New York and Queens counties—serve people citywide;</a:t>
            </a:r>
            <a:endParaRPr sz="2400" dirty="0"/>
          </a:p>
          <a:p>
            <a:pPr marL="457200" lvl="0" indent="0" algn="l" rtl="0">
              <a:lnSpc>
                <a:spcPct val="100000"/>
              </a:lnSpc>
              <a:spcBef>
                <a:spcPts val="0"/>
              </a:spcBef>
              <a:spcAft>
                <a:spcPts val="0"/>
              </a:spcAft>
              <a:buSzPts val="2600"/>
              <a:buNone/>
            </a:pPr>
            <a:endParaRPr sz="1600" dirty="0"/>
          </a:p>
          <a:p>
            <a:pPr marL="457200" lvl="0" indent="-381000" algn="l" rtl="0">
              <a:lnSpc>
                <a:spcPct val="100000"/>
              </a:lnSpc>
              <a:spcBef>
                <a:spcPts val="0"/>
              </a:spcBef>
              <a:spcAft>
                <a:spcPts val="0"/>
              </a:spcAft>
              <a:buSzPts val="2400"/>
              <a:buChar char="•"/>
            </a:pPr>
            <a:r>
              <a:rPr lang="en-US" sz="2400" dirty="0"/>
              <a:t>75% of staff are Black, </a:t>
            </a:r>
            <a:r>
              <a:rPr lang="en-US" sz="2400" dirty="0" err="1"/>
              <a:t>Latinx</a:t>
            </a:r>
            <a:r>
              <a:rPr lang="en-US" sz="2400" dirty="0"/>
              <a:t>/Hispanic, Asian American.</a:t>
            </a:r>
            <a:endParaRPr sz="2400" dirty="0"/>
          </a:p>
          <a:p>
            <a:pPr marL="457200" lvl="0" indent="0" algn="l" rtl="0">
              <a:lnSpc>
                <a:spcPct val="100000"/>
              </a:lnSpc>
              <a:spcBef>
                <a:spcPts val="0"/>
              </a:spcBef>
              <a:spcAft>
                <a:spcPts val="0"/>
              </a:spcAft>
              <a:buSzPts val="2600"/>
              <a:buNone/>
            </a:pPr>
            <a:endParaRPr sz="1600" dirty="0"/>
          </a:p>
          <a:p>
            <a:pPr marL="457200" lvl="0" indent="-381000" algn="l" rtl="0">
              <a:lnSpc>
                <a:spcPct val="100000"/>
              </a:lnSpc>
              <a:spcBef>
                <a:spcPts val="0"/>
              </a:spcBef>
              <a:spcAft>
                <a:spcPts val="0"/>
              </a:spcAft>
              <a:buSzPts val="2400"/>
              <a:buChar char="•"/>
            </a:pPr>
            <a:r>
              <a:rPr lang="en-US" sz="2400" dirty="0"/>
              <a:t>58% are bilingual/bicultural and speak 26 languages. </a:t>
            </a:r>
            <a:endParaRPr sz="2400" dirty="0"/>
          </a:p>
          <a:p>
            <a:pPr marL="457200" lvl="0" indent="0" algn="l" rtl="0">
              <a:lnSpc>
                <a:spcPct val="100000"/>
              </a:lnSpc>
              <a:spcBef>
                <a:spcPts val="0"/>
              </a:spcBef>
              <a:spcAft>
                <a:spcPts val="0"/>
              </a:spcAft>
              <a:buSzPts val="2600"/>
              <a:buNone/>
            </a:pPr>
            <a:endParaRPr sz="1600" dirty="0"/>
          </a:p>
          <a:p>
            <a:pPr marL="457200" lvl="0" indent="-381000" algn="l" rtl="0">
              <a:lnSpc>
                <a:spcPct val="100000"/>
              </a:lnSpc>
              <a:spcBef>
                <a:spcPts val="0"/>
              </a:spcBef>
              <a:spcAft>
                <a:spcPts val="0"/>
              </a:spcAft>
              <a:buSzPts val="2400"/>
              <a:buChar char="•"/>
            </a:pPr>
            <a:r>
              <a:rPr lang="en-US" sz="2400" dirty="0"/>
              <a:t>Speak 10 of the top 12 languages in the City</a:t>
            </a:r>
            <a:r>
              <a:rPr lang="en-US" sz="2400" dirty="0" smtClean="0"/>
              <a:t>.</a:t>
            </a:r>
            <a:endParaRPr sz="2400" dirty="0"/>
          </a:p>
        </p:txBody>
      </p:sp>
    </p:spTree>
    <p:extLst>
      <p:ext uri="{BB962C8B-B14F-4D97-AF65-F5344CB8AC3E}">
        <p14:creationId xmlns:p14="http://schemas.microsoft.com/office/powerpoint/2010/main" val="1849251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19"/>
          <p:cNvSpPr txBox="1">
            <a:spLocks noGrp="1"/>
          </p:cNvSpPr>
          <p:nvPr>
            <p:ph type="title"/>
          </p:nvPr>
        </p:nvSpPr>
        <p:spPr>
          <a:xfrm>
            <a:off x="228600" y="350700"/>
            <a:ext cx="7696200" cy="792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200" dirty="0">
                <a:latin typeface="Arial"/>
                <a:ea typeface="Arial"/>
                <a:cs typeface="Arial"/>
                <a:sym typeface="Arial"/>
              </a:rPr>
              <a:t>Why are disability statistics so important to our work? </a:t>
            </a:r>
            <a:endParaRPr sz="3600" b="0" dirty="0"/>
          </a:p>
        </p:txBody>
      </p:sp>
      <p:sp>
        <p:nvSpPr>
          <p:cNvPr id="750" name="Google Shape;750;p119"/>
          <p:cNvSpPr txBox="1">
            <a:spLocks noGrp="1"/>
          </p:cNvSpPr>
          <p:nvPr>
            <p:ph type="body" idx="1"/>
          </p:nvPr>
        </p:nvSpPr>
        <p:spPr>
          <a:xfrm>
            <a:off x="250166" y="1295400"/>
            <a:ext cx="8589034" cy="48768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dirty="0"/>
              <a:t>It helps us intentionally change our leadership, staff, planning, outreach, recruitment, hiring, program selection, organizational policies and practices to support our goal to reflect the community.</a:t>
            </a:r>
            <a:endParaRPr dirty="0"/>
          </a:p>
          <a:p>
            <a:pPr marL="457200" lvl="0" indent="-381000" algn="l" rtl="0">
              <a:lnSpc>
                <a:spcPct val="100000"/>
              </a:lnSpc>
              <a:spcBef>
                <a:spcPts val="1000"/>
              </a:spcBef>
              <a:spcAft>
                <a:spcPts val="0"/>
              </a:spcAft>
              <a:buSzPts val="2400"/>
              <a:buChar char="•"/>
            </a:pPr>
            <a:r>
              <a:rPr lang="en-US" sz="2400" dirty="0"/>
              <a:t>Identify disparities in graduation rates, income, poverty, health coverage and outcomes, food access and set goals to address them.</a:t>
            </a:r>
            <a:endParaRPr sz="2400" dirty="0"/>
          </a:p>
          <a:p>
            <a:pPr marL="457200" lvl="0" indent="-381000" algn="l" rtl="0">
              <a:lnSpc>
                <a:spcPct val="100000"/>
              </a:lnSpc>
              <a:spcBef>
                <a:spcPts val="1000"/>
              </a:spcBef>
              <a:spcAft>
                <a:spcPts val="0"/>
              </a:spcAft>
              <a:buSzPts val="2400"/>
              <a:buChar char="•"/>
            </a:pPr>
            <a:r>
              <a:rPr lang="en-US" sz="2400" dirty="0"/>
              <a:t>Join in coalitions with other stakeholders to create systemic change.</a:t>
            </a:r>
            <a:endParaRPr sz="2400" dirty="0"/>
          </a:p>
          <a:p>
            <a:pPr marL="457200" lvl="0" indent="-381000" algn="l" rtl="0">
              <a:lnSpc>
                <a:spcPct val="100000"/>
              </a:lnSpc>
              <a:spcBef>
                <a:spcPts val="1000"/>
              </a:spcBef>
              <a:spcAft>
                <a:spcPts val="0"/>
              </a:spcAft>
              <a:buSzPts val="2400"/>
              <a:buChar char="•"/>
            </a:pPr>
            <a:r>
              <a:rPr lang="en-US" sz="2400" dirty="0"/>
              <a:t>Communicate with the public, policy makers and funders in a more effective way about the communities they serve by using both individual experiences and data.</a:t>
            </a:r>
            <a:endParaRPr sz="2400" dirty="0"/>
          </a:p>
          <a:p>
            <a:pPr marL="457200" marR="0" lvl="0" indent="-228600" algn="l" rtl="0">
              <a:lnSpc>
                <a:spcPct val="100000"/>
              </a:lnSpc>
              <a:spcBef>
                <a:spcPts val="520"/>
              </a:spcBef>
              <a:spcAft>
                <a:spcPts val="0"/>
              </a:spcAft>
              <a:buClr>
                <a:schemeClr val="dk1"/>
              </a:buClr>
              <a:buSzPts val="2600"/>
              <a:buFont typeface="Tahoma"/>
              <a:buNone/>
            </a:pPr>
            <a:endParaRPr sz="2400" dirty="0"/>
          </a:p>
        </p:txBody>
      </p:sp>
    </p:spTree>
    <p:extLst>
      <p:ext uri="{BB962C8B-B14F-4D97-AF65-F5344CB8AC3E}">
        <p14:creationId xmlns:p14="http://schemas.microsoft.com/office/powerpoint/2010/main" val="421154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120"/>
          <p:cNvSpPr txBox="1">
            <a:spLocks noGrp="1"/>
          </p:cNvSpPr>
          <p:nvPr>
            <p:ph type="title"/>
          </p:nvPr>
        </p:nvSpPr>
        <p:spPr>
          <a:xfrm>
            <a:off x="228600" y="198300"/>
            <a:ext cx="7696200" cy="79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t>Disability statistics and YOU!</a:t>
            </a:r>
            <a:endParaRPr sz="3200" dirty="0"/>
          </a:p>
        </p:txBody>
      </p:sp>
      <p:sp>
        <p:nvSpPr>
          <p:cNvPr id="757" name="Google Shape;757;p120"/>
          <p:cNvSpPr txBox="1">
            <a:spLocks noGrp="1"/>
          </p:cNvSpPr>
          <p:nvPr>
            <p:ph type="body" idx="1"/>
          </p:nvPr>
        </p:nvSpPr>
        <p:spPr>
          <a:xfrm>
            <a:off x="250166" y="1066800"/>
            <a:ext cx="8686800" cy="50292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Have you used statistics about your community to support advocacy?</a:t>
            </a:r>
            <a:endParaRPr/>
          </a:p>
          <a:p>
            <a:pPr marL="0" lvl="0" indent="0" algn="l" rtl="0">
              <a:spcBef>
                <a:spcPts val="520"/>
              </a:spcBef>
              <a:spcAft>
                <a:spcPts val="0"/>
              </a:spcAft>
              <a:buNone/>
            </a:pPr>
            <a:endParaRPr/>
          </a:p>
          <a:p>
            <a:pPr marL="0" lvl="0" indent="0" algn="l" rtl="0">
              <a:spcBef>
                <a:spcPts val="520"/>
              </a:spcBef>
              <a:spcAft>
                <a:spcPts val="0"/>
              </a:spcAft>
              <a:buNone/>
            </a:pPr>
            <a:r>
              <a:rPr lang="en-US"/>
              <a:t>What statistics did you use? </a:t>
            </a:r>
            <a:endParaRPr/>
          </a:p>
          <a:p>
            <a:pPr marL="0" lvl="0" indent="0" algn="l" rtl="0">
              <a:spcBef>
                <a:spcPts val="520"/>
              </a:spcBef>
              <a:spcAft>
                <a:spcPts val="0"/>
              </a:spcAft>
              <a:buNone/>
            </a:pPr>
            <a:endParaRPr/>
          </a:p>
          <a:p>
            <a:pPr marL="0" lvl="0" indent="0" algn="l" rtl="0">
              <a:spcBef>
                <a:spcPts val="520"/>
              </a:spcBef>
              <a:spcAft>
                <a:spcPts val="0"/>
              </a:spcAft>
              <a:buNone/>
            </a:pPr>
            <a:r>
              <a:rPr lang="en-US"/>
              <a:t>Did the statistics help you? Were there gaps?</a:t>
            </a:r>
            <a:endParaRPr/>
          </a:p>
        </p:txBody>
      </p:sp>
    </p:spTree>
    <p:extLst>
      <p:ext uri="{BB962C8B-B14F-4D97-AF65-F5344CB8AC3E}">
        <p14:creationId xmlns:p14="http://schemas.microsoft.com/office/powerpoint/2010/main" val="1976291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21"/>
          <p:cNvSpPr txBox="1">
            <a:spLocks noGrp="1"/>
          </p:cNvSpPr>
          <p:nvPr>
            <p:ph type="title"/>
          </p:nvPr>
        </p:nvSpPr>
        <p:spPr>
          <a:xfrm>
            <a:off x="212785" y="245691"/>
            <a:ext cx="8794630" cy="7921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t>There is no perfect database on disability. </a:t>
            </a:r>
            <a:endParaRPr sz="3200" b="1" i="0" u="none" strike="noStrike" cap="none" dirty="0">
              <a:solidFill>
                <a:schemeClr val="accent2"/>
              </a:solidFill>
              <a:latin typeface="Arial Rounded"/>
              <a:ea typeface="Arial Rounded"/>
              <a:cs typeface="Arial Rounded"/>
              <a:sym typeface="Arial Rounded"/>
            </a:endParaRPr>
          </a:p>
        </p:txBody>
      </p:sp>
      <p:sp>
        <p:nvSpPr>
          <p:cNvPr id="763" name="Google Shape;763;p121"/>
          <p:cNvSpPr txBox="1">
            <a:spLocks noGrp="1"/>
          </p:cNvSpPr>
          <p:nvPr>
            <p:ph type="body" idx="1"/>
          </p:nvPr>
        </p:nvSpPr>
        <p:spPr>
          <a:xfrm>
            <a:off x="457200" y="1051300"/>
            <a:ext cx="8305800" cy="5090100"/>
          </a:xfrm>
          <a:prstGeom prst="rect">
            <a:avLst/>
          </a:prstGeom>
          <a:noFill/>
          <a:ln>
            <a:noFill/>
          </a:ln>
        </p:spPr>
        <p:txBody>
          <a:bodyPr spcFirstLastPara="1" wrap="square" lIns="91425" tIns="45700" rIns="91425" bIns="45700" anchor="t" anchorCtr="0">
            <a:noAutofit/>
          </a:bodyPr>
          <a:lstStyle/>
          <a:p>
            <a:pPr marL="63500" lvl="0" indent="0" algn="l" rtl="0">
              <a:spcBef>
                <a:spcPts val="0"/>
              </a:spcBef>
              <a:spcAft>
                <a:spcPts val="0"/>
              </a:spcAft>
              <a:buSzPts val="2400"/>
              <a:buNone/>
            </a:pPr>
            <a:r>
              <a:rPr lang="en-US" sz="2050" dirty="0"/>
              <a:t>Different definitions for different purposes, definitions include:</a:t>
            </a:r>
            <a:endParaRPr sz="2050" dirty="0"/>
          </a:p>
          <a:p>
            <a:pPr marL="63500" lvl="0" indent="0" algn="l" rtl="0">
              <a:spcBef>
                <a:spcPts val="0"/>
              </a:spcBef>
              <a:spcAft>
                <a:spcPts val="0"/>
              </a:spcAft>
              <a:buSzPts val="2400"/>
              <a:buNone/>
            </a:pPr>
            <a:endParaRPr sz="2050" dirty="0"/>
          </a:p>
          <a:p>
            <a:pPr marL="457200" lvl="0" indent="-355600" algn="l" rtl="0">
              <a:spcBef>
                <a:spcPts val="0"/>
              </a:spcBef>
              <a:spcAft>
                <a:spcPts val="0"/>
              </a:spcAft>
              <a:buSzPts val="2000"/>
              <a:buChar char="•"/>
            </a:pPr>
            <a:r>
              <a:rPr lang="en-US" sz="2050" dirty="0"/>
              <a:t>U.S. Census, American Community </a:t>
            </a:r>
            <a:r>
              <a:rPr lang="en-US" sz="2050" dirty="0" smtClean="0"/>
              <a:t>Survey (ACS)</a:t>
            </a:r>
            <a:endParaRPr sz="2050" dirty="0"/>
          </a:p>
          <a:p>
            <a:pPr marL="457200" lvl="0" indent="-355600" algn="l" rtl="0">
              <a:spcBef>
                <a:spcPts val="0"/>
              </a:spcBef>
              <a:spcAft>
                <a:spcPts val="0"/>
              </a:spcAft>
              <a:buSzPts val="2000"/>
              <a:buChar char="•"/>
            </a:pPr>
            <a:r>
              <a:rPr lang="en-US" sz="2050" dirty="0"/>
              <a:t>Social Security</a:t>
            </a:r>
            <a:endParaRPr sz="2050" dirty="0"/>
          </a:p>
          <a:p>
            <a:pPr marL="457200" lvl="0" indent="-355600" algn="l" rtl="0">
              <a:spcBef>
                <a:spcPts val="0"/>
              </a:spcBef>
              <a:spcAft>
                <a:spcPts val="0"/>
              </a:spcAft>
              <a:buSzPts val="2000"/>
              <a:buChar char="•"/>
            </a:pPr>
            <a:r>
              <a:rPr lang="en-US" sz="2050" dirty="0"/>
              <a:t>Workers’ Compensation</a:t>
            </a:r>
            <a:endParaRPr sz="2050" dirty="0"/>
          </a:p>
          <a:p>
            <a:pPr marL="457200" lvl="0" indent="-355600" algn="l" rtl="0">
              <a:spcBef>
                <a:spcPts val="0"/>
              </a:spcBef>
              <a:spcAft>
                <a:spcPts val="0"/>
              </a:spcAft>
              <a:buSzPts val="2000"/>
              <a:buChar char="•"/>
            </a:pPr>
            <a:r>
              <a:rPr lang="en-US" sz="2050" dirty="0"/>
              <a:t>Americans with Disabilities Act</a:t>
            </a:r>
            <a:endParaRPr sz="2050" dirty="0"/>
          </a:p>
          <a:p>
            <a:pPr marL="457200" lvl="0" indent="-355600" algn="l" rtl="0">
              <a:spcBef>
                <a:spcPts val="0"/>
              </a:spcBef>
              <a:spcAft>
                <a:spcPts val="0"/>
              </a:spcAft>
              <a:buSzPts val="2000"/>
              <a:buChar char="•"/>
            </a:pPr>
            <a:r>
              <a:rPr lang="en-US" sz="2050" dirty="0"/>
              <a:t>Survey of Income and Program Participation</a:t>
            </a:r>
            <a:endParaRPr sz="2050" dirty="0"/>
          </a:p>
          <a:p>
            <a:pPr marL="457200" lvl="0" indent="-355600" algn="l" rtl="0">
              <a:spcBef>
                <a:spcPts val="0"/>
              </a:spcBef>
              <a:spcAft>
                <a:spcPts val="0"/>
              </a:spcAft>
              <a:buSzPts val="2000"/>
              <a:buChar char="•"/>
            </a:pPr>
            <a:r>
              <a:rPr lang="en-US" sz="2050" dirty="0"/>
              <a:t>Behavioral Risk Factor Surveillance System</a:t>
            </a:r>
            <a:endParaRPr sz="2050" dirty="0"/>
          </a:p>
          <a:p>
            <a:pPr marL="457200" lvl="0" indent="-355600" algn="l" rtl="0">
              <a:spcBef>
                <a:spcPts val="0"/>
              </a:spcBef>
              <a:spcAft>
                <a:spcPts val="0"/>
              </a:spcAft>
              <a:buSzPts val="2000"/>
              <a:buChar char="•"/>
            </a:pPr>
            <a:r>
              <a:rPr lang="en-US" sz="2050" dirty="0"/>
              <a:t>Centers for Disease Control</a:t>
            </a:r>
            <a:endParaRPr sz="2050" dirty="0"/>
          </a:p>
          <a:p>
            <a:pPr marL="63500" lvl="0" indent="0" algn="l" rtl="0">
              <a:spcBef>
                <a:spcPts val="0"/>
              </a:spcBef>
              <a:spcAft>
                <a:spcPts val="0"/>
              </a:spcAft>
              <a:buSzPts val="2400"/>
              <a:buNone/>
            </a:pPr>
            <a:endParaRPr sz="2050" dirty="0"/>
          </a:p>
          <a:p>
            <a:pPr marL="63500" lvl="0" indent="0" algn="l" rtl="0">
              <a:spcBef>
                <a:spcPts val="0"/>
              </a:spcBef>
              <a:spcAft>
                <a:spcPts val="0"/>
              </a:spcAft>
              <a:buSzPts val="2400"/>
              <a:buNone/>
            </a:pPr>
            <a:r>
              <a:rPr lang="en-US" sz="2050" dirty="0"/>
              <a:t>Differences:</a:t>
            </a:r>
            <a:endParaRPr sz="2050" dirty="0"/>
          </a:p>
          <a:p>
            <a:pPr marL="457200" lvl="0" indent="-355600" algn="l" rtl="0">
              <a:spcBef>
                <a:spcPts val="0"/>
              </a:spcBef>
              <a:spcAft>
                <a:spcPts val="0"/>
              </a:spcAft>
              <a:buSzPts val="2000"/>
              <a:buChar char="•"/>
            </a:pPr>
            <a:r>
              <a:rPr lang="en-US" sz="2050" dirty="0"/>
              <a:t>Some are medical </a:t>
            </a:r>
            <a:r>
              <a:rPr lang="en-US" sz="2050" dirty="0" smtClean="0"/>
              <a:t>model.</a:t>
            </a:r>
            <a:endParaRPr sz="2050" dirty="0"/>
          </a:p>
          <a:p>
            <a:pPr marL="457200" lvl="0" indent="-355600" algn="l" rtl="0">
              <a:spcBef>
                <a:spcPts val="0"/>
              </a:spcBef>
              <a:spcAft>
                <a:spcPts val="0"/>
              </a:spcAft>
              <a:buSzPts val="2000"/>
              <a:buChar char="•"/>
            </a:pPr>
            <a:r>
              <a:rPr lang="en-US" sz="2050" dirty="0"/>
              <a:t>Others change as government legislation affects </a:t>
            </a:r>
            <a:r>
              <a:rPr lang="en-US" sz="2050" dirty="0" smtClean="0"/>
              <a:t>them.</a:t>
            </a:r>
            <a:endParaRPr sz="2050" dirty="0"/>
          </a:p>
          <a:p>
            <a:pPr marL="457200" lvl="0" indent="-355600" algn="l" rtl="0">
              <a:spcBef>
                <a:spcPts val="0"/>
              </a:spcBef>
              <a:spcAft>
                <a:spcPts val="0"/>
              </a:spcAft>
              <a:buSzPts val="2000"/>
              <a:buChar char="•"/>
            </a:pPr>
            <a:r>
              <a:rPr lang="en-US" sz="2050" dirty="0"/>
              <a:t>Some are based on </a:t>
            </a:r>
            <a:r>
              <a:rPr lang="en-US" sz="2050" dirty="0" smtClean="0"/>
              <a:t>employment.</a:t>
            </a:r>
            <a:endParaRPr sz="2050" dirty="0"/>
          </a:p>
          <a:p>
            <a:pPr marL="457200" lvl="0" indent="-355600" algn="l" rtl="0">
              <a:spcBef>
                <a:spcPts val="0"/>
              </a:spcBef>
              <a:spcAft>
                <a:spcPts val="0"/>
              </a:spcAft>
              <a:buSzPts val="2000"/>
              <a:buChar char="•"/>
            </a:pPr>
            <a:r>
              <a:rPr lang="en-US" sz="2050" dirty="0"/>
              <a:t>Some have local </a:t>
            </a:r>
            <a:r>
              <a:rPr lang="en-US" sz="2050" dirty="0" smtClean="0"/>
              <a:t>data—or don’t.</a:t>
            </a:r>
            <a:endParaRPr sz="2050" dirty="0"/>
          </a:p>
          <a:p>
            <a:pPr marL="457200" lvl="0" indent="-355600" algn="l" rtl="0">
              <a:spcBef>
                <a:spcPts val="0"/>
              </a:spcBef>
              <a:spcAft>
                <a:spcPts val="0"/>
              </a:spcAft>
              <a:buSzPts val="2000"/>
              <a:buChar char="•"/>
            </a:pPr>
            <a:r>
              <a:rPr lang="en-US" sz="2050" dirty="0"/>
              <a:t>Some exclude portions of the </a:t>
            </a:r>
            <a:r>
              <a:rPr lang="en-US" sz="2050" dirty="0" smtClean="0"/>
              <a:t>population.</a:t>
            </a:r>
            <a:endParaRPr sz="2050" dirty="0"/>
          </a:p>
          <a:p>
            <a:pPr marL="63500" lvl="0" indent="0" algn="l" rtl="0">
              <a:spcBef>
                <a:spcPts val="0"/>
              </a:spcBef>
              <a:spcAft>
                <a:spcPts val="0"/>
              </a:spcAft>
              <a:buSzPts val="2400"/>
              <a:buNone/>
            </a:pPr>
            <a:endParaRPr sz="2050" dirty="0"/>
          </a:p>
        </p:txBody>
      </p:sp>
      <p:sp>
        <p:nvSpPr>
          <p:cNvPr id="764" name="Google Shape;764;p121"/>
          <p:cNvSpPr txBox="1">
            <a:spLocks noGrp="1"/>
          </p:cNvSpPr>
          <p:nvPr>
            <p:ph type="sldNum" idx="4294967295"/>
          </p:nvPr>
        </p:nvSpPr>
        <p:spPr>
          <a:xfrm>
            <a:off x="6553200" y="6477000"/>
            <a:ext cx="2362200" cy="2444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69752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122"/>
          <p:cNvSpPr txBox="1">
            <a:spLocks noGrp="1"/>
          </p:cNvSpPr>
          <p:nvPr>
            <p:ph type="title"/>
          </p:nvPr>
        </p:nvSpPr>
        <p:spPr>
          <a:xfrm>
            <a:off x="228600" y="427038"/>
            <a:ext cx="7696200" cy="7921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3200" dirty="0"/>
              <a:t>CIDNY sought out a partnership with University of New Hampshire (UNH)</a:t>
            </a:r>
            <a:endParaRPr sz="3200" b="1" i="0" u="none" strike="noStrike" cap="none" dirty="0">
              <a:solidFill>
                <a:schemeClr val="accent2"/>
              </a:solidFill>
            </a:endParaRPr>
          </a:p>
        </p:txBody>
      </p:sp>
      <p:sp>
        <p:nvSpPr>
          <p:cNvPr id="771" name="Google Shape;771;p122"/>
          <p:cNvSpPr txBox="1">
            <a:spLocks noGrp="1"/>
          </p:cNvSpPr>
          <p:nvPr>
            <p:ph type="body" idx="1"/>
          </p:nvPr>
        </p:nvSpPr>
        <p:spPr>
          <a:xfrm>
            <a:off x="339364" y="1342534"/>
            <a:ext cx="8455843" cy="4829666"/>
          </a:xfrm>
          <a:prstGeom prst="rect">
            <a:avLst/>
          </a:prstGeom>
          <a:noFill/>
          <a:ln>
            <a:noFill/>
          </a:ln>
        </p:spPr>
        <p:txBody>
          <a:bodyPr spcFirstLastPara="1" wrap="square" lIns="91425" tIns="45700" rIns="91425" bIns="45700" anchor="t" anchorCtr="0">
            <a:noAutofit/>
          </a:bodyPr>
          <a:lstStyle/>
          <a:p>
            <a:pPr marL="400050" lvl="0" indent="-342900" algn="l" rtl="0">
              <a:spcBef>
                <a:spcPts val="0"/>
              </a:spcBef>
              <a:spcAft>
                <a:spcPts val="0"/>
              </a:spcAft>
              <a:buSzPts val="2400"/>
              <a:buChar char="•"/>
            </a:pPr>
            <a:r>
              <a:rPr lang="en-US" sz="2400" dirty="0"/>
              <a:t>UNH is funded by HHS through the National Institute on Disability, Independent Living, and Rehabilitation. </a:t>
            </a:r>
            <a:endParaRPr sz="2400" dirty="0"/>
          </a:p>
          <a:p>
            <a:pPr marL="400050" lvl="0" indent="-342900" algn="l" rtl="0">
              <a:spcBef>
                <a:spcPts val="1000"/>
              </a:spcBef>
              <a:spcAft>
                <a:spcPts val="0"/>
              </a:spcAft>
              <a:buSzPts val="2400"/>
              <a:buChar char="•"/>
            </a:pPr>
            <a:r>
              <a:rPr lang="en-US" sz="2400" dirty="0"/>
              <a:t>They helped CIDNY for free!</a:t>
            </a:r>
            <a:endParaRPr sz="2400" dirty="0"/>
          </a:p>
          <a:p>
            <a:pPr marL="742950" lvl="0" indent="0" algn="l" rtl="0">
              <a:spcBef>
                <a:spcPts val="0"/>
              </a:spcBef>
              <a:spcAft>
                <a:spcPts val="0"/>
              </a:spcAft>
              <a:buNone/>
            </a:pPr>
            <a:endParaRPr sz="1600" dirty="0"/>
          </a:p>
          <a:p>
            <a:pPr marL="400050" lvl="0" indent="-342900" algn="l" rtl="0">
              <a:spcBef>
                <a:spcPts val="0"/>
              </a:spcBef>
              <a:spcAft>
                <a:spcPts val="0"/>
              </a:spcAft>
              <a:buSzPts val="2400"/>
              <a:buChar char="•"/>
            </a:pPr>
            <a:r>
              <a:rPr lang="en-US" sz="2400" dirty="0"/>
              <a:t>CIDNY used UNH provided ACS data for outreach, service planning, advocacy, coalition building, systems change.</a:t>
            </a:r>
            <a:endParaRPr sz="2400" dirty="0"/>
          </a:p>
          <a:p>
            <a:pPr marL="0" lvl="0" indent="0" algn="l" rtl="0">
              <a:spcBef>
                <a:spcPts val="1000"/>
              </a:spcBef>
              <a:spcAft>
                <a:spcPts val="0"/>
              </a:spcAft>
              <a:buNone/>
            </a:pPr>
            <a:r>
              <a:rPr lang="en-US" sz="2400" dirty="0"/>
              <a:t>Shared goals: </a:t>
            </a:r>
            <a:endParaRPr sz="2400" dirty="0"/>
          </a:p>
          <a:p>
            <a:pPr marL="742950" lvl="1" indent="-273050" algn="l" rtl="0">
              <a:spcBef>
                <a:spcPts val="1000"/>
              </a:spcBef>
              <a:spcAft>
                <a:spcPts val="0"/>
              </a:spcAft>
              <a:buSzPts val="2400"/>
              <a:buChar char="•"/>
            </a:pPr>
            <a:r>
              <a:rPr lang="en-US" sz="2400" dirty="0"/>
              <a:t>Improve government policies </a:t>
            </a:r>
            <a:r>
              <a:rPr lang="en-US" sz="2400" dirty="0" smtClean="0"/>
              <a:t>re: </a:t>
            </a:r>
            <a:r>
              <a:rPr lang="en-US" sz="2400" dirty="0"/>
              <a:t>education, employment, income, poverty, health, housing, food, transportation, family status, etc.</a:t>
            </a:r>
            <a:endParaRPr sz="2400" dirty="0"/>
          </a:p>
          <a:p>
            <a:pPr marL="742950" lvl="1" indent="-273050" algn="l" rtl="0">
              <a:spcBef>
                <a:spcPts val="1000"/>
              </a:spcBef>
              <a:spcAft>
                <a:spcPts val="0"/>
              </a:spcAft>
              <a:buSzPts val="2400"/>
              <a:buChar char="•"/>
            </a:pPr>
            <a:r>
              <a:rPr lang="en-US" sz="2400" dirty="0"/>
              <a:t> Advocates for improving the lives of people with disabilities.</a:t>
            </a:r>
            <a:endParaRPr sz="2400" dirty="0"/>
          </a:p>
          <a:p>
            <a:pPr marL="0" lvl="0" indent="0" algn="l" rtl="0">
              <a:spcBef>
                <a:spcPts val="0"/>
              </a:spcBef>
              <a:spcAft>
                <a:spcPts val="0"/>
              </a:spcAft>
              <a:buSzPts val="2400"/>
              <a:buNone/>
            </a:pPr>
            <a:endParaRPr sz="2400" dirty="0"/>
          </a:p>
          <a:p>
            <a:pPr marL="914400" marR="0" lvl="0" indent="0" algn="l" rtl="0">
              <a:lnSpc>
                <a:spcPct val="100000"/>
              </a:lnSpc>
              <a:spcBef>
                <a:spcPts val="0"/>
              </a:spcBef>
              <a:spcAft>
                <a:spcPts val="0"/>
              </a:spcAft>
              <a:buSzPts val="2400"/>
              <a:buNone/>
            </a:pPr>
            <a:endParaRPr sz="2400" dirty="0"/>
          </a:p>
          <a:p>
            <a:pPr marL="622300" marR="0" lvl="0" indent="-292100" algn="l" rtl="0">
              <a:lnSpc>
                <a:spcPct val="100000"/>
              </a:lnSpc>
              <a:spcBef>
                <a:spcPts val="520"/>
              </a:spcBef>
              <a:spcAft>
                <a:spcPts val="0"/>
              </a:spcAft>
              <a:buClr>
                <a:schemeClr val="dk1"/>
              </a:buClr>
              <a:buSzPts val="2600"/>
              <a:buFont typeface="Tahoma"/>
              <a:buNone/>
            </a:pPr>
            <a:endParaRPr sz="2400" b="0" i="0" u="none" strike="noStrike" cap="none" dirty="0">
              <a:solidFill>
                <a:schemeClr val="dk1"/>
              </a:solidFill>
            </a:endParaRPr>
          </a:p>
        </p:txBody>
      </p:sp>
      <p:sp>
        <p:nvSpPr>
          <p:cNvPr id="772" name="Google Shape;772;p122"/>
          <p:cNvSpPr txBox="1">
            <a:spLocks noGrp="1"/>
          </p:cNvSpPr>
          <p:nvPr>
            <p:ph type="sldNum" idx="4294967295"/>
          </p:nvPr>
        </p:nvSpPr>
        <p:spPr>
          <a:xfrm>
            <a:off x="6553200" y="6477000"/>
            <a:ext cx="2362200" cy="2444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235196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123"/>
          <p:cNvSpPr txBox="1">
            <a:spLocks noGrp="1"/>
          </p:cNvSpPr>
          <p:nvPr>
            <p:ph type="title"/>
          </p:nvPr>
        </p:nvSpPr>
        <p:spPr>
          <a:xfrm>
            <a:off x="152400" y="379371"/>
            <a:ext cx="9220200" cy="792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900" dirty="0"/>
              <a:t>What kind of information does UNH provide? American Community Survey Questionnaire </a:t>
            </a:r>
            <a:endParaRPr sz="2900" b="1" i="0" u="none" strike="noStrike" cap="none" dirty="0">
              <a:solidFill>
                <a:schemeClr val="accent2"/>
              </a:solidFill>
              <a:latin typeface="Arial Rounded"/>
              <a:ea typeface="Arial Rounded"/>
              <a:cs typeface="Arial Rounded"/>
              <a:sym typeface="Arial Rounded"/>
            </a:endParaRPr>
          </a:p>
        </p:txBody>
      </p:sp>
      <p:sp>
        <p:nvSpPr>
          <p:cNvPr id="778" name="Google Shape;778;p123"/>
          <p:cNvSpPr txBox="1">
            <a:spLocks noGrp="1"/>
          </p:cNvSpPr>
          <p:nvPr>
            <p:ph type="body" idx="1"/>
          </p:nvPr>
        </p:nvSpPr>
        <p:spPr>
          <a:xfrm>
            <a:off x="457200" y="1295400"/>
            <a:ext cx="8305800" cy="2336400"/>
          </a:xfrm>
          <a:prstGeom prst="rect">
            <a:avLst/>
          </a:prstGeom>
          <a:noFill/>
          <a:ln>
            <a:noFill/>
          </a:ln>
        </p:spPr>
        <p:txBody>
          <a:bodyPr spcFirstLastPara="1" wrap="square" lIns="91425" tIns="45700" rIns="91425" bIns="45700" anchor="t" anchorCtr="0">
            <a:noAutofit/>
          </a:bodyPr>
          <a:lstStyle/>
          <a:p>
            <a:pPr marL="63500" lvl="0" indent="0" algn="l" rtl="0">
              <a:spcBef>
                <a:spcPts val="0"/>
              </a:spcBef>
              <a:spcAft>
                <a:spcPts val="0"/>
              </a:spcAft>
              <a:buSzPts val="2400"/>
              <a:buNone/>
            </a:pPr>
            <a:r>
              <a:rPr lang="en-US" sz="2400"/>
              <a:t>ACS covers rate of disability in each community by age, gender, race, ethnicity, specific disability; and captures the status of people with disabilities for education, employment, income, poverty, food, housing, transportation, family status, health coverage and more. </a:t>
            </a:r>
            <a:endParaRPr/>
          </a:p>
        </p:txBody>
      </p:sp>
      <p:pic>
        <p:nvPicPr>
          <p:cNvPr id="779" name="Google Shape;779;p123" descr="Screenshot of the American Community Survey with textbox that reads &quot;This booklet shows the content of the American Community Survey Questionnaire.&quot; &#10;Below is a black line and &quot;Start Here&quot;"/>
          <p:cNvPicPr preferRelativeResize="0"/>
          <p:nvPr/>
        </p:nvPicPr>
        <p:blipFill rotWithShape="1">
          <a:blip r:embed="rId3">
            <a:alphaModFix/>
          </a:blip>
          <a:srcRect t="8147" r="149"/>
          <a:stretch/>
        </p:blipFill>
        <p:spPr>
          <a:xfrm>
            <a:off x="4191000" y="3591977"/>
            <a:ext cx="3998344" cy="3037424"/>
          </a:xfrm>
          <a:prstGeom prst="rect">
            <a:avLst/>
          </a:prstGeom>
          <a:noFill/>
          <a:ln>
            <a:noFill/>
          </a:ln>
        </p:spPr>
      </p:pic>
      <p:sp>
        <p:nvSpPr>
          <p:cNvPr id="780" name="Google Shape;780;p123"/>
          <p:cNvSpPr txBox="1">
            <a:spLocks noGrp="1"/>
          </p:cNvSpPr>
          <p:nvPr>
            <p:ph type="sldNum" idx="4294967295"/>
          </p:nvPr>
        </p:nvSpPr>
        <p:spPr>
          <a:xfrm>
            <a:off x="6553200" y="6477000"/>
            <a:ext cx="2362200" cy="2445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873757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124"/>
          <p:cNvSpPr txBox="1">
            <a:spLocks noGrp="1"/>
          </p:cNvSpPr>
          <p:nvPr>
            <p:ph type="title"/>
          </p:nvPr>
        </p:nvSpPr>
        <p:spPr>
          <a:xfrm>
            <a:off x="228600" y="274638"/>
            <a:ext cx="8794630" cy="7921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t>ACS Questionnaire </a:t>
            </a:r>
            <a:endParaRPr sz="3200" b="1" i="0" u="none" strike="noStrike" cap="none" dirty="0">
              <a:solidFill>
                <a:schemeClr val="accent2"/>
              </a:solidFill>
              <a:latin typeface="Arial Rounded"/>
              <a:ea typeface="Arial Rounded"/>
              <a:cs typeface="Arial Rounded"/>
              <a:sym typeface="Arial Rounded"/>
            </a:endParaRPr>
          </a:p>
        </p:txBody>
      </p:sp>
      <p:sp>
        <p:nvSpPr>
          <p:cNvPr id="786" name="Google Shape;786;p124"/>
          <p:cNvSpPr txBox="1">
            <a:spLocks noGrp="1"/>
          </p:cNvSpPr>
          <p:nvPr>
            <p:ph type="body" idx="1"/>
          </p:nvPr>
        </p:nvSpPr>
        <p:spPr>
          <a:xfrm>
            <a:off x="381000" y="1219199"/>
            <a:ext cx="8458200" cy="1828801"/>
          </a:xfrm>
          <a:prstGeom prst="rect">
            <a:avLst/>
          </a:prstGeom>
          <a:noFill/>
          <a:ln>
            <a:noFill/>
          </a:ln>
        </p:spPr>
        <p:txBody>
          <a:bodyPr spcFirstLastPara="1" wrap="square" lIns="91425" tIns="45700" rIns="91425" bIns="45700" anchor="t" anchorCtr="0">
            <a:noAutofit/>
          </a:bodyPr>
          <a:lstStyle/>
          <a:p>
            <a:pPr marL="63500" lvl="0" indent="0" algn="l" rtl="0">
              <a:spcBef>
                <a:spcPts val="0"/>
              </a:spcBef>
              <a:spcAft>
                <a:spcPts val="0"/>
              </a:spcAft>
              <a:buSzPts val="2400"/>
              <a:buNone/>
            </a:pPr>
            <a:r>
              <a:rPr lang="en-US" sz="2400"/>
              <a:t>Makes it possible to compare the lives of people with disabilities – for each disability, comparisons among races and ethnicities related to status on different topics, comparison between people with disabilities and those with no disability – to show inequities.</a:t>
            </a:r>
            <a:endParaRPr/>
          </a:p>
        </p:txBody>
      </p:sp>
      <p:pic>
        <p:nvPicPr>
          <p:cNvPr id="787" name="Google Shape;787;p124" descr="Screenshot of the American Community Survey with textbox that reads &quot;This booklet shows the content of the American Community Survey Questionnaire.&quot; &#10;Below is a black line and &quot;Start Here&quot;"/>
          <p:cNvPicPr preferRelativeResize="0"/>
          <p:nvPr/>
        </p:nvPicPr>
        <p:blipFill rotWithShape="1">
          <a:blip r:embed="rId3">
            <a:alphaModFix/>
          </a:blip>
          <a:srcRect t="8149" r="151"/>
          <a:stretch/>
        </p:blipFill>
        <p:spPr>
          <a:xfrm>
            <a:off x="3962400" y="3200893"/>
            <a:ext cx="3998344" cy="3037423"/>
          </a:xfrm>
          <a:prstGeom prst="rect">
            <a:avLst/>
          </a:prstGeom>
          <a:noFill/>
          <a:ln>
            <a:noFill/>
          </a:ln>
        </p:spPr>
      </p:pic>
      <p:sp>
        <p:nvSpPr>
          <p:cNvPr id="788" name="Google Shape;788;p124"/>
          <p:cNvSpPr txBox="1">
            <a:spLocks noGrp="1"/>
          </p:cNvSpPr>
          <p:nvPr>
            <p:ph type="sldNum" idx="4294967295"/>
          </p:nvPr>
        </p:nvSpPr>
        <p:spPr>
          <a:xfrm>
            <a:off x="6553200" y="6477000"/>
            <a:ext cx="2362200" cy="24447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13009872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23540</TotalTime>
  <Words>1817</Words>
  <Application>Microsoft Office PowerPoint</Application>
  <PresentationFormat>On-screen Show (4:3)</PresentationFormat>
  <Paragraphs>170</Paragraphs>
  <Slides>24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Rounded</vt:lpstr>
      <vt:lpstr>Arial Rounded MT Bold</vt:lpstr>
      <vt:lpstr>Nunito</vt:lpstr>
      <vt:lpstr>Tahoma</vt:lpstr>
      <vt:lpstr>Default Design</vt:lpstr>
      <vt:lpstr>Independent Living Research Utilization</vt:lpstr>
      <vt:lpstr> Data Mining and Community Mapping to Address Diversity  Susan Dooha</vt:lpstr>
      <vt:lpstr>Center for Independence of the Disabled, New York (CIDNY)</vt:lpstr>
      <vt:lpstr>Why are disability statistics so important to our work? </vt:lpstr>
      <vt:lpstr>Disability statistics and YOU!</vt:lpstr>
      <vt:lpstr>There is no perfect database on disability. </vt:lpstr>
      <vt:lpstr>CIDNY sought out a partnership with University of New Hampshire (UNH)</vt:lpstr>
      <vt:lpstr>What kind of information does UNH provide? American Community Survey Questionnaire </vt:lpstr>
      <vt:lpstr>ACS Questionnaire </vt:lpstr>
      <vt:lpstr>Measuring Disability: Functional Limitations</vt:lpstr>
      <vt:lpstr>Measuring Disability: Functional Limitations, cont’d.</vt:lpstr>
      <vt:lpstr>American Community Survey (ACS) </vt:lpstr>
      <vt:lpstr>What is the data that you most want to see for your community?</vt:lpstr>
      <vt:lpstr>Statistics on disability, race and poverty helped us reach policymakers on health, housing, transportation and other topics.  </vt:lpstr>
      <vt:lpstr>Using data to affect policy</vt:lpstr>
      <vt:lpstr>In litigation, we use mapping to see gaps in services that result in inequities.</vt:lpstr>
      <vt:lpstr>Creating a right to counsel for people facing eviction and targeting people with disabilities of color who are in greatest need. </vt:lpstr>
      <vt:lpstr>Using data to target resources during disasters by changing federal agency practices. </vt:lpstr>
      <vt:lpstr>Breakdown of Queens by neighborhood, disability, and languages made our point to federal admins.</vt:lpstr>
      <vt:lpstr>Knowing the community helps identify and join effective partners for change.</vt:lpstr>
      <vt:lpstr>Do you have comments and questions? </vt:lpstr>
      <vt:lpstr>Contact</vt:lpstr>
      <vt:lpstr>Disability, Diversity and Intersectionality for Centers for Independent Living  Day 2 Wrap Up  Facilitator: Stan Holbrook  August 21, 2019  Atlanta, Georgia   </vt:lpstr>
      <vt:lpstr>CIL-NET Attribution</vt:lpstr>
    </vt:vector>
  </TitlesOfParts>
  <Company>Tirr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DDI OnLocation Day 1</dc:title>
  <dc:creator>eubanks</dc:creator>
  <cp:lastModifiedBy>Carol Eubanks</cp:lastModifiedBy>
  <cp:revision>741</cp:revision>
  <cp:lastPrinted>2019-04-17T16:05:35Z</cp:lastPrinted>
  <dcterms:created xsi:type="dcterms:W3CDTF">2011-01-05T14:17:40Z</dcterms:created>
  <dcterms:modified xsi:type="dcterms:W3CDTF">2020-02-14T13:43:35Z</dcterms:modified>
</cp:coreProperties>
</file>