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789" r:id="rId2"/>
    <p:sldId id="978" r:id="rId3"/>
    <p:sldId id="1255" r:id="rId4"/>
    <p:sldId id="1232" r:id="rId5"/>
    <p:sldId id="1233" r:id="rId6"/>
    <p:sldId id="1234" r:id="rId7"/>
    <p:sldId id="1235" r:id="rId8"/>
    <p:sldId id="1236" r:id="rId9"/>
    <p:sldId id="1237" r:id="rId10"/>
    <p:sldId id="1246" r:id="rId11"/>
    <p:sldId id="1247" r:id="rId12"/>
    <p:sldId id="1248" r:id="rId13"/>
    <p:sldId id="1249" r:id="rId14"/>
    <p:sldId id="1250" r:id="rId15"/>
    <p:sldId id="1262" r:id="rId16"/>
    <p:sldId id="1242" r:id="rId17"/>
    <p:sldId id="1243" r:id="rId18"/>
    <p:sldId id="1244" r:id="rId19"/>
    <p:sldId id="1245" r:id="rId20"/>
    <p:sldId id="1251" r:id="rId21"/>
    <p:sldId id="1252" r:id="rId22"/>
    <p:sldId id="1253" r:id="rId23"/>
    <p:sldId id="1001" r:id="rId24"/>
    <p:sldId id="1257" r:id="rId25"/>
    <p:sldId id="1258" r:id="rId26"/>
    <p:sldId id="1263" r:id="rId27"/>
    <p:sldId id="1254" r:id="rId28"/>
    <p:sldId id="1000" r:id="rId29"/>
    <p:sldId id="1047" r:id="rId3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016" autoAdjust="0"/>
    <p:restoredTop sz="95232" autoAdjust="0"/>
  </p:normalViewPr>
  <p:slideViewPr>
    <p:cSldViewPr>
      <p:cViewPr varScale="1">
        <p:scale>
          <a:sx n="89" d="100"/>
          <a:sy n="89" d="100"/>
        </p:scale>
        <p:origin x="18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4" d="100"/>
          <a:sy n="64" d="100"/>
        </p:scale>
        <p:origin x="2568"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dirty="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cs typeface="+mn-cs"/>
              </a:defRPr>
            </a:lvl1pPr>
          </a:lstStyle>
          <a:p>
            <a:pPr>
              <a:defRPr/>
            </a:pPr>
            <a:fld id="{8F03C5B2-8747-4BAD-824A-F5E10A8B6135}" type="datetimeFigureOut">
              <a:rPr lang="en-US"/>
              <a:pPr>
                <a:defRPr/>
              </a:pPr>
              <a:t>2/14/2020</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dirty="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A36CD1A9-6B0D-4A65-83C0-7995B45DCB86}" type="slidenum">
              <a:rPr lang="en-US"/>
              <a:pPr/>
              <a:t>‹#›</a:t>
            </a:fld>
            <a:endParaRPr lang="en-US"/>
          </a:p>
        </p:txBody>
      </p:sp>
    </p:spTree>
    <p:extLst>
      <p:ext uri="{BB962C8B-B14F-4D97-AF65-F5344CB8AC3E}">
        <p14:creationId xmlns:p14="http://schemas.microsoft.com/office/powerpoint/2010/main" val="3835726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dirty="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dirty="0">
                <a:latin typeface="Arial" charset="0"/>
                <a:cs typeface="+mn-cs"/>
              </a:defRPr>
            </a:lvl1pPr>
          </a:lstStyle>
          <a:p>
            <a:pPr>
              <a:defRPr/>
            </a:pPr>
            <a:endParaRPr lang="en-US"/>
          </a:p>
        </p:txBody>
      </p:sp>
      <p:sp>
        <p:nvSpPr>
          <p:cNvPr id="675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dirty="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5C733EDE-9156-424D-B81D-18EFED6A3FB8}" type="slidenum">
              <a:rPr lang="en-US"/>
              <a:pPr/>
              <a:t>‹#›</a:t>
            </a:fld>
            <a:endParaRPr lang="en-US"/>
          </a:p>
        </p:txBody>
      </p:sp>
    </p:spTree>
    <p:extLst>
      <p:ext uri="{BB962C8B-B14F-4D97-AF65-F5344CB8AC3E}">
        <p14:creationId xmlns:p14="http://schemas.microsoft.com/office/powerpoint/2010/main" val="42622478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p:spPr>
        <p:txBody>
          <a:bodyPr/>
          <a:lstStyle/>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3513265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13</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0394625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16</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924928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17</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586907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18</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408856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19</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796574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20</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0714774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21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0979284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22</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5442615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28</a:t>
            </a:fld>
            <a:endParaRPr lang="en-US" dirty="0"/>
          </a:p>
        </p:txBody>
      </p:sp>
    </p:spTree>
    <p:extLst>
      <p:ext uri="{BB962C8B-B14F-4D97-AF65-F5344CB8AC3E}">
        <p14:creationId xmlns:p14="http://schemas.microsoft.com/office/powerpoint/2010/main" val="26606256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3" name="Shape 250"/>
          <p:cNvSpPr>
            <a:spLocks noGrp="1" noRot="1" noChangeAspect="1"/>
          </p:cNvSpPr>
          <p:nvPr>
            <p:ph type="sldImg" idx="2"/>
          </p:nvPr>
        </p:nvSpPr>
        <p:spPr>
          <a:custGeom>
            <a:avLst/>
            <a:gdLst>
              <a:gd name="T0" fmla="*/ 0 w 120000"/>
              <a:gd name="T1" fmla="*/ 0 h 120000"/>
              <a:gd name="T2" fmla="*/ 120000 w 120000"/>
              <a:gd name="T3" fmla="*/ 120000 h 120000"/>
            </a:gdLst>
            <a:ahLst/>
            <a:cxnLst>
              <a:cxn ang="0">
                <a:pos x="0" y="0"/>
              </a:cxn>
              <a:cxn ang="0">
                <a:pos x="120000" y="0"/>
              </a:cxn>
              <a:cxn ang="0">
                <a:pos x="120000" y="120000"/>
              </a:cxn>
              <a:cxn ang="0">
                <a:pos x="0" y="120000"/>
              </a:cxn>
            </a:cxnLst>
            <a:rect l="T0" t="T1" r="T2" b="T3"/>
            <a:pathLst>
              <a:path w="120000" h="120000" extrusionOk="0">
                <a:moveTo>
                  <a:pt x="0" y="0"/>
                </a:moveTo>
                <a:lnTo>
                  <a:pt x="120000" y="0"/>
                </a:lnTo>
                <a:lnTo>
                  <a:pt x="120000" y="120000"/>
                </a:lnTo>
                <a:lnTo>
                  <a:pt x="0" y="120000"/>
                </a:lnTo>
                <a:close/>
              </a:path>
            </a:pathLst>
          </a:custGeom>
          <a:noFill/>
          <a:ln cap="flat">
            <a:headEnd type="none" w="sm" len="sm"/>
            <a:tailEnd type="none" w="sm" len="sm"/>
          </a:ln>
        </p:spPr>
      </p:sp>
      <p:sp>
        <p:nvSpPr>
          <p:cNvPr id="59394" name="Shape 251"/>
          <p:cNvSpPr txBox="1">
            <a:spLocks noGrp="1"/>
          </p:cNvSpPr>
          <p:nvPr>
            <p:ph type="body" idx="1"/>
          </p:nvPr>
        </p:nvSpPr>
        <p:spPr>
          <a:noFill/>
        </p:spPr>
        <p:txBody>
          <a:bodyPr lIns="93175" tIns="46575" rIns="93175" bIns="46575"/>
          <a:lstStyle/>
          <a:p>
            <a:pPr>
              <a:spcBef>
                <a:spcPct val="0"/>
              </a:spcBef>
            </a:pPr>
            <a:endParaRPr lang="en-US">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
        <p:nvSpPr>
          <p:cNvPr id="2" name="Slide Number Placeholder 1"/>
          <p:cNvSpPr>
            <a:spLocks noGrp="1"/>
          </p:cNvSpPr>
          <p:nvPr>
            <p:ph type="sldNum" sz="quarter" idx="5"/>
          </p:nvPr>
        </p:nvSpPr>
        <p:spPr/>
        <p:txBody>
          <a:bodyPr/>
          <a:lstStyle/>
          <a:p>
            <a:pPr>
              <a:defRPr/>
            </a:pPr>
            <a:fld id="{D3A0351C-2741-4AC4-8CBD-F6F28DE1B70A}" type="slidenum">
              <a:rPr lang="en-US" smtClean="0"/>
              <a:pPr>
                <a:defRPr/>
              </a:pPr>
              <a:t>29</a:t>
            </a:fld>
            <a:endParaRPr lang="en-US" dirty="0"/>
          </a:p>
        </p:txBody>
      </p:sp>
    </p:spTree>
    <p:extLst>
      <p:ext uri="{BB962C8B-B14F-4D97-AF65-F5344CB8AC3E}">
        <p14:creationId xmlns:p14="http://schemas.microsoft.com/office/powerpoint/2010/main" val="2007354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7:notes"/>
          <p:cNvSpPr txBox="1">
            <a:spLocks noGrp="1"/>
          </p:cNvSpPr>
          <p:nvPr>
            <p:ph type="body" idx="1"/>
          </p:nvPr>
        </p:nvSpPr>
        <p:spPr>
          <a:xfrm>
            <a:off x="701040" y="4415791"/>
            <a:ext cx="5608320" cy="4183380"/>
          </a:xfrm>
          <a:prstGeom prst="rect">
            <a:avLst/>
          </a:prstGeom>
        </p:spPr>
        <p:txBody>
          <a:bodyPr spcFirstLastPara="1" wrap="square" lIns="93175" tIns="46575" rIns="93175" bIns="46575" anchor="t" anchorCtr="0">
            <a:noAutofit/>
          </a:bodyPr>
          <a:lstStyle/>
          <a:p>
            <a:pPr marL="0" lvl="0" indent="0">
              <a:spcBef>
                <a:spcPts val="360"/>
              </a:spcBef>
              <a:spcAft>
                <a:spcPts val="0"/>
              </a:spcAft>
              <a:buNone/>
            </a:pPr>
            <a:endParaRPr/>
          </a:p>
        </p:txBody>
      </p:sp>
      <p:sp>
        <p:nvSpPr>
          <p:cNvPr id="149" name="Google Shape;149;p1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6804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4</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719735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5</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4077408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6</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564671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7</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128272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8</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516194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9</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464503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spcAft>
                  <a:spcPts val="0"/>
                </a:spcAft>
                <a:buNone/>
              </a:pPr>
              <a:t>10</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349561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fld id="{F039BFBC-22F7-42AB-A445-569E69D7288C}" type="slidenum">
              <a:rPr lang="en-US"/>
              <a:pPr/>
              <a:t>‹#›</a:t>
            </a:fld>
            <a:endParaRPr lang="en-US"/>
          </a:p>
        </p:txBody>
      </p:sp>
    </p:spTree>
    <p:extLst>
      <p:ext uri="{BB962C8B-B14F-4D97-AF65-F5344CB8AC3E}">
        <p14:creationId xmlns:p14="http://schemas.microsoft.com/office/powerpoint/2010/main" val="3617377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fld id="{460AF1EE-47CB-437A-BA50-70F9BE446D36}" type="slidenum">
              <a:rPr lang="en-US"/>
              <a:pPr/>
              <a:t>‹#›</a:t>
            </a:fld>
            <a:endParaRPr lang="en-US"/>
          </a:p>
        </p:txBody>
      </p:sp>
    </p:spTree>
    <p:extLst>
      <p:ext uri="{BB962C8B-B14F-4D97-AF65-F5344CB8AC3E}">
        <p14:creationId xmlns:p14="http://schemas.microsoft.com/office/powerpoint/2010/main" val="214491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sz="1200"/>
            </a:lvl1pPr>
          </a:lstStyle>
          <a:p>
            <a:fld id="{D34FC40E-C645-47B8-AE41-3CF9A4FDC8AC}" type="slidenum">
              <a:rPr lang="en-US"/>
              <a:pPr/>
              <a:t>‹#›</a:t>
            </a:fld>
            <a:endParaRPr lang="en-US"/>
          </a:p>
        </p:txBody>
      </p:sp>
    </p:spTree>
    <p:extLst>
      <p:ext uri="{BB962C8B-B14F-4D97-AF65-F5344CB8AC3E}">
        <p14:creationId xmlns:p14="http://schemas.microsoft.com/office/powerpoint/2010/main" val="174879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229600" y="286849"/>
            <a:ext cx="838200" cy="398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152400"/>
            <a:ext cx="8077200" cy="792162"/>
          </a:xfrm>
        </p:spPr>
        <p:txBody>
          <a:bodyPr/>
          <a:lstStyle>
            <a:lvl1pPr>
              <a:defRPr sz="2800">
                <a:effectLst/>
              </a:defRPr>
            </a:lvl1pPr>
          </a:lstStyle>
          <a:p>
            <a:r>
              <a:rPr lang="en-US" dirty="0"/>
              <a:t>Click to edit Master title style</a:t>
            </a:r>
          </a:p>
        </p:txBody>
      </p:sp>
      <p:sp>
        <p:nvSpPr>
          <p:cNvPr id="3" name="Content Placeholder 2"/>
          <p:cNvSpPr>
            <a:spLocks noGrp="1"/>
          </p:cNvSpPr>
          <p:nvPr>
            <p:ph idx="1"/>
          </p:nvPr>
        </p:nvSpPr>
        <p:spPr>
          <a:xfrm>
            <a:off x="381000" y="1066800"/>
            <a:ext cx="8610600" cy="5029200"/>
          </a:xfrm>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20228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361301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95366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9698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858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203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0881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9D9B01B8-C92B-431A-8758-DC3F71DB1FA4}" type="slidenum">
              <a:rPr lang="en-US"/>
              <a:pPr/>
              <a:t>‹#›</a:t>
            </a:fld>
            <a:endParaRPr lang="en-US"/>
          </a:p>
        </p:txBody>
      </p:sp>
    </p:spTree>
    <p:extLst>
      <p:ext uri="{BB962C8B-B14F-4D97-AF65-F5344CB8AC3E}">
        <p14:creationId xmlns:p14="http://schemas.microsoft.com/office/powerpoint/2010/main" val="1330350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61815F4C-79BC-4B23-992F-88F805635CE3}"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ACDD59A-FF3A-402B-8676-10E69B5A2DA1}" type="slidenum">
              <a:rPr lang="en-US" sz="800" b="1"/>
              <a:pPr algn="r" eaLnBrk="1" hangingPunct="1"/>
              <a:t>‹#›</a:t>
            </a:fld>
            <a:endParaRPr lang="en-US" sz="800" b="1"/>
          </a:p>
        </p:txBody>
      </p:sp>
      <p:pic>
        <p:nvPicPr>
          <p:cNvPr id="2" name="Picture 6"/>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6200" y="6132513"/>
            <a:ext cx="28336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9"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0" r:id="rId10"/>
    <p:sldLayoutId id="2147483679"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equezada@cccil.org" TargetMode="External"/><Relationship Id="rId2" Type="http://schemas.openxmlformats.org/officeDocument/2006/relationships/hyperlink" Target="mailto:ron.halog@crilhayward.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5350" y="860425"/>
            <a:ext cx="7353300"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itle 6"/>
          <p:cNvSpPr>
            <a:spLocks noGrp="1"/>
          </p:cNvSpPr>
          <p:nvPr>
            <p:ph type="title"/>
          </p:nvPr>
        </p:nvSpPr>
        <p:spPr>
          <a:xfrm>
            <a:off x="144463" y="393700"/>
            <a:ext cx="8855075" cy="368300"/>
          </a:xfrm>
        </p:spPr>
        <p:txBody>
          <a:bodyPr/>
          <a:lstStyle/>
          <a:p>
            <a:pPr algn="ctr" eaLnBrk="1" hangingPunct="1"/>
            <a:r>
              <a:rPr lang="en-US" sz="1600" dirty="0" smtClean="0"/>
              <a:t>Independent Living Research Utilization</a:t>
            </a:r>
          </a:p>
        </p:txBody>
      </p:sp>
      <p:sp>
        <p:nvSpPr>
          <p:cNvPr id="11268" name="Slide Number Placeholder 1"/>
          <p:cNvSpPr>
            <a:spLocks noGrp="1"/>
          </p:cNvSpPr>
          <p:nvPr>
            <p:ph type="sldNum" sz="quarter" idx="4294967295"/>
          </p:nvPr>
        </p:nvSpPr>
        <p:spPr>
          <a:xfrm>
            <a:off x="6553200" y="6384925"/>
            <a:ext cx="2362200" cy="244475"/>
          </a:xfrm>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DC0AEA7-B2F2-4BD3-B612-D178AB13EAF5}" type="slidenum">
              <a:rPr lang="en-US"/>
              <a:pPr eaLnBrk="1" hangingPunct="1"/>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How Did CCCIL Find Partners?</a:t>
            </a:r>
            <a:endParaRPr lang="en-US" sz="3200" dirty="0"/>
          </a:p>
        </p:txBody>
      </p:sp>
      <p:sp>
        <p:nvSpPr>
          <p:cNvPr id="3" name="Text Placeholder 2"/>
          <p:cNvSpPr>
            <a:spLocks noGrp="1"/>
          </p:cNvSpPr>
          <p:nvPr>
            <p:ph type="body" idx="1"/>
          </p:nvPr>
        </p:nvSpPr>
        <p:spPr>
          <a:xfrm>
            <a:off x="381000" y="1066800"/>
            <a:ext cx="8382000" cy="5029200"/>
          </a:xfrm>
        </p:spPr>
        <p:txBody>
          <a:bodyPr/>
          <a:lstStyle/>
          <a:p>
            <a:pPr lvl="0"/>
            <a:r>
              <a:rPr lang="en-US" dirty="0" smtClean="0"/>
              <a:t>Looked at all community partners...formed collaborative partnerships that we could infiltrate and present disability issues all the while recognizing and calling out our similarities (Intersectionality) </a:t>
            </a:r>
          </a:p>
          <a:p>
            <a:pPr lvl="1"/>
            <a:r>
              <a:rPr lang="en-US" i="1" dirty="0" smtClean="0"/>
              <a:t>See example on next slide</a:t>
            </a:r>
          </a:p>
        </p:txBody>
      </p:sp>
    </p:spTree>
    <p:extLst>
      <p:ext uri="{BB962C8B-B14F-4D97-AF65-F5344CB8AC3E}">
        <p14:creationId xmlns:p14="http://schemas.microsoft.com/office/powerpoint/2010/main" val="2804074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8438"/>
            <a:ext cx="8305800" cy="792162"/>
          </a:xfrm>
        </p:spPr>
        <p:txBody>
          <a:bodyPr/>
          <a:lstStyle/>
          <a:p>
            <a:r>
              <a:rPr lang="en-US" dirty="0" smtClean="0"/>
              <a:t>Looked at all Community Partners – Example </a:t>
            </a:r>
            <a:endParaRPr lang="en-US" dirty="0"/>
          </a:p>
        </p:txBody>
      </p:sp>
      <p:sp>
        <p:nvSpPr>
          <p:cNvPr id="3" name="Text Placeholder 2"/>
          <p:cNvSpPr>
            <a:spLocks noGrp="1"/>
          </p:cNvSpPr>
          <p:nvPr>
            <p:ph type="body" idx="1"/>
          </p:nvPr>
        </p:nvSpPr>
        <p:spPr>
          <a:xfrm>
            <a:off x="228600" y="990600"/>
            <a:ext cx="8686800" cy="5181600"/>
          </a:xfrm>
        </p:spPr>
        <p:txBody>
          <a:bodyPr/>
          <a:lstStyle/>
          <a:p>
            <a:pPr marL="406400" lvl="1" indent="-342900"/>
            <a:r>
              <a:rPr lang="en-US" sz="2150" dirty="0" smtClean="0"/>
              <a:t>CCCIL was asked </a:t>
            </a:r>
            <a:r>
              <a:rPr lang="en-US" sz="2150" dirty="0"/>
              <a:t>to </a:t>
            </a:r>
            <a:r>
              <a:rPr lang="en-US" sz="2150" dirty="0" smtClean="0"/>
              <a:t>join the board </a:t>
            </a:r>
            <a:r>
              <a:rPr lang="en-US" sz="2150" dirty="0"/>
              <a:t>of </a:t>
            </a:r>
            <a:r>
              <a:rPr lang="en-US" sz="2150" dirty="0" smtClean="0"/>
              <a:t>a low </a:t>
            </a:r>
            <a:r>
              <a:rPr lang="en-US" sz="2150" dirty="0"/>
              <a:t>income housing developer who focused on building housing for </a:t>
            </a:r>
            <a:r>
              <a:rPr lang="en-US" sz="2150" dirty="0" smtClean="0"/>
              <a:t>farmworkers.</a:t>
            </a:r>
          </a:p>
          <a:p>
            <a:pPr marL="406400" lvl="1" indent="-342900"/>
            <a:r>
              <a:rPr lang="en-US" sz="2150" dirty="0"/>
              <a:t>A</a:t>
            </a:r>
            <a:r>
              <a:rPr lang="en-US" sz="2150" dirty="0" smtClean="0"/>
              <a:t> </a:t>
            </a:r>
            <a:r>
              <a:rPr lang="en-US" sz="2150" dirty="0"/>
              <a:t>new opportunity to collaborate with an agency </a:t>
            </a:r>
            <a:r>
              <a:rPr lang="en-US" sz="2150" dirty="0" smtClean="0"/>
              <a:t>building </a:t>
            </a:r>
            <a:r>
              <a:rPr lang="en-US" sz="2150" dirty="0"/>
              <a:t>much needed housing but </a:t>
            </a:r>
            <a:r>
              <a:rPr lang="en-US" sz="2150" dirty="0" smtClean="0"/>
              <a:t>narrowly focused </a:t>
            </a:r>
            <a:r>
              <a:rPr lang="en-US" sz="2150" dirty="0"/>
              <a:t>on "</a:t>
            </a:r>
            <a:r>
              <a:rPr lang="en-US" sz="2150" dirty="0" smtClean="0"/>
              <a:t>farmworkers.”</a:t>
            </a:r>
          </a:p>
          <a:p>
            <a:pPr marL="406400" lvl="1" indent="-342900"/>
            <a:r>
              <a:rPr lang="en-US" sz="2150" dirty="0"/>
              <a:t>O</a:t>
            </a:r>
            <a:r>
              <a:rPr lang="en-US" sz="2150" dirty="0" smtClean="0"/>
              <a:t>pportunity to teach that </a:t>
            </a:r>
            <a:r>
              <a:rPr lang="en-US" sz="2150" dirty="0"/>
              <a:t>many </a:t>
            </a:r>
            <a:r>
              <a:rPr lang="en-US" sz="2150" dirty="0" smtClean="0"/>
              <a:t>farmworkers </a:t>
            </a:r>
            <a:r>
              <a:rPr lang="en-US" sz="2150" dirty="0"/>
              <a:t>were individuals </a:t>
            </a:r>
            <a:r>
              <a:rPr lang="en-US" sz="2150" dirty="0" smtClean="0"/>
              <a:t>with a disability –</a:t>
            </a:r>
            <a:r>
              <a:rPr lang="en-US" sz="2150" dirty="0"/>
              <a:t> </a:t>
            </a:r>
            <a:r>
              <a:rPr lang="en-US" sz="2150" dirty="0" smtClean="0"/>
              <a:t>the CIL was </a:t>
            </a:r>
            <a:r>
              <a:rPr lang="en-US" sz="2150" dirty="0"/>
              <a:t>seeing consumers who had sustained </a:t>
            </a:r>
            <a:r>
              <a:rPr lang="en-US" sz="2150" dirty="0" smtClean="0"/>
              <a:t>work-related </a:t>
            </a:r>
            <a:r>
              <a:rPr lang="en-US" sz="2150" dirty="0"/>
              <a:t>injury and now filing for worker's compensation. </a:t>
            </a:r>
            <a:endParaRPr lang="en-US" sz="2150" dirty="0" smtClean="0"/>
          </a:p>
          <a:p>
            <a:pPr marL="406400" lvl="1" indent="-342900"/>
            <a:r>
              <a:rPr lang="en-US" sz="2150" dirty="0" smtClean="0"/>
              <a:t>Also </a:t>
            </a:r>
            <a:r>
              <a:rPr lang="en-US" sz="2150" dirty="0"/>
              <a:t>many farmworkers </a:t>
            </a:r>
            <a:r>
              <a:rPr lang="en-US" sz="2150" dirty="0" smtClean="0"/>
              <a:t>with family </a:t>
            </a:r>
            <a:r>
              <a:rPr lang="en-US" sz="2150" dirty="0"/>
              <a:t>members, children, extended family members who had hypertension, mental health and diabetes who did not know </a:t>
            </a:r>
            <a:r>
              <a:rPr lang="en-US" sz="2150" dirty="0" smtClean="0"/>
              <a:t>they </a:t>
            </a:r>
            <a:r>
              <a:rPr lang="en-US" sz="2150" dirty="0"/>
              <a:t>were individuals with </a:t>
            </a:r>
            <a:r>
              <a:rPr lang="en-US" sz="2150" dirty="0" smtClean="0"/>
              <a:t>disabilities –often didn’t speak </a:t>
            </a:r>
            <a:r>
              <a:rPr lang="en-US" sz="2150" dirty="0"/>
              <a:t>English nor </a:t>
            </a:r>
            <a:r>
              <a:rPr lang="en-US" sz="2150" dirty="0" smtClean="0"/>
              <a:t>understand </a:t>
            </a:r>
            <a:r>
              <a:rPr lang="en-US" sz="2150" dirty="0"/>
              <a:t>the often complex navigation of systems. </a:t>
            </a:r>
            <a:endParaRPr lang="en-US" sz="2150" dirty="0" smtClean="0"/>
          </a:p>
          <a:p>
            <a:pPr marL="406400" lvl="1" indent="-342900"/>
            <a:r>
              <a:rPr lang="en-US" sz="2150" dirty="0" smtClean="0"/>
              <a:t>After </a:t>
            </a:r>
            <a:r>
              <a:rPr lang="en-US" sz="2150" dirty="0"/>
              <a:t>serving as a board member and Chair for two years of the board, this developer is now designing their developments with "access for all" in mind. </a:t>
            </a:r>
          </a:p>
          <a:p>
            <a:pPr marL="63500" indent="0">
              <a:buNone/>
            </a:pPr>
            <a:endParaRPr lang="en-US" sz="2150" dirty="0"/>
          </a:p>
        </p:txBody>
      </p:sp>
    </p:spTree>
    <p:extLst>
      <p:ext uri="{BB962C8B-B14F-4D97-AF65-F5344CB8AC3E}">
        <p14:creationId xmlns:p14="http://schemas.microsoft.com/office/powerpoint/2010/main" val="1033765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198438"/>
            <a:ext cx="8077200" cy="792162"/>
          </a:xfrm>
        </p:spPr>
        <p:txBody>
          <a:bodyPr/>
          <a:lstStyle/>
          <a:p>
            <a:r>
              <a:rPr lang="en-US" sz="3200" dirty="0" smtClean="0"/>
              <a:t>Community Partners, </a:t>
            </a:r>
            <a:r>
              <a:rPr lang="en-US" b="0" dirty="0" smtClean="0"/>
              <a:t>cont’d.</a:t>
            </a:r>
            <a:endParaRPr lang="en-US" sz="3200" dirty="0"/>
          </a:p>
        </p:txBody>
      </p:sp>
      <p:sp>
        <p:nvSpPr>
          <p:cNvPr id="6" name="Text Placeholder 5"/>
          <p:cNvSpPr>
            <a:spLocks noGrp="1"/>
          </p:cNvSpPr>
          <p:nvPr>
            <p:ph type="body" idx="1"/>
          </p:nvPr>
        </p:nvSpPr>
        <p:spPr>
          <a:xfrm>
            <a:off x="381000" y="1066800"/>
            <a:ext cx="8305800" cy="5029200"/>
          </a:xfrm>
        </p:spPr>
        <p:txBody>
          <a:bodyPr/>
          <a:lstStyle/>
          <a:p>
            <a:pPr lvl="0"/>
            <a:r>
              <a:rPr lang="en-US" dirty="0" smtClean="0"/>
              <a:t>Worked </a:t>
            </a:r>
            <a:r>
              <a:rPr lang="en-US" dirty="0"/>
              <a:t>on the issues that they are working on and </a:t>
            </a:r>
            <a:r>
              <a:rPr lang="en-US" dirty="0" smtClean="0"/>
              <a:t>demonstrated </a:t>
            </a:r>
            <a:r>
              <a:rPr lang="en-US" dirty="0"/>
              <a:t>honesty, commitment, long term </a:t>
            </a:r>
            <a:r>
              <a:rPr lang="en-US" dirty="0" smtClean="0"/>
              <a:t>relationships.</a:t>
            </a:r>
            <a:endParaRPr lang="en-US" dirty="0"/>
          </a:p>
          <a:p>
            <a:pPr lvl="0"/>
            <a:r>
              <a:rPr lang="en-US" dirty="0"/>
              <a:t>CHISPA </a:t>
            </a:r>
            <a:r>
              <a:rPr lang="en-US" dirty="0" smtClean="0"/>
              <a:t>– </a:t>
            </a:r>
            <a:r>
              <a:rPr lang="en-US" dirty="0"/>
              <a:t>housing for </a:t>
            </a:r>
            <a:r>
              <a:rPr lang="en-US" dirty="0" smtClean="0"/>
              <a:t>farmworkers </a:t>
            </a:r>
            <a:r>
              <a:rPr lang="en-US" dirty="0"/>
              <a:t>then included people with disabilities and elders. </a:t>
            </a:r>
            <a:r>
              <a:rPr lang="en-US" dirty="0" smtClean="0"/>
              <a:t>Low </a:t>
            </a:r>
            <a:r>
              <a:rPr lang="en-US" dirty="0"/>
              <a:t>income housing became </a:t>
            </a:r>
            <a:r>
              <a:rPr lang="en-US" dirty="0" smtClean="0"/>
              <a:t>accessible.</a:t>
            </a:r>
            <a:endParaRPr lang="en-US" dirty="0"/>
          </a:p>
          <a:p>
            <a:pPr lvl="0"/>
            <a:r>
              <a:rPr lang="en-US" dirty="0"/>
              <a:t>CCAH - medical managed care health plan. </a:t>
            </a:r>
            <a:r>
              <a:rPr lang="en-US" dirty="0" smtClean="0"/>
              <a:t>What </a:t>
            </a:r>
            <a:r>
              <a:rPr lang="en-US" dirty="0"/>
              <a:t>do members need</a:t>
            </a:r>
            <a:r>
              <a:rPr lang="en-US" dirty="0" smtClean="0"/>
              <a:t>?</a:t>
            </a:r>
            <a:endParaRPr lang="en-US" dirty="0"/>
          </a:p>
        </p:txBody>
      </p:sp>
      <p:sp>
        <p:nvSpPr>
          <p:cNvPr id="4" name="Slide Number Placeholder 3"/>
          <p:cNvSpPr>
            <a:spLocks noGrp="1"/>
          </p:cNvSpPr>
          <p:nvPr>
            <p:ph type="sldNum" idx="4294967295"/>
          </p:nvPr>
        </p:nvSpPr>
        <p:spPr>
          <a:xfrm>
            <a:off x="6781800" y="6477000"/>
            <a:ext cx="2362200" cy="244475"/>
          </a:xfrm>
        </p:spPr>
        <p:txBody>
          <a:body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12</a:t>
            </a:fld>
            <a:endParaRPr lang="en-US"/>
          </a:p>
        </p:txBody>
      </p:sp>
    </p:spTree>
    <p:extLst>
      <p:ext uri="{BB962C8B-B14F-4D97-AF65-F5344CB8AC3E}">
        <p14:creationId xmlns:p14="http://schemas.microsoft.com/office/powerpoint/2010/main" val="6692541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32" y="273421"/>
            <a:ext cx="8282868" cy="1141311"/>
          </a:xfrm>
        </p:spPr>
        <p:txBody>
          <a:bodyPr/>
          <a:lstStyle/>
          <a:p>
            <a:r>
              <a:rPr lang="en-US" sz="3200" dirty="0" smtClean="0"/>
              <a:t>How Did CCCIL Strengthen &amp; Sustain through Potholes &amp; Rough Patches? </a:t>
            </a:r>
            <a:endParaRPr lang="en-US" sz="3200" dirty="0"/>
          </a:p>
        </p:txBody>
      </p:sp>
      <p:sp>
        <p:nvSpPr>
          <p:cNvPr id="3" name="Text Placeholder 2"/>
          <p:cNvSpPr>
            <a:spLocks noGrp="1"/>
          </p:cNvSpPr>
          <p:nvPr>
            <p:ph type="body" idx="1"/>
          </p:nvPr>
        </p:nvSpPr>
        <p:spPr>
          <a:xfrm>
            <a:off x="250166" y="1545567"/>
            <a:ext cx="8589034" cy="4779033"/>
          </a:xfrm>
        </p:spPr>
        <p:txBody>
          <a:bodyPr/>
          <a:lstStyle/>
          <a:p>
            <a:pPr lvl="0"/>
            <a:r>
              <a:rPr lang="en-US" dirty="0" smtClean="0"/>
              <a:t>Established and maintained personal relationships and when there was a change in leadership reached out and started again. This is never ending and a part of our culture.</a:t>
            </a:r>
          </a:p>
          <a:p>
            <a:pPr lvl="0"/>
            <a:r>
              <a:rPr lang="en-US" dirty="0" smtClean="0"/>
              <a:t>Collaborated with partners on potential projects whether there is $ for CCCIL or not, as $ is equally as important as the partnership.</a:t>
            </a:r>
          </a:p>
          <a:p>
            <a:pPr lvl="1"/>
            <a:r>
              <a:rPr lang="en-US" dirty="0" smtClean="0"/>
              <a:t>See example next slide.</a:t>
            </a:r>
            <a:endParaRPr lang="en-US" dirty="0"/>
          </a:p>
        </p:txBody>
      </p:sp>
      <p:pic>
        <p:nvPicPr>
          <p:cNvPr id="2051" name="Picture 3" descr="Graphic of two people arm wresting at table."/>
          <p:cNvPicPr>
            <a:picLocks noChangeAspect="1" noChangeArrowheads="1"/>
          </p:cNvPicPr>
          <p:nvPr/>
        </p:nvPicPr>
        <p:blipFill>
          <a:blip r:embed="rId3" cstate="print"/>
          <a:srcRect/>
          <a:stretch>
            <a:fillRect/>
          </a:stretch>
        </p:blipFill>
        <p:spPr bwMode="auto">
          <a:xfrm>
            <a:off x="5391510" y="4080294"/>
            <a:ext cx="2342072" cy="2342072"/>
          </a:xfrm>
          <a:prstGeom prst="rect">
            <a:avLst/>
          </a:prstGeom>
          <a:noFill/>
        </p:spPr>
      </p:pic>
    </p:spTree>
    <p:extLst>
      <p:ext uri="{BB962C8B-B14F-4D97-AF65-F5344CB8AC3E}">
        <p14:creationId xmlns:p14="http://schemas.microsoft.com/office/powerpoint/2010/main" val="32168799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152400"/>
            <a:ext cx="7924800" cy="792162"/>
          </a:xfrm>
        </p:spPr>
        <p:txBody>
          <a:bodyPr/>
          <a:lstStyle/>
          <a:p>
            <a:r>
              <a:rPr lang="en-US" sz="3200" dirty="0" smtClean="0"/>
              <a:t>Example – Partnerships are Important!</a:t>
            </a:r>
            <a:endParaRPr lang="en-US" sz="3200" dirty="0"/>
          </a:p>
        </p:txBody>
      </p:sp>
      <p:sp>
        <p:nvSpPr>
          <p:cNvPr id="6" name="Text Placeholder 5"/>
          <p:cNvSpPr>
            <a:spLocks noGrp="1"/>
          </p:cNvSpPr>
          <p:nvPr>
            <p:ph type="body" idx="1"/>
          </p:nvPr>
        </p:nvSpPr>
        <p:spPr>
          <a:xfrm>
            <a:off x="381000" y="1066800"/>
            <a:ext cx="8382000" cy="5029200"/>
          </a:xfrm>
        </p:spPr>
        <p:txBody>
          <a:bodyPr/>
          <a:lstStyle/>
          <a:p>
            <a:pPr marL="406400"/>
            <a:r>
              <a:rPr lang="en-US" sz="2400" dirty="0" smtClean="0"/>
              <a:t>CCCIL provided </a:t>
            </a:r>
            <a:r>
              <a:rPr lang="en-US" sz="2400" dirty="0"/>
              <a:t>guidance </a:t>
            </a:r>
            <a:r>
              <a:rPr lang="en-US" sz="2400" dirty="0" smtClean="0"/>
              <a:t>to county </a:t>
            </a:r>
            <a:r>
              <a:rPr lang="en-US" sz="2400" dirty="0"/>
              <a:t>health clinics about the need for </a:t>
            </a:r>
            <a:r>
              <a:rPr lang="en-US" sz="2400" dirty="0" smtClean="0"/>
              <a:t>accessible </a:t>
            </a:r>
            <a:r>
              <a:rPr lang="en-US" sz="2400" dirty="0"/>
              <a:t>exam </a:t>
            </a:r>
            <a:r>
              <a:rPr lang="en-US" sz="2400" dirty="0" smtClean="0"/>
              <a:t>tables. Reports from consumers</a:t>
            </a:r>
            <a:r>
              <a:rPr lang="en-US" sz="2400" dirty="0"/>
              <a:t>, </a:t>
            </a:r>
            <a:r>
              <a:rPr lang="en-US" sz="2400" dirty="0" smtClean="0"/>
              <a:t>especially female, </a:t>
            </a:r>
            <a:r>
              <a:rPr lang="en-US" sz="2400" dirty="0"/>
              <a:t>that it had been years since they had received an annual exam because of lack of access. </a:t>
            </a:r>
            <a:endParaRPr lang="en-US" sz="2400" dirty="0" smtClean="0"/>
          </a:p>
          <a:p>
            <a:pPr marL="406400"/>
            <a:r>
              <a:rPr lang="en-US" sz="2400" dirty="0"/>
              <a:t>B</a:t>
            </a:r>
            <a:r>
              <a:rPr lang="en-US" sz="2400" dirty="0" smtClean="0"/>
              <a:t>oard </a:t>
            </a:r>
            <a:r>
              <a:rPr lang="en-US" sz="2400" dirty="0"/>
              <a:t>Chair at the time was working with the clinics and </a:t>
            </a:r>
            <a:r>
              <a:rPr lang="en-US" sz="2400" dirty="0" smtClean="0"/>
              <a:t>heard </a:t>
            </a:r>
            <a:r>
              <a:rPr lang="en-US" sz="2400" dirty="0"/>
              <a:t>a lot about this </a:t>
            </a:r>
            <a:r>
              <a:rPr lang="en-US" sz="2400" dirty="0" smtClean="0"/>
              <a:t>issue. </a:t>
            </a:r>
            <a:r>
              <a:rPr lang="en-US" sz="2400" dirty="0"/>
              <a:t>T</a:t>
            </a:r>
            <a:r>
              <a:rPr lang="en-US" sz="2400" dirty="0" smtClean="0"/>
              <a:t>ook </a:t>
            </a:r>
            <a:r>
              <a:rPr lang="en-US" sz="2400" dirty="0"/>
              <a:t>it back to her office and was able to secure funding to purchase accessible tables for all the county clinics. </a:t>
            </a:r>
            <a:endParaRPr lang="en-US" sz="2400" dirty="0" smtClean="0"/>
          </a:p>
          <a:p>
            <a:pPr marL="406400"/>
            <a:r>
              <a:rPr lang="en-US" sz="2400" dirty="0" smtClean="0"/>
              <a:t>When </a:t>
            </a:r>
            <a:r>
              <a:rPr lang="en-US" sz="2400" dirty="0"/>
              <a:t>you have a similar goal $ should not be the factor in whether that goal can be achieved. It takes "good will and knowing and believing in doing the right thing" for the betterment of our community!</a:t>
            </a:r>
          </a:p>
        </p:txBody>
      </p:sp>
      <p:sp>
        <p:nvSpPr>
          <p:cNvPr id="4" name="Slide Number Placeholder 3"/>
          <p:cNvSpPr>
            <a:spLocks noGrp="1"/>
          </p:cNvSpPr>
          <p:nvPr>
            <p:ph type="sldNum" idx="4294967295"/>
          </p:nvPr>
        </p:nvSpPr>
        <p:spPr>
          <a:xfrm>
            <a:off x="6781800" y="6477000"/>
            <a:ext cx="2362200" cy="244475"/>
          </a:xfrm>
        </p:spPr>
        <p:txBody>
          <a:bodyPr/>
          <a:lstStyle/>
          <a:p>
            <a:pPr marL="0" lvl="0" indent="0">
              <a:spcBef>
                <a:spcPts val="0"/>
              </a:spcBef>
              <a:spcAft>
                <a:spcPts val="0"/>
              </a:spcAft>
              <a:buNone/>
            </a:pPr>
            <a:fld id="{00000000-1234-1234-1234-123412341234}" type="slidenum">
              <a:rPr lang="en-US" smtClean="0"/>
              <a:pPr marL="0" lvl="0" indent="0">
                <a:spcBef>
                  <a:spcPts val="0"/>
                </a:spcBef>
                <a:spcAft>
                  <a:spcPts val="0"/>
                </a:spcAft>
                <a:buNone/>
              </a:pPr>
              <a:t>14</a:t>
            </a:fld>
            <a:endParaRPr lang="en-US"/>
          </a:p>
        </p:txBody>
      </p:sp>
    </p:spTree>
    <p:extLst>
      <p:ext uri="{BB962C8B-B14F-4D97-AF65-F5344CB8AC3E}">
        <p14:creationId xmlns:p14="http://schemas.microsoft.com/office/powerpoint/2010/main" val="40039057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0"/>
            <a:ext cx="8077200" cy="792162"/>
          </a:xfrm>
        </p:spPr>
        <p:txBody>
          <a:bodyPr/>
          <a:lstStyle/>
          <a:p>
            <a:pPr algn="ctr"/>
            <a:r>
              <a:rPr lang="en-US" sz="3600" dirty="0" smtClean="0"/>
              <a:t>Ron Halog</a:t>
            </a:r>
            <a:endParaRPr lang="en-US" sz="3600" dirty="0"/>
          </a:p>
        </p:txBody>
      </p:sp>
    </p:spTree>
    <p:extLst>
      <p:ext uri="{BB962C8B-B14F-4D97-AF65-F5344CB8AC3E}">
        <p14:creationId xmlns:p14="http://schemas.microsoft.com/office/powerpoint/2010/main" val="2462032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27038"/>
            <a:ext cx="7696200" cy="792162"/>
          </a:xfrm>
        </p:spPr>
        <p:txBody>
          <a:bodyPr/>
          <a:lstStyle/>
          <a:p>
            <a:r>
              <a:rPr lang="en-US" sz="3200" dirty="0" smtClean="0"/>
              <a:t>How Did CRIL Find Partners for the DDI Journey? </a:t>
            </a:r>
            <a:endParaRPr lang="en-US" sz="3200" dirty="0"/>
          </a:p>
        </p:txBody>
      </p:sp>
      <p:sp>
        <p:nvSpPr>
          <p:cNvPr id="3" name="Text Placeholder 2"/>
          <p:cNvSpPr>
            <a:spLocks noGrp="1"/>
          </p:cNvSpPr>
          <p:nvPr>
            <p:ph type="body" idx="1"/>
          </p:nvPr>
        </p:nvSpPr>
        <p:spPr>
          <a:xfrm>
            <a:off x="304800" y="1295400"/>
            <a:ext cx="8686800" cy="5181600"/>
          </a:xfrm>
        </p:spPr>
        <p:txBody>
          <a:bodyPr/>
          <a:lstStyle/>
          <a:p>
            <a:r>
              <a:rPr lang="en-US" dirty="0" smtClean="0"/>
              <a:t>CRIL Management started with staff, board members, and consumer connections – is anybody on a board or group? Let’s tap into our current connections - Intersectionality</a:t>
            </a:r>
          </a:p>
          <a:p>
            <a:r>
              <a:rPr lang="en-US" dirty="0" smtClean="0"/>
              <a:t>Identified CRIL services that could be promoted to full community and promoted them to people and groups that we already worked with. Give a presentation.</a:t>
            </a:r>
          </a:p>
          <a:p>
            <a:r>
              <a:rPr lang="en-US" dirty="0" smtClean="0"/>
              <a:t>Invited ourselves to the table! Go to meetings.</a:t>
            </a:r>
          </a:p>
          <a:p>
            <a:r>
              <a:rPr lang="en-US" dirty="0" smtClean="0"/>
              <a:t>Looked for grants that specify funding for a specific group for a specific service; example: Hindu Funding for flu shots.</a:t>
            </a:r>
          </a:p>
        </p:txBody>
      </p:sp>
    </p:spTree>
    <p:extLst>
      <p:ext uri="{BB962C8B-B14F-4D97-AF65-F5344CB8AC3E}">
        <p14:creationId xmlns:p14="http://schemas.microsoft.com/office/powerpoint/2010/main" val="1414501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5917"/>
            <a:ext cx="7696200" cy="792162"/>
          </a:xfrm>
        </p:spPr>
        <p:txBody>
          <a:bodyPr/>
          <a:lstStyle/>
          <a:p>
            <a:r>
              <a:rPr lang="en-US" sz="3200" dirty="0" smtClean="0"/>
              <a:t>How Did CRIL Find Partners? </a:t>
            </a:r>
            <a:r>
              <a:rPr lang="en-US" b="0" dirty="0" smtClean="0"/>
              <a:t>cont’d.</a:t>
            </a:r>
            <a:r>
              <a:rPr lang="en-US" sz="3200" dirty="0" smtClean="0"/>
              <a:t> </a:t>
            </a:r>
            <a:endParaRPr lang="en-US" sz="3200" dirty="0"/>
          </a:p>
        </p:txBody>
      </p:sp>
      <p:sp>
        <p:nvSpPr>
          <p:cNvPr id="3" name="Text Placeholder 2"/>
          <p:cNvSpPr>
            <a:spLocks noGrp="1"/>
          </p:cNvSpPr>
          <p:nvPr>
            <p:ph type="body" idx="1"/>
          </p:nvPr>
        </p:nvSpPr>
        <p:spPr>
          <a:xfrm>
            <a:off x="381000" y="1066800"/>
            <a:ext cx="8382000" cy="5029200"/>
          </a:xfrm>
        </p:spPr>
        <p:txBody>
          <a:bodyPr/>
          <a:lstStyle/>
          <a:p>
            <a:r>
              <a:rPr lang="en-US" dirty="0" smtClean="0"/>
              <a:t>Kept going to the group meetings; made it a point to share our center’s value to their consumers.</a:t>
            </a:r>
          </a:p>
          <a:p>
            <a:r>
              <a:rPr lang="en-US" dirty="0" smtClean="0"/>
              <a:t>Asked to present to the group, maybe a 30 minute presentation – made it fun – they will remember you.</a:t>
            </a:r>
          </a:p>
          <a:p>
            <a:r>
              <a:rPr lang="en-US" dirty="0" smtClean="0"/>
              <a:t>Volunteered to support that group. This is all about relationship building. Remember to build strong relationships, there is a give and get process.</a:t>
            </a:r>
          </a:p>
          <a:p>
            <a:r>
              <a:rPr lang="en-US" dirty="0" smtClean="0"/>
              <a:t>How many boards or groups are you currently serving on? What about your Management Team; Program Directors and Staff Members?</a:t>
            </a:r>
          </a:p>
        </p:txBody>
      </p:sp>
    </p:spTree>
    <p:extLst>
      <p:ext uri="{BB962C8B-B14F-4D97-AF65-F5344CB8AC3E}">
        <p14:creationId xmlns:p14="http://schemas.microsoft.com/office/powerpoint/2010/main" val="20633085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1412"/>
            <a:ext cx="7696200" cy="792162"/>
          </a:xfrm>
        </p:spPr>
        <p:txBody>
          <a:bodyPr/>
          <a:lstStyle/>
          <a:p>
            <a:r>
              <a:rPr lang="en-US" sz="3200" dirty="0" smtClean="0"/>
              <a:t>How Did CRIL Find Partners? </a:t>
            </a:r>
            <a:r>
              <a:rPr lang="en-US" b="0" dirty="0"/>
              <a:t>cont’d</a:t>
            </a:r>
            <a:r>
              <a:rPr lang="en-US" b="0" dirty="0" smtClean="0"/>
              <a:t>. 2 </a:t>
            </a:r>
            <a:endParaRPr lang="en-US" dirty="0"/>
          </a:p>
        </p:txBody>
      </p:sp>
      <p:sp>
        <p:nvSpPr>
          <p:cNvPr id="3" name="Text Placeholder 2"/>
          <p:cNvSpPr>
            <a:spLocks noGrp="1"/>
          </p:cNvSpPr>
          <p:nvPr>
            <p:ph type="body" idx="1"/>
          </p:nvPr>
        </p:nvSpPr>
        <p:spPr/>
        <p:txBody>
          <a:bodyPr/>
          <a:lstStyle/>
          <a:p>
            <a:r>
              <a:rPr lang="en-US" dirty="0" smtClean="0"/>
              <a:t>Often times, staff members are one of the best resources to have to tap into different communities. Advantage is that the staff is already known in the community and may often time already speak the language! This is a great start.</a:t>
            </a:r>
          </a:p>
          <a:p>
            <a:r>
              <a:rPr lang="en-US" dirty="0" smtClean="0"/>
              <a:t>As positions became available, CRIL management made it a point to prioritize the positions to be a bi-lingual positions that would support Alameda County’s communities.</a:t>
            </a:r>
          </a:p>
          <a:p>
            <a:r>
              <a:rPr lang="en-US" dirty="0" smtClean="0"/>
              <a:t>Some of the services CRIL provides also has support groups within the service; ex. Senior services, Advocacy Groups (East Bay Legislative Committee)</a:t>
            </a:r>
          </a:p>
        </p:txBody>
      </p:sp>
    </p:spTree>
    <p:extLst>
      <p:ext uri="{BB962C8B-B14F-4D97-AF65-F5344CB8AC3E}">
        <p14:creationId xmlns:p14="http://schemas.microsoft.com/office/powerpoint/2010/main" val="2641178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974" y="212785"/>
            <a:ext cx="7696200" cy="792162"/>
          </a:xfrm>
        </p:spPr>
        <p:txBody>
          <a:bodyPr/>
          <a:lstStyle/>
          <a:p>
            <a:r>
              <a:rPr lang="en-US" sz="3200" dirty="0" smtClean="0"/>
              <a:t>How Did CRIL Find Partners? </a:t>
            </a:r>
            <a:r>
              <a:rPr lang="en-US" b="0" dirty="0" smtClean="0"/>
              <a:t>cont’d. 3 </a:t>
            </a:r>
            <a:endParaRPr lang="en-US" dirty="0"/>
          </a:p>
        </p:txBody>
      </p:sp>
      <p:sp>
        <p:nvSpPr>
          <p:cNvPr id="3" name="Text Placeholder 2"/>
          <p:cNvSpPr>
            <a:spLocks noGrp="1"/>
          </p:cNvSpPr>
          <p:nvPr>
            <p:ph type="body" idx="1"/>
          </p:nvPr>
        </p:nvSpPr>
        <p:spPr>
          <a:xfrm>
            <a:off x="250166" y="1066800"/>
            <a:ext cx="8686800" cy="3634596"/>
          </a:xfrm>
        </p:spPr>
        <p:txBody>
          <a:bodyPr/>
          <a:lstStyle/>
          <a:p>
            <a:r>
              <a:rPr lang="en-US" dirty="0" smtClean="0"/>
              <a:t>Referral of CRIL Services, CRIL is asked to be at the table. </a:t>
            </a:r>
          </a:p>
          <a:p>
            <a:r>
              <a:rPr lang="en-US" dirty="0" smtClean="0"/>
              <a:t>Local, State and Federal Legislators have also been a great resource to tap into other communities. When legislators or staff know about the services, they often will refer CRIL services to their constituents. This is always a great in to many communities. So share your services with the legislators.</a:t>
            </a:r>
          </a:p>
          <a:p>
            <a:pPr>
              <a:buNone/>
            </a:pPr>
            <a:endParaRPr lang="en-US" dirty="0" smtClean="0"/>
          </a:p>
        </p:txBody>
      </p:sp>
      <p:pic>
        <p:nvPicPr>
          <p:cNvPr id="1026" name="Picture 2" descr="Graphic of two people pushing puzzle pieces together."/>
          <p:cNvPicPr>
            <a:picLocks noChangeAspect="1" noChangeArrowheads="1"/>
          </p:cNvPicPr>
          <p:nvPr/>
        </p:nvPicPr>
        <p:blipFill>
          <a:blip r:embed="rId3" cstate="print"/>
          <a:srcRect/>
          <a:stretch>
            <a:fillRect/>
          </a:stretch>
        </p:blipFill>
        <p:spPr bwMode="auto">
          <a:xfrm>
            <a:off x="4200833" y="4391506"/>
            <a:ext cx="3698088" cy="2009294"/>
          </a:xfrm>
          <a:prstGeom prst="rect">
            <a:avLst/>
          </a:prstGeom>
          <a:noFill/>
        </p:spPr>
      </p:pic>
    </p:spTree>
    <p:extLst>
      <p:ext uri="{BB962C8B-B14F-4D97-AF65-F5344CB8AC3E}">
        <p14:creationId xmlns:p14="http://schemas.microsoft.com/office/powerpoint/2010/main" val="3076542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3048000"/>
            <a:ext cx="8991600" cy="792162"/>
          </a:xfrm>
        </p:spPr>
        <p:txBody>
          <a:bodyPr/>
          <a:lstStyle/>
          <a:p>
            <a:pPr algn="ctr"/>
            <a:r>
              <a:rPr lang="en-US" sz="2800" dirty="0">
                <a:effectLst/>
              </a:rPr>
              <a:t>Making New Friends and Playing Well with Others </a:t>
            </a:r>
            <a:r>
              <a:rPr lang="en-US" sz="2800" dirty="0" smtClean="0">
                <a:effectLst/>
              </a:rPr>
              <a:t/>
            </a:r>
            <a:br>
              <a:rPr lang="en-US" sz="2800" dirty="0" smtClean="0">
                <a:effectLst/>
              </a:rPr>
            </a:br>
            <a:r>
              <a:rPr lang="en-US" sz="2800" dirty="0">
                <a:effectLst/>
              </a:rPr>
              <a:t/>
            </a:r>
            <a:br>
              <a:rPr lang="en-US" sz="2800" dirty="0">
                <a:effectLst/>
              </a:rPr>
            </a:br>
            <a:r>
              <a:rPr lang="en-US" sz="2800" dirty="0" smtClean="0">
                <a:effectLst/>
              </a:rPr>
              <a:t>Ron Halog</a:t>
            </a:r>
            <a:br>
              <a:rPr lang="en-US" sz="2800" dirty="0" smtClean="0">
                <a:effectLst/>
              </a:rPr>
            </a:br>
            <a:r>
              <a:rPr lang="en-US" sz="2800" dirty="0" smtClean="0">
                <a:effectLst/>
              </a:rPr>
              <a:t>Community Resources for Independent Living</a:t>
            </a:r>
            <a:br>
              <a:rPr lang="en-US" sz="2800" dirty="0" smtClean="0">
                <a:effectLst/>
              </a:rPr>
            </a:br>
            <a:r>
              <a:rPr lang="en-US" sz="2800" dirty="0">
                <a:effectLst/>
              </a:rPr>
              <a:t>&amp;</a:t>
            </a:r>
            <a:r>
              <a:rPr lang="en-US" sz="2800" dirty="0" smtClean="0">
                <a:effectLst/>
              </a:rPr>
              <a:t/>
            </a:r>
            <a:br>
              <a:rPr lang="en-US" sz="2800" dirty="0" smtClean="0">
                <a:effectLst/>
              </a:rPr>
            </a:br>
            <a:r>
              <a:rPr lang="en-US" sz="2800" dirty="0" smtClean="0">
                <a:effectLst/>
              </a:rPr>
              <a:t>Elsa Quezada</a:t>
            </a:r>
            <a:br>
              <a:rPr lang="en-US" sz="2800" dirty="0" smtClean="0">
                <a:effectLst/>
              </a:rPr>
            </a:br>
            <a:r>
              <a:rPr lang="en-US" sz="2800" dirty="0" smtClean="0">
                <a:effectLst/>
              </a:rPr>
              <a:t>Central Coast Center for Independent Living</a:t>
            </a:r>
            <a:br>
              <a:rPr lang="en-US" sz="2800" dirty="0" smtClean="0">
                <a:effectLst/>
              </a:rPr>
            </a:br>
            <a:r>
              <a:rPr lang="en-US" sz="2800" dirty="0">
                <a:effectLst/>
              </a:rPr>
              <a:t/>
            </a:r>
            <a:br>
              <a:rPr lang="en-US" sz="2800" dirty="0">
                <a:effectLst/>
              </a:rPr>
            </a:br>
            <a:endParaRPr lang="en-US" sz="2800" dirty="0">
              <a:effectLst/>
            </a:endParaRPr>
          </a:p>
        </p:txBody>
      </p:sp>
      <p:pic>
        <p:nvPicPr>
          <p:cNvPr id="3" name="Picture 7" descr="ilru_new_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9600" y="286849"/>
            <a:ext cx="838200" cy="398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5157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27038"/>
            <a:ext cx="8415068" cy="792162"/>
          </a:xfrm>
        </p:spPr>
        <p:txBody>
          <a:bodyPr/>
          <a:lstStyle/>
          <a:p>
            <a:r>
              <a:rPr lang="en-US" sz="3200" dirty="0" smtClean="0"/>
              <a:t>How Did CRIL Strengthen and </a:t>
            </a:r>
            <a:r>
              <a:rPr lang="en-US" sz="3200" dirty="0"/>
              <a:t>Sustain through Potholes &amp; Rough Patches? </a:t>
            </a:r>
          </a:p>
        </p:txBody>
      </p:sp>
      <p:sp>
        <p:nvSpPr>
          <p:cNvPr id="3" name="Text Placeholder 2"/>
          <p:cNvSpPr>
            <a:spLocks noGrp="1"/>
          </p:cNvSpPr>
          <p:nvPr>
            <p:ph type="body" idx="1"/>
          </p:nvPr>
        </p:nvSpPr>
        <p:spPr>
          <a:xfrm>
            <a:off x="241539" y="1388853"/>
            <a:ext cx="8686800" cy="4888302"/>
          </a:xfrm>
        </p:spPr>
        <p:txBody>
          <a:bodyPr/>
          <a:lstStyle/>
          <a:p>
            <a:r>
              <a:rPr lang="en-US" dirty="0" smtClean="0"/>
              <a:t>CRIL has been in collaborations that have not always been productive, but the personal relationships in those collaborations have been priceless.</a:t>
            </a:r>
          </a:p>
          <a:p>
            <a:r>
              <a:rPr lang="en-US" dirty="0" smtClean="0"/>
              <a:t>In some cases, there was not a win / win situation. But be careful on how you break away from the group. You never want to “burn your bridge.”</a:t>
            </a:r>
          </a:p>
          <a:p>
            <a:r>
              <a:rPr lang="en-US" dirty="0" smtClean="0"/>
              <a:t>Funding has a strong way to get you through the potholes and rough patches. Collaborations for grant applications makes for a better opportunity to get funded. “Money” always seems to strengthen the relationship.   </a:t>
            </a:r>
          </a:p>
        </p:txBody>
      </p:sp>
    </p:spTree>
    <p:extLst>
      <p:ext uri="{BB962C8B-B14F-4D97-AF65-F5344CB8AC3E}">
        <p14:creationId xmlns:p14="http://schemas.microsoft.com/office/powerpoint/2010/main" val="42252567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41540" y="1295400"/>
            <a:ext cx="8437323" cy="4333335"/>
          </a:xfrm>
        </p:spPr>
        <p:txBody>
          <a:bodyPr/>
          <a:lstStyle/>
          <a:p>
            <a:r>
              <a:rPr lang="en-US" dirty="0" smtClean="0"/>
              <a:t>Often times, you may have one person in the group that you’ve built a strong bond with. It is much easier to work with a group of people who are not on the same page as you when you have a “wingman” who could support you in making your point.  </a:t>
            </a:r>
          </a:p>
          <a:p>
            <a:r>
              <a:rPr lang="en-US" dirty="0" smtClean="0"/>
              <a:t>Sustaining the journey is the long-term goal. For the journey to continue, there must be a win / win outcome. What does each group (person) get out of the partnership? Always keep that goal as the focus of the partnership.</a:t>
            </a:r>
          </a:p>
          <a:p>
            <a:pPr>
              <a:buNone/>
            </a:pPr>
            <a:endParaRPr lang="en-US" dirty="0" smtClean="0"/>
          </a:p>
        </p:txBody>
      </p:sp>
      <p:sp>
        <p:nvSpPr>
          <p:cNvPr id="5" name="Title 1"/>
          <p:cNvSpPr>
            <a:spLocks noGrp="1"/>
          </p:cNvSpPr>
          <p:nvPr>
            <p:ph type="title"/>
          </p:nvPr>
        </p:nvSpPr>
        <p:spPr>
          <a:xfrm>
            <a:off x="236538" y="381000"/>
            <a:ext cx="8442325" cy="838200"/>
          </a:xfrm>
        </p:spPr>
        <p:txBody>
          <a:bodyPr/>
          <a:lstStyle/>
          <a:p>
            <a:r>
              <a:rPr lang="en-US" sz="3200" dirty="0" smtClean="0"/>
              <a:t>How Did CRIL Strengthen and Sustain? </a:t>
            </a:r>
            <a:r>
              <a:rPr lang="en-US" b="0" dirty="0"/>
              <a:t>c</a:t>
            </a:r>
            <a:r>
              <a:rPr lang="en-US" b="0" dirty="0" smtClean="0"/>
              <a:t>ont’d.</a:t>
            </a:r>
            <a:endParaRPr lang="en-US" sz="3200" dirty="0"/>
          </a:p>
        </p:txBody>
      </p:sp>
    </p:spTree>
    <p:extLst>
      <p:ext uri="{BB962C8B-B14F-4D97-AF65-F5344CB8AC3E}">
        <p14:creationId xmlns:p14="http://schemas.microsoft.com/office/powerpoint/2010/main" val="22398962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 y="1295400"/>
            <a:ext cx="8431212" cy="4471358"/>
          </a:xfrm>
        </p:spPr>
        <p:txBody>
          <a:bodyPr/>
          <a:lstStyle/>
          <a:p>
            <a:r>
              <a:rPr lang="en-US" dirty="0" smtClean="0"/>
              <a:t>What happens when the players change? Often times there is a drop in the partnership. Before the change, introduce new players to the group. </a:t>
            </a:r>
          </a:p>
          <a:p>
            <a:r>
              <a:rPr lang="en-US" dirty="0" smtClean="0"/>
              <a:t>What happens when the focus of the group changes? Ask yourself if this is the direction your Center would like to move. Remember: Don’t burn your bridge. </a:t>
            </a:r>
          </a:p>
          <a:p>
            <a:r>
              <a:rPr lang="en-US" dirty="0" smtClean="0"/>
              <a:t>The Key to Sustainable Partnerships: The best thing that gets you through the potholes and rough patches: Quality Service with Successful Outcomes for the consumers. </a:t>
            </a:r>
          </a:p>
        </p:txBody>
      </p:sp>
      <p:sp>
        <p:nvSpPr>
          <p:cNvPr id="4" name="Title 1"/>
          <p:cNvSpPr>
            <a:spLocks noGrp="1"/>
          </p:cNvSpPr>
          <p:nvPr>
            <p:ph type="title"/>
          </p:nvPr>
        </p:nvSpPr>
        <p:spPr>
          <a:xfrm>
            <a:off x="304800" y="304800"/>
            <a:ext cx="8431212" cy="809625"/>
          </a:xfrm>
        </p:spPr>
        <p:txBody>
          <a:bodyPr/>
          <a:lstStyle/>
          <a:p>
            <a:r>
              <a:rPr lang="en-US" sz="3200" dirty="0" smtClean="0"/>
              <a:t>How Did CRIL Strengthen and Sustain? </a:t>
            </a:r>
            <a:r>
              <a:rPr lang="en-US" b="0" dirty="0" smtClean="0"/>
              <a:t>cont’d. 2 </a:t>
            </a:r>
            <a:endParaRPr lang="en-US" sz="3200" dirty="0"/>
          </a:p>
        </p:txBody>
      </p:sp>
    </p:spTree>
    <p:extLst>
      <p:ext uri="{BB962C8B-B14F-4D97-AF65-F5344CB8AC3E}">
        <p14:creationId xmlns:p14="http://schemas.microsoft.com/office/powerpoint/2010/main" val="7618512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143000"/>
            <a:ext cx="7696200" cy="3810000"/>
          </a:xfrm>
        </p:spPr>
        <p:txBody>
          <a:bodyPr/>
          <a:lstStyle/>
          <a:p>
            <a:pPr algn="ctr"/>
            <a:r>
              <a:rPr lang="en-US" sz="3600" dirty="0" smtClean="0"/>
              <a:t>Exercise—Your turn:</a:t>
            </a:r>
            <a:br>
              <a:rPr lang="en-US" sz="3600" dirty="0" smtClean="0"/>
            </a:br>
            <a:r>
              <a:rPr lang="en-US" sz="3600" dirty="0" smtClean="0"/>
              <a:t/>
            </a:r>
            <a:br>
              <a:rPr lang="en-US" sz="3600" dirty="0" smtClean="0"/>
            </a:br>
            <a:r>
              <a:rPr lang="en-US" sz="3600" dirty="0" smtClean="0"/>
              <a:t>Get in Groups of 3</a:t>
            </a:r>
            <a:br>
              <a:rPr lang="en-US" sz="3600" dirty="0" smtClean="0"/>
            </a:br>
            <a:endParaRPr lang="en-US" sz="2800" dirty="0"/>
          </a:p>
        </p:txBody>
      </p:sp>
    </p:spTree>
    <p:extLst>
      <p:ext uri="{BB962C8B-B14F-4D97-AF65-F5344CB8AC3E}">
        <p14:creationId xmlns:p14="http://schemas.microsoft.com/office/powerpoint/2010/main" val="34626875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27038"/>
            <a:ext cx="8077200" cy="792162"/>
          </a:xfrm>
        </p:spPr>
        <p:txBody>
          <a:bodyPr/>
          <a:lstStyle/>
          <a:p>
            <a:r>
              <a:rPr lang="en-US" sz="3200" dirty="0" smtClean="0"/>
              <a:t>Discuss Your Experiences with Making New Connections</a:t>
            </a:r>
            <a:endParaRPr lang="en-US" sz="3200" dirty="0"/>
          </a:p>
        </p:txBody>
      </p:sp>
      <p:sp>
        <p:nvSpPr>
          <p:cNvPr id="3" name="Content Placeholder 2"/>
          <p:cNvSpPr>
            <a:spLocks noGrp="1"/>
          </p:cNvSpPr>
          <p:nvPr>
            <p:ph idx="1"/>
          </p:nvPr>
        </p:nvSpPr>
        <p:spPr>
          <a:xfrm>
            <a:off x="381000" y="1371600"/>
            <a:ext cx="8382000" cy="5029200"/>
          </a:xfrm>
        </p:spPr>
        <p:txBody>
          <a:bodyPr/>
          <a:lstStyle/>
          <a:p>
            <a:pPr marL="0" indent="0">
              <a:buNone/>
            </a:pPr>
            <a:r>
              <a:rPr lang="en-US" dirty="0" smtClean="0"/>
              <a:t>Thinking about people/organizations that have reached out to you/your CIL who are new potential partners or connections in your community, i.e. when you have been a participant (the one who is reached out to or in the audience of a presentation): </a:t>
            </a:r>
          </a:p>
          <a:p>
            <a:pPr lvl="1"/>
            <a:r>
              <a:rPr lang="en-US" dirty="0" smtClean="0"/>
              <a:t>What characteristics in the outreach person/presenter did you find engaging?</a:t>
            </a:r>
          </a:p>
          <a:p>
            <a:pPr lvl="1"/>
            <a:r>
              <a:rPr lang="en-US" dirty="0" smtClean="0"/>
              <a:t>What allowed you to feel connected or prevented you from feeling connected?</a:t>
            </a:r>
          </a:p>
          <a:p>
            <a:pPr lvl="1"/>
            <a:r>
              <a:rPr lang="en-US" dirty="0" smtClean="0"/>
              <a:t>Share an example of both situations.</a:t>
            </a:r>
          </a:p>
          <a:p>
            <a:pPr lvl="1">
              <a:buNone/>
            </a:pPr>
            <a:endParaRPr lang="en-US"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27038"/>
            <a:ext cx="8077200" cy="792162"/>
          </a:xfrm>
        </p:spPr>
        <p:txBody>
          <a:bodyPr/>
          <a:lstStyle/>
          <a:p>
            <a:r>
              <a:rPr lang="en-US" sz="3200" dirty="0" smtClean="0"/>
              <a:t>Discuss Your Experiences with Making New Connections, </a:t>
            </a:r>
            <a:r>
              <a:rPr lang="en-US" b="0" dirty="0" smtClean="0"/>
              <a:t>cont’d.</a:t>
            </a:r>
            <a:endParaRPr lang="en-US" b="0" dirty="0"/>
          </a:p>
        </p:txBody>
      </p:sp>
      <p:sp>
        <p:nvSpPr>
          <p:cNvPr id="3" name="Content Placeholder 2"/>
          <p:cNvSpPr>
            <a:spLocks noGrp="1"/>
          </p:cNvSpPr>
          <p:nvPr>
            <p:ph idx="1"/>
          </p:nvPr>
        </p:nvSpPr>
        <p:spPr>
          <a:xfrm>
            <a:off x="381000" y="1371600"/>
            <a:ext cx="8382000" cy="5029200"/>
          </a:xfrm>
        </p:spPr>
        <p:txBody>
          <a:bodyPr/>
          <a:lstStyle/>
          <a:p>
            <a:pPr marL="0" indent="0">
              <a:buNone/>
            </a:pPr>
            <a:r>
              <a:rPr lang="en-US" dirty="0" smtClean="0"/>
              <a:t>Likewise, now think about when you/your CIL have reached out or done presentations to people who are new to disability issues and might be potential partners or connections in your community:</a:t>
            </a:r>
          </a:p>
          <a:p>
            <a:pPr lvl="1"/>
            <a:r>
              <a:rPr lang="en-US" dirty="0" smtClean="0"/>
              <a:t>Share examples of when your outreach has been successful</a:t>
            </a:r>
            <a:r>
              <a:rPr lang="en-US" dirty="0"/>
              <a:t>.</a:t>
            </a:r>
            <a:endParaRPr lang="en-US" dirty="0" smtClean="0"/>
          </a:p>
          <a:p>
            <a:pPr lvl="1"/>
            <a:r>
              <a:rPr lang="en-US" dirty="0" smtClean="0"/>
              <a:t>What factors in your presentation or style do you think allowed the connection to be successful?</a:t>
            </a:r>
          </a:p>
          <a:p>
            <a:pPr lvl="1"/>
            <a:r>
              <a:rPr lang="en-US" dirty="0" smtClean="0"/>
              <a:t>Share an example of when the connection felt awkward and what elements you might change next time. </a:t>
            </a:r>
          </a:p>
          <a:p>
            <a:pPr lvl="1">
              <a:buNone/>
            </a:pP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37103104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sp>
        <p:nvSpPr>
          <p:cNvPr id="3" name="Content Placeholder 2"/>
          <p:cNvSpPr>
            <a:spLocks noGrp="1"/>
          </p:cNvSpPr>
          <p:nvPr>
            <p:ph idx="1"/>
          </p:nvPr>
        </p:nvSpPr>
        <p:spPr>
          <a:xfrm>
            <a:off x="381000" y="1066800"/>
            <a:ext cx="8382000" cy="5029200"/>
          </a:xfrm>
        </p:spPr>
        <p:txBody>
          <a:bodyPr/>
          <a:lstStyle/>
          <a:p>
            <a:pPr marL="0" indent="0">
              <a:buNone/>
            </a:pPr>
            <a:r>
              <a:rPr lang="en-US" dirty="0" smtClean="0"/>
              <a:t>Ron Halog</a:t>
            </a:r>
          </a:p>
          <a:p>
            <a:pPr marL="0" indent="0">
              <a:buNone/>
            </a:pPr>
            <a:r>
              <a:rPr lang="en-US" dirty="0">
                <a:hlinkClick r:id="rId2"/>
              </a:rPr>
              <a:t>ron.halog@crilhayward.org</a:t>
            </a:r>
            <a:endParaRPr lang="en-US" dirty="0"/>
          </a:p>
          <a:p>
            <a:pPr marL="0" indent="0">
              <a:buNone/>
            </a:pPr>
            <a:endParaRPr lang="en-US" dirty="0" smtClean="0"/>
          </a:p>
          <a:p>
            <a:pPr marL="0" indent="0">
              <a:buNone/>
            </a:pPr>
            <a:r>
              <a:rPr lang="en-US" dirty="0" smtClean="0"/>
              <a:t>Elsa Quezada</a:t>
            </a:r>
          </a:p>
          <a:p>
            <a:pPr marL="0" indent="0">
              <a:buNone/>
            </a:pPr>
            <a:r>
              <a:rPr lang="en-US" dirty="0" smtClean="0">
                <a:hlinkClick r:id="rId3"/>
              </a:rPr>
              <a:t>equezada@cccil.org</a:t>
            </a:r>
            <a:r>
              <a:rPr lang="en-US" dirty="0" smtClean="0"/>
              <a:t> </a:t>
            </a:r>
            <a:endParaRPr lang="en-US" dirty="0"/>
          </a:p>
        </p:txBody>
      </p:sp>
    </p:spTree>
    <p:extLst>
      <p:ext uri="{BB962C8B-B14F-4D97-AF65-F5344CB8AC3E}">
        <p14:creationId xmlns:p14="http://schemas.microsoft.com/office/powerpoint/2010/main" val="2524492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51038"/>
            <a:ext cx="7696200" cy="792162"/>
          </a:xfrm>
        </p:spPr>
        <p:txBody>
          <a:bodyPr/>
          <a:lstStyle/>
          <a:p>
            <a:pPr algn="ctr"/>
            <a:r>
              <a:rPr lang="en-US" sz="3600" dirty="0" smtClean="0"/>
              <a:t>Reflection / Next Steps</a:t>
            </a:r>
            <a:endParaRPr lang="en-US" sz="2800" dirty="0"/>
          </a:p>
        </p:txBody>
      </p:sp>
    </p:spTree>
    <p:extLst>
      <p:ext uri="{BB962C8B-B14F-4D97-AF65-F5344CB8AC3E}">
        <p14:creationId xmlns:p14="http://schemas.microsoft.com/office/powerpoint/2010/main" val="17396575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581400"/>
            <a:ext cx="9144000" cy="1295399"/>
          </a:xfrm>
        </p:spPr>
        <p:txBody>
          <a:bodyPr/>
          <a:lstStyle/>
          <a:p>
            <a:pPr algn="ctr"/>
            <a:r>
              <a:rPr lang="en-US" sz="2800" dirty="0" smtClean="0">
                <a:effectLst/>
              </a:rPr>
              <a:t>Disability, Diversity and Intersectionality for </a:t>
            </a:r>
            <a:br>
              <a:rPr lang="en-US" sz="2800" dirty="0" smtClean="0">
                <a:effectLst/>
              </a:rPr>
            </a:br>
            <a:r>
              <a:rPr lang="en-US" sz="2800" dirty="0" smtClean="0">
                <a:effectLst/>
              </a:rPr>
              <a:t>Centers for Independent Living</a:t>
            </a:r>
            <a:br>
              <a:rPr lang="en-US" sz="2800" dirty="0" smtClean="0">
                <a:effectLst/>
              </a:rPr>
            </a:br>
            <a:r>
              <a:rPr lang="en-US" sz="2800" dirty="0">
                <a:effectLst/>
              </a:rPr>
              <a:t/>
            </a:r>
            <a:br>
              <a:rPr lang="en-US" sz="2800" dirty="0">
                <a:effectLst/>
              </a:rPr>
            </a:br>
            <a:r>
              <a:rPr lang="en-US" sz="2800" i="1" dirty="0" smtClean="0">
                <a:effectLst/>
              </a:rPr>
              <a:t>Training Wrap Up &amp; </a:t>
            </a:r>
            <a:br>
              <a:rPr lang="en-US" sz="2800" i="1" dirty="0" smtClean="0">
                <a:effectLst/>
              </a:rPr>
            </a:br>
            <a:r>
              <a:rPr lang="en-US" sz="2800" i="1" dirty="0" smtClean="0">
                <a:effectLst/>
              </a:rPr>
              <a:t>Evaluation</a:t>
            </a:r>
            <a:br>
              <a:rPr lang="en-US" sz="2800" i="1" dirty="0" smtClean="0">
                <a:effectLst/>
              </a:rPr>
            </a:br>
            <a:r>
              <a:rPr lang="en-US" sz="2800" i="1" dirty="0" smtClean="0">
                <a:effectLst/>
              </a:rPr>
              <a:t/>
            </a:r>
            <a:br>
              <a:rPr lang="en-US" sz="2800" i="1" dirty="0" smtClean="0">
                <a:effectLst/>
              </a:rPr>
            </a:br>
            <a:r>
              <a:rPr lang="en-US" sz="2400" dirty="0" smtClean="0">
                <a:solidFill>
                  <a:srgbClr val="333399"/>
                </a:solidFill>
                <a:effectLst/>
                <a:latin typeface="Arial Rounded MT Bold" pitchFamily="34" charset="0"/>
              </a:rPr>
              <a:t>Facilitators:</a:t>
            </a:r>
            <a:r>
              <a:rPr lang="en-US" sz="2400" dirty="0">
                <a:solidFill>
                  <a:srgbClr val="333399"/>
                </a:solidFill>
                <a:effectLst/>
                <a:latin typeface="Arial Rounded MT Bold" pitchFamily="34" charset="0"/>
              </a:rPr>
              <a:t/>
            </a:r>
            <a:br>
              <a:rPr lang="en-US" sz="2400" dirty="0">
                <a:solidFill>
                  <a:srgbClr val="333399"/>
                </a:solidFill>
                <a:effectLst/>
                <a:latin typeface="Arial Rounded MT Bold" pitchFamily="34" charset="0"/>
              </a:rPr>
            </a:br>
            <a:r>
              <a:rPr lang="en-US" sz="2400" dirty="0" smtClean="0">
                <a:solidFill>
                  <a:srgbClr val="333399"/>
                </a:solidFill>
                <a:effectLst/>
                <a:latin typeface="Arial Rounded MT Bold" pitchFamily="34" charset="0"/>
              </a:rPr>
              <a:t>Tim Fuchs</a:t>
            </a:r>
            <a:br>
              <a:rPr lang="en-US" sz="2400" dirty="0" smtClean="0">
                <a:solidFill>
                  <a:srgbClr val="333399"/>
                </a:solidFill>
                <a:effectLst/>
                <a:latin typeface="Arial Rounded MT Bold" pitchFamily="34" charset="0"/>
              </a:rPr>
            </a:br>
            <a:r>
              <a:rPr lang="en-US" sz="2400" dirty="0" smtClean="0">
                <a:solidFill>
                  <a:srgbClr val="333399"/>
                </a:solidFill>
                <a:effectLst/>
                <a:latin typeface="Arial Rounded MT Bold" pitchFamily="34" charset="0"/>
              </a:rPr>
              <a:t>Stan Holbrook</a:t>
            </a:r>
            <a:br>
              <a:rPr lang="en-US" sz="2400" dirty="0" smtClean="0">
                <a:solidFill>
                  <a:srgbClr val="333399"/>
                </a:solidFill>
                <a:effectLst/>
                <a:latin typeface="Arial Rounded MT Bold" pitchFamily="34" charset="0"/>
              </a:rPr>
            </a:br>
            <a:r>
              <a:rPr lang="en-US" sz="2400" dirty="0">
                <a:solidFill>
                  <a:srgbClr val="333399"/>
                </a:solidFill>
                <a:effectLst/>
                <a:latin typeface="Arial Rounded MT Bold" pitchFamily="34" charset="0"/>
              </a:rPr>
              <a:t/>
            </a:r>
            <a:br>
              <a:rPr lang="en-US" sz="2400" dirty="0">
                <a:solidFill>
                  <a:srgbClr val="333399"/>
                </a:solidFill>
                <a:effectLst/>
                <a:latin typeface="Arial Rounded MT Bold" pitchFamily="34" charset="0"/>
              </a:rPr>
            </a:br>
            <a:r>
              <a:rPr lang="en-US" sz="2400" dirty="0" smtClean="0">
                <a:solidFill>
                  <a:srgbClr val="333399"/>
                </a:solidFill>
                <a:effectLst/>
                <a:latin typeface="Arial Rounded MT Bold" pitchFamily="34" charset="0"/>
              </a:rPr>
              <a:t>August 22, 2019</a:t>
            </a:r>
            <a:r>
              <a:rPr lang="en-US" sz="2400" dirty="0">
                <a:solidFill>
                  <a:srgbClr val="333399"/>
                </a:solidFill>
                <a:effectLst/>
                <a:latin typeface="Arial Rounded MT Bold" pitchFamily="34" charset="0"/>
              </a:rPr>
              <a:t/>
            </a:r>
            <a:br>
              <a:rPr lang="en-US" sz="2400" dirty="0">
                <a:solidFill>
                  <a:srgbClr val="333399"/>
                </a:solidFill>
                <a:effectLst/>
                <a:latin typeface="Arial Rounded MT Bold" pitchFamily="34" charset="0"/>
              </a:rPr>
            </a:br>
            <a:r>
              <a:rPr lang="en-US" sz="2400" dirty="0" smtClean="0">
                <a:solidFill>
                  <a:srgbClr val="333399"/>
                </a:solidFill>
                <a:effectLst/>
                <a:latin typeface="Arial Rounded MT Bold" pitchFamily="34" charset="0"/>
              </a:rPr>
              <a:t>Atlanta, Georgia</a:t>
            </a:r>
            <a:r>
              <a:rPr lang="en-US" sz="2400" dirty="0">
                <a:solidFill>
                  <a:srgbClr val="333399"/>
                </a:solidFill>
                <a:effectLst/>
                <a:latin typeface="Arial Rounded MT Bold" pitchFamily="34" charset="0"/>
              </a:rPr>
              <a:t/>
            </a:r>
            <a:br>
              <a:rPr lang="en-US" sz="24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1488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hape 253"/>
          <p:cNvSpPr>
            <a:spLocks noGrp="1"/>
          </p:cNvSpPr>
          <p:nvPr>
            <p:ph type="title"/>
          </p:nvPr>
        </p:nvSpPr>
        <p:spPr>
          <a:xfrm>
            <a:off x="228600" y="152400"/>
            <a:ext cx="7696200" cy="792163"/>
          </a:xfrm>
        </p:spPr>
        <p:txBody>
          <a:bodyPr lIns="91425" tIns="45700" rIns="91425" bIns="45700"/>
          <a:lstStyle/>
          <a:p>
            <a:r>
              <a:rPr lang="en-US">
                <a:ea typeface="Nunito"/>
                <a:cs typeface="Nunito"/>
                <a:sym typeface="Nunito"/>
              </a:rPr>
              <a:t>CIL-NET Attribution</a:t>
            </a:r>
            <a:endParaRPr lang="en-US"/>
          </a:p>
        </p:txBody>
      </p:sp>
      <p:sp>
        <p:nvSpPr>
          <p:cNvPr id="58370" name="Shape 254"/>
          <p:cNvSpPr>
            <a:spLocks noGrp="1"/>
          </p:cNvSpPr>
          <p:nvPr>
            <p:ph type="body" idx="1"/>
          </p:nvPr>
        </p:nvSpPr>
        <p:spPr>
          <a:xfrm>
            <a:off x="79375" y="1143000"/>
            <a:ext cx="8458200" cy="5181600"/>
          </a:xfrm>
        </p:spPr>
        <p:txBody>
          <a:bodyPr lIns="91425" tIns="45700" rIns="91425" bIns="45700"/>
          <a:lstStyle/>
          <a:p>
            <a:pPr>
              <a:spcBef>
                <a:spcPct val="0"/>
              </a:spcBef>
              <a:buClr>
                <a:srgbClr val="000000"/>
              </a:buClr>
              <a:buSzPts val="2000"/>
              <a:buFont typeface="Tahoma" panose="020B0604030504040204" charset="0"/>
              <a:buNone/>
            </a:pPr>
            <a:r>
              <a:rPr lang="en-US" sz="2000">
                <a:solidFill>
                  <a:srgbClr val="000000"/>
                </a:solidFill>
                <a:cs typeface="Tahoma" panose="020B0604030504040204" charset="0"/>
                <a:sym typeface="Tahoma" panose="020B0604030504040204" charset="0"/>
              </a:rPr>
              <a:t>	</a:t>
            </a:r>
            <a:r>
              <a:rPr lang="en-US">
                <a:solidFill>
                  <a:srgbClr val="000000"/>
                </a:solidFill>
                <a:cs typeface="Tahoma" panose="020B0604030504040204" charset="0"/>
                <a:sym typeface="Tahoma" panose="020B0604030504040204" charset="0"/>
              </a:rPr>
              <a:t>This project is supported by grant number 90ILTA0001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endParaRPr lang="en-US" sz="2000">
              <a:solidFill>
                <a:srgbClr val="000000"/>
              </a:solidFill>
              <a:cs typeface="Tahoma" panose="020B0604030504040204" charset="0"/>
              <a:sym typeface="Tahoma" panose="020B0604030504040204" charset="0"/>
            </a:endParaRPr>
          </a:p>
        </p:txBody>
      </p:sp>
    </p:spTree>
    <p:extLst>
      <p:ext uri="{BB962C8B-B14F-4D97-AF65-F5344CB8AC3E}">
        <p14:creationId xmlns:p14="http://schemas.microsoft.com/office/powerpoint/2010/main" val="31561154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5"/>
          <p:cNvSpPr txBox="1">
            <a:spLocks noGrp="1"/>
          </p:cNvSpPr>
          <p:nvPr>
            <p:ph type="ctrTitle"/>
          </p:nvPr>
        </p:nvSpPr>
        <p:spPr>
          <a:xfrm>
            <a:off x="534875" y="1143000"/>
            <a:ext cx="8138605" cy="44958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2600" i="1" dirty="0" smtClean="0">
                <a:effectLst/>
              </a:rPr>
              <a:t>How do you sustain a culture of inclusivity? By making sure it’s always at the top of your list and not just something you have to address every year because you have to check it off somewhere. Also, looking at the trends, your policies and talking to your staff.</a:t>
            </a:r>
            <a:br>
              <a:rPr lang="en-US" sz="2600" i="1" dirty="0" smtClean="0">
                <a:effectLst/>
              </a:rPr>
            </a:br>
            <a:r>
              <a:rPr lang="en-US" i="1" dirty="0" smtClean="0">
                <a:effectLst/>
              </a:rPr>
              <a:t/>
            </a:r>
            <a:br>
              <a:rPr lang="en-US" i="1" dirty="0" smtClean="0">
                <a:effectLst/>
              </a:rPr>
            </a:br>
            <a:r>
              <a:rPr lang="en-US" sz="2200" dirty="0" smtClean="0">
                <a:solidFill>
                  <a:schemeClr val="tx1"/>
                </a:solidFill>
                <a:effectLst/>
              </a:rPr>
              <a:t>~ Elsa Quezada, Executive Director</a:t>
            </a:r>
            <a:br>
              <a:rPr lang="en-US" sz="2200" dirty="0" smtClean="0">
                <a:solidFill>
                  <a:schemeClr val="tx1"/>
                </a:solidFill>
                <a:effectLst/>
              </a:rPr>
            </a:br>
            <a:r>
              <a:rPr lang="en-US" sz="2200" dirty="0" smtClean="0">
                <a:solidFill>
                  <a:schemeClr val="tx1"/>
                </a:solidFill>
                <a:effectLst/>
              </a:rPr>
              <a:t>Central Coast Center for Independent Living (Salinas, CA)</a:t>
            </a:r>
            <a:endParaRPr sz="2200" i="0" u="none" strike="noStrike" cap="none" dirty="0">
              <a:solidFill>
                <a:schemeClr val="tx1"/>
              </a:solidFill>
              <a:effectLst/>
              <a:ea typeface="Arial Rounded"/>
              <a:cs typeface="Arial Rounded"/>
              <a:sym typeface="Arial Rounded"/>
            </a:endParaRPr>
          </a:p>
        </p:txBody>
      </p:sp>
      <p:sp>
        <p:nvSpPr>
          <p:cNvPr id="2" name="Slide Number Placeholder 1"/>
          <p:cNvSpPr>
            <a:spLocks noGrp="1"/>
          </p:cNvSpPr>
          <p:nvPr>
            <p:ph type="sldNum" sz="quarter" idx="10"/>
          </p:nvPr>
        </p:nvSpPr>
        <p:spPr/>
        <p:txBody>
          <a:bodyPr/>
          <a:lstStyle/>
          <a:p>
            <a:pPr>
              <a:defRPr/>
            </a:pPr>
            <a:fld id="{C7C8ACA3-9F92-4AD5-9E39-716CB6917A7B}" type="slidenum">
              <a:rPr lang="en-US" smtClean="0"/>
              <a:pPr>
                <a:defRPr/>
              </a:pPr>
              <a:t>3</a:t>
            </a:fld>
            <a:endParaRPr lang="en-US"/>
          </a:p>
        </p:txBody>
      </p:sp>
      <p:pic>
        <p:nvPicPr>
          <p:cNvPr id="4" name="Picture 7" descr="ilru_new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9600" y="286849"/>
            <a:ext cx="838200" cy="398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1081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8438"/>
            <a:ext cx="8077200" cy="792162"/>
          </a:xfrm>
        </p:spPr>
        <p:txBody>
          <a:bodyPr/>
          <a:lstStyle/>
          <a:p>
            <a:r>
              <a:rPr lang="en-US" sz="3200" dirty="0" smtClean="0"/>
              <a:t>Elsa’s Personal Journey</a:t>
            </a:r>
            <a:endParaRPr lang="en-US" sz="3200" dirty="0"/>
          </a:p>
        </p:txBody>
      </p:sp>
      <p:sp>
        <p:nvSpPr>
          <p:cNvPr id="3" name="Text Placeholder 2"/>
          <p:cNvSpPr>
            <a:spLocks noGrp="1"/>
          </p:cNvSpPr>
          <p:nvPr>
            <p:ph type="body" idx="1"/>
          </p:nvPr>
        </p:nvSpPr>
        <p:spPr>
          <a:xfrm>
            <a:off x="381000" y="1066800"/>
            <a:ext cx="8382000" cy="5029200"/>
          </a:xfrm>
        </p:spPr>
        <p:txBody>
          <a:bodyPr/>
          <a:lstStyle/>
          <a:p>
            <a:pPr>
              <a:buNone/>
            </a:pPr>
            <a:r>
              <a:rPr lang="en-US" dirty="0" smtClean="0"/>
              <a:t>Elsa Quezada, Executive Director (CCCIL)</a:t>
            </a:r>
          </a:p>
          <a:p>
            <a:pPr lvl="0"/>
            <a:r>
              <a:rPr lang="en-US" dirty="0" smtClean="0"/>
              <a:t>Born and raised in Watsonville, California. </a:t>
            </a:r>
          </a:p>
          <a:p>
            <a:pPr lvl="0"/>
            <a:r>
              <a:rPr lang="en-US" dirty="0" smtClean="0"/>
              <a:t>Parents were born in Mexico and were farmworkers with not much formal education but strongly believed in education.</a:t>
            </a:r>
          </a:p>
          <a:p>
            <a:pPr lvl="0"/>
            <a:r>
              <a:rPr lang="en-US" dirty="0" smtClean="0"/>
              <a:t>Myself and 3 siblings are first generation born in this country who were reared with strong work ethic and strong belief in maintaining our language (Spanish) and culture (Mexican). </a:t>
            </a:r>
          </a:p>
          <a:p>
            <a:pPr lvl="0"/>
            <a:r>
              <a:rPr lang="en-US" dirty="0" smtClean="0"/>
              <a:t>We are bilingual/bicultural with a strong belief in social justice and equality and respect for all. </a:t>
            </a:r>
          </a:p>
          <a:p>
            <a:pPr>
              <a:buNone/>
            </a:pPr>
            <a:endParaRPr lang="en-US" dirty="0" smtClean="0"/>
          </a:p>
          <a:p>
            <a:endParaRPr lang="en-US" dirty="0" smtClean="0"/>
          </a:p>
        </p:txBody>
      </p:sp>
    </p:spTree>
    <p:extLst>
      <p:ext uri="{BB962C8B-B14F-4D97-AF65-F5344CB8AC3E}">
        <p14:creationId xmlns:p14="http://schemas.microsoft.com/office/powerpoint/2010/main" val="3237632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8438"/>
            <a:ext cx="8077200" cy="792162"/>
          </a:xfrm>
        </p:spPr>
        <p:txBody>
          <a:bodyPr/>
          <a:lstStyle/>
          <a:p>
            <a:r>
              <a:rPr lang="en-US" sz="3200" dirty="0" smtClean="0"/>
              <a:t>Elsa’s Personal Journey</a:t>
            </a:r>
            <a:r>
              <a:rPr lang="en-US" b="0" dirty="0" smtClean="0"/>
              <a:t>, cont’d.</a:t>
            </a:r>
            <a:endParaRPr lang="en-US" dirty="0"/>
          </a:p>
        </p:txBody>
      </p:sp>
      <p:sp>
        <p:nvSpPr>
          <p:cNvPr id="3" name="Text Placeholder 2"/>
          <p:cNvSpPr>
            <a:spLocks noGrp="1"/>
          </p:cNvSpPr>
          <p:nvPr>
            <p:ph type="body" idx="1"/>
          </p:nvPr>
        </p:nvSpPr>
        <p:spPr>
          <a:xfrm>
            <a:off x="381000" y="1066800"/>
            <a:ext cx="8382000" cy="5029200"/>
          </a:xfrm>
        </p:spPr>
        <p:txBody>
          <a:bodyPr/>
          <a:lstStyle/>
          <a:p>
            <a:pPr lvl="0"/>
            <a:r>
              <a:rPr lang="en-US" dirty="0" smtClean="0"/>
              <a:t>My parents strongly encouraged us to maintain our "first language" and to be proud of being bicultural.</a:t>
            </a:r>
          </a:p>
          <a:p>
            <a:pPr lvl="0"/>
            <a:r>
              <a:rPr lang="en-US" dirty="0" smtClean="0"/>
              <a:t>All siblings worked in the fields during summer  </a:t>
            </a:r>
          </a:p>
          <a:p>
            <a:r>
              <a:rPr lang="en-US" dirty="0" smtClean="0"/>
              <a:t>Parents wanted us to experience what it would be like if we did not get an education. We not only learned that it was not what we wanted to do but more importantly we learned first hand the hardships and often the injustices that "</a:t>
            </a:r>
            <a:r>
              <a:rPr lang="en-US" dirty="0" err="1" smtClean="0"/>
              <a:t>campesinos</a:t>
            </a:r>
            <a:r>
              <a:rPr lang="en-US" dirty="0" smtClean="0"/>
              <a:t>" experienced. </a:t>
            </a:r>
          </a:p>
          <a:p>
            <a:pPr lvl="0"/>
            <a:endParaRPr lang="en-US" dirty="0"/>
          </a:p>
        </p:txBody>
      </p:sp>
    </p:spTree>
    <p:extLst>
      <p:ext uri="{BB962C8B-B14F-4D97-AF65-F5344CB8AC3E}">
        <p14:creationId xmlns:p14="http://schemas.microsoft.com/office/powerpoint/2010/main" val="4097610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Elsa’s Personal Journey, </a:t>
            </a:r>
            <a:r>
              <a:rPr lang="en-US" b="0" dirty="0" smtClean="0"/>
              <a:t>cont’d. </a:t>
            </a:r>
            <a:r>
              <a:rPr lang="en-US" b="0" dirty="0"/>
              <a:t>2</a:t>
            </a:r>
          </a:p>
        </p:txBody>
      </p:sp>
      <p:sp>
        <p:nvSpPr>
          <p:cNvPr id="3" name="Text Placeholder 2"/>
          <p:cNvSpPr>
            <a:spLocks noGrp="1"/>
          </p:cNvSpPr>
          <p:nvPr>
            <p:ph type="body" idx="1"/>
          </p:nvPr>
        </p:nvSpPr>
        <p:spPr>
          <a:xfrm>
            <a:off x="381000" y="1066800"/>
            <a:ext cx="8382000" cy="5029200"/>
          </a:xfrm>
        </p:spPr>
        <p:txBody>
          <a:bodyPr/>
          <a:lstStyle/>
          <a:p>
            <a:pPr lvl="0"/>
            <a:r>
              <a:rPr lang="en-US" dirty="0" smtClean="0"/>
              <a:t>This led to interest in social justice. In 1981, when my husband was 31 years of age and we had our year and a half son, he was diagnosed with </a:t>
            </a:r>
            <a:r>
              <a:rPr lang="en-US" dirty="0" err="1" smtClean="0"/>
              <a:t>seminoma</a:t>
            </a:r>
            <a:r>
              <a:rPr lang="en-US" dirty="0" smtClean="0"/>
              <a:t>...malignant cancer. Then began the next phase of our life and we walked into the world of disability rights. Encountered all the discrimination, stigma, lack of access to health care, etc., etc.</a:t>
            </a:r>
          </a:p>
          <a:p>
            <a:r>
              <a:rPr lang="en-US" dirty="0" smtClean="0"/>
              <a:t>My path took a different direction and I entered the independent living movement. On 9/1/88, I will have celebrated 37 years in our movement.</a:t>
            </a:r>
          </a:p>
          <a:p>
            <a:pPr lvl="0"/>
            <a:endParaRPr lang="en-US" dirty="0"/>
          </a:p>
        </p:txBody>
      </p:sp>
    </p:spTree>
    <p:extLst>
      <p:ext uri="{BB962C8B-B14F-4D97-AF65-F5344CB8AC3E}">
        <p14:creationId xmlns:p14="http://schemas.microsoft.com/office/powerpoint/2010/main" val="3104165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0838"/>
            <a:ext cx="8382000" cy="792162"/>
          </a:xfrm>
        </p:spPr>
        <p:txBody>
          <a:bodyPr/>
          <a:lstStyle/>
          <a:p>
            <a:r>
              <a:rPr lang="en-US" sz="3200" dirty="0" smtClean="0"/>
              <a:t>How Did We Prepare CCCIL for the DDI Journey? </a:t>
            </a:r>
            <a:endParaRPr lang="en-US" sz="3200" dirty="0"/>
          </a:p>
        </p:txBody>
      </p:sp>
      <p:sp>
        <p:nvSpPr>
          <p:cNvPr id="3" name="Text Placeholder 2"/>
          <p:cNvSpPr>
            <a:spLocks noGrp="1"/>
          </p:cNvSpPr>
          <p:nvPr>
            <p:ph type="body" idx="1"/>
          </p:nvPr>
        </p:nvSpPr>
        <p:spPr>
          <a:xfrm>
            <a:off x="250165" y="1219200"/>
            <a:ext cx="8512835" cy="4876800"/>
          </a:xfrm>
        </p:spPr>
        <p:txBody>
          <a:bodyPr/>
          <a:lstStyle/>
          <a:p>
            <a:pPr lvl="0"/>
            <a:r>
              <a:rPr lang="en-US" sz="2500" dirty="0" smtClean="0"/>
              <a:t>Was E.D. of first bilingual/bicultural independent living center in East LA in California back in 1981. The early history of the movement was believed to have been by “white guys in wheelchairs.” There were no leaders "of color" and the concept of independent living did not coincide with the Latino culture which is about family and much more focused on the unit as opposed to the individual.</a:t>
            </a:r>
          </a:p>
          <a:p>
            <a:pPr lvl="0"/>
            <a:r>
              <a:rPr lang="en-US" sz="2500" dirty="0" smtClean="0"/>
              <a:t>Listened to the families who said that the philosophy did not fit with their culture.</a:t>
            </a:r>
          </a:p>
          <a:p>
            <a:pPr lvl="0"/>
            <a:r>
              <a:rPr lang="en-US" sz="2500" dirty="0" smtClean="0"/>
              <a:t>Changed the services that fit the culture that we were working with.</a:t>
            </a:r>
          </a:p>
          <a:p>
            <a:pPr>
              <a:buNone/>
            </a:pPr>
            <a:endParaRPr lang="en-US" sz="2500" dirty="0" smtClean="0"/>
          </a:p>
        </p:txBody>
      </p:sp>
    </p:spTree>
    <p:extLst>
      <p:ext uri="{BB962C8B-B14F-4D97-AF65-F5344CB8AC3E}">
        <p14:creationId xmlns:p14="http://schemas.microsoft.com/office/powerpoint/2010/main" val="3775478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How Did We Prepare CCCIL?</a:t>
            </a:r>
            <a:r>
              <a:rPr lang="en-US" b="0" dirty="0" smtClean="0"/>
              <a:t> </a:t>
            </a:r>
            <a:r>
              <a:rPr lang="en-US" b="0" dirty="0"/>
              <a:t>c</a:t>
            </a:r>
            <a:r>
              <a:rPr lang="en-US" b="0" dirty="0" smtClean="0"/>
              <a:t>ont’d.</a:t>
            </a:r>
            <a:endParaRPr lang="en-US" sz="3200" b="0" dirty="0"/>
          </a:p>
        </p:txBody>
      </p:sp>
      <p:sp>
        <p:nvSpPr>
          <p:cNvPr id="3" name="Text Placeholder 2"/>
          <p:cNvSpPr>
            <a:spLocks noGrp="1"/>
          </p:cNvSpPr>
          <p:nvPr>
            <p:ph type="body" idx="1"/>
          </p:nvPr>
        </p:nvSpPr>
        <p:spPr>
          <a:xfrm>
            <a:off x="250166" y="914400"/>
            <a:ext cx="8686800" cy="5170098"/>
          </a:xfrm>
        </p:spPr>
        <p:txBody>
          <a:bodyPr/>
          <a:lstStyle/>
          <a:p>
            <a:pPr lvl="0"/>
            <a:r>
              <a:rPr lang="en-US" dirty="0" smtClean="0"/>
              <a:t>Educated leaders in our movement that we ourselves were "excluding" members of our own community.</a:t>
            </a:r>
          </a:p>
          <a:p>
            <a:pPr lvl="0"/>
            <a:r>
              <a:rPr lang="en-US" dirty="0" smtClean="0"/>
              <a:t>Have our board and staff reflect your community</a:t>
            </a:r>
          </a:p>
          <a:p>
            <a:pPr lvl="0"/>
            <a:r>
              <a:rPr lang="en-US" dirty="0" smtClean="0"/>
              <a:t>Involved community members in making sure that our services address the needs of the community and are offered in a culturally appropriate manner. </a:t>
            </a:r>
          </a:p>
          <a:p>
            <a:pPr lvl="0"/>
            <a:r>
              <a:rPr lang="en-US" dirty="0" smtClean="0"/>
              <a:t>Looked at governance and staff...did it reflect our community?</a:t>
            </a:r>
          </a:p>
          <a:p>
            <a:pPr lvl="0"/>
            <a:r>
              <a:rPr lang="en-US" dirty="0" smtClean="0"/>
              <a:t>All materials needed to be in languages spoken in the community. Language and culture must be respected as we ask those to respect our disability culture and languages (sign language, etc.)</a:t>
            </a:r>
          </a:p>
          <a:p>
            <a:pPr>
              <a:buNone/>
            </a:pPr>
            <a:endParaRPr lang="en-US" dirty="0" smtClean="0"/>
          </a:p>
        </p:txBody>
      </p:sp>
    </p:spTree>
    <p:extLst>
      <p:ext uri="{BB962C8B-B14F-4D97-AF65-F5344CB8AC3E}">
        <p14:creationId xmlns:p14="http://schemas.microsoft.com/office/powerpoint/2010/main" val="4154286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How Did We Prepare CCCIL? </a:t>
            </a:r>
            <a:r>
              <a:rPr lang="en-US" b="0" dirty="0" smtClean="0"/>
              <a:t>cont’d. 2</a:t>
            </a:r>
            <a:r>
              <a:rPr lang="en-US" sz="3200" dirty="0" smtClean="0"/>
              <a:t> </a:t>
            </a:r>
            <a:endParaRPr lang="en-US" b="0" dirty="0"/>
          </a:p>
        </p:txBody>
      </p:sp>
      <p:sp>
        <p:nvSpPr>
          <p:cNvPr id="3" name="Text Placeholder 2"/>
          <p:cNvSpPr>
            <a:spLocks noGrp="1"/>
          </p:cNvSpPr>
          <p:nvPr>
            <p:ph type="body" idx="1"/>
          </p:nvPr>
        </p:nvSpPr>
        <p:spPr>
          <a:xfrm>
            <a:off x="381000" y="1066800"/>
            <a:ext cx="8382000" cy="5029200"/>
          </a:xfrm>
        </p:spPr>
        <p:txBody>
          <a:bodyPr/>
          <a:lstStyle/>
          <a:p>
            <a:pPr lvl="0"/>
            <a:r>
              <a:rPr lang="en-US" dirty="0" smtClean="0"/>
              <a:t>Community partners - do we have everyone at the table? Are we accessible to EVERYONE?</a:t>
            </a:r>
          </a:p>
          <a:p>
            <a:pPr lvl="0"/>
            <a:r>
              <a:rPr lang="en-US" dirty="0" smtClean="0"/>
              <a:t>“Our community is our office."</a:t>
            </a:r>
          </a:p>
          <a:p>
            <a:pPr>
              <a:buNone/>
            </a:pPr>
            <a:endParaRPr lang="en-US" dirty="0" smtClean="0"/>
          </a:p>
        </p:txBody>
      </p:sp>
      <p:pic>
        <p:nvPicPr>
          <p:cNvPr id="1026" name="Picture 2" descr="Graphic of people of all bright colors sitting around a meeting table."/>
          <p:cNvPicPr>
            <a:picLocks noChangeAspect="1" noChangeArrowheads="1"/>
          </p:cNvPicPr>
          <p:nvPr/>
        </p:nvPicPr>
        <p:blipFill>
          <a:blip r:embed="rId3" cstate="print"/>
          <a:srcRect/>
          <a:stretch>
            <a:fillRect/>
          </a:stretch>
        </p:blipFill>
        <p:spPr bwMode="auto">
          <a:xfrm>
            <a:off x="2498787" y="2786333"/>
            <a:ext cx="3945144" cy="2958858"/>
          </a:xfrm>
          <a:prstGeom prst="rect">
            <a:avLst/>
          </a:prstGeom>
          <a:noFill/>
        </p:spPr>
      </p:pic>
    </p:spTree>
    <p:extLst>
      <p:ext uri="{BB962C8B-B14F-4D97-AF65-F5344CB8AC3E}">
        <p14:creationId xmlns:p14="http://schemas.microsoft.com/office/powerpoint/2010/main" val="331526133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23348</TotalTime>
  <Words>1793</Words>
  <Application>Microsoft Office PowerPoint</Application>
  <PresentationFormat>On-screen Show (4:3)</PresentationFormat>
  <Paragraphs>123</Paragraphs>
  <Slides>29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Arial Rounded</vt:lpstr>
      <vt:lpstr>Arial Rounded MT Bold</vt:lpstr>
      <vt:lpstr>Nunito</vt:lpstr>
      <vt:lpstr>Tahoma</vt:lpstr>
      <vt:lpstr>Default Design</vt:lpstr>
      <vt:lpstr>Independent Living Research Utilization</vt:lpstr>
      <vt:lpstr>Making New Friends and Playing Well with Others   Ron Halog Community Resources for Independent Living &amp; Elsa Quezada Central Coast Center for Independent Living  </vt:lpstr>
      <vt:lpstr>How do you sustain a culture of inclusivity? By making sure it’s always at the top of your list and not just something you have to address every year because you have to check it off somewhere. Also, looking at the trends, your policies and talking to your staff.  ~ Elsa Quezada, Executive Director Central Coast Center for Independent Living (Salinas, CA)</vt:lpstr>
      <vt:lpstr>Elsa’s Personal Journey</vt:lpstr>
      <vt:lpstr>Elsa’s Personal Journey, cont’d.</vt:lpstr>
      <vt:lpstr>Elsa’s Personal Journey, cont’d. 2</vt:lpstr>
      <vt:lpstr>How Did We Prepare CCCIL for the DDI Journey? </vt:lpstr>
      <vt:lpstr>How Did We Prepare CCCIL? cont’d.</vt:lpstr>
      <vt:lpstr>How Did We Prepare CCCIL? cont’d. 2 </vt:lpstr>
      <vt:lpstr>How Did CCCIL Find Partners?</vt:lpstr>
      <vt:lpstr>Looked at all Community Partners – Example </vt:lpstr>
      <vt:lpstr>Community Partners, cont’d.</vt:lpstr>
      <vt:lpstr>How Did CCCIL Strengthen &amp; Sustain through Potholes &amp; Rough Patches? </vt:lpstr>
      <vt:lpstr>Example – Partnerships are Important!</vt:lpstr>
      <vt:lpstr>Ron Halog</vt:lpstr>
      <vt:lpstr>How Did CRIL Find Partners for the DDI Journey? </vt:lpstr>
      <vt:lpstr>How Did CRIL Find Partners? cont’d. </vt:lpstr>
      <vt:lpstr>How Did CRIL Find Partners? cont’d. 2 </vt:lpstr>
      <vt:lpstr>How Did CRIL Find Partners? cont’d. 3 </vt:lpstr>
      <vt:lpstr>How Did CRIL Strengthen and Sustain through Potholes &amp; Rough Patches? </vt:lpstr>
      <vt:lpstr>How Did CRIL Strengthen and Sustain? cont’d.</vt:lpstr>
      <vt:lpstr>How Did CRIL Strengthen and Sustain? cont’d. 2 </vt:lpstr>
      <vt:lpstr>Exercise—Your turn:  Get in Groups of 3 </vt:lpstr>
      <vt:lpstr>Discuss Your Experiences with Making New Connections</vt:lpstr>
      <vt:lpstr>Discuss Your Experiences with Making New Connections, cont’d.</vt:lpstr>
      <vt:lpstr>Contact</vt:lpstr>
      <vt:lpstr>Reflection / Next Steps</vt:lpstr>
      <vt:lpstr>Disability, Diversity and Intersectionality for  Centers for Independent Living  Training Wrap Up &amp;  Evaluation  Facilitators: Tim Fuchs Stan Holbrook  August 22, 2019 Atlanta, Georgia   </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DDI OnLocation Day 3</dc:title>
  <dc:creator>eubanks</dc:creator>
  <cp:lastModifiedBy>Carol Eubanks</cp:lastModifiedBy>
  <cp:revision>719</cp:revision>
  <cp:lastPrinted>2019-06-26T11:24:25Z</cp:lastPrinted>
  <dcterms:created xsi:type="dcterms:W3CDTF">2011-01-05T14:17:40Z</dcterms:created>
  <dcterms:modified xsi:type="dcterms:W3CDTF">2020-02-14T13:45:02Z</dcterms:modified>
</cp:coreProperties>
</file>