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handoutMasterIdLst>
    <p:handoutMasterId r:id="rId44"/>
  </p:handoutMasterIdLst>
  <p:sldIdLst>
    <p:sldId id="262" r:id="rId2"/>
    <p:sldId id="548" r:id="rId3"/>
    <p:sldId id="564" r:id="rId4"/>
    <p:sldId id="434" r:id="rId5"/>
    <p:sldId id="435" r:id="rId6"/>
    <p:sldId id="436" r:id="rId7"/>
    <p:sldId id="437" r:id="rId8"/>
    <p:sldId id="438" r:id="rId9"/>
    <p:sldId id="445" r:id="rId10"/>
    <p:sldId id="446" r:id="rId11"/>
    <p:sldId id="447" r:id="rId12"/>
    <p:sldId id="448" r:id="rId13"/>
    <p:sldId id="449" r:id="rId14"/>
    <p:sldId id="450" r:id="rId15"/>
    <p:sldId id="451" r:id="rId16"/>
    <p:sldId id="452" r:id="rId17"/>
    <p:sldId id="565" r:id="rId18"/>
    <p:sldId id="453" r:id="rId19"/>
    <p:sldId id="454" r:id="rId20"/>
    <p:sldId id="455" r:id="rId21"/>
    <p:sldId id="456" r:id="rId22"/>
    <p:sldId id="457" r:id="rId23"/>
    <p:sldId id="458" r:id="rId24"/>
    <p:sldId id="459" r:id="rId25"/>
    <p:sldId id="460" r:id="rId26"/>
    <p:sldId id="461" r:id="rId27"/>
    <p:sldId id="462" r:id="rId28"/>
    <p:sldId id="464" r:id="rId29"/>
    <p:sldId id="465" r:id="rId30"/>
    <p:sldId id="466" r:id="rId31"/>
    <p:sldId id="467" r:id="rId32"/>
    <p:sldId id="468" r:id="rId33"/>
    <p:sldId id="469" r:id="rId34"/>
    <p:sldId id="470" r:id="rId35"/>
    <p:sldId id="471" r:id="rId36"/>
    <p:sldId id="472" r:id="rId37"/>
    <p:sldId id="473" r:id="rId38"/>
    <p:sldId id="566" r:id="rId39"/>
    <p:sldId id="474" r:id="rId40"/>
    <p:sldId id="547" r:id="rId41"/>
    <p:sldId id="517" r:id="rId42"/>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11/29/2020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11/29/2020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1093526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1541716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1372291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2832306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58798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344544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1875553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684687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2637149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2864529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3562611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1601314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3765497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1255903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25</a:t>
            </a:fld>
            <a:endParaRPr lang="en-US" dirty="0"/>
          </a:p>
        </p:txBody>
      </p:sp>
    </p:spTree>
    <p:extLst>
      <p:ext uri="{BB962C8B-B14F-4D97-AF65-F5344CB8AC3E}">
        <p14:creationId xmlns:p14="http://schemas.microsoft.com/office/powerpoint/2010/main" val="1465339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dirty="0"/>
          </a:p>
        </p:txBody>
      </p:sp>
    </p:spTree>
    <p:extLst>
      <p:ext uri="{BB962C8B-B14F-4D97-AF65-F5344CB8AC3E}">
        <p14:creationId xmlns:p14="http://schemas.microsoft.com/office/powerpoint/2010/main" val="2476717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27</a:t>
            </a:fld>
            <a:endParaRPr lang="en-US" dirty="0"/>
          </a:p>
        </p:txBody>
      </p:sp>
    </p:spTree>
    <p:extLst>
      <p:ext uri="{BB962C8B-B14F-4D97-AF65-F5344CB8AC3E}">
        <p14:creationId xmlns:p14="http://schemas.microsoft.com/office/powerpoint/2010/main" val="3136381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28</a:t>
            </a:fld>
            <a:endParaRPr lang="en-US" dirty="0"/>
          </a:p>
        </p:txBody>
      </p:sp>
    </p:spTree>
    <p:extLst>
      <p:ext uri="{BB962C8B-B14F-4D97-AF65-F5344CB8AC3E}">
        <p14:creationId xmlns:p14="http://schemas.microsoft.com/office/powerpoint/2010/main" val="11512582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35717600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30</a:t>
            </a:fld>
            <a:endParaRPr lang="en-US" dirty="0"/>
          </a:p>
        </p:txBody>
      </p:sp>
    </p:spTree>
    <p:extLst>
      <p:ext uri="{BB962C8B-B14F-4D97-AF65-F5344CB8AC3E}">
        <p14:creationId xmlns:p14="http://schemas.microsoft.com/office/powerpoint/2010/main" val="291234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7494863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31</a:t>
            </a:fld>
            <a:endParaRPr lang="en-US" dirty="0"/>
          </a:p>
        </p:txBody>
      </p:sp>
    </p:spTree>
    <p:extLst>
      <p:ext uri="{BB962C8B-B14F-4D97-AF65-F5344CB8AC3E}">
        <p14:creationId xmlns:p14="http://schemas.microsoft.com/office/powerpoint/2010/main" val="21543149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32</a:t>
            </a:fld>
            <a:endParaRPr lang="en-US" dirty="0"/>
          </a:p>
        </p:txBody>
      </p:sp>
    </p:spTree>
    <p:extLst>
      <p:ext uri="{BB962C8B-B14F-4D97-AF65-F5344CB8AC3E}">
        <p14:creationId xmlns:p14="http://schemas.microsoft.com/office/powerpoint/2010/main" val="568370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33</a:t>
            </a:fld>
            <a:endParaRPr lang="en-US" dirty="0"/>
          </a:p>
        </p:txBody>
      </p:sp>
    </p:spTree>
    <p:extLst>
      <p:ext uri="{BB962C8B-B14F-4D97-AF65-F5344CB8AC3E}">
        <p14:creationId xmlns:p14="http://schemas.microsoft.com/office/powerpoint/2010/main" val="872681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dirty="0"/>
          </a:p>
        </p:txBody>
      </p:sp>
    </p:spTree>
    <p:extLst>
      <p:ext uri="{BB962C8B-B14F-4D97-AF65-F5344CB8AC3E}">
        <p14:creationId xmlns:p14="http://schemas.microsoft.com/office/powerpoint/2010/main" val="16628611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35</a:t>
            </a:fld>
            <a:endParaRPr lang="en-US" dirty="0"/>
          </a:p>
        </p:txBody>
      </p:sp>
    </p:spTree>
    <p:extLst>
      <p:ext uri="{BB962C8B-B14F-4D97-AF65-F5344CB8AC3E}">
        <p14:creationId xmlns:p14="http://schemas.microsoft.com/office/powerpoint/2010/main" val="27176940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36</a:t>
            </a:fld>
            <a:endParaRPr lang="en-US" dirty="0"/>
          </a:p>
        </p:txBody>
      </p:sp>
    </p:spTree>
    <p:extLst>
      <p:ext uri="{BB962C8B-B14F-4D97-AF65-F5344CB8AC3E}">
        <p14:creationId xmlns:p14="http://schemas.microsoft.com/office/powerpoint/2010/main" val="33316223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37</a:t>
            </a:fld>
            <a:endParaRPr lang="en-US" dirty="0"/>
          </a:p>
        </p:txBody>
      </p:sp>
    </p:spTree>
    <p:extLst>
      <p:ext uri="{BB962C8B-B14F-4D97-AF65-F5344CB8AC3E}">
        <p14:creationId xmlns:p14="http://schemas.microsoft.com/office/powerpoint/2010/main" val="31560315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38</a:t>
            </a:fld>
            <a:endParaRPr lang="en-US" dirty="0"/>
          </a:p>
        </p:txBody>
      </p:sp>
    </p:spTree>
    <p:extLst>
      <p:ext uri="{BB962C8B-B14F-4D97-AF65-F5344CB8AC3E}">
        <p14:creationId xmlns:p14="http://schemas.microsoft.com/office/powerpoint/2010/main" val="32940600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39</a:t>
            </a:fld>
            <a:endParaRPr lang="en-US" dirty="0"/>
          </a:p>
        </p:txBody>
      </p:sp>
    </p:spTree>
    <p:extLst>
      <p:ext uri="{BB962C8B-B14F-4D97-AF65-F5344CB8AC3E}">
        <p14:creationId xmlns:p14="http://schemas.microsoft.com/office/powerpoint/2010/main" val="1109674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41</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1541986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252023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59872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469113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136509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372975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B0604020202020204"/>
              </a:rPr>
              <a:t>Procurement Procedures </a:t>
            </a:r>
            <a:r>
              <a:rPr lang="en-US" dirty="0">
                <a:latin typeface="Arial Rounded MT Bold" panose="020B0604020202020204"/>
                <a:cs typeface="Calibri Light" panose="020F0302020204030204" pitchFamily="34" charset="0"/>
              </a:rPr>
              <a:t>— Key Areas</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Key areas of the procurement policy include:</a:t>
            </a:r>
          </a:p>
          <a:p>
            <a:pPr>
              <a:lnSpc>
                <a:spcPct val="100000"/>
              </a:lnSpc>
            </a:pPr>
            <a:r>
              <a:rPr lang="en-US" dirty="0"/>
              <a:t>Identifying responsibility for purchasing. This will vary based on your organization’s size and complexity.</a:t>
            </a:r>
          </a:p>
          <a:p>
            <a:pPr>
              <a:lnSpc>
                <a:spcPct val="100000"/>
              </a:lnSpc>
            </a:pPr>
            <a:r>
              <a:rPr lang="en-US" dirty="0"/>
              <a:t>Avoiding conflicts of interest.</a:t>
            </a:r>
          </a:p>
          <a:p>
            <a:pPr>
              <a:lnSpc>
                <a:spcPct val="100000"/>
              </a:lnSpc>
            </a:pPr>
            <a:r>
              <a:rPr lang="en-US" dirty="0"/>
              <a:t>Complying with Uniform Guidance and HHS regulations found at 45 CFR §75.327 and §75.329.  These include purchasing only items necessary for performance under the award, where appropriate analyzing lease versus purchase options, and documenting the basis for contractor selection when competitive bidding is used.</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245493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a:xfrm>
            <a:off x="609600" y="381000"/>
            <a:ext cx="899160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F0704030504030204"/>
              </a:rPr>
              <a:t>Procurement Procedures </a:t>
            </a:r>
            <a:r>
              <a:rPr lang="en-US" dirty="0">
                <a:latin typeface="Arial Rounded MT Bold" panose="020F0704030504030204"/>
                <a:cs typeface="Calibri Light" panose="020F0302020204030204" pitchFamily="34" charset="0"/>
              </a:rPr>
              <a:t>— Purchase Thresholds</a:t>
            </a:r>
            <a:endParaRPr lang="en-US" dirty="0">
              <a:latin typeface="Arial Rounded MT Bold" panose="020F0704030504030204"/>
            </a:endParaRP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buNone/>
            </a:pPr>
            <a:r>
              <a:rPr lang="en-US" dirty="0"/>
              <a:t>Procurements </a:t>
            </a:r>
            <a:r>
              <a:rPr lang="en-US" dirty="0">
                <a:latin typeface="Calibri Light" panose="020F0302020204030204" pitchFamily="34" charset="0"/>
                <a:cs typeface="Calibri Light" panose="020F0302020204030204" pitchFamily="34" charset="0"/>
              </a:rPr>
              <a:t>—</a:t>
            </a:r>
            <a:r>
              <a:rPr lang="en-US" dirty="0"/>
              <a:t> the policy identifies purchase thresholds, including:</a:t>
            </a:r>
          </a:p>
          <a:p>
            <a:r>
              <a:rPr lang="en-US" dirty="0"/>
              <a:t>Micro purchases not exceeding $10,000. When practicable distributes among qualified suppliers. </a:t>
            </a:r>
          </a:p>
          <a:p>
            <a:r>
              <a:rPr lang="en-US" dirty="0"/>
              <a:t>Small purchases between $10,000 and $250,000, referred to as the Simplified Acquisition Threshold. Price or rate quotations must be obtained from an adequate number of qualified sources. How would you do that?</a:t>
            </a:r>
          </a:p>
          <a:p>
            <a:r>
              <a:rPr lang="en-US" dirty="0"/>
              <a:t>Did you know about those updates?</a:t>
            </a:r>
          </a:p>
          <a:p>
            <a:r>
              <a:rPr lang="en-US" dirty="0"/>
              <a:t>Your board may set lower limits for their approval of items if they wish.</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420985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a:xfrm>
            <a:off x="692150" y="381000"/>
            <a:ext cx="8985250" cy="1066800"/>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B0604020202020204"/>
              </a:rPr>
              <a:t>Procurement Procedures </a:t>
            </a:r>
            <a:r>
              <a:rPr lang="en-US" dirty="0">
                <a:latin typeface="Arial Rounded MT Bold" panose="020B0604020202020204"/>
                <a:cs typeface="Calibri Light" panose="020F0302020204030204" pitchFamily="34" charset="0"/>
              </a:rPr>
              <a:t>— Purchases over Simplified Acquisition Threshold</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These fall into two categories </a:t>
            </a:r>
          </a:p>
          <a:p>
            <a:pPr marL="457200" lvl="1" indent="0">
              <a:lnSpc>
                <a:spcPct val="100000"/>
              </a:lnSpc>
              <a:buNone/>
            </a:pPr>
            <a:r>
              <a:rPr lang="en-US" dirty="0"/>
              <a:t>1. Sealed bids purchases over $250,000, and </a:t>
            </a:r>
          </a:p>
          <a:p>
            <a:pPr marL="457200" lvl="1" indent="0">
              <a:lnSpc>
                <a:spcPct val="100000"/>
              </a:lnSpc>
              <a:buNone/>
            </a:pPr>
            <a:r>
              <a:rPr lang="en-US" dirty="0"/>
              <a:t>2. Competitive proposal purchases over $250,000. </a:t>
            </a:r>
          </a:p>
        </p:txBody>
      </p:sp>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3613636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latin typeface="Arial Rounded MT Bold" panose="020B0604020202020204"/>
              </a:rPr>
              <a:t>Procurement Procedures </a:t>
            </a:r>
            <a:r>
              <a:rPr lang="en-US" sz="3100" dirty="0">
                <a:latin typeface="Arial Rounded MT Bold" panose="020B0604020202020204"/>
                <a:cs typeface="Calibri Light" panose="020F0302020204030204" pitchFamily="34" charset="0"/>
              </a:rPr>
              <a:t>— Sealed Bid Proposals over Simplified Acquisition Threshold</a:t>
            </a:r>
            <a:r>
              <a:rPr lang="en-US" sz="3100" dirty="0">
                <a:latin typeface="Arial Rounded MT Bold" panose="020B0604020202020204"/>
              </a:rPr>
              <a:t>	</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For sealed bid proposals over the Simplified Acquisition Threshold:</a:t>
            </a:r>
          </a:p>
          <a:p>
            <a:pPr lvl="1">
              <a:lnSpc>
                <a:spcPct val="100000"/>
              </a:lnSpc>
            </a:pPr>
            <a:r>
              <a:rPr lang="en-US" dirty="0"/>
              <a:t>Request proposals – publicize identifying all evaluation factors.</a:t>
            </a:r>
          </a:p>
          <a:p>
            <a:pPr lvl="1">
              <a:lnSpc>
                <a:spcPct val="100000"/>
              </a:lnSpc>
            </a:pPr>
            <a:r>
              <a:rPr lang="en-US" dirty="0"/>
              <a:t>Reach out to an adequate number of qualified sources.</a:t>
            </a:r>
          </a:p>
          <a:p>
            <a:pPr lvl="1">
              <a:lnSpc>
                <a:spcPct val="100000"/>
              </a:lnSpc>
            </a:pPr>
            <a:r>
              <a:rPr lang="en-US" dirty="0"/>
              <a:t>Have written procedures for evaluating and selecting recipients.</a:t>
            </a:r>
          </a:p>
          <a:p>
            <a:pPr lvl="1">
              <a:lnSpc>
                <a:spcPct val="100000"/>
              </a:lnSpc>
            </a:pPr>
            <a:r>
              <a:rPr lang="en-US" dirty="0"/>
              <a:t>Awarding to the lowest responsive and responsible bidder-price is a major factor.</a:t>
            </a:r>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210681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a:xfrm>
            <a:off x="692149" y="381000"/>
            <a:ext cx="9137651" cy="91440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latin typeface="Arial Rounded MT Bold" panose="020F0704030504030204"/>
                <a:cs typeface="Calibri Light" panose="020F0302020204030204" pitchFamily="34" charset="0"/>
              </a:rPr>
              <a:t>Procurements over Simplified Acquisition Threshold other than Sealed Bid Procurements </a:t>
            </a:r>
            <a:endParaRPr lang="en-US" dirty="0">
              <a:latin typeface="Arial Rounded MT Bold" panose="020F0704030504030204"/>
            </a:endParaRP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Price or rate quotations must be solicited from an adequate number of qualified sources.</a:t>
            </a:r>
          </a:p>
          <a:p>
            <a:pPr>
              <a:lnSpc>
                <a:spcPct val="100000"/>
              </a:lnSpc>
            </a:pPr>
            <a:r>
              <a:rPr lang="en-US" dirty="0"/>
              <a:t>The contract must be awarded to the responsible firm whose proposal is most advantageous to the program.</a:t>
            </a:r>
          </a:p>
          <a:p>
            <a:pPr>
              <a:lnSpc>
                <a:spcPct val="100000"/>
              </a:lnSpc>
            </a:pPr>
            <a:r>
              <a:rPr lang="en-US" dirty="0"/>
              <a:t>Price should be part of the consideration.</a:t>
            </a:r>
          </a:p>
          <a:p>
            <a:pPr>
              <a:lnSpc>
                <a:spcPct val="100000"/>
              </a:lnSpc>
            </a:pPr>
            <a:r>
              <a:rPr lang="en-US" dirty="0"/>
              <a:t>Qualitative requirements should also be considered.</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2644652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B0604020202020204"/>
              </a:rPr>
              <a:t>Procurement Limits</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These limits are updated for inflation periodically.</a:t>
            </a:r>
          </a:p>
          <a:p>
            <a:pPr lvl="1">
              <a:lnSpc>
                <a:spcPct val="100000"/>
              </a:lnSpc>
            </a:pPr>
            <a:r>
              <a:rPr lang="en-US" dirty="0"/>
              <a:t>Updates were supposed to be published as part of the Federal Acquisition Regulations 48CFR Subpart 2.1, but the most recent updates were included in a memorandum from OMB, issued June 20, 2018.</a:t>
            </a:r>
          </a:p>
          <a:p>
            <a:pPr lvl="1">
              <a:lnSpc>
                <a:spcPct val="100000"/>
              </a:lnSpc>
            </a:pPr>
            <a:r>
              <a:rPr lang="en-US" dirty="0"/>
              <a:t>The memo reference is M-18-18.</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429075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B0604020202020204"/>
              </a:rPr>
              <a:t>Procurement Procedures</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10000"/>
          </a:bodyPr>
          <a:lstStyle/>
          <a:p>
            <a:pPr marL="0" indent="0">
              <a:lnSpc>
                <a:spcPct val="110000"/>
              </a:lnSpc>
              <a:buNone/>
            </a:pPr>
            <a:r>
              <a:rPr lang="en-US" dirty="0"/>
              <a:t>Other procurement provisions</a:t>
            </a:r>
          </a:p>
          <a:p>
            <a:pPr>
              <a:lnSpc>
                <a:spcPct val="110000"/>
              </a:lnSpc>
            </a:pPr>
            <a:r>
              <a:rPr lang="en-US" dirty="0"/>
              <a:t>Procurement policies should also identify the limited exceptions to competitive bidding, such as when there is only a single source, or in case of emergency or urgent need, where health, safety or welfare is at risk, or where competition is determined to be inadequate.</a:t>
            </a:r>
          </a:p>
          <a:p>
            <a:pPr>
              <a:lnSpc>
                <a:spcPct val="110000"/>
              </a:lnSpc>
            </a:pPr>
            <a:r>
              <a:rPr lang="en-US" dirty="0"/>
              <a:t>Agencies should also take affirmative steps to work with minority and women-owned businesses, such as dividing requirements to permit participation by these organizations.</a:t>
            </a:r>
          </a:p>
          <a:p>
            <a:pPr>
              <a:lnSpc>
                <a:spcPct val="110000"/>
              </a:lnSpc>
            </a:pPr>
            <a:r>
              <a:rPr lang="en-US" dirty="0"/>
              <a:t>Finally, the policy should express a preference for materials sourced in the US, goods made in the US, and US employment.</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1892155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Break Time	</a:t>
            </a:r>
          </a:p>
        </p:txBody>
      </p:sp>
      <p:pic>
        <p:nvPicPr>
          <p:cNvPr id="5" name="Content Placeholder 4" descr="Photo of broken glas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2603" y="1447800"/>
            <a:ext cx="7855744" cy="5237163"/>
          </a:xfrm>
        </p:spPr>
      </p:pic>
      <p:sp>
        <p:nvSpPr>
          <p:cNvPr id="4" name="Slide Number Placeholder 3"/>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3308191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B0604020202020204"/>
              </a:rPr>
              <a:t>Budget Development</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30195" y="1295401"/>
            <a:ext cx="8756650" cy="5237162"/>
          </a:xfrm>
        </p:spPr>
        <p:txBody>
          <a:bodyPr/>
          <a:lstStyle/>
          <a:p>
            <a:pPr>
              <a:lnSpc>
                <a:spcPct val="100000"/>
              </a:lnSpc>
            </a:pPr>
            <a:r>
              <a:rPr lang="en-US" dirty="0"/>
              <a:t>Can you put budget information into your accounting software?</a:t>
            </a:r>
          </a:p>
          <a:p>
            <a:pPr>
              <a:lnSpc>
                <a:spcPct val="100000"/>
              </a:lnSpc>
            </a:pPr>
            <a:r>
              <a:rPr lang="en-US" dirty="0"/>
              <a:t>Can you export historic data from your accounting software to Excel? If so that can help with budget development.</a:t>
            </a:r>
          </a:p>
          <a:p>
            <a:pPr>
              <a:lnSpc>
                <a:spcPct val="100000"/>
              </a:lnSpc>
            </a:pPr>
            <a:r>
              <a:rPr lang="en-US" dirty="0"/>
              <a:t>Some costs are not incurred uniformly such as insurance and payroll taxes.</a:t>
            </a:r>
          </a:p>
          <a:p>
            <a:pPr>
              <a:lnSpc>
                <a:spcPct val="100000"/>
              </a:lnSpc>
            </a:pPr>
            <a:r>
              <a:rPr lang="en-US" dirty="0"/>
              <a:t>Some general ledgers allow you to divide expenses by 12 or to make special allocations for items that come up in lumps during the year.</a:t>
            </a:r>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404694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F0704030504030204"/>
              </a:rPr>
              <a:t>Budget Development</a:t>
            </a:r>
            <a:r>
              <a:rPr lang="en-US" sz="2400" b="0" dirty="0">
                <a:latin typeface="Arial Rounded MT Bold" panose="020F0704030504030204"/>
              </a:rPr>
              <a:t>, cont’d.</a:t>
            </a:r>
            <a:r>
              <a:rPr lang="en-US" dirty="0">
                <a:latin typeface="Arial Rounded MT Bold" panose="020F0704030504030204"/>
              </a:rPr>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After exporting actual expenses to Excel, you can adjust upwards for inflation or other known variables.</a:t>
            </a:r>
          </a:p>
          <a:p>
            <a:pPr>
              <a:lnSpc>
                <a:spcPct val="100000"/>
              </a:lnSpc>
            </a:pPr>
            <a:r>
              <a:rPr lang="en-US" dirty="0"/>
              <a:t>Make adjustments for any changes such as new hires and additional facilities.</a:t>
            </a:r>
          </a:p>
          <a:p>
            <a:pPr>
              <a:lnSpc>
                <a:spcPct val="100000"/>
              </a:lnSpc>
            </a:pPr>
            <a:r>
              <a:rPr lang="en-US" dirty="0"/>
              <a:t>Will you be comparing budget to actual in your reports to the board? How often?</a:t>
            </a:r>
          </a:p>
          <a:p>
            <a:pPr>
              <a:lnSpc>
                <a:spcPct val="100000"/>
              </a:lnSpc>
            </a:pPr>
            <a:r>
              <a:rPr lang="en-US" dirty="0"/>
              <a:t>Budget data should be for the same timeframe as actual data.</a:t>
            </a:r>
          </a:p>
        </p:txBody>
      </p:sp>
      <p:sp>
        <p:nvSpPr>
          <p:cNvPr id="4" name="Slide Number Placeholder 3"/>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84866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latin typeface="Arial Rounded MT Bold" panose="020F0704030504030204"/>
              </a:rPr>
              <a:t>Budget Development</a:t>
            </a:r>
            <a:r>
              <a:rPr lang="en-US" sz="2400" b="0" dirty="0">
                <a:latin typeface="Arial Rounded MT Bold" panose="020F0704030504030204"/>
              </a:rPr>
              <a:t>, cont’d.</a:t>
            </a:r>
            <a:r>
              <a:rPr lang="en-US" dirty="0">
                <a:latin typeface="Arial Rounded MT Bold" panose="020F0704030504030204"/>
              </a:rPr>
              <a:t> </a:t>
            </a:r>
            <a:r>
              <a:rPr lang="en-US" sz="2400" b="0" dirty="0">
                <a:latin typeface="Arial Rounded MT Bold" panose="020F0704030504030204"/>
              </a:rPr>
              <a:t>2</a:t>
            </a:r>
            <a:r>
              <a:rPr lang="en-US" dirty="0">
                <a:latin typeface="Arial Rounded MT Bold" panose="020F0704030504030204"/>
              </a:rPr>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Start with grants, contributions, and revenue.</a:t>
            </a:r>
          </a:p>
          <a:p>
            <a:pPr>
              <a:lnSpc>
                <a:spcPct val="100000"/>
              </a:lnSpc>
            </a:pPr>
            <a:r>
              <a:rPr lang="en-US" dirty="0"/>
              <a:t>Consider contribution restrictions.</a:t>
            </a:r>
          </a:p>
          <a:p>
            <a:pPr>
              <a:lnSpc>
                <a:spcPct val="100000"/>
              </a:lnSpc>
            </a:pPr>
            <a:r>
              <a:rPr lang="en-US" dirty="0"/>
              <a:t>Don’t include prior year surpluses in your income.</a:t>
            </a:r>
          </a:p>
          <a:p>
            <a:pPr>
              <a:lnSpc>
                <a:spcPct val="100000"/>
              </a:lnSpc>
            </a:pPr>
            <a:r>
              <a:rPr lang="en-US" dirty="0"/>
              <a:t>Payroll is your largest cost. List that expense first.</a:t>
            </a:r>
          </a:p>
          <a:p>
            <a:pPr>
              <a:lnSpc>
                <a:spcPct val="100000"/>
              </a:lnSpc>
            </a:pPr>
            <a:r>
              <a:rPr lang="en-US" dirty="0"/>
              <a:t>Payroll taxes are a usually uniform percentage of payroll.</a:t>
            </a:r>
          </a:p>
          <a:p>
            <a:pPr>
              <a:lnSpc>
                <a:spcPct val="100000"/>
              </a:lnSpc>
            </a:pPr>
            <a:r>
              <a:rPr lang="en-US" dirty="0"/>
              <a:t>Track your income and expenses for several years. It will help you see trends.</a:t>
            </a:r>
          </a:p>
          <a:p>
            <a:pPr>
              <a:lnSpc>
                <a:spcPct val="100000"/>
              </a:lnSpc>
            </a:pPr>
            <a:r>
              <a:rPr lang="en-US" dirty="0"/>
              <a:t>Supplement that with knowledge about changes (payroll rates, insurance costs, rental or occupancy costs).</a:t>
            </a:r>
          </a:p>
        </p:txBody>
      </p:sp>
      <p:sp>
        <p:nvSpPr>
          <p:cNvPr id="4" name="Slide Number Placeholder 3"/>
          <p:cNvSpPr>
            <a:spLocks noGrp="1"/>
          </p:cNvSpPr>
          <p:nvPr>
            <p:ph type="sldNum" sz="quarter" idx="12"/>
          </p:nvPr>
        </p:nvSpPr>
        <p:spPr/>
        <p:txBody>
          <a:bodyPr/>
          <a:lstStyle/>
          <a:p>
            <a:fld id="{45AF61AB-B0DD-4F9C-9F8E-E57A609D99F7}" type="slidenum">
              <a:rPr lang="en-US" smtClean="0"/>
              <a:t>20</a:t>
            </a:fld>
            <a:endParaRPr lang="en-US" dirty="0"/>
          </a:p>
        </p:txBody>
      </p:sp>
    </p:spTree>
    <p:extLst>
      <p:ext uri="{BB962C8B-B14F-4D97-AF65-F5344CB8AC3E}">
        <p14:creationId xmlns:p14="http://schemas.microsoft.com/office/powerpoint/2010/main" val="125460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Cash Management, Drawdowns &amp; Advances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HHS and the federal government generally prefer reimbursements to advances but, 45 CFR § 75.305 specifically says that nonfederal entities </a:t>
            </a:r>
            <a:r>
              <a:rPr lang="en-US" u="sng" dirty="0"/>
              <a:t>must be paid in advance</a:t>
            </a:r>
            <a:r>
              <a:rPr lang="en-US" dirty="0"/>
              <a:t>, as long as they have written procedures, and proper systems to, and actually do, minimize the time between drawdown and disbursement of funds. </a:t>
            </a:r>
          </a:p>
          <a:p>
            <a:pPr>
              <a:lnSpc>
                <a:spcPct val="100000"/>
              </a:lnSpc>
            </a:pPr>
            <a:r>
              <a:rPr lang="en-US" dirty="0"/>
              <a:t>Advances must be as close as administratively possible to disbursements.</a:t>
            </a:r>
          </a:p>
          <a:p>
            <a:pPr>
              <a:lnSpc>
                <a:spcPct val="100000"/>
              </a:lnSpc>
            </a:pPr>
            <a:r>
              <a:rPr lang="en-US" dirty="0"/>
              <a:t>Disbursements can include direct and indirect costs.</a:t>
            </a:r>
          </a:p>
          <a:p>
            <a:pPr>
              <a:lnSpc>
                <a:spcPct val="100000"/>
              </a:lnSpc>
            </a:pPr>
            <a:r>
              <a:rPr lang="en-US" dirty="0"/>
              <a:t>Federal drawdowns are not a line of credit. Treat them as one and this privilege is gone. </a:t>
            </a:r>
          </a:p>
        </p:txBody>
      </p:sp>
      <p:sp>
        <p:nvSpPr>
          <p:cNvPr id="4" name="Slide Number Placeholder 3"/>
          <p:cNvSpPr>
            <a:spLocks noGrp="1"/>
          </p:cNvSpPr>
          <p:nvPr>
            <p:ph type="sldNum" sz="quarter" idx="12"/>
          </p:nvPr>
        </p:nvSpPr>
        <p:spPr/>
        <p:txBody>
          <a:bodyPr/>
          <a:lstStyle/>
          <a:p>
            <a:fld id="{45AF61AB-B0DD-4F9C-9F8E-E57A609D99F7}" type="slidenum">
              <a:rPr lang="en-US" smtClean="0"/>
              <a:t>21</a:t>
            </a:fld>
            <a:endParaRPr lang="en-US" dirty="0"/>
          </a:p>
        </p:txBody>
      </p:sp>
    </p:spTree>
    <p:extLst>
      <p:ext uri="{BB962C8B-B14F-4D97-AF65-F5344CB8AC3E}">
        <p14:creationId xmlns:p14="http://schemas.microsoft.com/office/powerpoint/2010/main" val="197977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Tips for Drawdowns &amp; Advances</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a:bodyPr>
          <a:lstStyle/>
          <a:p>
            <a:pPr>
              <a:lnSpc>
                <a:spcPct val="100000"/>
              </a:lnSpc>
            </a:pPr>
            <a:r>
              <a:rPr lang="en-US" sz="2600" dirty="0"/>
              <a:t>If there are multiple contracts, request a single or simultaneous payments. </a:t>
            </a:r>
          </a:p>
          <a:p>
            <a:pPr>
              <a:lnSpc>
                <a:spcPct val="100000"/>
              </a:lnSpc>
            </a:pPr>
            <a:r>
              <a:rPr lang="en-US" sz="2600" dirty="0"/>
              <a:t>Don’t request payments more frequently than monthly, although if your payroll is biweekly, consider requesting payments every four weeks. </a:t>
            </a:r>
          </a:p>
          <a:p>
            <a:pPr>
              <a:lnSpc>
                <a:spcPct val="100000"/>
              </a:lnSpc>
            </a:pPr>
            <a:r>
              <a:rPr lang="en-US" sz="2600" dirty="0"/>
              <a:t>Request electronic payments for more reliable timing.</a:t>
            </a:r>
          </a:p>
          <a:p>
            <a:pPr>
              <a:lnSpc>
                <a:spcPct val="100000"/>
              </a:lnSpc>
            </a:pPr>
            <a:r>
              <a:rPr lang="en-US" sz="2600" dirty="0"/>
              <a:t>Electronic payments can be requested more frequently than monthly.</a:t>
            </a:r>
          </a:p>
          <a:p>
            <a:pPr>
              <a:lnSpc>
                <a:spcPct val="100000"/>
              </a:lnSpc>
            </a:pPr>
            <a:r>
              <a:rPr lang="en-US" sz="2600" dirty="0"/>
              <a:t>Some payroll processors have a requirement or an option where taxes are paid with payroll. This can avoid the need for a large payment of taxes shortly after payroll is paid.</a:t>
            </a:r>
          </a:p>
        </p:txBody>
      </p:sp>
      <p:sp>
        <p:nvSpPr>
          <p:cNvPr id="4" name="Slide Number Placeholder 3"/>
          <p:cNvSpPr>
            <a:spLocks noGrp="1"/>
          </p:cNvSpPr>
          <p:nvPr>
            <p:ph type="sldNum" sz="quarter" idx="12"/>
          </p:nvPr>
        </p:nvSpPr>
        <p:spPr/>
        <p:txBody>
          <a:bodyPr/>
          <a:lstStyle/>
          <a:p>
            <a:fld id="{45AF61AB-B0DD-4F9C-9F8E-E57A609D99F7}" type="slidenum">
              <a:rPr lang="en-US" smtClean="0"/>
              <a:t>22</a:t>
            </a:fld>
            <a:endParaRPr lang="en-US" dirty="0"/>
          </a:p>
        </p:txBody>
      </p:sp>
    </p:spTree>
    <p:extLst>
      <p:ext uri="{BB962C8B-B14F-4D97-AF65-F5344CB8AC3E}">
        <p14:creationId xmlns:p14="http://schemas.microsoft.com/office/powerpoint/2010/main" val="3704251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Tips for Drawdowns &amp; Advances</a:t>
            </a:r>
            <a:r>
              <a:rPr lang="en-US" sz="2400" b="0" dirty="0"/>
              <a:t>, cont’d.</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a:bodyPr>
          <a:lstStyle/>
          <a:p>
            <a:r>
              <a:rPr lang="en-US" sz="2600" dirty="0"/>
              <a:t>Keep a paper or electronic file documenting each drawdown.</a:t>
            </a:r>
          </a:p>
          <a:p>
            <a:r>
              <a:rPr lang="en-US" sz="2600" dirty="0"/>
              <a:t>Be sure your capitalization threshold is at $5,000. That allows you to treat purchases up to that amount as current reimbursable expenditures. </a:t>
            </a:r>
          </a:p>
          <a:p>
            <a:r>
              <a:rPr lang="en-US" sz="2600" dirty="0"/>
              <a:t>That is the HHS threshold, but if your internal policy is lower, you must use the lower amount and capitalize equipment purchases over your threshold. This can delay reimbursements.</a:t>
            </a:r>
          </a:p>
        </p:txBody>
      </p:sp>
      <p:sp>
        <p:nvSpPr>
          <p:cNvPr id="4" name="Slide Number Placeholder 3"/>
          <p:cNvSpPr>
            <a:spLocks noGrp="1"/>
          </p:cNvSpPr>
          <p:nvPr>
            <p:ph type="sldNum" sz="quarter" idx="12"/>
          </p:nvPr>
        </p:nvSpPr>
        <p:spPr/>
        <p:txBody>
          <a:bodyPr/>
          <a:lstStyle/>
          <a:p>
            <a:fld id="{45AF61AB-B0DD-4F9C-9F8E-E57A609D99F7}" type="slidenum">
              <a:rPr lang="en-US" smtClean="0"/>
              <a:t>23</a:t>
            </a:fld>
            <a:endParaRPr lang="en-US" dirty="0"/>
          </a:p>
        </p:txBody>
      </p:sp>
    </p:spTree>
    <p:extLst>
      <p:ext uri="{BB962C8B-B14F-4D97-AF65-F5344CB8AC3E}">
        <p14:creationId xmlns:p14="http://schemas.microsoft.com/office/powerpoint/2010/main" val="60957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Repayment of Unallowable Costs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r>
              <a:rPr lang="en-US" b="1" dirty="0"/>
              <a:t>§75.410   repayment of unallowable costs.</a:t>
            </a:r>
          </a:p>
          <a:p>
            <a:r>
              <a:rPr lang="en-US" dirty="0"/>
              <a:t>Payments made for costs determined by HHS, or another federal funding agency, to be unallowable, must be repaid with interest. </a:t>
            </a:r>
          </a:p>
        </p:txBody>
      </p:sp>
      <p:sp>
        <p:nvSpPr>
          <p:cNvPr id="4" name="Slide Number Placeholder 3"/>
          <p:cNvSpPr>
            <a:spLocks noGrp="1"/>
          </p:cNvSpPr>
          <p:nvPr>
            <p:ph type="sldNum" sz="quarter" idx="12"/>
          </p:nvPr>
        </p:nvSpPr>
        <p:spPr/>
        <p:txBody>
          <a:bodyPr/>
          <a:lstStyle/>
          <a:p>
            <a:fld id="{45AF61AB-B0DD-4F9C-9F8E-E57A609D99F7}" type="slidenum">
              <a:rPr lang="en-US" smtClean="0"/>
              <a:t>24</a:t>
            </a:fld>
            <a:endParaRPr lang="en-US" dirty="0"/>
          </a:p>
        </p:txBody>
      </p:sp>
    </p:spTree>
    <p:extLst>
      <p:ext uri="{BB962C8B-B14F-4D97-AF65-F5344CB8AC3E}">
        <p14:creationId xmlns:p14="http://schemas.microsoft.com/office/powerpoint/2010/main" val="580244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Buy American and Hire American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A Presidential Executive Order requires grantees to buy American-made and built products if grant funds are being used.</a:t>
            </a:r>
          </a:p>
          <a:p>
            <a:pPr>
              <a:lnSpc>
                <a:spcPct val="100000"/>
              </a:lnSpc>
            </a:pPr>
            <a:r>
              <a:rPr lang="en-US" dirty="0"/>
              <a:t>ACL has confirmed that this applies to equipment purchases, including information technology systems and other tangible personal property, having a useful life of more than one year, and a cost in excess of $5,000 (or your capitalization threshold if that is lower).</a:t>
            </a:r>
          </a:p>
          <a:p>
            <a:pPr>
              <a:lnSpc>
                <a:spcPct val="100000"/>
              </a:lnSpc>
            </a:pPr>
            <a:r>
              <a:rPr lang="en-US" dirty="0"/>
              <a:t>The Executive Order applies to both goods manufactured or assembled in the US and also to US sourced materials.</a:t>
            </a:r>
          </a:p>
        </p:txBody>
      </p:sp>
      <p:sp>
        <p:nvSpPr>
          <p:cNvPr id="4" name="Slide Number Placeholder 3"/>
          <p:cNvSpPr>
            <a:spLocks noGrp="1"/>
          </p:cNvSpPr>
          <p:nvPr>
            <p:ph type="sldNum" sz="quarter" idx="12"/>
          </p:nvPr>
        </p:nvSpPr>
        <p:spPr/>
        <p:txBody>
          <a:bodyPr/>
          <a:lstStyle/>
          <a:p>
            <a:fld id="{45AF61AB-B0DD-4F9C-9F8E-E57A609D99F7}" type="slidenum">
              <a:rPr lang="en-US" smtClean="0"/>
              <a:t>25</a:t>
            </a:fld>
            <a:endParaRPr lang="en-US" dirty="0"/>
          </a:p>
        </p:txBody>
      </p:sp>
    </p:spTree>
    <p:extLst>
      <p:ext uri="{BB962C8B-B14F-4D97-AF65-F5344CB8AC3E}">
        <p14:creationId xmlns:p14="http://schemas.microsoft.com/office/powerpoint/2010/main" val="3471027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Reducing the Possibility of Fraud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8756650" cy="5410200"/>
          </a:xfrm>
        </p:spPr>
        <p:txBody>
          <a:bodyPr>
            <a:normAutofit/>
          </a:bodyPr>
          <a:lstStyle/>
          <a:p>
            <a:pPr marL="0" indent="0">
              <a:lnSpc>
                <a:spcPct val="100000"/>
              </a:lnSpc>
              <a:buNone/>
            </a:pPr>
            <a:r>
              <a:rPr lang="en-US" sz="2600" dirty="0"/>
              <a:t>The internal control structure mentioned earlier is the best defense against all types of fraud. It includes:</a:t>
            </a:r>
          </a:p>
          <a:p>
            <a:pPr>
              <a:lnSpc>
                <a:spcPct val="100000"/>
              </a:lnSpc>
            </a:pPr>
            <a:r>
              <a:rPr lang="en-US" sz="2600" dirty="0"/>
              <a:t>Setting a proper tone at the top,</a:t>
            </a:r>
          </a:p>
          <a:p>
            <a:pPr>
              <a:lnSpc>
                <a:spcPct val="100000"/>
              </a:lnSpc>
            </a:pPr>
            <a:r>
              <a:rPr lang="en-US" sz="2600" dirty="0"/>
              <a:t>Assessing risks,</a:t>
            </a:r>
          </a:p>
          <a:p>
            <a:pPr>
              <a:lnSpc>
                <a:spcPct val="100000"/>
              </a:lnSpc>
            </a:pPr>
            <a:r>
              <a:rPr lang="en-US" sz="2600" dirty="0"/>
              <a:t>Developing proper policies and procedures,</a:t>
            </a:r>
          </a:p>
          <a:p>
            <a:pPr>
              <a:lnSpc>
                <a:spcPct val="100000"/>
              </a:lnSpc>
            </a:pPr>
            <a:r>
              <a:rPr lang="en-US" sz="2600" dirty="0"/>
              <a:t>Training staff in those policies and procedures, and</a:t>
            </a:r>
          </a:p>
          <a:p>
            <a:pPr>
              <a:lnSpc>
                <a:spcPct val="100000"/>
              </a:lnSpc>
            </a:pPr>
            <a:r>
              <a:rPr lang="en-US" sz="2600" dirty="0"/>
              <a:t>Monitoring </a:t>
            </a:r>
            <a:r>
              <a:rPr lang="en-US" sz="2600" dirty="0">
                <a:latin typeface="Times New Roman" panose="02020603050405020304" pitchFamily="18" charset="0"/>
                <a:cs typeface="Times New Roman" panose="02020603050405020304" pitchFamily="18" charset="0"/>
              </a:rPr>
              <a:t>‒ </a:t>
            </a:r>
            <a:r>
              <a:rPr lang="en-US" sz="2600" dirty="0"/>
              <a:t>periodically checking to make sure that the controls are appropriate for the current activities and that they are being followed.</a:t>
            </a:r>
          </a:p>
        </p:txBody>
      </p:sp>
      <p:sp>
        <p:nvSpPr>
          <p:cNvPr id="4" name="Slide Number Placeholder 3"/>
          <p:cNvSpPr>
            <a:spLocks noGrp="1"/>
          </p:cNvSpPr>
          <p:nvPr>
            <p:ph type="sldNum" sz="quarter" idx="12"/>
          </p:nvPr>
        </p:nvSpPr>
        <p:spPr/>
        <p:txBody>
          <a:bodyPr/>
          <a:lstStyle/>
          <a:p>
            <a:fld id="{45AF61AB-B0DD-4F9C-9F8E-E57A609D99F7}" type="slidenum">
              <a:rPr lang="en-US" smtClean="0"/>
              <a:t>26</a:t>
            </a:fld>
            <a:endParaRPr lang="en-US" dirty="0"/>
          </a:p>
        </p:txBody>
      </p:sp>
    </p:spTree>
    <p:extLst>
      <p:ext uri="{BB962C8B-B14F-4D97-AF65-F5344CB8AC3E}">
        <p14:creationId xmlns:p14="http://schemas.microsoft.com/office/powerpoint/2010/main" val="508765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Behavioral Red Flags by Fraud Perpetrators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a:bodyPr>
          <a:lstStyle/>
          <a:p>
            <a:pPr marL="0" indent="0">
              <a:lnSpc>
                <a:spcPct val="100000"/>
              </a:lnSpc>
              <a:buNone/>
            </a:pPr>
            <a:r>
              <a:rPr lang="en-US" sz="2600" dirty="0"/>
              <a:t>The Association of Certified Fraud examiners identifies behavioral red flags including:</a:t>
            </a:r>
          </a:p>
          <a:p>
            <a:pPr lvl="1">
              <a:lnSpc>
                <a:spcPct val="100000"/>
              </a:lnSpc>
            </a:pPr>
            <a:r>
              <a:rPr lang="en-US" sz="2600" dirty="0"/>
              <a:t>A wheeler dealer attitude</a:t>
            </a:r>
          </a:p>
          <a:p>
            <a:pPr lvl="1">
              <a:lnSpc>
                <a:spcPct val="100000"/>
              </a:lnSpc>
            </a:pPr>
            <a:r>
              <a:rPr lang="en-US" sz="2600" dirty="0"/>
              <a:t>Reluctance to share duties</a:t>
            </a:r>
          </a:p>
          <a:p>
            <a:pPr lvl="1">
              <a:lnSpc>
                <a:spcPct val="100000"/>
              </a:lnSpc>
            </a:pPr>
            <a:r>
              <a:rPr lang="en-US" sz="2600" dirty="0"/>
              <a:t>Defensiveness</a:t>
            </a:r>
          </a:p>
          <a:p>
            <a:pPr lvl="1">
              <a:lnSpc>
                <a:spcPct val="100000"/>
              </a:lnSpc>
            </a:pPr>
            <a:r>
              <a:rPr lang="en-US" sz="2600" dirty="0"/>
              <a:t>Family problems</a:t>
            </a:r>
          </a:p>
          <a:p>
            <a:pPr lvl="1">
              <a:lnSpc>
                <a:spcPct val="100000"/>
              </a:lnSpc>
            </a:pPr>
            <a:r>
              <a:rPr lang="en-US" sz="2600" dirty="0"/>
              <a:t>Addictions</a:t>
            </a:r>
          </a:p>
          <a:p>
            <a:pPr lvl="1">
              <a:lnSpc>
                <a:spcPct val="100000"/>
              </a:lnSpc>
            </a:pPr>
            <a:r>
              <a:rPr lang="en-US" sz="2600" dirty="0"/>
              <a:t>Getting too close to vendors</a:t>
            </a:r>
          </a:p>
        </p:txBody>
      </p:sp>
      <p:sp>
        <p:nvSpPr>
          <p:cNvPr id="4" name="Slide Number Placeholder 3"/>
          <p:cNvSpPr>
            <a:spLocks noGrp="1"/>
          </p:cNvSpPr>
          <p:nvPr>
            <p:ph type="sldNum" sz="quarter" idx="12"/>
          </p:nvPr>
        </p:nvSpPr>
        <p:spPr/>
        <p:txBody>
          <a:bodyPr/>
          <a:lstStyle/>
          <a:p>
            <a:fld id="{45AF61AB-B0DD-4F9C-9F8E-E57A609D99F7}" type="slidenum">
              <a:rPr lang="en-US" smtClean="0"/>
              <a:t>27</a:t>
            </a:fld>
            <a:endParaRPr lang="en-US" dirty="0"/>
          </a:p>
        </p:txBody>
      </p:sp>
    </p:spTree>
    <p:extLst>
      <p:ext uri="{BB962C8B-B14F-4D97-AF65-F5344CB8AC3E}">
        <p14:creationId xmlns:p14="http://schemas.microsoft.com/office/powerpoint/2010/main" val="331758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Understanding Your CIL’s Financial Statements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a:bodyPr>
          <a:lstStyle/>
          <a:p>
            <a:pPr marL="0" indent="0">
              <a:buNone/>
            </a:pPr>
            <a:r>
              <a:rPr lang="en-US" sz="2600" dirty="0"/>
              <a:t>Formal year-end financial statements include:</a:t>
            </a:r>
          </a:p>
          <a:p>
            <a:r>
              <a:rPr lang="en-US" sz="2600" dirty="0"/>
              <a:t>An auditor’s cover letter</a:t>
            </a:r>
            <a:r>
              <a:rPr lang="en-US" sz="2600" dirty="0">
                <a:latin typeface="Times New Roman" panose="02020603050405020304" pitchFamily="18" charset="0"/>
                <a:cs typeface="Times New Roman" panose="02020603050405020304" pitchFamily="18" charset="0"/>
              </a:rPr>
              <a:t>‒</a:t>
            </a:r>
            <a:r>
              <a:rPr lang="en-US" sz="2600" dirty="0"/>
              <a:t>opinion,</a:t>
            </a:r>
          </a:p>
          <a:p>
            <a:r>
              <a:rPr lang="en-US" sz="2600" dirty="0"/>
              <a:t>A balance sheet or statement of financial position,</a:t>
            </a:r>
          </a:p>
          <a:p>
            <a:r>
              <a:rPr lang="en-US" sz="2600" dirty="0"/>
              <a:t>A statement of activities/income statement,</a:t>
            </a:r>
          </a:p>
          <a:p>
            <a:r>
              <a:rPr lang="en-US" sz="2600" dirty="0"/>
              <a:t>A statement of cash flows,</a:t>
            </a:r>
          </a:p>
          <a:p>
            <a:r>
              <a:rPr lang="en-US" sz="2600" dirty="0"/>
              <a:t>A statement of functional expenses, and</a:t>
            </a:r>
          </a:p>
          <a:p>
            <a:r>
              <a:rPr lang="en-US" sz="2600" dirty="0"/>
              <a:t>Notes to financial statements.</a:t>
            </a:r>
          </a:p>
        </p:txBody>
      </p:sp>
      <p:sp>
        <p:nvSpPr>
          <p:cNvPr id="4" name="Slide Number Placeholder 3"/>
          <p:cNvSpPr>
            <a:spLocks noGrp="1"/>
          </p:cNvSpPr>
          <p:nvPr>
            <p:ph type="sldNum" sz="quarter" idx="12"/>
          </p:nvPr>
        </p:nvSpPr>
        <p:spPr/>
        <p:txBody>
          <a:bodyPr/>
          <a:lstStyle/>
          <a:p>
            <a:fld id="{45AF61AB-B0DD-4F9C-9F8E-E57A609D99F7}" type="slidenum">
              <a:rPr lang="en-US" smtClean="0"/>
              <a:t>28</a:t>
            </a:fld>
            <a:endParaRPr lang="en-US" dirty="0"/>
          </a:p>
        </p:txBody>
      </p:sp>
    </p:spTree>
    <p:extLst>
      <p:ext uri="{BB962C8B-B14F-4D97-AF65-F5344CB8AC3E}">
        <p14:creationId xmlns:p14="http://schemas.microsoft.com/office/powerpoint/2010/main" val="2987209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to Look For in Annual Financial Statements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a:bodyPr>
          <a:lstStyle/>
          <a:p>
            <a:pPr marL="0" indent="0">
              <a:lnSpc>
                <a:spcPct val="100000"/>
              </a:lnSpc>
              <a:buNone/>
            </a:pPr>
            <a:r>
              <a:rPr lang="en-US" sz="2600" dirty="0"/>
              <a:t>Auditor’s report</a:t>
            </a:r>
          </a:p>
          <a:p>
            <a:pPr>
              <a:lnSpc>
                <a:spcPct val="100000"/>
              </a:lnSpc>
            </a:pPr>
            <a:r>
              <a:rPr lang="en-US" sz="2600" dirty="0"/>
              <a:t>This is addressed to the board and dated when the audit was completed and accepted by management.</a:t>
            </a:r>
          </a:p>
          <a:p>
            <a:pPr>
              <a:lnSpc>
                <a:spcPct val="100000"/>
              </a:lnSpc>
            </a:pPr>
            <a:r>
              <a:rPr lang="en-US" sz="2600" dirty="0"/>
              <a:t>Under the heading “opinion,” if you see “in our opinion the financial statements described above present fairly in all material respects….” that is good. Any other opinion is cause for concern. Note that the auditor’s opinion will go through some major revisions for calendar year-end 2020 and later years. This will not impact your September 30, 2020 financial statements but will impact financial statements after that.</a:t>
            </a:r>
          </a:p>
        </p:txBody>
      </p:sp>
      <p:sp>
        <p:nvSpPr>
          <p:cNvPr id="4" name="Slide Number Placeholder 3"/>
          <p:cNvSpPr>
            <a:spLocks noGrp="1"/>
          </p:cNvSpPr>
          <p:nvPr>
            <p:ph type="sldNum" sz="quarter" idx="12"/>
          </p:nvPr>
        </p:nvSpPr>
        <p:spPr/>
        <p:txBody>
          <a:bodyPr/>
          <a:lstStyle/>
          <a:p>
            <a:fld id="{45AF61AB-B0DD-4F9C-9F8E-E57A609D99F7}" type="slidenum">
              <a:rPr lang="en-US" smtClean="0"/>
              <a:t>29</a:t>
            </a:fld>
            <a:endParaRPr lang="en-US" dirty="0"/>
          </a:p>
        </p:txBody>
      </p:sp>
    </p:spTree>
    <p:extLst>
      <p:ext uri="{BB962C8B-B14F-4D97-AF65-F5344CB8AC3E}">
        <p14:creationId xmlns:p14="http://schemas.microsoft.com/office/powerpoint/2010/main" val="246685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608B2-DD57-4CAA-B2D5-248FC2B69883}"/>
              </a:ext>
            </a:extLst>
          </p:cNvPr>
          <p:cNvSpPr>
            <a:spLocks noGrp="1"/>
          </p:cNvSpPr>
          <p:nvPr>
            <p:ph type="title"/>
          </p:nvPr>
        </p:nvSpPr>
        <p:spPr/>
        <p:txBody>
          <a:bodyPr/>
          <a:lstStyle/>
          <a:p>
            <a:r>
              <a:rPr lang="en-US" sz="800" dirty="0">
                <a:solidFill>
                  <a:schemeClr val="bg1">
                    <a:lumMod val="85000"/>
                  </a:schemeClr>
                </a:solidFill>
              </a:rPr>
              <a:t>&gt;&gt;Slide 100 </a:t>
            </a:r>
            <a:br>
              <a:rPr lang="en-US" sz="800" dirty="0">
                <a:solidFill>
                  <a:schemeClr val="bg1">
                    <a:lumMod val="85000"/>
                  </a:schemeClr>
                </a:solidFill>
              </a:rPr>
            </a:br>
            <a:r>
              <a:rPr lang="en-US" dirty="0"/>
              <a:t>Day 3: Any additional Q and A from other days?</a:t>
            </a:r>
          </a:p>
        </p:txBody>
      </p:sp>
      <p:sp>
        <p:nvSpPr>
          <p:cNvPr id="4" name="Slide Number Placeholder 3">
            <a:extLst>
              <a:ext uri="{FF2B5EF4-FFF2-40B4-BE49-F238E27FC236}">
                <a16:creationId xmlns:a16="http://schemas.microsoft.com/office/drawing/2014/main" xmlns="" id="{1F1F5B9A-DB06-4F3D-8E3F-980C0F1AB586}"/>
              </a:ext>
            </a:extLst>
          </p:cNvPr>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1723309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400" b="0" dirty="0"/>
              <a:t>, cont’d.</a:t>
            </a:r>
            <a:endParaRPr lang="en-US" dirty="0"/>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lnSpcReduction="10000"/>
          </a:bodyPr>
          <a:lstStyle/>
          <a:p>
            <a:pPr marL="0" indent="0">
              <a:lnSpc>
                <a:spcPct val="100000"/>
              </a:lnSpc>
              <a:buNone/>
            </a:pPr>
            <a:r>
              <a:rPr lang="en-US" dirty="0"/>
              <a:t>Statement of activities or income statement</a:t>
            </a:r>
          </a:p>
          <a:p>
            <a:pPr>
              <a:lnSpc>
                <a:spcPct val="100000"/>
              </a:lnSpc>
            </a:pPr>
            <a:r>
              <a:rPr lang="en-US" dirty="0"/>
              <a:t>This reports contributions and grants you have received, income you have earned, and expenses broken down between program, management and general and fundraising.</a:t>
            </a:r>
          </a:p>
          <a:p>
            <a:pPr>
              <a:lnSpc>
                <a:spcPct val="100000"/>
              </a:lnSpc>
            </a:pPr>
            <a:r>
              <a:rPr lang="en-US" dirty="0"/>
              <a:t>The report is for a period of time – usually your fiscal year.</a:t>
            </a:r>
          </a:p>
          <a:p>
            <a:pPr>
              <a:lnSpc>
                <a:spcPct val="100000"/>
              </a:lnSpc>
            </a:pPr>
            <a:r>
              <a:rPr lang="en-US" dirty="0"/>
              <a:t>Income earned isn’t the same as income collected. Some amounts get paid in advance and some amounts are earned but not yet collected.</a:t>
            </a:r>
          </a:p>
          <a:p>
            <a:pPr>
              <a:lnSpc>
                <a:spcPct val="100000"/>
              </a:lnSpc>
            </a:pPr>
            <a:r>
              <a:rPr lang="en-US" dirty="0"/>
              <a:t>New rules from FASB clarify that government grants are likely to be treated as “conditional contributions.”</a:t>
            </a:r>
          </a:p>
        </p:txBody>
      </p:sp>
      <p:sp>
        <p:nvSpPr>
          <p:cNvPr id="4" name="Slide Number Placeholder 3"/>
          <p:cNvSpPr>
            <a:spLocks noGrp="1"/>
          </p:cNvSpPr>
          <p:nvPr>
            <p:ph type="sldNum" sz="quarter" idx="12"/>
          </p:nvPr>
        </p:nvSpPr>
        <p:spPr/>
        <p:txBody>
          <a:bodyPr/>
          <a:lstStyle/>
          <a:p>
            <a:fld id="{45AF61AB-B0DD-4F9C-9F8E-E57A609D99F7}" type="slidenum">
              <a:rPr lang="en-US" smtClean="0"/>
              <a:t>30</a:t>
            </a:fld>
            <a:endParaRPr lang="en-US" dirty="0"/>
          </a:p>
        </p:txBody>
      </p:sp>
    </p:spTree>
    <p:extLst>
      <p:ext uri="{BB962C8B-B14F-4D97-AF65-F5344CB8AC3E}">
        <p14:creationId xmlns:p14="http://schemas.microsoft.com/office/powerpoint/2010/main" val="3511587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What to Look For in Annual Financial Statements</a:t>
            </a:r>
            <a:r>
              <a:rPr lang="en-US" sz="2000" b="0" dirty="0"/>
              <a:t>, </a:t>
            </a:r>
            <a:br>
              <a:rPr lang="en-US" sz="2000" b="0" dirty="0"/>
            </a:br>
            <a:r>
              <a:rPr lang="en-US" sz="2000" b="0" dirty="0"/>
              <a:t>cont’d. 2</a:t>
            </a:r>
            <a:endParaRPr lang="en-US" dirty="0"/>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lnSpc>
                <a:spcPct val="100000"/>
              </a:lnSpc>
              <a:buNone/>
            </a:pPr>
            <a:r>
              <a:rPr lang="en-US" dirty="0"/>
              <a:t>Changes to the statement of activities/income statement</a:t>
            </a:r>
          </a:p>
          <a:p>
            <a:pPr>
              <a:lnSpc>
                <a:spcPct val="100000"/>
              </a:lnSpc>
            </a:pPr>
            <a:r>
              <a:rPr lang="en-US" dirty="0"/>
              <a:t>Rules also require organizations to analyze how income is earned, sometimes bifurcating revenue, and recording some now and some later.</a:t>
            </a:r>
          </a:p>
          <a:p>
            <a:pPr>
              <a:lnSpc>
                <a:spcPct val="100000"/>
              </a:lnSpc>
            </a:pPr>
            <a:r>
              <a:rPr lang="en-US" dirty="0"/>
              <a:t>For example, if you have a fundraising event where participants pay $100 for a golf round that is worth $30, you have earned revenue of $30 and a contribution of $70. Contributions get recorded as soon as you have an unconditional commitment, but the earned revenue is recorded when the service is provided. These may be in two different fiscal years.</a:t>
            </a:r>
          </a:p>
        </p:txBody>
      </p:sp>
      <p:sp>
        <p:nvSpPr>
          <p:cNvPr id="4" name="Slide Number Placeholder 3"/>
          <p:cNvSpPr>
            <a:spLocks noGrp="1"/>
          </p:cNvSpPr>
          <p:nvPr>
            <p:ph type="sldNum" sz="quarter" idx="12"/>
          </p:nvPr>
        </p:nvSpPr>
        <p:spPr/>
        <p:txBody>
          <a:bodyPr/>
          <a:lstStyle/>
          <a:p>
            <a:fld id="{45AF61AB-B0DD-4F9C-9F8E-E57A609D99F7}" type="slidenum">
              <a:rPr lang="en-US" smtClean="0"/>
              <a:t>31</a:t>
            </a:fld>
            <a:endParaRPr lang="en-US" dirty="0"/>
          </a:p>
        </p:txBody>
      </p:sp>
    </p:spTree>
    <p:extLst>
      <p:ext uri="{BB962C8B-B14F-4D97-AF65-F5344CB8AC3E}">
        <p14:creationId xmlns:p14="http://schemas.microsoft.com/office/powerpoint/2010/main" val="39359347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400" b="0" dirty="0"/>
              <a:t>, </a:t>
            </a:r>
            <a:br>
              <a:rPr lang="en-US" sz="2400" b="0" dirty="0"/>
            </a:br>
            <a:r>
              <a:rPr lang="en-US" sz="2400" b="0" dirty="0"/>
              <a:t>cont’d. 3</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20000"/>
          </a:bodyPr>
          <a:lstStyle/>
          <a:p>
            <a:pPr marL="0" indent="0">
              <a:lnSpc>
                <a:spcPct val="110000"/>
              </a:lnSpc>
              <a:buNone/>
            </a:pPr>
            <a:r>
              <a:rPr lang="en-US" dirty="0"/>
              <a:t>Balance sheet or statement of financial position</a:t>
            </a:r>
          </a:p>
          <a:p>
            <a:pPr>
              <a:lnSpc>
                <a:spcPct val="110000"/>
              </a:lnSpc>
            </a:pPr>
            <a:r>
              <a:rPr lang="en-US" dirty="0"/>
              <a:t>This shows your assets, liabilities, and equity (net assets) as of a point in time, which is the date of your financial statements, the last day of your fiscal year.</a:t>
            </a:r>
          </a:p>
          <a:p>
            <a:pPr>
              <a:lnSpc>
                <a:spcPct val="110000"/>
              </a:lnSpc>
            </a:pPr>
            <a:r>
              <a:rPr lang="en-US" dirty="0"/>
              <a:t>Net assets are now called “net assets with donor restrictions” and “net assets without donor restrictions” and “temporarily restricted” no longer apply. This was done to eliminate confusion about restrictions that weren’t donor restrictions.</a:t>
            </a:r>
          </a:p>
          <a:p>
            <a:pPr>
              <a:lnSpc>
                <a:spcPct val="110000"/>
              </a:lnSpc>
            </a:pPr>
            <a:r>
              <a:rPr lang="en-US" dirty="0"/>
              <a:t>Assets will include cash, property and equipment, any investments, amounts owed to the organization, and similar amounts.</a:t>
            </a:r>
          </a:p>
          <a:p>
            <a:pPr>
              <a:lnSpc>
                <a:spcPct val="110000"/>
              </a:lnSpc>
            </a:pPr>
            <a:r>
              <a:rPr lang="en-US" dirty="0"/>
              <a:t>Liabilities include accounts payable, unpaid loans, income that is received but not earned yet</a:t>
            </a:r>
          </a:p>
        </p:txBody>
      </p:sp>
      <p:sp>
        <p:nvSpPr>
          <p:cNvPr id="4" name="Slide Number Placeholder 3"/>
          <p:cNvSpPr>
            <a:spLocks noGrp="1"/>
          </p:cNvSpPr>
          <p:nvPr>
            <p:ph type="sldNum" sz="quarter" idx="12"/>
          </p:nvPr>
        </p:nvSpPr>
        <p:spPr/>
        <p:txBody>
          <a:bodyPr/>
          <a:lstStyle/>
          <a:p>
            <a:fld id="{45AF61AB-B0DD-4F9C-9F8E-E57A609D99F7}" type="slidenum">
              <a:rPr lang="en-US" smtClean="0"/>
              <a:t>32</a:t>
            </a:fld>
            <a:endParaRPr lang="en-US" dirty="0"/>
          </a:p>
        </p:txBody>
      </p:sp>
    </p:spTree>
    <p:extLst>
      <p:ext uri="{BB962C8B-B14F-4D97-AF65-F5344CB8AC3E}">
        <p14:creationId xmlns:p14="http://schemas.microsoft.com/office/powerpoint/2010/main" val="3207625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33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000" b="0" dirty="0"/>
              <a:t>, </a:t>
            </a:r>
            <a:br>
              <a:rPr lang="en-US" sz="2000" b="0" dirty="0"/>
            </a:br>
            <a:r>
              <a:rPr lang="en-US" sz="2700" b="0" dirty="0"/>
              <a:t>cont’d. 4</a:t>
            </a:r>
            <a:r>
              <a:rPr lang="en-US" sz="3600"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lnSpcReduction="10000"/>
          </a:bodyPr>
          <a:lstStyle/>
          <a:p>
            <a:pPr marL="0" indent="0">
              <a:lnSpc>
                <a:spcPct val="100000"/>
              </a:lnSpc>
              <a:buNone/>
            </a:pPr>
            <a:r>
              <a:rPr lang="en-US" dirty="0"/>
              <a:t>Balance sheet changes coming</a:t>
            </a:r>
          </a:p>
          <a:p>
            <a:pPr>
              <a:lnSpc>
                <a:spcPct val="100000"/>
              </a:lnSpc>
            </a:pPr>
            <a:r>
              <a:rPr lang="en-US" dirty="0"/>
              <a:t>Starting with calendar year 2021 there will be a big change to financial statements of all organizations that lease property or equipment. </a:t>
            </a:r>
          </a:p>
          <a:p>
            <a:pPr>
              <a:lnSpc>
                <a:spcPct val="100000"/>
              </a:lnSpc>
            </a:pPr>
            <a:r>
              <a:rPr lang="en-US" dirty="0"/>
              <a:t>The accounting gods have decided that a long-term lease means that you have a “right to use asset” and an offsetting liability for the full amount of the lease all years.</a:t>
            </a:r>
          </a:p>
          <a:p>
            <a:pPr>
              <a:lnSpc>
                <a:spcPct val="100000"/>
              </a:lnSpc>
            </a:pPr>
            <a:r>
              <a:rPr lang="en-US" dirty="0"/>
              <a:t>This means more assets and more liabilities, but no change to your net assets or your income.</a:t>
            </a:r>
          </a:p>
          <a:p>
            <a:pPr>
              <a:lnSpc>
                <a:spcPct val="100000"/>
              </a:lnSpc>
            </a:pPr>
            <a:r>
              <a:rPr lang="en-US" dirty="0"/>
              <a:t>If you have loans with covenants, they may be affected.</a:t>
            </a:r>
          </a:p>
        </p:txBody>
      </p:sp>
      <p:sp>
        <p:nvSpPr>
          <p:cNvPr id="4" name="Slide Number Placeholder 3"/>
          <p:cNvSpPr>
            <a:spLocks noGrp="1"/>
          </p:cNvSpPr>
          <p:nvPr>
            <p:ph type="sldNum" sz="quarter" idx="12"/>
          </p:nvPr>
        </p:nvSpPr>
        <p:spPr/>
        <p:txBody>
          <a:bodyPr/>
          <a:lstStyle/>
          <a:p>
            <a:fld id="{45AF61AB-B0DD-4F9C-9F8E-E57A609D99F7}" type="slidenum">
              <a:rPr lang="en-US" smtClean="0"/>
              <a:t>33</a:t>
            </a:fld>
            <a:endParaRPr lang="en-US" dirty="0"/>
          </a:p>
        </p:txBody>
      </p:sp>
    </p:spTree>
    <p:extLst>
      <p:ext uri="{BB962C8B-B14F-4D97-AF65-F5344CB8AC3E}">
        <p14:creationId xmlns:p14="http://schemas.microsoft.com/office/powerpoint/2010/main" val="3936604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000" b="0" dirty="0"/>
              <a:t>, </a:t>
            </a:r>
            <a:br>
              <a:rPr lang="en-US" sz="2000" b="0" dirty="0"/>
            </a:br>
            <a:r>
              <a:rPr lang="en-US" sz="2700" b="0" dirty="0"/>
              <a:t>cont’d. 5 </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10000"/>
          </a:bodyPr>
          <a:lstStyle/>
          <a:p>
            <a:pPr marL="0" indent="0">
              <a:lnSpc>
                <a:spcPct val="100000"/>
              </a:lnSpc>
              <a:buNone/>
            </a:pPr>
            <a:r>
              <a:rPr lang="en-US" dirty="0"/>
              <a:t>Statement of cash flows</a:t>
            </a:r>
          </a:p>
          <a:p>
            <a:pPr>
              <a:lnSpc>
                <a:spcPct val="100000"/>
              </a:lnSpc>
            </a:pPr>
            <a:r>
              <a:rPr lang="en-US" dirty="0"/>
              <a:t>The statement of cash flows complements the income statement because it explains what caused cash to go up or down for the year.</a:t>
            </a:r>
          </a:p>
          <a:p>
            <a:pPr>
              <a:lnSpc>
                <a:spcPct val="100000"/>
              </a:lnSpc>
            </a:pPr>
            <a:r>
              <a:rPr lang="en-US" dirty="0"/>
              <a:t>Historically this financial statement started with the net income and adjusted it for cash flows (removing income that was earned but not received yet, removing expenses that were incurred but not paid yet, recording cash used to buy equipment that will be depreciated over several years).</a:t>
            </a:r>
          </a:p>
          <a:p>
            <a:pPr>
              <a:lnSpc>
                <a:spcPct val="100000"/>
              </a:lnSpc>
            </a:pPr>
            <a:r>
              <a:rPr lang="en-US" dirty="0"/>
              <a:t>Financial statement rules (FASB)for nonprofits allow the “direct method” of reporting cash flows, without a reconciliation to the statement of activities. This reports each of the sources and uses of cash.</a:t>
            </a:r>
          </a:p>
        </p:txBody>
      </p:sp>
      <p:sp>
        <p:nvSpPr>
          <p:cNvPr id="4" name="Slide Number Placeholder 3"/>
          <p:cNvSpPr>
            <a:spLocks noGrp="1"/>
          </p:cNvSpPr>
          <p:nvPr>
            <p:ph type="sldNum" sz="quarter" idx="12"/>
          </p:nvPr>
        </p:nvSpPr>
        <p:spPr/>
        <p:txBody>
          <a:bodyPr/>
          <a:lstStyle/>
          <a:p>
            <a:fld id="{45AF61AB-B0DD-4F9C-9F8E-E57A609D99F7}" type="slidenum">
              <a:rPr lang="en-US" smtClean="0"/>
              <a:t>34</a:t>
            </a:fld>
            <a:endParaRPr lang="en-US" dirty="0"/>
          </a:p>
        </p:txBody>
      </p:sp>
    </p:spTree>
    <p:extLst>
      <p:ext uri="{BB962C8B-B14F-4D97-AF65-F5344CB8AC3E}">
        <p14:creationId xmlns:p14="http://schemas.microsoft.com/office/powerpoint/2010/main" val="941354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35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000" b="0" dirty="0"/>
              <a:t>, </a:t>
            </a:r>
            <a:br>
              <a:rPr lang="en-US" sz="2000" b="0" dirty="0"/>
            </a:br>
            <a:r>
              <a:rPr lang="en-US" sz="2700" b="0" dirty="0"/>
              <a:t>cont’d. 6</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295401"/>
            <a:ext cx="9061450" cy="5237162"/>
          </a:xfrm>
        </p:spPr>
        <p:txBody>
          <a:bodyPr>
            <a:normAutofit fontScale="92500" lnSpcReduction="10000"/>
          </a:bodyPr>
          <a:lstStyle/>
          <a:p>
            <a:pPr marL="0" indent="0">
              <a:lnSpc>
                <a:spcPct val="110000"/>
              </a:lnSpc>
              <a:buNone/>
            </a:pPr>
            <a:r>
              <a:rPr lang="en-US" dirty="0"/>
              <a:t>Statement of Functional Expenses</a:t>
            </a:r>
          </a:p>
          <a:p>
            <a:pPr lvl="1">
              <a:lnSpc>
                <a:spcPct val="110000"/>
              </a:lnSpc>
            </a:pPr>
            <a:r>
              <a:rPr lang="en-US" dirty="0"/>
              <a:t>This statement shows expenses by their natural classifications (payroll, payroll overhead, occupancy, supplies, etc.) and by function (each program, management &amp; general, and fundraising).</a:t>
            </a:r>
          </a:p>
          <a:p>
            <a:pPr marL="0" indent="0">
              <a:lnSpc>
                <a:spcPct val="110000"/>
              </a:lnSpc>
              <a:buNone/>
            </a:pPr>
            <a:r>
              <a:rPr lang="en-US" dirty="0"/>
              <a:t>Footnotes</a:t>
            </a:r>
          </a:p>
          <a:p>
            <a:pPr lvl="1">
              <a:lnSpc>
                <a:spcPct val="110000"/>
              </a:lnSpc>
            </a:pPr>
            <a:r>
              <a:rPr lang="en-US" dirty="0"/>
              <a:t>Footnote explanations are often longer than the financial statements themselves. They are tedious but do contain some very important information. They describe your organization and provide qualitative information about amounts owed to your organization, details of loans, liabilities, other commitments, and donor restrictions.</a:t>
            </a:r>
          </a:p>
        </p:txBody>
      </p:sp>
      <p:sp>
        <p:nvSpPr>
          <p:cNvPr id="4" name="Slide Number Placeholder 3"/>
          <p:cNvSpPr>
            <a:spLocks noGrp="1"/>
          </p:cNvSpPr>
          <p:nvPr>
            <p:ph type="sldNum" sz="quarter" idx="12"/>
          </p:nvPr>
        </p:nvSpPr>
        <p:spPr/>
        <p:txBody>
          <a:bodyPr/>
          <a:lstStyle/>
          <a:p>
            <a:fld id="{45AF61AB-B0DD-4F9C-9F8E-E57A609D99F7}" type="slidenum">
              <a:rPr lang="en-US" smtClean="0"/>
              <a:t>35</a:t>
            </a:fld>
            <a:endParaRPr lang="en-US" dirty="0"/>
          </a:p>
        </p:txBody>
      </p:sp>
    </p:spTree>
    <p:extLst>
      <p:ext uri="{BB962C8B-B14F-4D97-AF65-F5344CB8AC3E}">
        <p14:creationId xmlns:p14="http://schemas.microsoft.com/office/powerpoint/2010/main" val="3333440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a:xfrm>
            <a:off x="692150" y="381000"/>
            <a:ext cx="9213850" cy="91440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000" b="0" dirty="0"/>
              <a:t>, </a:t>
            </a:r>
            <a:br>
              <a:rPr lang="en-US" sz="2000" b="0" dirty="0"/>
            </a:br>
            <a:r>
              <a:rPr lang="en-US" sz="2700" b="0" dirty="0"/>
              <a:t>cont’d. 7 </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In addition to what you should look for in financial statements, you should consider when they become available.</a:t>
            </a:r>
          </a:p>
          <a:p>
            <a:pPr>
              <a:lnSpc>
                <a:spcPct val="100000"/>
              </a:lnSpc>
            </a:pPr>
            <a:r>
              <a:rPr lang="en-US" dirty="0"/>
              <a:t>Because it is a busy time of year for auditors, not all audits can be completed early in the new year, but if a scheduled audit doesn’t get completed in a reasonable time, or if you have gone beyond the middle of the next year and audited financial statements are not available, something is wrong!</a:t>
            </a:r>
          </a:p>
        </p:txBody>
      </p:sp>
      <p:sp>
        <p:nvSpPr>
          <p:cNvPr id="4" name="Slide Number Placeholder 3"/>
          <p:cNvSpPr>
            <a:spLocks noGrp="1"/>
          </p:cNvSpPr>
          <p:nvPr>
            <p:ph type="sldNum" sz="quarter" idx="12"/>
          </p:nvPr>
        </p:nvSpPr>
        <p:spPr/>
        <p:txBody>
          <a:bodyPr/>
          <a:lstStyle/>
          <a:p>
            <a:fld id="{45AF61AB-B0DD-4F9C-9F8E-E57A609D99F7}" type="slidenum">
              <a:rPr lang="en-US" smtClean="0"/>
              <a:t>36</a:t>
            </a:fld>
            <a:endParaRPr lang="en-US" dirty="0"/>
          </a:p>
        </p:txBody>
      </p:sp>
    </p:spTree>
    <p:extLst>
      <p:ext uri="{BB962C8B-B14F-4D97-AF65-F5344CB8AC3E}">
        <p14:creationId xmlns:p14="http://schemas.microsoft.com/office/powerpoint/2010/main" val="2540044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a:xfrm>
            <a:off x="661670" y="381000"/>
            <a:ext cx="8985250" cy="914401"/>
          </a:xfrm>
        </p:spPr>
        <p:txBody>
          <a:bodyPr>
            <a:normAutofit fontScale="90000"/>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37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What to Look For in Annual Financial Statements</a:t>
            </a:r>
            <a:r>
              <a:rPr lang="en-US" sz="2000" b="0" dirty="0"/>
              <a:t>, </a:t>
            </a:r>
            <a:br>
              <a:rPr lang="en-US" sz="2000" b="0" dirty="0"/>
            </a:br>
            <a:r>
              <a:rPr lang="en-US" sz="2700" b="0" dirty="0"/>
              <a:t>cont’d. 8 </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When record-keeping can’t be completed on time, there is usually an inefficiency, sometimes resulting from a complex accounting system, and almost always resulting in unnecessary work.</a:t>
            </a:r>
          </a:p>
          <a:p>
            <a:pPr>
              <a:lnSpc>
                <a:spcPct val="100000"/>
              </a:lnSpc>
            </a:pPr>
            <a:r>
              <a:rPr lang="en-US" dirty="0"/>
              <a:t>If everything is properly classified when it is first recorded, your system is efficient, reports are available sooner, audits and annual reports can be completed more promptly.</a:t>
            </a:r>
          </a:p>
        </p:txBody>
      </p:sp>
      <p:sp>
        <p:nvSpPr>
          <p:cNvPr id="4" name="Slide Number Placeholder 3"/>
          <p:cNvSpPr>
            <a:spLocks noGrp="1"/>
          </p:cNvSpPr>
          <p:nvPr>
            <p:ph type="sldNum" sz="quarter" idx="12"/>
          </p:nvPr>
        </p:nvSpPr>
        <p:spPr/>
        <p:txBody>
          <a:bodyPr/>
          <a:lstStyle/>
          <a:p>
            <a:fld id="{45AF61AB-B0DD-4F9C-9F8E-E57A609D99F7}" type="slidenum">
              <a:rPr lang="en-US" smtClean="0"/>
              <a:t>37</a:t>
            </a:fld>
            <a:endParaRPr lang="en-US" dirty="0"/>
          </a:p>
        </p:txBody>
      </p:sp>
    </p:spTree>
    <p:extLst>
      <p:ext uri="{BB962C8B-B14F-4D97-AF65-F5344CB8AC3E}">
        <p14:creationId xmlns:p14="http://schemas.microsoft.com/office/powerpoint/2010/main" val="2250335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Audits and Compliance Audits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a:lnSpc>
                <a:spcPct val="100000"/>
              </a:lnSpc>
            </a:pPr>
            <a:r>
              <a:rPr lang="en-US" dirty="0"/>
              <a:t>A financial statement audit may be required by your state charities bureau based on revenue or asset size. Your board or your bylaws may require annual audits. When this is the case, audit costs are included in your general and administrative expenses and can be reimbursed as an indirect cost.</a:t>
            </a:r>
          </a:p>
          <a:p>
            <a:pPr>
              <a:lnSpc>
                <a:spcPct val="100000"/>
              </a:lnSpc>
            </a:pPr>
            <a:r>
              <a:rPr lang="en-US" dirty="0"/>
              <a:t>A single audit is required for years in which you expend more than $750,000 of federal funds. When that is the case, the single audit can be reimbursed. If you don’t expend $750,000 or more of federal funds, a single audit is not required to be reimbursed.</a:t>
            </a:r>
          </a:p>
        </p:txBody>
      </p:sp>
      <p:sp>
        <p:nvSpPr>
          <p:cNvPr id="4" name="Slide Number Placeholder 3"/>
          <p:cNvSpPr>
            <a:spLocks noGrp="1"/>
          </p:cNvSpPr>
          <p:nvPr>
            <p:ph type="sldNum" sz="quarter" idx="12"/>
          </p:nvPr>
        </p:nvSpPr>
        <p:spPr/>
        <p:txBody>
          <a:bodyPr/>
          <a:lstStyle/>
          <a:p>
            <a:fld id="{45AF61AB-B0DD-4F9C-9F8E-E57A609D99F7}" type="slidenum">
              <a:rPr lang="en-US" smtClean="0"/>
              <a:t>38</a:t>
            </a:fld>
            <a:endParaRPr lang="en-US" dirty="0"/>
          </a:p>
        </p:txBody>
      </p:sp>
    </p:spTree>
    <p:extLst>
      <p:ext uri="{BB962C8B-B14F-4D97-AF65-F5344CB8AC3E}">
        <p14:creationId xmlns:p14="http://schemas.microsoft.com/office/powerpoint/2010/main" val="2006411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Other Financial Reports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normAutofit fontScale="92500" lnSpcReduction="10000"/>
          </a:bodyPr>
          <a:lstStyle/>
          <a:p>
            <a:pPr>
              <a:lnSpc>
                <a:spcPct val="100000"/>
              </a:lnSpc>
            </a:pPr>
            <a:r>
              <a:rPr lang="en-US" dirty="0"/>
              <a:t>Some organizations include other financial reports in their interim internal financial statements.</a:t>
            </a:r>
          </a:p>
          <a:p>
            <a:pPr>
              <a:lnSpc>
                <a:spcPct val="100000"/>
              </a:lnSpc>
            </a:pPr>
            <a:r>
              <a:rPr lang="en-US" dirty="0"/>
              <a:t>Budget comparisons are common. How many organizations use these? Do you find them useful?</a:t>
            </a:r>
          </a:p>
          <a:p>
            <a:pPr>
              <a:lnSpc>
                <a:spcPct val="100000"/>
              </a:lnSpc>
            </a:pPr>
            <a:r>
              <a:rPr lang="en-US" dirty="0"/>
              <a:t>Accounts Receivable aging.</a:t>
            </a:r>
          </a:p>
          <a:p>
            <a:pPr>
              <a:lnSpc>
                <a:spcPct val="100000"/>
              </a:lnSpc>
            </a:pPr>
            <a:r>
              <a:rPr lang="en-US" dirty="0"/>
              <a:t>Accounts Payable aging.</a:t>
            </a:r>
          </a:p>
          <a:p>
            <a:pPr>
              <a:lnSpc>
                <a:spcPct val="100000"/>
              </a:lnSpc>
            </a:pPr>
            <a:r>
              <a:rPr lang="en-US" dirty="0"/>
              <a:t>Does anyone use a dashboard report? What things do you track on that report?</a:t>
            </a:r>
          </a:p>
          <a:p>
            <a:pPr>
              <a:lnSpc>
                <a:spcPct val="100000"/>
              </a:lnSpc>
            </a:pPr>
            <a:r>
              <a:rPr lang="en-US" dirty="0"/>
              <a:t>The latest version of QuickBooks can generate dashboard reports.</a:t>
            </a:r>
          </a:p>
          <a:p>
            <a:pPr>
              <a:lnSpc>
                <a:spcPct val="100000"/>
              </a:lnSpc>
            </a:pPr>
            <a:r>
              <a:rPr lang="en-US" dirty="0"/>
              <a:t>Dashboards can be desirable for communicating your financial statements to your board and other stakeholders.</a:t>
            </a:r>
          </a:p>
        </p:txBody>
      </p:sp>
      <p:sp>
        <p:nvSpPr>
          <p:cNvPr id="4" name="Slide Number Placeholder 3"/>
          <p:cNvSpPr>
            <a:spLocks noGrp="1"/>
          </p:cNvSpPr>
          <p:nvPr>
            <p:ph type="sldNum" sz="quarter" idx="12"/>
          </p:nvPr>
        </p:nvSpPr>
        <p:spPr/>
        <p:txBody>
          <a:bodyPr/>
          <a:lstStyle/>
          <a:p>
            <a:fld id="{45AF61AB-B0DD-4F9C-9F8E-E57A609D99F7}" type="slidenum">
              <a:rPr lang="en-US" smtClean="0"/>
              <a:t>39</a:t>
            </a:fld>
            <a:endParaRPr lang="en-US" dirty="0"/>
          </a:p>
        </p:txBody>
      </p:sp>
    </p:spTree>
    <p:extLst>
      <p:ext uri="{BB962C8B-B14F-4D97-AF65-F5344CB8AC3E}">
        <p14:creationId xmlns:p14="http://schemas.microsoft.com/office/powerpoint/2010/main" val="215390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Paper and Electronic Records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8756650" cy="5410200"/>
          </a:xfrm>
        </p:spPr>
        <p:txBody>
          <a:bodyPr/>
          <a:lstStyle/>
          <a:p>
            <a:r>
              <a:rPr lang="en-US" b="1" dirty="0"/>
              <a:t>§75.363   Methods for collection, transmission and storage of information.</a:t>
            </a:r>
          </a:p>
          <a:p>
            <a:r>
              <a:rPr lang="en-US" dirty="0"/>
              <a:t>In accordance with the May 2013 Executive Order on Making Open and Machine readable the New Default for Government Information, the HHS awarding agency and the non-Federal entity should, whenever practicable, collect, transmit, and store Federal award-related information in open and machine readable formats rather than in closed formats or on paper.</a:t>
            </a:r>
          </a:p>
          <a:p>
            <a:r>
              <a:rPr lang="en-US" dirty="0"/>
              <a:t>How many organizations keep only electronic documentation?</a:t>
            </a:r>
          </a:p>
          <a:p>
            <a:r>
              <a:rPr lang="en-US" dirty="0"/>
              <a:t>Have you encountered any difficulties? Resistance?</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23620358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40</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41</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41</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Expenses Without Invoices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r>
              <a:rPr lang="en-US" dirty="0"/>
              <a:t>Some expenses won’t have invoice support such as employee mileage for training.</a:t>
            </a:r>
          </a:p>
          <a:p>
            <a:r>
              <a:rPr lang="en-US" dirty="0"/>
              <a:t>Documentation for these types of items is necessary.</a:t>
            </a:r>
          </a:p>
          <a:p>
            <a:r>
              <a:rPr lang="en-US" dirty="0"/>
              <a:t>A check request can serve as documentation. Examples can be found on the Internet but make it your own.</a:t>
            </a:r>
          </a:p>
          <a:p>
            <a:r>
              <a:rPr lang="en-US" dirty="0"/>
              <a:t>If travel is reimbursed frequently, the check request should have space for date, purpose and distance traveled.</a:t>
            </a:r>
          </a:p>
          <a:p>
            <a:r>
              <a:rPr lang="en-US" dirty="0"/>
              <a:t>Check requests should be signed by the requester and by a supervisor or other independent person, and supported by invoices or other documentation.</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228101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Budgeting, Grant Writing, and Funding Requests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r>
              <a:rPr lang="en-US" dirty="0"/>
              <a:t>Soliciting contributions is fundraising.</a:t>
            </a:r>
          </a:p>
          <a:p>
            <a:r>
              <a:rPr lang="en-US" dirty="0"/>
              <a:t>Budgeting is general &amp; administrative/indirect.</a:t>
            </a:r>
          </a:p>
          <a:p>
            <a:r>
              <a:rPr lang="en-US" dirty="0"/>
              <a:t>Grant solicitation is resource development under general &amp; administrative/indirect.</a:t>
            </a:r>
          </a:p>
          <a:p>
            <a:r>
              <a:rPr lang="en-US" dirty="0"/>
              <a:t>This distinction can be important because fundraising may not be eligible for reimbursement but general and administrative costs can generally be reimbursed through your indirect cost rate.</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1627957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Debit and Credit Card Procedures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r>
              <a:rPr lang="en-US" dirty="0"/>
              <a:t>You will find a couple in the fiscal policies and procedures handbook, but be sure to customize it to your agency.</a:t>
            </a:r>
          </a:p>
          <a:p>
            <a:r>
              <a:rPr lang="en-US" dirty="0"/>
              <a:t>ACL may look at your policy and your actual practice for use of credit or debit cards, and reimbursements.</a:t>
            </a:r>
          </a:p>
          <a:p>
            <a:r>
              <a:rPr lang="en-US" dirty="0"/>
              <a:t>Does your agency use debit cards?</a:t>
            </a:r>
          </a:p>
          <a:p>
            <a:r>
              <a:rPr lang="en-US" dirty="0"/>
              <a:t>Does your agency use credit cards?</a:t>
            </a:r>
          </a:p>
          <a:p>
            <a:r>
              <a:rPr lang="en-US" dirty="0"/>
              <a:t>If so, who has access to them?</a:t>
            </a:r>
          </a:p>
          <a:p>
            <a:r>
              <a:rPr lang="en-US" dirty="0"/>
              <a:t>What documentation do you require related to their use?</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2776786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Documenting Travel Expenses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a:xfrm>
            <a:off x="692150" y="1447800"/>
            <a:ext cx="8909050" cy="5334000"/>
          </a:xfrm>
        </p:spPr>
        <p:txBody>
          <a:bodyPr>
            <a:normAutofit/>
          </a:bodyPr>
          <a:lstStyle/>
          <a:p>
            <a:pPr>
              <a:lnSpc>
                <a:spcPct val="100000"/>
              </a:lnSpc>
            </a:pPr>
            <a:r>
              <a:rPr lang="en-US" sz="2600" dirty="0"/>
              <a:t>There are policies that cover types of travel, preapproval, reimbursements, and per diem allowances.</a:t>
            </a:r>
          </a:p>
          <a:p>
            <a:pPr>
              <a:lnSpc>
                <a:spcPct val="100000"/>
              </a:lnSpc>
            </a:pPr>
            <a:r>
              <a:rPr lang="en-US" sz="2600" dirty="0"/>
              <a:t>Travel reimbursements are an area that is sometimes subject to abuse and an area that ACL/OILP will most likely look at during their audits.</a:t>
            </a:r>
          </a:p>
          <a:p>
            <a:pPr>
              <a:lnSpc>
                <a:spcPct val="100000"/>
              </a:lnSpc>
            </a:pPr>
            <a:r>
              <a:rPr lang="en-US" sz="2600" dirty="0"/>
              <a:t>Senior staff is subject to the same documentation and review requirements as other staff.  This is sometimes accomplished by review by a board member.</a:t>
            </a:r>
          </a:p>
          <a:p>
            <a:pPr>
              <a:lnSpc>
                <a:spcPct val="100000"/>
              </a:lnSpc>
            </a:pPr>
            <a:r>
              <a:rPr lang="en-US" sz="2600" dirty="0"/>
              <a:t>When credit cards are used for travel expenses, the original receipt is required for documentation. The credit card bill does not contain sufficient information to document.</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119629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25E6C-81C5-4658-B0C0-52F0E3BF24C5}"/>
              </a:ext>
            </a:extLst>
          </p:cNvPr>
          <p:cNvSpPr>
            <a:spLocks noGrp="1"/>
          </p:cNvSpPr>
          <p:nvPr>
            <p:ph type="title"/>
          </p:nvPr>
        </p:nvSpPr>
        <p:spPr/>
        <p:txBody>
          <a:bodyPr>
            <a:normAutofit/>
          </a:bodyPr>
          <a:lstStyle/>
          <a:p>
            <a:r>
              <a:rPr lang="en-US" sz="600" dirty="0">
                <a:solidFill>
                  <a:schemeClr val="bg1">
                    <a:lumMod val="85000"/>
                  </a:schemeClr>
                </a:solidFill>
                <a:latin typeface="Arial Rounded MT Bold" panose="020B0604020202020204"/>
              </a:rPr>
              <a:t>&gt;&gt;Slide 106</a:t>
            </a:r>
            <a:br>
              <a:rPr lang="en-US" sz="600" dirty="0">
                <a:solidFill>
                  <a:schemeClr val="bg1">
                    <a:lumMod val="85000"/>
                  </a:schemeClr>
                </a:solidFill>
                <a:latin typeface="Arial Rounded MT Bold" panose="020B0604020202020204"/>
              </a:rPr>
            </a:br>
            <a:r>
              <a:rPr lang="en-US" dirty="0">
                <a:latin typeface="Arial Rounded MT Bold" panose="020B0604020202020204"/>
              </a:rPr>
              <a:t>Procurement Procedures </a:t>
            </a:r>
            <a:r>
              <a:rPr lang="en-US" dirty="0">
                <a:latin typeface="Arial Rounded MT Bold" panose="020B0604020202020204"/>
                <a:cs typeface="Calibri Light" panose="020F0302020204030204" pitchFamily="34" charset="0"/>
              </a:rPr>
              <a:t>— Objectives of Policy</a:t>
            </a:r>
            <a:r>
              <a:rPr lang="en-US" dirty="0"/>
              <a:t>	</a:t>
            </a:r>
          </a:p>
        </p:txBody>
      </p:sp>
      <p:sp>
        <p:nvSpPr>
          <p:cNvPr id="3" name="Content Placeholder 2">
            <a:extLst>
              <a:ext uri="{FF2B5EF4-FFF2-40B4-BE49-F238E27FC236}">
                <a16:creationId xmlns:a16="http://schemas.microsoft.com/office/drawing/2014/main" xmlns="" id="{6BF34905-33F8-4678-B65B-D5DCEA464860}"/>
              </a:ext>
            </a:extLst>
          </p:cNvPr>
          <p:cNvSpPr>
            <a:spLocks noGrp="1"/>
          </p:cNvSpPr>
          <p:nvPr>
            <p:ph idx="1"/>
          </p:nvPr>
        </p:nvSpPr>
        <p:spPr/>
        <p:txBody>
          <a:bodyPr/>
          <a:lstStyle/>
          <a:p>
            <a:pPr marL="0" indent="0">
              <a:buNone/>
            </a:pPr>
            <a:r>
              <a:rPr lang="en-US" dirty="0"/>
              <a:t>Procurements </a:t>
            </a:r>
            <a:r>
              <a:rPr lang="en-US" dirty="0">
                <a:latin typeface="Calibri Light" panose="020F0302020204030204" pitchFamily="34" charset="0"/>
                <a:cs typeface="Calibri Light" panose="020F0302020204030204" pitchFamily="34" charset="0"/>
              </a:rPr>
              <a:t>—</a:t>
            </a:r>
            <a:r>
              <a:rPr lang="en-US" dirty="0"/>
              <a:t> the Fiscal Procedures Manual has a sample purchasing policy that is up to date, including the thresholds for micro purchases and small purchases.</a:t>
            </a:r>
          </a:p>
          <a:p>
            <a:pPr marL="0" indent="0">
              <a:buNone/>
            </a:pPr>
            <a:r>
              <a:rPr lang="en-US" dirty="0"/>
              <a:t>Objectives of the procurement policy include:</a:t>
            </a:r>
          </a:p>
          <a:p>
            <a:pPr marL="514350" indent="-514350">
              <a:buFont typeface="+mj-lt"/>
              <a:buAutoNum type="arabicPeriod"/>
            </a:pPr>
            <a:r>
              <a:rPr lang="en-US" dirty="0"/>
              <a:t>Limiting purchases to necessary items.</a:t>
            </a:r>
          </a:p>
          <a:p>
            <a:pPr marL="514350" indent="-514350">
              <a:buFont typeface="+mj-lt"/>
              <a:buAutoNum type="arabicPeriod"/>
            </a:pPr>
            <a:r>
              <a:rPr lang="en-US" dirty="0"/>
              <a:t>Minimizing the possibility of theft or misuse.</a:t>
            </a:r>
          </a:p>
          <a:p>
            <a:pPr marL="514350" indent="-514350">
              <a:buFont typeface="+mj-lt"/>
              <a:buAutoNum type="arabicPeriod"/>
            </a:pPr>
            <a:r>
              <a:rPr lang="en-US" dirty="0"/>
              <a:t>Controlling costs while ensuring quality.</a:t>
            </a:r>
          </a:p>
          <a:p>
            <a:pPr marL="514350" indent="-514350">
              <a:buFont typeface="+mj-lt"/>
              <a:buAutoNum type="arabicPeriod"/>
            </a:pPr>
            <a:r>
              <a:rPr lang="en-US" dirty="0"/>
              <a:t>Complying with federal, HHS and other regulations. </a:t>
            </a:r>
          </a:p>
          <a:p>
            <a:pPr marL="0" indent="0">
              <a:buNone/>
            </a:pPr>
            <a:r>
              <a:rPr lang="en-US" dirty="0"/>
              <a:t>5.   Properly allocating the cost of items purchased.</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98519670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TotalTime>
  <Words>2836</Words>
  <Application>Microsoft Office PowerPoint</Application>
  <PresentationFormat>Custom</PresentationFormat>
  <Paragraphs>278</Paragraphs>
  <Slides>41</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ＭＳ Ｐゴシック</vt:lpstr>
      <vt:lpstr>Arial</vt:lpstr>
      <vt:lpstr>Arial Rounded MT Bold</vt:lpstr>
      <vt:lpstr>Calibri</vt:lpstr>
      <vt:lpstr>Calibri Light</vt:lpstr>
      <vt:lpstr>IL-Arial Rounded MT Bold</vt:lpstr>
      <vt:lpstr>Tahoma</vt:lpstr>
      <vt:lpstr>Times New Roman</vt:lpstr>
      <vt:lpstr>Custom Design</vt:lpstr>
      <vt:lpstr>&gt;&gt;Slide 1 ILRU’s IL-NET National  Training and Technical Assistance Center for Independent Living</vt:lpstr>
      <vt:lpstr>&gt;&gt; Slide 2 Financial Management for  Centers for Independent Living Presenters:  John Heveron Paula McElwee</vt:lpstr>
      <vt:lpstr>&gt;&gt;Slide 100  Day 3: Any additional Q and A from other days?</vt:lpstr>
      <vt:lpstr>&gt;&gt; Slide 4  Paper and Electronic Records </vt:lpstr>
      <vt:lpstr>&gt;&gt; Slide 5  Documenting Expenses Without Invoices </vt:lpstr>
      <vt:lpstr>&gt;&gt; Slide 6  Budgeting, Grant Writing, and Funding Requests </vt:lpstr>
      <vt:lpstr>&gt;&gt; Slide 7  Debit and Credit Card Procedures </vt:lpstr>
      <vt:lpstr>&gt;&gt; Slide 8  Documenting Travel Expenses </vt:lpstr>
      <vt:lpstr>&gt;&gt;Slide 106 Procurement Procedures — Objectives of Policy </vt:lpstr>
      <vt:lpstr>&gt;&gt; Slide 10  Procurement Procedures — Key Areas </vt:lpstr>
      <vt:lpstr>&gt;&gt; Slide 11  Procurement Procedures — Purchase Thresholds</vt:lpstr>
      <vt:lpstr>&gt;&gt; Slide 12  Procurement Procedures — Purchases over Simplified Acquisition Threshold </vt:lpstr>
      <vt:lpstr>&gt;&gt; Slide 13  Procurement Procedures — Sealed Bid Proposals over Simplified Acquisition Threshold  </vt:lpstr>
      <vt:lpstr>&gt;&gt; Slide 14  Procurements over Simplified Acquisition Threshold other than Sealed Bid Procurements </vt:lpstr>
      <vt:lpstr>&gt;&gt; Slide 15  Procurement Limits </vt:lpstr>
      <vt:lpstr>&gt;&gt; Slide 16  Procurement Procedures </vt:lpstr>
      <vt:lpstr>&gt;&gt; Slide 17  Break Time </vt:lpstr>
      <vt:lpstr>&gt;&gt; Slide 18  Budget Development </vt:lpstr>
      <vt:lpstr>&gt;&gt; Slide 19  Budget Development, cont’d.  </vt:lpstr>
      <vt:lpstr>&gt;&gt; Slide 20  Budget Development, cont’d. 2 </vt:lpstr>
      <vt:lpstr>&gt;&gt; Slide 21  Cash Management, Drawdowns &amp; Advances </vt:lpstr>
      <vt:lpstr>&gt;&gt; Slide 22  Tips for Drawdowns &amp; Advances</vt:lpstr>
      <vt:lpstr>&gt;&gt; Slide 23  Tips for Drawdowns &amp; Advances, cont’d. </vt:lpstr>
      <vt:lpstr>&gt;&gt; Slide 24  Repayment of Unallowable Costs </vt:lpstr>
      <vt:lpstr>&gt;&gt; Slide 25  Buy American and Hire American </vt:lpstr>
      <vt:lpstr>&gt;&gt; Slide 26  Reducing the Possibility of Fraud </vt:lpstr>
      <vt:lpstr>&gt;&gt; Slide 27  Behavioral Red Flags by Fraud Perpetrators </vt:lpstr>
      <vt:lpstr>&gt;&gt; Slide 28  Understanding Your CIL’s Financial Statements </vt:lpstr>
      <vt:lpstr>&gt;&gt; Slide 29  What to Look For in Annual Financial Statements </vt:lpstr>
      <vt:lpstr>&gt;&gt; Slide 30  What to Look For in Annual Financial Statements, cont’d.</vt:lpstr>
      <vt:lpstr>&gt;&gt; Slide 31  What to Look For in Annual Financial Statements,  cont’d. 2</vt:lpstr>
      <vt:lpstr>&gt;&gt; Slide 32  What to Look For in Annual Financial Statements,  cont’d. 3 </vt:lpstr>
      <vt:lpstr>&gt;&gt; Slide 33  What to Look For in Annual Financial Statements,  cont’d. 4 </vt:lpstr>
      <vt:lpstr>&gt;&gt; Slide 34  What to Look For in Annual Financial Statements,  cont’d. 5  </vt:lpstr>
      <vt:lpstr>&gt;&gt; Slide 35  What to Look For in Annual Financial Statements,  cont’d. 6 </vt:lpstr>
      <vt:lpstr>&gt;&gt; Slide 36  What to Look For in Annual Financial Statements,  cont’d. 7  </vt:lpstr>
      <vt:lpstr>&gt;&gt; Slide 37  What to Look For in Annual Financial Statements,  cont’d. 8  </vt:lpstr>
      <vt:lpstr>&gt;&gt; Slide 38  Audits and Compliance Audits </vt:lpstr>
      <vt:lpstr>&gt;&gt; Slide 39  Other Financial Reports </vt:lpstr>
      <vt:lpstr>&gt;Slide 176 For More Information</vt:lpstr>
      <vt:lpstr>&gt;&gt; Slide 41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267</cp:revision>
  <cp:lastPrinted>2020-02-12T12:15:31Z</cp:lastPrinted>
  <dcterms:created xsi:type="dcterms:W3CDTF">2019-06-30T15:12:08Z</dcterms:created>
  <dcterms:modified xsi:type="dcterms:W3CDTF">2020-11-29T19:45:44Z</dcterms:modified>
</cp:coreProperties>
</file>