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handoutMasterIdLst>
    <p:handoutMasterId r:id="rId11"/>
  </p:handoutMasterIdLst>
  <p:sldIdLst>
    <p:sldId id="262" r:id="rId2"/>
    <p:sldId id="548" r:id="rId3"/>
    <p:sldId id="370" r:id="rId4"/>
    <p:sldId id="567" r:id="rId5"/>
    <p:sldId id="392" r:id="rId6"/>
    <p:sldId id="890" r:id="rId7"/>
    <p:sldId id="547" r:id="rId8"/>
    <p:sldId id="889" r:id="rId9"/>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0226ED-10D4-4968-848B-E7C2B06D78F7}" v="1" dt="2023-12-08T23:30:33.2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362" autoAdjust="0"/>
    <p:restoredTop sz="96323" autoAdjust="0"/>
  </p:normalViewPr>
  <p:slideViewPr>
    <p:cSldViewPr>
      <p:cViewPr varScale="1">
        <p:scale>
          <a:sx n="92" d="100"/>
          <a:sy n="92" d="100"/>
        </p:scale>
        <p:origin x="84" y="13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12/12/2023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12/12/2023</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46022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85684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br>
              <a:rPr lang="en-US" sz="3200" b="1" dirty="0">
                <a:solidFill>
                  <a:schemeClr val="bg1">
                    <a:lumMod val="75000"/>
                  </a:schemeClr>
                </a:solidFill>
                <a:latin typeface="Arial Rounded MT Bold" panose="020F0704030504030204" pitchFamily="34" charset="0"/>
              </a:rPr>
            </a:br>
            <a:r>
              <a:rPr lang="en-US" sz="3200" dirty="0"/>
              <a:t>Executive Directors</a:t>
            </a:r>
            <a:br>
              <a:rPr lang="en-US" sz="3200" dirty="0"/>
            </a:br>
            <a:r>
              <a:rPr lang="en-US" sz="3200" dirty="0"/>
              <a:t>Peer Discussion - Planning</a:t>
            </a:r>
            <a:br>
              <a:rPr lang="en-US" sz="3200" dirty="0"/>
            </a:br>
            <a:r>
              <a:rPr lang="en-US" sz="3200" dirty="0"/>
              <a:t>December 11, 2023</a:t>
            </a:r>
            <a:br>
              <a:rPr lang="en-US" sz="3200" dirty="0"/>
            </a:b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dirty="0"/>
              <a:t>What are the requirements for planning?</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dirty="0"/>
              <a:t>You must have a three year program and financial plan.</a:t>
            </a:r>
          </a:p>
          <a:p>
            <a:pPr>
              <a:lnSpc>
                <a:spcPct val="100000"/>
              </a:lnSpc>
            </a:pPr>
            <a:r>
              <a:rPr lang="en-US" dirty="0"/>
              <a:t>A program plan usually incorporates the strategic planning of the organization.</a:t>
            </a:r>
          </a:p>
          <a:p>
            <a:pPr>
              <a:lnSpc>
                <a:spcPct val="100000"/>
              </a:lnSpc>
            </a:pPr>
            <a:r>
              <a:rPr lang="en-US" dirty="0"/>
              <a:t>A budget is a financial plan. </a:t>
            </a:r>
          </a:p>
          <a:p>
            <a:pPr>
              <a:lnSpc>
                <a:spcPct val="100000"/>
              </a:lnSpc>
            </a:pPr>
            <a:r>
              <a:rPr lang="en-US" dirty="0"/>
              <a:t>The plan must be compatible with the State Plan for Independent Living developed with the CILs and the SILC.</a:t>
            </a:r>
          </a:p>
          <a:p>
            <a:pPr lvl="1">
              <a:lnSpc>
                <a:spcPct val="100000"/>
              </a:lnSpc>
            </a:pPr>
            <a:endParaRPr lang="en-US" dirty="0"/>
          </a:p>
          <a:p>
            <a:pPr marL="457200" lvl="1" indent="0">
              <a:lnSpc>
                <a:spcPct val="100000"/>
              </a:lnSpc>
              <a:buNone/>
            </a:pP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231131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AE4C-142E-581F-7038-31C1EC59F92F}"/>
              </a:ext>
            </a:extLst>
          </p:cNvPr>
          <p:cNvSpPr>
            <a:spLocks noGrp="1"/>
          </p:cNvSpPr>
          <p:nvPr>
            <p:ph type="title"/>
          </p:nvPr>
        </p:nvSpPr>
        <p:spPr/>
        <p:txBody>
          <a:bodyPr/>
          <a:lstStyle/>
          <a:p>
            <a:r>
              <a:rPr lang="en-US" dirty="0"/>
              <a:t>Who should be involved in planning?</a:t>
            </a:r>
          </a:p>
        </p:txBody>
      </p:sp>
      <p:sp>
        <p:nvSpPr>
          <p:cNvPr id="3" name="Content Placeholder 2">
            <a:extLst>
              <a:ext uri="{FF2B5EF4-FFF2-40B4-BE49-F238E27FC236}">
                <a16:creationId xmlns:a16="http://schemas.microsoft.com/office/drawing/2014/main" id="{6284A7CC-FE35-1C80-164F-5FF66EE6DC56}"/>
              </a:ext>
            </a:extLst>
          </p:cNvPr>
          <p:cNvSpPr>
            <a:spLocks noGrp="1"/>
          </p:cNvSpPr>
          <p:nvPr>
            <p:ph idx="1"/>
          </p:nvPr>
        </p:nvSpPr>
        <p:spPr/>
        <p:txBody>
          <a:bodyPr>
            <a:normAutofit/>
          </a:bodyPr>
          <a:lstStyle/>
          <a:p>
            <a:r>
              <a:rPr lang="en-US" dirty="0"/>
              <a:t>How do you get input from persons served into the planning of the organization (both financial and program planning)?</a:t>
            </a:r>
          </a:p>
          <a:p>
            <a:r>
              <a:rPr lang="en-US" dirty="0"/>
              <a:t>How are the staff involved in the planning?</a:t>
            </a:r>
          </a:p>
          <a:p>
            <a:r>
              <a:rPr lang="en-US" dirty="0"/>
              <a:t>When considering staff, how does the plan interact with the jobs of each individual? Their own individual goals? Is this addressed in their personnel evaluations?</a:t>
            </a:r>
          </a:p>
          <a:p>
            <a:r>
              <a:rPr lang="en-US" dirty="0"/>
              <a:t>How is the board involved in planning?</a:t>
            </a:r>
          </a:p>
          <a:p>
            <a:r>
              <a:rPr lang="en-US" dirty="0"/>
              <a:t>While the board must approve the plans of the organization, staff typically implements them.</a:t>
            </a:r>
          </a:p>
          <a:p>
            <a:pPr lvl="1"/>
            <a:endParaRPr lang="en-US" dirty="0"/>
          </a:p>
        </p:txBody>
      </p:sp>
      <p:sp>
        <p:nvSpPr>
          <p:cNvPr id="4" name="Slide Number Placeholder 3">
            <a:extLst>
              <a:ext uri="{FF2B5EF4-FFF2-40B4-BE49-F238E27FC236}">
                <a16:creationId xmlns:a16="http://schemas.microsoft.com/office/drawing/2014/main" id="{6904E4A7-27DF-0542-83A9-8BD5B707FF99}"/>
              </a:ext>
            </a:extLst>
          </p:cNvPr>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80040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dirty="0"/>
              <a:t>Styles of planning</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dirty="0"/>
              <a:t>Have you ever held a planning retreat? This is often off-site and allows the planning partners to talk without interruptions as they plan.</a:t>
            </a:r>
          </a:p>
          <a:p>
            <a:pPr>
              <a:lnSpc>
                <a:spcPct val="100000"/>
              </a:lnSpc>
            </a:pPr>
            <a:r>
              <a:rPr lang="en-US" b="1" dirty="0"/>
              <a:t>Check phones at the door and allow breaks to check messages.</a:t>
            </a:r>
          </a:p>
          <a:p>
            <a:pPr>
              <a:lnSpc>
                <a:spcPct val="100000"/>
              </a:lnSpc>
            </a:pPr>
            <a:r>
              <a:rPr lang="en-US" dirty="0"/>
              <a:t>Do you draft the plan all at once or tackle it in smaller or shorter meetings?</a:t>
            </a:r>
          </a:p>
          <a:p>
            <a:pPr>
              <a:lnSpc>
                <a:spcPct val="100000"/>
              </a:lnSpc>
            </a:pPr>
            <a:r>
              <a:rPr lang="en-US" dirty="0"/>
              <a:t>How do your demographics (those served) compare to the community demographics? How do you make sure your planning incorporates those elements?</a:t>
            </a: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4095119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C563-BB8A-5544-E357-08B7633AF23A}"/>
              </a:ext>
            </a:extLst>
          </p:cNvPr>
          <p:cNvSpPr>
            <a:spLocks noGrp="1"/>
          </p:cNvSpPr>
          <p:nvPr>
            <p:ph type="title"/>
          </p:nvPr>
        </p:nvSpPr>
        <p:spPr/>
        <p:txBody>
          <a:bodyPr/>
          <a:lstStyle/>
          <a:p>
            <a:r>
              <a:rPr lang="en-US" dirty="0"/>
              <a:t>Does planning differ from rural to urban CILs?</a:t>
            </a:r>
          </a:p>
        </p:txBody>
      </p:sp>
      <p:sp>
        <p:nvSpPr>
          <p:cNvPr id="3" name="Content Placeholder 2">
            <a:extLst>
              <a:ext uri="{FF2B5EF4-FFF2-40B4-BE49-F238E27FC236}">
                <a16:creationId xmlns:a16="http://schemas.microsoft.com/office/drawing/2014/main" id="{CBAE0368-BC0B-F4EC-DBE1-C3918DD77111}"/>
              </a:ext>
            </a:extLst>
          </p:cNvPr>
          <p:cNvSpPr>
            <a:spLocks noGrp="1"/>
          </p:cNvSpPr>
          <p:nvPr>
            <p:ph idx="1"/>
          </p:nvPr>
        </p:nvSpPr>
        <p:spPr/>
        <p:txBody>
          <a:bodyPr/>
          <a:lstStyle/>
          <a:p>
            <a:r>
              <a:rPr lang="en-US" dirty="0"/>
              <a:t>It can but doesn’t have to. Transportation is a barrier in both rural and urban communities.</a:t>
            </a:r>
          </a:p>
          <a:p>
            <a:r>
              <a:rPr lang="en-US" dirty="0"/>
              <a:t>While we may be pretty tired of it, ZOOM and similar platforms have given us a way to reach out to those who don’t have easy access to transportation.</a:t>
            </a:r>
          </a:p>
          <a:p>
            <a:r>
              <a:rPr lang="en-US" dirty="0"/>
              <a:t>The captioning helps with the access.</a:t>
            </a:r>
          </a:p>
          <a:p>
            <a:r>
              <a:rPr lang="en-US" dirty="0"/>
              <a:t>We strongly recommend including ASL interpreters and inviting the Deaf community to be a part of the gatherings.</a:t>
            </a:r>
          </a:p>
          <a:p>
            <a:r>
              <a:rPr lang="en-US" dirty="0"/>
              <a:t>“Gatherings” can be individual or group, planning on one goal topic or more.</a:t>
            </a:r>
          </a:p>
        </p:txBody>
      </p:sp>
      <p:sp>
        <p:nvSpPr>
          <p:cNvPr id="4" name="Slide Number Placeholder 3">
            <a:extLst>
              <a:ext uri="{FF2B5EF4-FFF2-40B4-BE49-F238E27FC236}">
                <a16:creationId xmlns:a16="http://schemas.microsoft.com/office/drawing/2014/main" id="{F1BAF6E0-1A91-DA9B-FCA3-43E1036C7C15}"/>
              </a:ext>
            </a:extLst>
          </p:cNvPr>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402101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191</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Paula McElwee </a:t>
            </a:r>
            <a:r>
              <a:rPr lang="en-US" dirty="0">
                <a:hlinkClick r:id="rId2"/>
              </a:rPr>
              <a:t>paulamcelwee.</a:t>
            </a:r>
            <a:r>
              <a:rPr lang="en-US">
                <a:hlinkClick r:id="rId2"/>
              </a:rPr>
              <a:t>ilru@gmail.</a:t>
            </a:r>
            <a:r>
              <a:rPr lang="en-US" dirty="0">
                <a:hlinkClick r:id="rId2"/>
              </a:rPr>
              <a:t>com</a:t>
            </a:r>
            <a:r>
              <a:rPr lang="en-US" dirty="0"/>
              <a:t> </a:t>
            </a:r>
          </a:p>
          <a:p>
            <a:pPr lvl="1">
              <a:buNone/>
            </a:pPr>
            <a:r>
              <a:rPr lang="en-US" dirty="0"/>
              <a:t>(559) 250-3082</a:t>
            </a: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419100" y="1371600"/>
            <a:ext cx="9304021" cy="569976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200" dirty="0">
                <a:ea typeface="ＭＳ Ｐゴシック" pitchFamily="34" charset="-128"/>
              </a:rPr>
              <a:t>	</a:t>
            </a:r>
            <a:r>
              <a:rPr lang="en-US" altLang="en-US" sz="2640" dirty="0">
                <a:ea typeface="ＭＳ Ｐゴシック" pitchFamily="34" charset="-128"/>
              </a:rPr>
              <a:t>Support for development of this training was provided by the Department of Health and Human Services, Administration for Community Living under grant numbers </a:t>
            </a:r>
            <a:r>
              <a:rPr lang="en-US" sz="2640" dirty="0"/>
              <a:t>90ILTA0001 and 90ISTA0001</a:t>
            </a:r>
            <a:r>
              <a:rPr lang="en-US" altLang="en-US" sz="264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a:t>
            </a:r>
            <a:r>
              <a:rPr lang="en-US" altLang="en-US" sz="2640" b="1" dirty="0">
                <a:ea typeface="ＭＳ Ｐゴシック" pitchFamily="34" charset="-128"/>
              </a:rPr>
              <a:t>Developed as part of the IL-NET, an ILRU/NCIL/APRIL National Training and Technical Assistance project.</a:t>
            </a:r>
            <a:endParaRPr lang="en-US" altLang="en-US" sz="2640" dirty="0">
              <a:ea typeface="ＭＳ Ｐゴシック" pitchFamily="34" charset="-128"/>
            </a:endParaRPr>
          </a:p>
          <a:p>
            <a:pPr>
              <a:buFont typeface="Tahoma" pitchFamily="34" charset="0"/>
              <a:buNone/>
            </a:pPr>
            <a:endParaRPr lang="en-US" altLang="en-US" sz="2200" dirty="0">
              <a:ea typeface="ＭＳ Ｐゴシック" pitchFamily="34" charset="-128"/>
            </a:endParaRPr>
          </a:p>
        </p:txBody>
      </p:sp>
      <p:sp>
        <p:nvSpPr>
          <p:cNvPr id="2" name="Slide Number Placeholder 1"/>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8</a:t>
            </a:fld>
            <a:endParaRPr lang="en-US" dirty="0"/>
          </a:p>
        </p:txBody>
      </p:sp>
    </p:spTree>
    <p:extLst>
      <p:ext uri="{BB962C8B-B14F-4D97-AF65-F5344CB8AC3E}">
        <p14:creationId xmlns:p14="http://schemas.microsoft.com/office/powerpoint/2010/main" val="3942051999"/>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TotalTime>
  <Words>517</Words>
  <Application>Microsoft Office PowerPoint</Application>
  <PresentationFormat>Custom</PresentationFormat>
  <Paragraphs>43</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Custom Design</vt:lpstr>
      <vt:lpstr>&gt;&gt;Slide 1 ILRU’s IL-NET National  Training and Technical Assistance Center for Independent Living</vt:lpstr>
      <vt:lpstr>&gt;&gt; Slide 2 Executive Directors Peer Discussion - Planning December 11, 2023  Presenter: Paula McElwee</vt:lpstr>
      <vt:lpstr>&gt;&gt; Slide 3  What are the requirements for planning?</vt:lpstr>
      <vt:lpstr>Who should be involved in planning?</vt:lpstr>
      <vt:lpstr>&gt;&gt; Slide 5  Styles of planning</vt:lpstr>
      <vt:lpstr>Does planning differ from rural to urban CILs?</vt:lpstr>
      <vt:lpstr>&gt;Slide 191 For More Information</vt:lpstr>
      <vt:lpstr>IL-NET (CIL-NET and SILC-NET)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McElwee, Paula</cp:lastModifiedBy>
  <cp:revision>267</cp:revision>
  <cp:lastPrinted>2020-02-12T12:15:31Z</cp:lastPrinted>
  <dcterms:created xsi:type="dcterms:W3CDTF">2019-06-30T15:12:08Z</dcterms:created>
  <dcterms:modified xsi:type="dcterms:W3CDTF">2023-12-12T17:49:27Z</dcterms:modified>
</cp:coreProperties>
</file>