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6"/>
  </p:notesMasterIdLst>
  <p:handoutMasterIdLst>
    <p:handoutMasterId r:id="rId17"/>
  </p:handoutMasterIdLst>
  <p:sldIdLst>
    <p:sldId id="262" r:id="rId2"/>
    <p:sldId id="548" r:id="rId3"/>
    <p:sldId id="695" r:id="rId4"/>
    <p:sldId id="1114" r:id="rId5"/>
    <p:sldId id="1115" r:id="rId6"/>
    <p:sldId id="1113" r:id="rId7"/>
    <p:sldId id="1050" r:id="rId8"/>
    <p:sldId id="1158" r:id="rId9"/>
    <p:sldId id="1159" r:id="rId10"/>
    <p:sldId id="1117" r:id="rId11"/>
    <p:sldId id="1120" r:id="rId12"/>
    <p:sldId id="1116" r:id="rId13"/>
    <p:sldId id="547" r:id="rId14"/>
    <p:sldId id="889" r:id="rId15"/>
  </p:sldIdLst>
  <p:sldSz cx="10058400" cy="7772400"/>
  <p:notesSz cx="7010400" cy="92964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urtis, Brooke" initials="CB" lastIdx="18" clrIdx="0">
    <p:extLst>
      <p:ext uri="{19B8F6BF-5375-455C-9EA6-DF929625EA0E}">
        <p15:presenceInfo xmlns:p15="http://schemas.microsoft.com/office/powerpoint/2012/main" userId="S-1-5-21-2125796797-660828019-1501187911-650089" providerId="AD"/>
      </p:ext>
    </p:extLst>
  </p:cmAuthor>
  <p:cmAuthor id="2" name="Carol Eubanks" initials="CE" lastIdx="9" clrIdx="1">
    <p:extLst>
      <p:ext uri="{19B8F6BF-5375-455C-9EA6-DF929625EA0E}">
        <p15:presenceInfo xmlns:p15="http://schemas.microsoft.com/office/powerpoint/2012/main" userId="75585efcf1069a26" providerId="Windows Live"/>
      </p:ext>
    </p:extLst>
  </p:cmAuthor>
  <p:cmAuthor id="3" name="Paula McElwee" initials="PM" lastIdx="2" clrIdx="2">
    <p:extLst>
      <p:ext uri="{19B8F6BF-5375-455C-9EA6-DF929625EA0E}">
        <p15:presenceInfo xmlns:p15="http://schemas.microsoft.com/office/powerpoint/2012/main" userId="9253ccc78c5345a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2362" autoAdjust="0"/>
    <p:restoredTop sz="96323" autoAdjust="0"/>
  </p:normalViewPr>
  <p:slideViewPr>
    <p:cSldViewPr>
      <p:cViewPr varScale="1">
        <p:scale>
          <a:sx n="92" d="100"/>
          <a:sy n="92" d="100"/>
        </p:scale>
        <p:origin x="84" y="138"/>
      </p:cViewPr>
      <p:guideLst>
        <p:guide orient="horz" pos="2448"/>
        <p:guide pos="316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4" d="100"/>
          <a:sy n="64" d="100"/>
        </p:scale>
        <p:origin x="2568"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35EDD98-0BE7-4947-A387-4990F7AFBD5B}" type="datetimeFigureOut">
              <a:rPr lang="en-US" smtClean="0"/>
              <a:t>1/9/2024</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15F497E-2CFB-4B9B-B204-045FD3ACCA08}" type="slidenum">
              <a:rPr lang="en-US" smtClean="0"/>
              <a:t>‹#›</a:t>
            </a:fld>
            <a:endParaRPr lang="en-US" dirty="0"/>
          </a:p>
        </p:txBody>
      </p:sp>
    </p:spTree>
    <p:extLst>
      <p:ext uri="{BB962C8B-B14F-4D97-AF65-F5344CB8AC3E}">
        <p14:creationId xmlns:p14="http://schemas.microsoft.com/office/powerpoint/2010/main" val="3899735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B87D9D1-A72C-4980-BA97-6D821C250A20}" type="datetimeFigureOut">
              <a:rPr lang="en-US" smtClean="0"/>
              <a:t>1/9/2024</a:t>
            </a:fld>
            <a:endParaRPr lang="en-US" dirty="0"/>
          </a:p>
        </p:txBody>
      </p:sp>
      <p:sp>
        <p:nvSpPr>
          <p:cNvPr id="4" name="Slide Image Placeholder 3"/>
          <p:cNvSpPr>
            <a:spLocks noGrp="1" noRot="1" noChangeAspect="1"/>
          </p:cNvSpPr>
          <p:nvPr>
            <p:ph type="sldImg" idx="2"/>
          </p:nvPr>
        </p:nvSpPr>
        <p:spPr>
          <a:xfrm>
            <a:off x="1249363" y="696913"/>
            <a:ext cx="4511675"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F40FD86-9BCF-4886-A05C-E17597BA8168}" type="slidenum">
              <a:rPr lang="en-US" smtClean="0"/>
              <a:t>‹#›</a:t>
            </a:fld>
            <a:endParaRPr lang="en-US" dirty="0"/>
          </a:p>
        </p:txBody>
      </p:sp>
    </p:spTree>
    <p:extLst>
      <p:ext uri="{BB962C8B-B14F-4D97-AF65-F5344CB8AC3E}">
        <p14:creationId xmlns:p14="http://schemas.microsoft.com/office/powerpoint/2010/main" val="572508534"/>
      </p:ext>
    </p:extLst>
  </p:cSld>
  <p:clrMap bg1="lt1" tx1="dk1" bg2="lt2" tx2="dk2" accent1="accent1" accent2="accent2" accent3="accent3" accent4="accent4" accent5="accent5" accent6="accent6" hlink="hlink" folHlink="folHlink"/>
  <p:notesStyle>
    <a:lvl1pPr marL="0" algn="l" defTabSz="1018824" rtl="0" eaLnBrk="1" latinLnBrk="0" hangingPunct="1">
      <a:defRPr sz="1300" kern="1200">
        <a:solidFill>
          <a:schemeClr val="tx1"/>
        </a:solidFill>
        <a:latin typeface="+mn-lt"/>
        <a:ea typeface="+mn-ea"/>
        <a:cs typeface="+mn-cs"/>
      </a:defRPr>
    </a:lvl1pPr>
    <a:lvl2pPr marL="509412" algn="l" defTabSz="1018824" rtl="0" eaLnBrk="1" latinLnBrk="0" hangingPunct="1">
      <a:defRPr sz="1300" kern="1200">
        <a:solidFill>
          <a:schemeClr val="tx1"/>
        </a:solidFill>
        <a:latin typeface="+mn-lt"/>
        <a:ea typeface="+mn-ea"/>
        <a:cs typeface="+mn-cs"/>
      </a:defRPr>
    </a:lvl2pPr>
    <a:lvl3pPr marL="1018824" algn="l" defTabSz="1018824" rtl="0" eaLnBrk="1" latinLnBrk="0" hangingPunct="1">
      <a:defRPr sz="1300" kern="1200">
        <a:solidFill>
          <a:schemeClr val="tx1"/>
        </a:solidFill>
        <a:latin typeface="+mn-lt"/>
        <a:ea typeface="+mn-ea"/>
        <a:cs typeface="+mn-cs"/>
      </a:defRPr>
    </a:lvl3pPr>
    <a:lvl4pPr marL="1528237" algn="l" defTabSz="1018824" rtl="0" eaLnBrk="1" latinLnBrk="0" hangingPunct="1">
      <a:defRPr sz="1300" kern="1200">
        <a:solidFill>
          <a:schemeClr val="tx1"/>
        </a:solidFill>
        <a:latin typeface="+mn-lt"/>
        <a:ea typeface="+mn-ea"/>
        <a:cs typeface="+mn-cs"/>
      </a:defRPr>
    </a:lvl4pPr>
    <a:lvl5pPr marL="2037649" algn="l" defTabSz="1018824" rtl="0" eaLnBrk="1" latinLnBrk="0" hangingPunct="1">
      <a:defRPr sz="1300" kern="1200">
        <a:solidFill>
          <a:schemeClr val="tx1"/>
        </a:solidFill>
        <a:latin typeface="+mn-lt"/>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a:t>
            </a:fld>
            <a:endParaRPr lang="en-US" dirty="0"/>
          </a:p>
        </p:txBody>
      </p:sp>
    </p:spTree>
    <p:extLst>
      <p:ext uri="{BB962C8B-B14F-4D97-AF65-F5344CB8AC3E}">
        <p14:creationId xmlns:p14="http://schemas.microsoft.com/office/powerpoint/2010/main" val="509539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a:t>
            </a:fld>
            <a:endParaRPr lang="en-US" dirty="0"/>
          </a:p>
        </p:txBody>
      </p:sp>
    </p:spTree>
    <p:extLst>
      <p:ext uri="{BB962C8B-B14F-4D97-AF65-F5344CB8AC3E}">
        <p14:creationId xmlns:p14="http://schemas.microsoft.com/office/powerpoint/2010/main" val="2581284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789769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0728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615747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29190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57300" y="1828800"/>
            <a:ext cx="7543800" cy="1828800"/>
          </a:xfrm>
        </p:spPr>
        <p:txBody>
          <a:bodyPr anchor="b">
            <a:normAutofit/>
          </a:bodyPr>
          <a:lstStyle>
            <a:lvl1pPr algn="ctr">
              <a:defRPr sz="3600"/>
            </a:lvl1pPr>
          </a:lstStyle>
          <a:p>
            <a:r>
              <a:rPr lang="en-US" dirty="0"/>
              <a:t>Click to edit Master title style</a:t>
            </a:r>
          </a:p>
        </p:txBody>
      </p:sp>
      <p:sp>
        <p:nvSpPr>
          <p:cNvPr id="3" name="Subtitle 2"/>
          <p:cNvSpPr>
            <a:spLocks noGrp="1"/>
          </p:cNvSpPr>
          <p:nvPr>
            <p:ph type="subTitle" idx="1"/>
          </p:nvPr>
        </p:nvSpPr>
        <p:spPr>
          <a:xfrm>
            <a:off x="1257300" y="4083050"/>
            <a:ext cx="7543800" cy="1876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45AF61AB-B0DD-4F9C-9F8E-E57A609D99F7}" type="slidenum">
              <a:rPr lang="en-US" smtClean="0"/>
              <a:t>‹#›</a:t>
            </a:fld>
            <a:endParaRPr lang="en-US" dirty="0"/>
          </a:p>
        </p:txBody>
      </p:sp>
    </p:spTree>
    <p:extLst>
      <p:ext uri="{BB962C8B-B14F-4D97-AF65-F5344CB8AC3E}">
        <p14:creationId xmlns:p14="http://schemas.microsoft.com/office/powerpoint/2010/main" val="3876736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92150" y="381000"/>
            <a:ext cx="8985250" cy="914401"/>
          </a:xfrm>
        </p:spPr>
        <p:txBody>
          <a:bodyPr/>
          <a:lstStyle>
            <a:lvl1pPr>
              <a:defRPr>
                <a:solidFill>
                  <a:srgbClr val="333399"/>
                </a:solidFill>
              </a:defRPr>
            </a:lvl1pPr>
          </a:lstStyle>
          <a:p>
            <a:r>
              <a:rPr lang="en-US" dirty="0"/>
              <a:t>Click to Edit Master Title Style</a:t>
            </a:r>
          </a:p>
        </p:txBody>
      </p:sp>
      <p:sp>
        <p:nvSpPr>
          <p:cNvPr id="3" name="Content Placeholder 2"/>
          <p:cNvSpPr>
            <a:spLocks noGrp="1"/>
          </p:cNvSpPr>
          <p:nvPr>
            <p:ph idx="1"/>
          </p:nvPr>
        </p:nvSpPr>
        <p:spPr>
          <a:xfrm>
            <a:off x="692150" y="1447800"/>
            <a:ext cx="8756650" cy="5237162"/>
          </a:xfrm>
        </p:spPr>
        <p:txBody>
          <a:bodyPr>
            <a:normAutofit/>
          </a:bodyPr>
          <a:lstStyle>
            <a:lvl1pPr>
              <a:defRPr sz="2800"/>
            </a:lvl1pPr>
            <a:lvl2pPr>
              <a:defRPr sz="2800"/>
            </a:lvl2pPr>
            <a:lvl3pPr>
              <a:defRPr sz="2800"/>
            </a:lvl3pPr>
            <a:lvl4pPr>
              <a:defRPr sz="2800"/>
            </a:lvl4pPr>
            <a:lvl5pPr>
              <a:defRPr sz="2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45AF61AB-B0DD-4F9C-9F8E-E57A609D99F7}" type="slidenum">
              <a:rPr lang="en-US" smtClean="0"/>
              <a:t>‹#›</a:t>
            </a:fld>
            <a:endParaRPr lang="en-US" dirty="0"/>
          </a:p>
        </p:txBody>
      </p:sp>
      <p:sp>
        <p:nvSpPr>
          <p:cNvPr id="7" name="Rectangle 6"/>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841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2150" y="2068513"/>
            <a:ext cx="4260850" cy="4932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5400" y="2068513"/>
            <a:ext cx="4260850" cy="4932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45AF61AB-B0DD-4F9C-9F8E-E57A609D99F7}" type="slidenum">
              <a:rPr lang="en-US" smtClean="0"/>
              <a:t>‹#›</a:t>
            </a:fld>
            <a:endParaRPr lang="en-US" dirty="0"/>
          </a:p>
        </p:txBody>
      </p:sp>
      <p:sp>
        <p:nvSpPr>
          <p:cNvPr id="6" name="Rectangle 5"/>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7312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150" y="414338"/>
            <a:ext cx="8675688" cy="1501775"/>
          </a:xfrm>
        </p:spPr>
        <p:txBody>
          <a:bodyPr/>
          <a:lstStyle/>
          <a:p>
            <a:r>
              <a:rPr lang="en-US"/>
              <a:t>Click to edit Master title style</a:t>
            </a:r>
          </a:p>
        </p:txBody>
      </p:sp>
      <p:sp>
        <p:nvSpPr>
          <p:cNvPr id="3" name="Text Placeholder 2"/>
          <p:cNvSpPr>
            <a:spLocks noGrp="1"/>
          </p:cNvSpPr>
          <p:nvPr>
            <p:ph type="body" idx="1"/>
          </p:nvPr>
        </p:nvSpPr>
        <p:spPr>
          <a:xfrm>
            <a:off x="692150" y="1905000"/>
            <a:ext cx="425608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92150" y="2838450"/>
            <a:ext cx="4256088" cy="4176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92700" y="1905000"/>
            <a:ext cx="427513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92700" y="2838450"/>
            <a:ext cx="4275138" cy="4176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45AF61AB-B0DD-4F9C-9F8E-E57A609D99F7}" type="slidenum">
              <a:rPr lang="en-US" smtClean="0"/>
              <a:t>‹#›</a:t>
            </a:fld>
            <a:endParaRPr lang="en-US" dirty="0"/>
          </a:p>
        </p:txBody>
      </p:sp>
      <p:sp>
        <p:nvSpPr>
          <p:cNvPr id="8" name="Rectangle 7"/>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43666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2150" y="609599"/>
            <a:ext cx="8674100" cy="91440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92150" y="1752600"/>
            <a:ext cx="8674100" cy="493236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7104063" y="7129462"/>
            <a:ext cx="2262187" cy="414338"/>
          </a:xfrm>
          <a:prstGeom prst="rect">
            <a:avLst/>
          </a:prstGeom>
        </p:spPr>
        <p:txBody>
          <a:bodyPr vert="horz" lIns="91440" tIns="45720" rIns="91440" bIns="45720" rtlCol="0" anchor="ctr"/>
          <a:lstStyle>
            <a:lvl1pPr algn="r">
              <a:defRPr sz="1400">
                <a:solidFill>
                  <a:schemeClr val="tx1"/>
                </a:solidFill>
              </a:defRPr>
            </a:lvl1pPr>
          </a:lstStyle>
          <a:p>
            <a:fld id="{45AF61AB-B0DD-4F9C-9F8E-E57A609D99F7}" type="slidenum">
              <a:rPr lang="en-US" smtClean="0"/>
              <a:pPr/>
              <a:t>‹#›</a:t>
            </a:fld>
            <a:endParaRPr lang="en-US" dirty="0"/>
          </a:p>
        </p:txBody>
      </p:sp>
      <p:pic>
        <p:nvPicPr>
          <p:cNvPr id="8" name="Picture 7" descr="ILRU logo - ilru red block letters with blue &quot;eyebrow&quot; over it"/>
          <p:cNvPicPr>
            <a:picLocks noChangeAspect="1"/>
          </p:cNvPicPr>
          <p:nvPr userDrawn="1"/>
        </p:nvPicPr>
        <p:blipFill>
          <a:blip r:embed="rId6" cstate="print"/>
          <a:stretch>
            <a:fillRect/>
          </a:stretch>
        </p:blipFill>
        <p:spPr>
          <a:xfrm>
            <a:off x="4847431" y="7066280"/>
            <a:ext cx="838200" cy="401320"/>
          </a:xfrm>
          <a:prstGeom prst="rect">
            <a:avLst/>
          </a:prstGeom>
        </p:spPr>
      </p:pic>
      <p:sp>
        <p:nvSpPr>
          <p:cNvPr id="7" name="Rectangle 6"/>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7471286"/>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5" r:id="rId3"/>
    <p:sldLayoutId id="2147483656" r:id="rId4"/>
  </p:sldLayoutIdLst>
  <p:hf hdr="0" ftr="0" dt="0"/>
  <p:txStyles>
    <p:titleStyle>
      <a:lvl1pPr algn="l" defTabSz="914400" rtl="0" eaLnBrk="1" latinLnBrk="0" hangingPunct="1">
        <a:lnSpc>
          <a:spcPct val="90000"/>
        </a:lnSpc>
        <a:spcBef>
          <a:spcPct val="0"/>
        </a:spcBef>
        <a:buNone/>
        <a:defRPr sz="2800" b="1" kern="1200">
          <a:solidFill>
            <a:srgbClr val="333399"/>
          </a:solidFill>
          <a:latin typeface="Arial Rounded MT Bold" panose="020B060402020202020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paulamcelwee.ilru@gmail.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ilru.org/section-2-cil-standards-and-assurance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a:xfrm>
            <a:off x="692150" y="381000"/>
            <a:ext cx="8985250" cy="1752600"/>
          </a:xfrm>
        </p:spPr>
        <p:txBody>
          <a:bodyPr>
            <a:normAutofit/>
          </a:bodyPr>
          <a:lstStyle/>
          <a:p>
            <a:pPr marL="0" indent="0" algn="ctr">
              <a:lnSpc>
                <a:spcPct val="100000"/>
              </a:lnSpc>
            </a:pPr>
            <a:r>
              <a:rPr lang="en-US" sz="600" dirty="0">
                <a:solidFill>
                  <a:schemeClr val="bg1">
                    <a:lumMod val="85000"/>
                  </a:schemeClr>
                </a:solidFill>
                <a:latin typeface="IL-Arial Rounded MT Bold"/>
              </a:rPr>
              <a:t>&gt;&gt;Slide 1</a:t>
            </a:r>
            <a:br>
              <a:rPr lang="en-US" sz="600" dirty="0">
                <a:solidFill>
                  <a:schemeClr val="bg1">
                    <a:lumMod val="85000"/>
                  </a:schemeClr>
                </a:solidFill>
                <a:latin typeface="IL-Arial Rounded MT Bold"/>
              </a:rPr>
            </a:br>
            <a:r>
              <a:rPr lang="en-US" dirty="0">
                <a:latin typeface="IL-Arial Rounded MT Bold"/>
              </a:rPr>
              <a:t>ILRU’s IL-NET National </a:t>
            </a:r>
            <a:br>
              <a:rPr lang="en-US" dirty="0">
                <a:latin typeface="IL-Arial Rounded MT Bold"/>
              </a:rPr>
            </a:br>
            <a:r>
              <a:rPr lang="en-US" dirty="0">
                <a:latin typeface="IL-Arial Rounded MT Bold"/>
              </a:rPr>
              <a:t>Training and Technical Assistance Center for Independent Living</a:t>
            </a:r>
            <a:endParaRPr lang="en-US" dirty="0"/>
          </a:p>
        </p:txBody>
      </p:sp>
      <p:pic>
        <p:nvPicPr>
          <p:cNvPr id="8" name="Picture 5" descr="We create opportunities for independence for people with disabilities through research, education, and consultation. ILRU logo in block red letters with blue eyebrow swoosh above and below Independent Living Research utilization. www.ilru.org. " title="ILRU Logo"/>
          <p:cNvPicPr>
            <a:picLocks noChangeAspect="1"/>
          </p:cNvPicPr>
          <p:nvPr/>
        </p:nvPicPr>
        <p:blipFill rotWithShape="1">
          <a:blip r:embed="rId3">
            <a:extLst>
              <a:ext uri="{28A0092B-C50C-407E-A947-70E740481C1C}">
                <a14:useLocalDpi xmlns:a14="http://schemas.microsoft.com/office/drawing/2010/main" val="0"/>
              </a:ext>
            </a:extLst>
          </a:blip>
          <a:srcRect l="1" t="16746" r="-944" b="11313"/>
          <a:stretch/>
        </p:blipFill>
        <p:spPr bwMode="auto">
          <a:xfrm>
            <a:off x="995761" y="2286000"/>
            <a:ext cx="8149428" cy="4255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692150" y="7312968"/>
            <a:ext cx="4946650" cy="2308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a:t>
            </a:r>
            <a:r>
              <a:rPr lang="en-US" sz="900" dirty="0">
                <a:latin typeface="Arial" panose="020B0604020202020204" pitchFamily="34" charset="0"/>
                <a:cs typeface="Arial" panose="020B0604020202020204" pitchFamily="34" charset="0"/>
              </a:rPr>
              <a:t>for </a:t>
            </a:r>
            <a:r>
              <a:rPr lang="en-US" sz="900" dirty="0">
                <a:solidFill>
                  <a:schemeClr val="tx1"/>
                </a:solidFill>
                <a:effectLst/>
                <a:latin typeface="Arial" panose="020B0604020202020204" pitchFamily="34" charset="0"/>
                <a:cs typeface="Arial" panose="020B0604020202020204" pitchFamily="34" charset="0"/>
              </a:rPr>
              <a:t>Independent Living </a:t>
            </a:r>
            <a:endParaRPr lang="en-US" sz="900" dirty="0">
              <a:solidFill>
                <a:schemeClr val="tx1"/>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a:xfrm>
            <a:off x="6248400" y="7166633"/>
            <a:ext cx="2262187" cy="414338"/>
          </a:xfrm>
        </p:spPr>
        <p:txBody>
          <a:bodyPr/>
          <a:lstStyle/>
          <a:p>
            <a:fld id="{6153527D-BED1-478D-AC23-D9BDE0E418EC}" type="slidenum">
              <a:rPr lang="en-US" smtClean="0"/>
              <a:t>1</a:t>
            </a:fld>
            <a:endParaRPr lang="en-US" dirty="0"/>
          </a:p>
        </p:txBody>
      </p:sp>
    </p:spTree>
    <p:extLst>
      <p:ext uri="{BB962C8B-B14F-4D97-AF65-F5344CB8AC3E}">
        <p14:creationId xmlns:p14="http://schemas.microsoft.com/office/powerpoint/2010/main" val="1572116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1B93F41-E51F-CED9-9D71-0EB8F45894C8}"/>
              </a:ext>
            </a:extLst>
          </p:cNvPr>
          <p:cNvSpPr>
            <a:spLocks noGrp="1"/>
          </p:cNvSpPr>
          <p:nvPr>
            <p:ph type="title"/>
          </p:nvPr>
        </p:nvSpPr>
        <p:spPr/>
        <p:txBody>
          <a:bodyPr>
            <a:normAutofit fontScale="90000"/>
          </a:bodyPr>
          <a:lstStyle/>
          <a:p>
            <a:br>
              <a:rPr lang="en-US" sz="3520" dirty="0">
                <a:ea typeface="Arial Nova" panose="020B0504020202020204" pitchFamily="34" charset="0"/>
                <a:cs typeface="Calibri" panose="020F0502020204030204" pitchFamily="34" charset="0"/>
              </a:rPr>
            </a:br>
            <a:r>
              <a:rPr lang="en-US" sz="880" dirty="0">
                <a:solidFill>
                  <a:schemeClr val="bg2">
                    <a:lumMod val="20000"/>
                    <a:lumOff val="80000"/>
                  </a:schemeClr>
                </a:solidFill>
              </a:rPr>
              <a:t>Slide  </a:t>
            </a:r>
            <a:fld id="{3237BBCE-C91D-44DD-A963-9A7C49A82A1D}" type="slidenum">
              <a:rPr lang="en-US" sz="880">
                <a:solidFill>
                  <a:schemeClr val="bg2">
                    <a:lumMod val="20000"/>
                    <a:lumOff val="80000"/>
                  </a:schemeClr>
                </a:solidFill>
              </a:rPr>
              <a:pPr/>
              <a:t>10</a:t>
            </a:fld>
            <a:br>
              <a:rPr lang="en-US" sz="3520" dirty="0">
                <a:ea typeface="Arial Nova" panose="020B0504020202020204" pitchFamily="34" charset="0"/>
                <a:cs typeface="Calibri" panose="020F0502020204030204" pitchFamily="34" charset="0"/>
              </a:rPr>
            </a:br>
            <a:r>
              <a:rPr lang="en-US" dirty="0">
                <a:effectLst/>
                <a:ea typeface="Arial Nova" panose="020B0504020202020204" pitchFamily="34" charset="0"/>
                <a:cs typeface="Calibri" panose="020F0502020204030204" pitchFamily="34" charset="0"/>
              </a:rPr>
              <a:t>Consumer Control: </a:t>
            </a:r>
            <a:br>
              <a:rPr lang="en-US" sz="1980"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2" name="Content Placeholder 1">
            <a:extLst>
              <a:ext uri="{FF2B5EF4-FFF2-40B4-BE49-F238E27FC236}">
                <a16:creationId xmlns:a16="http://schemas.microsoft.com/office/drawing/2014/main" id="{4A8A48F6-6293-B263-2A57-4238B85529A2}"/>
              </a:ext>
            </a:extLst>
          </p:cNvPr>
          <p:cNvSpPr>
            <a:spLocks noGrp="1"/>
          </p:cNvSpPr>
          <p:nvPr>
            <p:ph idx="1"/>
          </p:nvPr>
        </p:nvSpPr>
        <p:spPr/>
        <p:txBody>
          <a:bodyPr/>
          <a:lstStyle/>
          <a:p>
            <a:pPr>
              <a:lnSpc>
                <a:spcPct val="107000"/>
              </a:lnSpc>
              <a:spcBef>
                <a:spcPts val="0"/>
              </a:spcBef>
              <a:buFont typeface="Arial"/>
              <a:buChar char="•"/>
            </a:pPr>
            <a:r>
              <a:rPr lang="en-US" sz="3080" dirty="0">
                <a:ea typeface="Arial Nova" panose="020B0504020202020204" pitchFamily="34" charset="0"/>
                <a:cs typeface="Calibri Light" panose="020F0302020204030204" pitchFamily="34" charset="0"/>
              </a:rPr>
              <a:t>Do CIL board and staff “get” IL? What do they understand true “consumer control” or “disability run” means in practical terms? What are the requirements in the law? How does ACL interpret the law?</a:t>
            </a:r>
            <a:endParaRPr lang="en-US" sz="3080" dirty="0">
              <a:ea typeface="Calibri" panose="020F0502020204030204" pitchFamily="34" charset="0"/>
              <a:cs typeface="Calibri Light" panose="020F0302020204030204" pitchFamily="34" charset="0"/>
            </a:endParaRPr>
          </a:p>
          <a:p>
            <a:pPr>
              <a:lnSpc>
                <a:spcPct val="107000"/>
              </a:lnSpc>
              <a:spcBef>
                <a:spcPts val="0"/>
              </a:spcBef>
              <a:spcAft>
                <a:spcPts val="880"/>
              </a:spcAft>
              <a:buFont typeface="Arial" panose="05050102010706020507" pitchFamily="18" charset="2"/>
              <a:buChar char="•"/>
            </a:pPr>
            <a:r>
              <a:rPr lang="en-US" sz="3080" dirty="0">
                <a:latin typeface="Calibri Light"/>
                <a:ea typeface="Arial Nova" panose="020B0504020202020204" pitchFamily="34" charset="0"/>
                <a:cs typeface="Calibri Light"/>
              </a:rPr>
              <a:t>How is the disability community in charge of IL in </a:t>
            </a:r>
            <a:r>
              <a:rPr lang="en-US" sz="3080">
                <a:latin typeface="Calibri Light"/>
                <a:ea typeface="Arial Nova" panose="020B0504020202020204" pitchFamily="34" charset="0"/>
                <a:cs typeface="Calibri Light"/>
              </a:rPr>
              <a:t>your state?  </a:t>
            </a:r>
            <a:r>
              <a:rPr lang="en-US" sz="3080" dirty="0">
                <a:latin typeface="Calibri Light"/>
                <a:ea typeface="Arial Nova" panose="020B0504020202020204" pitchFamily="34" charset="0"/>
                <a:cs typeface="Calibri Light"/>
              </a:rPr>
              <a:t>How are you encouraging people with disabilities to be leaders at the state and local (city, county) level?</a:t>
            </a:r>
            <a:endParaRPr lang="en-US" sz="3080" dirty="0">
              <a:latin typeface="Calibri Light"/>
              <a:ea typeface="Calibri" panose="020F0502020204030204" pitchFamily="34" charset="0"/>
              <a:cs typeface="Calibri Light"/>
            </a:endParaRPr>
          </a:p>
          <a:p>
            <a:pPr>
              <a:buFont typeface="Arial"/>
            </a:pPr>
            <a:endParaRPr lang="en-US" dirty="0">
              <a:cs typeface="Calibri Light" panose="020F0302020204030204" pitchFamily="34" charset="0"/>
            </a:endParaRPr>
          </a:p>
        </p:txBody>
      </p:sp>
      <p:sp>
        <p:nvSpPr>
          <p:cNvPr id="3" name="Slide Number Placeholder 2">
            <a:extLst>
              <a:ext uri="{FF2B5EF4-FFF2-40B4-BE49-F238E27FC236}">
                <a16:creationId xmlns:a16="http://schemas.microsoft.com/office/drawing/2014/main" id="{C0140D40-0E04-970B-46DA-36C380A19A24}"/>
              </a:ext>
            </a:extLst>
          </p:cNvPr>
          <p:cNvSpPr>
            <a:spLocks noGrp="1"/>
          </p:cNvSpPr>
          <p:nvPr>
            <p:ph type="sldNum" sz="quarter" idx="10"/>
          </p:nvPr>
        </p:nvSpPr>
        <p:spPr bwMode="auto">
          <a:xfrm>
            <a:off x="6477000" y="6172200"/>
            <a:ext cx="2362200" cy="244475"/>
          </a:xfrm>
          <a:prstGeom prst="rect">
            <a:avLst/>
          </a:prstGeom>
          <a:noFill/>
          <a:ln w="9525">
            <a:noFill/>
            <a:miter lim="800000"/>
          </a:ln>
          <a:effectLst/>
        </p:spPr>
        <p:txBody>
          <a:bodyPr vert="horz" wrap="square" lIns="91440" tIns="45720" rIns="91440" bIns="45720" numCol="1" anchor="t" anchorCtr="0" compatLnSpc="1"/>
          <a:lstStyle>
            <a:defPPr>
              <a:defRPr lang="en-US"/>
            </a:defPPr>
            <a:lvl1pPr algn="r" rtl="0" fontAlgn="base">
              <a:spcBef>
                <a:spcPct val="0"/>
              </a:spcBef>
              <a:spcAft>
                <a:spcPct val="0"/>
              </a:spcAft>
              <a:defRPr sz="1200" b="1" kern="1200">
                <a:solidFill>
                  <a:schemeClr val="tx1"/>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F2DF5F09-D78D-44DB-A338-E90D23C46220}" type="slidenum">
              <a:rPr lang="en-US" smtClean="0"/>
              <a:pPr>
                <a:defRPr/>
              </a:pPr>
              <a:t>10</a:t>
            </a:fld>
            <a:endParaRPr lang="en-US" dirty="0"/>
          </a:p>
        </p:txBody>
      </p:sp>
    </p:spTree>
    <p:extLst>
      <p:ext uri="{BB962C8B-B14F-4D97-AF65-F5344CB8AC3E}">
        <p14:creationId xmlns:p14="http://schemas.microsoft.com/office/powerpoint/2010/main" val="1445914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C941C11-E304-828D-17FE-B042B7A0BF1B}"/>
              </a:ext>
            </a:extLst>
          </p:cNvPr>
          <p:cNvSpPr>
            <a:spLocks noGrp="1"/>
          </p:cNvSpPr>
          <p:nvPr>
            <p:ph type="title"/>
          </p:nvPr>
        </p:nvSpPr>
        <p:spPr/>
        <p:txBody>
          <a:bodyPr/>
          <a:lstStyle/>
          <a:p>
            <a:r>
              <a:rPr lang="en-US" sz="880" dirty="0">
                <a:solidFill>
                  <a:schemeClr val="bg2">
                    <a:lumMod val="20000"/>
                    <a:lumOff val="80000"/>
                  </a:schemeClr>
                </a:solidFill>
              </a:rPr>
              <a:t>Slide  </a:t>
            </a:r>
            <a:fld id="{3237BBCE-C91D-44DD-A963-9A7C49A82A1D}" type="slidenum">
              <a:rPr lang="en-US" sz="880">
                <a:solidFill>
                  <a:schemeClr val="bg2">
                    <a:lumMod val="20000"/>
                    <a:lumOff val="80000"/>
                  </a:schemeClr>
                </a:solidFill>
              </a:rPr>
              <a:pPr/>
              <a:t>11</a:t>
            </a:fld>
            <a:br>
              <a:rPr lang="en-US" dirty="0"/>
            </a:br>
            <a:r>
              <a:rPr lang="en-US" dirty="0"/>
              <a:t>Organizational Health keeps the Network Strong!</a:t>
            </a:r>
          </a:p>
        </p:txBody>
      </p:sp>
      <p:sp>
        <p:nvSpPr>
          <p:cNvPr id="2" name="Content Placeholder 1">
            <a:extLst>
              <a:ext uri="{FF2B5EF4-FFF2-40B4-BE49-F238E27FC236}">
                <a16:creationId xmlns:a16="http://schemas.microsoft.com/office/drawing/2014/main" id="{8F1394B5-5209-3E2C-63FE-5CD1B8445718}"/>
              </a:ext>
            </a:extLst>
          </p:cNvPr>
          <p:cNvSpPr>
            <a:spLocks noGrp="1"/>
          </p:cNvSpPr>
          <p:nvPr>
            <p:ph idx="1"/>
          </p:nvPr>
        </p:nvSpPr>
        <p:spPr/>
        <p:txBody>
          <a:bodyPr/>
          <a:lstStyle/>
          <a:p>
            <a:pPr marL="377190" indent="-377190">
              <a:lnSpc>
                <a:spcPct val="107000"/>
              </a:lnSpc>
              <a:spcBef>
                <a:spcPts val="0"/>
              </a:spcBef>
              <a:buFont typeface="Symbol" panose="05050102010706020507" pitchFamily="18" charset="2"/>
              <a:buChar char=""/>
            </a:pPr>
            <a:r>
              <a:rPr lang="en-US" dirty="0">
                <a:effectLst/>
                <a:ea typeface="Arial Nova" panose="020B0504020202020204" pitchFamily="34" charset="0"/>
                <a:cs typeface="Calibri" panose="020F0502020204030204" pitchFamily="34" charset="0"/>
              </a:rPr>
              <a:t>Avoiding stagnant boards -- should CIL board members have term limits like the SILCs do?</a:t>
            </a:r>
            <a:endParaRPr lang="en-US" dirty="0">
              <a:effectLst/>
              <a:ea typeface="Calibri" panose="020F0502020204030204" pitchFamily="34" charset="0"/>
              <a:cs typeface="Times New Roman" panose="02020603050405020304" pitchFamily="18" charset="0"/>
            </a:endParaRPr>
          </a:p>
          <a:p>
            <a:pPr marL="377190" indent="-377190">
              <a:lnSpc>
                <a:spcPct val="107000"/>
              </a:lnSpc>
              <a:spcBef>
                <a:spcPts val="0"/>
              </a:spcBef>
              <a:buFont typeface="Symbol" panose="05050102010706020507" pitchFamily="18" charset="2"/>
              <a:buChar char=""/>
            </a:pPr>
            <a:r>
              <a:rPr lang="en-US" dirty="0">
                <a:effectLst/>
                <a:ea typeface="Arial Nova" panose="020B0504020202020204" pitchFamily="34" charset="0"/>
                <a:cs typeface="Calibri" panose="020F0502020204030204" pitchFamily="34" charset="0"/>
              </a:rPr>
              <a:t>How is Conflict of interest different in IL? How is it similar to what other non-profits experience?</a:t>
            </a:r>
            <a:endParaRPr lang="en-US" dirty="0">
              <a:effectLst/>
              <a:ea typeface="Calibri" panose="020F0502020204030204" pitchFamily="34" charset="0"/>
              <a:cs typeface="Times New Roman" panose="02020603050405020304" pitchFamily="18" charset="0"/>
            </a:endParaRPr>
          </a:p>
          <a:p>
            <a:pPr marL="377190" indent="-377190">
              <a:lnSpc>
                <a:spcPct val="107000"/>
              </a:lnSpc>
              <a:spcBef>
                <a:spcPts val="0"/>
              </a:spcBef>
              <a:spcAft>
                <a:spcPts val="880"/>
              </a:spcAft>
              <a:buFont typeface="Symbol" panose="05050102010706020507" pitchFamily="18" charset="2"/>
              <a:buChar char=""/>
            </a:pPr>
            <a:r>
              <a:rPr lang="en-US" dirty="0">
                <a:effectLst/>
                <a:ea typeface="Arial Nova" panose="020B0504020202020204" pitchFamily="34" charset="0"/>
                <a:cs typeface="Calibri" panose="020F0502020204030204" pitchFamily="34" charset="0"/>
              </a:rPr>
              <a:t>What are your board training plans and onboarding strategies?</a:t>
            </a:r>
            <a:endParaRPr lang="en-US" dirty="0">
              <a:effectLst/>
              <a:ea typeface="Calibri" panose="020F0502020204030204" pitchFamily="34" charset="0"/>
              <a:cs typeface="Times New Roman" panose="02020603050405020304" pitchFamily="18" charset="0"/>
            </a:endParaRPr>
          </a:p>
          <a:p>
            <a:endParaRPr lang="en-US" dirty="0"/>
          </a:p>
        </p:txBody>
      </p:sp>
      <p:sp>
        <p:nvSpPr>
          <p:cNvPr id="3" name="Slide Number Placeholder 2">
            <a:extLst>
              <a:ext uri="{FF2B5EF4-FFF2-40B4-BE49-F238E27FC236}">
                <a16:creationId xmlns:a16="http://schemas.microsoft.com/office/drawing/2014/main" id="{CE507DE0-7D3B-CAFE-BBE9-B600014D36AB}"/>
              </a:ext>
            </a:extLst>
          </p:cNvPr>
          <p:cNvSpPr>
            <a:spLocks noGrp="1"/>
          </p:cNvSpPr>
          <p:nvPr>
            <p:ph type="sldNum" sz="quarter" idx="10"/>
          </p:nvPr>
        </p:nvSpPr>
        <p:spPr bwMode="auto">
          <a:xfrm>
            <a:off x="6477000" y="6172200"/>
            <a:ext cx="2362200" cy="244475"/>
          </a:xfrm>
          <a:prstGeom prst="rect">
            <a:avLst/>
          </a:prstGeom>
          <a:noFill/>
          <a:ln w="9525">
            <a:noFill/>
            <a:miter lim="800000"/>
          </a:ln>
          <a:effectLst/>
        </p:spPr>
        <p:txBody>
          <a:bodyPr vert="horz" wrap="square" lIns="91440" tIns="45720" rIns="91440" bIns="45720" numCol="1" anchor="t" anchorCtr="0" compatLnSpc="1"/>
          <a:lstStyle>
            <a:defPPr>
              <a:defRPr lang="en-US"/>
            </a:defPPr>
            <a:lvl1pPr algn="r" rtl="0" fontAlgn="base">
              <a:spcBef>
                <a:spcPct val="0"/>
              </a:spcBef>
              <a:spcAft>
                <a:spcPct val="0"/>
              </a:spcAft>
              <a:defRPr sz="1200" b="1" kern="1200">
                <a:solidFill>
                  <a:schemeClr val="tx1"/>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F2DF5F09-D78D-44DB-A338-E90D23C46220}" type="slidenum">
              <a:rPr lang="en-US" smtClean="0"/>
              <a:pPr>
                <a:defRPr/>
              </a:pPr>
              <a:t>11</a:t>
            </a:fld>
            <a:endParaRPr lang="en-US" dirty="0"/>
          </a:p>
        </p:txBody>
      </p:sp>
    </p:spTree>
    <p:extLst>
      <p:ext uri="{BB962C8B-B14F-4D97-AF65-F5344CB8AC3E}">
        <p14:creationId xmlns:p14="http://schemas.microsoft.com/office/powerpoint/2010/main" val="8996010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E7A33DA-1B74-05FC-AB76-E703828674FB}"/>
              </a:ext>
            </a:extLst>
          </p:cNvPr>
          <p:cNvSpPr>
            <a:spLocks noGrp="1"/>
          </p:cNvSpPr>
          <p:nvPr>
            <p:ph type="title"/>
          </p:nvPr>
        </p:nvSpPr>
        <p:spPr>
          <a:xfrm>
            <a:off x="335280" y="416402"/>
            <a:ext cx="8465820" cy="871378"/>
          </a:xfrm>
        </p:spPr>
        <p:txBody>
          <a:bodyPr>
            <a:normAutofit fontScale="90000"/>
          </a:bodyPr>
          <a:lstStyle/>
          <a:p>
            <a:r>
              <a:rPr lang="en-US" sz="880" dirty="0">
                <a:solidFill>
                  <a:schemeClr val="bg2">
                    <a:lumMod val="20000"/>
                    <a:lumOff val="80000"/>
                  </a:schemeClr>
                </a:solidFill>
              </a:rPr>
              <a:t>Slide  </a:t>
            </a:r>
            <a:fld id="{3237BBCE-C91D-44DD-A963-9A7C49A82A1D}" type="slidenum">
              <a:rPr lang="en-US" sz="880">
                <a:solidFill>
                  <a:schemeClr val="bg2">
                    <a:lumMod val="20000"/>
                    <a:lumOff val="80000"/>
                  </a:schemeClr>
                </a:solidFill>
              </a:rPr>
              <a:pPr/>
              <a:t>12</a:t>
            </a:fld>
            <a:br>
              <a:rPr lang="en-US" sz="2860" dirty="0"/>
            </a:br>
            <a:r>
              <a:rPr lang="en-US" sz="2860" dirty="0"/>
              <a:t>What needs to change? How do we get there?</a:t>
            </a:r>
            <a:br>
              <a:rPr lang="en-US" dirty="0"/>
            </a:br>
            <a:endParaRPr lang="en-US" dirty="0"/>
          </a:p>
        </p:txBody>
      </p:sp>
      <p:sp>
        <p:nvSpPr>
          <p:cNvPr id="2" name="Content Placeholder 1">
            <a:extLst>
              <a:ext uri="{FF2B5EF4-FFF2-40B4-BE49-F238E27FC236}">
                <a16:creationId xmlns:a16="http://schemas.microsoft.com/office/drawing/2014/main" id="{F1BD83F3-387C-AD6C-6A50-784A7BAE9AB7}"/>
              </a:ext>
              <a:ext uri="{C183D7F6-B498-43B3-948B-1728B52AA6E4}">
                <adec:decorative xmlns:adec="http://schemas.microsoft.com/office/drawing/2017/decorative" val="1"/>
              </a:ext>
            </a:extLst>
          </p:cNvPr>
          <p:cNvSpPr>
            <a:spLocks noGrp="1"/>
          </p:cNvSpPr>
          <p:nvPr>
            <p:ph idx="1"/>
          </p:nvPr>
        </p:nvSpPr>
        <p:spPr/>
        <p:txBody>
          <a:bodyPr/>
          <a:lstStyle/>
          <a:p>
            <a:endParaRPr lang="en-US" dirty="0"/>
          </a:p>
        </p:txBody>
      </p:sp>
      <p:sp>
        <p:nvSpPr>
          <p:cNvPr id="3" name="Slide Number Placeholder 2">
            <a:extLst>
              <a:ext uri="{FF2B5EF4-FFF2-40B4-BE49-F238E27FC236}">
                <a16:creationId xmlns:a16="http://schemas.microsoft.com/office/drawing/2014/main" id="{23FBAF9B-5538-1E52-9141-1754BF753A23}"/>
              </a:ext>
            </a:extLst>
          </p:cNvPr>
          <p:cNvSpPr>
            <a:spLocks noGrp="1"/>
          </p:cNvSpPr>
          <p:nvPr>
            <p:ph type="sldNum" sz="quarter" idx="10"/>
          </p:nvPr>
        </p:nvSpPr>
        <p:spPr bwMode="auto">
          <a:xfrm>
            <a:off x="6477000" y="6172200"/>
            <a:ext cx="2362200" cy="244475"/>
          </a:xfrm>
          <a:prstGeom prst="rect">
            <a:avLst/>
          </a:prstGeom>
          <a:noFill/>
          <a:ln w="9525">
            <a:noFill/>
            <a:miter lim="800000"/>
          </a:ln>
          <a:effectLst/>
        </p:spPr>
        <p:txBody>
          <a:bodyPr vert="horz" wrap="square" lIns="91440" tIns="45720" rIns="91440" bIns="45720" numCol="1" anchor="t" anchorCtr="0" compatLnSpc="1"/>
          <a:lstStyle>
            <a:defPPr>
              <a:defRPr lang="en-US"/>
            </a:defPPr>
            <a:lvl1pPr algn="r" rtl="0" fontAlgn="base">
              <a:spcBef>
                <a:spcPct val="0"/>
              </a:spcBef>
              <a:spcAft>
                <a:spcPct val="0"/>
              </a:spcAft>
              <a:defRPr sz="1200" b="1" kern="1200">
                <a:solidFill>
                  <a:schemeClr val="tx1"/>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F2DF5F09-D78D-44DB-A338-E90D23C46220}" type="slidenum">
              <a:rPr lang="en-US" smtClean="0"/>
              <a:pPr>
                <a:defRPr/>
              </a:pPr>
              <a:t>12</a:t>
            </a:fld>
            <a:endParaRPr lang="en-US" dirty="0"/>
          </a:p>
        </p:txBody>
      </p:sp>
    </p:spTree>
    <p:extLst>
      <p:ext uri="{BB962C8B-B14F-4D97-AF65-F5344CB8AC3E}">
        <p14:creationId xmlns:p14="http://schemas.microsoft.com/office/powerpoint/2010/main" val="707767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 dirty="0">
                <a:solidFill>
                  <a:schemeClr val="bg1">
                    <a:lumMod val="95000"/>
                  </a:schemeClr>
                </a:solidFill>
              </a:rPr>
              <a:t>&gt;Slide 191</a:t>
            </a:r>
            <a:br>
              <a:rPr lang="en-US" dirty="0">
                <a:solidFill>
                  <a:schemeClr val="bg1">
                    <a:lumMod val="95000"/>
                  </a:schemeClr>
                </a:solidFill>
              </a:rPr>
            </a:br>
            <a:r>
              <a:rPr lang="en-US" dirty="0"/>
              <a:t>For More Information</a:t>
            </a:r>
          </a:p>
        </p:txBody>
      </p:sp>
      <p:sp>
        <p:nvSpPr>
          <p:cNvPr id="3" name="Content Placeholder 2"/>
          <p:cNvSpPr>
            <a:spLocks noGrp="1"/>
          </p:cNvSpPr>
          <p:nvPr>
            <p:ph idx="1"/>
          </p:nvPr>
        </p:nvSpPr>
        <p:spPr/>
        <p:txBody>
          <a:bodyPr/>
          <a:lstStyle/>
          <a:p>
            <a:pPr>
              <a:buFont typeface="Tahoma" pitchFamily="34" charset="0"/>
              <a:buNone/>
            </a:pPr>
            <a:r>
              <a:rPr lang="en-US" dirty="0"/>
              <a:t>Contact:</a:t>
            </a:r>
          </a:p>
          <a:p>
            <a:pPr lvl="1">
              <a:buNone/>
            </a:pPr>
            <a:r>
              <a:rPr lang="en-US" dirty="0"/>
              <a:t>Paula McElwee </a:t>
            </a:r>
            <a:r>
              <a:rPr lang="en-US" dirty="0">
                <a:hlinkClick r:id="rId2"/>
              </a:rPr>
              <a:t>paulamcelwee.</a:t>
            </a:r>
            <a:r>
              <a:rPr lang="en-US">
                <a:hlinkClick r:id="rId2"/>
              </a:rPr>
              <a:t>ilru@gmail.</a:t>
            </a:r>
            <a:r>
              <a:rPr lang="en-US" dirty="0">
                <a:hlinkClick r:id="rId2"/>
              </a:rPr>
              <a:t>com</a:t>
            </a:r>
            <a:r>
              <a:rPr lang="en-US" dirty="0"/>
              <a:t> </a:t>
            </a:r>
          </a:p>
          <a:p>
            <a:pPr lvl="1">
              <a:buNone/>
            </a:pPr>
            <a:r>
              <a:rPr lang="en-US" dirty="0"/>
              <a:t>(559) 250-3082</a:t>
            </a:r>
          </a:p>
        </p:txBody>
      </p:sp>
      <p:sp>
        <p:nvSpPr>
          <p:cNvPr id="4" name="Slide Number Placeholder 3"/>
          <p:cNvSpPr>
            <a:spLocks noGrp="1"/>
          </p:cNvSpPr>
          <p:nvPr>
            <p:ph type="sldNum" sz="quarter" idx="12"/>
          </p:nvPr>
        </p:nvSpPr>
        <p:spPr/>
        <p:txBody>
          <a:bodyPr/>
          <a:lstStyle/>
          <a:p>
            <a:fld id="{45AF61AB-B0DD-4F9C-9F8E-E57A609D99F7}" type="slidenum">
              <a:rPr lang="en-US" smtClean="0"/>
              <a:t>13</a:t>
            </a:fld>
            <a:endParaRPr lang="en-US" dirty="0"/>
          </a:p>
        </p:txBody>
      </p:sp>
    </p:spTree>
    <p:extLst>
      <p:ext uri="{BB962C8B-B14F-4D97-AF65-F5344CB8AC3E}">
        <p14:creationId xmlns:p14="http://schemas.microsoft.com/office/powerpoint/2010/main" val="1062415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altLang="en-US" dirty="0">
                <a:effectLst/>
                <a:ea typeface="ＭＳ Ｐゴシック" pitchFamily="34" charset="-128"/>
              </a:rPr>
              <a:t>IL-NET (CIL-NET and SILC-NET) Attribution</a:t>
            </a:r>
          </a:p>
        </p:txBody>
      </p:sp>
      <p:sp>
        <p:nvSpPr>
          <p:cNvPr id="101379" name="Rectangle 3"/>
          <p:cNvSpPr>
            <a:spLocks noGrp="1" noChangeArrowheads="1"/>
          </p:cNvSpPr>
          <p:nvPr>
            <p:ph type="body" idx="1"/>
          </p:nvPr>
        </p:nvSpPr>
        <p:spPr>
          <a:xfrm>
            <a:off x="419100" y="1371600"/>
            <a:ext cx="9304021" cy="5699760"/>
          </a:xfrm>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buFontTx/>
              <a:buNone/>
            </a:pPr>
            <a:r>
              <a:rPr lang="en-US" altLang="en-US" sz="2200" dirty="0">
                <a:ea typeface="ＭＳ Ｐゴシック" pitchFamily="34" charset="-128"/>
              </a:rPr>
              <a:t>	</a:t>
            </a:r>
            <a:r>
              <a:rPr lang="en-US" altLang="en-US" sz="2640" dirty="0">
                <a:ea typeface="ＭＳ Ｐゴシック" pitchFamily="34" charset="-128"/>
              </a:rPr>
              <a:t>Support for development of this training was provided by the Department of Health and Human Services, Administration for Community Living under grant numbers </a:t>
            </a:r>
            <a:r>
              <a:rPr lang="en-US" sz="2640" dirty="0"/>
              <a:t>90ILTA0001 and 90ISTA0001</a:t>
            </a:r>
            <a:r>
              <a:rPr lang="en-US" altLang="en-US" sz="2640" dirty="0">
                <a:ea typeface="ＭＳ Ｐゴシック" pitchFamily="34" charset="-128"/>
              </a:rPr>
              <a:t>. No official endorsement of the Department of Health and Human Services should be inferred. Permission is granted for duplication of any portion of this PowerPoint presentation, providing that the following credit is given to the project: </a:t>
            </a:r>
            <a:r>
              <a:rPr lang="en-US" altLang="en-US" sz="2640" b="1" dirty="0">
                <a:ea typeface="ＭＳ Ｐゴシック" pitchFamily="34" charset="-128"/>
              </a:rPr>
              <a:t>Developed as part of the IL-NET, an ILRU/NCIL/APRIL National Training and Technical Assistance project.</a:t>
            </a:r>
            <a:endParaRPr lang="en-US" altLang="en-US" sz="2640" dirty="0">
              <a:ea typeface="ＭＳ Ｐゴシック" pitchFamily="34" charset="-128"/>
            </a:endParaRPr>
          </a:p>
          <a:p>
            <a:pPr>
              <a:buFont typeface="Tahoma" pitchFamily="34" charset="0"/>
              <a:buNone/>
            </a:pPr>
            <a:endParaRPr lang="en-US" altLang="en-US" sz="2200" dirty="0">
              <a:ea typeface="ＭＳ Ｐゴシック" pitchFamily="34" charset="-128"/>
            </a:endParaRPr>
          </a:p>
        </p:txBody>
      </p:sp>
      <p:sp>
        <p:nvSpPr>
          <p:cNvPr id="2" name="Slide Number Placeholder 1"/>
          <p:cNvSpPr>
            <a:spLocks noGrp="1"/>
          </p:cNvSpPr>
          <p:nvPr>
            <p:ph type="sldNum" sz="quarter" idx="10"/>
          </p:nvPr>
        </p:nvSpPr>
        <p:spPr bwMode="auto">
          <a:xfrm>
            <a:off x="6477000" y="6172200"/>
            <a:ext cx="2362200" cy="244475"/>
          </a:xfrm>
          <a:prstGeom prst="rect">
            <a:avLst/>
          </a:prstGeom>
          <a:noFill/>
          <a:ln w="9525">
            <a:noFill/>
            <a:miter lim="800000"/>
          </a:ln>
          <a:effectLst/>
        </p:spPr>
        <p:txBody>
          <a:bodyPr vert="horz" wrap="square" lIns="91440" tIns="45720" rIns="91440" bIns="45720" numCol="1" anchor="t" anchorCtr="0" compatLnSpc="1"/>
          <a:lstStyle>
            <a:defPPr>
              <a:defRPr lang="en-US"/>
            </a:defPPr>
            <a:lvl1pPr algn="r" rtl="0" fontAlgn="base">
              <a:spcBef>
                <a:spcPct val="0"/>
              </a:spcBef>
              <a:spcAft>
                <a:spcPct val="0"/>
              </a:spcAft>
              <a:defRPr sz="1200" b="1"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F2DF5F09-D78D-44DB-A338-E90D23C46220}" type="slidenum">
              <a:rPr lang="en-US" smtClean="0"/>
              <a:pPr>
                <a:defRPr/>
              </a:pPr>
              <a:t>14</a:t>
            </a:fld>
            <a:endParaRPr lang="en-US" dirty="0"/>
          </a:p>
        </p:txBody>
      </p:sp>
    </p:spTree>
    <p:extLst>
      <p:ext uri="{BB962C8B-B14F-4D97-AF65-F5344CB8AC3E}">
        <p14:creationId xmlns:p14="http://schemas.microsoft.com/office/powerpoint/2010/main" val="394205199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276600"/>
            <a:ext cx="9144000" cy="1524000"/>
          </a:xfrm>
        </p:spPr>
        <p:txBody>
          <a:bodyPr>
            <a:noAutofit/>
          </a:bodyPr>
          <a:lstStyle/>
          <a:p>
            <a:pPr>
              <a:lnSpc>
                <a:spcPct val="100000"/>
              </a:lnSpc>
            </a:pPr>
            <a:r>
              <a:rPr lang="en-US" sz="600" b="1" dirty="0">
                <a:solidFill>
                  <a:schemeClr val="bg2"/>
                </a:solidFill>
                <a:latin typeface="Arial Rounded MT Bold" panose="020F0704030504030204" pitchFamily="34" charset="0"/>
              </a:rPr>
              <a:t>&gt;&gt; Slide </a:t>
            </a:r>
            <a:fld id="{8A444053-2964-4726-8391-23A946A74AF7}" type="slidenum">
              <a:rPr lang="en-US" sz="600" b="1">
                <a:solidFill>
                  <a:schemeClr val="bg2"/>
                </a:solidFill>
                <a:latin typeface="Arial Rounded MT Bold" panose="020F0704030504030204" pitchFamily="34" charset="0"/>
              </a:rPr>
              <a:pPr>
                <a:lnSpc>
                  <a:spcPct val="100000"/>
                </a:lnSpc>
              </a:pPr>
              <a:t>2</a:t>
            </a:fld>
            <a:br>
              <a:rPr lang="en-US" sz="3200" b="1" dirty="0">
                <a:solidFill>
                  <a:schemeClr val="bg1">
                    <a:lumMod val="75000"/>
                  </a:schemeClr>
                </a:solidFill>
                <a:latin typeface="Arial Rounded MT Bold" panose="020F0704030504030204" pitchFamily="34" charset="0"/>
              </a:rPr>
            </a:br>
            <a:r>
              <a:rPr lang="en-US" sz="3200" dirty="0"/>
              <a:t>Executive Directors</a:t>
            </a:r>
            <a:br>
              <a:rPr lang="en-US" sz="3200" dirty="0"/>
            </a:br>
            <a:r>
              <a:rPr lang="en-US" sz="3200" dirty="0"/>
              <a:t>Peer Discussion - Planning</a:t>
            </a:r>
            <a:br>
              <a:rPr lang="en-US" sz="3200" dirty="0"/>
            </a:br>
            <a:r>
              <a:rPr lang="en-US" sz="3200" dirty="0"/>
              <a:t>January 8</a:t>
            </a:r>
            <a:r>
              <a:rPr lang="en-US" sz="3200"/>
              <a:t>, 2024</a:t>
            </a:r>
            <a:br>
              <a:rPr lang="en-US" sz="3200" dirty="0"/>
            </a:br>
            <a:br>
              <a:rPr lang="en-US" sz="3200" dirty="0"/>
            </a:br>
            <a:r>
              <a:rPr lang="en-US" altLang="en-US" sz="2800" i="1" dirty="0">
                <a:solidFill>
                  <a:srgbClr val="333399"/>
                </a:solidFill>
                <a:latin typeface="Arial Rounded MT Bold" panose="020F0704030504030204" pitchFamily="34" charset="0"/>
                <a:ea typeface="ＭＳ Ｐゴシック" pitchFamily="34" charset="-128"/>
                <a:cs typeface="Arial" charset="0"/>
              </a:rPr>
              <a:t>Presenter:</a:t>
            </a:r>
            <a:br>
              <a:rPr lang="en-US" altLang="en-US" sz="2800" dirty="0">
                <a:ea typeface="ＭＳ Ｐゴシック" pitchFamily="34" charset="-128"/>
                <a:cs typeface="Arial" charset="0"/>
              </a:rPr>
            </a:br>
            <a:r>
              <a:rPr lang="en-US" altLang="en-US" sz="2800" dirty="0">
                <a:ea typeface="ＭＳ Ｐゴシック" pitchFamily="34" charset="-128"/>
                <a:cs typeface="Arial" charset="0"/>
              </a:rPr>
              <a:t>Paula McElwee</a:t>
            </a:r>
            <a:endParaRPr lang="en-US" b="1" dirty="0">
              <a:solidFill>
                <a:srgbClr val="333399"/>
              </a:solidFill>
              <a:latin typeface="Arial Rounded MT Bold" panose="020F0704030504030204" pitchFamily="34" charset="0"/>
            </a:endParaRPr>
          </a:p>
        </p:txBody>
      </p:sp>
      <p:sp>
        <p:nvSpPr>
          <p:cNvPr id="3" name="Slide Number Placeholder 2"/>
          <p:cNvSpPr>
            <a:spLocks noGrp="1"/>
          </p:cNvSpPr>
          <p:nvPr>
            <p:ph type="sldNum" sz="quarter" idx="12"/>
          </p:nvPr>
        </p:nvSpPr>
        <p:spPr/>
        <p:txBody>
          <a:bodyPr/>
          <a:lstStyle/>
          <a:p>
            <a:fld id="{6153527D-BED1-478D-AC23-D9BDE0E418EC}" type="slidenum">
              <a:rPr lang="en-US" smtClean="0"/>
              <a:t>2</a:t>
            </a:fld>
            <a:endParaRPr lang="en-US" dirty="0"/>
          </a:p>
        </p:txBody>
      </p:sp>
    </p:spTree>
    <p:extLst>
      <p:ext uri="{BB962C8B-B14F-4D97-AF65-F5344CB8AC3E}">
        <p14:creationId xmlns:p14="http://schemas.microsoft.com/office/powerpoint/2010/main" val="3238155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990" dirty="0">
                <a:solidFill>
                  <a:schemeClr val="bg2">
                    <a:lumMod val="20000"/>
                    <a:lumOff val="80000"/>
                  </a:schemeClr>
                </a:solidFill>
              </a:rPr>
              <a:t>Slide  </a:t>
            </a:r>
            <a:fld id="{3237BBCE-C91D-44DD-A963-9A7C49A82A1D}" type="slidenum">
              <a:rPr lang="en-US" sz="990">
                <a:solidFill>
                  <a:schemeClr val="bg2">
                    <a:lumMod val="20000"/>
                    <a:lumOff val="80000"/>
                  </a:schemeClr>
                </a:solidFill>
              </a:rPr>
              <a:pPr/>
              <a:t>3</a:t>
            </a:fld>
            <a:r>
              <a:rPr lang="en-US" sz="990" dirty="0">
                <a:solidFill>
                  <a:schemeClr val="bg2">
                    <a:lumMod val="20000"/>
                    <a:lumOff val="80000"/>
                  </a:schemeClr>
                </a:solidFill>
              </a:rPr>
              <a:t> </a:t>
            </a:r>
            <a:br>
              <a:rPr lang="en-US" sz="3080" dirty="0"/>
            </a:br>
            <a:r>
              <a:rPr lang="en-US" sz="2860" dirty="0"/>
              <a:t>Purpose of Title VII of the Rehabilitation Act --</a:t>
            </a:r>
            <a:endParaRPr lang="en-US" sz="2860" dirty="0">
              <a:solidFill>
                <a:schemeClr val="accent2"/>
              </a:solidFill>
              <a:ea typeface="Tahoma" panose="020B0604030504040204" pitchFamily="34" charset="0"/>
              <a:cs typeface="Calibri Light" panose="020F0302020204030204" pitchFamily="34" charset="0"/>
            </a:endParaRPr>
          </a:p>
        </p:txBody>
      </p:sp>
      <p:sp>
        <p:nvSpPr>
          <p:cNvPr id="3" name="Content Placeholder 2"/>
          <p:cNvSpPr>
            <a:spLocks noGrp="1"/>
          </p:cNvSpPr>
          <p:nvPr>
            <p:ph idx="1"/>
          </p:nvPr>
        </p:nvSpPr>
        <p:spPr>
          <a:xfrm>
            <a:off x="335280" y="1371600"/>
            <a:ext cx="9471660" cy="5532120"/>
          </a:xfrm>
        </p:spPr>
        <p:txBody>
          <a:bodyPr/>
          <a:lstStyle/>
          <a:p>
            <a:pPr marL="0" indent="0">
              <a:buNone/>
            </a:pPr>
            <a:r>
              <a:rPr lang="en-US" b="1" dirty="0"/>
              <a:t>§ 1329.2 Purpose.</a:t>
            </a:r>
            <a:endParaRPr lang="en-US" dirty="0"/>
          </a:p>
          <a:p>
            <a:pPr marL="0" indent="0">
              <a:spcBef>
                <a:spcPts val="1320"/>
              </a:spcBef>
              <a:buNone/>
            </a:pPr>
            <a:r>
              <a:rPr lang="en-US" dirty="0"/>
              <a:t>The purpose of title VII of the Act is to promote a </a:t>
            </a:r>
            <a:r>
              <a:rPr lang="en-US" b="1" dirty="0"/>
              <a:t>philosophy of independent living</a:t>
            </a:r>
            <a:r>
              <a:rPr lang="en-US" dirty="0"/>
              <a:t> (IL), including a philosophy of consumer control, peer support, self-help, self-determination, equal access, and individual and system advocacy, in order to maximize the leadership, empowerment, independence, and productivity of individuals with disabilities, and to promote the integration and full inclusion of individuals with disabilities into the mainstream of American society...</a:t>
            </a:r>
          </a:p>
          <a:p>
            <a:pPr marL="0" indent="0">
              <a:buNone/>
            </a:pPr>
            <a:endParaRPr lang="en-US" sz="1100" dirty="0"/>
          </a:p>
          <a:p>
            <a:pPr marL="0" indent="0">
              <a:buNone/>
            </a:pPr>
            <a:r>
              <a:rPr lang="en-US" b="1" dirty="0"/>
              <a:t>What words jump out at you? Shout them out vocally or in the chat…</a:t>
            </a:r>
          </a:p>
        </p:txBody>
      </p:sp>
      <p:sp>
        <p:nvSpPr>
          <p:cNvPr id="4" name="Slide Number Placeholder 3"/>
          <p:cNvSpPr>
            <a:spLocks noGrp="1"/>
          </p:cNvSpPr>
          <p:nvPr>
            <p:ph type="sldNum" sz="quarter" idx="10"/>
          </p:nvPr>
        </p:nvSpPr>
        <p:spPr bwMode="auto">
          <a:xfrm>
            <a:off x="6477000" y="6172200"/>
            <a:ext cx="2362200" cy="244475"/>
          </a:xfrm>
          <a:prstGeom prst="rect">
            <a:avLst/>
          </a:prstGeom>
          <a:noFill/>
          <a:ln w="9525">
            <a:noFill/>
            <a:miter lim="800000"/>
          </a:ln>
          <a:effectLst/>
        </p:spPr>
        <p:txBody>
          <a:bodyPr vert="horz" wrap="square" lIns="91440" tIns="45720" rIns="91440" bIns="45720" numCol="1" anchor="t" anchorCtr="0" compatLnSpc="1"/>
          <a:lstStyle>
            <a:defPPr>
              <a:defRPr lang="en-US"/>
            </a:defPPr>
            <a:lvl1pPr algn="r" rtl="0" fontAlgn="base">
              <a:spcBef>
                <a:spcPct val="0"/>
              </a:spcBef>
              <a:spcAft>
                <a:spcPct val="0"/>
              </a:spcAft>
              <a:defRPr sz="1200" b="1" kern="1200">
                <a:solidFill>
                  <a:schemeClr val="tx1"/>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fld id="{F2DF5F09-D78D-44DB-A338-E90D23C46220}" type="slidenum">
              <a:rPr lang="en-US" smtClean="0"/>
              <a:pPr>
                <a:defRPr/>
              </a:pPr>
              <a:t>3</a:t>
            </a:fld>
            <a:endParaRPr lang="en-US" dirty="0"/>
          </a:p>
        </p:txBody>
      </p:sp>
    </p:spTree>
    <p:extLst>
      <p:ext uri="{BB962C8B-B14F-4D97-AF65-F5344CB8AC3E}">
        <p14:creationId xmlns:p14="http://schemas.microsoft.com/office/powerpoint/2010/main" val="1265822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243B5F-D5B6-5CC9-93DB-07AF172563F5}"/>
              </a:ext>
            </a:extLst>
          </p:cNvPr>
          <p:cNvSpPr>
            <a:spLocks noGrp="1"/>
          </p:cNvSpPr>
          <p:nvPr>
            <p:ph type="title"/>
          </p:nvPr>
        </p:nvSpPr>
        <p:spPr/>
        <p:txBody>
          <a:bodyPr/>
          <a:lstStyle/>
          <a:p>
            <a:r>
              <a:rPr lang="en-US" sz="880" dirty="0">
                <a:solidFill>
                  <a:schemeClr val="bg2">
                    <a:lumMod val="20000"/>
                    <a:lumOff val="80000"/>
                  </a:schemeClr>
                </a:solidFill>
              </a:rPr>
              <a:t>Slide  </a:t>
            </a:r>
            <a:fld id="{3237BBCE-C91D-44DD-A963-9A7C49A82A1D}" type="slidenum">
              <a:rPr lang="en-US" sz="880">
                <a:solidFill>
                  <a:schemeClr val="bg2">
                    <a:lumMod val="20000"/>
                    <a:lumOff val="80000"/>
                  </a:schemeClr>
                </a:solidFill>
              </a:rPr>
              <a:pPr/>
              <a:t>4</a:t>
            </a:fld>
            <a:br>
              <a:rPr lang="en-US" dirty="0"/>
            </a:br>
            <a:r>
              <a:rPr lang="en-US" dirty="0"/>
              <a:t>When IL grants were first established IL was messy</a:t>
            </a:r>
          </a:p>
        </p:txBody>
      </p:sp>
      <p:sp>
        <p:nvSpPr>
          <p:cNvPr id="2" name="Content Placeholder 1">
            <a:extLst>
              <a:ext uri="{FF2B5EF4-FFF2-40B4-BE49-F238E27FC236}">
                <a16:creationId xmlns:a16="http://schemas.microsoft.com/office/drawing/2014/main" id="{F83270CA-EFC0-230E-DFD3-3328766D1D30}"/>
              </a:ext>
            </a:extLst>
          </p:cNvPr>
          <p:cNvSpPr>
            <a:spLocks noGrp="1"/>
          </p:cNvSpPr>
          <p:nvPr>
            <p:ph idx="1"/>
          </p:nvPr>
        </p:nvSpPr>
        <p:spPr/>
        <p:txBody>
          <a:bodyPr/>
          <a:lstStyle/>
          <a:p>
            <a:r>
              <a:rPr lang="en-US" dirty="0"/>
              <a:t>Many didn’t know what IL really was.</a:t>
            </a:r>
          </a:p>
          <a:p>
            <a:r>
              <a:rPr lang="en-US" dirty="0"/>
              <a:t>The CIL grants were written by the state Rehabilitation entity and went to some organizations that weren’t truly consumer-controlled.</a:t>
            </a:r>
          </a:p>
          <a:p>
            <a:r>
              <a:rPr lang="en-US" dirty="0"/>
              <a:t>True example: A local consumer group asked a DD agency to write the grant for them and it was a few years before they established their own corporation and board to achieve true consumer control.</a:t>
            </a:r>
          </a:p>
          <a:p>
            <a:r>
              <a:rPr lang="en-US" dirty="0"/>
              <a:t>Some grants went to single-disability organizations that then had to widen their scope to be cross-disability. </a:t>
            </a:r>
          </a:p>
        </p:txBody>
      </p:sp>
      <p:sp>
        <p:nvSpPr>
          <p:cNvPr id="3" name="Slide Number Placeholder 2">
            <a:extLst>
              <a:ext uri="{FF2B5EF4-FFF2-40B4-BE49-F238E27FC236}">
                <a16:creationId xmlns:a16="http://schemas.microsoft.com/office/drawing/2014/main" id="{B65BCA20-3F2D-B440-8EB6-858C3E3F0AD6}"/>
              </a:ext>
            </a:extLst>
          </p:cNvPr>
          <p:cNvSpPr>
            <a:spLocks noGrp="1"/>
          </p:cNvSpPr>
          <p:nvPr>
            <p:ph type="sldNum" sz="quarter" idx="10"/>
          </p:nvPr>
        </p:nvSpPr>
        <p:spPr bwMode="auto">
          <a:xfrm>
            <a:off x="6477000" y="6172200"/>
            <a:ext cx="2362200" cy="244475"/>
          </a:xfrm>
          <a:prstGeom prst="rect">
            <a:avLst/>
          </a:prstGeom>
          <a:noFill/>
          <a:ln w="9525">
            <a:noFill/>
            <a:miter lim="800000"/>
          </a:ln>
          <a:effectLst/>
        </p:spPr>
        <p:txBody>
          <a:bodyPr vert="horz" wrap="square" lIns="91440" tIns="45720" rIns="91440" bIns="45720" numCol="1" anchor="t" anchorCtr="0" compatLnSpc="1"/>
          <a:lstStyle>
            <a:defPPr>
              <a:defRPr lang="en-US"/>
            </a:defPPr>
            <a:lvl1pPr algn="r" rtl="0" fontAlgn="base">
              <a:spcBef>
                <a:spcPct val="0"/>
              </a:spcBef>
              <a:spcAft>
                <a:spcPct val="0"/>
              </a:spcAft>
              <a:defRPr sz="1200" b="1" kern="1200">
                <a:solidFill>
                  <a:schemeClr val="tx1"/>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F2DF5F09-D78D-44DB-A338-E90D23C46220}" type="slidenum">
              <a:rPr lang="en-US" smtClean="0"/>
              <a:pPr>
                <a:defRPr/>
              </a:pPr>
              <a:t>4</a:t>
            </a:fld>
            <a:endParaRPr lang="en-US" dirty="0"/>
          </a:p>
        </p:txBody>
      </p:sp>
    </p:spTree>
    <p:extLst>
      <p:ext uri="{BB962C8B-B14F-4D97-AF65-F5344CB8AC3E}">
        <p14:creationId xmlns:p14="http://schemas.microsoft.com/office/powerpoint/2010/main" val="4037822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E79440D-E5B7-BEF0-EE75-33BD0193AF67}"/>
              </a:ext>
            </a:extLst>
          </p:cNvPr>
          <p:cNvSpPr>
            <a:spLocks noGrp="1"/>
          </p:cNvSpPr>
          <p:nvPr>
            <p:ph type="title"/>
          </p:nvPr>
        </p:nvSpPr>
        <p:spPr/>
        <p:txBody>
          <a:bodyPr/>
          <a:lstStyle/>
          <a:p>
            <a:r>
              <a:rPr lang="en-US" sz="880" dirty="0">
                <a:solidFill>
                  <a:schemeClr val="bg2">
                    <a:lumMod val="20000"/>
                    <a:lumOff val="80000"/>
                  </a:schemeClr>
                </a:solidFill>
              </a:rPr>
              <a:t>Slide  </a:t>
            </a:r>
            <a:fld id="{3237BBCE-C91D-44DD-A963-9A7C49A82A1D}" type="slidenum">
              <a:rPr lang="en-US" sz="880">
                <a:solidFill>
                  <a:schemeClr val="bg2">
                    <a:lumMod val="20000"/>
                    <a:lumOff val="80000"/>
                  </a:schemeClr>
                </a:solidFill>
              </a:rPr>
              <a:pPr/>
              <a:t>5</a:t>
            </a:fld>
            <a:r>
              <a:rPr lang="en-US" sz="880" dirty="0">
                <a:solidFill>
                  <a:schemeClr val="bg2">
                    <a:lumMod val="20000"/>
                    <a:lumOff val="80000"/>
                  </a:schemeClr>
                </a:solidFill>
              </a:rPr>
              <a:t> </a:t>
            </a:r>
            <a:br>
              <a:rPr lang="en-US" sz="3080" dirty="0"/>
            </a:br>
            <a:r>
              <a:rPr lang="en-US" dirty="0"/>
              <a:t>The movement recalibrated</a:t>
            </a:r>
          </a:p>
        </p:txBody>
      </p:sp>
      <p:sp>
        <p:nvSpPr>
          <p:cNvPr id="2" name="Content Placeholder 1">
            <a:extLst>
              <a:ext uri="{FF2B5EF4-FFF2-40B4-BE49-F238E27FC236}">
                <a16:creationId xmlns:a16="http://schemas.microsoft.com/office/drawing/2014/main" id="{7BAE4639-B8A1-B65E-1C44-02FA27196EC2}"/>
              </a:ext>
            </a:extLst>
          </p:cNvPr>
          <p:cNvSpPr>
            <a:spLocks noGrp="1"/>
          </p:cNvSpPr>
          <p:nvPr>
            <p:ph idx="1"/>
          </p:nvPr>
        </p:nvSpPr>
        <p:spPr/>
        <p:txBody>
          <a:bodyPr>
            <a:normAutofit lnSpcReduction="10000"/>
          </a:bodyPr>
          <a:lstStyle/>
          <a:p>
            <a:r>
              <a:rPr lang="en-US" dirty="0"/>
              <a:t>We wrote the language of the amendments to the Rehab Act including the standards and assurances.</a:t>
            </a:r>
          </a:p>
          <a:p>
            <a:r>
              <a:rPr lang="en-US" dirty="0"/>
              <a:t>The SILCs, which were DSU (Designated State Unit) run in the beginning, corrected to become consumer controlled.</a:t>
            </a:r>
          </a:p>
          <a:p>
            <a:r>
              <a:rPr lang="en-US" dirty="0"/>
              <a:t>There were leaders who were clearly people with significant disabilities in every sector and throughout the country. </a:t>
            </a:r>
          </a:p>
          <a:p>
            <a:pPr marL="0" indent="0">
              <a:buNone/>
            </a:pPr>
            <a:endParaRPr lang="en-US" dirty="0"/>
          </a:p>
          <a:p>
            <a:pPr marL="0" indent="0">
              <a:buNone/>
            </a:pPr>
            <a:r>
              <a:rPr lang="en-US" b="1" dirty="0"/>
              <a:t>The Rehabilitation Act is 50 years old	</a:t>
            </a:r>
          </a:p>
          <a:p>
            <a:r>
              <a:rPr lang="en-US" dirty="0"/>
              <a:t>Are we due for another self-correction?</a:t>
            </a:r>
          </a:p>
          <a:p>
            <a:r>
              <a:rPr lang="en-US" dirty="0"/>
              <a:t>What should we do to get back to the root of IL?</a:t>
            </a:r>
          </a:p>
          <a:p>
            <a:r>
              <a:rPr lang="en-US" dirty="0"/>
              <a:t>Are CILs being truly led by people with disabilities?</a:t>
            </a:r>
          </a:p>
          <a:p>
            <a:endParaRPr lang="en-US" dirty="0"/>
          </a:p>
        </p:txBody>
      </p:sp>
      <p:sp>
        <p:nvSpPr>
          <p:cNvPr id="3" name="Slide Number Placeholder 2">
            <a:extLst>
              <a:ext uri="{FF2B5EF4-FFF2-40B4-BE49-F238E27FC236}">
                <a16:creationId xmlns:a16="http://schemas.microsoft.com/office/drawing/2014/main" id="{F15AB58C-CF8F-939D-1E37-E789B4054103}"/>
              </a:ext>
            </a:extLst>
          </p:cNvPr>
          <p:cNvSpPr>
            <a:spLocks noGrp="1"/>
          </p:cNvSpPr>
          <p:nvPr>
            <p:ph type="sldNum" sz="quarter" idx="10"/>
          </p:nvPr>
        </p:nvSpPr>
        <p:spPr bwMode="auto">
          <a:xfrm>
            <a:off x="6477000" y="6172200"/>
            <a:ext cx="2362200" cy="244475"/>
          </a:xfrm>
          <a:prstGeom prst="rect">
            <a:avLst/>
          </a:prstGeom>
          <a:noFill/>
          <a:ln w="9525">
            <a:noFill/>
            <a:miter lim="800000"/>
          </a:ln>
          <a:effectLst/>
        </p:spPr>
        <p:txBody>
          <a:bodyPr vert="horz" wrap="square" lIns="91440" tIns="45720" rIns="91440" bIns="45720" numCol="1" anchor="t" anchorCtr="0" compatLnSpc="1"/>
          <a:lstStyle>
            <a:defPPr>
              <a:defRPr lang="en-US"/>
            </a:defPPr>
            <a:lvl1pPr algn="r" rtl="0" fontAlgn="base">
              <a:spcBef>
                <a:spcPct val="0"/>
              </a:spcBef>
              <a:spcAft>
                <a:spcPct val="0"/>
              </a:spcAft>
              <a:defRPr sz="1200" b="1" kern="1200">
                <a:solidFill>
                  <a:schemeClr val="tx1"/>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F2DF5F09-D78D-44DB-A338-E90D23C46220}" type="slidenum">
              <a:rPr lang="en-US" smtClean="0"/>
              <a:pPr>
                <a:defRPr/>
              </a:pPr>
              <a:t>5</a:t>
            </a:fld>
            <a:endParaRPr lang="en-US" dirty="0"/>
          </a:p>
        </p:txBody>
      </p:sp>
    </p:spTree>
    <p:extLst>
      <p:ext uri="{BB962C8B-B14F-4D97-AF65-F5344CB8AC3E}">
        <p14:creationId xmlns:p14="http://schemas.microsoft.com/office/powerpoint/2010/main" val="82247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C393A81-C00F-411E-9F84-41FC9DC241AC}"/>
              </a:ext>
            </a:extLst>
          </p:cNvPr>
          <p:cNvSpPr>
            <a:spLocks noGrp="1"/>
          </p:cNvSpPr>
          <p:nvPr>
            <p:ph type="title"/>
          </p:nvPr>
        </p:nvSpPr>
        <p:spPr/>
        <p:txBody>
          <a:bodyPr/>
          <a:lstStyle/>
          <a:p>
            <a:r>
              <a:rPr lang="en-US" sz="880" dirty="0">
                <a:solidFill>
                  <a:schemeClr val="bg2">
                    <a:lumMod val="20000"/>
                    <a:lumOff val="80000"/>
                  </a:schemeClr>
                </a:solidFill>
              </a:rPr>
              <a:t>Slide  </a:t>
            </a:r>
            <a:fld id="{3237BBCE-C91D-44DD-A963-9A7C49A82A1D}" type="slidenum">
              <a:rPr lang="en-US" sz="880">
                <a:solidFill>
                  <a:schemeClr val="bg2">
                    <a:lumMod val="20000"/>
                    <a:lumOff val="80000"/>
                  </a:schemeClr>
                </a:solidFill>
              </a:rPr>
              <a:pPr/>
              <a:t>6</a:t>
            </a:fld>
            <a:r>
              <a:rPr lang="en-US" sz="880" dirty="0">
                <a:solidFill>
                  <a:schemeClr val="bg2">
                    <a:lumMod val="20000"/>
                    <a:lumOff val="80000"/>
                  </a:schemeClr>
                </a:solidFill>
              </a:rPr>
              <a:t> </a:t>
            </a:r>
            <a:br>
              <a:rPr lang="en-US" sz="880" dirty="0"/>
            </a:br>
            <a:r>
              <a:rPr lang="en-US" dirty="0"/>
              <a:t>CILS are NOT…</a:t>
            </a:r>
          </a:p>
        </p:txBody>
      </p:sp>
      <p:sp>
        <p:nvSpPr>
          <p:cNvPr id="2" name="Content Placeholder 1">
            <a:extLst>
              <a:ext uri="{FF2B5EF4-FFF2-40B4-BE49-F238E27FC236}">
                <a16:creationId xmlns:a16="http://schemas.microsoft.com/office/drawing/2014/main" id="{F66A61C6-E9FA-1DA1-48B6-41E7B34CA42B}"/>
              </a:ext>
            </a:extLst>
          </p:cNvPr>
          <p:cNvSpPr>
            <a:spLocks noGrp="1"/>
          </p:cNvSpPr>
          <p:nvPr>
            <p:ph idx="1"/>
          </p:nvPr>
        </p:nvSpPr>
        <p:spPr/>
        <p:txBody>
          <a:bodyPr/>
          <a:lstStyle/>
          <a:p>
            <a:r>
              <a:rPr lang="en-US" dirty="0"/>
              <a:t>A day program</a:t>
            </a:r>
          </a:p>
          <a:p>
            <a:r>
              <a:rPr lang="en-US" dirty="0"/>
              <a:t>A full time recreation program</a:t>
            </a:r>
          </a:p>
          <a:p>
            <a:r>
              <a:rPr lang="en-US" dirty="0"/>
              <a:t>Sheltered workshops</a:t>
            </a:r>
          </a:p>
          <a:p>
            <a:r>
              <a:rPr lang="en-US" dirty="0"/>
              <a:t>Places where people who do real work are “volunteers”</a:t>
            </a:r>
          </a:p>
          <a:p>
            <a:r>
              <a:rPr lang="en-US" dirty="0"/>
              <a:t>Representative payees</a:t>
            </a:r>
          </a:p>
          <a:p>
            <a:r>
              <a:rPr lang="en-US" dirty="0"/>
              <a:t>Advocates for guardianship</a:t>
            </a:r>
          </a:p>
          <a:p>
            <a:r>
              <a:rPr lang="en-US" dirty="0"/>
              <a:t>Places that can’t afford interpreters</a:t>
            </a:r>
          </a:p>
          <a:p>
            <a:r>
              <a:rPr lang="en-US" dirty="0"/>
              <a:t>Inaccessible for any disability</a:t>
            </a:r>
          </a:p>
          <a:p>
            <a:endParaRPr lang="en-US" dirty="0"/>
          </a:p>
        </p:txBody>
      </p:sp>
      <p:sp>
        <p:nvSpPr>
          <p:cNvPr id="3" name="Slide Number Placeholder 2">
            <a:extLst>
              <a:ext uri="{FF2B5EF4-FFF2-40B4-BE49-F238E27FC236}">
                <a16:creationId xmlns:a16="http://schemas.microsoft.com/office/drawing/2014/main" id="{BFE2E0F4-C083-799D-B3CA-C7E071986F89}"/>
              </a:ext>
            </a:extLst>
          </p:cNvPr>
          <p:cNvSpPr>
            <a:spLocks noGrp="1"/>
          </p:cNvSpPr>
          <p:nvPr>
            <p:ph type="sldNum" sz="quarter" idx="10"/>
          </p:nvPr>
        </p:nvSpPr>
        <p:spPr bwMode="auto">
          <a:xfrm>
            <a:off x="6477000" y="6172200"/>
            <a:ext cx="2362200" cy="244475"/>
          </a:xfrm>
          <a:prstGeom prst="rect">
            <a:avLst/>
          </a:prstGeom>
          <a:noFill/>
          <a:ln w="9525">
            <a:noFill/>
            <a:miter lim="800000"/>
          </a:ln>
          <a:effectLst/>
        </p:spPr>
        <p:txBody>
          <a:bodyPr vert="horz" wrap="square" lIns="91440" tIns="45720" rIns="91440" bIns="45720" numCol="1" anchor="t" anchorCtr="0" compatLnSpc="1"/>
          <a:lstStyle>
            <a:defPPr>
              <a:defRPr lang="en-US"/>
            </a:defPPr>
            <a:lvl1pPr algn="r" rtl="0" fontAlgn="base">
              <a:spcBef>
                <a:spcPct val="0"/>
              </a:spcBef>
              <a:spcAft>
                <a:spcPct val="0"/>
              </a:spcAft>
              <a:defRPr sz="1200" b="1" kern="1200">
                <a:solidFill>
                  <a:schemeClr val="tx1"/>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F2DF5F09-D78D-44DB-A338-E90D23C46220}" type="slidenum">
              <a:rPr lang="en-US" smtClean="0"/>
              <a:pPr>
                <a:defRPr/>
              </a:pPr>
              <a:t>6</a:t>
            </a:fld>
            <a:endParaRPr lang="en-US" dirty="0"/>
          </a:p>
        </p:txBody>
      </p:sp>
    </p:spTree>
    <p:extLst>
      <p:ext uri="{BB962C8B-B14F-4D97-AF65-F5344CB8AC3E}">
        <p14:creationId xmlns:p14="http://schemas.microsoft.com/office/powerpoint/2010/main" val="65217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449580"/>
            <a:ext cx="8884920" cy="871378"/>
          </a:xfrm>
        </p:spPr>
        <p:txBody>
          <a:bodyPr/>
          <a:lstStyle/>
          <a:p>
            <a:r>
              <a:rPr lang="en-US" sz="880" dirty="0">
                <a:solidFill>
                  <a:schemeClr val="bg2">
                    <a:lumMod val="20000"/>
                    <a:lumOff val="80000"/>
                  </a:schemeClr>
                </a:solidFill>
                <a:latin typeface="Calibri"/>
                <a:cs typeface="Calibri"/>
              </a:rPr>
              <a:t>Slide  </a:t>
            </a:r>
            <a:fld id="{3237BBCE-C91D-44DD-A963-9A7C49A82A1D}" type="slidenum">
              <a:rPr lang="en-US" sz="880" dirty="0">
                <a:solidFill>
                  <a:schemeClr val="bg2">
                    <a:lumMod val="20000"/>
                    <a:lumOff val="80000"/>
                  </a:schemeClr>
                </a:solidFill>
                <a:latin typeface="Calibri"/>
                <a:cs typeface="Calibri"/>
              </a:rPr>
              <a:pPr/>
              <a:t>7</a:t>
            </a:fld>
            <a:r>
              <a:rPr lang="en-US" sz="880" dirty="0">
                <a:solidFill>
                  <a:schemeClr val="bg2">
                    <a:lumMod val="20000"/>
                    <a:lumOff val="80000"/>
                  </a:schemeClr>
                </a:solidFill>
                <a:latin typeface="Calibri"/>
                <a:cs typeface="Calibri"/>
              </a:rPr>
              <a:t> </a:t>
            </a:r>
            <a:br>
              <a:rPr lang="en-US" sz="3080" dirty="0"/>
            </a:br>
            <a:r>
              <a:rPr lang="en-US" dirty="0">
                <a:latin typeface="Calibri"/>
                <a:cs typeface="Calibri"/>
              </a:rPr>
              <a:t>CIL Standards - The law says CILs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latin typeface="Calibri Light"/>
                <a:cs typeface="Calibri Light"/>
              </a:rPr>
              <a:t>A full list of the </a:t>
            </a:r>
            <a:r>
              <a:rPr lang="en-US" dirty="0">
                <a:latin typeface="Calibri Light"/>
                <a:cs typeface="Calibri Light"/>
                <a:hlinkClick r:id="rId3"/>
              </a:rPr>
              <a:t>CIL Standards and Assurances </a:t>
            </a:r>
            <a:r>
              <a:rPr lang="en-US" dirty="0">
                <a:latin typeface="Calibri Light"/>
                <a:cs typeface="Calibri Light"/>
              </a:rPr>
              <a:t>is linked from the ILRU website including the specific federal regulations and citations. </a:t>
            </a:r>
          </a:p>
          <a:p>
            <a:pPr>
              <a:buFont typeface="Arial"/>
              <a:buChar char="•"/>
            </a:pPr>
            <a:r>
              <a:rPr lang="en-US" sz="2640" dirty="0">
                <a:latin typeface="Calibri Light"/>
                <a:cs typeface="Calibri Light"/>
              </a:rPr>
              <a:t>Promote and practice the Independent Living Philosophy.</a:t>
            </a:r>
            <a:endParaRPr lang="en-US" sz="2640" dirty="0">
              <a:cs typeface="Calibri Light" panose="020F0302020204030204" pitchFamily="34" charset="0"/>
            </a:endParaRPr>
          </a:p>
          <a:p>
            <a:pPr>
              <a:buFont typeface="Arial"/>
            </a:pPr>
            <a:r>
              <a:rPr lang="en-US" sz="2640" dirty="0">
                <a:latin typeface="Calibri Light"/>
                <a:cs typeface="Calibri Light"/>
              </a:rPr>
              <a:t>Provide the Core Services.</a:t>
            </a:r>
          </a:p>
          <a:p>
            <a:pPr>
              <a:buFont typeface="Arial"/>
            </a:pPr>
            <a:r>
              <a:rPr lang="en-US" sz="2640" dirty="0">
                <a:latin typeface="Calibri Light"/>
                <a:cs typeface="Calibri Light"/>
              </a:rPr>
              <a:t>Provide other Independent Living Services.</a:t>
            </a:r>
          </a:p>
          <a:p>
            <a:pPr>
              <a:buFont typeface="Arial"/>
            </a:pPr>
            <a:r>
              <a:rPr lang="en-US" sz="2640" dirty="0">
                <a:latin typeface="Calibri Light"/>
                <a:cs typeface="Calibri Light"/>
              </a:rPr>
              <a:t>Facilitate development of consumer IL goals.</a:t>
            </a:r>
            <a:endParaRPr lang="en-US" sz="2640" dirty="0">
              <a:cs typeface="Calibri Light" panose="020F0302020204030204" pitchFamily="34" charset="0"/>
            </a:endParaRPr>
          </a:p>
          <a:p>
            <a:pPr>
              <a:buFont typeface="Arial"/>
            </a:pPr>
            <a:r>
              <a:rPr lang="en-US" sz="2640" dirty="0">
                <a:latin typeface="Calibri Light"/>
                <a:cs typeface="Calibri Light"/>
              </a:rPr>
              <a:t>Work to increase the availability and improve the quality of community options for independent living. </a:t>
            </a:r>
            <a:endParaRPr lang="en-US" sz="2640" dirty="0">
              <a:cs typeface="Calibri Light" panose="020F0302020204030204" pitchFamily="34" charset="0"/>
            </a:endParaRPr>
          </a:p>
          <a:p>
            <a:pPr>
              <a:buFont typeface="Arial"/>
            </a:pPr>
            <a:r>
              <a:rPr lang="en-US" sz="2640" dirty="0">
                <a:latin typeface="Calibri Light"/>
                <a:cs typeface="Calibri Light"/>
              </a:rPr>
              <a:t>Conduct activities to increase the capacity of communities to meet the needs of individuals with significant disabilities.</a:t>
            </a:r>
            <a:endParaRPr lang="en-US" sz="2640" dirty="0">
              <a:cs typeface="Calibri Light" panose="020F0302020204030204" pitchFamily="34" charset="0"/>
            </a:endParaRPr>
          </a:p>
          <a:p>
            <a:pPr>
              <a:buFont typeface="Arial"/>
            </a:pPr>
            <a:r>
              <a:rPr lang="en-US" sz="2640" dirty="0">
                <a:latin typeface="Calibri Light"/>
                <a:cs typeface="Calibri Light"/>
              </a:rPr>
              <a:t>Conduct resources development to obtain other funding. </a:t>
            </a:r>
            <a:endParaRPr lang="en-US" sz="2640" dirty="0">
              <a:cs typeface="Calibri Light" panose="020F0302020204030204" pitchFamily="34" charset="0"/>
            </a:endParaRPr>
          </a:p>
          <a:p>
            <a:pPr marL="0" indent="0">
              <a:buNone/>
            </a:pPr>
            <a:endParaRPr lang="en-US" dirty="0">
              <a:latin typeface="Calibri Light"/>
              <a:cs typeface="Calibri Light"/>
            </a:endParaRPr>
          </a:p>
        </p:txBody>
      </p:sp>
      <p:sp>
        <p:nvSpPr>
          <p:cNvPr id="4" name="Slide Number Placeholder 3"/>
          <p:cNvSpPr>
            <a:spLocks noGrp="1"/>
          </p:cNvSpPr>
          <p:nvPr>
            <p:ph type="sldNum" sz="quarter" idx="10"/>
          </p:nvPr>
        </p:nvSpPr>
        <p:spPr bwMode="auto">
          <a:xfrm>
            <a:off x="6477000" y="6172200"/>
            <a:ext cx="2362200" cy="244475"/>
          </a:xfrm>
          <a:prstGeom prst="rect">
            <a:avLst/>
          </a:prstGeom>
          <a:noFill/>
          <a:ln w="9525">
            <a:noFill/>
            <a:miter lim="800000"/>
          </a:ln>
          <a:effectLst/>
        </p:spPr>
        <p:txBody>
          <a:bodyPr vert="horz" wrap="square" lIns="91440" tIns="45720" rIns="91440" bIns="45720" numCol="1" anchor="t" anchorCtr="0" compatLnSpc="1"/>
          <a:lstStyle>
            <a:defPPr>
              <a:defRPr lang="en-US"/>
            </a:defPPr>
            <a:lvl1pPr algn="r" rtl="0" fontAlgn="base">
              <a:spcBef>
                <a:spcPct val="0"/>
              </a:spcBef>
              <a:spcAft>
                <a:spcPct val="0"/>
              </a:spcAft>
              <a:defRPr sz="1200" b="1" kern="1200">
                <a:solidFill>
                  <a:schemeClr val="tx1"/>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F2DF5F09-D78D-44DB-A338-E90D23C46220}" type="slidenum">
              <a:rPr lang="en-US" smtClean="0"/>
              <a:pPr>
                <a:defRPr/>
              </a:pPr>
              <a:t>7</a:t>
            </a:fld>
            <a:endParaRPr lang="en-US" dirty="0"/>
          </a:p>
        </p:txBody>
      </p:sp>
    </p:spTree>
    <p:extLst>
      <p:ext uri="{BB962C8B-B14F-4D97-AF65-F5344CB8AC3E}">
        <p14:creationId xmlns:p14="http://schemas.microsoft.com/office/powerpoint/2010/main" val="2671244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449580"/>
            <a:ext cx="8884920" cy="871378"/>
          </a:xfrm>
        </p:spPr>
        <p:txBody>
          <a:bodyPr/>
          <a:lstStyle/>
          <a:p>
            <a:r>
              <a:rPr lang="en-US" sz="880" dirty="0">
                <a:solidFill>
                  <a:schemeClr val="bg2">
                    <a:lumMod val="20000"/>
                    <a:lumOff val="80000"/>
                  </a:schemeClr>
                </a:solidFill>
                <a:latin typeface="Calibri"/>
                <a:cs typeface="Calibri"/>
              </a:rPr>
              <a:t>Slide  </a:t>
            </a:r>
            <a:fld id="{3237BBCE-C91D-44DD-A963-9A7C49A82A1D}" type="slidenum">
              <a:rPr lang="en-US" sz="880" dirty="0">
                <a:solidFill>
                  <a:schemeClr val="bg2">
                    <a:lumMod val="20000"/>
                    <a:lumOff val="80000"/>
                  </a:schemeClr>
                </a:solidFill>
                <a:latin typeface="Calibri"/>
                <a:cs typeface="Calibri"/>
              </a:rPr>
              <a:pPr/>
              <a:t>8</a:t>
            </a:fld>
            <a:r>
              <a:rPr lang="en-US" sz="880" dirty="0">
                <a:solidFill>
                  <a:schemeClr val="bg2">
                    <a:lumMod val="20000"/>
                    <a:lumOff val="80000"/>
                  </a:schemeClr>
                </a:solidFill>
                <a:latin typeface="Calibri"/>
                <a:cs typeface="Calibri"/>
              </a:rPr>
              <a:t> </a:t>
            </a:r>
            <a:br>
              <a:rPr lang="en-US" sz="3080" dirty="0"/>
            </a:br>
            <a:r>
              <a:rPr lang="en-US" dirty="0">
                <a:latin typeface="Calibri"/>
                <a:cs typeface="Calibri"/>
              </a:rPr>
              <a:t>CIL Assurances - The law says CILs </a:t>
            </a:r>
            <a:endParaRPr lang="en-US" dirty="0"/>
          </a:p>
        </p:txBody>
      </p:sp>
      <p:sp>
        <p:nvSpPr>
          <p:cNvPr id="3" name="Content Placeholder 2"/>
          <p:cNvSpPr>
            <a:spLocks noGrp="1"/>
          </p:cNvSpPr>
          <p:nvPr>
            <p:ph idx="1"/>
          </p:nvPr>
        </p:nvSpPr>
        <p:spPr>
          <a:xfrm>
            <a:off x="335280" y="1309646"/>
            <a:ext cx="9544546" cy="5510254"/>
          </a:xfrm>
        </p:spPr>
        <p:txBody>
          <a:bodyPr/>
          <a:lstStyle/>
          <a:p>
            <a:pPr>
              <a:buFont typeface="Arial"/>
              <a:buChar char="•"/>
            </a:pPr>
            <a:r>
              <a:rPr lang="en-US" dirty="0">
                <a:latin typeface="Calibri Light"/>
                <a:cs typeface="Calibri Light"/>
              </a:rPr>
              <a:t>Be designed by individuals with disabilities and operate as cross-disability, community- based, consumer-driven entities.</a:t>
            </a:r>
            <a:endParaRPr lang="en-US" dirty="0">
              <a:cs typeface="Calibri Light" panose="020F0302020204030204" pitchFamily="34" charset="0"/>
            </a:endParaRPr>
          </a:p>
          <a:p>
            <a:pPr>
              <a:buFont typeface="Arial"/>
              <a:buChar char="•"/>
            </a:pPr>
            <a:r>
              <a:rPr lang="en-US" dirty="0">
                <a:latin typeface="Calibri Light"/>
                <a:cs typeface="Calibri Light"/>
              </a:rPr>
              <a:t>Comply with the CIL Standards in the law.</a:t>
            </a:r>
            <a:endParaRPr lang="en-US" dirty="0">
              <a:cs typeface="Calibri Light" panose="020F0302020204030204" pitchFamily="34" charset="0"/>
            </a:endParaRPr>
          </a:p>
          <a:p>
            <a:pPr>
              <a:buFont typeface="Arial"/>
              <a:buChar char="•"/>
            </a:pPr>
            <a:r>
              <a:rPr lang="en-US" dirty="0">
                <a:latin typeface="Calibri Light"/>
                <a:cs typeface="Calibri Light"/>
              </a:rPr>
              <a:t>Establish annual and 3-year program and financial priorities that align with the 3-year SPIL.</a:t>
            </a:r>
            <a:endParaRPr lang="en-US" dirty="0">
              <a:cs typeface="Calibri Light" panose="020F0302020204030204" pitchFamily="34" charset="0"/>
            </a:endParaRPr>
          </a:p>
          <a:p>
            <a:pPr>
              <a:buFont typeface="Arial"/>
              <a:buChar char="•"/>
            </a:pPr>
            <a:r>
              <a:rPr lang="en-US" dirty="0">
                <a:latin typeface="Calibri Light"/>
                <a:cs typeface="Calibri Light"/>
              </a:rPr>
              <a:t>Use sound organizational and personnel practices with emphasis on hiring / promoting individuals with disabilities.</a:t>
            </a:r>
            <a:endParaRPr lang="en-US" dirty="0">
              <a:cs typeface="Calibri Light" panose="020F0302020204030204" pitchFamily="34" charset="0"/>
            </a:endParaRPr>
          </a:p>
          <a:p>
            <a:pPr>
              <a:buFont typeface="Arial"/>
              <a:buChar char="•"/>
            </a:pPr>
            <a:r>
              <a:rPr lang="en-US" dirty="0">
                <a:latin typeface="Calibri Light"/>
                <a:cs typeface="Calibri Light"/>
              </a:rPr>
              <a:t>Ensure majority of CIL staff are individuals with disabilities – including staff in decision-making roles.</a:t>
            </a:r>
            <a:endParaRPr lang="en-US" dirty="0">
              <a:cs typeface="Calibri Light" panose="020F0302020204030204" pitchFamily="34" charset="0"/>
            </a:endParaRPr>
          </a:p>
          <a:p>
            <a:pPr>
              <a:buFont typeface="Arial"/>
              <a:buChar char="•"/>
            </a:pPr>
            <a:r>
              <a:rPr lang="en-US" dirty="0">
                <a:latin typeface="Calibri Light"/>
                <a:cs typeface="Calibri Light"/>
              </a:rPr>
              <a:t>Prepare and submit an annual report (PPR) to the DSE (if the center’s only federal funds are Part B) or ACL at the end of each fiscal year.</a:t>
            </a:r>
            <a:endParaRPr lang="en-US" dirty="0">
              <a:cs typeface="Calibri Light" panose="020F0302020204030204" pitchFamily="34" charset="0"/>
            </a:endParaRPr>
          </a:p>
          <a:p>
            <a:pPr>
              <a:buFont typeface="Arial"/>
              <a:buChar char="•"/>
            </a:pPr>
            <a:endParaRPr lang="en-US" dirty="0">
              <a:cs typeface="Calibri Light" panose="020F0302020204030204" pitchFamily="34" charset="0"/>
            </a:endParaRPr>
          </a:p>
          <a:p>
            <a:pPr>
              <a:buFont typeface="Arial"/>
              <a:buChar char="•"/>
            </a:pPr>
            <a:endParaRPr lang="en-US" dirty="0">
              <a:cs typeface="Calibri Light" panose="020F0302020204030204" pitchFamily="34" charset="0"/>
            </a:endParaRPr>
          </a:p>
        </p:txBody>
      </p:sp>
      <p:sp>
        <p:nvSpPr>
          <p:cNvPr id="4" name="Slide Number Placeholder 3"/>
          <p:cNvSpPr>
            <a:spLocks noGrp="1"/>
          </p:cNvSpPr>
          <p:nvPr>
            <p:ph type="sldNum" sz="quarter" idx="10"/>
          </p:nvPr>
        </p:nvSpPr>
        <p:spPr bwMode="auto">
          <a:xfrm>
            <a:off x="6477000" y="6172200"/>
            <a:ext cx="2362200" cy="244475"/>
          </a:xfrm>
          <a:prstGeom prst="rect">
            <a:avLst/>
          </a:prstGeom>
          <a:noFill/>
          <a:ln w="9525">
            <a:noFill/>
            <a:miter lim="800000"/>
          </a:ln>
          <a:effectLst/>
        </p:spPr>
        <p:txBody>
          <a:bodyPr vert="horz" wrap="square" lIns="91440" tIns="45720" rIns="91440" bIns="45720" numCol="1" anchor="t" anchorCtr="0" compatLnSpc="1"/>
          <a:lstStyle>
            <a:defPPr>
              <a:defRPr lang="en-US"/>
            </a:defPPr>
            <a:lvl1pPr algn="r" rtl="0" fontAlgn="base">
              <a:spcBef>
                <a:spcPct val="0"/>
              </a:spcBef>
              <a:spcAft>
                <a:spcPct val="0"/>
              </a:spcAft>
              <a:defRPr sz="1200" b="1" kern="1200">
                <a:solidFill>
                  <a:schemeClr val="tx1"/>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F2DF5F09-D78D-44DB-A338-E90D23C46220}" type="slidenum">
              <a:rPr lang="en-US" smtClean="0"/>
              <a:pPr>
                <a:defRPr/>
              </a:pPr>
              <a:t>8</a:t>
            </a:fld>
            <a:endParaRPr lang="en-US" dirty="0"/>
          </a:p>
        </p:txBody>
      </p:sp>
    </p:spTree>
    <p:extLst>
      <p:ext uri="{BB962C8B-B14F-4D97-AF65-F5344CB8AC3E}">
        <p14:creationId xmlns:p14="http://schemas.microsoft.com/office/powerpoint/2010/main" val="2276960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449580"/>
            <a:ext cx="8884920" cy="871378"/>
          </a:xfrm>
        </p:spPr>
        <p:txBody>
          <a:bodyPr/>
          <a:lstStyle/>
          <a:p>
            <a:r>
              <a:rPr lang="en-US" sz="880" dirty="0">
                <a:solidFill>
                  <a:schemeClr val="bg2">
                    <a:lumMod val="20000"/>
                    <a:lumOff val="80000"/>
                  </a:schemeClr>
                </a:solidFill>
                <a:latin typeface="Calibri"/>
                <a:cs typeface="Calibri"/>
              </a:rPr>
              <a:t>Slide  </a:t>
            </a:r>
            <a:fld id="{3237BBCE-C91D-44DD-A963-9A7C49A82A1D}" type="slidenum">
              <a:rPr lang="en-US" sz="880" dirty="0">
                <a:solidFill>
                  <a:schemeClr val="bg2">
                    <a:lumMod val="20000"/>
                    <a:lumOff val="80000"/>
                  </a:schemeClr>
                </a:solidFill>
                <a:latin typeface="Calibri"/>
                <a:cs typeface="Calibri"/>
              </a:rPr>
              <a:pPr/>
              <a:t>9</a:t>
            </a:fld>
            <a:r>
              <a:rPr lang="en-US" sz="880" dirty="0">
                <a:solidFill>
                  <a:schemeClr val="bg2">
                    <a:lumMod val="20000"/>
                    <a:lumOff val="80000"/>
                  </a:schemeClr>
                </a:solidFill>
                <a:latin typeface="Calibri"/>
                <a:cs typeface="Calibri"/>
              </a:rPr>
              <a:t> </a:t>
            </a:r>
            <a:br>
              <a:rPr lang="en-US" sz="3080" dirty="0"/>
            </a:br>
            <a:r>
              <a:rPr lang="en-US" dirty="0">
                <a:latin typeface="Calibri"/>
                <a:cs typeface="Calibri"/>
              </a:rPr>
              <a:t>CIL Assurances - The law says CILs </a:t>
            </a:r>
            <a:endParaRPr lang="en-US" dirty="0"/>
          </a:p>
        </p:txBody>
      </p:sp>
      <p:sp>
        <p:nvSpPr>
          <p:cNvPr id="3" name="Content Placeholder 2"/>
          <p:cNvSpPr>
            <a:spLocks noGrp="1"/>
          </p:cNvSpPr>
          <p:nvPr>
            <p:ph idx="1"/>
          </p:nvPr>
        </p:nvSpPr>
        <p:spPr>
          <a:xfrm>
            <a:off x="335280" y="1309646"/>
            <a:ext cx="9544546" cy="5510254"/>
          </a:xfrm>
        </p:spPr>
        <p:txBody>
          <a:bodyPr/>
          <a:lstStyle/>
          <a:p>
            <a:pPr>
              <a:buFont typeface="Arial"/>
              <a:buChar char="•"/>
            </a:pPr>
            <a:r>
              <a:rPr lang="en-US" dirty="0">
                <a:latin typeface="Calibri Light"/>
                <a:cs typeface="Calibri Light"/>
              </a:rPr>
              <a:t>Notify consumers about the Client Assistance Program (CAP).</a:t>
            </a:r>
            <a:endParaRPr lang="en-US" dirty="0">
              <a:cs typeface="Calibri Light" panose="020F0302020204030204" pitchFamily="34" charset="0"/>
            </a:endParaRPr>
          </a:p>
          <a:p>
            <a:pPr>
              <a:buFont typeface="Arial"/>
              <a:buChar char="•"/>
            </a:pPr>
            <a:r>
              <a:rPr lang="en-US" dirty="0">
                <a:latin typeface="Calibri Light"/>
                <a:cs typeface="Calibri Light"/>
              </a:rPr>
              <a:t>Conduct aggressive outreach to individuals with </a:t>
            </a:r>
            <a:r>
              <a:rPr lang="en-US" i="1" dirty="0">
                <a:latin typeface="Calibri Light"/>
                <a:cs typeface="Calibri Light"/>
              </a:rPr>
              <a:t>significant</a:t>
            </a:r>
            <a:r>
              <a:rPr lang="en-US" dirty="0">
                <a:latin typeface="Calibri Light"/>
                <a:cs typeface="Calibri Light"/>
              </a:rPr>
              <a:t> disabilities who are unserved or underserved. </a:t>
            </a:r>
            <a:endParaRPr lang="en-US" dirty="0">
              <a:cs typeface="Calibri Light" panose="020F0302020204030204" pitchFamily="34" charset="0"/>
            </a:endParaRPr>
          </a:p>
          <a:p>
            <a:pPr>
              <a:buFont typeface="Arial"/>
              <a:buChar char="•"/>
            </a:pPr>
            <a:r>
              <a:rPr lang="en-US" dirty="0">
                <a:latin typeface="Calibri Light"/>
                <a:cs typeface="Calibri Light"/>
              </a:rPr>
              <a:t>Will receive training on how to serve unserved and underserved individuals with significant disabilities. </a:t>
            </a:r>
            <a:endParaRPr lang="en-US" dirty="0">
              <a:cs typeface="Calibri Light" panose="020F0302020204030204" pitchFamily="34" charset="0"/>
            </a:endParaRPr>
          </a:p>
          <a:p>
            <a:pPr>
              <a:buFont typeface="Arial"/>
              <a:buChar char="•"/>
            </a:pPr>
            <a:r>
              <a:rPr lang="en-US" dirty="0">
                <a:latin typeface="Calibri Light"/>
                <a:cs typeface="Calibri Light"/>
              </a:rPr>
              <a:t>Shall submit to the State SILC a copy of its approved grant application (if they still have it; but new ones) and annual PPR. </a:t>
            </a:r>
            <a:endParaRPr lang="en-US" dirty="0">
              <a:cs typeface="Calibri Light" panose="020F0302020204030204" pitchFamily="34" charset="0"/>
            </a:endParaRPr>
          </a:p>
          <a:p>
            <a:pPr>
              <a:buFont typeface="Arial"/>
              <a:buChar char="•"/>
            </a:pPr>
            <a:r>
              <a:rPr lang="en-US" dirty="0">
                <a:latin typeface="Calibri Light"/>
                <a:cs typeface="Calibri Light"/>
              </a:rPr>
              <a:t>Must develop independent living plans for their consumers unless a consumer waives such a plan deeming it unnecessary.</a:t>
            </a:r>
            <a:endParaRPr lang="en-US" dirty="0">
              <a:cs typeface="Calibri Light" panose="020F0302020204030204" pitchFamily="34" charset="0"/>
            </a:endParaRPr>
          </a:p>
          <a:p>
            <a:pPr>
              <a:buFont typeface="Arial"/>
              <a:buChar char="•"/>
            </a:pPr>
            <a:endParaRPr lang="en-US" dirty="0">
              <a:cs typeface="Calibri Light" panose="020F0302020204030204" pitchFamily="34" charset="0"/>
            </a:endParaRPr>
          </a:p>
          <a:p>
            <a:pPr>
              <a:buFont typeface="Arial"/>
              <a:buChar char="•"/>
            </a:pPr>
            <a:endParaRPr lang="en-US" dirty="0">
              <a:cs typeface="Calibri Light" panose="020F0302020204030204" pitchFamily="34" charset="0"/>
            </a:endParaRPr>
          </a:p>
        </p:txBody>
      </p:sp>
      <p:sp>
        <p:nvSpPr>
          <p:cNvPr id="4" name="Slide Number Placeholder 3"/>
          <p:cNvSpPr>
            <a:spLocks noGrp="1"/>
          </p:cNvSpPr>
          <p:nvPr>
            <p:ph type="sldNum" sz="quarter" idx="10"/>
          </p:nvPr>
        </p:nvSpPr>
        <p:spPr bwMode="auto">
          <a:xfrm>
            <a:off x="6477000" y="6172200"/>
            <a:ext cx="2362200" cy="244475"/>
          </a:xfrm>
          <a:prstGeom prst="rect">
            <a:avLst/>
          </a:prstGeom>
          <a:noFill/>
          <a:ln w="9525">
            <a:noFill/>
            <a:miter lim="800000"/>
          </a:ln>
          <a:effectLst/>
        </p:spPr>
        <p:txBody>
          <a:bodyPr vert="horz" wrap="square" lIns="91440" tIns="45720" rIns="91440" bIns="45720" numCol="1" anchor="t" anchorCtr="0" compatLnSpc="1"/>
          <a:lstStyle>
            <a:defPPr>
              <a:defRPr lang="en-US"/>
            </a:defPPr>
            <a:lvl1pPr algn="r" rtl="0" fontAlgn="base">
              <a:spcBef>
                <a:spcPct val="0"/>
              </a:spcBef>
              <a:spcAft>
                <a:spcPct val="0"/>
              </a:spcAft>
              <a:defRPr sz="1200" b="1" kern="1200">
                <a:solidFill>
                  <a:schemeClr val="tx1"/>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F2DF5F09-D78D-44DB-A338-E90D23C46220}" type="slidenum">
              <a:rPr lang="en-US" smtClean="0"/>
              <a:pPr>
                <a:defRPr/>
              </a:pPr>
              <a:t>9</a:t>
            </a:fld>
            <a:endParaRPr lang="en-US" dirty="0"/>
          </a:p>
        </p:txBody>
      </p:sp>
    </p:spTree>
    <p:extLst>
      <p:ext uri="{BB962C8B-B14F-4D97-AF65-F5344CB8AC3E}">
        <p14:creationId xmlns:p14="http://schemas.microsoft.com/office/powerpoint/2010/main" val="1028707544"/>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480</TotalTime>
  <Words>1001</Words>
  <Application>Microsoft Office PowerPoint</Application>
  <PresentationFormat>Custom</PresentationFormat>
  <Paragraphs>83</Paragraphs>
  <Slides>14</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Arial Rounded MT Bold</vt:lpstr>
      <vt:lpstr>Calibri</vt:lpstr>
      <vt:lpstr>Calibri Light</vt:lpstr>
      <vt:lpstr>IL-Arial Rounded MT Bold</vt:lpstr>
      <vt:lpstr>Symbol</vt:lpstr>
      <vt:lpstr>Tahoma</vt:lpstr>
      <vt:lpstr>Custom Design</vt:lpstr>
      <vt:lpstr>&gt;&gt;Slide 1 ILRU’s IL-NET National  Training and Technical Assistance Center for Independent Living</vt:lpstr>
      <vt:lpstr>&gt;&gt; Slide 2 Executive Directors Peer Discussion - Planning January 8, 2024  Presenter: Paula McElwee</vt:lpstr>
      <vt:lpstr>Slide  3  Purpose of Title VII of the Rehabilitation Act --</vt:lpstr>
      <vt:lpstr>Slide  4 When IL grants were first established IL was messy</vt:lpstr>
      <vt:lpstr>Slide  5  The movement recalibrated</vt:lpstr>
      <vt:lpstr>Slide  6  CILS are NOT…</vt:lpstr>
      <vt:lpstr>Slide  7  CIL Standards - The law says CILs </vt:lpstr>
      <vt:lpstr>Slide  8  CIL Assurances - The law says CILs </vt:lpstr>
      <vt:lpstr>Slide  9  CIL Assurances - The law says CILs </vt:lpstr>
      <vt:lpstr> Slide  10 Consumer Control:  </vt:lpstr>
      <vt:lpstr>Slide  11 Organizational Health keeps the Network Strong!</vt:lpstr>
      <vt:lpstr>Slide  12 What needs to change? How do we get there? </vt:lpstr>
      <vt:lpstr>&gt;Slide 191 For More Information</vt:lpstr>
      <vt:lpstr>IL-NET (CIL-NET and SILC-NET) Attribution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Management for CILs 2020</dc:title>
  <dc:creator>Carol Eubanks</dc:creator>
  <cp:lastModifiedBy>McElwee, Paula</cp:lastModifiedBy>
  <cp:revision>269</cp:revision>
  <cp:lastPrinted>2020-02-12T12:15:31Z</cp:lastPrinted>
  <dcterms:created xsi:type="dcterms:W3CDTF">2019-06-30T15:12:08Z</dcterms:created>
  <dcterms:modified xsi:type="dcterms:W3CDTF">2024-01-09T18:24:38Z</dcterms:modified>
</cp:coreProperties>
</file>