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626" r:id="rId2"/>
    <p:sldId id="947" r:id="rId3"/>
    <p:sldId id="1180" r:id="rId4"/>
    <p:sldId id="1171" r:id="rId5"/>
    <p:sldId id="534" r:id="rId6"/>
    <p:sldId id="535" r:id="rId7"/>
    <p:sldId id="538" r:id="rId8"/>
    <p:sldId id="855" r:id="rId9"/>
    <p:sldId id="475" r:id="rId10"/>
    <p:sldId id="856" r:id="rId11"/>
    <p:sldId id="858" r:id="rId12"/>
    <p:sldId id="476" r:id="rId13"/>
    <p:sldId id="477" r:id="rId14"/>
    <p:sldId id="948" r:id="rId15"/>
    <p:sldId id="889" r:id="rId16"/>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guide id="4" orient="horz" pos="2976">
          <p15:clr>
            <a:srgbClr val="A4A3A4"/>
          </p15:clr>
        </p15:guide>
        <p15:guide id="5" orient="horz" pos="2957">
          <p15:clr>
            <a:srgbClr val="A4A3A4"/>
          </p15:clr>
        </p15:guide>
        <p15:guide id="6" pos="22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5537" autoAdjust="0"/>
    <p:restoredTop sz="96450" autoAdjust="0"/>
  </p:normalViewPr>
  <p:slideViewPr>
    <p:cSldViewPr>
      <p:cViewPr varScale="1">
        <p:scale>
          <a:sx n="104" d="100"/>
          <a:sy n="104" d="100"/>
        </p:scale>
        <p:origin x="126" y="150"/>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208" y="42"/>
      </p:cViewPr>
      <p:guideLst>
        <p:guide orient="horz" pos="2928"/>
        <p:guide pos="2208"/>
        <p:guide orient="horz" pos="2909"/>
        <p:guide orient="horz" pos="2976"/>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383" cy="469745"/>
          </a:xfrm>
          <a:prstGeom prst="rect">
            <a:avLst/>
          </a:prstGeom>
        </p:spPr>
        <p:txBody>
          <a:bodyPr vert="horz" lIns="94575" tIns="47288" rIns="94575" bIns="47288"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4022486" y="0"/>
            <a:ext cx="3078383" cy="469745"/>
          </a:xfrm>
          <a:prstGeom prst="rect">
            <a:avLst/>
          </a:prstGeom>
        </p:spPr>
        <p:txBody>
          <a:bodyPr vert="horz" lIns="94575" tIns="47288" rIns="94575" bIns="47288" rtlCol="0"/>
          <a:lstStyle>
            <a:lvl1pPr algn="r">
              <a:defRPr sz="1200">
                <a:latin typeface="Arial" charset="0"/>
                <a:cs typeface="+mn-cs"/>
              </a:defRPr>
            </a:lvl1pPr>
          </a:lstStyle>
          <a:p>
            <a:pPr>
              <a:defRPr/>
            </a:pPr>
            <a:fld id="{865A7DD1-600C-42FF-9D9D-BFB743C0A4FC}" type="datetimeFigureOut">
              <a:rPr lang="en-US"/>
              <a:pPr>
                <a:defRPr/>
              </a:pPr>
              <a:t>11/13/2023</a:t>
            </a:fld>
            <a:endParaRPr lang="en-US" dirty="0"/>
          </a:p>
        </p:txBody>
      </p:sp>
      <p:sp>
        <p:nvSpPr>
          <p:cNvPr id="4" name="Footer Placeholder 3"/>
          <p:cNvSpPr>
            <a:spLocks noGrp="1"/>
          </p:cNvSpPr>
          <p:nvPr>
            <p:ph type="ftr" sz="quarter" idx="2"/>
          </p:nvPr>
        </p:nvSpPr>
        <p:spPr>
          <a:xfrm>
            <a:off x="1" y="8917127"/>
            <a:ext cx="3078383" cy="469745"/>
          </a:xfrm>
          <a:prstGeom prst="rect">
            <a:avLst/>
          </a:prstGeom>
        </p:spPr>
        <p:txBody>
          <a:bodyPr vert="horz" lIns="94575" tIns="47288" rIns="94575" bIns="47288"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4022486" y="8917127"/>
            <a:ext cx="3078383" cy="469745"/>
          </a:xfrm>
          <a:prstGeom prst="rect">
            <a:avLst/>
          </a:prstGeom>
        </p:spPr>
        <p:txBody>
          <a:bodyPr vert="horz" lIns="94575" tIns="47288" rIns="94575" bIns="47288"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78383" cy="469745"/>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4022486" y="0"/>
            <a:ext cx="3078383" cy="469745"/>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204913" y="703263"/>
            <a:ext cx="4692650" cy="352107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10891" y="4460168"/>
            <a:ext cx="5680693" cy="4224494"/>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1" y="8917127"/>
            <a:ext cx="3078383" cy="469745"/>
          </a:xfrm>
          <a:prstGeom prst="rect">
            <a:avLst/>
          </a:prstGeom>
          <a:noFill/>
          <a:ln w="9525">
            <a:noFill/>
            <a:miter lim="800000"/>
            <a:headEnd/>
            <a:tailEnd/>
          </a:ln>
          <a:effectLst/>
        </p:spPr>
        <p:txBody>
          <a:bodyPr vert="horz" wrap="square" lIns="94575" tIns="47288" rIns="94575" bIns="47288"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4022486" y="8917127"/>
            <a:ext cx="3078383" cy="469745"/>
          </a:xfrm>
          <a:prstGeom prst="rect">
            <a:avLst/>
          </a:prstGeom>
          <a:noFill/>
          <a:ln w="9525">
            <a:noFill/>
            <a:miter lim="800000"/>
            <a:headEnd/>
            <a:tailEnd/>
          </a:ln>
          <a:effectLst/>
        </p:spPr>
        <p:txBody>
          <a:bodyPr vert="horz" wrap="square" lIns="94575" tIns="47288" rIns="94575" bIns="47288"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9</a:t>
            </a:fld>
            <a:endParaRPr lang="en-US" dirty="0"/>
          </a:p>
        </p:txBody>
      </p:sp>
    </p:spTree>
    <p:extLst>
      <p:ext uri="{BB962C8B-B14F-4D97-AF65-F5344CB8AC3E}">
        <p14:creationId xmlns:p14="http://schemas.microsoft.com/office/powerpoint/2010/main" val="1725874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12</a:t>
            </a:fld>
            <a:endParaRPr lang="en-US" dirty="0"/>
          </a:p>
        </p:txBody>
      </p:sp>
    </p:spTree>
    <p:extLst>
      <p:ext uri="{BB962C8B-B14F-4D97-AF65-F5344CB8AC3E}">
        <p14:creationId xmlns:p14="http://schemas.microsoft.com/office/powerpoint/2010/main" val="209082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dirty="0"/>
          </a:p>
        </p:txBody>
      </p:sp>
    </p:spTree>
    <p:extLst>
      <p:ext uri="{BB962C8B-B14F-4D97-AF65-F5344CB8AC3E}">
        <p14:creationId xmlns:p14="http://schemas.microsoft.com/office/powerpoint/2010/main" val="312544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29190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xfrm>
            <a:off x="6477000" y="6248400"/>
            <a:ext cx="2362200" cy="244475"/>
          </a:xfrm>
          <a:ln/>
        </p:spPr>
        <p:txBody>
          <a:bodyPr/>
          <a:lstStyle>
            <a:lvl1pPr>
              <a:defRPr sz="1200"/>
            </a:lvl1pPr>
          </a:lstStyle>
          <a:p>
            <a:pPr>
              <a:defRPr/>
            </a:pPr>
            <a:fld id="{C7C8ACA3-9F92-4AD5-9E39-716CB6917A7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029200"/>
          </a:xfrm>
        </p:spPr>
        <p:txBody>
          <a:bodyPr/>
          <a:lstStyle>
            <a:lvl1pPr>
              <a:defRPr sz="2600"/>
            </a:lvl1pPr>
            <a:lvl2pPr>
              <a:defRPr sz="2400"/>
            </a:lvl2pPr>
            <a:lvl3pPr>
              <a:defRPr sz="24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xfrm>
            <a:off x="6477000" y="6172200"/>
            <a:ext cx="2362200" cy="244475"/>
          </a:xfrm>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477000" y="6324600"/>
            <a:ext cx="2362200" cy="244475"/>
          </a:xfrm>
          <a:ln/>
        </p:spPr>
        <p:txBody>
          <a:bodyPr/>
          <a:lstStyle>
            <a:lvl1pPr>
              <a:defRPr sz="1200"/>
            </a:lvl1pPr>
          </a:lstStyle>
          <a:p>
            <a:pPr>
              <a:defRPr/>
            </a:pPr>
            <a:fld id="{4CF5312C-8747-4F3B-BF17-2BCC2CA352B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xfrm>
            <a:off x="6477000" y="6324600"/>
            <a:ext cx="2362200" cy="244475"/>
          </a:xfrm>
          <a:ln/>
        </p:spPr>
        <p:txBody>
          <a:bodyPr/>
          <a:lstStyle>
            <a:lvl1pPr>
              <a:defRPr sz="1200"/>
            </a:lvl1pPr>
          </a:lstStyle>
          <a:p>
            <a:pPr>
              <a:defRPr/>
            </a:pPr>
            <a:fld id="{F42DF3E2-0175-464B-95E4-5D6CFE698002}"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477000" y="6324600"/>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24600"/>
            <a:ext cx="4572000" cy="200055"/>
          </a:xfrm>
          <a:prstGeom prst="rect">
            <a:avLst/>
          </a:prstGeom>
          <a:noFill/>
          <a:ln>
            <a:noFill/>
          </a:ln>
        </p:spPr>
        <p:txBody>
          <a:bodyPr>
            <a:spAutoFit/>
          </a:bodyPr>
          <a:lstStyle/>
          <a:p>
            <a:pPr>
              <a:defRPr/>
            </a:pPr>
            <a:r>
              <a:rPr lang="en-US" sz="700" b="1" dirty="0">
                <a:latin typeface="Arial" pitchFamily="34" charset="0"/>
                <a:cs typeface="+mn-cs"/>
              </a:rPr>
              <a:t>IL-NET, a project of ILRU – Independent Living Research Utilization</a:t>
            </a:r>
          </a:p>
        </p:txBody>
      </p:sp>
      <p:pic>
        <p:nvPicPr>
          <p:cNvPr id="6" name="Picture 5" descr="ilru logo - red block letters ilru lowercase with blue eyebrow swoosh above"/>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924800" y="122238"/>
            <a:ext cx="1088994" cy="629197"/>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rs.gov/forms-pubs/about-form-w-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lru.mediasite.com/mediasite/Play/c7658f2de1b44956958f5007aada66dd1d?catalog=57c9654d-a2a3-473f-ad66-a054852acbff" TargetMode="External"/><Relationship Id="rId2" Type="http://schemas.openxmlformats.org/officeDocument/2006/relationships/hyperlink" Target="mailto:paulamcelwee.ilru@gmail.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lueavocado.org/leadership-and-management/nonprofit-succession-planning/?highlight=success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7" name="Title 6"/>
          <p:cNvSpPr>
            <a:spLocks noGrp="1"/>
          </p:cNvSpPr>
          <p:nvPr>
            <p:ph type="title"/>
          </p:nvPr>
        </p:nvSpPr>
        <p:spPr>
          <a:xfrm>
            <a:off x="143793" y="85942"/>
            <a:ext cx="8855064" cy="367396"/>
          </a:xfrm>
        </p:spPr>
        <p:txBody>
          <a:bodyPr>
            <a:noAutofit/>
          </a:bodyPr>
          <a:lstStyle/>
          <a:p>
            <a:pPr algn="ctr"/>
            <a:r>
              <a:rPr lang="en-US" sz="1600" dirty="0">
                <a:solidFill>
                  <a:schemeClr val="accent2"/>
                </a:solidFill>
              </a:rPr>
              <a:t>Independent Living Research Utilization</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Is there any necessary task that only one person can do?</a:t>
            </a:r>
          </a:p>
          <a:p>
            <a:r>
              <a:rPr lang="en-US" dirty="0"/>
              <a:t>Do you make sure someone else can process payroll, for example, “just in case”? Have them do so with the oversight of the responsible party, at least twice a year.</a:t>
            </a:r>
          </a:p>
          <a:p>
            <a:r>
              <a:rPr lang="en-US" dirty="0"/>
              <a:t>Any other tasks that more than one person should know how to do?</a:t>
            </a:r>
          </a:p>
          <a:p>
            <a:r>
              <a:rPr lang="en-US" dirty="0"/>
              <a:t>Are there written instructions for key tasks in policies and procedures?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
        <p:nvSpPr>
          <p:cNvPr id="4" name="Title 3"/>
          <p:cNvSpPr>
            <a:spLocks noGrp="1"/>
          </p:cNvSpPr>
          <p:nvPr>
            <p:ph type="title"/>
          </p:nvPr>
        </p:nvSpPr>
        <p:spPr/>
        <p:txBody>
          <a:bodyPr/>
          <a:lstStyle/>
          <a:p>
            <a:r>
              <a:rPr lang="en-US" dirty="0"/>
              <a:t>Cross training</a:t>
            </a:r>
          </a:p>
        </p:txBody>
      </p:sp>
    </p:spTree>
    <p:extLst>
      <p:ext uri="{BB962C8B-B14F-4D97-AF65-F5344CB8AC3E}">
        <p14:creationId xmlns:p14="http://schemas.microsoft.com/office/powerpoint/2010/main" val="1660947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Former staff</a:t>
            </a:r>
          </a:p>
          <a:p>
            <a:r>
              <a:rPr lang="en-US" dirty="0"/>
              <a:t>Temporary staffing strategies</a:t>
            </a:r>
          </a:p>
          <a:p>
            <a:r>
              <a:rPr lang="en-US" dirty="0"/>
              <a:t>Internal “back up” people</a:t>
            </a:r>
          </a:p>
          <a:p>
            <a:r>
              <a:rPr lang="en-US" dirty="0"/>
              <a:t>Networks of viable leaders</a:t>
            </a:r>
          </a:p>
          <a:p>
            <a:r>
              <a:rPr lang="en-US" dirty="0"/>
              <a:t>Arrangements with neighboring centers</a:t>
            </a:r>
          </a:p>
          <a:p>
            <a:r>
              <a:rPr lang="en-US" dirty="0"/>
              <a:t>Avoiding or using board members</a:t>
            </a:r>
          </a:p>
          <a:p>
            <a:r>
              <a:rPr lang="en-US" dirty="0"/>
              <a:t>Others?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
        <p:nvSpPr>
          <p:cNvPr id="4" name="Title 3"/>
          <p:cNvSpPr>
            <a:spLocks noGrp="1"/>
          </p:cNvSpPr>
          <p:nvPr>
            <p:ph type="title"/>
          </p:nvPr>
        </p:nvSpPr>
        <p:spPr/>
        <p:txBody>
          <a:bodyPr/>
          <a:lstStyle/>
          <a:p>
            <a:r>
              <a:rPr lang="en-US" dirty="0"/>
              <a:t>Identify possible helpers</a:t>
            </a:r>
          </a:p>
        </p:txBody>
      </p:sp>
    </p:spTree>
    <p:extLst>
      <p:ext uri="{BB962C8B-B14F-4D97-AF65-F5344CB8AC3E}">
        <p14:creationId xmlns:p14="http://schemas.microsoft.com/office/powerpoint/2010/main" val="3778412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p:txBody>
          <a:bodyPr/>
          <a:lstStyle/>
          <a:p>
            <a:r>
              <a:rPr lang="en-US" sz="529" dirty="0">
                <a:solidFill>
                  <a:schemeClr val="bg2"/>
                </a:solidFill>
                <a:latin typeface="Arial Rounded MT Bold" panose="020F0704030504030204" pitchFamily="34" charset="0"/>
              </a:rPr>
              <a:t>&gt;&gt; Slide </a:t>
            </a:r>
            <a:fld id="{8A444053-2964-4726-8391-23A946A74AF7}" type="slidenum">
              <a:rPr lang="en-US" sz="529">
                <a:solidFill>
                  <a:schemeClr val="bg2"/>
                </a:solidFill>
                <a:latin typeface="Arial Rounded MT Bold" panose="020F0704030504030204" pitchFamily="34" charset="0"/>
              </a:rPr>
              <a:pPr/>
              <a:t>12</a:t>
            </a:fld>
            <a:r>
              <a:rPr lang="en-US" sz="529" dirty="0">
                <a:solidFill>
                  <a:schemeClr val="bg2"/>
                </a:solidFill>
                <a:latin typeface="Arial Rounded MT Bold" panose="020F0704030504030204" pitchFamily="34" charset="0"/>
              </a:rPr>
              <a:t> </a:t>
            </a:r>
            <a:br>
              <a:rPr lang="en-US" sz="706" dirty="0">
                <a:solidFill>
                  <a:schemeClr val="bg2"/>
                </a:solidFill>
                <a:latin typeface="Arial Rounded MT Bold" panose="020F0704030504030204" pitchFamily="34" charset="0"/>
              </a:rPr>
            </a:br>
            <a:r>
              <a:rPr lang="en-US" dirty="0"/>
              <a:t>Penalties	</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p:txBody>
          <a:bodyPr/>
          <a:lstStyle/>
          <a:p>
            <a:pPr marL="0" indent="0">
              <a:buNone/>
            </a:pPr>
            <a:r>
              <a:rPr lang="en-US" dirty="0"/>
              <a:t>Pop quiz </a:t>
            </a:r>
            <a:r>
              <a:rPr lang="en-US" dirty="0">
                <a:latin typeface="Times New Roman" panose="02020603050405020304" pitchFamily="18" charset="0"/>
                <a:cs typeface="Times New Roman" panose="02020603050405020304" pitchFamily="18" charset="0"/>
              </a:rPr>
              <a:t>‒</a:t>
            </a:r>
            <a:r>
              <a:rPr lang="en-US" dirty="0"/>
              <a:t> what do you do if you receive a penalty notice?</a:t>
            </a:r>
          </a:p>
          <a:p>
            <a:pPr lvl="1">
              <a:lnSpc>
                <a:spcPct val="100000"/>
              </a:lnSpc>
            </a:pPr>
            <a:r>
              <a:rPr lang="en-US" dirty="0"/>
              <a:t>Pay it?</a:t>
            </a:r>
          </a:p>
          <a:p>
            <a:pPr lvl="1">
              <a:lnSpc>
                <a:spcPct val="100000"/>
              </a:lnSpc>
            </a:pPr>
            <a:r>
              <a:rPr lang="en-US" dirty="0"/>
              <a:t>Protest it?</a:t>
            </a:r>
          </a:p>
          <a:p>
            <a:pPr lvl="1">
              <a:lnSpc>
                <a:spcPct val="100000"/>
              </a:lnSpc>
            </a:pPr>
            <a:r>
              <a:rPr lang="en-US" dirty="0"/>
              <a:t>How do you think IRS selects nonprofits to audit? </a:t>
            </a:r>
          </a:p>
          <a:p>
            <a:pPr lvl="1">
              <a:lnSpc>
                <a:spcPct val="100000"/>
              </a:lnSpc>
            </a:pPr>
            <a:r>
              <a:rPr lang="en-US" dirty="0"/>
              <a:t>Would you like to know exactly what they are going to ask if you are selected?</a:t>
            </a:r>
          </a:p>
        </p:txBody>
      </p:sp>
      <p:sp>
        <p:nvSpPr>
          <p:cNvPr id="4" name="Slide Number Placeholder 3"/>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pPr/>
              <a:t>12</a:t>
            </a:fld>
            <a:endParaRPr lang="en-US" dirty="0"/>
          </a:p>
        </p:txBody>
      </p:sp>
    </p:spTree>
    <p:extLst>
      <p:ext uri="{BB962C8B-B14F-4D97-AF65-F5344CB8AC3E}">
        <p14:creationId xmlns:p14="http://schemas.microsoft.com/office/powerpoint/2010/main" val="1546634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p:txBody>
          <a:bodyPr/>
          <a:lstStyle/>
          <a:p>
            <a:r>
              <a:rPr lang="en-US" sz="529" dirty="0">
                <a:solidFill>
                  <a:schemeClr val="bg2"/>
                </a:solidFill>
                <a:latin typeface="Arial Rounded MT Bold" panose="020F0704030504030204" pitchFamily="34" charset="0"/>
              </a:rPr>
              <a:t>&gt;&gt; Slide </a:t>
            </a:r>
            <a:fld id="{8A444053-2964-4726-8391-23A946A74AF7}" type="slidenum">
              <a:rPr lang="en-US" sz="529">
                <a:solidFill>
                  <a:schemeClr val="bg2"/>
                </a:solidFill>
                <a:latin typeface="Arial Rounded MT Bold" panose="020F0704030504030204" pitchFamily="34" charset="0"/>
              </a:rPr>
              <a:pPr/>
              <a:t>13</a:t>
            </a:fld>
            <a:r>
              <a:rPr lang="en-US" sz="529" dirty="0">
                <a:solidFill>
                  <a:schemeClr val="bg2"/>
                </a:solidFill>
                <a:latin typeface="Arial Rounded MT Bold" panose="020F0704030504030204" pitchFamily="34" charset="0"/>
              </a:rPr>
              <a:t> </a:t>
            </a:r>
            <a:br>
              <a:rPr lang="en-US" sz="706" dirty="0">
                <a:solidFill>
                  <a:schemeClr val="bg2"/>
                </a:solidFill>
                <a:latin typeface="Arial Rounded MT Bold" panose="020F0704030504030204" pitchFamily="34" charset="0"/>
              </a:rPr>
            </a:br>
            <a:r>
              <a:rPr lang="en-US" dirty="0"/>
              <a:t>Other Filings	</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p:txBody>
          <a:bodyPr>
            <a:normAutofit/>
          </a:bodyPr>
          <a:lstStyle/>
          <a:p>
            <a:pPr>
              <a:lnSpc>
                <a:spcPct val="100000"/>
              </a:lnSpc>
            </a:pPr>
            <a:r>
              <a:rPr lang="en-US" sz="2294" dirty="0"/>
              <a:t>Payroll tax filings and payments. How many use outside service bureaus? How many prepare payroll in-house?</a:t>
            </a:r>
          </a:p>
          <a:p>
            <a:pPr>
              <a:lnSpc>
                <a:spcPct val="100000"/>
              </a:lnSpc>
            </a:pPr>
            <a:r>
              <a:rPr lang="en-US" sz="2294" dirty="0"/>
              <a:t>There are significant penalties for late deposit of payroll taxes and certain individuals can be held responsible for unpaid taxes and related penalties.</a:t>
            </a:r>
          </a:p>
          <a:p>
            <a:pPr>
              <a:lnSpc>
                <a:spcPct val="100000"/>
              </a:lnSpc>
            </a:pPr>
            <a:r>
              <a:rPr lang="en-US" sz="2294" dirty="0"/>
              <a:t>Withholding rules and the withholding authorization was updated recently. </a:t>
            </a:r>
            <a:r>
              <a:rPr lang="en-US" sz="2294" dirty="0">
                <a:hlinkClick r:id="rId3"/>
              </a:rPr>
              <a:t>https://www.irs.gov/forms-pubs/about-form-w-4</a:t>
            </a:r>
            <a:r>
              <a:rPr lang="en-US" sz="2294" dirty="0"/>
              <a:t>.</a:t>
            </a:r>
          </a:p>
          <a:p>
            <a:pPr>
              <a:lnSpc>
                <a:spcPct val="100000"/>
              </a:lnSpc>
            </a:pPr>
            <a:r>
              <a:rPr lang="en-US" sz="2294" dirty="0"/>
              <a:t>The new form is more complex and requires employees to do more calculations. See the FAQs at the link above.</a:t>
            </a:r>
          </a:p>
          <a:p>
            <a:pPr>
              <a:lnSpc>
                <a:spcPct val="100000"/>
              </a:lnSpc>
            </a:pPr>
            <a:r>
              <a:rPr lang="en-US" sz="2294" dirty="0"/>
              <a:t>Is your personnel policy up-to-date with all requirements including federal and state mandated notifications?</a:t>
            </a:r>
          </a:p>
        </p:txBody>
      </p:sp>
      <p:sp>
        <p:nvSpPr>
          <p:cNvPr id="4" name="Slide Number Placeholder 3"/>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pPr/>
              <a:t>13</a:t>
            </a:fld>
            <a:endParaRPr lang="en-US" dirty="0"/>
          </a:p>
        </p:txBody>
      </p:sp>
    </p:spTree>
    <p:extLst>
      <p:ext uri="{BB962C8B-B14F-4D97-AF65-F5344CB8AC3E}">
        <p14:creationId xmlns:p14="http://schemas.microsoft.com/office/powerpoint/2010/main" val="1940262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DD1FCDE-4B2B-404F-87B5-2876E31C51A2}"/>
              </a:ext>
            </a:extLst>
          </p:cNvPr>
          <p:cNvSpPr>
            <a:spLocks noGrp="1"/>
          </p:cNvSpPr>
          <p:nvPr>
            <p:ph idx="1"/>
          </p:nvPr>
        </p:nvSpPr>
        <p:spPr/>
        <p:txBody>
          <a:bodyPr/>
          <a:lstStyle/>
          <a:p>
            <a:pPr marL="0" indent="0">
              <a:buNone/>
            </a:pPr>
            <a:r>
              <a:rPr lang="en-US" dirty="0"/>
              <a:t>Paula McElwee, Director, Technical Assistance</a:t>
            </a:r>
          </a:p>
          <a:p>
            <a:pPr marL="0" indent="0">
              <a:buNone/>
            </a:pPr>
            <a:r>
              <a:rPr lang="en-US" dirty="0"/>
              <a:t>IL-NET National Training and Technical Assistance Center for Independent Living at ILRU</a:t>
            </a:r>
          </a:p>
          <a:p>
            <a:pPr marL="0" indent="0">
              <a:buNone/>
            </a:pPr>
            <a:r>
              <a:rPr lang="en-US" altLang="en-US" sz="2800" dirty="0">
                <a:solidFill>
                  <a:srgbClr val="1155CC"/>
                </a:solidFill>
                <a:latin typeface="Arial" panose="020B0604020202020204" pitchFamily="34" charset="0"/>
                <a:ea typeface="Times New Roman" panose="02020603050405020304" pitchFamily="18" charset="0"/>
                <a:cs typeface="Arial" panose="020B0604020202020204" pitchFamily="34" charset="0"/>
                <a:hlinkClick r:id="rId2"/>
              </a:rPr>
              <a:t>paulamcelwee.ilru@gmail.com</a:t>
            </a:r>
            <a:endParaRPr lang="en-US" altLang="en-US" sz="2800" dirty="0">
              <a:solidFill>
                <a:srgbClr val="1155CC"/>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altLang="en-US" sz="2800" dirty="0">
                <a:solidFill>
                  <a:srgbClr val="222222"/>
                </a:solidFill>
                <a:latin typeface="Arial" panose="020B0604020202020204" pitchFamily="34" charset="0"/>
                <a:ea typeface="Times New Roman" panose="02020603050405020304" pitchFamily="18" charset="0"/>
                <a:cs typeface="Arial" panose="020B0604020202020204" pitchFamily="34" charset="0"/>
              </a:rPr>
              <a:t>(559) 250-3082 (direct/mobile)</a:t>
            </a:r>
            <a:br>
              <a:rPr lang="en-US" altLang="en-US" sz="1800" dirty="0">
                <a:solidFill>
                  <a:srgbClr val="222222"/>
                </a:solidFill>
                <a:latin typeface="Arial" panose="020B0604020202020204" pitchFamily="34" charset="0"/>
                <a:ea typeface="Times New Roman" panose="02020603050405020304" pitchFamily="18" charset="0"/>
                <a:cs typeface="Arial" panose="020B0604020202020204" pitchFamily="34" charset="0"/>
              </a:rPr>
            </a:br>
            <a:endParaRPr lang="en-US" altLang="en-US" sz="1800"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dirty="0">
                <a:solidFill>
                  <a:srgbClr val="222222"/>
                </a:solidFill>
                <a:latin typeface="Arial" panose="020B0604020202020204" pitchFamily="34" charset="0"/>
                <a:cs typeface="Arial" panose="020B0604020202020204" pitchFamily="34" charset="0"/>
              </a:rPr>
              <a:t>And check our website for training on succession planning: </a:t>
            </a:r>
            <a:r>
              <a:rPr lang="en-US" sz="2400" dirty="0">
                <a:solidFill>
                  <a:srgbClr val="222222"/>
                </a:solidFill>
                <a:latin typeface="Arial" panose="020B0604020202020204" pitchFamily="34" charset="0"/>
                <a:cs typeface="Arial" panose="020B0604020202020204" pitchFamily="34" charset="0"/>
                <a:hlinkClick r:id="rId3"/>
              </a:rPr>
              <a:t>https://ilru.mediasite.com/mediasite/Play/c7658f2de1b44956958f5007aada66dd1d?catalog=57c9654d-a2a3-473f-ad66-a054852acbff</a:t>
            </a:r>
            <a:r>
              <a:rPr lang="en-US" sz="2400" dirty="0">
                <a:solidFill>
                  <a:srgbClr val="222222"/>
                </a:solidFill>
                <a:latin typeface="Arial" panose="020B0604020202020204" pitchFamily="34" charset="0"/>
                <a:cs typeface="Arial" panose="020B0604020202020204" pitchFamily="34" charset="0"/>
              </a:rPr>
              <a:t> </a:t>
            </a:r>
            <a:endParaRPr lang="en-US" sz="2400" dirty="0"/>
          </a:p>
        </p:txBody>
      </p:sp>
      <p:sp>
        <p:nvSpPr>
          <p:cNvPr id="3" name="Slide Number Placeholder 2">
            <a:extLst>
              <a:ext uri="{FF2B5EF4-FFF2-40B4-BE49-F238E27FC236}">
                <a16:creationId xmlns:a16="http://schemas.microsoft.com/office/drawing/2014/main" id="{F330D0B1-D627-4CCB-A09B-94E421CD7D49}"/>
              </a:ext>
            </a:extLst>
          </p:cNvPr>
          <p:cNvSpPr>
            <a:spLocks noGrp="1"/>
          </p:cNvSpPr>
          <p:nvPr>
            <p:ph type="sldNum" sz="quarter" idx="10"/>
          </p:nvPr>
        </p:nvSpPr>
        <p:spPr/>
        <p:txBody>
          <a:bodyPr/>
          <a:lstStyle/>
          <a:p>
            <a:pPr>
              <a:defRPr/>
            </a:pPr>
            <a:fld id="{F42DF3E2-0175-464B-95E4-5D6CFE698002}" type="slidenum">
              <a:rPr lang="en-US" smtClean="0"/>
              <a:pPr>
                <a:defRPr/>
              </a:pPr>
              <a:t>14</a:t>
            </a:fld>
            <a:endParaRPr lang="en-US" dirty="0"/>
          </a:p>
        </p:txBody>
      </p:sp>
      <p:sp>
        <p:nvSpPr>
          <p:cNvPr id="2" name="Title 1">
            <a:extLst>
              <a:ext uri="{FF2B5EF4-FFF2-40B4-BE49-F238E27FC236}">
                <a16:creationId xmlns:a16="http://schemas.microsoft.com/office/drawing/2014/main" id="{C8E2EA24-41D7-4844-A1A5-237924ACC7D9}"/>
              </a:ext>
            </a:extLst>
          </p:cNvPr>
          <p:cNvSpPr>
            <a:spLocks noGrp="1"/>
          </p:cNvSpPr>
          <p:nvPr>
            <p:ph type="title"/>
          </p:nvPr>
        </p:nvSpPr>
        <p:spPr/>
        <p:txBody>
          <a:bodyPr/>
          <a:lstStyle/>
          <a:p>
            <a:r>
              <a:rPr lang="en-US" dirty="0"/>
              <a:t>For more information contact:</a:t>
            </a:r>
          </a:p>
        </p:txBody>
      </p:sp>
    </p:spTree>
    <p:extLst>
      <p:ext uri="{BB962C8B-B14F-4D97-AF65-F5344CB8AC3E}">
        <p14:creationId xmlns:p14="http://schemas.microsoft.com/office/powerpoint/2010/main" val="1697795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altLang="en-US" dirty="0">
                <a:effectLst/>
                <a:ea typeface="ＭＳ Ｐゴシック" pitchFamily="34" charset="-128"/>
              </a:rPr>
              <a:t>IL-NET (CIL-NET and SILC-NET) Attribution</a:t>
            </a:r>
          </a:p>
        </p:txBody>
      </p:sp>
      <p:sp>
        <p:nvSpPr>
          <p:cNvPr id="101379" name="Rectangle 3"/>
          <p:cNvSpPr>
            <a:spLocks noGrp="1" noChangeArrowheads="1"/>
          </p:cNvSpPr>
          <p:nvPr>
            <p:ph type="body" idx="1"/>
          </p:nvPr>
        </p:nvSpPr>
        <p:spPr>
          <a:xfrm>
            <a:off x="380999" y="1143000"/>
            <a:ext cx="8458201" cy="51816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FontTx/>
              <a:buNone/>
            </a:pPr>
            <a:r>
              <a:rPr lang="en-US" altLang="en-US" sz="2000" dirty="0">
                <a:ea typeface="ＭＳ Ｐゴシック" pitchFamily="34" charset="-128"/>
              </a:rPr>
              <a:t>	</a:t>
            </a:r>
            <a:r>
              <a:rPr lang="en-US" altLang="en-US" sz="2400" dirty="0">
                <a:ea typeface="ＭＳ Ｐゴシック" pitchFamily="34" charset="-128"/>
              </a:rPr>
              <a:t>Support for development of this training was provided by the Department of Health and Human Services, Administration for Community Living under grant numbers </a:t>
            </a:r>
            <a:r>
              <a:rPr lang="en-US" sz="2400" dirty="0"/>
              <a:t>90ILTA0001 and 90ISTA0001</a:t>
            </a:r>
            <a:r>
              <a:rPr lang="en-US" altLang="en-US" sz="2400" dirty="0">
                <a:ea typeface="ＭＳ Ｐゴシック" pitchFamily="34" charset="-128"/>
              </a:rPr>
              <a:t>. No official endorsement of the Department of Health and Human Services should be inferred. Permission is granted for duplication of any portion of this PowerPoint presentation, providing that the following credit is given to the project: </a:t>
            </a:r>
            <a:r>
              <a:rPr lang="en-US" altLang="en-US" sz="2400" b="1" dirty="0">
                <a:ea typeface="ＭＳ Ｐゴシック" pitchFamily="34" charset="-128"/>
              </a:rPr>
              <a:t>Developed as part of the IL-NET, an ILRU/NCIL/APRIL National Training and Technical Assistance project.</a:t>
            </a:r>
            <a:endParaRPr lang="en-US" altLang="en-US" sz="2400" dirty="0">
              <a:ea typeface="ＭＳ Ｐゴシック" pitchFamily="34" charset="-128"/>
            </a:endParaRPr>
          </a:p>
          <a:p>
            <a:pPr>
              <a:buFont typeface="Tahoma" pitchFamily="34" charset="0"/>
              <a:buNone/>
            </a:pPr>
            <a:endParaRPr lang="en-US" altLang="en-US" sz="2000" dirty="0">
              <a:ea typeface="ＭＳ Ｐゴシック" pitchFamily="34" charset="-128"/>
            </a:endParaRP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15</a:t>
            </a:fld>
            <a:endParaRPr lang="en-US" dirty="0"/>
          </a:p>
        </p:txBody>
      </p:sp>
    </p:spTree>
    <p:extLst>
      <p:ext uri="{BB962C8B-B14F-4D97-AF65-F5344CB8AC3E}">
        <p14:creationId xmlns:p14="http://schemas.microsoft.com/office/powerpoint/2010/main" val="39420519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Executive Director Peer Call</a:t>
            </a:r>
            <a:br>
              <a:rPr lang="en-US" dirty="0"/>
            </a:br>
            <a:r>
              <a:rPr lang="en-US" dirty="0"/>
              <a:t>Topic: Succession Planning</a:t>
            </a:r>
            <a:br>
              <a:rPr lang="en-US" dirty="0"/>
            </a:br>
            <a:r>
              <a:rPr lang="en-US" dirty="0"/>
              <a:t>November 13, 2023</a:t>
            </a:r>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30367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168E39-FD57-2B7D-88B1-AD2B516C9071}"/>
              </a:ext>
            </a:extLst>
          </p:cNvPr>
          <p:cNvSpPr>
            <a:spLocks noGrp="1"/>
          </p:cNvSpPr>
          <p:nvPr>
            <p:ph idx="1"/>
          </p:nvPr>
        </p:nvSpPr>
        <p:spPr/>
        <p:txBody>
          <a:bodyPr/>
          <a:lstStyle/>
          <a:p>
            <a:r>
              <a:rPr lang="en-US" sz="2400" dirty="0"/>
              <a:t>To have a plan in place for emergency leadership when current leadership is cannot continue.</a:t>
            </a:r>
          </a:p>
          <a:p>
            <a:r>
              <a:rPr lang="en-US" sz="2400" dirty="0"/>
              <a:t>While this most commonly refers to the executive director role, any leadership role may need such a plan.</a:t>
            </a:r>
          </a:p>
          <a:p>
            <a:r>
              <a:rPr lang="en-US" sz="2400" dirty="0"/>
              <a:t>To develop and train staff to take on other roles if and when needed.</a:t>
            </a:r>
          </a:p>
          <a:p>
            <a:r>
              <a:rPr lang="en-US" sz="2400" dirty="0"/>
              <a:t>To develop a long term plan for succession.</a:t>
            </a:r>
          </a:p>
          <a:p>
            <a:pPr marL="0" indent="0">
              <a:buNone/>
            </a:pPr>
            <a:endParaRPr lang="en-US" sz="2400" dirty="0"/>
          </a:p>
          <a:p>
            <a:pPr marL="0" indent="0">
              <a:buNone/>
            </a:pPr>
            <a:r>
              <a:rPr lang="en-US" i="1" dirty="0"/>
              <a:t>Note: In 2021 Board Source found that only 29% of nonprofit organizations, and even fewer for organizations with budgets under $1 million like most of yours, do not have a plan for executive transition.</a:t>
            </a:r>
          </a:p>
        </p:txBody>
      </p:sp>
      <p:sp>
        <p:nvSpPr>
          <p:cNvPr id="3" name="Slide Number Placeholder 2">
            <a:extLst>
              <a:ext uri="{FF2B5EF4-FFF2-40B4-BE49-F238E27FC236}">
                <a16:creationId xmlns:a16="http://schemas.microsoft.com/office/drawing/2014/main" id="{B35FD4D8-005D-27C0-2AC8-ED4255707C23}"/>
              </a:ext>
            </a:extLst>
          </p:cNvPr>
          <p:cNvSpPr>
            <a:spLocks noGrp="1"/>
          </p:cNvSpPr>
          <p:nvPr>
            <p:ph type="sldNum" sz="quarter" idx="10"/>
          </p:nvPr>
        </p:nvSpPr>
        <p:spPr/>
        <p:txBody>
          <a:bodyPr/>
          <a:lstStyle/>
          <a:p>
            <a:pPr>
              <a:defRPr/>
            </a:pPr>
            <a:fld id="{F2DF5F09-D78D-44DB-A338-E90D23C46220}" type="slidenum">
              <a:rPr lang="en-US" smtClean="0"/>
              <a:pPr>
                <a:defRPr/>
              </a:pPr>
              <a:t>3</a:t>
            </a:fld>
            <a:endParaRPr lang="en-US" dirty="0"/>
          </a:p>
        </p:txBody>
      </p:sp>
      <p:sp>
        <p:nvSpPr>
          <p:cNvPr id="4" name="Title 3">
            <a:extLst>
              <a:ext uri="{FF2B5EF4-FFF2-40B4-BE49-F238E27FC236}">
                <a16:creationId xmlns:a16="http://schemas.microsoft.com/office/drawing/2014/main" id="{93FF7885-90BB-FD71-9560-34D00C7A1BD8}"/>
              </a:ext>
            </a:extLst>
          </p:cNvPr>
          <p:cNvSpPr>
            <a:spLocks noGrp="1"/>
          </p:cNvSpPr>
          <p:nvPr>
            <p:ph type="title"/>
          </p:nvPr>
        </p:nvSpPr>
        <p:spPr/>
        <p:txBody>
          <a:bodyPr/>
          <a:lstStyle/>
          <a:p>
            <a:r>
              <a:rPr lang="en-US" dirty="0"/>
              <a:t>What is “succession planning”?</a:t>
            </a:r>
          </a:p>
        </p:txBody>
      </p:sp>
    </p:spTree>
    <p:extLst>
      <p:ext uri="{BB962C8B-B14F-4D97-AF65-F5344CB8AC3E}">
        <p14:creationId xmlns:p14="http://schemas.microsoft.com/office/powerpoint/2010/main" val="478349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B3D8FA-6AE4-4D9A-8FA2-26D73ABD1A28}"/>
              </a:ext>
            </a:extLst>
          </p:cNvPr>
          <p:cNvSpPr>
            <a:spLocks noGrp="1"/>
          </p:cNvSpPr>
          <p:nvPr>
            <p:ph idx="1"/>
          </p:nvPr>
        </p:nvSpPr>
        <p:spPr/>
        <p:txBody>
          <a:bodyPr/>
          <a:lstStyle/>
          <a:p>
            <a:r>
              <a:rPr lang="en-US" dirty="0"/>
              <a:t>While the board will approve a succession plan for the executive director position, this is not something they are likely to create.</a:t>
            </a:r>
          </a:p>
          <a:p>
            <a:r>
              <a:rPr lang="en-US" dirty="0"/>
              <a:t>We suggest the ED develops a plan and the board approves it.</a:t>
            </a:r>
          </a:p>
          <a:p>
            <a:r>
              <a:rPr lang="en-US" dirty="0"/>
              <a:t>We suggest involvement of the management team in identifying what positions need to have a succession plan and what that might look like.</a:t>
            </a:r>
          </a:p>
        </p:txBody>
      </p:sp>
      <p:sp>
        <p:nvSpPr>
          <p:cNvPr id="3" name="Slide Number Placeholder 2">
            <a:extLst>
              <a:ext uri="{FF2B5EF4-FFF2-40B4-BE49-F238E27FC236}">
                <a16:creationId xmlns:a16="http://schemas.microsoft.com/office/drawing/2014/main" id="{6DD67812-0536-4D77-A812-E69CC0E1A13F}"/>
              </a:ext>
            </a:extLst>
          </p:cNvPr>
          <p:cNvSpPr>
            <a:spLocks noGrp="1"/>
          </p:cNvSpPr>
          <p:nvPr>
            <p:ph type="sldNum" sz="quarter" idx="10"/>
          </p:nvPr>
        </p:nvSpPr>
        <p:spPr/>
        <p:txBody>
          <a:bodyPr/>
          <a:lstStyle/>
          <a:p>
            <a:pPr>
              <a:defRPr/>
            </a:pPr>
            <a:fld id="{F2DF5F09-D78D-44DB-A338-E90D23C46220}" type="slidenum">
              <a:rPr lang="en-US" smtClean="0"/>
              <a:pPr>
                <a:defRPr/>
              </a:pPr>
              <a:t>4</a:t>
            </a:fld>
            <a:endParaRPr lang="en-US" dirty="0"/>
          </a:p>
        </p:txBody>
      </p:sp>
      <p:sp>
        <p:nvSpPr>
          <p:cNvPr id="4" name="Title 3">
            <a:extLst>
              <a:ext uri="{FF2B5EF4-FFF2-40B4-BE49-F238E27FC236}">
                <a16:creationId xmlns:a16="http://schemas.microsoft.com/office/drawing/2014/main" id="{6623F053-C2B5-4058-AA99-AB0E39355306}"/>
              </a:ext>
            </a:extLst>
          </p:cNvPr>
          <p:cNvSpPr>
            <a:spLocks noGrp="1"/>
          </p:cNvSpPr>
          <p:nvPr>
            <p:ph type="title"/>
          </p:nvPr>
        </p:nvSpPr>
        <p:spPr>
          <a:xfrm>
            <a:off x="152400" y="274638"/>
            <a:ext cx="8001000" cy="792162"/>
          </a:xfrm>
        </p:spPr>
        <p:txBody>
          <a:bodyPr/>
          <a:lstStyle/>
          <a:p>
            <a:r>
              <a:rPr lang="en-US" dirty="0"/>
              <a:t>Who is responsible for succession planning?</a:t>
            </a:r>
          </a:p>
        </p:txBody>
      </p:sp>
    </p:spTree>
    <p:extLst>
      <p:ext uri="{BB962C8B-B14F-4D97-AF65-F5344CB8AC3E}">
        <p14:creationId xmlns:p14="http://schemas.microsoft.com/office/powerpoint/2010/main" val="403222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38" y="274544"/>
            <a:ext cx="7928162" cy="806824"/>
          </a:xfrm>
        </p:spPr>
        <p:txBody>
          <a:bodyPr/>
          <a:lstStyle/>
          <a:p>
            <a:r>
              <a:rPr lang="en-US" sz="529" dirty="0">
                <a:solidFill>
                  <a:schemeClr val="bg1">
                    <a:lumMod val="95000"/>
                  </a:schemeClr>
                </a:solidFill>
              </a:rPr>
              <a:t>&gt;&gt;Slide 168 </a:t>
            </a:r>
            <a:br>
              <a:rPr lang="en-US" dirty="0">
                <a:solidFill>
                  <a:schemeClr val="bg1">
                    <a:lumMod val="95000"/>
                  </a:schemeClr>
                </a:solidFill>
              </a:rPr>
            </a:br>
            <a:r>
              <a:rPr lang="en-US" dirty="0"/>
              <a:t>What positions should have such a plan?</a:t>
            </a:r>
          </a:p>
        </p:txBody>
      </p:sp>
      <p:sp>
        <p:nvSpPr>
          <p:cNvPr id="3" name="Content Placeholder 2"/>
          <p:cNvSpPr>
            <a:spLocks noGrp="1"/>
          </p:cNvSpPr>
          <p:nvPr>
            <p:ph idx="1"/>
          </p:nvPr>
        </p:nvSpPr>
        <p:spPr/>
        <p:txBody>
          <a:bodyPr/>
          <a:lstStyle/>
          <a:p>
            <a:r>
              <a:rPr lang="en-US" dirty="0"/>
              <a:t>Executive director</a:t>
            </a:r>
          </a:p>
          <a:p>
            <a:r>
              <a:rPr lang="en-US" dirty="0"/>
              <a:t>Financial manager or even the contractor who handles financial matters</a:t>
            </a:r>
          </a:p>
          <a:p>
            <a:r>
              <a:rPr lang="en-US" dirty="0"/>
              <a:t>Associate director</a:t>
            </a:r>
          </a:p>
          <a:p>
            <a:r>
              <a:rPr lang="en-US" dirty="0"/>
              <a:t>Other positions that are unique or require specific knowledge and access</a:t>
            </a:r>
          </a:p>
        </p:txBody>
      </p:sp>
      <p:sp>
        <p:nvSpPr>
          <p:cNvPr id="4" name="Slide Number Placeholder 3"/>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pPr/>
              <a:t>5</a:t>
            </a:fld>
            <a:endParaRPr lang="en-US" dirty="0"/>
          </a:p>
        </p:txBody>
      </p:sp>
    </p:spTree>
    <p:extLst>
      <p:ext uri="{BB962C8B-B14F-4D97-AF65-F5344CB8AC3E}">
        <p14:creationId xmlns:p14="http://schemas.microsoft.com/office/powerpoint/2010/main" val="831298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06" dirty="0">
                <a:solidFill>
                  <a:schemeClr val="bg1">
                    <a:lumMod val="95000"/>
                  </a:schemeClr>
                </a:solidFill>
              </a:rPr>
              <a:t>&gt;&gt;Slide 169 </a:t>
            </a:r>
            <a:br>
              <a:rPr lang="en-US" sz="706" dirty="0">
                <a:solidFill>
                  <a:schemeClr val="bg1">
                    <a:lumMod val="95000"/>
                  </a:schemeClr>
                </a:solidFill>
              </a:rPr>
            </a:br>
            <a:r>
              <a:rPr lang="en-US" dirty="0"/>
              <a:t>As soon as you think about succession…</a:t>
            </a:r>
          </a:p>
        </p:txBody>
      </p:sp>
      <p:sp>
        <p:nvSpPr>
          <p:cNvPr id="3" name="Content Placeholder 2"/>
          <p:cNvSpPr>
            <a:spLocks noGrp="1"/>
          </p:cNvSpPr>
          <p:nvPr>
            <p:ph idx="1"/>
          </p:nvPr>
        </p:nvSpPr>
        <p:spPr/>
        <p:txBody>
          <a:bodyPr/>
          <a:lstStyle/>
          <a:p>
            <a:pPr>
              <a:lnSpc>
                <a:spcPct val="100000"/>
              </a:lnSpc>
            </a:pPr>
            <a:r>
              <a:rPr lang="en-US" dirty="0"/>
              <a:t>You must review what the individual knows and someone else needs to know:</a:t>
            </a:r>
          </a:p>
          <a:p>
            <a:pPr lvl="1"/>
            <a:r>
              <a:rPr lang="en-US" dirty="0"/>
              <a:t>Passwords?</a:t>
            </a:r>
          </a:p>
          <a:p>
            <a:pPr lvl="1"/>
            <a:r>
              <a:rPr lang="en-US" dirty="0"/>
              <a:t>Sign in information to key required websites?</a:t>
            </a:r>
          </a:p>
          <a:p>
            <a:pPr lvl="1"/>
            <a:r>
              <a:rPr lang="en-US" dirty="0"/>
              <a:t>Signature information for checks, grant requests, key documents (both paper and electronic)?</a:t>
            </a:r>
          </a:p>
          <a:p>
            <a:pPr lvl="1"/>
            <a:r>
              <a:rPr lang="en-US" dirty="0"/>
              <a:t>Contact persons?</a:t>
            </a:r>
          </a:p>
          <a:p>
            <a:pPr lvl="1"/>
            <a:r>
              <a:rPr lang="en-US" dirty="0"/>
              <a:t>Other…</a:t>
            </a:r>
          </a:p>
          <a:p>
            <a:pPr marL="457200" lvl="1" indent="0">
              <a:buNone/>
            </a:pPr>
            <a:r>
              <a:rPr lang="en-US" dirty="0"/>
              <a:t>If you are a new ED (last year or two) you may remember scrambling for information that wasn’t left for you. How can we prevent that scramble, in some cases delay in being able to access funds? </a:t>
            </a:r>
          </a:p>
        </p:txBody>
      </p:sp>
      <p:sp>
        <p:nvSpPr>
          <p:cNvPr id="4" name="Slide Number Placeholder 3"/>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pPr/>
              <a:t>6</a:t>
            </a:fld>
            <a:endParaRPr lang="en-US" dirty="0"/>
          </a:p>
        </p:txBody>
      </p:sp>
    </p:spTree>
    <p:extLst>
      <p:ext uri="{BB962C8B-B14F-4D97-AF65-F5344CB8AC3E}">
        <p14:creationId xmlns:p14="http://schemas.microsoft.com/office/powerpoint/2010/main" val="184862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06" dirty="0">
                <a:solidFill>
                  <a:schemeClr val="bg1">
                    <a:lumMod val="95000"/>
                  </a:schemeClr>
                </a:solidFill>
              </a:rPr>
              <a:t>&gt;&gt;Slide 172 </a:t>
            </a:r>
            <a:br>
              <a:rPr lang="en-US" sz="706" dirty="0">
                <a:solidFill>
                  <a:schemeClr val="bg1">
                    <a:lumMod val="95000"/>
                  </a:schemeClr>
                </a:solidFill>
              </a:rPr>
            </a:br>
            <a:r>
              <a:rPr lang="en-US" dirty="0"/>
              <a:t>Succession planning can be any time frame</a:t>
            </a:r>
          </a:p>
        </p:txBody>
      </p:sp>
      <p:sp>
        <p:nvSpPr>
          <p:cNvPr id="3" name="Content Placeholder 2"/>
          <p:cNvSpPr>
            <a:spLocks noGrp="1"/>
          </p:cNvSpPr>
          <p:nvPr>
            <p:ph idx="1"/>
          </p:nvPr>
        </p:nvSpPr>
        <p:spPr/>
        <p:txBody>
          <a:bodyPr/>
          <a:lstStyle/>
          <a:p>
            <a:pPr lvl="0">
              <a:lnSpc>
                <a:spcPct val="100000"/>
              </a:lnSpc>
            </a:pPr>
            <a:r>
              <a:rPr lang="en-US" dirty="0"/>
              <a:t>What do you do when a key person is hospitalized, whether planned or emergency? Do you have what you need to operate smoothly for a day or two? Or longer if something more develops?</a:t>
            </a:r>
          </a:p>
          <a:p>
            <a:pPr lvl="0">
              <a:lnSpc>
                <a:spcPct val="100000"/>
              </a:lnSpc>
            </a:pPr>
            <a:r>
              <a:rPr lang="en-US" dirty="0"/>
              <a:t>Whether a key person extends a vacation or an illness, are you able to keep operating?</a:t>
            </a:r>
          </a:p>
          <a:p>
            <a:pPr lvl="0">
              <a:lnSpc>
                <a:spcPct val="100000"/>
              </a:lnSpc>
            </a:pPr>
            <a:r>
              <a:rPr lang="en-US" dirty="0"/>
              <a:t>If the unthinkable happens and the individual will not be returning, are you ready to proceed with plans?</a:t>
            </a:r>
          </a:p>
          <a:p>
            <a:pPr lvl="0">
              <a:lnSpc>
                <a:spcPct val="100000"/>
              </a:lnSpc>
            </a:pPr>
            <a:r>
              <a:rPr lang="en-US" dirty="0"/>
              <a:t>You need plans, both emergency and long-term.</a:t>
            </a:r>
          </a:p>
        </p:txBody>
      </p:sp>
      <p:sp>
        <p:nvSpPr>
          <p:cNvPr id="4" name="Slide Number Placeholder 3"/>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pPr/>
              <a:t>7</a:t>
            </a:fld>
            <a:endParaRPr lang="en-US" dirty="0"/>
          </a:p>
        </p:txBody>
      </p:sp>
    </p:spTree>
    <p:extLst>
      <p:ext uri="{BB962C8B-B14F-4D97-AF65-F5344CB8AC3E}">
        <p14:creationId xmlns:p14="http://schemas.microsoft.com/office/powerpoint/2010/main" val="542168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Do you have a risk management plan and key information collected? Is there easy access to:</a:t>
            </a:r>
          </a:p>
          <a:p>
            <a:r>
              <a:rPr lang="en-US" dirty="0"/>
              <a:t>The board members contact information</a:t>
            </a:r>
          </a:p>
          <a:p>
            <a:r>
              <a:rPr lang="en-US" dirty="0"/>
              <a:t>A key list of donors, funders or other key community partners</a:t>
            </a:r>
          </a:p>
          <a:p>
            <a:r>
              <a:rPr lang="en-US" dirty="0"/>
              <a:t>A calendar of events that are upcoming, both routine and special</a:t>
            </a:r>
          </a:p>
          <a:p>
            <a:r>
              <a:rPr lang="en-US" dirty="0"/>
              <a:t>Real job descriptions – the things key staff really do and that must be done </a:t>
            </a:r>
          </a:p>
          <a:p>
            <a:pPr marL="0" indent="0">
              <a:buNone/>
            </a:pPr>
            <a:r>
              <a:rPr lang="en-US" sz="2400" dirty="0">
                <a:hlinkClick r:id="rId2"/>
              </a:rPr>
              <a:t>https://blueavocado.org/leadership-and</a:t>
            </a:r>
            <a:r>
              <a:rPr lang="en-US" sz="2400" dirty="0">
                <a:hlinkClick r:id="rId2"/>
              </a:rPr>
              <a:t>-</a:t>
            </a:r>
            <a:r>
              <a:rPr lang="en-US" sz="2400" dirty="0">
                <a:hlinkClick r:id="rId2"/>
              </a:rPr>
              <a:t>management/nonprofit-succession-planning/?highlight=succession</a:t>
            </a:r>
            <a:r>
              <a:rPr lang="en-US" sz="2400" dirty="0"/>
              <a:t>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
        <p:nvSpPr>
          <p:cNvPr id="4" name="Title 3"/>
          <p:cNvSpPr>
            <a:spLocks noGrp="1"/>
          </p:cNvSpPr>
          <p:nvPr>
            <p:ph type="title"/>
          </p:nvPr>
        </p:nvSpPr>
        <p:spPr/>
        <p:txBody>
          <a:bodyPr/>
          <a:lstStyle/>
          <a:p>
            <a:r>
              <a:rPr lang="en-US" dirty="0"/>
              <a:t>Risk prevention and succession planning</a:t>
            </a:r>
          </a:p>
        </p:txBody>
      </p:sp>
    </p:spTree>
    <p:extLst>
      <p:ext uri="{BB962C8B-B14F-4D97-AF65-F5344CB8AC3E}">
        <p14:creationId xmlns:p14="http://schemas.microsoft.com/office/powerpoint/2010/main" val="636051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a:xfrm>
            <a:off x="228600" y="274638"/>
            <a:ext cx="7696200" cy="792162"/>
          </a:xfrm>
        </p:spPr>
        <p:txBody>
          <a:bodyPr/>
          <a:lstStyle/>
          <a:p>
            <a:r>
              <a:rPr lang="en-US" sz="529" dirty="0">
                <a:solidFill>
                  <a:schemeClr val="bg2"/>
                </a:solidFill>
                <a:latin typeface="Arial Rounded MT Bold" panose="020F0704030504030204" pitchFamily="34" charset="0"/>
              </a:rPr>
              <a:t>&gt;&gt; Slide </a:t>
            </a:r>
            <a:fld id="{8A444053-2964-4726-8391-23A946A74AF7}" type="slidenum">
              <a:rPr lang="en-US" sz="529">
                <a:solidFill>
                  <a:schemeClr val="bg2"/>
                </a:solidFill>
                <a:latin typeface="Arial Rounded MT Bold" panose="020F0704030504030204" pitchFamily="34" charset="0"/>
              </a:rPr>
              <a:pPr/>
              <a:t>9</a:t>
            </a:fld>
            <a:r>
              <a:rPr lang="en-US" sz="529" dirty="0">
                <a:solidFill>
                  <a:schemeClr val="bg2"/>
                </a:solidFill>
                <a:latin typeface="Arial Rounded MT Bold" panose="020F0704030504030204" pitchFamily="34" charset="0"/>
              </a:rPr>
              <a:t> </a:t>
            </a:r>
            <a:br>
              <a:rPr lang="en-US" sz="706" dirty="0">
                <a:solidFill>
                  <a:schemeClr val="bg2"/>
                </a:solidFill>
                <a:latin typeface="Arial Rounded MT Bold" panose="020F0704030504030204" pitchFamily="34" charset="0"/>
              </a:rPr>
            </a:br>
            <a:r>
              <a:rPr lang="en-US" dirty="0"/>
              <a:t>Annual Filings</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a:xfrm>
            <a:off x="304800" y="1371600"/>
            <a:ext cx="8610600" cy="4724400"/>
          </a:xfrm>
        </p:spPr>
        <p:txBody>
          <a:bodyPr/>
          <a:lstStyle/>
          <a:p>
            <a:pPr>
              <a:lnSpc>
                <a:spcPct val="100000"/>
              </a:lnSpc>
            </a:pPr>
            <a:r>
              <a:rPr lang="en-US" dirty="0"/>
              <a:t>Your organization is generally responsible to file form 990 or form 990 EZ. These are due 4 ½ months after your year-end and there are significant penalties for late filing.</a:t>
            </a:r>
          </a:p>
          <a:p>
            <a:pPr>
              <a:lnSpc>
                <a:spcPct val="100000"/>
              </a:lnSpc>
            </a:pPr>
            <a:r>
              <a:rPr lang="en-US" dirty="0"/>
              <a:t>Extensions are possible.</a:t>
            </a:r>
          </a:p>
          <a:p>
            <a:pPr>
              <a:lnSpc>
                <a:spcPct val="100000"/>
              </a:lnSpc>
            </a:pPr>
            <a:r>
              <a:rPr lang="en-US" dirty="0"/>
              <a:t>You may also have a filing with your Charities Bureau.</a:t>
            </a:r>
          </a:p>
          <a:p>
            <a:pPr>
              <a:lnSpc>
                <a:spcPct val="100000"/>
              </a:lnSpc>
            </a:pPr>
            <a:r>
              <a:rPr lang="en-US" dirty="0"/>
              <a:t>Do you solicit funds in other states? Are you sure?</a:t>
            </a:r>
          </a:p>
        </p:txBody>
      </p:sp>
      <p:sp>
        <p:nvSpPr>
          <p:cNvPr id="4" name="Slide Number Placeholder 3"/>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pPr/>
              <a:t>9</a:t>
            </a:fld>
            <a:endParaRPr lang="en-US" dirty="0"/>
          </a:p>
        </p:txBody>
      </p:sp>
    </p:spTree>
    <p:extLst>
      <p:ext uri="{BB962C8B-B14F-4D97-AF65-F5344CB8AC3E}">
        <p14:creationId xmlns:p14="http://schemas.microsoft.com/office/powerpoint/2010/main" val="135239315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1017</Words>
  <Application>Microsoft Office PowerPoint</Application>
  <PresentationFormat>On-screen Show (4:3)</PresentationFormat>
  <Paragraphs>94</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Rounded MT Bold</vt:lpstr>
      <vt:lpstr>Tahoma</vt:lpstr>
      <vt:lpstr>Times New Roman</vt:lpstr>
      <vt:lpstr>Default Design</vt:lpstr>
      <vt:lpstr>Independent Living Research Utilization</vt:lpstr>
      <vt:lpstr>Executive Director Peer Call Topic: Succession Planning November 13, 2023</vt:lpstr>
      <vt:lpstr>What is “succession planning”?</vt:lpstr>
      <vt:lpstr>Who is responsible for succession planning?</vt:lpstr>
      <vt:lpstr>&gt;&gt;Slide 168  What positions should have such a plan?</vt:lpstr>
      <vt:lpstr>&gt;&gt;Slide 169  As soon as you think about succession…</vt:lpstr>
      <vt:lpstr>&gt;&gt;Slide 172  Succession planning can be any time frame</vt:lpstr>
      <vt:lpstr>Risk prevention and succession planning</vt:lpstr>
      <vt:lpstr>&gt;&gt; Slide 9  Annual Filings</vt:lpstr>
      <vt:lpstr>Cross training</vt:lpstr>
      <vt:lpstr>Identify possible helpers</vt:lpstr>
      <vt:lpstr>&gt;&gt; Slide 12  Penalties </vt:lpstr>
      <vt:lpstr>&gt;&gt; Slide 13  Other Filings </vt:lpstr>
      <vt:lpstr>For more information contact:</vt:lpstr>
      <vt:lpstr>IL-NET (CIL-NET and 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Support for SILC Chairpersons</dc:title>
  <dc:creator>eubanks</dc:creator>
  <cp:lastModifiedBy>McElwee, Paula</cp:lastModifiedBy>
  <cp:revision>553</cp:revision>
  <cp:lastPrinted>2018-03-01T19:49:08Z</cp:lastPrinted>
  <dcterms:created xsi:type="dcterms:W3CDTF">2011-01-05T14:17:40Z</dcterms:created>
  <dcterms:modified xsi:type="dcterms:W3CDTF">2023-11-13T18:21:32Z</dcterms:modified>
</cp:coreProperties>
</file>