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341" r:id="rId3"/>
    <p:sldId id="343" r:id="rId4"/>
    <p:sldId id="403" r:id="rId5"/>
    <p:sldId id="342" r:id="rId6"/>
    <p:sldId id="1190" r:id="rId7"/>
    <p:sldId id="1130" r:id="rId8"/>
    <p:sldId id="1187" r:id="rId9"/>
    <p:sldId id="1188" r:id="rId10"/>
    <p:sldId id="1189" r:id="rId11"/>
    <p:sldId id="346" r:id="rId12"/>
    <p:sldId id="390" r:id="rId13"/>
    <p:sldId id="34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6" autoAdjust="0"/>
    <p:restoredTop sz="86345" autoAdjust="0"/>
  </p:normalViewPr>
  <p:slideViewPr>
    <p:cSldViewPr snapToGrid="0">
      <p:cViewPr varScale="1">
        <p:scale>
          <a:sx n="71" d="100"/>
          <a:sy n="71" d="100"/>
        </p:scale>
        <p:origin x="907" y="58"/>
      </p:cViewPr>
      <p:guideLst>
        <p:guide orient="horz" pos="2160"/>
        <p:guide pos="3840"/>
      </p:guideLst>
    </p:cSldViewPr>
  </p:slideViewPr>
  <p:outlineViewPr>
    <p:cViewPr>
      <p:scale>
        <a:sx n="33" d="100"/>
        <a:sy n="33" d="100"/>
      </p:scale>
      <p:origin x="0" y="-5281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8ABF418-22CF-5357-90D1-172409231A7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6D06469-8388-28C3-0DA5-C961E45135A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4E888DD-D6F0-4E0E-9CA8-1DAEECEE73C2}" type="datetimeFigureOut">
              <a:rPr lang="en-US" smtClean="0"/>
              <a:t>8/8/2024</a:t>
            </a:fld>
            <a:endParaRPr lang="en-US"/>
          </a:p>
        </p:txBody>
      </p:sp>
      <p:sp>
        <p:nvSpPr>
          <p:cNvPr id="4" name="Footer Placeholder 3">
            <a:extLst>
              <a:ext uri="{FF2B5EF4-FFF2-40B4-BE49-F238E27FC236}">
                <a16:creationId xmlns:a16="http://schemas.microsoft.com/office/drawing/2014/main" id="{92188A58-D4C3-50ED-E29F-DD53AD0F7BC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7CCA00C-CB5F-E001-D07E-51D8452F1B8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8FE8522-7450-4CA2-B077-5AAFDDAB9B36}" type="slidenum">
              <a:rPr lang="en-US" smtClean="0"/>
              <a:t>‹#›</a:t>
            </a:fld>
            <a:endParaRPr lang="en-US"/>
          </a:p>
        </p:txBody>
      </p:sp>
    </p:spTree>
    <p:extLst>
      <p:ext uri="{BB962C8B-B14F-4D97-AF65-F5344CB8AC3E}">
        <p14:creationId xmlns:p14="http://schemas.microsoft.com/office/powerpoint/2010/main" val="16316918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425619-C25D-42B9-8FE2-9E6EF25C7181}" type="datetimeFigureOut">
              <a:rPr lang="en-US" smtClean="0"/>
              <a:t>8/8/2024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B9B37C-9596-40B4-82C3-DD0C7A92A479}" type="slidenum">
              <a:rPr lang="en-US" smtClean="0"/>
              <a:t>‹#›</a:t>
            </a:fld>
            <a:endParaRPr lang="en-US"/>
          </a:p>
        </p:txBody>
      </p:sp>
    </p:spTree>
    <p:extLst>
      <p:ext uri="{BB962C8B-B14F-4D97-AF65-F5344CB8AC3E}">
        <p14:creationId xmlns:p14="http://schemas.microsoft.com/office/powerpoint/2010/main" val="41428534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27523-9342-43A9-A948-B53693434C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2BF5D0-C933-44CB-B7C8-2E1D87B51A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6B0D1E-4277-4217-9136-F25627C0093A}"/>
              </a:ext>
            </a:extLst>
          </p:cNvPr>
          <p:cNvSpPr>
            <a:spLocks noGrp="1"/>
          </p:cNvSpPr>
          <p:nvPr>
            <p:ph type="dt" sz="half" idx="10"/>
          </p:nvPr>
        </p:nvSpPr>
        <p:spPr/>
        <p:txBody>
          <a:bodyPr/>
          <a:lstStyle/>
          <a:p>
            <a:fld id="{12B281EB-A296-4AD9-8F45-E412E6E899A9}" type="datetime1">
              <a:rPr lang="en-US" smtClean="0"/>
              <a:t>8/8/2024</a:t>
            </a:fld>
            <a:endParaRPr lang="en-US"/>
          </a:p>
        </p:txBody>
      </p:sp>
      <p:sp>
        <p:nvSpPr>
          <p:cNvPr id="5" name="Footer Placeholder 4">
            <a:extLst>
              <a:ext uri="{FF2B5EF4-FFF2-40B4-BE49-F238E27FC236}">
                <a16:creationId xmlns:a16="http://schemas.microsoft.com/office/drawing/2014/main" id="{5993F398-27D3-40E7-872C-18ACD0C56B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B6FD33-0209-4444-84DD-3C5F2D856106}"/>
              </a:ext>
            </a:extLst>
          </p:cNvPr>
          <p:cNvSpPr>
            <a:spLocks noGrp="1"/>
          </p:cNvSpPr>
          <p:nvPr>
            <p:ph type="sldNum" sz="quarter" idx="12"/>
          </p:nvPr>
        </p:nvSpPr>
        <p:spPr/>
        <p:txBody>
          <a:bodyPr/>
          <a:lstStyle/>
          <a:p>
            <a:fld id="{5D16CCA7-A32B-44D2-BAC0-8216F98A92EE}" type="slidenum">
              <a:rPr lang="en-US" smtClean="0"/>
              <a:t>‹#›</a:t>
            </a:fld>
            <a:endParaRPr lang="en-US"/>
          </a:p>
        </p:txBody>
      </p:sp>
    </p:spTree>
    <p:extLst>
      <p:ext uri="{BB962C8B-B14F-4D97-AF65-F5344CB8AC3E}">
        <p14:creationId xmlns:p14="http://schemas.microsoft.com/office/powerpoint/2010/main" val="3152585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5C149-3349-4AE8-A723-84CC1CBF7A5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F1B166E-6D90-4736-BB5E-0790BC880C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6ACA14-7C67-4099-A0A7-85B57B02D3C1}"/>
              </a:ext>
            </a:extLst>
          </p:cNvPr>
          <p:cNvSpPr>
            <a:spLocks noGrp="1"/>
          </p:cNvSpPr>
          <p:nvPr>
            <p:ph type="dt" sz="half" idx="10"/>
          </p:nvPr>
        </p:nvSpPr>
        <p:spPr/>
        <p:txBody>
          <a:bodyPr/>
          <a:lstStyle/>
          <a:p>
            <a:fld id="{1565F6D6-2668-4971-A353-D83D400482E9}" type="datetime1">
              <a:rPr lang="en-US" smtClean="0"/>
              <a:t>8/8/2024</a:t>
            </a:fld>
            <a:endParaRPr lang="en-US"/>
          </a:p>
        </p:txBody>
      </p:sp>
      <p:sp>
        <p:nvSpPr>
          <p:cNvPr id="5" name="Footer Placeholder 4">
            <a:extLst>
              <a:ext uri="{FF2B5EF4-FFF2-40B4-BE49-F238E27FC236}">
                <a16:creationId xmlns:a16="http://schemas.microsoft.com/office/drawing/2014/main" id="{58AB5D2F-B636-4314-B812-9CF58250C2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A35927-17E2-4793-8C3F-F777ED3F0AE4}"/>
              </a:ext>
            </a:extLst>
          </p:cNvPr>
          <p:cNvSpPr>
            <a:spLocks noGrp="1"/>
          </p:cNvSpPr>
          <p:nvPr>
            <p:ph type="sldNum" sz="quarter" idx="12"/>
          </p:nvPr>
        </p:nvSpPr>
        <p:spPr/>
        <p:txBody>
          <a:bodyPr/>
          <a:lstStyle/>
          <a:p>
            <a:fld id="{5D16CCA7-A32B-44D2-BAC0-8216F98A92EE}" type="slidenum">
              <a:rPr lang="en-US" smtClean="0"/>
              <a:t>‹#›</a:t>
            </a:fld>
            <a:endParaRPr lang="en-US"/>
          </a:p>
        </p:txBody>
      </p:sp>
    </p:spTree>
    <p:extLst>
      <p:ext uri="{BB962C8B-B14F-4D97-AF65-F5344CB8AC3E}">
        <p14:creationId xmlns:p14="http://schemas.microsoft.com/office/powerpoint/2010/main" val="2525411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DA894A-1CE7-4A4C-A6A3-1564AEB29F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7E4AC4-9ACC-4917-8C34-FE8E439803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4FABB1-A4FE-4F93-8FFC-E570ED5BCAF3}"/>
              </a:ext>
            </a:extLst>
          </p:cNvPr>
          <p:cNvSpPr>
            <a:spLocks noGrp="1"/>
          </p:cNvSpPr>
          <p:nvPr>
            <p:ph type="dt" sz="half" idx="10"/>
          </p:nvPr>
        </p:nvSpPr>
        <p:spPr/>
        <p:txBody>
          <a:bodyPr/>
          <a:lstStyle/>
          <a:p>
            <a:fld id="{BA517145-7EFC-4E6E-AE9A-1392C509B542}" type="datetime1">
              <a:rPr lang="en-US" smtClean="0"/>
              <a:t>8/8/2024</a:t>
            </a:fld>
            <a:endParaRPr lang="en-US"/>
          </a:p>
        </p:txBody>
      </p:sp>
      <p:sp>
        <p:nvSpPr>
          <p:cNvPr id="5" name="Footer Placeholder 4">
            <a:extLst>
              <a:ext uri="{FF2B5EF4-FFF2-40B4-BE49-F238E27FC236}">
                <a16:creationId xmlns:a16="http://schemas.microsoft.com/office/drawing/2014/main" id="{FF4DDFAC-2EAA-4DF3-87A1-658FA3AB20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A3638D-186D-4E57-AC33-57DC9F3DB92B}"/>
              </a:ext>
            </a:extLst>
          </p:cNvPr>
          <p:cNvSpPr>
            <a:spLocks noGrp="1"/>
          </p:cNvSpPr>
          <p:nvPr>
            <p:ph type="sldNum" sz="quarter" idx="12"/>
          </p:nvPr>
        </p:nvSpPr>
        <p:spPr/>
        <p:txBody>
          <a:bodyPr/>
          <a:lstStyle/>
          <a:p>
            <a:fld id="{5D16CCA7-A32B-44D2-BAC0-8216F98A92EE}" type="slidenum">
              <a:rPr lang="en-US" smtClean="0"/>
              <a:t>‹#›</a:t>
            </a:fld>
            <a:endParaRPr lang="en-US"/>
          </a:p>
        </p:txBody>
      </p:sp>
    </p:spTree>
    <p:extLst>
      <p:ext uri="{BB962C8B-B14F-4D97-AF65-F5344CB8AC3E}">
        <p14:creationId xmlns:p14="http://schemas.microsoft.com/office/powerpoint/2010/main" val="4143472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9F127-007B-41F3-AA96-81548CA8C5A8}"/>
              </a:ext>
            </a:extLst>
          </p:cNvPr>
          <p:cNvSpPr>
            <a:spLocks noGrp="1"/>
          </p:cNvSpPr>
          <p:nvPr>
            <p:ph type="title"/>
          </p:nvPr>
        </p:nvSpPr>
        <p:spPr>
          <a:xfrm>
            <a:off x="838200" y="365126"/>
            <a:ext cx="10515600" cy="578772"/>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07CAECD-5E11-4C8E-A120-C04556971F63}"/>
              </a:ext>
            </a:extLst>
          </p:cNvPr>
          <p:cNvSpPr>
            <a:spLocks noGrp="1"/>
          </p:cNvSpPr>
          <p:nvPr>
            <p:ph idx="1"/>
          </p:nvPr>
        </p:nvSpPr>
        <p:spPr>
          <a:xfrm>
            <a:off x="838200" y="943898"/>
            <a:ext cx="10515600" cy="523306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59961EE-F390-42E6-B341-AB6C5828E6D2}"/>
              </a:ext>
            </a:extLst>
          </p:cNvPr>
          <p:cNvSpPr>
            <a:spLocks noGrp="1"/>
          </p:cNvSpPr>
          <p:nvPr>
            <p:ph type="dt" sz="half" idx="10"/>
          </p:nvPr>
        </p:nvSpPr>
        <p:spPr/>
        <p:txBody>
          <a:bodyPr/>
          <a:lstStyle/>
          <a:p>
            <a:fld id="{FD6D5276-C44A-4145-B73C-C54FCEACF4B7}" type="datetime1">
              <a:rPr lang="en-US" smtClean="0"/>
              <a:t>8/8/2024</a:t>
            </a:fld>
            <a:endParaRPr lang="en-US"/>
          </a:p>
        </p:txBody>
      </p:sp>
      <p:sp>
        <p:nvSpPr>
          <p:cNvPr id="5" name="Footer Placeholder 4">
            <a:extLst>
              <a:ext uri="{FF2B5EF4-FFF2-40B4-BE49-F238E27FC236}">
                <a16:creationId xmlns:a16="http://schemas.microsoft.com/office/drawing/2014/main" id="{56DBF2A3-CB1A-4B4F-AAE0-BF9A5C68B44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ABA629-17ED-43AB-97D1-2279A68F3103}"/>
              </a:ext>
            </a:extLst>
          </p:cNvPr>
          <p:cNvSpPr>
            <a:spLocks noGrp="1"/>
          </p:cNvSpPr>
          <p:nvPr>
            <p:ph type="sldNum" sz="quarter" idx="12"/>
          </p:nvPr>
        </p:nvSpPr>
        <p:spPr/>
        <p:txBody>
          <a:bodyPr/>
          <a:lstStyle/>
          <a:p>
            <a:fld id="{5D16CCA7-A32B-44D2-BAC0-8216F98A92EE}" type="slidenum">
              <a:rPr lang="en-US" smtClean="0"/>
              <a:t>‹#›</a:t>
            </a:fld>
            <a:endParaRPr lang="en-US"/>
          </a:p>
        </p:txBody>
      </p:sp>
      <p:pic>
        <p:nvPicPr>
          <p:cNvPr id="7" name="Picture 6" descr="IL-NET Logo">
            <a:extLst>
              <a:ext uri="{FF2B5EF4-FFF2-40B4-BE49-F238E27FC236}">
                <a16:creationId xmlns:a16="http://schemas.microsoft.com/office/drawing/2014/main" id="{CE9ADF97-0DD0-3058-31CD-4E6F9D768511}"/>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5520595" y="6405240"/>
            <a:ext cx="1150810" cy="382797"/>
          </a:xfrm>
          <a:prstGeom prst="rect">
            <a:avLst/>
          </a:prstGeom>
        </p:spPr>
      </p:pic>
    </p:spTree>
    <p:extLst>
      <p:ext uri="{BB962C8B-B14F-4D97-AF65-F5344CB8AC3E}">
        <p14:creationId xmlns:p14="http://schemas.microsoft.com/office/powerpoint/2010/main" val="2464991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0124B-20BD-4644-B5A5-6C23FEB327A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037B24F-A8E3-46D1-9370-DC752FCE02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69D2A7-975C-404E-AE55-FF8680BC2FE9}"/>
              </a:ext>
            </a:extLst>
          </p:cNvPr>
          <p:cNvSpPr>
            <a:spLocks noGrp="1"/>
          </p:cNvSpPr>
          <p:nvPr>
            <p:ph type="dt" sz="half" idx="10"/>
          </p:nvPr>
        </p:nvSpPr>
        <p:spPr/>
        <p:txBody>
          <a:bodyPr/>
          <a:lstStyle/>
          <a:p>
            <a:fld id="{E96A4FBC-CB6F-4A1F-AA41-2F9AF9FBF2DA}" type="datetime1">
              <a:rPr lang="en-US" smtClean="0"/>
              <a:t>8/8/2024</a:t>
            </a:fld>
            <a:endParaRPr lang="en-US"/>
          </a:p>
        </p:txBody>
      </p:sp>
      <p:sp>
        <p:nvSpPr>
          <p:cNvPr id="5" name="Footer Placeholder 4">
            <a:extLst>
              <a:ext uri="{FF2B5EF4-FFF2-40B4-BE49-F238E27FC236}">
                <a16:creationId xmlns:a16="http://schemas.microsoft.com/office/drawing/2014/main" id="{DC2F4D11-8F8A-41DE-A2B0-953BA1893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1FBF38-A432-43F4-891B-27FA91EA5A43}"/>
              </a:ext>
            </a:extLst>
          </p:cNvPr>
          <p:cNvSpPr>
            <a:spLocks noGrp="1"/>
          </p:cNvSpPr>
          <p:nvPr>
            <p:ph type="sldNum" sz="quarter" idx="12"/>
          </p:nvPr>
        </p:nvSpPr>
        <p:spPr/>
        <p:txBody>
          <a:bodyPr/>
          <a:lstStyle/>
          <a:p>
            <a:fld id="{5D16CCA7-A32B-44D2-BAC0-8216F98A92EE}" type="slidenum">
              <a:rPr lang="en-US" smtClean="0"/>
              <a:t>‹#›</a:t>
            </a:fld>
            <a:endParaRPr lang="en-US"/>
          </a:p>
        </p:txBody>
      </p:sp>
    </p:spTree>
    <p:extLst>
      <p:ext uri="{BB962C8B-B14F-4D97-AF65-F5344CB8AC3E}">
        <p14:creationId xmlns:p14="http://schemas.microsoft.com/office/powerpoint/2010/main" val="3320236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51B54-EF7C-4A4E-8130-C3A1465EDD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2D61EC-D1AB-42CC-B424-73CBB12CC98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8EC4E4-31ED-4ECE-8354-3074AEC258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FBF0CA0-EED2-4956-819C-0A7BE7122DA4}"/>
              </a:ext>
            </a:extLst>
          </p:cNvPr>
          <p:cNvSpPr>
            <a:spLocks noGrp="1"/>
          </p:cNvSpPr>
          <p:nvPr>
            <p:ph type="dt" sz="half" idx="10"/>
          </p:nvPr>
        </p:nvSpPr>
        <p:spPr/>
        <p:txBody>
          <a:bodyPr/>
          <a:lstStyle/>
          <a:p>
            <a:fld id="{42A0C5A1-A90C-4042-ABC5-9F31B447BD50}" type="datetime1">
              <a:rPr lang="en-US" smtClean="0"/>
              <a:t>8/8/2024</a:t>
            </a:fld>
            <a:endParaRPr lang="en-US"/>
          </a:p>
        </p:txBody>
      </p:sp>
      <p:sp>
        <p:nvSpPr>
          <p:cNvPr id="6" name="Footer Placeholder 5">
            <a:extLst>
              <a:ext uri="{FF2B5EF4-FFF2-40B4-BE49-F238E27FC236}">
                <a16:creationId xmlns:a16="http://schemas.microsoft.com/office/drawing/2014/main" id="{B901A714-8463-445B-A96F-AAB9C30C27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560D4E-5934-4B0A-B410-C99AB944337B}"/>
              </a:ext>
            </a:extLst>
          </p:cNvPr>
          <p:cNvSpPr>
            <a:spLocks noGrp="1"/>
          </p:cNvSpPr>
          <p:nvPr>
            <p:ph type="sldNum" sz="quarter" idx="12"/>
          </p:nvPr>
        </p:nvSpPr>
        <p:spPr/>
        <p:txBody>
          <a:bodyPr/>
          <a:lstStyle/>
          <a:p>
            <a:fld id="{5D16CCA7-A32B-44D2-BAC0-8216F98A92EE}" type="slidenum">
              <a:rPr lang="en-US" smtClean="0"/>
              <a:t>‹#›</a:t>
            </a:fld>
            <a:endParaRPr lang="en-US"/>
          </a:p>
        </p:txBody>
      </p:sp>
    </p:spTree>
    <p:extLst>
      <p:ext uri="{BB962C8B-B14F-4D97-AF65-F5344CB8AC3E}">
        <p14:creationId xmlns:p14="http://schemas.microsoft.com/office/powerpoint/2010/main" val="3934620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8A1E2-A4A2-4745-B232-8AF1F69B0E8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F022247-9F5B-4212-AD27-55D2613127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6FAF52-2C61-4787-9148-21CDA736D3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3060708-EC37-4AF3-979D-2050D1B748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2D467F-8BB6-437A-883F-32418D91B4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79F42C-89C4-4836-ADF1-B113A1B88970}"/>
              </a:ext>
            </a:extLst>
          </p:cNvPr>
          <p:cNvSpPr>
            <a:spLocks noGrp="1"/>
          </p:cNvSpPr>
          <p:nvPr>
            <p:ph type="dt" sz="half" idx="10"/>
          </p:nvPr>
        </p:nvSpPr>
        <p:spPr/>
        <p:txBody>
          <a:bodyPr/>
          <a:lstStyle/>
          <a:p>
            <a:fld id="{D51366E5-C2F9-46AD-AD8C-A578A81BEF94}" type="datetime1">
              <a:rPr lang="en-US" smtClean="0"/>
              <a:t>8/8/2024</a:t>
            </a:fld>
            <a:endParaRPr lang="en-US"/>
          </a:p>
        </p:txBody>
      </p:sp>
      <p:sp>
        <p:nvSpPr>
          <p:cNvPr id="8" name="Footer Placeholder 7">
            <a:extLst>
              <a:ext uri="{FF2B5EF4-FFF2-40B4-BE49-F238E27FC236}">
                <a16:creationId xmlns:a16="http://schemas.microsoft.com/office/drawing/2014/main" id="{F9508055-ECF7-48C1-86E4-BF5E8312377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1ACE0F-1BC9-45C7-97EA-53593B2B6194}"/>
              </a:ext>
            </a:extLst>
          </p:cNvPr>
          <p:cNvSpPr>
            <a:spLocks noGrp="1"/>
          </p:cNvSpPr>
          <p:nvPr>
            <p:ph type="sldNum" sz="quarter" idx="12"/>
          </p:nvPr>
        </p:nvSpPr>
        <p:spPr/>
        <p:txBody>
          <a:bodyPr/>
          <a:lstStyle/>
          <a:p>
            <a:fld id="{5D16CCA7-A32B-44D2-BAC0-8216F98A92EE}" type="slidenum">
              <a:rPr lang="en-US" smtClean="0"/>
              <a:t>‹#›</a:t>
            </a:fld>
            <a:endParaRPr lang="en-US"/>
          </a:p>
        </p:txBody>
      </p:sp>
    </p:spTree>
    <p:extLst>
      <p:ext uri="{BB962C8B-B14F-4D97-AF65-F5344CB8AC3E}">
        <p14:creationId xmlns:p14="http://schemas.microsoft.com/office/powerpoint/2010/main" val="1481328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6F75B-9AA2-441B-B48C-808024F883F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422024-D439-4844-AC53-4E6D1E482052}"/>
              </a:ext>
            </a:extLst>
          </p:cNvPr>
          <p:cNvSpPr>
            <a:spLocks noGrp="1"/>
          </p:cNvSpPr>
          <p:nvPr>
            <p:ph type="dt" sz="half" idx="10"/>
          </p:nvPr>
        </p:nvSpPr>
        <p:spPr/>
        <p:txBody>
          <a:bodyPr/>
          <a:lstStyle/>
          <a:p>
            <a:fld id="{64D22382-F4A1-47B8-A911-72BC6AB81BFE}" type="datetime1">
              <a:rPr lang="en-US" smtClean="0"/>
              <a:t>8/8/2024</a:t>
            </a:fld>
            <a:endParaRPr lang="en-US"/>
          </a:p>
        </p:txBody>
      </p:sp>
      <p:sp>
        <p:nvSpPr>
          <p:cNvPr id="4" name="Footer Placeholder 3">
            <a:extLst>
              <a:ext uri="{FF2B5EF4-FFF2-40B4-BE49-F238E27FC236}">
                <a16:creationId xmlns:a16="http://schemas.microsoft.com/office/drawing/2014/main" id="{2B1F5A3D-ADFB-438C-AC82-B3064D13627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03DC991-8D21-421B-98CB-07CD0163A1CA}"/>
              </a:ext>
            </a:extLst>
          </p:cNvPr>
          <p:cNvSpPr>
            <a:spLocks noGrp="1"/>
          </p:cNvSpPr>
          <p:nvPr>
            <p:ph type="sldNum" sz="quarter" idx="12"/>
          </p:nvPr>
        </p:nvSpPr>
        <p:spPr/>
        <p:txBody>
          <a:bodyPr/>
          <a:lstStyle/>
          <a:p>
            <a:fld id="{5D16CCA7-A32B-44D2-BAC0-8216F98A92EE}" type="slidenum">
              <a:rPr lang="en-US" smtClean="0"/>
              <a:t>‹#›</a:t>
            </a:fld>
            <a:endParaRPr lang="en-US"/>
          </a:p>
        </p:txBody>
      </p:sp>
    </p:spTree>
    <p:extLst>
      <p:ext uri="{BB962C8B-B14F-4D97-AF65-F5344CB8AC3E}">
        <p14:creationId xmlns:p14="http://schemas.microsoft.com/office/powerpoint/2010/main" val="3427561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C56E4F-9BDD-4648-AA8E-2CABDC75A9E7}"/>
              </a:ext>
            </a:extLst>
          </p:cNvPr>
          <p:cNvSpPr>
            <a:spLocks noGrp="1"/>
          </p:cNvSpPr>
          <p:nvPr>
            <p:ph type="dt" sz="half" idx="10"/>
          </p:nvPr>
        </p:nvSpPr>
        <p:spPr/>
        <p:txBody>
          <a:bodyPr/>
          <a:lstStyle/>
          <a:p>
            <a:fld id="{93468615-5E07-428A-BE03-568832D94EF2}" type="datetime1">
              <a:rPr lang="en-US" smtClean="0"/>
              <a:t>8/8/2024</a:t>
            </a:fld>
            <a:endParaRPr lang="en-US"/>
          </a:p>
        </p:txBody>
      </p:sp>
      <p:sp>
        <p:nvSpPr>
          <p:cNvPr id="3" name="Footer Placeholder 2">
            <a:extLst>
              <a:ext uri="{FF2B5EF4-FFF2-40B4-BE49-F238E27FC236}">
                <a16:creationId xmlns:a16="http://schemas.microsoft.com/office/drawing/2014/main" id="{3E3FE504-7CBB-413D-B4E0-864064F45A7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1DAB821-632E-4921-AADF-F1C3A1ADDED6}"/>
              </a:ext>
            </a:extLst>
          </p:cNvPr>
          <p:cNvSpPr>
            <a:spLocks noGrp="1"/>
          </p:cNvSpPr>
          <p:nvPr>
            <p:ph type="sldNum" sz="quarter" idx="12"/>
          </p:nvPr>
        </p:nvSpPr>
        <p:spPr/>
        <p:txBody>
          <a:bodyPr/>
          <a:lstStyle/>
          <a:p>
            <a:fld id="{5D16CCA7-A32B-44D2-BAC0-8216F98A92EE}" type="slidenum">
              <a:rPr lang="en-US" smtClean="0"/>
              <a:t>‹#›</a:t>
            </a:fld>
            <a:endParaRPr lang="en-US"/>
          </a:p>
        </p:txBody>
      </p:sp>
    </p:spTree>
    <p:extLst>
      <p:ext uri="{BB962C8B-B14F-4D97-AF65-F5344CB8AC3E}">
        <p14:creationId xmlns:p14="http://schemas.microsoft.com/office/powerpoint/2010/main" val="1795507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CBAF1-F969-43DC-8EFC-A5472E7EBB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2BF12AF-AD25-4B7C-93F2-66522645C4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E3669CA-65E6-4C73-A245-FAB6A224AD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D93DC4-D3A8-4CA6-93EE-F624263087B9}"/>
              </a:ext>
            </a:extLst>
          </p:cNvPr>
          <p:cNvSpPr>
            <a:spLocks noGrp="1"/>
          </p:cNvSpPr>
          <p:nvPr>
            <p:ph type="dt" sz="half" idx="10"/>
          </p:nvPr>
        </p:nvSpPr>
        <p:spPr/>
        <p:txBody>
          <a:bodyPr/>
          <a:lstStyle/>
          <a:p>
            <a:fld id="{B9D01DB0-7699-4A94-ADFC-527A2C0E4CDC}" type="datetime1">
              <a:rPr lang="en-US" smtClean="0"/>
              <a:t>8/8/2024</a:t>
            </a:fld>
            <a:endParaRPr lang="en-US"/>
          </a:p>
        </p:txBody>
      </p:sp>
      <p:sp>
        <p:nvSpPr>
          <p:cNvPr id="6" name="Footer Placeholder 5">
            <a:extLst>
              <a:ext uri="{FF2B5EF4-FFF2-40B4-BE49-F238E27FC236}">
                <a16:creationId xmlns:a16="http://schemas.microsoft.com/office/drawing/2014/main" id="{22060D8F-3787-4FD0-B34E-0B59FA77B4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F2300-2D84-4958-B823-76BEAE0B1EF9}"/>
              </a:ext>
            </a:extLst>
          </p:cNvPr>
          <p:cNvSpPr>
            <a:spLocks noGrp="1"/>
          </p:cNvSpPr>
          <p:nvPr>
            <p:ph type="sldNum" sz="quarter" idx="12"/>
          </p:nvPr>
        </p:nvSpPr>
        <p:spPr/>
        <p:txBody>
          <a:bodyPr/>
          <a:lstStyle/>
          <a:p>
            <a:fld id="{5D16CCA7-A32B-44D2-BAC0-8216F98A92EE}" type="slidenum">
              <a:rPr lang="en-US" smtClean="0"/>
              <a:t>‹#›</a:t>
            </a:fld>
            <a:endParaRPr lang="en-US"/>
          </a:p>
        </p:txBody>
      </p:sp>
    </p:spTree>
    <p:extLst>
      <p:ext uri="{BB962C8B-B14F-4D97-AF65-F5344CB8AC3E}">
        <p14:creationId xmlns:p14="http://schemas.microsoft.com/office/powerpoint/2010/main" val="1709636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1C50B-B675-4112-AA53-D1C3B056B1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7F27E13-A220-4EBD-9838-C6E52A5616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2F3D19-DFA3-428F-90A5-94A22B6E66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F3EE81-D119-4FAE-9B8B-637252568E8C}"/>
              </a:ext>
            </a:extLst>
          </p:cNvPr>
          <p:cNvSpPr>
            <a:spLocks noGrp="1"/>
          </p:cNvSpPr>
          <p:nvPr>
            <p:ph type="dt" sz="half" idx="10"/>
          </p:nvPr>
        </p:nvSpPr>
        <p:spPr/>
        <p:txBody>
          <a:bodyPr/>
          <a:lstStyle/>
          <a:p>
            <a:fld id="{CCAC594C-3799-4A94-B0D9-25FCADD200FC}" type="datetime1">
              <a:rPr lang="en-US" smtClean="0"/>
              <a:t>8/8/2024</a:t>
            </a:fld>
            <a:endParaRPr lang="en-US"/>
          </a:p>
        </p:txBody>
      </p:sp>
      <p:sp>
        <p:nvSpPr>
          <p:cNvPr id="6" name="Footer Placeholder 5">
            <a:extLst>
              <a:ext uri="{FF2B5EF4-FFF2-40B4-BE49-F238E27FC236}">
                <a16:creationId xmlns:a16="http://schemas.microsoft.com/office/drawing/2014/main" id="{B76351B8-118A-4D0C-8873-29AB12E965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8809B2-3E47-4631-AE58-F4018017D2A2}"/>
              </a:ext>
            </a:extLst>
          </p:cNvPr>
          <p:cNvSpPr>
            <a:spLocks noGrp="1"/>
          </p:cNvSpPr>
          <p:nvPr>
            <p:ph type="sldNum" sz="quarter" idx="12"/>
          </p:nvPr>
        </p:nvSpPr>
        <p:spPr/>
        <p:txBody>
          <a:bodyPr/>
          <a:lstStyle/>
          <a:p>
            <a:fld id="{5D16CCA7-A32B-44D2-BAC0-8216F98A92EE}" type="slidenum">
              <a:rPr lang="en-US" smtClean="0"/>
              <a:t>‹#›</a:t>
            </a:fld>
            <a:endParaRPr lang="en-US"/>
          </a:p>
        </p:txBody>
      </p:sp>
    </p:spTree>
    <p:extLst>
      <p:ext uri="{BB962C8B-B14F-4D97-AF65-F5344CB8AC3E}">
        <p14:creationId xmlns:p14="http://schemas.microsoft.com/office/powerpoint/2010/main" val="3733212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18AE26-4A61-4BE6-929F-047C51043921}"/>
              </a:ext>
            </a:extLst>
          </p:cNvPr>
          <p:cNvSpPr>
            <a:spLocks noGrp="1"/>
          </p:cNvSpPr>
          <p:nvPr>
            <p:ph type="title"/>
          </p:nvPr>
        </p:nvSpPr>
        <p:spPr>
          <a:xfrm>
            <a:off x="838200" y="365126"/>
            <a:ext cx="10515600" cy="68201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8D0B60F9-8919-4D50-935A-BE4CC620C775}"/>
              </a:ext>
            </a:extLst>
          </p:cNvPr>
          <p:cNvSpPr>
            <a:spLocks noGrp="1"/>
          </p:cNvSpPr>
          <p:nvPr>
            <p:ph type="body" idx="1"/>
          </p:nvPr>
        </p:nvSpPr>
        <p:spPr>
          <a:xfrm>
            <a:off x="838200" y="1047136"/>
            <a:ext cx="10515600" cy="5129827"/>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3D35200-416B-4857-AD93-C671F21BE6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945385-CF2A-49DA-89A7-520C0EB7C0F7}" type="datetime1">
              <a:rPr lang="en-US" smtClean="0"/>
              <a:t>8/8/2024</a:t>
            </a:fld>
            <a:endParaRPr lang="en-US"/>
          </a:p>
        </p:txBody>
      </p:sp>
      <p:sp>
        <p:nvSpPr>
          <p:cNvPr id="5" name="Footer Placeholder 4">
            <a:extLst>
              <a:ext uri="{FF2B5EF4-FFF2-40B4-BE49-F238E27FC236}">
                <a16:creationId xmlns:a16="http://schemas.microsoft.com/office/drawing/2014/main" id="{8C0C9A54-350E-47FA-9B2C-F9C766348F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1259BE-6637-4210-B761-34DD1BD868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16CCA7-A32B-44D2-BAC0-8216F98A92EE}" type="slidenum">
              <a:rPr lang="en-US" smtClean="0"/>
              <a:t>‹#›</a:t>
            </a:fld>
            <a:endParaRPr lang="en-US"/>
          </a:p>
        </p:txBody>
      </p:sp>
    </p:spTree>
    <p:extLst>
      <p:ext uri="{BB962C8B-B14F-4D97-AF65-F5344CB8AC3E}">
        <p14:creationId xmlns:p14="http://schemas.microsoft.com/office/powerpoint/2010/main" val="298422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paulamcelwee.ilru@gmail.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lru.org/training/financial-managers-centers-for-independent-living" TargetMode="External"/><Relationship Id="rId2" Type="http://schemas.openxmlformats.org/officeDocument/2006/relationships/hyperlink" Target="https://uthtmc.az1.qualtrics.com/jfe/form/SV_b8lwgiFTfl0p0uW"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app.bitly.com/Bm5vmNJxxeZ/http:/bit.ly/4fEThq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title" idx="4294967295"/>
          </p:nvPr>
        </p:nvSpPr>
        <p:spPr>
          <a:xfrm>
            <a:off x="361950" y="514350"/>
            <a:ext cx="11391900" cy="56102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IL-NET National Training and Technical Assistance </a:t>
            </a:r>
            <a:r>
              <a:rPr kumimoji="0" lang="en-US" sz="24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Center </a:t>
            </a:r>
            <a:br>
              <a:rPr kumimoji="0" lang="en-US" sz="24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br>
            <a:r>
              <a:rPr kumimoji="0" lang="en-US" sz="24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for </a:t>
            </a:r>
            <a:r>
              <a:rPr kumimoji="0" lang="en-US" sz="24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Independent Living</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pic>
        <p:nvPicPr>
          <p:cNvPr id="4" name="Picture 3" descr="IL-NET Logo"/>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467356" y="1283098"/>
            <a:ext cx="7257288" cy="2414016"/>
          </a:xfrm>
          <a:prstGeom prst="rect">
            <a:avLst/>
          </a:prstGeom>
        </p:spPr>
      </p:pic>
      <p:sp>
        <p:nvSpPr>
          <p:cNvPr id="2" name="Footer Placeholder 1">
            <a:extLst>
              <a:ext uri="{FF2B5EF4-FFF2-40B4-BE49-F238E27FC236}">
                <a16:creationId xmlns:a16="http://schemas.microsoft.com/office/drawing/2014/main" id="{7EC82523-C72D-408F-5057-F8331C21CF8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BCE8CF1-470A-9563-187A-EA989730DFF6}"/>
              </a:ext>
            </a:extLst>
          </p:cNvPr>
          <p:cNvSpPr>
            <a:spLocks noGrp="1"/>
          </p:cNvSpPr>
          <p:nvPr>
            <p:ph type="sldNum" sz="quarter" idx="12"/>
          </p:nvPr>
        </p:nvSpPr>
        <p:spPr/>
        <p:txBody>
          <a:bodyPr/>
          <a:lstStyle/>
          <a:p>
            <a:fld id="{5D16CCA7-A32B-44D2-BAC0-8216F98A92EE}" type="slidenum">
              <a:rPr lang="en-US" smtClean="0"/>
              <a:t>1</a:t>
            </a:fld>
            <a:endParaRPr lang="en-US"/>
          </a:p>
        </p:txBody>
      </p:sp>
    </p:spTree>
    <p:extLst>
      <p:ext uri="{BB962C8B-B14F-4D97-AF65-F5344CB8AC3E}">
        <p14:creationId xmlns:p14="http://schemas.microsoft.com/office/powerpoint/2010/main" val="2962040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E0093-A1C0-71AA-1132-454E1AD07AD9}"/>
              </a:ext>
            </a:extLst>
          </p:cNvPr>
          <p:cNvSpPr>
            <a:spLocks noGrp="1"/>
          </p:cNvSpPr>
          <p:nvPr>
            <p:ph type="title"/>
          </p:nvPr>
        </p:nvSpPr>
        <p:spPr/>
        <p:txBody>
          <a:bodyPr>
            <a:normAutofit fontScale="90000"/>
          </a:bodyPr>
          <a:lstStyle/>
          <a:p>
            <a:r>
              <a:rPr lang="en-US" b="1" dirty="0">
                <a:solidFill>
                  <a:schemeClr val="accent1">
                    <a:lumMod val="50000"/>
                  </a:schemeClr>
                </a:solidFill>
              </a:rPr>
              <a:t>Other HR or payroll responsibilities?</a:t>
            </a:r>
          </a:p>
        </p:txBody>
      </p:sp>
      <p:sp>
        <p:nvSpPr>
          <p:cNvPr id="3" name="Content Placeholder 2">
            <a:extLst>
              <a:ext uri="{FF2B5EF4-FFF2-40B4-BE49-F238E27FC236}">
                <a16:creationId xmlns:a16="http://schemas.microsoft.com/office/drawing/2014/main" id="{28C373CE-D2B0-E1DB-5999-20E0D76C1772}"/>
              </a:ext>
            </a:extLst>
          </p:cNvPr>
          <p:cNvSpPr>
            <a:spLocks noGrp="1"/>
          </p:cNvSpPr>
          <p:nvPr>
            <p:ph idx="1"/>
          </p:nvPr>
        </p:nvSpPr>
        <p:spPr/>
        <p:txBody>
          <a:bodyPr/>
          <a:lstStyle/>
          <a:p>
            <a:r>
              <a:rPr lang="en-US" dirty="0"/>
              <a:t>Questions before we turn off the recording?</a:t>
            </a:r>
          </a:p>
        </p:txBody>
      </p:sp>
      <p:sp>
        <p:nvSpPr>
          <p:cNvPr id="4" name="Footer Placeholder 3">
            <a:extLst>
              <a:ext uri="{FF2B5EF4-FFF2-40B4-BE49-F238E27FC236}">
                <a16:creationId xmlns:a16="http://schemas.microsoft.com/office/drawing/2014/main" id="{7CDCA154-65BD-07AC-F96A-5919C1A12B6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5DF4E92-9934-124E-E4AE-A2F1B0C7AB27}"/>
              </a:ext>
            </a:extLst>
          </p:cNvPr>
          <p:cNvSpPr>
            <a:spLocks noGrp="1"/>
          </p:cNvSpPr>
          <p:nvPr>
            <p:ph type="sldNum" sz="quarter" idx="12"/>
          </p:nvPr>
        </p:nvSpPr>
        <p:spPr/>
        <p:txBody>
          <a:bodyPr/>
          <a:lstStyle/>
          <a:p>
            <a:fld id="{5D16CCA7-A32B-44D2-BAC0-8216F98A92EE}" type="slidenum">
              <a:rPr lang="en-US" smtClean="0"/>
              <a:t>10</a:t>
            </a:fld>
            <a:endParaRPr lang="en-US"/>
          </a:p>
        </p:txBody>
      </p:sp>
    </p:spTree>
    <p:extLst>
      <p:ext uri="{BB962C8B-B14F-4D97-AF65-F5344CB8AC3E}">
        <p14:creationId xmlns:p14="http://schemas.microsoft.com/office/powerpoint/2010/main" val="4143997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9C24C-D3F9-4F66-A2E8-886EEDE20215}"/>
              </a:ext>
            </a:extLst>
          </p:cNvPr>
          <p:cNvSpPr>
            <a:spLocks noGrp="1"/>
          </p:cNvSpPr>
          <p:nvPr>
            <p:ph type="title"/>
          </p:nvPr>
        </p:nvSpPr>
        <p:spPr/>
        <p:txBody>
          <a:bodyPr>
            <a:normAutofit fontScale="90000"/>
          </a:bodyPr>
          <a:lstStyle/>
          <a:p>
            <a:r>
              <a:rPr lang="en-US" sz="2700" b="1" dirty="0">
                <a:solidFill>
                  <a:srgbClr val="002060"/>
                </a:solidFill>
              </a:rPr>
              <a:t>Contact Information</a:t>
            </a:r>
            <a:br>
              <a:rPr lang="en-US" sz="2400" b="1" dirty="0">
                <a:solidFill>
                  <a:srgbClr val="002060"/>
                </a:solidFill>
              </a:rPr>
            </a:br>
            <a:endParaRPr lang="en-US" sz="24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1B35E190-59CA-4566-91FE-4C0893FED408}"/>
              </a:ext>
            </a:extLst>
          </p:cNvPr>
          <p:cNvSpPr>
            <a:spLocks noGrp="1"/>
          </p:cNvSpPr>
          <p:nvPr>
            <p:ph idx="1"/>
          </p:nvPr>
        </p:nvSpPr>
        <p:spPr/>
        <p:txBody>
          <a:bodyPr>
            <a:normAutofit/>
          </a:bodyPr>
          <a:lstStyle/>
          <a:p>
            <a:pPr marL="0" indent="0">
              <a:lnSpc>
                <a:spcPct val="100000"/>
              </a:lnSpc>
              <a:spcBef>
                <a:spcPts val="0"/>
              </a:spcBef>
              <a:spcAft>
                <a:spcPts val="2400"/>
              </a:spcAft>
              <a:buNone/>
            </a:pPr>
            <a:r>
              <a:rPr lang="en-US" sz="2400" dirty="0">
                <a:latin typeface="Arial" panose="020B0604020202020204" pitchFamily="34" charset="0"/>
                <a:cs typeface="Arial" panose="020B0604020202020204" pitchFamily="34" charset="0"/>
              </a:rPr>
              <a:t>Paula McElwee, Director of Technical Assistance at IL-NET Training &amp;Technical Assistance Center for Independent Living at ILRU: </a:t>
            </a:r>
            <a:r>
              <a:rPr lang="en-US" sz="2400" dirty="0">
                <a:latin typeface="Arial" panose="020B0604020202020204" pitchFamily="34" charset="0"/>
                <a:cs typeface="Arial" panose="020B0604020202020204" pitchFamily="34" charset="0"/>
                <a:hlinkClick r:id="rId2"/>
              </a:rPr>
              <a:t>paulamcelwee.ilru@gmail.com</a:t>
            </a:r>
            <a:endParaRPr lang="en-US" sz="2400" dirty="0">
              <a:latin typeface="Arial" panose="020B0604020202020204" pitchFamily="34" charset="0"/>
              <a:cs typeface="Arial" panose="020B0604020202020204" pitchFamily="34" charset="0"/>
            </a:endParaRPr>
          </a:p>
        </p:txBody>
      </p:sp>
      <p:sp>
        <p:nvSpPr>
          <p:cNvPr id="10" name="Subtitle 2">
            <a:extLst>
              <a:ext uri="{FF2B5EF4-FFF2-40B4-BE49-F238E27FC236}">
                <a16:creationId xmlns:a16="http://schemas.microsoft.com/office/drawing/2014/main" id="{1B35E190-59CA-4566-91FE-4C0893FED408}"/>
              </a:ext>
              <a:ext uri="{C183D7F6-B498-43B3-948B-1728B52AA6E4}">
                <adec:decorative xmlns:adec="http://schemas.microsoft.com/office/drawing/2017/decorative" val="1"/>
              </a:ext>
            </a:extLst>
          </p:cNvPr>
          <p:cNvSpPr txBox="1">
            <a:spLocks/>
          </p:cNvSpPr>
          <p:nvPr/>
        </p:nvSpPr>
        <p:spPr>
          <a:xfrm>
            <a:off x="6267451" y="1133474"/>
            <a:ext cx="5505450" cy="53054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2400"/>
              </a:spcAft>
              <a:buNone/>
            </a:pPr>
            <a:endParaRPr lang="es-ES" sz="24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2F34154-21BB-C740-8CB7-615FA8FF7E8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A315787-31C9-AB67-186B-56B45B0E58AC}"/>
              </a:ext>
            </a:extLst>
          </p:cNvPr>
          <p:cNvSpPr>
            <a:spLocks noGrp="1"/>
          </p:cNvSpPr>
          <p:nvPr>
            <p:ph type="sldNum" sz="quarter" idx="12"/>
          </p:nvPr>
        </p:nvSpPr>
        <p:spPr/>
        <p:txBody>
          <a:bodyPr/>
          <a:lstStyle/>
          <a:p>
            <a:fld id="{5D16CCA7-A32B-44D2-BAC0-8216F98A92EE}" type="slidenum">
              <a:rPr lang="en-US" smtClean="0"/>
              <a:t>11</a:t>
            </a:fld>
            <a:endParaRPr lang="en-US"/>
          </a:p>
        </p:txBody>
      </p:sp>
    </p:spTree>
    <p:extLst>
      <p:ext uri="{BB962C8B-B14F-4D97-AF65-F5344CB8AC3E}">
        <p14:creationId xmlns:p14="http://schemas.microsoft.com/office/powerpoint/2010/main" val="1871298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B4191A5-0BB5-8E99-8469-E636CC00BB1D}"/>
            </a:ext>
          </a:extLst>
        </p:cNvPr>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BDA36A-61BC-0C28-4E02-05C047AAA037}"/>
              </a:ext>
            </a:extLst>
          </p:cNvPr>
          <p:cNvSpPr>
            <a:spLocks noGrp="1"/>
          </p:cNvSpPr>
          <p:nvPr>
            <p:ph type="title"/>
          </p:nvPr>
        </p:nvSpPr>
        <p:spPr>
          <a:xfrm>
            <a:off x="572493" y="238539"/>
            <a:ext cx="11018520" cy="1434415"/>
          </a:xfrm>
        </p:spPr>
        <p:txBody>
          <a:bodyPr anchor="b">
            <a:normAutofit/>
          </a:bodyPr>
          <a:lstStyle/>
          <a:p>
            <a:r>
              <a:rPr lang="en-US" sz="4600" b="1" dirty="0"/>
              <a:t>Evaluation Survey</a:t>
            </a:r>
            <a:br>
              <a:rPr lang="en-US" sz="4600" b="1" dirty="0"/>
            </a:br>
            <a:endParaRPr lang="en-US" sz="4600" dirty="0">
              <a:latin typeface="Arial" panose="020B0604020202020204" pitchFamily="34" charset="0"/>
              <a:cs typeface="Arial" panose="020B0604020202020204" pitchFamily="34" charset="0"/>
            </a:endParaRPr>
          </a:p>
        </p:txBody>
      </p:sp>
      <p:sp>
        <p:nvSpPr>
          <p:cNvPr id="17"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423F71F1-06B1-A517-9C40-2C70DFAED40D}"/>
              </a:ext>
            </a:extLst>
          </p:cNvPr>
          <p:cNvSpPr>
            <a:spLocks noGrp="1"/>
          </p:cNvSpPr>
          <p:nvPr>
            <p:ph idx="1"/>
          </p:nvPr>
        </p:nvSpPr>
        <p:spPr>
          <a:xfrm>
            <a:off x="572493" y="1865694"/>
            <a:ext cx="6713552" cy="4324794"/>
          </a:xfrm>
        </p:spPr>
        <p:txBody>
          <a:bodyPr anchor="t">
            <a:normAutofit/>
          </a:bodyPr>
          <a:lstStyle/>
          <a:p>
            <a:pPr marL="0" marR="0" indent="0">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Thank you for joining us today!  We need your feedback so we can continue to provide you with peer calls that work for you. Please complete the brief evaluation at the following link: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hlinkClick r:id="rId2"/>
              </a:rPr>
              <a:t>https://uthtmc.az1.qualtrics.com/jfe/form/SV_b8lwgiFTfl0p0uW</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To view today’s presentation and previously recorded Financial Managers Training Peer Discussion presentations, please visit the following link: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hlinkClick r:id="rId3"/>
              </a:rPr>
              <a:t>https://www.ilru.org/training/financial-managers-centers-for-independent-living</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000" dirty="0"/>
          </a:p>
        </p:txBody>
      </p:sp>
      <p:pic>
        <p:nvPicPr>
          <p:cNvPr id="6" name="Picture 5">
            <a:extLst>
              <a:ext uri="{FF2B5EF4-FFF2-40B4-BE49-F238E27FC236}">
                <a16:creationId xmlns:a16="http://schemas.microsoft.com/office/drawing/2014/main" id="{5876F2BE-9D63-1C9D-CB07-32BCEB998633}"/>
              </a:ext>
            </a:extLst>
          </p:cNvPr>
          <p:cNvPicPr>
            <a:picLocks noChangeAspect="1"/>
          </p:cNvPicPr>
          <p:nvPr/>
        </p:nvPicPr>
        <p:blipFill rotWithShape="1">
          <a:blip r:embed="rId4">
            <a:extLst>
              <a:ext uri="{28A0092B-C50C-407E-A947-70E740481C1C}">
                <a14:useLocalDpi xmlns:a14="http://schemas.microsoft.com/office/drawing/2010/main" val="0"/>
              </a:ext>
            </a:extLst>
          </a:blip>
          <a:srcRect l="3514" r="280"/>
          <a:stretch/>
        </p:blipFill>
        <p:spPr bwMode="auto">
          <a:xfrm>
            <a:off x="7675658" y="2093976"/>
            <a:ext cx="3941064" cy="4096512"/>
          </a:xfrm>
          <a:prstGeom prst="rect">
            <a:avLst/>
          </a:prstGeom>
          <a:noFill/>
        </p:spPr>
      </p:pic>
      <p:sp>
        <p:nvSpPr>
          <p:cNvPr id="4" name="Footer Placeholder 3">
            <a:extLst>
              <a:ext uri="{FF2B5EF4-FFF2-40B4-BE49-F238E27FC236}">
                <a16:creationId xmlns:a16="http://schemas.microsoft.com/office/drawing/2014/main" id="{A6940CD3-781E-F569-F4E1-0B97EBD23A65}"/>
              </a:ext>
            </a:extLst>
          </p:cNvPr>
          <p:cNvSpPr>
            <a:spLocks noGrp="1"/>
          </p:cNvSpPr>
          <p:nvPr>
            <p:ph type="ftr" sz="quarter" idx="11"/>
          </p:nvPr>
        </p:nvSpPr>
        <p:spPr>
          <a:xfrm>
            <a:off x="4038600" y="6356350"/>
            <a:ext cx="4114800" cy="365125"/>
          </a:xfrm>
        </p:spPr>
        <p:txBody>
          <a:bodyPr>
            <a:normAutofit/>
          </a:bodyPr>
          <a:lstStyle/>
          <a:p>
            <a:endParaRPr lang="en-US" dirty="0"/>
          </a:p>
        </p:txBody>
      </p:sp>
      <p:sp>
        <p:nvSpPr>
          <p:cNvPr id="5" name="Slide Number Placeholder 4">
            <a:extLst>
              <a:ext uri="{FF2B5EF4-FFF2-40B4-BE49-F238E27FC236}">
                <a16:creationId xmlns:a16="http://schemas.microsoft.com/office/drawing/2014/main" id="{EA1BD63B-3530-6BAE-9B32-46C44C084242}"/>
              </a:ext>
            </a:extLst>
          </p:cNvPr>
          <p:cNvSpPr>
            <a:spLocks noGrp="1"/>
          </p:cNvSpPr>
          <p:nvPr>
            <p:ph type="sldNum" sz="quarter" idx="12"/>
          </p:nvPr>
        </p:nvSpPr>
        <p:spPr>
          <a:xfrm>
            <a:off x="8610600" y="6356350"/>
            <a:ext cx="2743200" cy="365125"/>
          </a:xfrm>
        </p:spPr>
        <p:txBody>
          <a:bodyPr>
            <a:normAutofit/>
          </a:bodyPr>
          <a:lstStyle/>
          <a:p>
            <a:pPr>
              <a:spcAft>
                <a:spcPts val="600"/>
              </a:spcAft>
            </a:pPr>
            <a:fld id="{5D16CCA7-A32B-44D2-BAC0-8216F98A92EE}" type="slidenum">
              <a:rPr lang="en-US" smtClean="0"/>
              <a:pPr>
                <a:spcAft>
                  <a:spcPts val="600"/>
                </a:spcAft>
              </a:pPr>
              <a:t>12</a:t>
            </a:fld>
            <a:endParaRPr lang="en-US"/>
          </a:p>
        </p:txBody>
      </p:sp>
      <p:sp>
        <p:nvSpPr>
          <p:cNvPr id="10" name="Subtitle 2">
            <a:extLst>
              <a:ext uri="{FF2B5EF4-FFF2-40B4-BE49-F238E27FC236}">
                <a16:creationId xmlns:a16="http://schemas.microsoft.com/office/drawing/2014/main" id="{1767FBAA-BDAE-7D73-7FAC-247BF5966DC2}"/>
              </a:ext>
              <a:ext uri="{C183D7F6-B498-43B3-948B-1728B52AA6E4}">
                <adec:decorative xmlns:adec="http://schemas.microsoft.com/office/drawing/2017/decorative" val="1"/>
              </a:ext>
            </a:extLst>
          </p:cNvPr>
          <p:cNvSpPr txBox="1">
            <a:spLocks/>
          </p:cNvSpPr>
          <p:nvPr/>
        </p:nvSpPr>
        <p:spPr>
          <a:xfrm>
            <a:off x="6229351" y="1133474"/>
            <a:ext cx="5505450" cy="53054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2400"/>
              </a:spcAft>
              <a:buNone/>
            </a:pPr>
            <a:endParaRPr lang="es-E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261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9C24C-D3F9-4F66-A2E8-886EEDE20215}"/>
              </a:ext>
            </a:extLst>
          </p:cNvPr>
          <p:cNvSpPr>
            <a:spLocks noGrp="1"/>
          </p:cNvSpPr>
          <p:nvPr>
            <p:ph type="title"/>
          </p:nvPr>
        </p:nvSpPr>
        <p:spPr/>
        <p:txBody>
          <a:bodyPr>
            <a:normAutofit fontScale="90000"/>
          </a:bodyPr>
          <a:lstStyle/>
          <a:p>
            <a:r>
              <a:rPr lang="en-US" sz="2700" b="1" dirty="0">
                <a:solidFill>
                  <a:srgbClr val="002060"/>
                </a:solidFill>
              </a:rPr>
              <a:t>IL-NET Attribution</a:t>
            </a:r>
            <a:br>
              <a:rPr lang="en-US" sz="2400" b="1" dirty="0">
                <a:solidFill>
                  <a:srgbClr val="002060"/>
                </a:solidFill>
              </a:rPr>
            </a:br>
            <a:endParaRPr lang="en-US" sz="24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1B35E190-59CA-4566-91FE-4C0893FED408}"/>
              </a:ext>
            </a:extLst>
          </p:cNvPr>
          <p:cNvSpPr>
            <a:spLocks noGrp="1"/>
          </p:cNvSpPr>
          <p:nvPr>
            <p:ph idx="1"/>
          </p:nvPr>
        </p:nvSpPr>
        <p:spPr/>
        <p:txBody>
          <a:bodyPr>
            <a:normAutofit/>
          </a:bodyPr>
          <a:lstStyle/>
          <a:p>
            <a:pPr marL="0" indent="0">
              <a:lnSpc>
                <a:spcPct val="100000"/>
              </a:lnSpc>
              <a:spcBef>
                <a:spcPts val="0"/>
              </a:spcBef>
              <a:spcAft>
                <a:spcPts val="2400"/>
              </a:spcAft>
              <a:buNone/>
            </a:pPr>
            <a:r>
              <a:rPr lang="en-US" sz="2400" b="0" dirty="0">
                <a:latin typeface="Arial" panose="020B0604020202020204" pitchFamily="34" charset="0"/>
                <a:cs typeface="Arial" panose="020B0604020202020204" pitchFamily="34" charset="0"/>
              </a:rPr>
              <a:t>The IL-NET is supported by grant numbers 90ILTA0002 and 90ISTA0002 from the U.S. Administration for Community Living, Department of Health and Human Services, Washington, D.C. 20201. Grantees undertaking projects under government sponsorship are encouraged to express freely their findings and conclusions. Points of view or opinions do not, therefore, necessarily represent official Administration for Community Living policy.</a:t>
            </a:r>
          </a:p>
        </p:txBody>
      </p:sp>
      <p:sp>
        <p:nvSpPr>
          <p:cNvPr id="10" name="Subtitle 2">
            <a:extLst>
              <a:ext uri="{FF2B5EF4-FFF2-40B4-BE49-F238E27FC236}">
                <a16:creationId xmlns:a16="http://schemas.microsoft.com/office/drawing/2014/main" id="{1B35E190-59CA-4566-91FE-4C0893FED408}"/>
              </a:ext>
              <a:ext uri="{C183D7F6-B498-43B3-948B-1728B52AA6E4}">
                <adec:decorative xmlns:adec="http://schemas.microsoft.com/office/drawing/2017/decorative" val="1"/>
              </a:ext>
            </a:extLst>
          </p:cNvPr>
          <p:cNvSpPr txBox="1">
            <a:spLocks/>
          </p:cNvSpPr>
          <p:nvPr/>
        </p:nvSpPr>
        <p:spPr>
          <a:xfrm>
            <a:off x="6267451" y="1133474"/>
            <a:ext cx="5505450" cy="55435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2400"/>
              </a:spcAft>
              <a:buNone/>
            </a:pPr>
            <a:endParaRPr lang="es-ES" sz="24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9F517823-5CF1-2C6E-1EE5-45A1ABE9B24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A38020C-A639-6F39-749C-E0DA6EA20610}"/>
              </a:ext>
            </a:extLst>
          </p:cNvPr>
          <p:cNvSpPr>
            <a:spLocks noGrp="1"/>
          </p:cNvSpPr>
          <p:nvPr>
            <p:ph type="sldNum" sz="quarter" idx="12"/>
          </p:nvPr>
        </p:nvSpPr>
        <p:spPr/>
        <p:txBody>
          <a:bodyPr/>
          <a:lstStyle/>
          <a:p>
            <a:fld id="{5D16CCA7-A32B-44D2-BAC0-8216F98A92EE}" type="slidenum">
              <a:rPr lang="en-US" smtClean="0"/>
              <a:t>13</a:t>
            </a:fld>
            <a:endParaRPr lang="en-US"/>
          </a:p>
        </p:txBody>
      </p:sp>
    </p:spTree>
    <p:extLst>
      <p:ext uri="{BB962C8B-B14F-4D97-AF65-F5344CB8AC3E}">
        <p14:creationId xmlns:p14="http://schemas.microsoft.com/office/powerpoint/2010/main" val="3024198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B35E190-59CA-4566-91FE-4C0893FED408}"/>
              </a:ext>
            </a:extLst>
          </p:cNvPr>
          <p:cNvSpPr>
            <a:spLocks noGrp="1"/>
          </p:cNvSpPr>
          <p:nvPr>
            <p:ph type="title" idx="4294967295"/>
          </p:nvPr>
        </p:nvSpPr>
        <p:spPr>
          <a:xfrm>
            <a:off x="838200" y="944563"/>
            <a:ext cx="10515600" cy="52324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914400" rtl="0" eaLnBrk="1" fontAlgn="auto" latinLnBrk="0" hangingPunct="1">
              <a:lnSpc>
                <a:spcPct val="100000"/>
              </a:lnSpc>
              <a:spcBef>
                <a:spcPts val="0"/>
              </a:spcBef>
              <a:spcAft>
                <a:spcPts val="2400"/>
              </a:spcAft>
              <a:buClrTx/>
              <a:buSzTx/>
              <a:buFont typeface="Arial" panose="020B0604020202020204" pitchFamily="34" charset="0"/>
              <a:buNone/>
              <a:tabLst/>
              <a:defRPr/>
            </a:pPr>
            <a:endParaRPr kumimoji="0" lang="en-US" sz="4000" b="1"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2400"/>
              </a:spcAft>
              <a:buClrTx/>
              <a:buSzTx/>
              <a:buFont typeface="Arial" panose="020B0604020202020204" pitchFamily="34" charset="0"/>
              <a:buNone/>
              <a:tabLst/>
              <a:defRPr/>
            </a:pPr>
            <a:r>
              <a:rPr kumimoji="0" lang="en-US"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Human Resources and Payroll Options – internal or external</a:t>
            </a:r>
            <a:r>
              <a:rPr kumimoji="0" lang="en-US" sz="54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rPr>
              <a:t>?</a:t>
            </a:r>
            <a:endParaRPr kumimoji="0" lang="en-US" sz="2400" b="1" i="0" u="none" strike="noStrike" kern="1200" cap="none" spc="0" normalizeH="0" baseline="0" noProof="0" dirty="0">
              <a:ln>
                <a:noFill/>
              </a:ln>
              <a:solidFill>
                <a:schemeClr val="accent1">
                  <a:lumMod val="50000"/>
                </a:schemeClr>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2400"/>
              </a:spcAft>
              <a:buClrTx/>
              <a:buSzTx/>
              <a:buFont typeface="Arial" panose="020B0604020202020204" pitchFamily="34" charset="0"/>
              <a:buNone/>
              <a:tabLst/>
              <a:defRPr/>
            </a:pPr>
            <a:r>
              <a:rPr kumimoji="0" lang="en-US" sz="28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August 8, 2024</a:t>
            </a:r>
          </a:p>
          <a:p>
            <a:pPr marL="0" marR="0" lvl="0" indent="0" algn="ctr" defTabSz="914400" rtl="0" eaLnBrk="1" fontAlgn="auto" latinLnBrk="0" hangingPunct="1">
              <a:lnSpc>
                <a:spcPct val="100000"/>
              </a:lnSpc>
              <a:spcBef>
                <a:spcPts val="0"/>
              </a:spcBef>
              <a:spcAft>
                <a:spcPts val="2400"/>
              </a:spcAft>
              <a:buClrTx/>
              <a:buSzTx/>
              <a:buFont typeface="Arial" panose="020B0604020202020204" pitchFamily="34" charset="0"/>
              <a:buNone/>
              <a:tabLst/>
              <a:defRPr/>
            </a:pPr>
            <a:r>
              <a:rPr kumimoji="0" lang="en-US" sz="28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Financial Managers Peer Call</a:t>
            </a:r>
          </a:p>
          <a:p>
            <a:pPr marL="0" marR="0" lvl="0" indent="0" algn="ctr" defTabSz="914400" rtl="0" eaLnBrk="1" fontAlgn="auto" latinLnBrk="0" hangingPunct="1">
              <a:lnSpc>
                <a:spcPct val="100000"/>
              </a:lnSpc>
              <a:spcBef>
                <a:spcPts val="0"/>
              </a:spcBef>
              <a:spcAft>
                <a:spcPts val="240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0" name="Subtitle 2">
            <a:extLst>
              <a:ext uri="{FF2B5EF4-FFF2-40B4-BE49-F238E27FC236}">
                <a16:creationId xmlns:a16="http://schemas.microsoft.com/office/drawing/2014/main" id="{1B35E190-59CA-4566-91FE-4C0893FED408}"/>
              </a:ext>
              <a:ext uri="{C183D7F6-B498-43B3-948B-1728B52AA6E4}">
                <adec:decorative xmlns:adec="http://schemas.microsoft.com/office/drawing/2017/decorative" val="1"/>
              </a:ext>
            </a:extLst>
          </p:cNvPr>
          <p:cNvSpPr txBox="1">
            <a:spLocks/>
          </p:cNvSpPr>
          <p:nvPr/>
        </p:nvSpPr>
        <p:spPr>
          <a:xfrm>
            <a:off x="6267451" y="1133474"/>
            <a:ext cx="5505450" cy="53054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2400"/>
              </a:spcAft>
              <a:buNone/>
            </a:pPr>
            <a:endParaRPr lang="es-ES" sz="24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6A5DB725-21C2-024E-D868-6CE80AEB164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BAC1A11-6A54-2AA5-2636-4275B5E16B4A}"/>
              </a:ext>
            </a:extLst>
          </p:cNvPr>
          <p:cNvSpPr>
            <a:spLocks noGrp="1"/>
          </p:cNvSpPr>
          <p:nvPr>
            <p:ph type="sldNum" sz="quarter" idx="12"/>
          </p:nvPr>
        </p:nvSpPr>
        <p:spPr/>
        <p:txBody>
          <a:bodyPr/>
          <a:lstStyle/>
          <a:p>
            <a:fld id="{5D16CCA7-A32B-44D2-BAC0-8216F98A92EE}" type="slidenum">
              <a:rPr lang="en-US" smtClean="0"/>
              <a:t>2</a:t>
            </a:fld>
            <a:endParaRPr lang="en-US"/>
          </a:p>
        </p:txBody>
      </p:sp>
    </p:spTree>
    <p:extLst>
      <p:ext uri="{BB962C8B-B14F-4D97-AF65-F5344CB8AC3E}">
        <p14:creationId xmlns:p14="http://schemas.microsoft.com/office/powerpoint/2010/main" val="4114644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9C24C-D3F9-4F66-A2E8-886EEDE20215}"/>
              </a:ext>
            </a:extLst>
          </p:cNvPr>
          <p:cNvSpPr>
            <a:spLocks noGrp="1"/>
          </p:cNvSpPr>
          <p:nvPr>
            <p:ph type="title"/>
          </p:nvPr>
        </p:nvSpPr>
        <p:spPr/>
        <p:txBody>
          <a:bodyPr>
            <a:normAutofit fontScale="90000"/>
          </a:bodyPr>
          <a:lstStyle/>
          <a:p>
            <a:r>
              <a:rPr lang="en-US" sz="3100" b="1" dirty="0">
                <a:solidFill>
                  <a:srgbClr val="002060"/>
                </a:solidFill>
              </a:rPr>
              <a:t>Facilitator</a:t>
            </a:r>
            <a:r>
              <a:rPr lang="en-US" sz="2700" b="1" dirty="0">
                <a:solidFill>
                  <a:srgbClr val="002060"/>
                </a:solidFill>
              </a:rPr>
              <a:t>:</a:t>
            </a:r>
            <a:br>
              <a:rPr lang="en-US" sz="2400" b="1" dirty="0">
                <a:solidFill>
                  <a:srgbClr val="002060"/>
                </a:solidFill>
              </a:rPr>
            </a:br>
            <a:endParaRPr lang="en-US" sz="24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1B35E190-59CA-4566-91FE-4C0893FED408}"/>
              </a:ext>
            </a:extLst>
          </p:cNvPr>
          <p:cNvSpPr>
            <a:spLocks noGrp="1"/>
          </p:cNvSpPr>
          <p:nvPr>
            <p:ph idx="1"/>
          </p:nvPr>
        </p:nvSpPr>
        <p:spPr/>
        <p:txBody>
          <a:bodyPr>
            <a:normAutofit/>
          </a:bodyPr>
          <a:lstStyle/>
          <a:p>
            <a:pPr marL="228600" marR="0" lvl="0" indent="-228600" algn="l" defTabSz="914400" rtl="0" eaLnBrk="1" fontAlgn="auto" latinLnBrk="0" hangingPunct="1">
              <a:lnSpc>
                <a:spcPct val="100000"/>
              </a:lnSpc>
              <a:spcBef>
                <a:spcPts val="0"/>
              </a:spcBef>
              <a:spcAft>
                <a:spcPts val="24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Paula McElwee, Director of Technical Assistance, IL-Net</a:t>
            </a:r>
          </a:p>
        </p:txBody>
      </p:sp>
      <p:sp>
        <p:nvSpPr>
          <p:cNvPr id="10" name="Subtitle 2">
            <a:extLst>
              <a:ext uri="{FF2B5EF4-FFF2-40B4-BE49-F238E27FC236}">
                <a16:creationId xmlns:a16="http://schemas.microsoft.com/office/drawing/2014/main" id="{1B35E190-59CA-4566-91FE-4C0893FED408}"/>
              </a:ext>
              <a:ext uri="{C183D7F6-B498-43B3-948B-1728B52AA6E4}">
                <adec:decorative xmlns:adec="http://schemas.microsoft.com/office/drawing/2017/decorative" val="1"/>
              </a:ext>
            </a:extLst>
          </p:cNvPr>
          <p:cNvSpPr txBox="1">
            <a:spLocks/>
          </p:cNvSpPr>
          <p:nvPr/>
        </p:nvSpPr>
        <p:spPr>
          <a:xfrm>
            <a:off x="6267451" y="1133475"/>
            <a:ext cx="5505450" cy="38004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2400"/>
              </a:spcAft>
              <a:buNone/>
            </a:pPr>
            <a:endParaRPr lang="es-ES" sz="24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0BF6C102-5B68-8FF1-61D9-8EC06345BF4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CB3BFFB-ED9A-BF95-14BE-10D3A7C08702}"/>
              </a:ext>
            </a:extLst>
          </p:cNvPr>
          <p:cNvSpPr>
            <a:spLocks noGrp="1"/>
          </p:cNvSpPr>
          <p:nvPr>
            <p:ph type="sldNum" sz="quarter" idx="12"/>
          </p:nvPr>
        </p:nvSpPr>
        <p:spPr/>
        <p:txBody>
          <a:bodyPr/>
          <a:lstStyle/>
          <a:p>
            <a:fld id="{5D16CCA7-A32B-44D2-BAC0-8216F98A92EE}" type="slidenum">
              <a:rPr lang="en-US" smtClean="0"/>
              <a:t>3</a:t>
            </a:fld>
            <a:endParaRPr lang="en-US"/>
          </a:p>
        </p:txBody>
      </p:sp>
    </p:spTree>
    <p:extLst>
      <p:ext uri="{BB962C8B-B14F-4D97-AF65-F5344CB8AC3E}">
        <p14:creationId xmlns:p14="http://schemas.microsoft.com/office/powerpoint/2010/main" val="2061493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522200-7E40-25EB-D237-1DACE0F187B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441B01-CE40-5519-1C1C-F67C66178089}"/>
              </a:ext>
            </a:extLst>
          </p:cNvPr>
          <p:cNvSpPr>
            <a:spLocks noGrp="1"/>
          </p:cNvSpPr>
          <p:nvPr>
            <p:ph type="title"/>
          </p:nvPr>
        </p:nvSpPr>
        <p:spPr/>
        <p:txBody>
          <a:bodyPr>
            <a:normAutofit fontScale="90000"/>
          </a:bodyPr>
          <a:lstStyle/>
          <a:p>
            <a:r>
              <a:rPr lang="en-US" sz="2700" b="1" dirty="0">
                <a:solidFill>
                  <a:srgbClr val="002060"/>
                </a:solidFill>
              </a:rPr>
              <a:t>IL-NET Partners</a:t>
            </a:r>
            <a:br>
              <a:rPr lang="en-US" sz="2400" dirty="0"/>
            </a:br>
            <a:endParaRPr lang="en-US" sz="24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061CB36C-6703-FA60-EA7E-DD5D402C8BEA}"/>
              </a:ext>
            </a:extLst>
          </p:cNvPr>
          <p:cNvSpPr>
            <a:spLocks noGrp="1"/>
          </p:cNvSpPr>
          <p:nvPr>
            <p:ph idx="1"/>
          </p:nvPr>
        </p:nvSpPr>
        <p:spPr/>
        <p:txBody>
          <a:bodyPr>
            <a:normAutofit fontScale="92500" lnSpcReduction="10000"/>
          </a:bodyPr>
          <a:lstStyle/>
          <a:p>
            <a:pPr marL="0" indent="0">
              <a:lnSpc>
                <a:spcPct val="100000"/>
              </a:lnSpc>
              <a:spcBef>
                <a:spcPts val="0"/>
              </a:spcBef>
              <a:spcAft>
                <a:spcPts val="2400"/>
              </a:spcAft>
              <a:buNone/>
            </a:pPr>
            <a:r>
              <a:rPr lang="en-US" sz="2400" b="0" dirty="0">
                <a:latin typeface="Arial" panose="020B0604020202020204" pitchFamily="34" charset="0"/>
                <a:cs typeface="Arial" panose="020B0604020202020204" pitchFamily="34" charset="0"/>
              </a:rPr>
              <a:t>Today’s presentation is brought to you by the Administration for Community Living at the US Department of Health and Human Services in conjunction with the IL-NET. The IL-NET is operated by ILRU and collaborates with NCIL, APRIL, the University of Montana, and a consultant network of subject-matter experts. The IL-NET </a:t>
            </a:r>
            <a:r>
              <a:rPr lang="en-US" sz="2400" b="0" dirty="0" err="1">
                <a:latin typeface="Arial" panose="020B0604020202020204" pitchFamily="34" charset="0"/>
                <a:cs typeface="Arial" panose="020B0604020202020204" pitchFamily="34" charset="0"/>
              </a:rPr>
              <a:t>T&amp;TA</a:t>
            </a:r>
            <a:r>
              <a:rPr lang="en-US" sz="2400" b="0" dirty="0">
                <a:latin typeface="Arial" panose="020B0604020202020204" pitchFamily="34" charset="0"/>
                <a:cs typeface="Arial" panose="020B0604020202020204" pitchFamily="34" charset="0"/>
              </a:rPr>
              <a:t> Center provides training and technical assistance to centers for independent living, statewide independent living councils, and designated state entities.</a:t>
            </a:r>
          </a:p>
          <a:p>
            <a:pPr marL="0" indent="0">
              <a:lnSpc>
                <a:spcPct val="100000"/>
              </a:lnSpc>
              <a:spcBef>
                <a:spcPts val="0"/>
              </a:spcBef>
              <a:spcAft>
                <a:spcPts val="2400"/>
              </a:spcAft>
              <a:buNone/>
            </a:pPr>
            <a:endParaRPr lang="en-US" sz="2400" dirty="0">
              <a:latin typeface="Arial" panose="020B0604020202020204" pitchFamily="34" charset="0"/>
              <a:cs typeface="Arial" panose="020B0604020202020204" pitchFamily="34" charset="0"/>
            </a:endParaRPr>
          </a:p>
          <a:p>
            <a:pPr marL="0" indent="0">
              <a:lnSpc>
                <a:spcPct val="100000"/>
              </a:lnSpc>
              <a:spcBef>
                <a:spcPts val="0"/>
              </a:spcBef>
              <a:spcAft>
                <a:spcPts val="2400"/>
              </a:spcAft>
              <a:buNone/>
            </a:pPr>
            <a:endParaRPr lang="en-US" sz="2400" dirty="0">
              <a:latin typeface="Arial" panose="020B0604020202020204" pitchFamily="34" charset="0"/>
              <a:cs typeface="Arial" panose="020B0604020202020204" pitchFamily="34" charset="0"/>
            </a:endParaRPr>
          </a:p>
          <a:p>
            <a:pPr marL="0" indent="0">
              <a:lnSpc>
                <a:spcPct val="100000"/>
              </a:lnSpc>
              <a:spcBef>
                <a:spcPts val="0"/>
              </a:spcBef>
              <a:spcAft>
                <a:spcPts val="2400"/>
              </a:spcAft>
              <a:buNone/>
            </a:pPr>
            <a:endParaRPr lang="en-US" sz="2000" b="0" dirty="0">
              <a:latin typeface="Arial" panose="020B0604020202020204" pitchFamily="34" charset="0"/>
              <a:cs typeface="Arial" panose="020B0604020202020204" pitchFamily="34" charset="0"/>
            </a:endParaRPr>
          </a:p>
          <a:p>
            <a:pPr marL="0" indent="0">
              <a:lnSpc>
                <a:spcPct val="100000"/>
              </a:lnSpc>
              <a:spcBef>
                <a:spcPts val="0"/>
              </a:spcBef>
              <a:spcAft>
                <a:spcPts val="2400"/>
              </a:spcAft>
              <a:buNone/>
            </a:pPr>
            <a:r>
              <a:rPr lang="en-US" sz="2000" b="0" dirty="0">
                <a:latin typeface="Arial" panose="020B0604020202020204" pitchFamily="34" charset="0"/>
                <a:cs typeface="Arial" panose="020B0604020202020204" pitchFamily="34" charset="0"/>
              </a:rPr>
              <a:t>Image Descriptions: Logos of Independent Living Research Utilization, Association of Programs for Rural Independent Living, National Council on Independent Living Logo: </a:t>
            </a:r>
            <a:r>
              <a:rPr lang="en-US" sz="2100" b="0" i="0" dirty="0">
                <a:solidFill>
                  <a:srgbClr val="000000"/>
                </a:solidFill>
                <a:effectLst/>
              </a:rPr>
              <a:t>A multi-colored fingerprint</a:t>
            </a:r>
            <a:r>
              <a:rPr lang="en-US" sz="2200" b="0" dirty="0">
                <a:latin typeface="Arial" panose="020B0604020202020204" pitchFamily="34" charset="0"/>
                <a:cs typeface="Arial" panose="020B0604020202020204" pitchFamily="34" charset="0"/>
              </a:rPr>
              <a:t>, </a:t>
            </a:r>
            <a:r>
              <a:rPr lang="en-US" sz="2000" b="0" dirty="0">
                <a:latin typeface="Arial" panose="020B0604020202020204" pitchFamily="34" charset="0"/>
                <a:cs typeface="Arial" panose="020B0604020202020204" pitchFamily="34" charset="0"/>
              </a:rPr>
              <a:t>and University of Montana.</a:t>
            </a:r>
          </a:p>
        </p:txBody>
      </p:sp>
      <p:sp>
        <p:nvSpPr>
          <p:cNvPr id="10" name="Subtitle 2">
            <a:extLst>
              <a:ext uri="{FF2B5EF4-FFF2-40B4-BE49-F238E27FC236}">
                <a16:creationId xmlns:a16="http://schemas.microsoft.com/office/drawing/2014/main" id="{69AF635F-F8B7-EFF9-6190-55A00F42AAD1}"/>
              </a:ext>
              <a:ext uri="{C183D7F6-B498-43B3-948B-1728B52AA6E4}">
                <adec:decorative xmlns:adec="http://schemas.microsoft.com/office/drawing/2017/decorative" val="1"/>
              </a:ext>
            </a:extLst>
          </p:cNvPr>
          <p:cNvSpPr txBox="1">
            <a:spLocks/>
          </p:cNvSpPr>
          <p:nvPr/>
        </p:nvSpPr>
        <p:spPr>
          <a:xfrm>
            <a:off x="6267451" y="1133475"/>
            <a:ext cx="5505450" cy="38004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2400"/>
              </a:spcAft>
              <a:buNone/>
            </a:pPr>
            <a:endParaRPr lang="es-ES" sz="2400" dirty="0">
              <a:latin typeface="Arial" panose="020B0604020202020204" pitchFamily="34" charset="0"/>
              <a:cs typeface="Arial" panose="020B0604020202020204" pitchFamily="34" charset="0"/>
            </a:endParaRPr>
          </a:p>
        </p:txBody>
      </p:sp>
      <p:pic>
        <p:nvPicPr>
          <p:cNvPr id="8" name="Picture 7" descr="Logo: ILRU (Independent Living Research Utilization – www.ilru.org). Graphic features blue swoosh. ">
            <a:extLst>
              <a:ext uri="{FF2B5EF4-FFF2-40B4-BE49-F238E27FC236}">
                <a16:creationId xmlns:a16="http://schemas.microsoft.com/office/drawing/2014/main" id="{72763C10-C5CB-E883-50AB-CE54B45AD97A}"/>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l="6783" r="8648"/>
          <a:stretch/>
        </p:blipFill>
        <p:spPr>
          <a:xfrm>
            <a:off x="419099" y="3689160"/>
            <a:ext cx="1942908" cy="1200136"/>
          </a:xfrm>
          <a:prstGeom prst="rect">
            <a:avLst/>
          </a:prstGeom>
        </p:spPr>
      </p:pic>
      <p:pic>
        <p:nvPicPr>
          <p:cNvPr id="9" name="Picture 8" descr="Logo: APRIL (Association of Programs for Rural Independent Living). Graphic features blue star. ">
            <a:extLst>
              <a:ext uri="{FF2B5EF4-FFF2-40B4-BE49-F238E27FC236}">
                <a16:creationId xmlns:a16="http://schemas.microsoft.com/office/drawing/2014/main" id="{127952E8-76C9-9729-882F-91E9190211A9}"/>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l="1026" t="2632" r="5230" b="11013"/>
          <a:stretch/>
        </p:blipFill>
        <p:spPr>
          <a:xfrm>
            <a:off x="2734969" y="3790909"/>
            <a:ext cx="2157507" cy="996637"/>
          </a:xfrm>
          <a:prstGeom prst="rect">
            <a:avLst/>
          </a:prstGeom>
        </p:spPr>
      </p:pic>
      <p:pic>
        <p:nvPicPr>
          <p:cNvPr id="12" name="Picture 11" descr="Logo: University of Montana. Graphic features a mountain with two peaks. ">
            <a:extLst>
              <a:ext uri="{FF2B5EF4-FFF2-40B4-BE49-F238E27FC236}">
                <a16:creationId xmlns:a16="http://schemas.microsoft.com/office/drawing/2014/main" id="{1A2258A1-3457-BEE3-111F-BF14EC0EC4F5}"/>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214833" y="4136507"/>
            <a:ext cx="3034255" cy="601794"/>
          </a:xfrm>
          <a:prstGeom prst="rect">
            <a:avLst/>
          </a:prstGeom>
        </p:spPr>
      </p:pic>
      <p:sp>
        <p:nvSpPr>
          <p:cNvPr id="4" name="Footer Placeholder 3">
            <a:extLst>
              <a:ext uri="{FF2B5EF4-FFF2-40B4-BE49-F238E27FC236}">
                <a16:creationId xmlns:a16="http://schemas.microsoft.com/office/drawing/2014/main" id="{9EB94161-A666-90DD-D3E5-559064ACA70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BCF95F5-0E44-576D-DCAC-27B3787EF68B}"/>
              </a:ext>
            </a:extLst>
          </p:cNvPr>
          <p:cNvSpPr>
            <a:spLocks noGrp="1"/>
          </p:cNvSpPr>
          <p:nvPr>
            <p:ph type="sldNum" sz="quarter" idx="12"/>
          </p:nvPr>
        </p:nvSpPr>
        <p:spPr/>
        <p:txBody>
          <a:bodyPr/>
          <a:lstStyle/>
          <a:p>
            <a:fld id="{5D16CCA7-A32B-44D2-BAC0-8216F98A92EE}" type="slidenum">
              <a:rPr lang="en-US" smtClean="0"/>
              <a:t>4</a:t>
            </a:fld>
            <a:endParaRPr lang="en-US"/>
          </a:p>
        </p:txBody>
      </p:sp>
      <p:pic>
        <p:nvPicPr>
          <p:cNvPr id="7" name="Picture 6" descr="A close-up of a logo&#10;&#10;Description automatically generated">
            <a:extLst>
              <a:ext uri="{FF2B5EF4-FFF2-40B4-BE49-F238E27FC236}">
                <a16:creationId xmlns:a16="http://schemas.microsoft.com/office/drawing/2014/main" id="{1431EF9C-D7D3-D191-EF48-227E6CEC84A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44521" y="3889163"/>
            <a:ext cx="3666079" cy="1044788"/>
          </a:xfrm>
          <a:prstGeom prst="rect">
            <a:avLst/>
          </a:prstGeom>
        </p:spPr>
      </p:pic>
    </p:spTree>
    <p:extLst>
      <p:ext uri="{BB962C8B-B14F-4D97-AF65-F5344CB8AC3E}">
        <p14:creationId xmlns:p14="http://schemas.microsoft.com/office/powerpoint/2010/main" val="2383825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9C24C-D3F9-4F66-A2E8-886EEDE20215}"/>
              </a:ext>
            </a:extLst>
          </p:cNvPr>
          <p:cNvSpPr>
            <a:spLocks noGrp="1"/>
          </p:cNvSpPr>
          <p:nvPr>
            <p:ph type="title"/>
          </p:nvPr>
        </p:nvSpPr>
        <p:spPr/>
        <p:txBody>
          <a:bodyPr>
            <a:normAutofit fontScale="90000"/>
          </a:bodyPr>
          <a:lstStyle/>
          <a:p>
            <a:r>
              <a:rPr lang="en-US" sz="2700" b="1" dirty="0">
                <a:solidFill>
                  <a:srgbClr val="002060"/>
                </a:solidFill>
              </a:rPr>
              <a:t>What You Will Discuss Today</a:t>
            </a:r>
            <a:br>
              <a:rPr lang="en-US" sz="2400" dirty="0">
                <a:solidFill>
                  <a:srgbClr val="002060"/>
                </a:solidFill>
              </a:rPr>
            </a:br>
            <a:endParaRPr lang="en-US" sz="24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1B35E190-59CA-4566-91FE-4C0893FED408}"/>
              </a:ext>
            </a:extLst>
          </p:cNvPr>
          <p:cNvSpPr>
            <a:spLocks noGrp="1"/>
          </p:cNvSpPr>
          <p:nvPr>
            <p:ph idx="1"/>
          </p:nvPr>
        </p:nvSpPr>
        <p:spPr/>
        <p:txBody>
          <a:bodyPr>
            <a:normAutofit/>
          </a:bodyPr>
          <a:lstStyle/>
          <a:p>
            <a:r>
              <a:rPr lang="en-US" sz="2400" b="0" dirty="0"/>
              <a:t>Do you also have HR responsibilities? What do those look like?</a:t>
            </a:r>
          </a:p>
          <a:p>
            <a:r>
              <a:rPr lang="en-US" sz="2400" b="0" dirty="0"/>
              <a:t>How is payroll handled? Do you use a payroll service for some or all?</a:t>
            </a:r>
          </a:p>
          <a:p>
            <a:r>
              <a:rPr lang="en-US" sz="2400" b="0" dirty="0"/>
              <a:t>Do you use an HR firm?</a:t>
            </a:r>
          </a:p>
          <a:p>
            <a:r>
              <a:rPr lang="en-US" sz="2400" b="0" dirty="0"/>
              <a:t>How do you work with managers on the HR responsibilities? Do they do their part?</a:t>
            </a:r>
          </a:p>
        </p:txBody>
      </p:sp>
      <p:sp>
        <p:nvSpPr>
          <p:cNvPr id="10" name="Subtitle 2">
            <a:extLst>
              <a:ext uri="{FF2B5EF4-FFF2-40B4-BE49-F238E27FC236}">
                <a16:creationId xmlns:a16="http://schemas.microsoft.com/office/drawing/2014/main" id="{1B35E190-59CA-4566-91FE-4C0893FED408}"/>
              </a:ext>
              <a:ext uri="{C183D7F6-B498-43B3-948B-1728B52AA6E4}">
                <adec:decorative xmlns:adec="http://schemas.microsoft.com/office/drawing/2017/decorative" val="1"/>
              </a:ext>
            </a:extLst>
          </p:cNvPr>
          <p:cNvSpPr txBox="1">
            <a:spLocks/>
          </p:cNvSpPr>
          <p:nvPr/>
        </p:nvSpPr>
        <p:spPr>
          <a:xfrm>
            <a:off x="6229351" y="1133474"/>
            <a:ext cx="5505450" cy="53054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s-ES" sz="24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0CE264A4-9855-554E-F9CC-CCBF5132BDD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4CB4A61-A7C2-94C6-679A-A6943FCCEFAB}"/>
              </a:ext>
            </a:extLst>
          </p:cNvPr>
          <p:cNvSpPr>
            <a:spLocks noGrp="1"/>
          </p:cNvSpPr>
          <p:nvPr>
            <p:ph type="sldNum" sz="quarter" idx="12"/>
          </p:nvPr>
        </p:nvSpPr>
        <p:spPr/>
        <p:txBody>
          <a:bodyPr/>
          <a:lstStyle/>
          <a:p>
            <a:fld id="{5D16CCA7-A32B-44D2-BAC0-8216F98A92EE}" type="slidenum">
              <a:rPr lang="en-US" smtClean="0"/>
              <a:t>5</a:t>
            </a:fld>
            <a:endParaRPr lang="en-US"/>
          </a:p>
        </p:txBody>
      </p:sp>
    </p:spTree>
    <p:extLst>
      <p:ext uri="{BB962C8B-B14F-4D97-AF65-F5344CB8AC3E}">
        <p14:creationId xmlns:p14="http://schemas.microsoft.com/office/powerpoint/2010/main" val="3898411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23903-39F3-6D6F-E688-A992524A8FC5}"/>
              </a:ext>
            </a:extLst>
          </p:cNvPr>
          <p:cNvSpPr>
            <a:spLocks noGrp="1"/>
          </p:cNvSpPr>
          <p:nvPr>
            <p:ph type="title"/>
          </p:nvPr>
        </p:nvSpPr>
        <p:spPr/>
        <p:txBody>
          <a:bodyPr>
            <a:normAutofit/>
          </a:bodyPr>
          <a:lstStyle/>
          <a:p>
            <a:r>
              <a:rPr lang="en-US" sz="2600" b="1" dirty="0">
                <a:solidFill>
                  <a:schemeClr val="accent1">
                    <a:lumMod val="50000"/>
                  </a:schemeClr>
                </a:solidFill>
              </a:rPr>
              <a:t>Save the Date!</a:t>
            </a:r>
          </a:p>
        </p:txBody>
      </p:sp>
      <p:sp>
        <p:nvSpPr>
          <p:cNvPr id="3" name="Content Placeholder 2">
            <a:extLst>
              <a:ext uri="{FF2B5EF4-FFF2-40B4-BE49-F238E27FC236}">
                <a16:creationId xmlns:a16="http://schemas.microsoft.com/office/drawing/2014/main" id="{9C582FAD-3A41-497F-34C7-820D998A5968}"/>
              </a:ext>
            </a:extLst>
          </p:cNvPr>
          <p:cNvSpPr>
            <a:spLocks noGrp="1"/>
          </p:cNvSpPr>
          <p:nvPr>
            <p:ph idx="1"/>
          </p:nvPr>
        </p:nvSpPr>
        <p:spPr/>
        <p:txBody>
          <a:bodyPr>
            <a:normAutofit/>
          </a:bodyPr>
          <a:lstStyle/>
          <a:p>
            <a:pPr marL="0" indent="0" algn="l" fontAlgn="base">
              <a:buNone/>
            </a:pPr>
            <a:endParaRPr lang="en-US" sz="2400" i="0" dirty="0">
              <a:solidFill>
                <a:srgbClr val="000000"/>
              </a:solidFill>
              <a:effectLst/>
              <a:latin typeface="Aptos" panose="020B0004020202020204" pitchFamily="34" charset="0"/>
            </a:endParaRPr>
          </a:p>
          <a:p>
            <a:pPr marL="0" indent="0" algn="ctr" fontAlgn="base">
              <a:buNone/>
            </a:pPr>
            <a:r>
              <a:rPr lang="en-US" sz="2600" i="0" dirty="0">
                <a:solidFill>
                  <a:srgbClr val="000000"/>
                </a:solidFill>
                <a:effectLst/>
                <a:latin typeface="Aptos" panose="020B0004020202020204" pitchFamily="34" charset="0"/>
              </a:rPr>
              <a:t>IL Philosophy and Practice Summit – Reclaiming Our Movement </a:t>
            </a:r>
            <a:br>
              <a:rPr lang="en-US" sz="1800" b="0" i="0" dirty="0">
                <a:solidFill>
                  <a:srgbClr val="000000"/>
                </a:solidFill>
                <a:effectLst/>
                <a:latin typeface="Aptos" panose="020B0004020202020204" pitchFamily="34" charset="0"/>
              </a:rPr>
            </a:br>
            <a:endParaRPr lang="en-US" sz="1800" b="0" i="0" dirty="0">
              <a:solidFill>
                <a:srgbClr val="000000"/>
              </a:solidFill>
              <a:effectLst/>
              <a:latin typeface="Aptos" panose="020B0004020202020204" pitchFamily="34" charset="0"/>
            </a:endParaRPr>
          </a:p>
          <a:p>
            <a:pPr marL="0" indent="0" algn="ctr" fontAlgn="base">
              <a:buNone/>
            </a:pPr>
            <a:r>
              <a:rPr lang="en-US" sz="2200" b="0" i="0" dirty="0">
                <a:solidFill>
                  <a:srgbClr val="000000"/>
                </a:solidFill>
                <a:effectLst/>
                <a:latin typeface="Aptos" panose="020B0004020202020204" pitchFamily="34" charset="0"/>
              </a:rPr>
              <a:t>Join the IL-NET T&amp;TA Center’s two-day learning intensive for conversation and action! </a:t>
            </a:r>
            <a:br>
              <a:rPr lang="en-US" sz="2200" b="0" i="0" dirty="0">
                <a:solidFill>
                  <a:srgbClr val="000000"/>
                </a:solidFill>
                <a:effectLst/>
                <a:latin typeface="Aptos" panose="020B0004020202020204" pitchFamily="34" charset="0"/>
              </a:rPr>
            </a:br>
            <a:r>
              <a:rPr lang="en-US" sz="2200" i="0" dirty="0">
                <a:solidFill>
                  <a:srgbClr val="000000"/>
                </a:solidFill>
                <a:effectLst/>
                <a:latin typeface="Aptos" panose="020B0004020202020204" pitchFamily="34" charset="0"/>
              </a:rPr>
              <a:t>September 17 – 18, 2024</a:t>
            </a:r>
          </a:p>
          <a:p>
            <a:pPr marL="0" indent="0" algn="l" fontAlgn="base">
              <a:buNone/>
            </a:pPr>
            <a:endParaRPr lang="en-US" sz="1800" b="0" i="0" dirty="0">
              <a:solidFill>
                <a:srgbClr val="000000"/>
              </a:solidFill>
              <a:effectLst/>
              <a:latin typeface="Calibri" panose="020F0502020204030204" pitchFamily="34" charset="0"/>
              <a:hlinkClick r:id="rId2"/>
            </a:endParaRPr>
          </a:p>
          <a:p>
            <a:pPr marL="0" indent="0" algn="l" fontAlgn="base">
              <a:buNone/>
            </a:pPr>
            <a:endParaRPr lang="en-US" sz="1800" b="0" dirty="0">
              <a:solidFill>
                <a:srgbClr val="000000"/>
              </a:solidFill>
              <a:latin typeface="Calibri" panose="020F0502020204030204" pitchFamily="34" charset="0"/>
              <a:hlinkClick r:id="rId2"/>
            </a:endParaRPr>
          </a:p>
          <a:p>
            <a:pPr marL="0" indent="0" algn="l" fontAlgn="base">
              <a:buNone/>
            </a:pPr>
            <a:endParaRPr lang="en-US" sz="1800" b="0" i="0" dirty="0">
              <a:solidFill>
                <a:srgbClr val="000000"/>
              </a:solidFill>
              <a:effectLst/>
              <a:latin typeface="Calibri" panose="020F0502020204030204" pitchFamily="34" charset="0"/>
              <a:hlinkClick r:id="rId2"/>
            </a:endParaRPr>
          </a:p>
          <a:p>
            <a:pPr marL="0" indent="0" algn="l" fontAlgn="base">
              <a:buNone/>
            </a:pPr>
            <a:endParaRPr lang="en-US" sz="1800" b="0" dirty="0">
              <a:solidFill>
                <a:srgbClr val="000000"/>
              </a:solidFill>
              <a:latin typeface="Calibri" panose="020F0502020204030204" pitchFamily="34" charset="0"/>
              <a:hlinkClick r:id="rId2"/>
            </a:endParaRPr>
          </a:p>
          <a:p>
            <a:pPr marL="0" indent="0" algn="l" fontAlgn="base">
              <a:buNone/>
            </a:pPr>
            <a:endParaRPr lang="en-US" sz="1800" b="0" i="0" dirty="0">
              <a:solidFill>
                <a:srgbClr val="000000"/>
              </a:solidFill>
              <a:effectLst/>
              <a:latin typeface="Calibri" panose="020F0502020204030204" pitchFamily="34" charset="0"/>
              <a:hlinkClick r:id="rId2"/>
            </a:endParaRPr>
          </a:p>
          <a:p>
            <a:pPr marL="0" indent="0" algn="l" fontAlgn="base">
              <a:buNone/>
            </a:pPr>
            <a:endParaRPr lang="en-US" sz="1800" b="0" i="0" dirty="0">
              <a:solidFill>
                <a:srgbClr val="000000"/>
              </a:solidFill>
              <a:effectLst/>
              <a:latin typeface="Calibri" panose="020F0502020204030204" pitchFamily="34" charset="0"/>
              <a:hlinkClick r:id="rId2"/>
            </a:endParaRPr>
          </a:p>
          <a:p>
            <a:pPr marL="0" indent="0" algn="ctr" fontAlgn="base">
              <a:buNone/>
            </a:pPr>
            <a:r>
              <a:rPr lang="en-US" sz="2000" i="0" dirty="0">
                <a:solidFill>
                  <a:schemeClr val="tx1">
                    <a:lumMod val="95000"/>
                    <a:lumOff val="5000"/>
                  </a:schemeClr>
                </a:solidFill>
                <a:effectLst/>
              </a:rPr>
              <a:t>Register today at:</a:t>
            </a:r>
            <a:endParaRPr lang="en-US" sz="2000" i="0" dirty="0">
              <a:solidFill>
                <a:schemeClr val="tx1">
                  <a:lumMod val="95000"/>
                  <a:lumOff val="5000"/>
                </a:schemeClr>
              </a:solidFill>
              <a:effectLst/>
              <a:hlinkClick r:id="rId2">
                <a:extLst>
                  <a:ext uri="{A12FA001-AC4F-418D-AE19-62706E023703}">
                    <ahyp:hlinkClr xmlns:ahyp="http://schemas.microsoft.com/office/drawing/2018/hyperlinkcolor" val="tx"/>
                  </a:ext>
                </a:extLst>
              </a:hlinkClick>
            </a:endParaRPr>
          </a:p>
          <a:p>
            <a:pPr marL="0" indent="0" algn="ctr" fontAlgn="base">
              <a:buNone/>
            </a:pPr>
            <a:r>
              <a:rPr lang="en-US" sz="2000" b="0" i="0" dirty="0">
                <a:solidFill>
                  <a:srgbClr val="0563C1"/>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bit.ly/4fEThq8</a:t>
            </a:r>
            <a:r>
              <a:rPr lang="en-US" sz="2000" b="0" i="0" dirty="0">
                <a:solidFill>
                  <a:srgbClr val="000000"/>
                </a:solidFill>
                <a:effectLst/>
                <a:latin typeface="Calibri" panose="020F0502020204030204" pitchFamily="34" charset="0"/>
              </a:rPr>
              <a:t> </a:t>
            </a:r>
          </a:p>
          <a:p>
            <a:endParaRPr lang="en-US" dirty="0"/>
          </a:p>
        </p:txBody>
      </p:sp>
      <p:sp>
        <p:nvSpPr>
          <p:cNvPr id="4" name="Footer Placeholder 3">
            <a:extLst>
              <a:ext uri="{FF2B5EF4-FFF2-40B4-BE49-F238E27FC236}">
                <a16:creationId xmlns:a16="http://schemas.microsoft.com/office/drawing/2014/main" id="{1A6C846D-CEEF-A801-E5FC-ABE29EE4286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18BA42D-8032-97D6-B511-111B28A81D2D}"/>
              </a:ext>
            </a:extLst>
          </p:cNvPr>
          <p:cNvSpPr>
            <a:spLocks noGrp="1"/>
          </p:cNvSpPr>
          <p:nvPr>
            <p:ph type="sldNum" sz="quarter" idx="12"/>
          </p:nvPr>
        </p:nvSpPr>
        <p:spPr/>
        <p:txBody>
          <a:bodyPr/>
          <a:lstStyle/>
          <a:p>
            <a:fld id="{5D16CCA7-A32B-44D2-BAC0-8216F98A92EE}" type="slidenum">
              <a:rPr lang="en-US" smtClean="0"/>
              <a:t>6</a:t>
            </a:fld>
            <a:endParaRPr lang="en-US"/>
          </a:p>
        </p:txBody>
      </p:sp>
      <p:pic>
        <p:nvPicPr>
          <p:cNvPr id="7" name="Picture 6" descr="A qr code on a white background&#10;&#10;Description automatically generated">
            <a:extLst>
              <a:ext uri="{FF2B5EF4-FFF2-40B4-BE49-F238E27FC236}">
                <a16:creationId xmlns:a16="http://schemas.microsoft.com/office/drawing/2014/main" id="{E542BD13-F060-9AF7-0E7D-7ADDEFF93A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4496" y="2904565"/>
            <a:ext cx="2156116" cy="2156116"/>
          </a:xfrm>
          <a:prstGeom prst="rect">
            <a:avLst/>
          </a:prstGeom>
        </p:spPr>
      </p:pic>
    </p:spTree>
    <p:extLst>
      <p:ext uri="{BB962C8B-B14F-4D97-AF65-F5344CB8AC3E}">
        <p14:creationId xmlns:p14="http://schemas.microsoft.com/office/powerpoint/2010/main" val="368521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AD5725-C30A-4CEC-DBBE-EABCC9E7753A}"/>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7EBAEA5-2ABA-3F4F-B302-7DF7F3C68BD4}"/>
              </a:ext>
              <a:ext uri="{C183D7F6-B498-43B3-948B-1728B52AA6E4}">
                <adec:decorative xmlns:adec="http://schemas.microsoft.com/office/drawing/2017/decorative" val="1"/>
              </a:ext>
            </a:extLst>
          </p:cNvPr>
          <p:cNvSpPr>
            <a:spLocks noGrp="1"/>
          </p:cNvSpPr>
          <p:nvPr>
            <p:ph type="sldNum" sz="quarter" idx="10"/>
          </p:nvPr>
        </p:nvSpPr>
        <p:spPr/>
        <p:txBody>
          <a:bodyPr/>
          <a:lstStyle/>
          <a:p>
            <a:pPr>
              <a:defRPr/>
            </a:pPr>
            <a:fld id="{F2DF5F09-D78D-44DB-A338-E90D23C46220}" type="slidenum">
              <a:rPr lang="en-US" smtClean="0"/>
              <a:t>7</a:t>
            </a:fld>
            <a:endParaRPr lang="en-US" dirty="0"/>
          </a:p>
        </p:txBody>
      </p:sp>
      <p:sp>
        <p:nvSpPr>
          <p:cNvPr id="4" name="Title 3">
            <a:extLst>
              <a:ext uri="{FF2B5EF4-FFF2-40B4-BE49-F238E27FC236}">
                <a16:creationId xmlns:a16="http://schemas.microsoft.com/office/drawing/2014/main" id="{61C83F48-98D3-B5F4-2122-6614A351FD9B}"/>
              </a:ext>
            </a:extLst>
          </p:cNvPr>
          <p:cNvSpPr>
            <a:spLocks noGrp="1"/>
          </p:cNvSpPr>
          <p:nvPr>
            <p:ph type="title"/>
          </p:nvPr>
        </p:nvSpPr>
        <p:spPr/>
        <p:txBody>
          <a:bodyPr>
            <a:normAutofit fontScale="90000"/>
          </a:bodyPr>
          <a:lstStyle/>
          <a:p>
            <a:pPr eaLnBrk="0" fontAlgn="base" hangingPunct="0">
              <a:lnSpc>
                <a:spcPct val="100000"/>
              </a:lnSpc>
              <a:spcAft>
                <a:spcPct val="0"/>
              </a:spcAft>
              <a:defRPr/>
            </a:pPr>
            <a:r>
              <a:rPr lang="en-US" sz="800" b="1" kern="0" dirty="0">
                <a:solidFill>
                  <a:schemeClr val="bg2">
                    <a:lumMod val="20000"/>
                    <a:lumOff val="80000"/>
                  </a:schemeClr>
                </a:solidFill>
                <a:latin typeface="Calibri" panose="020F0502020204030204" pitchFamily="34" charset="0"/>
                <a:cs typeface="+mj-cs"/>
              </a:rPr>
              <a:t>Slide  </a:t>
            </a:r>
            <a:fld id="{3237BBCE-C91D-44DD-A963-9A7C49A82A1D}" type="slidenum">
              <a:rPr lang="en-US" sz="800" b="1" kern="0" smtClean="0">
                <a:solidFill>
                  <a:schemeClr val="bg2">
                    <a:lumMod val="20000"/>
                    <a:lumOff val="80000"/>
                  </a:schemeClr>
                </a:solidFill>
                <a:latin typeface="Calibri" panose="020F0502020204030204" pitchFamily="34" charset="0"/>
                <a:cs typeface="+mj-cs"/>
              </a:rPr>
              <a:pPr eaLnBrk="0" fontAlgn="base" hangingPunct="0">
                <a:lnSpc>
                  <a:spcPct val="100000"/>
                </a:lnSpc>
                <a:spcAft>
                  <a:spcPct val="0"/>
                </a:spcAft>
                <a:defRPr/>
              </a:pPr>
              <a:t>7</a:t>
            </a:fld>
            <a:r>
              <a:rPr lang="en-US" sz="800" b="1" kern="0" dirty="0">
                <a:solidFill>
                  <a:schemeClr val="bg2">
                    <a:lumMod val="20000"/>
                    <a:lumOff val="80000"/>
                  </a:schemeClr>
                </a:solidFill>
                <a:latin typeface="Calibri" panose="020F0502020204030204" pitchFamily="34" charset="0"/>
                <a:cs typeface="+mj-cs"/>
              </a:rPr>
              <a:t> </a:t>
            </a:r>
            <a:r>
              <a:rPr lang="en-US" sz="3600" b="1" kern="0" dirty="0">
                <a:solidFill>
                  <a:srgbClr val="002060"/>
                </a:solidFill>
              </a:rPr>
              <a:t>Are you drawn into HR responsibilities?</a:t>
            </a:r>
            <a:endParaRPr lang="en-US" sz="3600" b="1" dirty="0">
              <a:solidFill>
                <a:srgbClr val="002060"/>
              </a:solidFill>
            </a:endParaRPr>
          </a:p>
        </p:txBody>
      </p:sp>
      <p:sp>
        <p:nvSpPr>
          <p:cNvPr id="2" name="Content Placeholder 1">
            <a:extLst>
              <a:ext uri="{FF2B5EF4-FFF2-40B4-BE49-F238E27FC236}">
                <a16:creationId xmlns:a16="http://schemas.microsoft.com/office/drawing/2014/main" id="{9B9548B5-6E33-4030-BDF7-798AD4193911}"/>
              </a:ext>
            </a:extLst>
          </p:cNvPr>
          <p:cNvSpPr>
            <a:spLocks noGrp="1"/>
          </p:cNvSpPr>
          <p:nvPr>
            <p:ph idx="1"/>
          </p:nvPr>
        </p:nvSpPr>
        <p:spPr>
          <a:xfrm>
            <a:off x="838200" y="1118795"/>
            <a:ext cx="10515600" cy="5058168"/>
          </a:xfrm>
        </p:spPr>
        <p:txBody>
          <a:bodyPr>
            <a:normAutofit/>
          </a:bodyPr>
          <a:lstStyle/>
          <a:p>
            <a:pPr>
              <a:lnSpc>
                <a:spcPct val="107000"/>
              </a:lnSpc>
              <a:spcBef>
                <a:spcPts val="0"/>
              </a:spcBef>
            </a:pPr>
            <a:r>
              <a:rPr lang="en-US" b="0" dirty="0">
                <a:ea typeface="Times New Roman" panose="02020603050405020304" pitchFamily="18" charset="0"/>
              </a:rPr>
              <a:t>Advertising for position openings?</a:t>
            </a:r>
          </a:p>
          <a:p>
            <a:pPr>
              <a:lnSpc>
                <a:spcPct val="107000"/>
              </a:lnSpc>
              <a:spcBef>
                <a:spcPts val="0"/>
              </a:spcBef>
            </a:pPr>
            <a:r>
              <a:rPr lang="en-US" b="0" dirty="0">
                <a:ea typeface="Times New Roman" panose="02020603050405020304" pitchFamily="18" charset="0"/>
              </a:rPr>
              <a:t>Checking references?</a:t>
            </a:r>
          </a:p>
          <a:p>
            <a:pPr>
              <a:lnSpc>
                <a:spcPct val="107000"/>
              </a:lnSpc>
              <a:spcBef>
                <a:spcPts val="0"/>
              </a:spcBef>
            </a:pPr>
            <a:r>
              <a:rPr lang="en-US" b="0" dirty="0">
                <a:ea typeface="Times New Roman" panose="02020603050405020304" pitchFamily="18" charset="0"/>
              </a:rPr>
              <a:t>Setting up interviews?</a:t>
            </a:r>
          </a:p>
          <a:p>
            <a:pPr>
              <a:lnSpc>
                <a:spcPct val="107000"/>
              </a:lnSpc>
              <a:spcBef>
                <a:spcPts val="0"/>
              </a:spcBef>
            </a:pPr>
            <a:r>
              <a:rPr lang="en-US" b="0" dirty="0">
                <a:ea typeface="Times New Roman" panose="02020603050405020304" pitchFamily="18" charset="0"/>
              </a:rPr>
              <a:t>Conducting intake process, including filling out benefits forms, setting up new employee files, setting up payroll?</a:t>
            </a:r>
          </a:p>
          <a:p>
            <a:pPr>
              <a:lnSpc>
                <a:spcPct val="107000"/>
              </a:lnSpc>
              <a:spcBef>
                <a:spcPts val="0"/>
              </a:spcBef>
            </a:pPr>
            <a:r>
              <a:rPr lang="en-US" b="0" dirty="0">
                <a:ea typeface="Times New Roman" panose="02020603050405020304" pitchFamily="18" charset="0"/>
              </a:rPr>
              <a:t>???</a:t>
            </a:r>
          </a:p>
          <a:p>
            <a:pPr marL="457200" lvl="1" indent="0">
              <a:lnSpc>
                <a:spcPct val="107000"/>
              </a:lnSpc>
              <a:spcBef>
                <a:spcPts val="0"/>
              </a:spcBef>
              <a:buNone/>
            </a:pPr>
            <a:endParaRPr lang="en-US" b="0" dirty="0">
              <a:ea typeface="Times New Roman" panose="02020603050405020304" pitchFamily="18" charset="0"/>
            </a:endParaRPr>
          </a:p>
        </p:txBody>
      </p:sp>
    </p:spTree>
    <p:extLst>
      <p:ext uri="{BB962C8B-B14F-4D97-AF65-F5344CB8AC3E}">
        <p14:creationId xmlns:p14="http://schemas.microsoft.com/office/powerpoint/2010/main" val="728577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1AA5CE-6F20-B814-D01E-12B1A8F0B5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D8E9FE-9121-F146-241A-3536EEE02ADB}"/>
              </a:ext>
            </a:extLst>
          </p:cNvPr>
          <p:cNvSpPr>
            <a:spLocks noGrp="1"/>
          </p:cNvSpPr>
          <p:nvPr>
            <p:ph type="title"/>
          </p:nvPr>
        </p:nvSpPr>
        <p:spPr>
          <a:xfrm>
            <a:off x="838200" y="365126"/>
            <a:ext cx="10515600" cy="2297392"/>
          </a:xfrm>
        </p:spPr>
        <p:txBody>
          <a:bodyPr>
            <a:normAutofit/>
          </a:bodyPr>
          <a:lstStyle/>
          <a:p>
            <a:r>
              <a:rPr lang="en-US" sz="3600" b="1" dirty="0">
                <a:solidFill>
                  <a:srgbClr val="002060"/>
                </a:solidFill>
              </a:rPr>
              <a:t>Who uses an external payroll firm? </a:t>
            </a:r>
            <a:br>
              <a:rPr lang="en-US" sz="3600" b="1" dirty="0">
                <a:solidFill>
                  <a:srgbClr val="002060"/>
                </a:solidFill>
              </a:rPr>
            </a:br>
            <a:r>
              <a:rPr lang="en-US" sz="3600" b="1" dirty="0">
                <a:solidFill>
                  <a:srgbClr val="002060"/>
                </a:solidFill>
              </a:rPr>
              <a:t>How is that working?</a:t>
            </a:r>
            <a:br>
              <a:rPr lang="en-US" sz="2400" dirty="0">
                <a:solidFill>
                  <a:srgbClr val="002060"/>
                </a:solidFill>
              </a:rPr>
            </a:br>
            <a:endParaRPr lang="en-US" sz="24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BC34CA1-AEBF-E63D-5110-0AE6EDE036D5}"/>
              </a:ext>
            </a:extLst>
          </p:cNvPr>
          <p:cNvSpPr>
            <a:spLocks noGrp="1"/>
          </p:cNvSpPr>
          <p:nvPr>
            <p:ph idx="1"/>
          </p:nvPr>
        </p:nvSpPr>
        <p:spPr/>
        <p:txBody>
          <a:bodyPr>
            <a:normAutofit/>
          </a:bodyPr>
          <a:lstStyle/>
          <a:p>
            <a:endParaRPr lang="en-US" sz="2400" b="0" dirty="0">
              <a:solidFill>
                <a:srgbClr val="002060"/>
              </a:solidFill>
            </a:endParaRPr>
          </a:p>
          <a:p>
            <a:endParaRPr lang="en-US" sz="2400" b="0" dirty="0">
              <a:solidFill>
                <a:srgbClr val="002060"/>
              </a:solidFill>
            </a:endParaRPr>
          </a:p>
        </p:txBody>
      </p:sp>
      <p:sp>
        <p:nvSpPr>
          <p:cNvPr id="10" name="Subtitle 2">
            <a:extLst>
              <a:ext uri="{FF2B5EF4-FFF2-40B4-BE49-F238E27FC236}">
                <a16:creationId xmlns:a16="http://schemas.microsoft.com/office/drawing/2014/main" id="{28BEC2B4-327D-76BA-4216-F92BCBCA4D41}"/>
              </a:ext>
              <a:ext uri="{C183D7F6-B498-43B3-948B-1728B52AA6E4}">
                <adec:decorative xmlns:adec="http://schemas.microsoft.com/office/drawing/2017/decorative" val="1"/>
              </a:ext>
            </a:extLst>
          </p:cNvPr>
          <p:cNvSpPr txBox="1">
            <a:spLocks/>
          </p:cNvSpPr>
          <p:nvPr/>
        </p:nvSpPr>
        <p:spPr>
          <a:xfrm>
            <a:off x="6229351" y="1133474"/>
            <a:ext cx="5505450" cy="53054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s-ES" sz="24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A0CCB19-1DBD-FF4D-632F-7E7D4DEC06C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26949DD-9A60-1339-694F-26E01EF6866C}"/>
              </a:ext>
            </a:extLst>
          </p:cNvPr>
          <p:cNvSpPr>
            <a:spLocks noGrp="1"/>
          </p:cNvSpPr>
          <p:nvPr>
            <p:ph type="sldNum" sz="quarter" idx="12"/>
          </p:nvPr>
        </p:nvSpPr>
        <p:spPr/>
        <p:txBody>
          <a:bodyPr/>
          <a:lstStyle/>
          <a:p>
            <a:fld id="{5D16CCA7-A32B-44D2-BAC0-8216F98A92EE}" type="slidenum">
              <a:rPr lang="en-US" smtClean="0"/>
              <a:t>8</a:t>
            </a:fld>
            <a:endParaRPr lang="en-US"/>
          </a:p>
        </p:txBody>
      </p:sp>
    </p:spTree>
    <p:extLst>
      <p:ext uri="{BB962C8B-B14F-4D97-AF65-F5344CB8AC3E}">
        <p14:creationId xmlns:p14="http://schemas.microsoft.com/office/powerpoint/2010/main" val="687703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1AA5CE-6F20-B814-D01E-12B1A8F0B5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D8E9FE-9121-F146-241A-3536EEE02ADB}"/>
              </a:ext>
            </a:extLst>
          </p:cNvPr>
          <p:cNvSpPr>
            <a:spLocks noGrp="1"/>
          </p:cNvSpPr>
          <p:nvPr>
            <p:ph type="title"/>
          </p:nvPr>
        </p:nvSpPr>
        <p:spPr>
          <a:xfrm>
            <a:off x="838200" y="365126"/>
            <a:ext cx="10515600" cy="2297392"/>
          </a:xfrm>
        </p:spPr>
        <p:txBody>
          <a:bodyPr>
            <a:normAutofit/>
          </a:bodyPr>
          <a:lstStyle/>
          <a:p>
            <a:r>
              <a:rPr lang="en-US" sz="3600" b="1" dirty="0">
                <a:solidFill>
                  <a:srgbClr val="002060"/>
                </a:solidFill>
              </a:rPr>
              <a:t>Who uses an external HR firm? </a:t>
            </a:r>
            <a:br>
              <a:rPr lang="en-US" sz="3600" b="1" dirty="0">
                <a:solidFill>
                  <a:srgbClr val="002060"/>
                </a:solidFill>
              </a:rPr>
            </a:br>
            <a:r>
              <a:rPr lang="en-US" sz="3600" b="1" dirty="0">
                <a:solidFill>
                  <a:srgbClr val="002060"/>
                </a:solidFill>
              </a:rPr>
              <a:t>Policies? Advice? Other? </a:t>
            </a:r>
            <a:br>
              <a:rPr lang="en-US" sz="3600" b="1" dirty="0">
                <a:solidFill>
                  <a:srgbClr val="002060"/>
                </a:solidFill>
              </a:rPr>
            </a:br>
            <a:r>
              <a:rPr lang="en-US" sz="3600" b="1" dirty="0">
                <a:solidFill>
                  <a:srgbClr val="002060"/>
                </a:solidFill>
              </a:rPr>
              <a:t>How is that working?</a:t>
            </a:r>
            <a:br>
              <a:rPr lang="en-US" sz="2400" dirty="0">
                <a:solidFill>
                  <a:srgbClr val="002060"/>
                </a:solidFill>
              </a:rPr>
            </a:br>
            <a:endParaRPr lang="en-US" sz="24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BC34CA1-AEBF-E63D-5110-0AE6EDE036D5}"/>
              </a:ext>
            </a:extLst>
          </p:cNvPr>
          <p:cNvSpPr>
            <a:spLocks noGrp="1"/>
          </p:cNvSpPr>
          <p:nvPr>
            <p:ph idx="1"/>
          </p:nvPr>
        </p:nvSpPr>
        <p:spPr/>
        <p:txBody>
          <a:bodyPr>
            <a:normAutofit/>
          </a:bodyPr>
          <a:lstStyle/>
          <a:p>
            <a:endParaRPr lang="en-US" sz="2400" b="0" dirty="0">
              <a:solidFill>
                <a:srgbClr val="002060"/>
              </a:solidFill>
            </a:endParaRPr>
          </a:p>
          <a:p>
            <a:endParaRPr lang="en-US" sz="2400" b="0" dirty="0">
              <a:solidFill>
                <a:srgbClr val="002060"/>
              </a:solidFill>
            </a:endParaRPr>
          </a:p>
        </p:txBody>
      </p:sp>
      <p:sp>
        <p:nvSpPr>
          <p:cNvPr id="10" name="Subtitle 2">
            <a:extLst>
              <a:ext uri="{FF2B5EF4-FFF2-40B4-BE49-F238E27FC236}">
                <a16:creationId xmlns:a16="http://schemas.microsoft.com/office/drawing/2014/main" id="{28BEC2B4-327D-76BA-4216-F92BCBCA4D41}"/>
              </a:ext>
              <a:ext uri="{C183D7F6-B498-43B3-948B-1728B52AA6E4}">
                <adec:decorative xmlns:adec="http://schemas.microsoft.com/office/drawing/2017/decorative" val="1"/>
              </a:ext>
            </a:extLst>
          </p:cNvPr>
          <p:cNvSpPr txBox="1">
            <a:spLocks/>
          </p:cNvSpPr>
          <p:nvPr/>
        </p:nvSpPr>
        <p:spPr>
          <a:xfrm>
            <a:off x="6229351" y="1133474"/>
            <a:ext cx="5505450" cy="53054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s-ES" sz="24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A0CCB19-1DBD-FF4D-632F-7E7D4DEC06C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26949DD-9A60-1339-694F-26E01EF6866C}"/>
              </a:ext>
            </a:extLst>
          </p:cNvPr>
          <p:cNvSpPr>
            <a:spLocks noGrp="1"/>
          </p:cNvSpPr>
          <p:nvPr>
            <p:ph type="sldNum" sz="quarter" idx="12"/>
          </p:nvPr>
        </p:nvSpPr>
        <p:spPr/>
        <p:txBody>
          <a:bodyPr/>
          <a:lstStyle/>
          <a:p>
            <a:fld id="{5D16CCA7-A32B-44D2-BAC0-8216F98A92EE}" type="slidenum">
              <a:rPr lang="en-US" smtClean="0"/>
              <a:t>9</a:t>
            </a:fld>
            <a:endParaRPr lang="en-US"/>
          </a:p>
        </p:txBody>
      </p:sp>
    </p:spTree>
    <p:extLst>
      <p:ext uri="{BB962C8B-B14F-4D97-AF65-F5344CB8AC3E}">
        <p14:creationId xmlns:p14="http://schemas.microsoft.com/office/powerpoint/2010/main" val="405212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17713</TotalTime>
  <Words>557</Words>
  <Application>Microsoft Office PowerPoint</Application>
  <PresentationFormat>Widescreen</PresentationFormat>
  <Paragraphs>70</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Aptos</vt:lpstr>
      <vt:lpstr>Arial</vt:lpstr>
      <vt:lpstr>Calibri</vt:lpstr>
      <vt:lpstr>Office Theme</vt:lpstr>
      <vt:lpstr>          IL-NET National Training and Technical Assistance Center  for Independent Living  </vt:lpstr>
      <vt:lpstr> Human Resources and Payroll Options – internal or external? August 8, 2024 Financial Managers Peer Call </vt:lpstr>
      <vt:lpstr>Facilitator: </vt:lpstr>
      <vt:lpstr>IL-NET Partners </vt:lpstr>
      <vt:lpstr>What You Will Discuss Today </vt:lpstr>
      <vt:lpstr>Save the Date!</vt:lpstr>
      <vt:lpstr>Slide  7 Are you drawn into HR responsibilities?</vt:lpstr>
      <vt:lpstr>Who uses an external payroll firm?  How is that working? </vt:lpstr>
      <vt:lpstr>Who uses an external HR firm?  Policies? Advice? Other?  How is that working? </vt:lpstr>
      <vt:lpstr>Other HR or payroll responsibilities?</vt:lpstr>
      <vt:lpstr>Contact Information </vt:lpstr>
      <vt:lpstr>Evaluation Survey </vt:lpstr>
      <vt:lpstr>IL-NET Attribution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Eleanor Canter</dc:creator>
  <cp:lastModifiedBy>sharon finney</cp:lastModifiedBy>
  <cp:revision>96</cp:revision>
  <dcterms:created xsi:type="dcterms:W3CDTF">2020-07-11T01:31:45Z</dcterms:created>
  <dcterms:modified xsi:type="dcterms:W3CDTF">2024-08-08T16:28:05Z</dcterms:modified>
</cp:coreProperties>
</file>