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6"/>
  </p:notesMasterIdLst>
  <p:handoutMasterIdLst>
    <p:handoutMasterId r:id="rId17"/>
  </p:handoutMasterIdLst>
  <p:sldIdLst>
    <p:sldId id="262" r:id="rId2"/>
    <p:sldId id="548" r:id="rId3"/>
    <p:sldId id="370" r:id="rId4"/>
    <p:sldId id="567" r:id="rId5"/>
    <p:sldId id="900" r:id="rId6"/>
    <p:sldId id="901" r:id="rId7"/>
    <p:sldId id="392" r:id="rId8"/>
    <p:sldId id="891" r:id="rId9"/>
    <p:sldId id="890" r:id="rId10"/>
    <p:sldId id="893" r:id="rId11"/>
    <p:sldId id="898" r:id="rId12"/>
    <p:sldId id="899" r:id="rId13"/>
    <p:sldId id="547" r:id="rId14"/>
    <p:sldId id="889" r:id="rId15"/>
  </p:sldIdLst>
  <p:sldSz cx="10058400" cy="7772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urtis, Brooke" initials="CB" lastIdx="18" clrIdx="0">
    <p:extLst>
      <p:ext uri="{19B8F6BF-5375-455C-9EA6-DF929625EA0E}">
        <p15:presenceInfo xmlns:p15="http://schemas.microsoft.com/office/powerpoint/2012/main" userId="S-1-5-21-2125796797-660828019-1501187911-650089" providerId="AD"/>
      </p:ext>
    </p:extLst>
  </p:cmAuthor>
  <p:cmAuthor id="2" name="Carol Eubanks" initials="CE" lastIdx="9" clrIdx="1">
    <p:extLst>
      <p:ext uri="{19B8F6BF-5375-455C-9EA6-DF929625EA0E}">
        <p15:presenceInfo xmlns:p15="http://schemas.microsoft.com/office/powerpoint/2012/main" userId="75585efcf1069a26" providerId="Windows Live"/>
      </p:ext>
    </p:extLst>
  </p:cmAuthor>
  <p:cmAuthor id="3" name="Paula McElwee" initials="PM" lastIdx="2" clrIdx="2">
    <p:extLst>
      <p:ext uri="{19B8F6BF-5375-455C-9EA6-DF929625EA0E}">
        <p15:presenceInfo xmlns:p15="http://schemas.microsoft.com/office/powerpoint/2012/main" userId="9253ccc78c5345a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362" autoAdjust="0"/>
    <p:restoredTop sz="96323" autoAdjust="0"/>
  </p:normalViewPr>
  <p:slideViewPr>
    <p:cSldViewPr>
      <p:cViewPr varScale="1">
        <p:scale>
          <a:sx n="92" d="100"/>
          <a:sy n="92" d="100"/>
        </p:scale>
        <p:origin x="84" y="138"/>
      </p:cViewPr>
      <p:guideLst>
        <p:guide orient="horz" pos="2448"/>
        <p:guide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4" d="100"/>
          <a:sy n="64" d="100"/>
        </p:scale>
        <p:origin x="256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35EDD98-0BE7-4947-A387-4990F7AFBD5B}" type="datetimeFigureOut">
              <a:rPr lang="en-US" smtClean="0"/>
              <a:t>2/6/2024</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15F497E-2CFB-4B9B-B204-045FD3ACCA08}" type="slidenum">
              <a:rPr lang="en-US" smtClean="0"/>
              <a:t>‹#›</a:t>
            </a:fld>
            <a:endParaRPr lang="en-US" dirty="0"/>
          </a:p>
        </p:txBody>
      </p:sp>
    </p:spTree>
    <p:extLst>
      <p:ext uri="{BB962C8B-B14F-4D97-AF65-F5344CB8AC3E}">
        <p14:creationId xmlns:p14="http://schemas.microsoft.com/office/powerpoint/2010/main" val="3899735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B87D9D1-A72C-4980-BA97-6D821C250A20}" type="datetimeFigureOut">
              <a:rPr lang="en-US" smtClean="0"/>
              <a:t>2/6/2024</a:t>
            </a:fld>
            <a:endParaRPr lang="en-US" dirty="0"/>
          </a:p>
        </p:txBody>
      </p:sp>
      <p:sp>
        <p:nvSpPr>
          <p:cNvPr id="4" name="Slide Image Placeholder 3"/>
          <p:cNvSpPr>
            <a:spLocks noGrp="1" noRot="1" noChangeAspect="1"/>
          </p:cNvSpPr>
          <p:nvPr>
            <p:ph type="sldImg" idx="2"/>
          </p:nvPr>
        </p:nvSpPr>
        <p:spPr>
          <a:xfrm>
            <a:off x="1249363" y="696913"/>
            <a:ext cx="451167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40FD86-9BCF-4886-A05C-E17597BA8168}" type="slidenum">
              <a:rPr lang="en-US" smtClean="0"/>
              <a:t>‹#›</a:t>
            </a:fld>
            <a:endParaRPr lang="en-US" dirty="0"/>
          </a:p>
        </p:txBody>
      </p:sp>
    </p:spTree>
    <p:extLst>
      <p:ext uri="{BB962C8B-B14F-4D97-AF65-F5344CB8AC3E}">
        <p14:creationId xmlns:p14="http://schemas.microsoft.com/office/powerpoint/2010/main" val="572508534"/>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a:t>
            </a:fld>
            <a:endParaRPr lang="en-US" dirty="0"/>
          </a:p>
        </p:txBody>
      </p:sp>
    </p:spTree>
    <p:extLst>
      <p:ext uri="{BB962C8B-B14F-4D97-AF65-F5344CB8AC3E}">
        <p14:creationId xmlns:p14="http://schemas.microsoft.com/office/powerpoint/2010/main" val="509539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a:t>
            </a:fld>
            <a:endParaRPr lang="en-US" dirty="0"/>
          </a:p>
        </p:txBody>
      </p:sp>
    </p:spTree>
    <p:extLst>
      <p:ext uri="{BB962C8B-B14F-4D97-AF65-F5344CB8AC3E}">
        <p14:creationId xmlns:p14="http://schemas.microsoft.com/office/powerpoint/2010/main" val="2581284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a:t>
            </a:fld>
            <a:endParaRPr lang="en-US" dirty="0"/>
          </a:p>
        </p:txBody>
      </p:sp>
    </p:spTree>
    <p:extLst>
      <p:ext uri="{BB962C8B-B14F-4D97-AF65-F5344CB8AC3E}">
        <p14:creationId xmlns:p14="http://schemas.microsoft.com/office/powerpoint/2010/main" val="1460222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7</a:t>
            </a:fld>
            <a:endParaRPr lang="en-US" dirty="0"/>
          </a:p>
        </p:txBody>
      </p:sp>
    </p:spTree>
    <p:extLst>
      <p:ext uri="{BB962C8B-B14F-4D97-AF65-F5344CB8AC3E}">
        <p14:creationId xmlns:p14="http://schemas.microsoft.com/office/powerpoint/2010/main" val="856842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8</a:t>
            </a:fld>
            <a:endParaRPr lang="en-US" dirty="0"/>
          </a:p>
        </p:txBody>
      </p:sp>
    </p:spTree>
    <p:extLst>
      <p:ext uri="{BB962C8B-B14F-4D97-AF65-F5344CB8AC3E}">
        <p14:creationId xmlns:p14="http://schemas.microsoft.com/office/powerpoint/2010/main" val="1752163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29190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828800"/>
            <a:ext cx="7543800" cy="1828800"/>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257300" y="4083050"/>
            <a:ext cx="7543800" cy="1876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45AF61AB-B0DD-4F9C-9F8E-E57A609D99F7}" type="slidenum">
              <a:rPr lang="en-US" smtClean="0"/>
              <a:t>‹#›</a:t>
            </a:fld>
            <a:endParaRPr lang="en-US" dirty="0"/>
          </a:p>
        </p:txBody>
      </p:sp>
    </p:spTree>
    <p:extLst>
      <p:ext uri="{BB962C8B-B14F-4D97-AF65-F5344CB8AC3E}">
        <p14:creationId xmlns:p14="http://schemas.microsoft.com/office/powerpoint/2010/main" val="387673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2150" y="381000"/>
            <a:ext cx="8985250" cy="914401"/>
          </a:xfrm>
        </p:spPr>
        <p:txBody>
          <a:bodyPr/>
          <a:lstStyle>
            <a:lvl1pPr>
              <a:defRPr>
                <a:solidFill>
                  <a:srgbClr val="333399"/>
                </a:solidFill>
              </a:defRPr>
            </a:lvl1pPr>
          </a:lstStyle>
          <a:p>
            <a:r>
              <a:rPr lang="en-US" dirty="0"/>
              <a:t>Click to Edit Master Title Style</a:t>
            </a:r>
          </a:p>
        </p:txBody>
      </p:sp>
      <p:sp>
        <p:nvSpPr>
          <p:cNvPr id="3" name="Content Placeholder 2"/>
          <p:cNvSpPr>
            <a:spLocks noGrp="1"/>
          </p:cNvSpPr>
          <p:nvPr>
            <p:ph idx="1"/>
          </p:nvPr>
        </p:nvSpPr>
        <p:spPr>
          <a:xfrm>
            <a:off x="692150" y="1447800"/>
            <a:ext cx="8756650" cy="5237162"/>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45AF61AB-B0DD-4F9C-9F8E-E57A609D99F7}" type="slidenum">
              <a:rPr lang="en-US" smtClean="0"/>
              <a:t>‹#›</a:t>
            </a:fld>
            <a:endParaRPr lang="en-US" dirty="0"/>
          </a:p>
        </p:txBody>
      </p:sp>
      <p:sp>
        <p:nvSpPr>
          <p:cNvPr id="7" name="Rectangle 6"/>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84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215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45AF61AB-B0DD-4F9C-9F8E-E57A609D99F7}" type="slidenum">
              <a:rPr lang="en-US" smtClean="0"/>
              <a:t>‹#›</a:t>
            </a:fld>
            <a:endParaRPr lang="en-US" dirty="0"/>
          </a:p>
        </p:txBody>
      </p:sp>
      <p:sp>
        <p:nvSpPr>
          <p:cNvPr id="6" name="Rectangle 5"/>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731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414338"/>
            <a:ext cx="8675688" cy="1501775"/>
          </a:xfrm>
        </p:spPr>
        <p:txBody>
          <a:bodyPr/>
          <a:lstStyle/>
          <a:p>
            <a:r>
              <a:rPr lang="en-US"/>
              <a:t>Click to edit Master title style</a:t>
            </a:r>
          </a:p>
        </p:txBody>
      </p:sp>
      <p:sp>
        <p:nvSpPr>
          <p:cNvPr id="3" name="Text Placeholder 2"/>
          <p:cNvSpPr>
            <a:spLocks noGrp="1"/>
          </p:cNvSpPr>
          <p:nvPr>
            <p:ph type="body" idx="1"/>
          </p:nvPr>
        </p:nvSpPr>
        <p:spPr>
          <a:xfrm>
            <a:off x="692150" y="1905000"/>
            <a:ext cx="425608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150" y="2838450"/>
            <a:ext cx="425608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700" y="1905000"/>
            <a:ext cx="427513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700" y="2838450"/>
            <a:ext cx="427513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45AF61AB-B0DD-4F9C-9F8E-E57A609D99F7}" type="slidenum">
              <a:rPr lang="en-US" smtClean="0"/>
              <a:t>‹#›</a:t>
            </a:fld>
            <a:endParaRPr lang="en-US" dirty="0"/>
          </a:p>
        </p:txBody>
      </p:sp>
      <p:sp>
        <p:nvSpPr>
          <p:cNvPr id="8" name="Rectangle 7"/>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3666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2150" y="609599"/>
            <a:ext cx="8674100" cy="91440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2150" y="1752600"/>
            <a:ext cx="8674100" cy="49323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104063" y="7129462"/>
            <a:ext cx="2262187" cy="414338"/>
          </a:xfrm>
          <a:prstGeom prst="rect">
            <a:avLst/>
          </a:prstGeom>
        </p:spPr>
        <p:txBody>
          <a:bodyPr vert="horz" lIns="91440" tIns="45720" rIns="91440" bIns="45720" rtlCol="0" anchor="ctr"/>
          <a:lstStyle>
            <a:lvl1pPr algn="r">
              <a:defRPr sz="1400">
                <a:solidFill>
                  <a:schemeClr val="tx1"/>
                </a:solidFill>
              </a:defRPr>
            </a:lvl1pPr>
          </a:lstStyle>
          <a:p>
            <a:fld id="{45AF61AB-B0DD-4F9C-9F8E-E57A609D99F7}" type="slidenum">
              <a:rPr lang="en-US" smtClean="0"/>
              <a:pPr/>
              <a:t>‹#›</a:t>
            </a:fld>
            <a:endParaRPr lang="en-US" dirty="0"/>
          </a:p>
        </p:txBody>
      </p:sp>
      <p:pic>
        <p:nvPicPr>
          <p:cNvPr id="8" name="Picture 7" descr="ILRU logo - ilru red block letters with blue &quot;eyebrow&quot; over it"/>
          <p:cNvPicPr>
            <a:picLocks noChangeAspect="1"/>
          </p:cNvPicPr>
          <p:nvPr userDrawn="1"/>
        </p:nvPicPr>
        <p:blipFill>
          <a:blip r:embed="rId6" cstate="print"/>
          <a:stretch>
            <a:fillRect/>
          </a:stretch>
        </p:blipFill>
        <p:spPr>
          <a:xfrm>
            <a:off x="4847431" y="7066280"/>
            <a:ext cx="838200" cy="401320"/>
          </a:xfrm>
          <a:prstGeom prst="rect">
            <a:avLst/>
          </a:prstGeom>
        </p:spPr>
      </p:pic>
      <p:sp>
        <p:nvSpPr>
          <p:cNvPr id="7" name="Rectangle 6"/>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747128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Lst>
  <p:hf hdr="0" ftr="0" dt="0"/>
  <p:txStyles>
    <p:titleStyle>
      <a:lvl1pPr algn="l" defTabSz="914400" rtl="0" eaLnBrk="1" latinLnBrk="0" hangingPunct="1">
        <a:lnSpc>
          <a:spcPct val="90000"/>
        </a:lnSpc>
        <a:spcBef>
          <a:spcPct val="0"/>
        </a:spcBef>
        <a:buNone/>
        <a:defRPr sz="2800" b="1" kern="1200">
          <a:solidFill>
            <a:srgbClr val="333399"/>
          </a:solidFill>
          <a:latin typeface="Arial Rounded MT Bold" panose="020B060402020202020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uthtmc.az1.qualtrics.com/jfe/form/SV_b8lwgiFTfl0p0u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paulamcelwee.ilru@hotmail.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692150" y="381000"/>
            <a:ext cx="8985250" cy="1752600"/>
          </a:xfrm>
        </p:spPr>
        <p:txBody>
          <a:bodyPr>
            <a:normAutofit/>
          </a:bodyPr>
          <a:lstStyle/>
          <a:p>
            <a:pPr marL="0" indent="0" algn="ctr">
              <a:lnSpc>
                <a:spcPct val="100000"/>
              </a:lnSpc>
            </a:pPr>
            <a:r>
              <a:rPr lang="en-US" sz="600" dirty="0">
                <a:solidFill>
                  <a:schemeClr val="bg1">
                    <a:lumMod val="85000"/>
                  </a:schemeClr>
                </a:solidFill>
                <a:latin typeface="IL-Arial Rounded MT Bold"/>
              </a:rPr>
              <a:t>&gt;&gt;Slide 1</a:t>
            </a:r>
            <a:br>
              <a:rPr lang="en-US" sz="600" dirty="0">
                <a:solidFill>
                  <a:schemeClr val="bg1">
                    <a:lumMod val="85000"/>
                  </a:schemeClr>
                </a:solidFill>
                <a:latin typeface="IL-Arial Rounded MT Bold"/>
              </a:rPr>
            </a:br>
            <a:r>
              <a:rPr lang="en-US" dirty="0">
                <a:latin typeface="IL-Arial Rounded MT Bold"/>
              </a:rPr>
              <a:t>ILRU’s IL-NET National </a:t>
            </a:r>
            <a:br>
              <a:rPr lang="en-US" dirty="0">
                <a:latin typeface="IL-Arial Rounded MT Bold"/>
              </a:rPr>
            </a:br>
            <a:r>
              <a:rPr lang="en-US" dirty="0">
                <a:latin typeface="IL-Arial Rounded MT Bold"/>
              </a:rPr>
              <a:t>Training and Technical Assistance Center for Independent Living</a:t>
            </a:r>
            <a:endParaRPr lang="en-US" dirty="0"/>
          </a:p>
        </p:txBody>
      </p:sp>
      <p:pic>
        <p:nvPicPr>
          <p:cNvPr id="8" name="Picture 5" descr="We create opportunities for independence for people with disabilities through research, education, and consultation. ILRU logo in block red letters with blue eyebrow swoosh above and below Independent Living Research utilization. www.ilru.org. " title="ILRU Logo"/>
          <p:cNvPicPr>
            <a:picLocks noChangeAspect="1"/>
          </p:cNvPicPr>
          <p:nvPr/>
        </p:nvPicPr>
        <p:blipFill rotWithShape="1">
          <a:blip r:embed="rId3">
            <a:extLst>
              <a:ext uri="{28A0092B-C50C-407E-A947-70E740481C1C}">
                <a14:useLocalDpi xmlns:a14="http://schemas.microsoft.com/office/drawing/2010/main" val="0"/>
              </a:ext>
            </a:extLst>
          </a:blip>
          <a:srcRect l="1" t="16746" r="-944" b="11313"/>
          <a:stretch/>
        </p:blipFill>
        <p:spPr bwMode="auto">
          <a:xfrm>
            <a:off x="995761" y="2286000"/>
            <a:ext cx="8149428" cy="4255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92150" y="7312968"/>
            <a:ext cx="49466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a:t>
            </a:r>
            <a:r>
              <a:rPr lang="en-US" sz="900" dirty="0">
                <a:latin typeface="Arial" panose="020B0604020202020204" pitchFamily="34" charset="0"/>
                <a:cs typeface="Arial" panose="020B0604020202020204" pitchFamily="34" charset="0"/>
              </a:rPr>
              <a:t>for </a:t>
            </a:r>
            <a:r>
              <a:rPr lang="en-US" sz="900" dirty="0">
                <a:solidFill>
                  <a:schemeClr val="tx1"/>
                </a:solidFill>
                <a:effectLst/>
                <a:latin typeface="Arial" panose="020B0604020202020204" pitchFamily="34" charset="0"/>
                <a:cs typeface="Arial" panose="020B0604020202020204" pitchFamily="34" charset="0"/>
              </a:rPr>
              <a:t>Independent Living </a:t>
            </a:r>
            <a:endParaRPr lang="en-US" sz="900" dirty="0">
              <a:solidFill>
                <a:schemeClr val="tx1"/>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a:xfrm>
            <a:off x="6248400" y="7166633"/>
            <a:ext cx="2262187" cy="414338"/>
          </a:xfrm>
        </p:spPr>
        <p:txBody>
          <a:bodyPr/>
          <a:lstStyle/>
          <a:p>
            <a:fld id="{6153527D-BED1-478D-AC23-D9BDE0E418EC}" type="slidenum">
              <a:rPr lang="en-US" smtClean="0"/>
              <a:t>1</a:t>
            </a:fld>
            <a:endParaRPr lang="en-US" dirty="0"/>
          </a:p>
        </p:txBody>
      </p:sp>
    </p:spTree>
    <p:extLst>
      <p:ext uri="{BB962C8B-B14F-4D97-AF65-F5344CB8AC3E}">
        <p14:creationId xmlns:p14="http://schemas.microsoft.com/office/powerpoint/2010/main" val="1572116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7D0A1-F0EB-4BBF-E252-32F3AAF16895}"/>
              </a:ext>
            </a:extLst>
          </p:cNvPr>
          <p:cNvSpPr>
            <a:spLocks noGrp="1"/>
          </p:cNvSpPr>
          <p:nvPr>
            <p:ph type="title"/>
          </p:nvPr>
        </p:nvSpPr>
        <p:spPr/>
        <p:txBody>
          <a:bodyPr/>
          <a:lstStyle/>
          <a:p>
            <a:r>
              <a:rPr lang="en-US" dirty="0"/>
              <a:t>10% is 10% of the Modified Total Direct Costs (MTDC) not the total grant award!</a:t>
            </a:r>
          </a:p>
        </p:txBody>
      </p:sp>
      <p:sp>
        <p:nvSpPr>
          <p:cNvPr id="3" name="Content Placeholder 2">
            <a:extLst>
              <a:ext uri="{FF2B5EF4-FFF2-40B4-BE49-F238E27FC236}">
                <a16:creationId xmlns:a16="http://schemas.microsoft.com/office/drawing/2014/main" id="{83CA8CE3-C04E-0856-CB7B-93E1F9977175}"/>
              </a:ext>
            </a:extLst>
          </p:cNvPr>
          <p:cNvSpPr>
            <a:spLocks noGrp="1"/>
          </p:cNvSpPr>
          <p:nvPr>
            <p:ph idx="1"/>
          </p:nvPr>
        </p:nvSpPr>
        <p:spPr>
          <a:xfrm>
            <a:off x="692150" y="1447800"/>
            <a:ext cx="8756650" cy="5237162"/>
          </a:xfrm>
        </p:spPr>
        <p:txBody>
          <a:bodyPr>
            <a:normAutofit/>
          </a:bodyPr>
          <a:lstStyle/>
          <a:p>
            <a:r>
              <a:rPr lang="en-US" dirty="0"/>
              <a:t>MTDC are all direct salaries and wages, applicable fringe benefits, materials and supplies, services, travel, and up to the </a:t>
            </a:r>
            <a:r>
              <a:rPr lang="en-US" b="1" dirty="0"/>
              <a:t>first $25,000 of each grant subaward </a:t>
            </a:r>
            <a:r>
              <a:rPr lang="en-US" dirty="0"/>
              <a:t>(regardless of the period of performance of the subawards under the grant award).</a:t>
            </a:r>
          </a:p>
          <a:p>
            <a:r>
              <a:rPr lang="en-US" dirty="0"/>
              <a:t>MTDC excludes equipment, capital expenditures, charges for patient care, rental costs, tuition remission, scholarships and fellowships, participant support costs, and the portion of each subaward in excess of $25,000.</a:t>
            </a:r>
          </a:p>
        </p:txBody>
      </p:sp>
      <p:sp>
        <p:nvSpPr>
          <p:cNvPr id="4" name="Slide Number Placeholder 3">
            <a:extLst>
              <a:ext uri="{FF2B5EF4-FFF2-40B4-BE49-F238E27FC236}">
                <a16:creationId xmlns:a16="http://schemas.microsoft.com/office/drawing/2014/main" id="{0E8CFE09-B54D-BD5A-17AF-F3C92D5180EF}"/>
              </a:ext>
            </a:extLst>
          </p:cNvPr>
          <p:cNvSpPr>
            <a:spLocks noGrp="1"/>
          </p:cNvSpPr>
          <p:nvPr>
            <p:ph type="sldNum" sz="quarter" idx="12"/>
          </p:nvPr>
        </p:nvSpPr>
        <p:spPr/>
        <p:txBody>
          <a:bodyPr/>
          <a:lstStyle/>
          <a:p>
            <a:fld id="{45AF61AB-B0DD-4F9C-9F8E-E57A609D99F7}" type="slidenum">
              <a:rPr lang="en-US" smtClean="0"/>
              <a:t>10</a:t>
            </a:fld>
            <a:endParaRPr lang="en-US" dirty="0"/>
          </a:p>
        </p:txBody>
      </p:sp>
    </p:spTree>
    <p:extLst>
      <p:ext uri="{BB962C8B-B14F-4D97-AF65-F5344CB8AC3E}">
        <p14:creationId xmlns:p14="http://schemas.microsoft.com/office/powerpoint/2010/main" val="850974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BB081-6BEF-EA50-B314-A70B95317BCA}"/>
              </a:ext>
            </a:extLst>
          </p:cNvPr>
          <p:cNvSpPr>
            <a:spLocks noGrp="1"/>
          </p:cNvSpPr>
          <p:nvPr>
            <p:ph type="title"/>
          </p:nvPr>
        </p:nvSpPr>
        <p:spPr/>
        <p:txBody>
          <a:bodyPr/>
          <a:lstStyle/>
          <a:p>
            <a:r>
              <a:rPr lang="en-US" dirty="0"/>
              <a:t>10% De Minimis Indirect Cost Rate –</a:t>
            </a:r>
            <a:br>
              <a:rPr lang="en-US" dirty="0"/>
            </a:br>
            <a:r>
              <a:rPr lang="en-US" dirty="0"/>
              <a:t>Example Application / Calculation</a:t>
            </a:r>
          </a:p>
        </p:txBody>
      </p:sp>
      <p:sp>
        <p:nvSpPr>
          <p:cNvPr id="3" name="Content Placeholder 2">
            <a:extLst>
              <a:ext uri="{FF2B5EF4-FFF2-40B4-BE49-F238E27FC236}">
                <a16:creationId xmlns:a16="http://schemas.microsoft.com/office/drawing/2014/main" id="{12F10164-0DCB-1C80-7753-36B4B15B9A52}"/>
              </a:ext>
            </a:extLst>
          </p:cNvPr>
          <p:cNvSpPr>
            <a:spLocks noGrp="1"/>
          </p:cNvSpPr>
          <p:nvPr>
            <p:ph idx="1"/>
          </p:nvPr>
        </p:nvSpPr>
        <p:spPr/>
        <p:txBody>
          <a:bodyPr>
            <a:normAutofit lnSpcReduction="10000"/>
          </a:bodyPr>
          <a:lstStyle/>
          <a:p>
            <a:r>
              <a:rPr lang="en-US" dirty="0"/>
              <a:t>Incorrect Application – Federal Grant Award is $330,000. Indirect costs are calculated as $33,000 ($330,000 x 10%). This is incorrect, $330,000 is the grant award not the MTDC.</a:t>
            </a:r>
          </a:p>
          <a:p>
            <a:r>
              <a:rPr lang="en-US" dirty="0"/>
              <a:t>Correct Application – Federal Grant Award is $330,000. MTDC is $300,000 ($330,000 / 1.10), assuming no direct cost exclusions. Indirect costs are calculated as $30,000 ($300,000 x 10%).</a:t>
            </a:r>
          </a:p>
          <a:p>
            <a:r>
              <a:rPr lang="en-US" dirty="0"/>
              <a:t>Most of the time you can capture more of your costs by applying an approved indirect cost rate. This means submitting an indirect cost rate proposal. A topic for another time (or you can review on line training on the topic.</a:t>
            </a:r>
          </a:p>
        </p:txBody>
      </p:sp>
      <p:sp>
        <p:nvSpPr>
          <p:cNvPr id="4" name="Slide Number Placeholder 3">
            <a:extLst>
              <a:ext uri="{FF2B5EF4-FFF2-40B4-BE49-F238E27FC236}">
                <a16:creationId xmlns:a16="http://schemas.microsoft.com/office/drawing/2014/main" id="{427187F4-85E5-BFC9-E617-F665F22F784B}"/>
              </a:ext>
            </a:extLst>
          </p:cNvPr>
          <p:cNvSpPr>
            <a:spLocks noGrp="1"/>
          </p:cNvSpPr>
          <p:nvPr>
            <p:ph type="sldNum" sz="quarter" idx="12"/>
          </p:nvPr>
        </p:nvSpPr>
        <p:spPr/>
        <p:txBody>
          <a:bodyPr/>
          <a:lstStyle/>
          <a:p>
            <a:fld id="{45AF61AB-B0DD-4F9C-9F8E-E57A609D99F7}" type="slidenum">
              <a:rPr lang="en-US" smtClean="0"/>
              <a:t>11</a:t>
            </a:fld>
            <a:endParaRPr lang="en-US" dirty="0"/>
          </a:p>
        </p:txBody>
      </p:sp>
    </p:spTree>
    <p:extLst>
      <p:ext uri="{BB962C8B-B14F-4D97-AF65-F5344CB8AC3E}">
        <p14:creationId xmlns:p14="http://schemas.microsoft.com/office/powerpoint/2010/main" val="3229854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2EBA2-C25E-C6D4-438E-0D13B0320679}"/>
              </a:ext>
            </a:extLst>
          </p:cNvPr>
          <p:cNvSpPr>
            <a:spLocks noGrp="1"/>
          </p:cNvSpPr>
          <p:nvPr>
            <p:ph type="title"/>
          </p:nvPr>
        </p:nvSpPr>
        <p:spPr/>
        <p:txBody>
          <a:bodyPr/>
          <a:lstStyle/>
          <a:p>
            <a:r>
              <a:rPr lang="en-US" dirty="0"/>
              <a:t>Evaluation</a:t>
            </a:r>
          </a:p>
        </p:txBody>
      </p:sp>
      <p:sp>
        <p:nvSpPr>
          <p:cNvPr id="3" name="Content Placeholder 2">
            <a:extLst>
              <a:ext uri="{FF2B5EF4-FFF2-40B4-BE49-F238E27FC236}">
                <a16:creationId xmlns:a16="http://schemas.microsoft.com/office/drawing/2014/main" id="{83EBFA8F-4CEB-7027-AC68-676524F9C098}"/>
              </a:ext>
            </a:extLst>
          </p:cNvPr>
          <p:cNvSpPr>
            <a:spLocks noGrp="1"/>
          </p:cNvSpPr>
          <p:nvPr>
            <p:ph idx="1"/>
          </p:nvPr>
        </p:nvSpPr>
        <p:spPr/>
        <p:txBody>
          <a:bodyPr/>
          <a:lstStyle/>
          <a:p>
            <a:r>
              <a:rPr lang="en-US" dirty="0">
                <a:hlinkClick r:id="rId2" tooltip="Visit the website to complete the evaluation."/>
              </a:rPr>
              <a:t>https://uthtmc.az1.qualtrics.com/jfe/form/SV_b8lwgiFTfl0p0uW</a:t>
            </a:r>
            <a:br>
              <a:rPr lang="en-US" sz="1600" dirty="0">
                <a:hlinkClick r:id="rId2"/>
              </a:rPr>
            </a:br>
            <a:endParaRPr lang="en-US" dirty="0"/>
          </a:p>
        </p:txBody>
      </p:sp>
      <p:sp>
        <p:nvSpPr>
          <p:cNvPr id="4" name="Slide Number Placeholder 3">
            <a:extLst>
              <a:ext uri="{FF2B5EF4-FFF2-40B4-BE49-F238E27FC236}">
                <a16:creationId xmlns:a16="http://schemas.microsoft.com/office/drawing/2014/main" id="{9A9BDAFF-7FF5-B941-76AC-6BF97B72631C}"/>
              </a:ext>
            </a:extLst>
          </p:cNvPr>
          <p:cNvSpPr>
            <a:spLocks noGrp="1"/>
          </p:cNvSpPr>
          <p:nvPr>
            <p:ph type="sldNum" sz="quarter" idx="12"/>
          </p:nvPr>
        </p:nvSpPr>
        <p:spPr/>
        <p:txBody>
          <a:bodyPr/>
          <a:lstStyle/>
          <a:p>
            <a:fld id="{45AF61AB-B0DD-4F9C-9F8E-E57A609D99F7}" type="slidenum">
              <a:rPr lang="en-US" smtClean="0"/>
              <a:t>12</a:t>
            </a:fld>
            <a:endParaRPr lang="en-US" dirty="0"/>
          </a:p>
        </p:txBody>
      </p:sp>
    </p:spTree>
    <p:extLst>
      <p:ext uri="{BB962C8B-B14F-4D97-AF65-F5344CB8AC3E}">
        <p14:creationId xmlns:p14="http://schemas.microsoft.com/office/powerpoint/2010/main" val="2029691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 dirty="0">
                <a:solidFill>
                  <a:schemeClr val="bg1">
                    <a:lumMod val="95000"/>
                  </a:schemeClr>
                </a:solidFill>
              </a:rPr>
              <a:t>&gt;Slide 191</a:t>
            </a:r>
            <a:br>
              <a:rPr lang="en-US" dirty="0">
                <a:solidFill>
                  <a:schemeClr val="bg1">
                    <a:lumMod val="95000"/>
                  </a:schemeClr>
                </a:solidFill>
              </a:rPr>
            </a:br>
            <a:r>
              <a:rPr lang="en-US" dirty="0"/>
              <a:t>For More Information</a:t>
            </a:r>
          </a:p>
        </p:txBody>
      </p:sp>
      <p:sp>
        <p:nvSpPr>
          <p:cNvPr id="3" name="Content Placeholder 2"/>
          <p:cNvSpPr>
            <a:spLocks noGrp="1"/>
          </p:cNvSpPr>
          <p:nvPr>
            <p:ph idx="1"/>
          </p:nvPr>
        </p:nvSpPr>
        <p:spPr/>
        <p:txBody>
          <a:bodyPr/>
          <a:lstStyle/>
          <a:p>
            <a:pPr>
              <a:buFont typeface="Tahoma" pitchFamily="34" charset="0"/>
              <a:buNone/>
            </a:pPr>
            <a:r>
              <a:rPr lang="en-US" dirty="0"/>
              <a:t>Contact:</a:t>
            </a:r>
          </a:p>
          <a:p>
            <a:pPr lvl="1">
              <a:buNone/>
            </a:pPr>
            <a:r>
              <a:rPr lang="en-US" dirty="0"/>
              <a:t>Paula McElwee </a:t>
            </a:r>
            <a:r>
              <a:rPr lang="en-US" dirty="0">
                <a:hlinkClick r:id="rId2"/>
              </a:rPr>
              <a:t>paulamcelwee.</a:t>
            </a:r>
            <a:r>
              <a:rPr lang="en-US">
                <a:hlinkClick r:id="rId2"/>
              </a:rPr>
              <a:t>ilru@gmail</a:t>
            </a:r>
            <a:r>
              <a:rPr lang="en-US" dirty="0">
                <a:hlinkClick r:id="rId2"/>
              </a:rPr>
              <a:t>.com</a:t>
            </a:r>
            <a:r>
              <a:rPr lang="en-US" dirty="0"/>
              <a:t> </a:t>
            </a:r>
          </a:p>
          <a:p>
            <a:pPr lvl="1">
              <a:buNone/>
            </a:pPr>
            <a:r>
              <a:rPr lang="en-US" dirty="0"/>
              <a:t>(559) 250-3082</a:t>
            </a:r>
          </a:p>
        </p:txBody>
      </p:sp>
      <p:sp>
        <p:nvSpPr>
          <p:cNvPr id="4" name="Slide Number Placeholder 3"/>
          <p:cNvSpPr>
            <a:spLocks noGrp="1"/>
          </p:cNvSpPr>
          <p:nvPr>
            <p:ph type="sldNum" sz="quarter" idx="12"/>
          </p:nvPr>
        </p:nvSpPr>
        <p:spPr/>
        <p:txBody>
          <a:bodyPr/>
          <a:lstStyle/>
          <a:p>
            <a:fld id="{45AF61AB-B0DD-4F9C-9F8E-E57A609D99F7}" type="slidenum">
              <a:rPr lang="en-US" smtClean="0"/>
              <a:t>13</a:t>
            </a:fld>
            <a:endParaRPr lang="en-US" dirty="0"/>
          </a:p>
        </p:txBody>
      </p:sp>
    </p:spTree>
    <p:extLst>
      <p:ext uri="{BB962C8B-B14F-4D97-AF65-F5344CB8AC3E}">
        <p14:creationId xmlns:p14="http://schemas.microsoft.com/office/powerpoint/2010/main" val="1062415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altLang="en-US" dirty="0">
                <a:effectLst/>
                <a:ea typeface="ＭＳ Ｐゴシック" pitchFamily="34" charset="-128"/>
              </a:rPr>
              <a:t>IL-NET (CIL-NET and SILC-NET) Attribution</a:t>
            </a:r>
          </a:p>
        </p:txBody>
      </p:sp>
      <p:sp>
        <p:nvSpPr>
          <p:cNvPr id="101379" name="Rectangle 3"/>
          <p:cNvSpPr>
            <a:spLocks noGrp="1" noChangeArrowheads="1"/>
          </p:cNvSpPr>
          <p:nvPr>
            <p:ph idx="1"/>
          </p:nvPr>
        </p:nvSpPr>
        <p:spPr>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ormAutofit/>
          </a:bodyPr>
          <a:lstStyle/>
          <a:p>
            <a:pPr>
              <a:buFontTx/>
              <a:buNone/>
            </a:pPr>
            <a:r>
              <a:rPr lang="en-US" altLang="en-US" sz="3200" dirty="0">
                <a:ea typeface="ＭＳ Ｐゴシック" pitchFamily="34" charset="-128"/>
              </a:rPr>
              <a:t>  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2" name="Slide Number Placeholder 1"/>
          <p:cNvSpPr>
            <a:spLocks noGrp="1"/>
          </p:cNvSpPr>
          <p:nvPr>
            <p:ph type="sldNum" sz="quarter" idx="4294967295"/>
          </p:nvPr>
        </p:nvSpPr>
        <p:spPr bwMode="auto">
          <a:xfrm>
            <a:off x="7696200" y="6172200"/>
            <a:ext cx="2362200" cy="244475"/>
          </a:xfrm>
          <a:prstGeom prst="rect">
            <a:avLst/>
          </a:prstGeom>
          <a:noFill/>
          <a:ln w="9525">
            <a:noFill/>
            <a:miter lim="800000"/>
          </a:ln>
          <a:effectLst/>
        </p:spPr>
        <p:txBody>
          <a:bodyPr vert="horz" wrap="square" lIns="91440" tIns="45720" rIns="91440" bIns="45720" numCol="1" anchor="t" anchorCtr="0" compatLnSpc="1"/>
          <a:lstStyle>
            <a:defPPr>
              <a:defRPr lang="en-US"/>
            </a:defPPr>
            <a:lvl1pPr algn="r" rtl="0" fontAlgn="base">
              <a:spcBef>
                <a:spcPct val="0"/>
              </a:spcBef>
              <a:spcAft>
                <a:spcPct val="0"/>
              </a:spcAft>
              <a:defRPr sz="1200" b="1"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F2DF5F09-D78D-44DB-A338-E90D23C46220}" type="slidenum">
              <a:rPr lang="en-US" smtClean="0"/>
              <a:pPr>
                <a:defRPr/>
              </a:pPr>
              <a:t>14</a:t>
            </a:fld>
            <a:endParaRPr lang="en-US" dirty="0"/>
          </a:p>
        </p:txBody>
      </p:sp>
    </p:spTree>
    <p:extLst>
      <p:ext uri="{BB962C8B-B14F-4D97-AF65-F5344CB8AC3E}">
        <p14:creationId xmlns:p14="http://schemas.microsoft.com/office/powerpoint/2010/main" val="394205199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276600"/>
            <a:ext cx="9144000" cy="1524000"/>
          </a:xfrm>
        </p:spPr>
        <p:txBody>
          <a:bodyPr>
            <a:noAutofit/>
          </a:bodyPr>
          <a:lstStyle/>
          <a:p>
            <a:pPr>
              <a:lnSpc>
                <a:spcPct val="100000"/>
              </a:lnSpc>
            </a:pPr>
            <a:br>
              <a:rPr lang="en-US" sz="3200" dirty="0">
                <a:solidFill>
                  <a:schemeClr val="accent5">
                    <a:lumMod val="75000"/>
                  </a:schemeClr>
                </a:solidFill>
              </a:rPr>
            </a:br>
            <a:r>
              <a:rPr lang="en-US" sz="3200" dirty="0">
                <a:solidFill>
                  <a:schemeClr val="accent5">
                    <a:lumMod val="75000"/>
                  </a:schemeClr>
                </a:solidFill>
              </a:rPr>
              <a:t>Financial Managers Call</a:t>
            </a:r>
            <a:br>
              <a:rPr lang="en-US" sz="1600" b="1" dirty="0"/>
            </a:br>
            <a:r>
              <a:rPr lang="en-US" sz="3200" dirty="0">
                <a:solidFill>
                  <a:schemeClr val="accent5">
                    <a:lumMod val="75000"/>
                  </a:schemeClr>
                </a:solidFill>
              </a:rPr>
              <a:t>10% de minimis Requirements</a:t>
            </a:r>
            <a:br>
              <a:rPr lang="en-US" sz="3200" dirty="0">
                <a:solidFill>
                  <a:schemeClr val="accent5">
                    <a:lumMod val="75000"/>
                  </a:schemeClr>
                </a:solidFill>
              </a:rPr>
            </a:br>
            <a:r>
              <a:rPr lang="en-US" sz="3200" dirty="0">
                <a:solidFill>
                  <a:schemeClr val="accent5">
                    <a:lumMod val="75000"/>
                  </a:schemeClr>
                </a:solidFill>
              </a:rPr>
              <a:t>February 8, 2024</a:t>
            </a:r>
            <a:br>
              <a:rPr lang="en-US" sz="3200" dirty="0">
                <a:solidFill>
                  <a:schemeClr val="accent5">
                    <a:lumMod val="75000"/>
                  </a:schemeClr>
                </a:solidFill>
              </a:rPr>
            </a:br>
            <a:br>
              <a:rPr lang="en-US" sz="3200" dirty="0">
                <a:solidFill>
                  <a:schemeClr val="accent5">
                    <a:lumMod val="75000"/>
                  </a:schemeClr>
                </a:solidFill>
              </a:rPr>
            </a:br>
            <a:r>
              <a:rPr lang="en-US" altLang="en-US" sz="2800" i="1" dirty="0">
                <a:solidFill>
                  <a:schemeClr val="accent5">
                    <a:lumMod val="75000"/>
                  </a:schemeClr>
                </a:solidFill>
                <a:latin typeface="Arial Rounded MT Bold" panose="020F0704030504030204" pitchFamily="34" charset="0"/>
                <a:ea typeface="ＭＳ Ｐゴシック" pitchFamily="34" charset="-128"/>
                <a:cs typeface="Arial" charset="0"/>
              </a:rPr>
              <a:t>Presenter:</a:t>
            </a:r>
            <a:br>
              <a:rPr lang="en-US" altLang="en-US" sz="2800" dirty="0">
                <a:solidFill>
                  <a:schemeClr val="accent5">
                    <a:lumMod val="75000"/>
                  </a:schemeClr>
                </a:solidFill>
                <a:ea typeface="ＭＳ Ｐゴシック" pitchFamily="34" charset="-128"/>
                <a:cs typeface="Arial" charset="0"/>
              </a:rPr>
            </a:br>
            <a:r>
              <a:rPr lang="en-US" altLang="en-US" sz="2800" dirty="0">
                <a:solidFill>
                  <a:schemeClr val="accent5">
                    <a:lumMod val="75000"/>
                  </a:schemeClr>
                </a:solidFill>
                <a:ea typeface="ＭＳ Ｐゴシック" pitchFamily="34" charset="-128"/>
                <a:cs typeface="Arial" charset="0"/>
              </a:rPr>
              <a:t>Paula McElwee</a:t>
            </a:r>
            <a:endParaRPr lang="en-US" b="1" dirty="0">
              <a:solidFill>
                <a:schemeClr val="accent5">
                  <a:lumMod val="75000"/>
                </a:schemeClr>
              </a:solidFill>
              <a:latin typeface="Arial Rounded MT Bold" panose="020F0704030504030204" pitchFamily="34" charset="0"/>
            </a:endParaRPr>
          </a:p>
        </p:txBody>
      </p:sp>
      <p:sp>
        <p:nvSpPr>
          <p:cNvPr id="3" name="Slide Number Placeholder 2"/>
          <p:cNvSpPr>
            <a:spLocks noGrp="1"/>
          </p:cNvSpPr>
          <p:nvPr>
            <p:ph type="sldNum" sz="quarter" idx="12"/>
          </p:nvPr>
        </p:nvSpPr>
        <p:spPr/>
        <p:txBody>
          <a:bodyPr/>
          <a:lstStyle/>
          <a:p>
            <a:fld id="{6153527D-BED1-478D-AC23-D9BDE0E418EC}" type="slidenum">
              <a:rPr lang="en-US" smtClean="0"/>
              <a:t>2</a:t>
            </a:fld>
            <a:endParaRPr lang="en-US" dirty="0"/>
          </a:p>
        </p:txBody>
      </p:sp>
    </p:spTree>
    <p:extLst>
      <p:ext uri="{BB962C8B-B14F-4D97-AF65-F5344CB8AC3E}">
        <p14:creationId xmlns:p14="http://schemas.microsoft.com/office/powerpoint/2010/main" val="323815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5E6C-81C5-4658-B0C0-52F0E3BF24C5}"/>
              </a:ext>
            </a:extLst>
          </p:cNvPr>
          <p:cNvSpPr>
            <a:spLocks noGrp="1"/>
          </p:cNvSpPr>
          <p:nvPr>
            <p:ph type="title"/>
          </p:nvPr>
        </p:nvSpPr>
        <p:spPr/>
        <p:txBody>
          <a:bodyPr/>
          <a:lstStyle/>
          <a:p>
            <a:r>
              <a:rPr lang="en-US" sz="600" dirty="0">
                <a:solidFill>
                  <a:schemeClr val="bg2"/>
                </a:solidFill>
                <a:latin typeface="Arial Rounded MT Bold" panose="020F0704030504030204" pitchFamily="34" charset="0"/>
              </a:rPr>
              <a:t>&gt;&gt; Slide </a:t>
            </a:r>
            <a:fld id="{8A444053-2964-4726-8391-23A946A74AF7}" type="slidenum">
              <a:rPr lang="en-US" sz="600">
                <a:solidFill>
                  <a:schemeClr val="bg2"/>
                </a:solidFill>
                <a:latin typeface="Arial Rounded MT Bold" panose="020F0704030504030204" pitchFamily="34" charset="0"/>
              </a:rPr>
              <a:pPr/>
              <a:t>3</a:t>
            </a:fld>
            <a:r>
              <a:rPr lang="en-US" sz="600" dirty="0">
                <a:solidFill>
                  <a:schemeClr val="bg2"/>
                </a:solidFill>
                <a:latin typeface="Arial Rounded MT Bold" panose="020F0704030504030204" pitchFamily="34" charset="0"/>
              </a:rPr>
              <a:t> </a:t>
            </a:r>
            <a:br>
              <a:rPr lang="en-US" sz="800" dirty="0">
                <a:solidFill>
                  <a:schemeClr val="bg2"/>
                </a:solidFill>
                <a:latin typeface="Arial Rounded MT Bold" panose="020F0704030504030204" pitchFamily="34" charset="0"/>
              </a:rPr>
            </a:br>
            <a:r>
              <a:rPr lang="en-US" dirty="0"/>
              <a:t>What does it mean for a cost to be allocable?</a:t>
            </a:r>
          </a:p>
        </p:txBody>
      </p:sp>
      <p:sp>
        <p:nvSpPr>
          <p:cNvPr id="3" name="Content Placeholder 2">
            <a:extLst>
              <a:ext uri="{FF2B5EF4-FFF2-40B4-BE49-F238E27FC236}">
                <a16:creationId xmlns:a16="http://schemas.microsoft.com/office/drawing/2014/main" id="{6BF34905-33F8-4678-B65B-D5DCEA464860}"/>
              </a:ext>
            </a:extLst>
          </p:cNvPr>
          <p:cNvSpPr>
            <a:spLocks noGrp="1"/>
          </p:cNvSpPr>
          <p:nvPr>
            <p:ph idx="1"/>
          </p:nvPr>
        </p:nvSpPr>
        <p:spPr/>
        <p:txBody>
          <a:bodyPr>
            <a:normAutofit/>
          </a:bodyPr>
          <a:lstStyle/>
          <a:p>
            <a:pPr>
              <a:lnSpc>
                <a:spcPct val="100000"/>
              </a:lnSpc>
            </a:pPr>
            <a:r>
              <a:rPr lang="en-US" b="1" dirty="0"/>
              <a:t>Shared benefits and the related costs must be shared across funding sources based on a plan that is applied consistently.</a:t>
            </a:r>
          </a:p>
          <a:p>
            <a:pPr>
              <a:lnSpc>
                <a:spcPct val="100000"/>
              </a:lnSpc>
            </a:pPr>
            <a:r>
              <a:rPr lang="en-US" b="1" dirty="0"/>
              <a:t>Some allocation methods include:</a:t>
            </a:r>
          </a:p>
          <a:p>
            <a:pPr lvl="1">
              <a:lnSpc>
                <a:spcPct val="100000"/>
              </a:lnSpc>
            </a:pPr>
            <a:r>
              <a:rPr lang="en-US" dirty="0"/>
              <a:t>Direct allocation (not typically allowed unless you only have one funding source)</a:t>
            </a:r>
          </a:p>
          <a:p>
            <a:pPr lvl="1">
              <a:lnSpc>
                <a:spcPct val="100000"/>
              </a:lnSpc>
            </a:pPr>
            <a:r>
              <a:rPr lang="en-US" dirty="0"/>
              <a:t>Cost allocation plan – many Part B only CILs use this. It is what RSA used.</a:t>
            </a:r>
          </a:p>
          <a:p>
            <a:pPr lvl="1">
              <a:lnSpc>
                <a:spcPct val="100000"/>
              </a:lnSpc>
            </a:pPr>
            <a:r>
              <a:rPr lang="en-US" dirty="0"/>
              <a:t>Indirect Cost Rate Proposal</a:t>
            </a:r>
          </a:p>
          <a:p>
            <a:pPr lvl="1">
              <a:lnSpc>
                <a:spcPct val="100000"/>
              </a:lnSpc>
            </a:pPr>
            <a:r>
              <a:rPr lang="en-US" dirty="0"/>
              <a:t>10% de </a:t>
            </a:r>
            <a:r>
              <a:rPr lang="en-US" dirty="0" err="1"/>
              <a:t>minimus</a:t>
            </a:r>
            <a:r>
              <a:rPr lang="en-US" dirty="0"/>
              <a:t> rate</a:t>
            </a:r>
          </a:p>
          <a:p>
            <a:pPr marL="457200" lvl="1" indent="0">
              <a:lnSpc>
                <a:spcPct val="100000"/>
              </a:lnSpc>
              <a:buNone/>
            </a:pPr>
            <a:endParaRPr lang="en-US" dirty="0"/>
          </a:p>
        </p:txBody>
      </p:sp>
      <p:sp>
        <p:nvSpPr>
          <p:cNvPr id="4" name="Slide Number Placeholder 3"/>
          <p:cNvSpPr>
            <a:spLocks noGrp="1"/>
          </p:cNvSpPr>
          <p:nvPr>
            <p:ph type="sldNum" sz="quarter" idx="12"/>
          </p:nvPr>
        </p:nvSpPr>
        <p:spPr/>
        <p:txBody>
          <a:bodyPr/>
          <a:lstStyle/>
          <a:p>
            <a:fld id="{45AF61AB-B0DD-4F9C-9F8E-E57A609D99F7}" type="slidenum">
              <a:rPr lang="en-US" smtClean="0"/>
              <a:t>3</a:t>
            </a:fld>
            <a:endParaRPr lang="en-US" dirty="0"/>
          </a:p>
        </p:txBody>
      </p:sp>
    </p:spTree>
    <p:extLst>
      <p:ext uri="{BB962C8B-B14F-4D97-AF65-F5344CB8AC3E}">
        <p14:creationId xmlns:p14="http://schemas.microsoft.com/office/powerpoint/2010/main" val="2311310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FAE4C-142E-581F-7038-31C1EC59F92F}"/>
              </a:ext>
            </a:extLst>
          </p:cNvPr>
          <p:cNvSpPr>
            <a:spLocks noGrp="1"/>
          </p:cNvSpPr>
          <p:nvPr>
            <p:ph type="title"/>
          </p:nvPr>
        </p:nvSpPr>
        <p:spPr/>
        <p:txBody>
          <a:bodyPr/>
          <a:lstStyle/>
          <a:p>
            <a:r>
              <a:rPr lang="en-US" dirty="0"/>
              <a:t>What regulations apply</a:t>
            </a:r>
          </a:p>
        </p:txBody>
      </p:sp>
      <p:sp>
        <p:nvSpPr>
          <p:cNvPr id="3" name="Content Placeholder 2">
            <a:extLst>
              <a:ext uri="{FF2B5EF4-FFF2-40B4-BE49-F238E27FC236}">
                <a16:creationId xmlns:a16="http://schemas.microsoft.com/office/drawing/2014/main" id="{6284A7CC-FE35-1C80-164F-5FF66EE6DC56}"/>
              </a:ext>
            </a:extLst>
          </p:cNvPr>
          <p:cNvSpPr>
            <a:spLocks noGrp="1"/>
          </p:cNvSpPr>
          <p:nvPr>
            <p:ph idx="1"/>
          </p:nvPr>
        </p:nvSpPr>
        <p:spPr>
          <a:xfrm>
            <a:off x="692150" y="1295401"/>
            <a:ext cx="8756650" cy="5389561"/>
          </a:xfrm>
        </p:spPr>
        <p:txBody>
          <a:bodyPr>
            <a:normAutofit/>
          </a:bodyPr>
          <a:lstStyle/>
          <a:p>
            <a:r>
              <a:rPr lang="en-US" dirty="0"/>
              <a:t>We are looking at Uniform Administrative Requirements, Cost Principles and Audit Requirements of Health and Human Services Awards (45 CFR 75)</a:t>
            </a:r>
          </a:p>
          <a:p>
            <a:pPr lvl="1"/>
            <a:r>
              <a:rPr lang="en-US" dirty="0"/>
              <a:t>HHS says that this applies to all the Title 7 IL funds – both Parts B and C.</a:t>
            </a:r>
          </a:p>
          <a:p>
            <a:pPr lvl="1"/>
            <a:r>
              <a:rPr lang="en-US" dirty="0"/>
              <a:t>If you receive state funds the state may impose its own requirements.</a:t>
            </a:r>
          </a:p>
          <a:p>
            <a:pPr lvl="1"/>
            <a:r>
              <a:rPr lang="en-US" dirty="0"/>
              <a:t>If you have multiple funding sources and prefer 2 CFR 200 you will want to confirm that with your program officer at ACL.</a:t>
            </a:r>
          </a:p>
          <a:p>
            <a:pPr marL="457200" lvl="1" indent="0">
              <a:buNone/>
            </a:pPr>
            <a:endParaRPr lang="en-US" dirty="0"/>
          </a:p>
        </p:txBody>
      </p:sp>
      <p:sp>
        <p:nvSpPr>
          <p:cNvPr id="4" name="Slide Number Placeholder 3">
            <a:extLst>
              <a:ext uri="{FF2B5EF4-FFF2-40B4-BE49-F238E27FC236}">
                <a16:creationId xmlns:a16="http://schemas.microsoft.com/office/drawing/2014/main" id="{6904E4A7-27DF-0542-83A9-8BD5B707FF99}"/>
              </a:ext>
            </a:extLst>
          </p:cNvPr>
          <p:cNvSpPr>
            <a:spLocks noGrp="1"/>
          </p:cNvSpPr>
          <p:nvPr>
            <p:ph type="sldNum" sz="quarter" idx="12"/>
          </p:nvPr>
        </p:nvSpPr>
        <p:spPr/>
        <p:txBody>
          <a:bodyPr/>
          <a:lstStyle/>
          <a:p>
            <a:fld id="{45AF61AB-B0DD-4F9C-9F8E-E57A609D99F7}" type="slidenum">
              <a:rPr lang="en-US" smtClean="0"/>
              <a:t>4</a:t>
            </a:fld>
            <a:endParaRPr lang="en-US" dirty="0"/>
          </a:p>
        </p:txBody>
      </p:sp>
    </p:spTree>
    <p:extLst>
      <p:ext uri="{BB962C8B-B14F-4D97-AF65-F5344CB8AC3E}">
        <p14:creationId xmlns:p14="http://schemas.microsoft.com/office/powerpoint/2010/main" val="800405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395E-C144-957A-2FC9-65E95606B590}"/>
              </a:ext>
            </a:extLst>
          </p:cNvPr>
          <p:cNvSpPr>
            <a:spLocks noGrp="1"/>
          </p:cNvSpPr>
          <p:nvPr>
            <p:ph type="title"/>
          </p:nvPr>
        </p:nvSpPr>
        <p:spPr/>
        <p:txBody>
          <a:bodyPr/>
          <a:lstStyle/>
          <a:p>
            <a:r>
              <a:rPr lang="en-US" dirty="0"/>
              <a:t>What are indirect costs?</a:t>
            </a:r>
          </a:p>
        </p:txBody>
      </p:sp>
      <p:sp>
        <p:nvSpPr>
          <p:cNvPr id="3" name="Content Placeholder 2">
            <a:extLst>
              <a:ext uri="{FF2B5EF4-FFF2-40B4-BE49-F238E27FC236}">
                <a16:creationId xmlns:a16="http://schemas.microsoft.com/office/drawing/2014/main" id="{6F42D832-CF3B-ADF3-1D72-7193CA094FAA}"/>
              </a:ext>
            </a:extLst>
          </p:cNvPr>
          <p:cNvSpPr>
            <a:spLocks noGrp="1"/>
          </p:cNvSpPr>
          <p:nvPr>
            <p:ph idx="1"/>
          </p:nvPr>
        </p:nvSpPr>
        <p:spPr>
          <a:xfrm>
            <a:off x="692150" y="1447800"/>
            <a:ext cx="8375650" cy="5237162"/>
          </a:xfrm>
        </p:spPr>
        <p:txBody>
          <a:bodyPr>
            <a:normAutofit/>
          </a:bodyPr>
          <a:lstStyle/>
          <a:p>
            <a:pPr marL="0" indent="0">
              <a:buNone/>
            </a:pPr>
            <a:r>
              <a:rPr lang="en-US" sz="3200" dirty="0"/>
              <a:t>Indirect Costs Definition (45 CFR 75.2)</a:t>
            </a:r>
          </a:p>
          <a:p>
            <a:pPr marL="0" indent="0">
              <a:buNone/>
            </a:pPr>
            <a:endParaRPr lang="en-US" sz="1000" dirty="0"/>
          </a:p>
          <a:p>
            <a:pPr marL="0" indent="0">
              <a:buNone/>
            </a:pPr>
            <a:r>
              <a:rPr lang="en-US" sz="3200" dirty="0"/>
              <a:t>“Indirect (Facilities and Administration or F&amp;A) costs means costs incurred for a common or joint purpose benefitting more than one cost objective, and not readily assignable to the cost objectives specifically benefitted, without effort disproportionate to the results achieved.”</a:t>
            </a:r>
          </a:p>
        </p:txBody>
      </p:sp>
      <p:sp>
        <p:nvSpPr>
          <p:cNvPr id="4" name="Slide Number Placeholder 3">
            <a:extLst>
              <a:ext uri="{FF2B5EF4-FFF2-40B4-BE49-F238E27FC236}">
                <a16:creationId xmlns:a16="http://schemas.microsoft.com/office/drawing/2014/main" id="{F1F30586-C4B7-BB5C-AB5E-B38019160C43}"/>
              </a:ext>
            </a:extLst>
          </p:cNvPr>
          <p:cNvSpPr>
            <a:spLocks noGrp="1"/>
          </p:cNvSpPr>
          <p:nvPr>
            <p:ph type="sldNum" sz="quarter" idx="12"/>
          </p:nvPr>
        </p:nvSpPr>
        <p:spPr/>
        <p:txBody>
          <a:bodyPr/>
          <a:lstStyle/>
          <a:p>
            <a:fld id="{45AF61AB-B0DD-4F9C-9F8E-E57A609D99F7}" type="slidenum">
              <a:rPr lang="en-US" smtClean="0"/>
              <a:t>5</a:t>
            </a:fld>
            <a:endParaRPr lang="en-US" dirty="0"/>
          </a:p>
        </p:txBody>
      </p:sp>
    </p:spTree>
    <p:extLst>
      <p:ext uri="{BB962C8B-B14F-4D97-AF65-F5344CB8AC3E}">
        <p14:creationId xmlns:p14="http://schemas.microsoft.com/office/powerpoint/2010/main" val="3475857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395E-C144-957A-2FC9-65E95606B590}"/>
              </a:ext>
            </a:extLst>
          </p:cNvPr>
          <p:cNvSpPr>
            <a:spLocks noGrp="1"/>
          </p:cNvSpPr>
          <p:nvPr>
            <p:ph type="title"/>
          </p:nvPr>
        </p:nvSpPr>
        <p:spPr/>
        <p:txBody>
          <a:bodyPr/>
          <a:lstStyle/>
          <a:p>
            <a:r>
              <a:rPr lang="en-US" dirty="0"/>
              <a:t>What are indirect costs?</a:t>
            </a:r>
          </a:p>
        </p:txBody>
      </p:sp>
      <p:sp>
        <p:nvSpPr>
          <p:cNvPr id="3" name="Content Placeholder 2">
            <a:extLst>
              <a:ext uri="{FF2B5EF4-FFF2-40B4-BE49-F238E27FC236}">
                <a16:creationId xmlns:a16="http://schemas.microsoft.com/office/drawing/2014/main" id="{6F42D832-CF3B-ADF3-1D72-7193CA094FAA}"/>
              </a:ext>
            </a:extLst>
          </p:cNvPr>
          <p:cNvSpPr>
            <a:spLocks noGrp="1"/>
          </p:cNvSpPr>
          <p:nvPr>
            <p:ph idx="1"/>
          </p:nvPr>
        </p:nvSpPr>
        <p:spPr>
          <a:xfrm>
            <a:off x="692150" y="1447800"/>
            <a:ext cx="8147050" cy="5237162"/>
          </a:xfrm>
        </p:spPr>
        <p:txBody>
          <a:bodyPr>
            <a:normAutofit/>
          </a:bodyPr>
          <a:lstStyle/>
          <a:p>
            <a:pPr marL="0" indent="0">
              <a:buNone/>
            </a:pPr>
            <a:r>
              <a:rPr lang="en-US" sz="3200" dirty="0"/>
              <a:t>In basic terms – Indirect costs represent the expenses of doing business that are not readily identified with a particular grant, contract, project function or activity, but are necessary for the general operation of the organization and the scope of activities it performs.</a:t>
            </a:r>
          </a:p>
        </p:txBody>
      </p:sp>
      <p:sp>
        <p:nvSpPr>
          <p:cNvPr id="4" name="Slide Number Placeholder 3">
            <a:extLst>
              <a:ext uri="{FF2B5EF4-FFF2-40B4-BE49-F238E27FC236}">
                <a16:creationId xmlns:a16="http://schemas.microsoft.com/office/drawing/2014/main" id="{F1F30586-C4B7-BB5C-AB5E-B38019160C43}"/>
              </a:ext>
            </a:extLst>
          </p:cNvPr>
          <p:cNvSpPr>
            <a:spLocks noGrp="1"/>
          </p:cNvSpPr>
          <p:nvPr>
            <p:ph type="sldNum" sz="quarter" idx="12"/>
          </p:nvPr>
        </p:nvSpPr>
        <p:spPr/>
        <p:txBody>
          <a:bodyPr/>
          <a:lstStyle/>
          <a:p>
            <a:fld id="{45AF61AB-B0DD-4F9C-9F8E-E57A609D99F7}" type="slidenum">
              <a:rPr lang="en-US" smtClean="0"/>
              <a:t>6</a:t>
            </a:fld>
            <a:endParaRPr lang="en-US" dirty="0"/>
          </a:p>
        </p:txBody>
      </p:sp>
    </p:spTree>
    <p:extLst>
      <p:ext uri="{BB962C8B-B14F-4D97-AF65-F5344CB8AC3E}">
        <p14:creationId xmlns:p14="http://schemas.microsoft.com/office/powerpoint/2010/main" val="666682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5E6C-81C5-4658-B0C0-52F0E3BF24C5}"/>
              </a:ext>
            </a:extLst>
          </p:cNvPr>
          <p:cNvSpPr>
            <a:spLocks noGrp="1"/>
          </p:cNvSpPr>
          <p:nvPr>
            <p:ph type="title"/>
          </p:nvPr>
        </p:nvSpPr>
        <p:spPr/>
        <p:txBody>
          <a:bodyPr>
            <a:normAutofit fontScale="90000"/>
          </a:bodyPr>
          <a:lstStyle/>
          <a:p>
            <a:r>
              <a:rPr lang="en-US" sz="600" dirty="0">
                <a:solidFill>
                  <a:schemeClr val="bg2"/>
                </a:solidFill>
                <a:latin typeface="Arial Rounded MT Bold" panose="020F0704030504030204" pitchFamily="34" charset="0"/>
              </a:rPr>
              <a:t>&gt;&gt; Slide </a:t>
            </a:r>
            <a:fld id="{8A444053-2964-4726-8391-23A946A74AF7}" type="slidenum">
              <a:rPr lang="en-US" sz="600">
                <a:solidFill>
                  <a:schemeClr val="bg2"/>
                </a:solidFill>
                <a:latin typeface="Arial Rounded MT Bold" panose="020F0704030504030204" pitchFamily="34" charset="0"/>
              </a:rPr>
              <a:pPr/>
              <a:t>7</a:t>
            </a:fld>
            <a:r>
              <a:rPr lang="en-US" sz="600" dirty="0">
                <a:solidFill>
                  <a:schemeClr val="bg2"/>
                </a:solidFill>
                <a:latin typeface="Arial Rounded MT Bold" panose="020F0704030504030204" pitchFamily="34" charset="0"/>
              </a:rPr>
              <a:t> </a:t>
            </a:r>
            <a:br>
              <a:rPr lang="en-US" sz="800" dirty="0">
                <a:solidFill>
                  <a:schemeClr val="bg2"/>
                </a:solidFill>
                <a:latin typeface="Arial Rounded MT Bold" panose="020F0704030504030204" pitchFamily="34" charset="0"/>
              </a:rPr>
            </a:br>
            <a:r>
              <a:rPr lang="en-US" sz="3100" dirty="0"/>
              <a:t>Common Indirect Cost Items for Nonprofit Federal Grantees</a:t>
            </a:r>
          </a:p>
        </p:txBody>
      </p:sp>
      <p:sp>
        <p:nvSpPr>
          <p:cNvPr id="3" name="Content Placeholder 2">
            <a:extLst>
              <a:ext uri="{FF2B5EF4-FFF2-40B4-BE49-F238E27FC236}">
                <a16:creationId xmlns:a16="http://schemas.microsoft.com/office/drawing/2014/main" id="{6BF34905-33F8-4678-B65B-D5DCEA464860}"/>
              </a:ext>
            </a:extLst>
          </p:cNvPr>
          <p:cNvSpPr>
            <a:spLocks noGrp="1"/>
          </p:cNvSpPr>
          <p:nvPr>
            <p:ph idx="1"/>
          </p:nvPr>
        </p:nvSpPr>
        <p:spPr>
          <a:xfrm>
            <a:off x="692150" y="1295401"/>
            <a:ext cx="8756650" cy="5389561"/>
          </a:xfrm>
        </p:spPr>
        <p:txBody>
          <a:bodyPr>
            <a:normAutofit/>
          </a:bodyPr>
          <a:lstStyle/>
          <a:p>
            <a:pPr marL="0" indent="0">
              <a:buNone/>
            </a:pPr>
            <a:r>
              <a:rPr lang="en-US" dirty="0"/>
              <a:t>45 CFR 75. 414(b) provides that common examples</a:t>
            </a:r>
          </a:p>
          <a:p>
            <a:pPr marL="0" indent="0">
              <a:buNone/>
            </a:pPr>
            <a:r>
              <a:rPr lang="en-US" dirty="0"/>
              <a:t>of indirect costs for nonprofit organizations may</a:t>
            </a:r>
          </a:p>
          <a:p>
            <a:pPr marL="0" indent="0">
              <a:buNone/>
            </a:pPr>
            <a:r>
              <a:rPr lang="en-US" dirty="0"/>
              <a:t>include:</a:t>
            </a:r>
          </a:p>
          <a:p>
            <a:pPr marL="0" indent="0">
              <a:buNone/>
            </a:pPr>
            <a:r>
              <a:rPr lang="en-US" dirty="0"/>
              <a:t>• Depreciation on buildings and equipment,</a:t>
            </a:r>
          </a:p>
          <a:p>
            <a:pPr marL="0" indent="0">
              <a:buNone/>
            </a:pPr>
            <a:r>
              <a:rPr lang="en-US" dirty="0"/>
              <a:t>• Costs of operating and maintaining facilities,</a:t>
            </a:r>
          </a:p>
          <a:p>
            <a:pPr marL="0" indent="0">
              <a:buNone/>
            </a:pPr>
            <a:r>
              <a:rPr lang="en-US" dirty="0"/>
              <a:t>• General administration and general expenses:</a:t>
            </a:r>
          </a:p>
          <a:p>
            <a:pPr marL="0" indent="0">
              <a:buNone/>
            </a:pPr>
            <a:r>
              <a:rPr lang="en-US" dirty="0"/>
              <a:t>• Salaries and expenses of executive officers,</a:t>
            </a:r>
          </a:p>
          <a:p>
            <a:pPr marL="0" indent="0">
              <a:buNone/>
            </a:pPr>
            <a:r>
              <a:rPr lang="en-US" dirty="0"/>
              <a:t>• Personnel administration, and</a:t>
            </a:r>
          </a:p>
          <a:p>
            <a:pPr marL="0" indent="0">
              <a:buNone/>
            </a:pPr>
            <a:r>
              <a:rPr lang="en-US" dirty="0"/>
              <a:t>• Accounting.</a:t>
            </a:r>
            <a:endParaRPr lang="en-US" dirty="0">
              <a:effectLst/>
            </a:endParaRPr>
          </a:p>
        </p:txBody>
      </p:sp>
      <p:sp>
        <p:nvSpPr>
          <p:cNvPr id="4" name="Slide Number Placeholder 3"/>
          <p:cNvSpPr>
            <a:spLocks noGrp="1"/>
          </p:cNvSpPr>
          <p:nvPr>
            <p:ph type="sldNum" sz="quarter" idx="12"/>
          </p:nvPr>
        </p:nvSpPr>
        <p:spPr/>
        <p:txBody>
          <a:bodyPr/>
          <a:lstStyle/>
          <a:p>
            <a:fld id="{45AF61AB-B0DD-4F9C-9F8E-E57A609D99F7}" type="slidenum">
              <a:rPr lang="en-US" smtClean="0"/>
              <a:t>7</a:t>
            </a:fld>
            <a:endParaRPr lang="en-US" dirty="0"/>
          </a:p>
        </p:txBody>
      </p:sp>
    </p:spTree>
    <p:extLst>
      <p:ext uri="{BB962C8B-B14F-4D97-AF65-F5344CB8AC3E}">
        <p14:creationId xmlns:p14="http://schemas.microsoft.com/office/powerpoint/2010/main" val="4095119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5E6C-81C5-4658-B0C0-52F0E3BF24C5}"/>
              </a:ext>
            </a:extLst>
          </p:cNvPr>
          <p:cNvSpPr>
            <a:spLocks noGrp="1"/>
          </p:cNvSpPr>
          <p:nvPr>
            <p:ph type="title"/>
          </p:nvPr>
        </p:nvSpPr>
        <p:spPr>
          <a:xfrm>
            <a:off x="692150" y="381000"/>
            <a:ext cx="8985250" cy="914400"/>
          </a:xfrm>
        </p:spPr>
        <p:txBody>
          <a:bodyPr>
            <a:normAutofit fontScale="90000"/>
          </a:bodyPr>
          <a:lstStyle/>
          <a:p>
            <a:r>
              <a:rPr lang="en-US" sz="600" dirty="0">
                <a:solidFill>
                  <a:schemeClr val="bg2"/>
                </a:solidFill>
                <a:latin typeface="Arial Rounded MT Bold" panose="020F0704030504030204" pitchFamily="34" charset="0"/>
              </a:rPr>
              <a:t>&gt;&gt; Slide </a:t>
            </a:r>
            <a:fld id="{8A444053-2964-4726-8391-23A946A74AF7}" type="slidenum">
              <a:rPr lang="en-US" sz="600">
                <a:solidFill>
                  <a:schemeClr val="bg2"/>
                </a:solidFill>
                <a:latin typeface="Arial Rounded MT Bold" panose="020F0704030504030204" pitchFamily="34" charset="0"/>
              </a:rPr>
              <a:pPr/>
              <a:t>8</a:t>
            </a:fld>
            <a:r>
              <a:rPr lang="en-US" sz="600" dirty="0">
                <a:solidFill>
                  <a:schemeClr val="bg2"/>
                </a:solidFill>
                <a:latin typeface="Arial Rounded MT Bold" panose="020F0704030504030204" pitchFamily="34" charset="0"/>
              </a:rPr>
              <a:t> </a:t>
            </a:r>
            <a:br>
              <a:rPr lang="en-US" sz="800" dirty="0">
                <a:solidFill>
                  <a:schemeClr val="bg2"/>
                </a:solidFill>
                <a:latin typeface="Arial Rounded MT Bold" panose="020F0704030504030204" pitchFamily="34" charset="0"/>
              </a:rPr>
            </a:br>
            <a:r>
              <a:rPr lang="en-US" sz="3600" dirty="0"/>
              <a:t>Today we are looking just at the 10% de minimis cost rate</a:t>
            </a:r>
          </a:p>
        </p:txBody>
      </p:sp>
      <p:sp>
        <p:nvSpPr>
          <p:cNvPr id="3" name="Content Placeholder 2">
            <a:extLst>
              <a:ext uri="{FF2B5EF4-FFF2-40B4-BE49-F238E27FC236}">
                <a16:creationId xmlns:a16="http://schemas.microsoft.com/office/drawing/2014/main" id="{6BF34905-33F8-4678-B65B-D5DCEA464860}"/>
              </a:ext>
            </a:extLst>
          </p:cNvPr>
          <p:cNvSpPr>
            <a:spLocks noGrp="1"/>
          </p:cNvSpPr>
          <p:nvPr>
            <p:ph idx="1"/>
          </p:nvPr>
        </p:nvSpPr>
        <p:spPr>
          <a:xfrm>
            <a:off x="692150" y="1295400"/>
            <a:ext cx="8756650" cy="5562600"/>
          </a:xfrm>
        </p:spPr>
        <p:txBody>
          <a:bodyPr>
            <a:normAutofit lnSpcReduction="10000"/>
          </a:bodyPr>
          <a:lstStyle/>
          <a:p>
            <a:pPr>
              <a:defRPr/>
            </a:pPr>
            <a:r>
              <a:rPr lang="en-US" altLang="en-US" dirty="0"/>
              <a:t>Guidance and parameters on using the 10% de-minimis indirect cost rate - 45 CFR 75.414(f)</a:t>
            </a:r>
          </a:p>
          <a:p>
            <a:pPr>
              <a:defRPr/>
            </a:pPr>
            <a:r>
              <a:rPr lang="en-US" altLang="en-US" dirty="0"/>
              <a:t>Under 45 CFR 75, a federal grantee cannot use the 10% de-minimis indirect cost rate method if they have previously had a negotiated indirect cost rate - This is different than the rules in 2 CFR 200.</a:t>
            </a:r>
          </a:p>
          <a:p>
            <a:pPr>
              <a:defRPr/>
            </a:pPr>
            <a:r>
              <a:rPr lang="en-US" altLang="en-US" dirty="0"/>
              <a:t>The 10% de minimis indirect cost rate is available to federal grantee nonprofit organizations that choose not to apply and submit a plan for a negotiated indirect cost rate.</a:t>
            </a:r>
          </a:p>
          <a:p>
            <a:pPr>
              <a:defRPr/>
            </a:pPr>
            <a:r>
              <a:rPr lang="en-US" altLang="en-US" dirty="0"/>
              <a:t>To charge the 10% de minimis indirect cost rate you must have a clear understanding of your direct and indirect costs and be able to consistently apply the charging method.</a:t>
            </a:r>
          </a:p>
        </p:txBody>
      </p:sp>
      <p:sp>
        <p:nvSpPr>
          <p:cNvPr id="4" name="Slide Number Placeholder 3"/>
          <p:cNvSpPr>
            <a:spLocks noGrp="1"/>
          </p:cNvSpPr>
          <p:nvPr>
            <p:ph type="sldNum" sz="quarter" idx="12"/>
          </p:nvPr>
        </p:nvSpPr>
        <p:spPr/>
        <p:txBody>
          <a:bodyPr/>
          <a:lstStyle/>
          <a:p>
            <a:fld id="{45AF61AB-B0DD-4F9C-9F8E-E57A609D99F7}" type="slidenum">
              <a:rPr lang="en-US" smtClean="0"/>
              <a:t>8</a:t>
            </a:fld>
            <a:endParaRPr lang="en-US" dirty="0"/>
          </a:p>
        </p:txBody>
      </p:sp>
    </p:spTree>
    <p:extLst>
      <p:ext uri="{BB962C8B-B14F-4D97-AF65-F5344CB8AC3E}">
        <p14:creationId xmlns:p14="http://schemas.microsoft.com/office/powerpoint/2010/main" val="3347165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CC563-BB8A-5544-E357-08B7633AF23A}"/>
              </a:ext>
            </a:extLst>
          </p:cNvPr>
          <p:cNvSpPr>
            <a:spLocks noGrp="1"/>
          </p:cNvSpPr>
          <p:nvPr>
            <p:ph type="title"/>
          </p:nvPr>
        </p:nvSpPr>
        <p:spPr/>
        <p:txBody>
          <a:bodyPr>
            <a:normAutofit/>
          </a:bodyPr>
          <a:lstStyle/>
          <a:p>
            <a:r>
              <a:rPr lang="en-US" sz="3200" dirty="0"/>
              <a:t>Key considerations</a:t>
            </a:r>
          </a:p>
        </p:txBody>
      </p:sp>
      <p:sp>
        <p:nvSpPr>
          <p:cNvPr id="3" name="Content Placeholder 2">
            <a:extLst>
              <a:ext uri="{FF2B5EF4-FFF2-40B4-BE49-F238E27FC236}">
                <a16:creationId xmlns:a16="http://schemas.microsoft.com/office/drawing/2014/main" id="{CBAE0368-BC0B-F4EC-DBE1-C3918DD77111}"/>
              </a:ext>
            </a:extLst>
          </p:cNvPr>
          <p:cNvSpPr>
            <a:spLocks noGrp="1"/>
          </p:cNvSpPr>
          <p:nvPr>
            <p:ph idx="1"/>
          </p:nvPr>
        </p:nvSpPr>
        <p:spPr/>
        <p:txBody>
          <a:bodyPr>
            <a:normAutofit/>
          </a:bodyPr>
          <a:lstStyle/>
          <a:p>
            <a:r>
              <a:rPr lang="en-US" dirty="0"/>
              <a:t>The 10% de minimis indirect cost rate is assessed against the modified total direct costs (MTDC).</a:t>
            </a:r>
          </a:p>
          <a:p>
            <a:r>
              <a:rPr lang="en-US" dirty="0"/>
              <a:t>MTDC are all direct salaries and wages, applicable fringe benefits, materials and supplies, services, travel, and up to the first $25,000 of each grant subaward (regardless of the period of performance of the subawards under the grant award).</a:t>
            </a:r>
          </a:p>
          <a:p>
            <a:r>
              <a:rPr lang="en-US" dirty="0"/>
              <a:t>MTDC excludes equipment, capital expenditures, charges for patient care, rental costs, tuition remission, scholarships and fellowships, participant support costs, and the portion of each subaward in excess of $25,000.</a:t>
            </a:r>
          </a:p>
        </p:txBody>
      </p:sp>
      <p:sp>
        <p:nvSpPr>
          <p:cNvPr id="4" name="Slide Number Placeholder 3">
            <a:extLst>
              <a:ext uri="{FF2B5EF4-FFF2-40B4-BE49-F238E27FC236}">
                <a16:creationId xmlns:a16="http://schemas.microsoft.com/office/drawing/2014/main" id="{F1BAF6E0-1A91-DA9B-FCA3-43E1036C7C15}"/>
              </a:ext>
            </a:extLst>
          </p:cNvPr>
          <p:cNvSpPr>
            <a:spLocks noGrp="1"/>
          </p:cNvSpPr>
          <p:nvPr>
            <p:ph type="sldNum" sz="quarter" idx="12"/>
          </p:nvPr>
        </p:nvSpPr>
        <p:spPr/>
        <p:txBody>
          <a:bodyPr/>
          <a:lstStyle/>
          <a:p>
            <a:fld id="{45AF61AB-B0DD-4F9C-9F8E-E57A609D99F7}" type="slidenum">
              <a:rPr lang="en-US" smtClean="0"/>
              <a:t>9</a:t>
            </a:fld>
            <a:endParaRPr lang="en-US" dirty="0"/>
          </a:p>
        </p:txBody>
      </p:sp>
    </p:spTree>
    <p:extLst>
      <p:ext uri="{BB962C8B-B14F-4D97-AF65-F5344CB8AC3E}">
        <p14:creationId xmlns:p14="http://schemas.microsoft.com/office/powerpoint/2010/main" val="402101810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2264</TotalTime>
  <Words>1014</Words>
  <Application>Microsoft Office PowerPoint</Application>
  <PresentationFormat>Custom</PresentationFormat>
  <Paragraphs>74</Paragraphs>
  <Slides>14</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Arial Rounded MT Bold</vt:lpstr>
      <vt:lpstr>Calibri</vt:lpstr>
      <vt:lpstr>IL-Arial Rounded MT Bold</vt:lpstr>
      <vt:lpstr>Tahoma</vt:lpstr>
      <vt:lpstr>Custom Design</vt:lpstr>
      <vt:lpstr>&gt;&gt;Slide 1 ILRU’s IL-NET National  Training and Technical Assistance Center for Independent Living</vt:lpstr>
      <vt:lpstr> Financial Managers Call 10% de minimis Requirements February 8, 2024  Presenter: Paula McElwee</vt:lpstr>
      <vt:lpstr>&gt;&gt; Slide 3  What does it mean for a cost to be allocable?</vt:lpstr>
      <vt:lpstr>What regulations apply</vt:lpstr>
      <vt:lpstr>What are indirect costs?</vt:lpstr>
      <vt:lpstr>What are indirect costs?</vt:lpstr>
      <vt:lpstr>&gt;&gt; Slide 7  Common Indirect Cost Items for Nonprofit Federal Grantees</vt:lpstr>
      <vt:lpstr>&gt;&gt; Slide 8  Today we are looking just at the 10% de minimis cost rate</vt:lpstr>
      <vt:lpstr>Key considerations</vt:lpstr>
      <vt:lpstr>10% is 10% of the Modified Total Direct Costs (MTDC) not the total grant award!</vt:lpstr>
      <vt:lpstr>10% De Minimis Indirect Cost Rate – Example Application / Calculation</vt:lpstr>
      <vt:lpstr>Evaluation</vt:lpstr>
      <vt:lpstr>&gt;Slide 191 For More Information</vt:lpstr>
      <vt:lpstr>IL-NET (CIL-NET and SILC-NET) 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Management for CILs 2020</dc:title>
  <dc:creator>Carol Eubanks</dc:creator>
  <cp:lastModifiedBy>McElwee, Paula</cp:lastModifiedBy>
  <cp:revision>274</cp:revision>
  <cp:lastPrinted>2020-02-12T12:15:31Z</cp:lastPrinted>
  <dcterms:created xsi:type="dcterms:W3CDTF">2019-06-30T15:12:08Z</dcterms:created>
  <dcterms:modified xsi:type="dcterms:W3CDTF">2024-02-06T18:13:15Z</dcterms:modified>
</cp:coreProperties>
</file>