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4"/>
  </p:sldMasterIdLst>
  <p:notesMasterIdLst>
    <p:notesMasterId r:id="rId25"/>
  </p:notesMasterIdLst>
  <p:handoutMasterIdLst>
    <p:handoutMasterId r:id="rId26"/>
  </p:handoutMasterIdLst>
  <p:sldIdLst>
    <p:sldId id="1138" r:id="rId5"/>
    <p:sldId id="1156" r:id="rId6"/>
    <p:sldId id="413" r:id="rId7"/>
    <p:sldId id="395" r:id="rId8"/>
    <p:sldId id="401" r:id="rId9"/>
    <p:sldId id="695" r:id="rId10"/>
    <p:sldId id="1114" r:id="rId11"/>
    <p:sldId id="1113" r:id="rId12"/>
    <p:sldId id="1050" r:id="rId13"/>
    <p:sldId id="1158" r:id="rId14"/>
    <p:sldId id="1159" r:id="rId15"/>
    <p:sldId id="1117" r:id="rId16"/>
    <p:sldId id="748" r:id="rId17"/>
    <p:sldId id="867" r:id="rId18"/>
    <p:sldId id="1098" r:id="rId19"/>
    <p:sldId id="1041" r:id="rId20"/>
    <p:sldId id="1155" r:id="rId21"/>
    <p:sldId id="1183" r:id="rId22"/>
    <p:sldId id="1140" r:id="rId23"/>
    <p:sldId id="889" r:id="rId24"/>
  </p:sldIdLst>
  <p:sldSz cx="9144000" cy="6858000" type="screen4x3"/>
  <p:notesSz cx="7102475" cy="9388475"/>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guide id="3" orient="horz" pos="2909">
          <p15:clr>
            <a:srgbClr val="A4A3A4"/>
          </p15:clr>
        </p15:guide>
        <p15:guide id="4" orient="horz" pos="2976">
          <p15:clr>
            <a:srgbClr val="A4A3A4"/>
          </p15:clr>
        </p15:guide>
        <p15:guide id="5" orient="horz" pos="2957">
          <p15:clr>
            <a:srgbClr val="A4A3A4"/>
          </p15:clr>
        </p15:guide>
        <p15:guide id="6" pos="2237">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Nancy Smith" initials="LS" lastIdx="1" clrIdx="0"/>
  <p:cmAuthor id="1" name="Carol Eubanks" initials="CE" lastIdx="6"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a:srgbClr val="0000FF"/>
    <a:srgbClr val="A50021"/>
    <a:srgbClr val="CC3300"/>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125E5076-3810-47DD-B79F-674D7AD40C01}" styleName="深色样式 1 - 强调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130" autoAdjust="0"/>
    <p:restoredTop sz="86421" autoAdjust="0"/>
  </p:normalViewPr>
  <p:slideViewPr>
    <p:cSldViewPr snapToGrid="0">
      <p:cViewPr varScale="1">
        <p:scale>
          <a:sx n="95" d="100"/>
          <a:sy n="95" d="100"/>
        </p:scale>
        <p:origin x="366" y="90"/>
      </p:cViewPr>
      <p:guideLst>
        <p:guide orient="horz" pos="2160"/>
        <p:guide pos="2880"/>
      </p:guideLst>
    </p:cSldViewPr>
  </p:slideViewPr>
  <p:outlineViewPr>
    <p:cViewPr>
      <p:scale>
        <a:sx n="33" d="100"/>
        <a:sy n="33" d="100"/>
      </p:scale>
      <p:origin x="0" y="-168197"/>
    </p:cViewPr>
  </p:outlineViewPr>
  <p:notesTextViewPr>
    <p:cViewPr>
      <p:scale>
        <a:sx n="1" d="1"/>
        <a:sy n="1" d="1"/>
      </p:scale>
      <p:origin x="0" y="0"/>
    </p:cViewPr>
  </p:notesTextViewPr>
  <p:notesViewPr>
    <p:cSldViewPr snapToGrid="0">
      <p:cViewPr>
        <p:scale>
          <a:sx n="1" d="2"/>
          <a:sy n="1" d="2"/>
        </p:scale>
        <p:origin x="0" y="0"/>
      </p:cViewPr>
      <p:guideLst>
        <p:guide orient="horz" pos="2928"/>
        <p:guide pos="2208"/>
        <p:guide orient="horz" pos="2909"/>
        <p:guide orient="horz" pos="2976"/>
        <p:guide orient="horz" pos="2957"/>
        <p:guide pos="2237"/>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commentAuthors" Target="commentAuthors.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78383" cy="469745"/>
          </a:xfrm>
          <a:prstGeom prst="rect">
            <a:avLst/>
          </a:prstGeom>
        </p:spPr>
        <p:txBody>
          <a:bodyPr vert="horz" lIns="94575" tIns="47288" rIns="94575" bIns="47288" rtlCol="0"/>
          <a:lstStyle>
            <a:lvl1pPr algn="l">
              <a:defRPr sz="1200">
                <a:latin typeface="Arial" panose="020B0604020202020204" pitchFamily="34" charset="0"/>
                <a:cs typeface="+mn-cs"/>
              </a:defRPr>
            </a:lvl1pPr>
          </a:lstStyle>
          <a:p>
            <a:pPr>
              <a:defRPr/>
            </a:pPr>
            <a:endParaRPr lang="en-US" dirty="0">
              <a:latin typeface="Calibri" panose="020F0502020204030204" pitchFamily="34" charset="0"/>
            </a:endParaRPr>
          </a:p>
        </p:txBody>
      </p:sp>
      <p:sp>
        <p:nvSpPr>
          <p:cNvPr id="3" name="Date Placeholder 2"/>
          <p:cNvSpPr>
            <a:spLocks noGrp="1"/>
          </p:cNvSpPr>
          <p:nvPr>
            <p:ph type="dt" sz="quarter" idx="1"/>
          </p:nvPr>
        </p:nvSpPr>
        <p:spPr>
          <a:xfrm>
            <a:off x="4022486" y="0"/>
            <a:ext cx="3078383" cy="469745"/>
          </a:xfrm>
          <a:prstGeom prst="rect">
            <a:avLst/>
          </a:prstGeom>
        </p:spPr>
        <p:txBody>
          <a:bodyPr vert="horz" lIns="94575" tIns="47288" rIns="94575" bIns="47288" rtlCol="0"/>
          <a:lstStyle>
            <a:lvl1pPr algn="r">
              <a:defRPr sz="1200">
                <a:latin typeface="Arial" panose="020B0604020202020204" pitchFamily="34" charset="0"/>
                <a:cs typeface="+mn-cs"/>
              </a:defRPr>
            </a:lvl1pPr>
          </a:lstStyle>
          <a:p>
            <a:pPr>
              <a:defRPr/>
            </a:pPr>
            <a:fld id="{865A7DD1-600C-42FF-9D9D-BFB743C0A4FC}" type="datetimeFigureOut">
              <a:rPr lang="en-US">
                <a:latin typeface="Calibri" panose="020F0502020204030204" pitchFamily="34" charset="0"/>
              </a:rPr>
              <a:t>3/11/2024</a:t>
            </a:fld>
            <a:endParaRPr lang="en-US" dirty="0">
              <a:latin typeface="Calibri" panose="020F0502020204030204" pitchFamily="34" charset="0"/>
            </a:endParaRPr>
          </a:p>
        </p:txBody>
      </p:sp>
      <p:sp>
        <p:nvSpPr>
          <p:cNvPr id="4" name="Footer Placeholder 3"/>
          <p:cNvSpPr>
            <a:spLocks noGrp="1"/>
          </p:cNvSpPr>
          <p:nvPr>
            <p:ph type="ftr" sz="quarter" idx="2"/>
          </p:nvPr>
        </p:nvSpPr>
        <p:spPr>
          <a:xfrm>
            <a:off x="1" y="8917127"/>
            <a:ext cx="3078383" cy="469745"/>
          </a:xfrm>
          <a:prstGeom prst="rect">
            <a:avLst/>
          </a:prstGeom>
        </p:spPr>
        <p:txBody>
          <a:bodyPr vert="horz" lIns="94575" tIns="47288" rIns="94575" bIns="47288" rtlCol="0" anchor="b"/>
          <a:lstStyle>
            <a:lvl1pPr algn="l">
              <a:defRPr sz="1200">
                <a:latin typeface="Arial" panose="020B0604020202020204" pitchFamily="34" charset="0"/>
                <a:cs typeface="+mn-cs"/>
              </a:defRPr>
            </a:lvl1pPr>
          </a:lstStyle>
          <a:p>
            <a:pPr>
              <a:defRPr/>
            </a:pPr>
            <a:endParaRPr lang="en-US" dirty="0">
              <a:latin typeface="Calibri" panose="020F0502020204030204" pitchFamily="34" charset="0"/>
            </a:endParaRPr>
          </a:p>
        </p:txBody>
      </p:sp>
      <p:sp>
        <p:nvSpPr>
          <p:cNvPr id="5" name="Slide Number Placeholder 4"/>
          <p:cNvSpPr>
            <a:spLocks noGrp="1"/>
          </p:cNvSpPr>
          <p:nvPr>
            <p:ph type="sldNum" sz="quarter" idx="3"/>
          </p:nvPr>
        </p:nvSpPr>
        <p:spPr>
          <a:xfrm>
            <a:off x="4022486" y="8917127"/>
            <a:ext cx="3078383" cy="469745"/>
          </a:xfrm>
          <a:prstGeom prst="rect">
            <a:avLst/>
          </a:prstGeom>
        </p:spPr>
        <p:txBody>
          <a:bodyPr vert="horz" lIns="94575" tIns="47288" rIns="94575" bIns="47288" rtlCol="0" anchor="b"/>
          <a:lstStyle>
            <a:lvl1pPr algn="r">
              <a:defRPr sz="1200">
                <a:latin typeface="Arial" panose="020B0604020202020204" pitchFamily="34" charset="0"/>
                <a:cs typeface="+mn-cs"/>
              </a:defRPr>
            </a:lvl1pPr>
          </a:lstStyle>
          <a:p>
            <a:pPr>
              <a:defRPr/>
            </a:pPr>
            <a:fld id="{8358C2DD-14E5-490D-A181-3A78FEFD9465}" type="slidenum">
              <a:rPr lang="en-US">
                <a:latin typeface="Calibri" panose="020F0502020204030204" pitchFamily="34" charset="0"/>
              </a:rPr>
              <a:t>‹#›</a:t>
            </a:fld>
            <a:endParaRPr lang="en-US" dirty="0">
              <a:latin typeface="Calibri" panose="020F0502020204030204" pitchFamily="34" charset="0"/>
            </a:endParaRPr>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bwMode="auto">
          <a:xfrm>
            <a:off x="1" y="0"/>
            <a:ext cx="3078383" cy="469745"/>
          </a:xfrm>
          <a:prstGeom prst="rect">
            <a:avLst/>
          </a:prstGeom>
          <a:noFill/>
          <a:ln w="9525">
            <a:noFill/>
            <a:miter lim="800000"/>
          </a:ln>
          <a:effectLst/>
        </p:spPr>
        <p:txBody>
          <a:bodyPr vert="horz" wrap="square" lIns="94575" tIns="47288" rIns="94575" bIns="47288" numCol="1" anchor="t" anchorCtr="0" compatLnSpc="1"/>
          <a:lstStyle>
            <a:lvl1pPr>
              <a:defRPr sz="1200">
                <a:latin typeface="Calibri" panose="020F0502020204030204" pitchFamily="34" charset="0"/>
                <a:cs typeface="+mn-cs"/>
              </a:defRPr>
            </a:lvl1pPr>
          </a:lstStyle>
          <a:p>
            <a:pPr>
              <a:defRPr/>
            </a:pPr>
            <a:endParaRPr lang="en-US" dirty="0"/>
          </a:p>
        </p:txBody>
      </p:sp>
      <p:sp>
        <p:nvSpPr>
          <p:cNvPr id="26627" name="Rectangle 3"/>
          <p:cNvSpPr>
            <a:spLocks noGrp="1" noChangeArrowheads="1"/>
          </p:cNvSpPr>
          <p:nvPr>
            <p:ph type="dt" idx="1"/>
          </p:nvPr>
        </p:nvSpPr>
        <p:spPr bwMode="auto">
          <a:xfrm>
            <a:off x="4022486" y="0"/>
            <a:ext cx="3078383" cy="469745"/>
          </a:xfrm>
          <a:prstGeom prst="rect">
            <a:avLst/>
          </a:prstGeom>
          <a:noFill/>
          <a:ln w="9525">
            <a:noFill/>
            <a:miter lim="800000"/>
          </a:ln>
          <a:effectLst/>
        </p:spPr>
        <p:txBody>
          <a:bodyPr vert="horz" wrap="square" lIns="94575" tIns="47288" rIns="94575" bIns="47288" numCol="1" anchor="t" anchorCtr="0" compatLnSpc="1"/>
          <a:lstStyle>
            <a:lvl1pPr algn="r">
              <a:defRPr sz="1200">
                <a:latin typeface="Calibri" panose="020F0502020204030204" pitchFamily="34" charset="0"/>
                <a:cs typeface="+mn-cs"/>
              </a:defRPr>
            </a:lvl1pPr>
          </a:lstStyle>
          <a:p>
            <a:pPr>
              <a:defRPr/>
            </a:pPr>
            <a:endParaRPr lang="en-US" dirty="0"/>
          </a:p>
        </p:txBody>
      </p:sp>
      <p:sp>
        <p:nvSpPr>
          <p:cNvPr id="13316" name="Rectangle 4"/>
          <p:cNvSpPr>
            <a:spLocks noGrp="1" noRot="1" noChangeAspect="1" noChangeArrowheads="1" noTextEdit="1"/>
          </p:cNvSpPr>
          <p:nvPr>
            <p:ph type="sldImg" idx="2"/>
          </p:nvPr>
        </p:nvSpPr>
        <p:spPr bwMode="auto">
          <a:xfrm>
            <a:off x="1204913" y="703263"/>
            <a:ext cx="4692650" cy="3521075"/>
          </a:xfrm>
          <a:prstGeom prst="rect">
            <a:avLst/>
          </a:prstGeom>
          <a:noFill/>
          <a:ln w="9525">
            <a:solidFill>
              <a:srgbClr val="000000"/>
            </a:solidFill>
            <a:miter lim="800000"/>
          </a:ln>
        </p:spPr>
      </p:sp>
      <p:sp>
        <p:nvSpPr>
          <p:cNvPr id="26629" name="Rectangle 5"/>
          <p:cNvSpPr>
            <a:spLocks noGrp="1" noChangeArrowheads="1"/>
          </p:cNvSpPr>
          <p:nvPr>
            <p:ph type="body" sz="quarter" idx="3"/>
          </p:nvPr>
        </p:nvSpPr>
        <p:spPr bwMode="auto">
          <a:xfrm>
            <a:off x="710891" y="4460168"/>
            <a:ext cx="5680693" cy="4224494"/>
          </a:xfrm>
          <a:prstGeom prst="rect">
            <a:avLst/>
          </a:prstGeom>
          <a:noFill/>
          <a:ln w="9525">
            <a:noFill/>
            <a:miter lim="800000"/>
          </a:ln>
          <a:effectLst/>
        </p:spPr>
        <p:txBody>
          <a:bodyPr vert="horz" wrap="square" lIns="94575" tIns="47288" rIns="94575" bIns="47288" numCol="1" anchor="t" anchorCtr="0" compatLnSpc="1"/>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p>
        </p:txBody>
      </p:sp>
      <p:sp>
        <p:nvSpPr>
          <p:cNvPr id="26630" name="Rectangle 6"/>
          <p:cNvSpPr>
            <a:spLocks noGrp="1" noChangeArrowheads="1"/>
          </p:cNvSpPr>
          <p:nvPr>
            <p:ph type="ftr" sz="quarter" idx="4"/>
          </p:nvPr>
        </p:nvSpPr>
        <p:spPr bwMode="auto">
          <a:xfrm>
            <a:off x="1" y="8917127"/>
            <a:ext cx="3078383" cy="469745"/>
          </a:xfrm>
          <a:prstGeom prst="rect">
            <a:avLst/>
          </a:prstGeom>
          <a:noFill/>
          <a:ln w="9525">
            <a:noFill/>
            <a:miter lim="800000"/>
          </a:ln>
          <a:effectLst/>
        </p:spPr>
        <p:txBody>
          <a:bodyPr vert="horz" wrap="square" lIns="94575" tIns="47288" rIns="94575" bIns="47288" numCol="1" anchor="b" anchorCtr="0" compatLnSpc="1"/>
          <a:lstStyle>
            <a:lvl1pPr>
              <a:defRPr sz="1200">
                <a:latin typeface="Calibri" panose="020F0502020204030204" pitchFamily="34" charset="0"/>
                <a:cs typeface="+mn-cs"/>
              </a:defRPr>
            </a:lvl1pPr>
          </a:lstStyle>
          <a:p>
            <a:pPr>
              <a:defRPr/>
            </a:pPr>
            <a:endParaRPr lang="en-US" dirty="0"/>
          </a:p>
        </p:txBody>
      </p:sp>
      <p:sp>
        <p:nvSpPr>
          <p:cNvPr id="26631" name="Rectangle 7"/>
          <p:cNvSpPr>
            <a:spLocks noGrp="1" noChangeArrowheads="1"/>
          </p:cNvSpPr>
          <p:nvPr>
            <p:ph type="sldNum" sz="quarter" idx="5"/>
          </p:nvPr>
        </p:nvSpPr>
        <p:spPr bwMode="auto">
          <a:xfrm>
            <a:off x="4022486" y="8917127"/>
            <a:ext cx="3078383" cy="469745"/>
          </a:xfrm>
          <a:prstGeom prst="rect">
            <a:avLst/>
          </a:prstGeom>
          <a:noFill/>
          <a:ln w="9525">
            <a:noFill/>
            <a:miter lim="800000"/>
          </a:ln>
          <a:effectLst/>
        </p:spPr>
        <p:txBody>
          <a:bodyPr vert="horz" wrap="square" lIns="94575" tIns="47288" rIns="94575" bIns="47288" numCol="1" anchor="b" anchorCtr="0" compatLnSpc="1"/>
          <a:lstStyle>
            <a:lvl1pPr algn="r">
              <a:defRPr sz="1200">
                <a:latin typeface="Calibri" panose="020F0502020204030204" pitchFamily="34" charset="0"/>
                <a:cs typeface="+mn-cs"/>
              </a:defRPr>
            </a:lvl1pPr>
          </a:lstStyle>
          <a:p>
            <a:pPr>
              <a:defRPr/>
            </a:pPr>
            <a:fld id="{446037A2-A146-4AFA-A36B-418E91F740ED}" type="slidenum">
              <a:rPr lang="en-US" smtClean="0"/>
              <a:pPr>
                <a:defRPr/>
              </a:pPr>
              <a:t>‹#›</a:t>
            </a:fld>
            <a:endParaRPr lang="en-US" dirty="0"/>
          </a:p>
        </p:txBody>
      </p:sp>
    </p:spTree>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sz="1200" kern="1200">
        <a:solidFill>
          <a:schemeClr val="tx1"/>
        </a:solidFill>
        <a:latin typeface="Calibri" panose="020F0502020204030204"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Calibri" panose="020F0502020204030204"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Calibri" panose="020F0502020204030204"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Calibri" panose="020F0502020204030204"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Calibri" panose="020F050202020403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40FD86-9BCF-4886-A05C-E17597BA8168}" type="slidenum">
              <a:rPr lang="en-US" smtClean="0"/>
              <a:t>1</a:t>
            </a:fld>
            <a:endParaRPr lang="en-US" dirty="0"/>
          </a:p>
        </p:txBody>
      </p:sp>
    </p:spTree>
    <p:extLst>
      <p:ext uri="{BB962C8B-B14F-4D97-AF65-F5344CB8AC3E}">
        <p14:creationId xmlns:p14="http://schemas.microsoft.com/office/powerpoint/2010/main" val="392626989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a:t>***Making choices and decisions while creating their goals will empower consumers, and ensure that their needs are considered and addressed. In addition, if consumers are “calling the shots,” they will experience “ownership” of the IL planning process and will be more motivated to complete needed activities.    *****Reported completed goals also demonstrate to funders that the services provided by CILs are making a difference in the lives of individuals with disabilities and in their communities. </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US" dirty="0"/>
          </a:p>
          <a:p>
            <a:endParaRPr lang="en-US" dirty="0"/>
          </a:p>
        </p:txBody>
      </p:sp>
    </p:spTree>
    <p:extLst>
      <p:ext uri="{BB962C8B-B14F-4D97-AF65-F5344CB8AC3E}">
        <p14:creationId xmlns:p14="http://schemas.microsoft.com/office/powerpoint/2010/main" val="418052967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46327855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8811548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40FD86-9BCF-4886-A05C-E17597BA8168}" type="slidenum">
              <a:rPr lang="en-US" smtClean="0"/>
              <a:t>18</a:t>
            </a:fld>
            <a:endParaRPr lang="en-US" dirty="0"/>
          </a:p>
        </p:txBody>
      </p:sp>
    </p:spTree>
    <p:extLst>
      <p:ext uri="{BB962C8B-B14F-4D97-AF65-F5344CB8AC3E}">
        <p14:creationId xmlns:p14="http://schemas.microsoft.com/office/powerpoint/2010/main" val="157492709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40FD86-9BCF-4886-A05C-E17597BA8168}" type="slidenum">
              <a:rPr lang="en-US" smtClean="0"/>
              <a:t>19</a:t>
            </a:fld>
            <a:endParaRPr lang="en-US" dirty="0"/>
          </a:p>
        </p:txBody>
      </p:sp>
    </p:spTree>
    <p:extLst>
      <p:ext uri="{BB962C8B-B14F-4D97-AF65-F5344CB8AC3E}">
        <p14:creationId xmlns:p14="http://schemas.microsoft.com/office/powerpoint/2010/main" val="389277293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40291901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40FD86-9BCF-4886-A05C-E17597BA8168}" type="slidenum">
              <a:rPr lang="en-US" smtClean="0"/>
              <a:t>2</a:t>
            </a:fld>
            <a:endParaRPr lang="en-US" dirty="0"/>
          </a:p>
        </p:txBody>
      </p:sp>
    </p:spTree>
    <p:extLst>
      <p:ext uri="{BB962C8B-B14F-4D97-AF65-F5344CB8AC3E}">
        <p14:creationId xmlns:p14="http://schemas.microsoft.com/office/powerpoint/2010/main" val="22761090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40FD86-9BCF-4886-A05C-E17597BA8168}" type="slidenum">
              <a:rPr lang="en-US" smtClean="0"/>
              <a:t>3</a:t>
            </a:fld>
            <a:endParaRPr lang="en-US" dirty="0"/>
          </a:p>
        </p:txBody>
      </p:sp>
    </p:spTree>
    <p:extLst>
      <p:ext uri="{BB962C8B-B14F-4D97-AF65-F5344CB8AC3E}">
        <p14:creationId xmlns:p14="http://schemas.microsoft.com/office/powerpoint/2010/main" val="19219236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40FD86-9BCF-4886-A05C-E17597BA8168}" type="slidenum">
              <a:rPr lang="en-US" smtClean="0"/>
              <a:t>4</a:t>
            </a:fld>
            <a:endParaRPr lang="en-US" dirty="0"/>
          </a:p>
        </p:txBody>
      </p:sp>
    </p:spTree>
    <p:extLst>
      <p:ext uri="{BB962C8B-B14F-4D97-AF65-F5344CB8AC3E}">
        <p14:creationId xmlns:p14="http://schemas.microsoft.com/office/powerpoint/2010/main" val="386742560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40FD86-9BCF-4886-A05C-E17597BA8168}" type="slidenum">
              <a:rPr lang="en-US" smtClean="0"/>
              <a:t>5</a:t>
            </a:fld>
            <a:endParaRPr lang="en-US" dirty="0"/>
          </a:p>
        </p:txBody>
      </p:sp>
    </p:spTree>
    <p:extLst>
      <p:ext uri="{BB962C8B-B14F-4D97-AF65-F5344CB8AC3E}">
        <p14:creationId xmlns:p14="http://schemas.microsoft.com/office/powerpoint/2010/main" val="315328883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Significant</a:t>
            </a:r>
            <a:r>
              <a:rPr lang="en-US" baseline="0" dirty="0"/>
              <a:t> disability means: </a:t>
            </a:r>
            <a:r>
              <a:rPr lang="en-US" dirty="0"/>
              <a:t>an individual with a severe physical or mental impairment whose ability to function independently in the family or community or whose ability to obtain, maintain, or advance in employment is substantially limited and for whom the delivery of independent living services will improve the ability to function, continue functioning, or move toward functioning independently in the family or community or to continue in employment, respectively.8 </a:t>
            </a:r>
          </a:p>
        </p:txBody>
      </p:sp>
    </p:spTree>
    <p:extLst>
      <p:ext uri="{BB962C8B-B14F-4D97-AF65-F5344CB8AC3E}">
        <p14:creationId xmlns:p14="http://schemas.microsoft.com/office/powerpoint/2010/main" val="752634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67897695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8072886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1615747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6"/>
          <p:cNvSpPr>
            <a:spLocks noGrp="1" noChangeArrowheads="1"/>
          </p:cNvSpPr>
          <p:nvPr>
            <p:ph type="sldNum" sz="quarter" idx="10"/>
          </p:nvPr>
        </p:nvSpPr>
        <p:spPr>
          <a:xfrm>
            <a:off x="6477000" y="6248400"/>
            <a:ext cx="2362200" cy="244475"/>
          </a:xfrm>
        </p:spPr>
        <p:txBody>
          <a:bodyPr/>
          <a:lstStyle>
            <a:lvl1pPr>
              <a:defRPr sz="1200"/>
            </a:lvl1pPr>
          </a:lstStyle>
          <a:p>
            <a:pPr>
              <a:defRPr/>
            </a:pPr>
            <a:fld id="{C7C8ACA3-9F92-4AD5-9E39-716CB6917A7B}"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066800"/>
            <a:ext cx="8610600" cy="5029200"/>
          </a:xfrm>
        </p:spPr>
        <p:txBody>
          <a:bodyPr/>
          <a:lstStyle>
            <a:lvl1pPr>
              <a:defRPr sz="2600"/>
            </a:lvl1pPr>
            <a:lvl2pPr>
              <a:defRPr sz="2400"/>
            </a:lvl2pPr>
            <a:lvl3pPr>
              <a:defRPr sz="2400"/>
            </a:lvl3pPr>
            <a:lvl4pPr>
              <a:defRPr sz="2000"/>
            </a:lvl4pPr>
            <a:lvl5pPr>
              <a:defRPr sz="2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6"/>
          <p:cNvSpPr>
            <a:spLocks noGrp="1" noChangeArrowheads="1"/>
          </p:cNvSpPr>
          <p:nvPr>
            <p:ph type="sldNum" sz="quarter" idx="10"/>
          </p:nvPr>
        </p:nvSpPr>
        <p:spPr>
          <a:xfrm>
            <a:off x="6477000" y="6172200"/>
            <a:ext cx="2362200" cy="244475"/>
          </a:xfrm>
        </p:spPr>
        <p:txBody>
          <a:bodyPr/>
          <a:lstStyle>
            <a:lvl1pPr>
              <a:defRPr sz="1200"/>
            </a:lvl1pPr>
          </a:lstStyle>
          <a:p>
            <a:pPr>
              <a:defRPr/>
            </a:pPr>
            <a:fld id="{F2DF5F09-D78D-44DB-A338-E90D23C46220}" type="slidenum">
              <a:rPr lang="en-US" smtClean="0"/>
              <a:t>‹#›</a:t>
            </a:fld>
            <a:endParaRPr lang="en-US" dirty="0"/>
          </a:p>
        </p:txBody>
      </p:sp>
      <p:sp>
        <p:nvSpPr>
          <p:cNvPr id="2" name="Title 1"/>
          <p:cNvSpPr>
            <a:spLocks noGrp="1"/>
          </p:cNvSpPr>
          <p:nvPr>
            <p:ph type="title"/>
          </p:nvPr>
        </p:nvSpPr>
        <p:spPr>
          <a:xfrm>
            <a:off x="228600" y="274638"/>
            <a:ext cx="7696200" cy="792162"/>
          </a:xfrm>
        </p:spPr>
        <p:txBody>
          <a:bodyPr/>
          <a:lstStyle>
            <a:lvl1pPr>
              <a:defRPr>
                <a:solidFill>
                  <a:schemeClr val="accent2"/>
                </a:solidFill>
              </a:defRPr>
            </a:lvl1pPr>
          </a:lstStyle>
          <a:p>
            <a:r>
              <a:rPr lang="en-US"/>
              <a:t>Click to edit Master title style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04800" y="1219200"/>
            <a:ext cx="4229100" cy="5029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86300" y="1219200"/>
            <a:ext cx="4229100" cy="5029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6"/>
          <p:cNvSpPr>
            <a:spLocks noGrp="1" noChangeArrowheads="1"/>
          </p:cNvSpPr>
          <p:nvPr>
            <p:ph type="sldNum" sz="quarter" idx="10"/>
          </p:nvPr>
        </p:nvSpPr>
        <p:spPr>
          <a:xfrm>
            <a:off x="6477000" y="6324600"/>
            <a:ext cx="2362200" cy="244475"/>
          </a:xfrm>
        </p:spPr>
        <p:txBody>
          <a:bodyPr/>
          <a:lstStyle>
            <a:lvl1pPr>
              <a:defRPr sz="1200"/>
            </a:lvl1pPr>
          </a:lstStyle>
          <a:p>
            <a:pPr>
              <a:defRPr/>
            </a:pPr>
            <a:fld id="{4CF5312C-8747-4F3B-BF17-2BCC2CA352BE}" type="slidenum">
              <a:rPr lang="en-US" smtClean="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6"/>
          <p:cNvSpPr>
            <a:spLocks noGrp="1" noChangeArrowheads="1"/>
          </p:cNvSpPr>
          <p:nvPr>
            <p:ph type="sldNum" sz="quarter" idx="10"/>
          </p:nvPr>
        </p:nvSpPr>
        <p:spPr>
          <a:xfrm>
            <a:off x="6477000" y="6324600"/>
            <a:ext cx="2362200" cy="244475"/>
          </a:xfrm>
        </p:spPr>
        <p:txBody>
          <a:bodyPr/>
          <a:lstStyle>
            <a:lvl1pPr>
              <a:defRPr sz="1200"/>
            </a:lvl1pPr>
          </a:lstStyle>
          <a:p>
            <a:pPr>
              <a:defRPr/>
            </a:pPr>
            <a:fld id="{F42DF3E2-0175-464B-95E4-5D6CFE698002}" type="slidenum">
              <a:rPr lang="en-US" smtClean="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picTx">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lvl1pPr>
              <a:defRPr>
                <a:latin typeface="Calibri" panose="020F0502020204030204" pitchFamily="34" charset="0"/>
                <a:cs typeface="Calibri" panose="020F0502020204030204" pitchFamily="34" charset="0"/>
              </a:defRPr>
            </a:lvl1pPr>
          </a:lstStyle>
          <a:p>
            <a:endParaRPr lang="en-US" dirty="0"/>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a:defRPr>
                <a:latin typeface="Calibri" panose="020F0502020204030204" pitchFamily="34" charset="0"/>
                <a:cs typeface="Calibri" panose="020F0502020204030204" pitchFamily="34" charset="0"/>
              </a:defRPr>
            </a:lvl1pPr>
          </a:lstStyle>
          <a:p>
            <a:endParaRPr lang="en-US" dirty="0"/>
          </a:p>
        </p:txBody>
      </p:sp>
      <p:sp>
        <p:nvSpPr>
          <p:cNvPr id="7" name="Slide Number Placeholder 6"/>
          <p:cNvSpPr>
            <a:spLocks noGrp="1"/>
          </p:cNvSpPr>
          <p:nvPr>
            <p:ph type="sldNum" sz="quarter" idx="12"/>
          </p:nvPr>
        </p:nvSpPr>
        <p:spPr/>
        <p:txBody>
          <a:bodyPr/>
          <a:lstStyle/>
          <a:p>
            <a:fld id="{99FA63F1-7645-4F48-9FA4-1DA2E064BD65}" type="slidenum">
              <a:rPr lang="en-US" smtClean="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28600" y="274638"/>
            <a:ext cx="8458200" cy="792162"/>
          </a:xfrm>
          <a:prstGeom prst="rect">
            <a:avLst/>
          </a:prstGeom>
          <a:noFill/>
          <a:ln w="9525">
            <a:noFill/>
            <a:miter lim="800000"/>
          </a:ln>
        </p:spPr>
        <p:txBody>
          <a:bodyPr vert="horz" wrap="square" lIns="91440" tIns="45720" rIns="91440" bIns="45720" numCol="1" anchor="ctr" anchorCtr="0" compatLnSpc="1"/>
          <a:lstStyle/>
          <a:p>
            <a:pPr lvl="0"/>
            <a:r>
              <a:rPr lang="en-US" dirty="0"/>
              <a:t>Click to edit Master title style</a:t>
            </a:r>
          </a:p>
        </p:txBody>
      </p:sp>
      <p:sp>
        <p:nvSpPr>
          <p:cNvPr id="1027" name="Rectangle 3"/>
          <p:cNvSpPr>
            <a:spLocks noGrp="1" noChangeArrowheads="1"/>
          </p:cNvSpPr>
          <p:nvPr>
            <p:ph type="body" idx="1"/>
          </p:nvPr>
        </p:nvSpPr>
        <p:spPr bwMode="auto">
          <a:xfrm>
            <a:off x="304800" y="1219200"/>
            <a:ext cx="8610600" cy="5029200"/>
          </a:xfrm>
          <a:prstGeom prst="rect">
            <a:avLst/>
          </a:prstGeom>
          <a:noFill/>
          <a:ln w="9525">
            <a:noFill/>
            <a:miter lim="800000"/>
          </a:ln>
        </p:spPr>
        <p:txBody>
          <a:bodyPr vert="horz" wrap="square" lIns="91440" tIns="45720" rIns="91440" bIns="45720" numCol="1" anchor="t" anchorCtr="0" compatLnSpc="1"/>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30" name="Rectangle 6"/>
          <p:cNvSpPr>
            <a:spLocks noGrp="1" noChangeArrowheads="1"/>
          </p:cNvSpPr>
          <p:nvPr>
            <p:ph type="sldNum" sz="quarter" idx="4"/>
          </p:nvPr>
        </p:nvSpPr>
        <p:spPr bwMode="auto">
          <a:xfrm>
            <a:off x="6477000" y="6324600"/>
            <a:ext cx="2362200" cy="244475"/>
          </a:xfrm>
          <a:prstGeom prst="rect">
            <a:avLst/>
          </a:prstGeom>
          <a:noFill/>
          <a:ln w="9525">
            <a:noFill/>
            <a:miter lim="800000"/>
          </a:ln>
          <a:effectLst/>
        </p:spPr>
        <p:txBody>
          <a:bodyPr vert="horz" wrap="square" lIns="91440" tIns="45720" rIns="91440" bIns="45720" numCol="1" anchor="t" anchorCtr="0" compatLnSpc="1"/>
          <a:lstStyle>
            <a:lvl1pPr algn="r">
              <a:defRPr sz="1200" b="1">
                <a:latin typeface="Calibri" panose="020F0502020204030204" pitchFamily="34" charset="0"/>
                <a:cs typeface="+mn-cs"/>
              </a:defRPr>
            </a:lvl1pPr>
          </a:lstStyle>
          <a:p>
            <a:pPr>
              <a:defRPr/>
            </a:pPr>
            <a:fld id="{124CDB12-2334-4149-9ED6-145DE69D84D2}" type="slidenum">
              <a:rPr lang="en-US" smtClean="0"/>
              <a:pPr>
                <a:defRPr/>
              </a:pPr>
              <a:t>‹#›</a:t>
            </a:fld>
            <a:endParaRPr lang="en-US" dirty="0"/>
          </a:p>
        </p:txBody>
      </p:sp>
      <p:sp>
        <p:nvSpPr>
          <p:cNvPr id="2" name="Rectangle 9"/>
          <p:cNvSpPr>
            <a:spLocks noChangeArrowheads="1"/>
          </p:cNvSpPr>
          <p:nvPr userDrawn="1"/>
        </p:nvSpPr>
        <p:spPr bwMode="auto">
          <a:xfrm>
            <a:off x="228600" y="6324600"/>
            <a:ext cx="4572000" cy="200055"/>
          </a:xfrm>
          <a:prstGeom prst="rect">
            <a:avLst/>
          </a:prstGeom>
          <a:noFill/>
          <a:ln>
            <a:noFill/>
          </a:ln>
        </p:spPr>
        <p:txBody>
          <a:bodyPr>
            <a:spAutoFit/>
          </a:bodyPr>
          <a:lstStyle/>
          <a:p>
            <a:pPr>
              <a:defRPr/>
            </a:pPr>
            <a:r>
              <a:rPr lang="en-US" sz="700" b="1" dirty="0">
                <a:latin typeface="Calibri" panose="020F0502020204030204" pitchFamily="34" charset="0"/>
                <a:cs typeface="Calibri" panose="020F0502020204030204" pitchFamily="34" charset="0"/>
              </a:rPr>
              <a:t>IL-NET, a project of ILRU – Independent Living Research Utilization</a:t>
            </a:r>
          </a:p>
        </p:txBody>
      </p:sp>
      <p:pic>
        <p:nvPicPr>
          <p:cNvPr id="6" name="Picture 5" descr="ilru logo - red block letters ilru lowercase with blue eyebrow swoosh above"/>
          <p:cNvPicPr>
            <a:picLocks noChangeAspect="1"/>
          </p:cNvPicPr>
          <p:nvPr userDrawn="1"/>
        </p:nvPicPr>
        <p:blipFill>
          <a:blip r:embed="rId7">
            <a:extLst>
              <a:ext uri="{28A0092B-C50C-407E-A947-70E740481C1C}">
                <a14:useLocalDpi xmlns:a14="http://schemas.microsoft.com/office/drawing/2010/main" val="0"/>
              </a:ext>
            </a:extLst>
          </a:blip>
          <a:stretch>
            <a:fillRect/>
          </a:stretch>
        </p:blipFill>
        <p:spPr>
          <a:xfrm>
            <a:off x="7924800" y="122238"/>
            <a:ext cx="1088994" cy="629197"/>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Lst>
  <p:hf hdr="0" ftr="0" dt="0"/>
  <p:txStyles>
    <p:titleStyle>
      <a:lvl1pPr algn="l" rtl="0" eaLnBrk="0" fontAlgn="base" hangingPunct="0">
        <a:spcBef>
          <a:spcPct val="0"/>
        </a:spcBef>
        <a:spcAft>
          <a:spcPct val="0"/>
        </a:spcAft>
        <a:defRPr sz="2800" b="1">
          <a:solidFill>
            <a:schemeClr val="accent2"/>
          </a:solidFill>
          <a:latin typeface="Calibri" panose="020F0502020204030204" pitchFamily="34" charset="0"/>
          <a:ea typeface="+mj-ea"/>
          <a:cs typeface="+mj-cs"/>
        </a:defRPr>
      </a:lvl1pPr>
      <a:lvl2pPr algn="l" rtl="0" eaLnBrk="0" fontAlgn="base" hangingPunct="0">
        <a:spcBef>
          <a:spcPct val="0"/>
        </a:spcBef>
        <a:spcAft>
          <a:spcPct val="0"/>
        </a:spcAft>
        <a:defRPr sz="2800" b="1">
          <a:solidFill>
            <a:schemeClr val="accent2"/>
          </a:solidFill>
          <a:effectLst>
            <a:outerShdw blurRad="38100" dist="38100" dir="2700000" algn="tl">
              <a:srgbClr val="C0C0C0"/>
            </a:outerShdw>
          </a:effectLst>
          <a:latin typeface="Arial Rounded MT Bold" pitchFamily="34" charset="0"/>
        </a:defRPr>
      </a:lvl2pPr>
      <a:lvl3pPr algn="l" rtl="0" eaLnBrk="0" fontAlgn="base" hangingPunct="0">
        <a:spcBef>
          <a:spcPct val="0"/>
        </a:spcBef>
        <a:spcAft>
          <a:spcPct val="0"/>
        </a:spcAft>
        <a:defRPr sz="2800" b="1">
          <a:solidFill>
            <a:schemeClr val="accent2"/>
          </a:solidFill>
          <a:effectLst>
            <a:outerShdw blurRad="38100" dist="38100" dir="2700000" algn="tl">
              <a:srgbClr val="C0C0C0"/>
            </a:outerShdw>
          </a:effectLst>
          <a:latin typeface="Arial Rounded MT Bold" pitchFamily="34" charset="0"/>
        </a:defRPr>
      </a:lvl3pPr>
      <a:lvl4pPr algn="l" rtl="0" eaLnBrk="0" fontAlgn="base" hangingPunct="0">
        <a:spcBef>
          <a:spcPct val="0"/>
        </a:spcBef>
        <a:spcAft>
          <a:spcPct val="0"/>
        </a:spcAft>
        <a:defRPr sz="2800" b="1">
          <a:solidFill>
            <a:schemeClr val="accent2"/>
          </a:solidFill>
          <a:effectLst>
            <a:outerShdw blurRad="38100" dist="38100" dir="2700000" algn="tl">
              <a:srgbClr val="C0C0C0"/>
            </a:outerShdw>
          </a:effectLst>
          <a:latin typeface="Arial Rounded MT Bold" pitchFamily="34" charset="0"/>
        </a:defRPr>
      </a:lvl4pPr>
      <a:lvl5pPr algn="l" rtl="0" eaLnBrk="0" fontAlgn="base" hangingPunct="0">
        <a:spcBef>
          <a:spcPct val="0"/>
        </a:spcBef>
        <a:spcAft>
          <a:spcPct val="0"/>
        </a:spcAft>
        <a:defRPr sz="2800" b="1">
          <a:solidFill>
            <a:schemeClr val="accent2"/>
          </a:solidFill>
          <a:effectLst>
            <a:outerShdw blurRad="38100" dist="38100" dir="2700000" algn="tl">
              <a:srgbClr val="C0C0C0"/>
            </a:outerShdw>
          </a:effectLst>
          <a:latin typeface="Arial Rounded MT Bold" pitchFamily="34" charset="0"/>
        </a:defRPr>
      </a:lvl5pPr>
      <a:lvl6pPr marL="4572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6pPr>
      <a:lvl7pPr marL="9144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7pPr>
      <a:lvl8pPr marL="13716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8pPr>
      <a:lvl9pPr marL="18288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9pPr>
    </p:titleStyle>
    <p:bodyStyle>
      <a:lvl1pPr marL="342900" indent="-342900" algn="l" rtl="0" eaLnBrk="0" fontAlgn="base" hangingPunct="0">
        <a:spcBef>
          <a:spcPct val="20000"/>
        </a:spcBef>
        <a:spcAft>
          <a:spcPct val="0"/>
        </a:spcAft>
        <a:buChar char="•"/>
        <a:defRPr sz="2400">
          <a:solidFill>
            <a:schemeClr val="tx1"/>
          </a:solidFill>
          <a:latin typeface="Calibri Light" panose="020F0302020204030204" pitchFamily="34" charset="0"/>
          <a:ea typeface="+mn-ea"/>
          <a:cs typeface="+mn-cs"/>
        </a:defRPr>
      </a:lvl1pPr>
      <a:lvl2pPr marL="742950" indent="-285750" algn="l" rtl="0" eaLnBrk="0" fontAlgn="base" hangingPunct="0">
        <a:spcBef>
          <a:spcPct val="20000"/>
        </a:spcBef>
        <a:spcAft>
          <a:spcPct val="0"/>
        </a:spcAft>
        <a:buChar char="–"/>
        <a:defRPr sz="2000">
          <a:solidFill>
            <a:schemeClr val="tx1"/>
          </a:solidFill>
          <a:latin typeface="Calibri Light" panose="020F0302020204030204" pitchFamily="34" charset="0"/>
        </a:defRPr>
      </a:lvl2pPr>
      <a:lvl3pPr marL="1143000" indent="-228600" algn="l" rtl="0" eaLnBrk="0" fontAlgn="base" hangingPunct="0">
        <a:spcBef>
          <a:spcPct val="20000"/>
        </a:spcBef>
        <a:spcAft>
          <a:spcPct val="0"/>
        </a:spcAft>
        <a:buChar char="•"/>
        <a:defRPr sz="2000">
          <a:solidFill>
            <a:schemeClr val="tx1"/>
          </a:solidFill>
          <a:latin typeface="Calibri Light" panose="020F0302020204030204" pitchFamily="34" charset="0"/>
        </a:defRPr>
      </a:lvl3pPr>
      <a:lvl4pPr marL="1600200" indent="-228600" algn="l" rtl="0" eaLnBrk="0" fontAlgn="base" hangingPunct="0">
        <a:spcBef>
          <a:spcPct val="20000"/>
        </a:spcBef>
        <a:spcAft>
          <a:spcPct val="0"/>
        </a:spcAft>
        <a:buChar char="–"/>
        <a:defRPr>
          <a:solidFill>
            <a:schemeClr val="tx1"/>
          </a:solidFill>
          <a:latin typeface="Calibri Light" panose="020F0302020204030204" pitchFamily="34" charset="0"/>
        </a:defRPr>
      </a:lvl4pPr>
      <a:lvl5pPr marL="2057400" indent="-228600" algn="l" rtl="0" eaLnBrk="0" fontAlgn="base" hangingPunct="0">
        <a:spcBef>
          <a:spcPct val="20000"/>
        </a:spcBef>
        <a:spcAft>
          <a:spcPct val="0"/>
        </a:spcAft>
        <a:buChar char="»"/>
        <a:defRPr>
          <a:solidFill>
            <a:schemeClr val="tx1"/>
          </a:solidFill>
          <a:latin typeface="Calibri Light" panose="020F0302020204030204" pitchFamily="34" charset="0"/>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uthtmc.az1.qualtrics.com/jfe/form/SV_ewEcd7v7yPWKitU"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mailto:Maria@cpwd.org"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uthtmc.az1.qualtrics.com/jfe/form/SV_ewEcd7v7yPWKitU"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type="title" idx="4294967295"/>
          </p:nvPr>
        </p:nvSpPr>
        <p:spPr bwMode="auto">
          <a:xfrm>
            <a:off x="744538" y="739775"/>
            <a:ext cx="7726362" cy="5110163"/>
          </a:xfrm>
          <a:prstGeom prst="rect">
            <a:avLst/>
          </a:prstGeom>
          <a:noFill/>
          <a:ln w="9525">
            <a:noFill/>
            <a:prstDash/>
            <a:miter lim="800000"/>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059" b="0" i="0" u="none" strike="noStrike" kern="0" cap="none" spc="0" normalizeH="0" baseline="0" noProof="0" dirty="0">
                <a:ln>
                  <a:noFill/>
                </a:ln>
                <a:solidFill>
                  <a:schemeClr val="bg2">
                    <a:lumMod val="20000"/>
                    <a:lumOff val="80000"/>
                  </a:schemeClr>
                </a:solidFill>
                <a:effectLst/>
                <a:uLnTx/>
                <a:uFillTx/>
                <a:latin typeface="Arial Rounded MT Bold" panose="020F0704030504030204" pitchFamily="34" charset="0"/>
                <a:ea typeface="+mn-ea"/>
                <a:cs typeface="+mn-cs"/>
              </a:rPr>
              <a:t>&gt;&gt; SLIDE / DIAPOSITIVA </a:t>
            </a:r>
            <a:fld id="{7CBCAEA1-DC42-4825-B807-41CA39641A2F}" type="slidenum">
              <a:rPr kumimoji="0" lang="en-US" sz="1059" b="0" i="0" u="none" strike="noStrike" kern="0" cap="none" spc="0" normalizeH="0" baseline="0" noProof="0" smtClean="0">
                <a:ln>
                  <a:noFill/>
                </a:ln>
                <a:solidFill>
                  <a:schemeClr val="bg2">
                    <a:lumMod val="20000"/>
                    <a:lumOff val="80000"/>
                  </a:schemeClr>
                </a:solidFill>
                <a:effectLst/>
                <a:uLnTx/>
                <a:uFillTx/>
                <a:latin typeface="Arial Rounded MT Bold" panose="020F0704030504030204" pitchFamily="34" charset="0"/>
                <a:ea typeface="+mn-ea"/>
                <a:cs typeface="+mn-cs"/>
              </a:rPr>
              <a:pPr marL="0" marR="0" lvl="0" indent="0" algn="ctr" defTabSz="914400" rtl="0" eaLnBrk="0" fontAlgn="base" latinLnBrk="0" hangingPunct="0">
                <a:lnSpc>
                  <a:spcPct val="100000"/>
                </a:lnSpc>
                <a:spcBef>
                  <a:spcPct val="20000"/>
                </a:spcBef>
                <a:spcAft>
                  <a:spcPct val="0"/>
                </a:spcAft>
                <a:buClrTx/>
                <a:buSzTx/>
                <a:buFontTx/>
                <a:buNone/>
                <a:tabLst/>
                <a:defRPr/>
              </a:pPr>
              <a:t>1</a:t>
            </a:fld>
            <a:endParaRPr kumimoji="0" lang="en-US" sz="1059" b="0" i="0" u="none" strike="noStrike" kern="0" cap="none" spc="0" normalizeH="0" baseline="0" noProof="0" dirty="0">
              <a:ln>
                <a:noFill/>
              </a:ln>
              <a:solidFill>
                <a:schemeClr val="bg2">
                  <a:lumMod val="20000"/>
                  <a:lumOff val="80000"/>
                </a:schemeClr>
              </a:solidFill>
              <a:effectLst/>
              <a:uLnTx/>
              <a:uFillTx/>
              <a:latin typeface="Arial Rounded MT Bold" panose="020F0704030504030204" pitchFamily="34" charset="0"/>
              <a:ea typeface="+mn-ea"/>
              <a:cs typeface="+mn-cs"/>
            </a:endParaRPr>
          </a:p>
          <a:p>
            <a:pPr marL="0" marR="0" lvl="0" indent="0" algn="ctr" defTabSz="914400" rtl="0" eaLnBrk="0" fontAlgn="base" latinLnBrk="0" hangingPunct="0">
              <a:lnSpc>
                <a:spcPct val="100000"/>
              </a:lnSpc>
              <a:spcBef>
                <a:spcPct val="20000"/>
              </a:spcBef>
              <a:spcAft>
                <a:spcPct val="0"/>
              </a:spcAft>
              <a:buClrTx/>
              <a:buSzTx/>
              <a:buFontTx/>
              <a:buNone/>
              <a:tabLst/>
              <a:defRPr/>
            </a:pPr>
            <a:endParaRPr kumimoji="0" lang="en-US" sz="1059" b="1" i="0" u="none" strike="noStrike" kern="0" cap="none" spc="0" normalizeH="0" baseline="0" noProof="0" dirty="0">
              <a:ln>
                <a:noFill/>
              </a:ln>
              <a:solidFill>
                <a:srgbClr val="333399"/>
              </a:solidFill>
              <a:effectLst/>
              <a:uLnTx/>
              <a:uFillTx/>
              <a:latin typeface="Arial Rounded MT Bold" panose="020F0704030504030204" pitchFamily="34" charset="0"/>
              <a:ea typeface="+mn-ea"/>
              <a:cs typeface="+mn-cs"/>
            </a:endParaRPr>
          </a:p>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2600" b="1" i="0" u="none" strike="noStrike" kern="0" cap="none" spc="0" normalizeH="0" baseline="0" noProof="0" dirty="0">
                <a:ln>
                  <a:noFill/>
                </a:ln>
                <a:solidFill>
                  <a:srgbClr val="333399"/>
                </a:solidFill>
                <a:effectLst/>
                <a:uLnTx/>
                <a:uFillTx/>
                <a:latin typeface="Calibri" panose="020F0502020204030204" pitchFamily="34" charset="0"/>
                <a:ea typeface="Verdana" panose="020B0604030504040204" pitchFamily="34" charset="0"/>
                <a:cs typeface="Calibri" panose="020F0502020204030204" pitchFamily="34" charset="0"/>
              </a:rPr>
              <a:t>IL-NET National Training and Technical Assistance Center for Independent Living</a:t>
            </a:r>
          </a:p>
          <a:p>
            <a:pPr marL="0" marR="0" lvl="0" indent="0" algn="ctr" defTabSz="914400" rtl="0" eaLnBrk="0" fontAlgn="base" latinLnBrk="0" hangingPunct="0">
              <a:lnSpc>
                <a:spcPct val="100000"/>
              </a:lnSpc>
              <a:spcBef>
                <a:spcPct val="20000"/>
              </a:spcBef>
              <a:spcAft>
                <a:spcPct val="0"/>
              </a:spcAft>
              <a:buClrTx/>
              <a:buSzTx/>
              <a:buFontTx/>
              <a:buNone/>
              <a:tabLst/>
              <a:defRPr/>
            </a:pPr>
            <a:endParaRPr kumimoji="0" lang="en-US" sz="2600" b="1" i="0" u="none" strike="noStrike" kern="0" cap="none" spc="0" normalizeH="0" baseline="0" noProof="0" dirty="0">
              <a:ln>
                <a:noFill/>
              </a:ln>
              <a:solidFill>
                <a:srgbClr val="333399"/>
              </a:solidFill>
              <a:effectLst/>
              <a:uLnTx/>
              <a:uFillTx/>
              <a:latin typeface="Calibri Light" panose="020F0302020204030204" pitchFamily="34" charset="0"/>
              <a:ea typeface="+mn-ea"/>
              <a:cs typeface="+mn-cs"/>
            </a:endParaRPr>
          </a:p>
          <a:p>
            <a:pPr marL="0" marR="0" lvl="0" indent="0" algn="ctr" defTabSz="914400" rtl="0" eaLnBrk="0" fontAlgn="base" latinLnBrk="0" hangingPunct="0">
              <a:lnSpc>
                <a:spcPct val="100000"/>
              </a:lnSpc>
              <a:spcBef>
                <a:spcPct val="20000"/>
              </a:spcBef>
              <a:spcAft>
                <a:spcPct val="0"/>
              </a:spcAft>
              <a:buClrTx/>
              <a:buSzTx/>
              <a:buFontTx/>
              <a:buNone/>
              <a:tabLst/>
              <a:defRPr/>
            </a:pPr>
            <a:endParaRPr kumimoji="0" lang="en-US" sz="2600" b="1" i="0" u="none" strike="noStrike" kern="0" cap="none" spc="0" normalizeH="0" baseline="0" noProof="0" dirty="0">
              <a:ln>
                <a:noFill/>
              </a:ln>
              <a:solidFill>
                <a:srgbClr val="333399"/>
              </a:solidFill>
              <a:effectLst/>
              <a:uLnTx/>
              <a:uFillTx/>
              <a:latin typeface="Verdana" panose="020B0604030504040204" pitchFamily="34" charset="0"/>
              <a:ea typeface="Verdana" panose="020B0604030504040204" pitchFamily="34" charset="0"/>
              <a:cs typeface="+mn-cs"/>
            </a:endParaRPr>
          </a:p>
          <a:p>
            <a:pPr marL="0" marR="0" lvl="0" indent="0" algn="ctr" defTabSz="914400" rtl="0" eaLnBrk="0" fontAlgn="base" latinLnBrk="0" hangingPunct="0">
              <a:lnSpc>
                <a:spcPct val="100000"/>
              </a:lnSpc>
              <a:spcBef>
                <a:spcPct val="20000"/>
              </a:spcBef>
              <a:spcAft>
                <a:spcPct val="0"/>
              </a:spcAft>
              <a:buClrTx/>
              <a:buSzTx/>
              <a:buFontTx/>
              <a:buNone/>
              <a:tabLst/>
              <a:defRPr/>
            </a:pPr>
            <a:endParaRPr kumimoji="0" lang="en-US" sz="2600" b="1" i="0" u="none" strike="noStrike" kern="0" cap="none" spc="0" normalizeH="0" baseline="0" noProof="0" dirty="0">
              <a:ln>
                <a:noFill/>
              </a:ln>
              <a:solidFill>
                <a:srgbClr val="333399"/>
              </a:solidFill>
              <a:effectLst/>
              <a:uLnTx/>
              <a:uFillTx/>
              <a:latin typeface="Calibri Light" panose="020F0302020204030204" pitchFamily="34" charset="0"/>
              <a:ea typeface="+mn-ea"/>
              <a:cs typeface="+mn-cs"/>
            </a:endParaRPr>
          </a:p>
          <a:p>
            <a:pPr marL="0" marR="0" lvl="0" indent="0" algn="ctr" defTabSz="914400" rtl="0" eaLnBrk="0" fontAlgn="base" latinLnBrk="0" hangingPunct="0">
              <a:lnSpc>
                <a:spcPct val="100000"/>
              </a:lnSpc>
              <a:spcBef>
                <a:spcPct val="20000"/>
              </a:spcBef>
              <a:spcAft>
                <a:spcPct val="0"/>
              </a:spcAft>
              <a:buClrTx/>
              <a:buSzTx/>
              <a:buFontTx/>
              <a:buNone/>
              <a:tabLst/>
              <a:defRPr/>
            </a:pPr>
            <a:endParaRPr kumimoji="0" lang="en-US" sz="2600" b="1" i="0" u="none" strike="noStrike" kern="0" cap="none" spc="0" normalizeH="0" baseline="0" noProof="0" dirty="0">
              <a:ln>
                <a:noFill/>
              </a:ln>
              <a:solidFill>
                <a:srgbClr val="333399"/>
              </a:solidFill>
              <a:effectLst/>
              <a:uLnTx/>
              <a:uFillTx/>
              <a:latin typeface="Verdana" panose="020B0604030504040204" pitchFamily="34" charset="0"/>
              <a:ea typeface="Verdana" panose="020B0604030504040204" pitchFamily="34" charset="0"/>
              <a:cs typeface="+mn-cs"/>
            </a:endParaRPr>
          </a:p>
          <a:p>
            <a:pPr marL="0" marR="0" lvl="0" indent="0" algn="ctr" defTabSz="914400" rtl="0" eaLnBrk="0" fontAlgn="base" latinLnBrk="0" hangingPunct="0">
              <a:lnSpc>
                <a:spcPct val="100000"/>
              </a:lnSpc>
              <a:spcBef>
                <a:spcPct val="20000"/>
              </a:spcBef>
              <a:spcAft>
                <a:spcPct val="0"/>
              </a:spcAft>
              <a:buClrTx/>
              <a:buSzTx/>
              <a:buFontTx/>
              <a:buNone/>
              <a:tabLst/>
              <a:defRPr/>
            </a:pPr>
            <a:endParaRPr kumimoji="0" lang="en-US" sz="2600" b="1" i="0" u="none" strike="noStrike" kern="0" cap="none" spc="0" normalizeH="0" baseline="0" noProof="0" dirty="0">
              <a:ln>
                <a:noFill/>
              </a:ln>
              <a:solidFill>
                <a:srgbClr val="333399"/>
              </a:solidFill>
              <a:effectLst/>
              <a:uLnTx/>
              <a:uFillTx/>
              <a:latin typeface="Calibri Light" panose="020F0302020204030204" pitchFamily="34" charset="0"/>
              <a:ea typeface="+mn-ea"/>
              <a:cs typeface="+mn-cs"/>
            </a:endParaRPr>
          </a:p>
          <a:p>
            <a:pPr marL="0" marR="0" lvl="0" indent="0" algn="ctr" defTabSz="914400" rtl="0" eaLnBrk="0" fontAlgn="base" latinLnBrk="0" hangingPunct="0">
              <a:lnSpc>
                <a:spcPct val="100000"/>
              </a:lnSpc>
              <a:spcBef>
                <a:spcPct val="20000"/>
              </a:spcBef>
              <a:spcAft>
                <a:spcPct val="0"/>
              </a:spcAft>
              <a:buClrTx/>
              <a:buSzTx/>
              <a:buFontTx/>
              <a:buNone/>
              <a:tabLst/>
              <a:defRPr/>
            </a:pPr>
            <a:endParaRPr kumimoji="0" lang="en-US" sz="2600" b="1" i="0" u="none" strike="noStrike" kern="0" cap="none" spc="0" normalizeH="0" baseline="0" noProof="0" dirty="0">
              <a:ln>
                <a:noFill/>
              </a:ln>
              <a:solidFill>
                <a:srgbClr val="333399"/>
              </a:solidFill>
              <a:effectLst/>
              <a:uLnTx/>
              <a:uFillTx/>
              <a:latin typeface="Verdana" panose="020B0604030504040204" pitchFamily="34" charset="0"/>
              <a:ea typeface="Verdana" panose="020B0604030504040204" pitchFamily="34" charset="0"/>
              <a:cs typeface="+mn-cs"/>
            </a:endParaRPr>
          </a:p>
          <a:p>
            <a:pPr marL="0" marR="0" lvl="0" indent="0" algn="ctr" defTabSz="914400" rtl="0" eaLnBrk="0" fontAlgn="base" latinLnBrk="0" hangingPunct="0">
              <a:lnSpc>
                <a:spcPct val="100000"/>
              </a:lnSpc>
              <a:spcBef>
                <a:spcPct val="20000"/>
              </a:spcBef>
              <a:spcAft>
                <a:spcPct val="0"/>
              </a:spcAft>
              <a:buClrTx/>
              <a:buSzTx/>
              <a:buFontTx/>
              <a:buNone/>
              <a:tabLst/>
              <a:defRPr/>
            </a:pPr>
            <a:endParaRPr kumimoji="0" lang="en-US" sz="2600" b="1" i="0" u="none" strike="noStrike" kern="0" cap="none" spc="0" normalizeH="0" baseline="0" noProof="0" dirty="0">
              <a:ln>
                <a:noFill/>
              </a:ln>
              <a:solidFill>
                <a:srgbClr val="333399"/>
              </a:solidFill>
              <a:effectLst/>
              <a:uLnTx/>
              <a:uFillTx/>
              <a:latin typeface="Calibri Light" panose="020F0302020204030204" pitchFamily="34" charset="0"/>
              <a:ea typeface="+mn-ea"/>
              <a:cs typeface="+mn-cs"/>
            </a:endParaRPr>
          </a:p>
          <a:p>
            <a:pPr marL="0" marR="0" lvl="0" indent="0" algn="ctr" defTabSz="914400" rtl="0" eaLnBrk="0" fontAlgn="base" latinLnBrk="0" hangingPunct="0">
              <a:lnSpc>
                <a:spcPct val="100000"/>
              </a:lnSpc>
              <a:spcBef>
                <a:spcPct val="20000"/>
              </a:spcBef>
              <a:spcAft>
                <a:spcPct val="0"/>
              </a:spcAft>
              <a:buClrTx/>
              <a:buSzTx/>
              <a:buFontTx/>
              <a:buNone/>
              <a:tabLst/>
              <a:defRPr/>
            </a:pPr>
            <a:endParaRPr kumimoji="0" lang="en-US" sz="2600" b="1" i="0" u="none" strike="noStrike" kern="0" cap="none" spc="0" normalizeH="0" baseline="0" noProof="0" dirty="0">
              <a:ln>
                <a:noFill/>
              </a:ln>
              <a:solidFill>
                <a:srgbClr val="333399"/>
              </a:solidFill>
              <a:effectLst/>
              <a:uLnTx/>
              <a:uFillTx/>
              <a:latin typeface="Calibri" panose="020F0502020204030204" pitchFamily="34" charset="0"/>
              <a:ea typeface="Verdana" panose="020B0604030504040204" pitchFamily="34" charset="0"/>
              <a:cs typeface="Calibri" panose="020F0502020204030204" pitchFamily="34" charset="0"/>
            </a:endParaRPr>
          </a:p>
        </p:txBody>
      </p:sp>
      <p:pic>
        <p:nvPicPr>
          <p:cNvPr id="8" name="Picture 5" descr="ILRU logo in block red letters with blue eyebrow swoosh above and below Independent Living Research utilization. www.ilru.org. "/>
          <p:cNvPicPr>
            <a:picLocks noChangeAspect="1"/>
          </p:cNvPicPr>
          <p:nvPr/>
        </p:nvPicPr>
        <p:blipFill rotWithShape="1">
          <a:blip r:embed="rId3">
            <a:extLst>
              <a:ext uri="{28A0092B-C50C-407E-A947-70E740481C1C}">
                <a14:useLocalDpi xmlns:a14="http://schemas.microsoft.com/office/drawing/2010/main" val="0"/>
              </a:ext>
            </a:extLst>
          </a:blip>
          <a:srcRect l="1" t="16746" r="-944" b="11313"/>
          <a:stretch/>
        </p:blipFill>
        <p:spPr bwMode="auto">
          <a:xfrm>
            <a:off x="1786537" y="1949824"/>
            <a:ext cx="5407639" cy="28238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5"/>
          <p:cNvSpPr/>
          <p:nvPr/>
        </p:nvSpPr>
        <p:spPr>
          <a:xfrm>
            <a:off x="745191" y="6452619"/>
            <a:ext cx="4364691" cy="214546"/>
          </a:xfrm>
          <a:prstGeom prst="rect">
            <a:avLst/>
          </a:prstGeom>
        </p:spPr>
        <p:txBody>
          <a:bodyPr wrap="square">
            <a:spAutoFit/>
          </a:bodyPr>
          <a:lstStyle/>
          <a:p>
            <a:r>
              <a:rPr lang="en-US" sz="794" dirty="0"/>
              <a:t>ILRU T&amp;TA Center</a:t>
            </a:r>
          </a:p>
        </p:txBody>
      </p:sp>
    </p:spTree>
    <p:extLst>
      <p:ext uri="{BB962C8B-B14F-4D97-AF65-F5344CB8AC3E}">
        <p14:creationId xmlns:p14="http://schemas.microsoft.com/office/powerpoint/2010/main" val="272297591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04800"/>
            <a:ext cx="8077200" cy="792162"/>
          </a:xfrm>
        </p:spPr>
        <p:txBody>
          <a:bodyPr/>
          <a:lstStyle/>
          <a:p>
            <a:r>
              <a:rPr lang="en-US" sz="2800" dirty="0"/>
              <a:t>Compliance with different regulations, including federal awards, Continued</a:t>
            </a:r>
            <a:r>
              <a:rPr lang="en-US" dirty="0"/>
              <a:t> </a:t>
            </a:r>
          </a:p>
        </p:txBody>
      </p:sp>
      <p:sp>
        <p:nvSpPr>
          <p:cNvPr id="3" name="Content Placeholder 2"/>
          <p:cNvSpPr>
            <a:spLocks noGrp="1"/>
          </p:cNvSpPr>
          <p:nvPr>
            <p:ph idx="1"/>
          </p:nvPr>
        </p:nvSpPr>
        <p:spPr>
          <a:xfrm>
            <a:off x="304800" y="1086678"/>
            <a:ext cx="8676860" cy="5009322"/>
          </a:xfrm>
        </p:spPr>
        <p:txBody>
          <a:bodyPr/>
          <a:lstStyle/>
          <a:p>
            <a:r>
              <a:rPr lang="en-US" dirty="0"/>
              <a:t>All costs supported by federal HHS funds must meet the standards outlined in 2 C.F.R. Part 200, Subpart E – Cost Principles which require all costs to be:</a:t>
            </a:r>
          </a:p>
          <a:p>
            <a:pPr marL="0" indent="0">
              <a:buNone/>
            </a:pPr>
            <a:r>
              <a:rPr lang="en-US" dirty="0"/>
              <a:t>- Necessary and Reasonable for the performance of the federal award. A cost is reasonable if, in its nature and amount, it does not exceed that which would be incurred by a prudent person under the circumstances prevailing at the time the decision to incur the cost was made. Reasonable means that sound business practices were followed, and purchases were comparable to market prices. “Necessary” is determined based on the needs of the program. Ours are described in Title 7 of the Rehabilitation Act.</a:t>
            </a:r>
          </a:p>
          <a:p>
            <a:pPr marL="0" indent="0">
              <a:buNone/>
            </a:pPr>
            <a:endParaRPr lang="en-US" dirty="0"/>
          </a:p>
          <a:p>
            <a:pPr marL="0" indent="0">
              <a:buNone/>
            </a:pPr>
            <a:endParaRPr lang="en-US" dirty="0"/>
          </a:p>
          <a:p>
            <a:pPr marL="0" indent="0">
              <a:buNone/>
            </a:pPr>
            <a:endParaRPr lang="en-US" dirty="0"/>
          </a:p>
          <a:p>
            <a:pPr marL="0" indent="0">
              <a:buNone/>
            </a:pPr>
            <a:endParaRPr lang="en-US" dirty="0">
              <a:cs typeface="Calibri Light" panose="020F0302020204030204" pitchFamily="34" charset="0"/>
            </a:endParaRPr>
          </a:p>
        </p:txBody>
      </p:sp>
      <p:sp>
        <p:nvSpPr>
          <p:cNvPr id="4" name="Slide Number Placeholder 3"/>
          <p:cNvSpPr>
            <a:spLocks noGrp="1"/>
          </p:cNvSpPr>
          <p:nvPr>
            <p:ph type="sldNum" sz="quarter" idx="10"/>
          </p:nvPr>
        </p:nvSpPr>
        <p:spPr/>
        <p:txBody>
          <a:bodyPr/>
          <a:lstStyle/>
          <a:p>
            <a:pPr>
              <a:defRPr/>
            </a:pPr>
            <a:fld id="{F2DF5F09-D78D-44DB-A338-E90D23C46220}" type="slidenum">
              <a:rPr lang="en-US" smtClean="0"/>
              <a:t>10</a:t>
            </a:fld>
            <a:endParaRPr lang="en-US" dirty="0"/>
          </a:p>
        </p:txBody>
      </p:sp>
    </p:spTree>
    <p:extLst>
      <p:ext uri="{BB962C8B-B14F-4D97-AF65-F5344CB8AC3E}">
        <p14:creationId xmlns:p14="http://schemas.microsoft.com/office/powerpoint/2010/main" val="22769607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04800"/>
            <a:ext cx="8077200" cy="792162"/>
          </a:xfrm>
        </p:spPr>
        <p:txBody>
          <a:bodyPr/>
          <a:lstStyle/>
          <a:p>
            <a:r>
              <a:rPr lang="en-US" sz="2800" dirty="0"/>
              <a:t>Compliance with different regulations, including federal awards, Continued</a:t>
            </a:r>
            <a:r>
              <a:rPr lang="en-US" dirty="0"/>
              <a:t> </a:t>
            </a:r>
          </a:p>
        </p:txBody>
      </p:sp>
      <p:sp>
        <p:nvSpPr>
          <p:cNvPr id="3" name="Content Placeholder 2"/>
          <p:cNvSpPr>
            <a:spLocks noGrp="1"/>
          </p:cNvSpPr>
          <p:nvPr>
            <p:ph idx="1"/>
          </p:nvPr>
        </p:nvSpPr>
        <p:spPr>
          <a:xfrm>
            <a:off x="304800" y="1276140"/>
            <a:ext cx="8676860" cy="4819859"/>
          </a:xfrm>
        </p:spPr>
        <p:txBody>
          <a:bodyPr/>
          <a:lstStyle/>
          <a:p>
            <a:r>
              <a:rPr lang="en-US" dirty="0"/>
              <a:t>Allocable to the federal award. A cost is allocable (can be allocated or assigned to that specific award) if the goods or services involved are chargeable or assignable to the federal award in accordance with the relative benefit received. This means that the federal grant program benefited in proportion to the funds charged to the program.</a:t>
            </a:r>
          </a:p>
          <a:p>
            <a:r>
              <a:rPr lang="en-US" dirty="0"/>
              <a:t>Allocating costs – sharing shared costs in a planned and fair way – is an essential element for receiving federal funds.</a:t>
            </a:r>
          </a:p>
          <a:p>
            <a:endParaRPr lang="en-US" dirty="0"/>
          </a:p>
          <a:p>
            <a:pPr lvl="1"/>
            <a:endParaRPr lang="en-US" dirty="0"/>
          </a:p>
          <a:p>
            <a:pPr marL="0" indent="0">
              <a:buNone/>
            </a:pPr>
            <a:endParaRPr lang="en-US" dirty="0">
              <a:cs typeface="Calibri Light" panose="020F0302020204030204" pitchFamily="34" charset="0"/>
            </a:endParaRPr>
          </a:p>
        </p:txBody>
      </p:sp>
      <p:sp>
        <p:nvSpPr>
          <p:cNvPr id="4" name="Slide Number Placeholder 3"/>
          <p:cNvSpPr>
            <a:spLocks noGrp="1"/>
          </p:cNvSpPr>
          <p:nvPr>
            <p:ph type="sldNum" sz="quarter" idx="10"/>
          </p:nvPr>
        </p:nvSpPr>
        <p:spPr/>
        <p:txBody>
          <a:bodyPr/>
          <a:lstStyle/>
          <a:p>
            <a:pPr>
              <a:defRPr/>
            </a:pPr>
            <a:fld id="{F2DF5F09-D78D-44DB-A338-E90D23C46220}" type="slidenum">
              <a:rPr lang="en-US" smtClean="0"/>
              <a:t>11</a:t>
            </a:fld>
            <a:endParaRPr lang="en-US" dirty="0"/>
          </a:p>
        </p:txBody>
      </p:sp>
    </p:spTree>
    <p:extLst>
      <p:ext uri="{BB962C8B-B14F-4D97-AF65-F5344CB8AC3E}">
        <p14:creationId xmlns:p14="http://schemas.microsoft.com/office/powerpoint/2010/main" val="10287075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1B93F41-E51F-CED9-9D71-0EB8F45894C8}"/>
              </a:ext>
            </a:extLst>
          </p:cNvPr>
          <p:cNvSpPr>
            <a:spLocks noGrp="1"/>
          </p:cNvSpPr>
          <p:nvPr>
            <p:ph type="title"/>
          </p:nvPr>
        </p:nvSpPr>
        <p:spPr/>
        <p:txBody>
          <a:bodyPr/>
          <a:lstStyle/>
          <a:p>
            <a:r>
              <a:rPr lang="en-US" dirty="0"/>
              <a:t>Effective Record Keeping Practices </a:t>
            </a:r>
          </a:p>
        </p:txBody>
      </p:sp>
      <p:sp>
        <p:nvSpPr>
          <p:cNvPr id="2" name="Content Placeholder 1">
            <a:extLst>
              <a:ext uri="{FF2B5EF4-FFF2-40B4-BE49-F238E27FC236}">
                <a16:creationId xmlns:a16="http://schemas.microsoft.com/office/drawing/2014/main" id="{4A8A48F6-6293-B263-2A57-4238B85529A2}"/>
              </a:ext>
            </a:extLst>
          </p:cNvPr>
          <p:cNvSpPr>
            <a:spLocks noGrp="1"/>
          </p:cNvSpPr>
          <p:nvPr>
            <p:ph idx="1"/>
          </p:nvPr>
        </p:nvSpPr>
        <p:spPr/>
        <p:txBody>
          <a:bodyPr/>
          <a:lstStyle/>
          <a:p>
            <a:pPr marL="0" indent="0">
              <a:buNone/>
            </a:pPr>
            <a:r>
              <a:rPr lang="en-US" dirty="0"/>
              <a:t>Key practices for effective record-keeping include but are not limited to:</a:t>
            </a:r>
          </a:p>
          <a:p>
            <a:pPr algn="l">
              <a:buFont typeface="+mj-lt"/>
              <a:buAutoNum type="arabicPeriod"/>
            </a:pPr>
            <a:r>
              <a:rPr lang="en-US" dirty="0"/>
              <a:t>Organizational Consistency</a:t>
            </a:r>
          </a:p>
          <a:p>
            <a:pPr marL="457200" lvl="1" indent="0" algn="l">
              <a:buNone/>
            </a:pPr>
            <a:r>
              <a:rPr lang="en-US" sz="2600" dirty="0">
                <a:ea typeface="+mn-ea"/>
                <a:cs typeface="+mn-cs"/>
              </a:rPr>
              <a:t>Establish and maintain a systematic approach (captured in policies that you follow) for organizing financial documents, such as invoices, receipts, and bank statements, to ensure consistency and ease of retrieval.</a:t>
            </a:r>
          </a:p>
          <a:p>
            <a:pPr>
              <a:buFont typeface="+mj-lt"/>
              <a:buAutoNum type="arabicPeriod"/>
            </a:pPr>
            <a:r>
              <a:rPr lang="en-US" dirty="0"/>
              <a:t>Accounting Software Utilization</a:t>
            </a:r>
          </a:p>
          <a:p>
            <a:pPr marL="457200" lvl="1" indent="0">
              <a:buNone/>
            </a:pPr>
            <a:r>
              <a:rPr lang="en-US" sz="2600" dirty="0">
                <a:ea typeface="+mn-ea"/>
                <a:cs typeface="+mn-cs"/>
              </a:rPr>
              <a:t>Implement accounting software to automate and streamline financial record-keeping processes, enhancing accuracy, consistency and efficiency in tracking income, expenses, and transactions.</a:t>
            </a:r>
          </a:p>
          <a:p>
            <a:pPr marL="0" indent="0">
              <a:buNone/>
            </a:pPr>
            <a:endParaRPr lang="en-US" dirty="0">
              <a:cs typeface="Calibri Light" panose="020F0302020204030204" pitchFamily="34" charset="0"/>
            </a:endParaRPr>
          </a:p>
        </p:txBody>
      </p:sp>
      <p:sp>
        <p:nvSpPr>
          <p:cNvPr id="3" name="Slide Number Placeholder 2">
            <a:extLst>
              <a:ext uri="{FF2B5EF4-FFF2-40B4-BE49-F238E27FC236}">
                <a16:creationId xmlns:a16="http://schemas.microsoft.com/office/drawing/2014/main" id="{C0140D40-0E04-970B-46DA-36C380A19A24}"/>
              </a:ext>
            </a:extLst>
          </p:cNvPr>
          <p:cNvSpPr>
            <a:spLocks noGrp="1"/>
          </p:cNvSpPr>
          <p:nvPr>
            <p:ph type="sldNum" sz="quarter" idx="10"/>
          </p:nvPr>
        </p:nvSpPr>
        <p:spPr/>
        <p:txBody>
          <a:bodyPr/>
          <a:lstStyle/>
          <a:p>
            <a:pPr>
              <a:defRPr/>
            </a:pPr>
            <a:fld id="{F2DF5F09-D78D-44DB-A338-E90D23C46220}" type="slidenum">
              <a:rPr lang="en-US" smtClean="0"/>
              <a:t>12</a:t>
            </a:fld>
            <a:endParaRPr lang="en-US" dirty="0"/>
          </a:p>
        </p:txBody>
      </p:sp>
    </p:spTree>
    <p:extLst>
      <p:ext uri="{BB962C8B-B14F-4D97-AF65-F5344CB8AC3E}">
        <p14:creationId xmlns:p14="http://schemas.microsoft.com/office/powerpoint/2010/main" val="14459140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Effective Record Keeping Practices, Continued</a:t>
            </a:r>
          </a:p>
        </p:txBody>
      </p:sp>
      <p:sp>
        <p:nvSpPr>
          <p:cNvPr id="3" name="Slide Number Placeholder 2"/>
          <p:cNvSpPr>
            <a:spLocks noGrp="1"/>
          </p:cNvSpPr>
          <p:nvPr>
            <p:ph type="sldNum" sz="quarter" idx="10"/>
          </p:nvPr>
        </p:nvSpPr>
        <p:spPr/>
        <p:txBody>
          <a:bodyPr/>
          <a:lstStyle/>
          <a:p>
            <a:pPr>
              <a:defRPr/>
            </a:pPr>
            <a:fld id="{F2DF5F09-D78D-44DB-A338-E90D23C46220}" type="slidenum">
              <a:rPr lang="en-US" smtClean="0"/>
              <a:t>13</a:t>
            </a:fld>
            <a:endParaRPr lang="en-US" dirty="0"/>
          </a:p>
        </p:txBody>
      </p:sp>
      <p:sp>
        <p:nvSpPr>
          <p:cNvPr id="7" name="Content Placeholder 6"/>
          <p:cNvSpPr>
            <a:spLocks noGrp="1"/>
          </p:cNvSpPr>
          <p:nvPr>
            <p:ph sz="half" idx="1"/>
          </p:nvPr>
        </p:nvSpPr>
        <p:spPr>
          <a:xfrm>
            <a:off x="228600" y="1066800"/>
            <a:ext cx="8719457" cy="5502275"/>
          </a:xfrm>
        </p:spPr>
        <p:txBody>
          <a:bodyPr/>
          <a:lstStyle/>
          <a:p>
            <a:pPr marL="0" indent="0">
              <a:buNone/>
            </a:pPr>
            <a:r>
              <a:rPr lang="en-US" sz="2600" dirty="0"/>
              <a:t>3. Regular Data Entry:</a:t>
            </a:r>
          </a:p>
          <a:p>
            <a:pPr marL="457200" lvl="1" indent="0">
              <a:buNone/>
            </a:pPr>
            <a:r>
              <a:rPr lang="en-US" sz="2600" dirty="0">
                <a:ea typeface="+mn-ea"/>
                <a:cs typeface="+mn-cs"/>
              </a:rPr>
              <a:t>Consistently enter financial data in a timely manner to keep records up-to-date, reducing the risk of errors and ensuring an accurate representation of financial transactions. Timely entry = timely financial reports so that you can act to change things as needed, in a timely way.</a:t>
            </a:r>
          </a:p>
          <a:p>
            <a:pPr marL="0" indent="0">
              <a:buNone/>
            </a:pPr>
            <a:endParaRPr lang="en-US" sz="2600" dirty="0"/>
          </a:p>
          <a:p>
            <a:pPr marL="0" indent="0">
              <a:buNone/>
            </a:pPr>
            <a:r>
              <a:rPr lang="en-US" sz="2600" dirty="0"/>
              <a:t>4. Bank Reconciliation:</a:t>
            </a:r>
          </a:p>
          <a:p>
            <a:pPr marL="457200" lvl="1" indent="0">
              <a:buNone/>
            </a:pPr>
            <a:r>
              <a:rPr lang="en-US" sz="2600" dirty="0">
                <a:ea typeface="+mn-ea"/>
                <a:cs typeface="+mn-cs"/>
              </a:rPr>
              <a:t>Conduct regular bank reconciliations to match recorded transactions with bank statements, identifying discrepancies and maintaining the accuracy of financial records. This is a role that someone who doesn’t write checks should do.</a:t>
            </a:r>
          </a:p>
          <a:p>
            <a:pPr marL="0" indent="0" algn="l">
              <a:buNone/>
            </a:pPr>
            <a:br>
              <a:rPr lang="en-US" b="0" i="0" dirty="0">
                <a:solidFill>
                  <a:srgbClr val="000000"/>
                </a:solidFill>
                <a:effectLst/>
                <a:latin typeface="Söhne"/>
              </a:rPr>
            </a:br>
            <a:endParaRPr lang="en-US" b="0" i="0" dirty="0">
              <a:solidFill>
                <a:srgbClr val="000000"/>
              </a:solidFill>
              <a:effectLst/>
              <a:latin typeface="Söhne"/>
            </a:endParaRPr>
          </a:p>
          <a:p>
            <a:pPr marL="0" indent="0">
              <a:buNone/>
            </a:pPr>
            <a:endParaRPr lang="en-US" dirty="0"/>
          </a:p>
        </p:txBody>
      </p:sp>
    </p:spTree>
    <p:extLst>
      <p:ext uri="{BB962C8B-B14F-4D97-AF65-F5344CB8AC3E}">
        <p14:creationId xmlns:p14="http://schemas.microsoft.com/office/powerpoint/2010/main" val="206533881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52400" y="228600"/>
            <a:ext cx="8382000" cy="792162"/>
          </a:xfrm>
        </p:spPr>
        <p:txBody>
          <a:bodyPr/>
          <a:lstStyle/>
          <a:p>
            <a:r>
              <a:rPr lang="en-US" sz="2400" dirty="0"/>
              <a:t>Effective Record Keeping Practices, Continued</a:t>
            </a:r>
          </a:p>
        </p:txBody>
      </p:sp>
      <p:sp>
        <p:nvSpPr>
          <p:cNvPr id="2" name="Content Placeholder 1"/>
          <p:cNvSpPr>
            <a:spLocks noGrp="1"/>
          </p:cNvSpPr>
          <p:nvPr>
            <p:ph idx="1"/>
          </p:nvPr>
        </p:nvSpPr>
        <p:spPr>
          <a:xfrm>
            <a:off x="228600" y="1143000"/>
            <a:ext cx="8763000" cy="4953000"/>
          </a:xfrm>
        </p:spPr>
        <p:txBody>
          <a:bodyPr/>
          <a:lstStyle/>
          <a:p>
            <a:pPr marL="0" indent="0">
              <a:buNone/>
            </a:pPr>
            <a:r>
              <a:rPr lang="en-US" sz="2600" dirty="0"/>
              <a:t>5. Security and Backup Measures:</a:t>
            </a:r>
          </a:p>
          <a:p>
            <a:pPr marL="457200" lvl="1" indent="0">
              <a:buNone/>
            </a:pPr>
            <a:r>
              <a:rPr lang="en-US" sz="2600" dirty="0">
                <a:ea typeface="+mn-ea"/>
                <a:cs typeface="+mn-cs"/>
              </a:rPr>
              <a:t>Implement security measures for financial records, including password protection. Establish a reliable backup system to prevent data loss and ensure the availability of records.</a:t>
            </a:r>
          </a:p>
          <a:p>
            <a:pPr marL="0" indent="0">
              <a:buNone/>
            </a:pPr>
            <a:endParaRPr lang="en-US" sz="2500" dirty="0"/>
          </a:p>
          <a:p>
            <a:pPr marL="0" indent="0">
              <a:buNone/>
            </a:pPr>
            <a:r>
              <a:rPr lang="en-US" dirty="0"/>
              <a:t>6. Audit Trail and Review:</a:t>
            </a:r>
          </a:p>
          <a:p>
            <a:pPr indent="0">
              <a:buNone/>
            </a:pPr>
            <a:r>
              <a:rPr lang="en-US" dirty="0"/>
              <a:t>Maintain an audit trail to track changes in financial records, enhancing accountability. Regularly review financial records to identify trends, anomalies, and areas that may require attention or correction.</a:t>
            </a:r>
          </a:p>
          <a:p>
            <a:pPr marL="0" indent="0">
              <a:buNone/>
            </a:pPr>
            <a:endParaRPr lang="en-US" sz="2500" dirty="0"/>
          </a:p>
        </p:txBody>
      </p:sp>
      <p:sp>
        <p:nvSpPr>
          <p:cNvPr id="3" name="Slide Number Placeholder 2"/>
          <p:cNvSpPr>
            <a:spLocks noGrp="1"/>
          </p:cNvSpPr>
          <p:nvPr>
            <p:ph type="sldNum" sz="quarter" idx="10"/>
          </p:nvPr>
        </p:nvSpPr>
        <p:spPr/>
        <p:txBody>
          <a:bodyPr/>
          <a:lstStyle/>
          <a:p>
            <a:pPr>
              <a:defRPr/>
            </a:pPr>
            <a:fld id="{F2DF5F09-D78D-44DB-A338-E90D23C46220}" type="slidenum">
              <a:rPr lang="en-US" smtClean="0"/>
              <a:t>14</a:t>
            </a:fld>
            <a:endParaRPr lang="en-US" dirty="0"/>
          </a:p>
        </p:txBody>
      </p:sp>
    </p:spTree>
    <p:extLst>
      <p:ext uri="{BB962C8B-B14F-4D97-AF65-F5344CB8AC3E}">
        <p14:creationId xmlns:p14="http://schemas.microsoft.com/office/powerpoint/2010/main" val="20243300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z="2800" dirty="0"/>
              <a:t>Assessments, analysis, and decisions driven by financial records </a:t>
            </a:r>
          </a:p>
        </p:txBody>
      </p:sp>
      <p:sp>
        <p:nvSpPr>
          <p:cNvPr id="2" name="Content Placeholder 1"/>
          <p:cNvSpPr>
            <a:spLocks noGrp="1"/>
          </p:cNvSpPr>
          <p:nvPr>
            <p:ph idx="1"/>
          </p:nvPr>
        </p:nvSpPr>
        <p:spPr/>
        <p:txBody>
          <a:bodyPr/>
          <a:lstStyle/>
          <a:p>
            <a:r>
              <a:rPr lang="en-US" dirty="0"/>
              <a:t>Financial records drive assessments and analysis by tracking performance over time and identifying trends and potential risks. </a:t>
            </a:r>
          </a:p>
          <a:p>
            <a:r>
              <a:rPr lang="en-US" dirty="0"/>
              <a:t>Financial records empower decision-makers by providing a basis for budgeting and guiding strategic initiatives </a:t>
            </a:r>
          </a:p>
          <a:p>
            <a:pPr marL="0" indent="0">
              <a:buNone/>
            </a:pPr>
            <a:endParaRPr lang="en-US" dirty="0"/>
          </a:p>
        </p:txBody>
      </p:sp>
      <p:sp>
        <p:nvSpPr>
          <p:cNvPr id="3" name="Slide Number Placeholder 2"/>
          <p:cNvSpPr>
            <a:spLocks noGrp="1"/>
          </p:cNvSpPr>
          <p:nvPr>
            <p:ph type="sldNum" sz="quarter" idx="10"/>
          </p:nvPr>
        </p:nvSpPr>
        <p:spPr/>
        <p:txBody>
          <a:bodyPr/>
          <a:lstStyle/>
          <a:p>
            <a:pPr>
              <a:defRPr/>
            </a:pPr>
            <a:fld id="{F2DF5F09-D78D-44DB-A338-E90D23C46220}" type="slidenum">
              <a:rPr lang="en-US" smtClean="0"/>
              <a:t>15</a:t>
            </a:fld>
            <a:endParaRPr lang="en-US" dirty="0"/>
          </a:p>
        </p:txBody>
      </p:sp>
    </p:spTree>
    <p:extLst>
      <p:ext uri="{BB962C8B-B14F-4D97-AF65-F5344CB8AC3E}">
        <p14:creationId xmlns:p14="http://schemas.microsoft.com/office/powerpoint/2010/main" val="67521903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z="2400" dirty="0"/>
              <a:t>Challenges in Financial Record-keeping</a:t>
            </a:r>
            <a:endParaRPr lang="en-US" sz="2400" b="0" dirty="0"/>
          </a:p>
        </p:txBody>
      </p:sp>
      <p:sp>
        <p:nvSpPr>
          <p:cNvPr id="2" name="Content Placeholder 1"/>
          <p:cNvSpPr>
            <a:spLocks noGrp="1"/>
          </p:cNvSpPr>
          <p:nvPr>
            <p:ph idx="1"/>
          </p:nvPr>
        </p:nvSpPr>
        <p:spPr>
          <a:xfrm>
            <a:off x="331519" y="990600"/>
            <a:ext cx="8610600" cy="5029200"/>
          </a:xfrm>
        </p:spPr>
        <p:txBody>
          <a:bodyPr/>
          <a:lstStyle/>
          <a:p>
            <a:pPr marL="0" indent="0">
              <a:buNone/>
            </a:pPr>
            <a:endParaRPr lang="en-US" sz="2400" dirty="0"/>
          </a:p>
          <a:p>
            <a:endParaRPr lang="en-US" dirty="0"/>
          </a:p>
        </p:txBody>
      </p:sp>
      <p:sp>
        <p:nvSpPr>
          <p:cNvPr id="3" name="Slide Number Placeholder 2"/>
          <p:cNvSpPr>
            <a:spLocks noGrp="1"/>
          </p:cNvSpPr>
          <p:nvPr>
            <p:ph type="sldNum" sz="quarter" idx="10"/>
          </p:nvPr>
        </p:nvSpPr>
        <p:spPr/>
        <p:txBody>
          <a:bodyPr/>
          <a:lstStyle/>
          <a:p>
            <a:pPr>
              <a:defRPr/>
            </a:pPr>
            <a:fld id="{F2DF5F09-D78D-44DB-A338-E90D23C46220}" type="slidenum">
              <a:rPr lang="en-US" smtClean="0"/>
              <a:t>16</a:t>
            </a:fld>
            <a:endParaRPr lang="en-US" dirty="0"/>
          </a:p>
        </p:txBody>
      </p:sp>
      <p:sp>
        <p:nvSpPr>
          <p:cNvPr id="5" name="Content Placeholder 1">
            <a:extLst>
              <a:ext uri="{FF2B5EF4-FFF2-40B4-BE49-F238E27FC236}">
                <a16:creationId xmlns:a16="http://schemas.microsoft.com/office/drawing/2014/main" id="{B2EC0214-25DC-9DEF-2AC6-6926ADB982FA}"/>
              </a:ext>
            </a:extLst>
          </p:cNvPr>
          <p:cNvSpPr txBox="1">
            <a:spLocks/>
          </p:cNvSpPr>
          <p:nvPr/>
        </p:nvSpPr>
        <p:spPr bwMode="auto">
          <a:xfrm>
            <a:off x="228600" y="990600"/>
            <a:ext cx="8610600" cy="1586345"/>
          </a:xfrm>
          <a:prstGeom prst="rect">
            <a:avLst/>
          </a:prstGeom>
          <a:noFill/>
          <a:ln w="9525">
            <a:noFill/>
            <a:miter lim="800000"/>
          </a:ln>
        </p:spPr>
        <p:txBody>
          <a:bodyPr vert="horz" wrap="square" lIns="91440" tIns="45720" rIns="91440" bIns="45720" numCol="1" anchor="t" anchorCtr="0" compatLnSpc="1"/>
          <a:lstStyle>
            <a:lvl1pPr marL="342900" indent="-342900" algn="l" rtl="0" eaLnBrk="0" fontAlgn="base" hangingPunct="0">
              <a:spcBef>
                <a:spcPct val="20000"/>
              </a:spcBef>
              <a:spcAft>
                <a:spcPct val="0"/>
              </a:spcAft>
              <a:buChar char="•"/>
              <a:defRPr sz="2600">
                <a:solidFill>
                  <a:schemeClr val="tx1"/>
                </a:solidFill>
                <a:latin typeface="Calibri Light" panose="020F0302020204030204" pitchFamily="34" charset="0"/>
                <a:ea typeface="+mn-ea"/>
                <a:cs typeface="+mn-cs"/>
              </a:defRPr>
            </a:lvl1pPr>
            <a:lvl2pPr marL="742950" indent="-285750" algn="l" rtl="0" eaLnBrk="0" fontAlgn="base" hangingPunct="0">
              <a:spcBef>
                <a:spcPct val="20000"/>
              </a:spcBef>
              <a:spcAft>
                <a:spcPct val="0"/>
              </a:spcAft>
              <a:buChar char="–"/>
              <a:defRPr sz="2400">
                <a:solidFill>
                  <a:schemeClr val="tx1"/>
                </a:solidFill>
                <a:latin typeface="Calibri Light" panose="020F0302020204030204" pitchFamily="34" charset="0"/>
              </a:defRPr>
            </a:lvl2pPr>
            <a:lvl3pPr marL="1143000" indent="-228600" algn="l" rtl="0" eaLnBrk="0" fontAlgn="base" hangingPunct="0">
              <a:spcBef>
                <a:spcPct val="20000"/>
              </a:spcBef>
              <a:spcAft>
                <a:spcPct val="0"/>
              </a:spcAft>
              <a:buChar char="•"/>
              <a:defRPr sz="2400">
                <a:solidFill>
                  <a:schemeClr val="tx1"/>
                </a:solidFill>
                <a:latin typeface="Calibri Light" panose="020F0302020204030204" pitchFamily="34" charset="0"/>
              </a:defRPr>
            </a:lvl3pPr>
            <a:lvl4pPr marL="1600200" indent="-228600" algn="l" rtl="0" eaLnBrk="0" fontAlgn="base" hangingPunct="0">
              <a:spcBef>
                <a:spcPct val="20000"/>
              </a:spcBef>
              <a:spcAft>
                <a:spcPct val="0"/>
              </a:spcAft>
              <a:buChar char="–"/>
              <a:defRPr sz="2000">
                <a:solidFill>
                  <a:schemeClr val="tx1"/>
                </a:solidFill>
                <a:latin typeface="Calibri Light" panose="020F0302020204030204" pitchFamily="34" charset="0"/>
              </a:defRPr>
            </a:lvl4pPr>
            <a:lvl5pPr marL="2057400" indent="-228600" algn="l" rtl="0" eaLnBrk="0" fontAlgn="base" hangingPunct="0">
              <a:spcBef>
                <a:spcPct val="20000"/>
              </a:spcBef>
              <a:spcAft>
                <a:spcPct val="0"/>
              </a:spcAft>
              <a:buChar char="»"/>
              <a:defRPr sz="2000">
                <a:solidFill>
                  <a:schemeClr val="tx1"/>
                </a:solidFill>
                <a:latin typeface="Calibri Light" panose="020F0302020204030204" pitchFamily="34" charset="0"/>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r>
              <a:rPr lang="en-US" kern="0" dirty="0"/>
              <a:t>Technology hurdles</a:t>
            </a:r>
          </a:p>
          <a:p>
            <a:r>
              <a:rPr lang="en-US" kern="0" dirty="0"/>
              <a:t>Time constraints</a:t>
            </a:r>
          </a:p>
          <a:p>
            <a:r>
              <a:rPr lang="en-US" dirty="0"/>
              <a:t>Regulatory changes </a:t>
            </a:r>
          </a:p>
          <a:p>
            <a:pPr marL="0" indent="0">
              <a:buNone/>
            </a:pPr>
            <a:endParaRPr lang="en-US" kern="0" dirty="0"/>
          </a:p>
          <a:p>
            <a:pPr marL="0" indent="0">
              <a:buNone/>
            </a:pPr>
            <a:r>
              <a:rPr lang="en-US" sz="2400" b="1" dirty="0">
                <a:solidFill>
                  <a:schemeClr val="accent2"/>
                </a:solidFill>
                <a:latin typeface="Calibri" panose="020F0502020204030204" pitchFamily="34" charset="0"/>
                <a:ea typeface="+mj-ea"/>
                <a:cs typeface="+mj-cs"/>
              </a:rPr>
              <a:t>Potential solutions</a:t>
            </a:r>
          </a:p>
          <a:p>
            <a:pPr marL="0" indent="0">
              <a:buNone/>
            </a:pPr>
            <a:endParaRPr lang="en-US" sz="2400" b="1" dirty="0">
              <a:solidFill>
                <a:schemeClr val="accent2"/>
              </a:solidFill>
              <a:latin typeface="Calibri" panose="020F0502020204030204" pitchFamily="34" charset="0"/>
              <a:ea typeface="+mj-ea"/>
              <a:cs typeface="+mj-cs"/>
            </a:endParaRPr>
          </a:p>
          <a:p>
            <a:r>
              <a:rPr lang="en-US" kern="0" dirty="0"/>
              <a:t>Comprehensive policies </a:t>
            </a:r>
          </a:p>
          <a:p>
            <a:r>
              <a:rPr lang="en-US" kern="0" dirty="0"/>
              <a:t>Regular audits and reviews</a:t>
            </a:r>
          </a:p>
          <a:p>
            <a:r>
              <a:rPr lang="en-US" kern="0" dirty="0"/>
              <a:t>Awareness of regulatory requirements</a:t>
            </a:r>
          </a:p>
          <a:p>
            <a:r>
              <a:rPr lang="en-US" kern="0" dirty="0"/>
              <a:t>Continues staff training and education</a:t>
            </a:r>
          </a:p>
          <a:p>
            <a:endParaRPr lang="en-US" kern="0" dirty="0"/>
          </a:p>
          <a:p>
            <a:pPr marL="0" indent="0">
              <a:buNone/>
            </a:pPr>
            <a:endParaRPr lang="en-US" sz="2400" b="1" dirty="0">
              <a:solidFill>
                <a:schemeClr val="accent2"/>
              </a:solidFill>
              <a:latin typeface="Calibri" panose="020F0502020204030204" pitchFamily="34" charset="0"/>
              <a:ea typeface="+mj-ea"/>
              <a:cs typeface="+mj-cs"/>
            </a:endParaRPr>
          </a:p>
        </p:txBody>
      </p:sp>
    </p:spTree>
    <p:extLst>
      <p:ext uri="{BB962C8B-B14F-4D97-AF65-F5344CB8AC3E}">
        <p14:creationId xmlns:p14="http://schemas.microsoft.com/office/powerpoint/2010/main" val="218721396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428EB8-E8A6-4794-9A3A-ABD392722A6F}"/>
              </a:ext>
            </a:extLst>
          </p:cNvPr>
          <p:cNvSpPr>
            <a:spLocks noGrp="1"/>
          </p:cNvSpPr>
          <p:nvPr>
            <p:ph type="title"/>
          </p:nvPr>
        </p:nvSpPr>
        <p:spPr/>
        <p:txBody>
          <a:bodyPr/>
          <a:lstStyle/>
          <a:p>
            <a:r>
              <a:rPr lang="en-US" sz="800" dirty="0">
                <a:solidFill>
                  <a:schemeClr val="bg2">
                    <a:lumMod val="20000"/>
                    <a:lumOff val="80000"/>
                  </a:schemeClr>
                </a:solidFill>
              </a:rPr>
              <a:t>Slide  </a:t>
            </a:r>
            <a:fld id="{7EAF8DD1-C227-4C2A-B5D4-43A2614D515E}" type="slidenum">
              <a:rPr lang="en-US" sz="800" smtClean="0">
                <a:solidFill>
                  <a:schemeClr val="bg2">
                    <a:lumMod val="20000"/>
                    <a:lumOff val="80000"/>
                  </a:schemeClr>
                </a:solidFill>
              </a:rPr>
              <a:t>17</a:t>
            </a:fld>
            <a:br>
              <a:rPr lang="en-US" sz="800" dirty="0">
                <a:solidFill>
                  <a:srgbClr val="333399"/>
                </a:solidFill>
              </a:rPr>
            </a:br>
            <a:r>
              <a:rPr lang="en-US" dirty="0"/>
              <a:t>Questions?	</a:t>
            </a:r>
          </a:p>
        </p:txBody>
      </p:sp>
      <p:sp>
        <p:nvSpPr>
          <p:cNvPr id="3" name="Content Placeholder 2">
            <a:extLst>
              <a:ext uri="{FF2B5EF4-FFF2-40B4-BE49-F238E27FC236}">
                <a16:creationId xmlns:a16="http://schemas.microsoft.com/office/drawing/2014/main" id="{F60A7658-5B76-4434-80C7-FB51CA658EC4}"/>
              </a:ext>
            </a:extLst>
          </p:cNvPr>
          <p:cNvSpPr>
            <a:spLocks noGrp="1"/>
          </p:cNvSpPr>
          <p:nvPr>
            <p:ph idx="1"/>
          </p:nvPr>
        </p:nvSpPr>
        <p:spPr/>
        <p:txBody>
          <a:bodyPr/>
          <a:lstStyle/>
          <a:p>
            <a:r>
              <a:rPr lang="en-US" sz="3600" dirty="0"/>
              <a:t>What are you curious about? </a:t>
            </a:r>
          </a:p>
          <a:p>
            <a:r>
              <a:rPr lang="en-US" sz="3600" dirty="0"/>
              <a:t>What needs clarification?</a:t>
            </a:r>
          </a:p>
        </p:txBody>
      </p:sp>
    </p:spTree>
    <p:extLst>
      <p:ext uri="{BB962C8B-B14F-4D97-AF65-F5344CB8AC3E}">
        <p14:creationId xmlns:p14="http://schemas.microsoft.com/office/powerpoint/2010/main" val="111517235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1059" b="0" dirty="0">
                <a:solidFill>
                  <a:schemeClr val="bg2">
                    <a:lumMod val="20000"/>
                    <a:lumOff val="80000"/>
                  </a:schemeClr>
                </a:solidFill>
                <a:latin typeface="Arial Rounded MT Bold" panose="020F0704030504030204" pitchFamily="34" charset="0"/>
              </a:rPr>
              <a:t>&gt;&gt; SLIDE / DIAPOSITIVA </a:t>
            </a:r>
            <a:fld id="{3D463472-36BD-4CF6-B188-D29D9C6DE56C}" type="slidenum">
              <a:rPr lang="en-US" sz="1059" b="0">
                <a:solidFill>
                  <a:schemeClr val="bg2">
                    <a:lumMod val="20000"/>
                    <a:lumOff val="80000"/>
                  </a:schemeClr>
                </a:solidFill>
                <a:latin typeface="Arial Rounded MT Bold" panose="020F0704030504030204" pitchFamily="34" charset="0"/>
              </a:rPr>
              <a:pPr/>
              <a:t>18</a:t>
            </a:fld>
            <a:br>
              <a:rPr lang="en-US" sz="529" dirty="0">
                <a:solidFill>
                  <a:schemeClr val="bg1"/>
                </a:solidFill>
                <a:latin typeface="Verdana" panose="020B0604030504040204" pitchFamily="34" charset="0"/>
                <a:ea typeface="Verdana" panose="020B0604030504040204" pitchFamily="34" charset="0"/>
              </a:rPr>
            </a:br>
            <a:r>
              <a:rPr lang="en-US" sz="2824" dirty="0">
                <a:ea typeface="Verdana" panose="020B0604030504040204" pitchFamily="34" charset="0"/>
                <a:cs typeface="Calibri" panose="020F0502020204030204" pitchFamily="34" charset="0"/>
              </a:rPr>
              <a:t>Evaluation Survey</a:t>
            </a:r>
            <a:endParaRPr lang="en-US" sz="2118" dirty="0">
              <a:solidFill>
                <a:srgbClr val="333399"/>
              </a:solidFill>
              <a:ea typeface="Verdana" panose="020B0604030504040204" pitchFamily="34" charset="0"/>
              <a:cs typeface="Calibri" panose="020F0502020204030204" pitchFamily="34" charset="0"/>
            </a:endParaRPr>
          </a:p>
        </p:txBody>
      </p:sp>
      <p:sp>
        <p:nvSpPr>
          <p:cNvPr id="3" name="Content Placeholder 2">
            <a:extLst>
              <a:ext uri="{FF2B5EF4-FFF2-40B4-BE49-F238E27FC236}">
                <a16:creationId xmlns:a16="http://schemas.microsoft.com/office/drawing/2014/main" id="{F384B314-FA0D-8351-5C86-398010455EB9}"/>
              </a:ext>
            </a:extLst>
          </p:cNvPr>
          <p:cNvSpPr>
            <a:spLocks noGrp="1"/>
          </p:cNvSpPr>
          <p:nvPr>
            <p:ph idx="1"/>
          </p:nvPr>
        </p:nvSpPr>
        <p:spPr>
          <a:xfrm>
            <a:off x="745191" y="1365590"/>
            <a:ext cx="8396082" cy="4752822"/>
          </a:xfrm>
        </p:spPr>
        <p:txBody>
          <a:bodyPr>
            <a:noAutofit/>
          </a:bodyPr>
          <a:lstStyle/>
          <a:p>
            <a:pPr marL="0" indent="0">
              <a:buNone/>
            </a:pPr>
            <a:r>
              <a:rPr lang="en-US" sz="2400" dirty="0"/>
              <a:t>Your feedback on this webinar is important to us. At the end of the presentation, you will have the opportunity to complete a brief evaluation survey.</a:t>
            </a:r>
          </a:p>
          <a:p>
            <a:pPr marL="0" indent="0">
              <a:buNone/>
            </a:pPr>
            <a:r>
              <a:rPr lang="en-US" sz="2400" dirty="0"/>
              <a:t>Evaluation Link:  </a:t>
            </a:r>
            <a:r>
              <a:rPr lang="en-US" sz="2400" dirty="0">
                <a:hlinkClick r:id="rId3"/>
              </a:rPr>
              <a:t>https://uthtmc.az1.qualtrics.com/jfe/form/SV_ewEcd7v7yPWKitU</a:t>
            </a:r>
            <a:endParaRPr lang="en-US" sz="2400" dirty="0"/>
          </a:p>
          <a:p>
            <a:pPr marL="0" indent="0">
              <a:buNone/>
            </a:pPr>
            <a:endParaRPr lang="en-US" sz="2400" dirty="0"/>
          </a:p>
          <a:p>
            <a:pPr marL="0" indent="0">
              <a:buNone/>
            </a:pPr>
            <a:endParaRPr lang="en-US" sz="2400" dirty="0"/>
          </a:p>
          <a:p>
            <a:pPr marL="0" indent="0">
              <a:buNone/>
            </a:pPr>
            <a:endParaRPr lang="en-US" sz="2400" dirty="0"/>
          </a:p>
          <a:p>
            <a:pPr marL="0" indent="0">
              <a:buNone/>
            </a:pPr>
            <a:endParaRPr lang="es-ES" sz="1677" dirty="0"/>
          </a:p>
          <a:p>
            <a:pPr marL="0" indent="0">
              <a:buNone/>
            </a:pPr>
            <a:endParaRPr lang="en-US" sz="1677" dirty="0"/>
          </a:p>
        </p:txBody>
      </p:sp>
      <p:pic>
        <p:nvPicPr>
          <p:cNvPr id="1028" name="Picture 4" descr="QR Code for survey link">
            <a:extLst>
              <a:ext uri="{FF2B5EF4-FFF2-40B4-BE49-F238E27FC236}">
                <a16:creationId xmlns:a16="http://schemas.microsoft.com/office/drawing/2014/main" id="{F8105B35-6CE1-24C9-40D8-1A92E077D48D}"/>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67050" y="3603812"/>
            <a:ext cx="2514600" cy="2514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7831503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br>
              <a:rPr lang="en-US" sz="2824" dirty="0">
                <a:solidFill>
                  <a:schemeClr val="bg1">
                    <a:lumMod val="75000"/>
                  </a:schemeClr>
                </a:solidFill>
                <a:latin typeface="Arial Rounded MT Bold" panose="020F0704030504030204" pitchFamily="34" charset="0"/>
              </a:rPr>
            </a:br>
            <a:br>
              <a:rPr lang="en-US" sz="2824" dirty="0">
                <a:solidFill>
                  <a:schemeClr val="bg1">
                    <a:lumMod val="75000"/>
                  </a:schemeClr>
                </a:solidFill>
                <a:latin typeface="Arial Rounded MT Bold" panose="020F0704030504030204" pitchFamily="34" charset="0"/>
              </a:rPr>
            </a:br>
            <a:r>
              <a:rPr lang="en-US" sz="1059" b="0" dirty="0">
                <a:solidFill>
                  <a:schemeClr val="bg2">
                    <a:lumMod val="20000"/>
                    <a:lumOff val="80000"/>
                  </a:schemeClr>
                </a:solidFill>
                <a:latin typeface="Arial Rounded MT Bold" panose="020F0704030504030204" pitchFamily="34" charset="0"/>
              </a:rPr>
              <a:t>&gt;&gt; SLIDE / DIAPOSITIVA </a:t>
            </a:r>
            <a:fld id="{734C42DE-C50E-4E5E-A32B-7D4934F4E058}" type="slidenum">
              <a:rPr lang="en-US" sz="1059" b="0">
                <a:solidFill>
                  <a:schemeClr val="bg2">
                    <a:lumMod val="20000"/>
                    <a:lumOff val="80000"/>
                  </a:schemeClr>
                </a:solidFill>
                <a:latin typeface="Arial Rounded MT Bold" panose="020F0704030504030204" pitchFamily="34" charset="0"/>
              </a:rPr>
              <a:pPr/>
              <a:t>19</a:t>
            </a:fld>
            <a:br>
              <a:rPr lang="en-US" sz="2824" dirty="0">
                <a:latin typeface="Verdana" panose="020B0604030504040204" pitchFamily="34" charset="0"/>
                <a:ea typeface="Verdana" panose="020B0604030504040204" pitchFamily="34" charset="0"/>
              </a:rPr>
            </a:br>
            <a:r>
              <a:rPr lang="en-US" altLang="en-US" sz="2820" dirty="0">
                <a:cs typeface="Calibri" panose="020F0502020204030204" pitchFamily="34" charset="0"/>
              </a:rPr>
              <a:t>Training P</a:t>
            </a:r>
            <a:r>
              <a:rPr lang="en-US" sz="2820" dirty="0">
                <a:ea typeface="Verdana" panose="020B0604030504040204" pitchFamily="34" charset="0"/>
                <a:cs typeface="Calibri" panose="020F0502020204030204" pitchFamily="34" charset="0"/>
              </a:rPr>
              <a:t>resented by IL-NET:</a:t>
            </a:r>
            <a:br>
              <a:rPr lang="en-US" altLang="en-US" sz="2118" dirty="0">
                <a:latin typeface="Verdana" panose="020B0604030504040204" pitchFamily="34" charset="0"/>
                <a:ea typeface="Verdana" panose="020B0604030504040204" pitchFamily="34" charset="0"/>
                <a:cs typeface="Arial" charset="0"/>
              </a:rPr>
            </a:br>
            <a:br>
              <a:rPr lang="en-US" altLang="en-US" sz="2118" dirty="0">
                <a:latin typeface="Verdana" panose="020B0604030504040204" pitchFamily="34" charset="0"/>
                <a:ea typeface="Verdana" panose="020B0604030504040204" pitchFamily="34" charset="0"/>
                <a:cs typeface="Arial" charset="0"/>
              </a:rPr>
            </a:br>
            <a:br>
              <a:rPr lang="en-US" altLang="en-US" sz="2118" dirty="0">
                <a:solidFill>
                  <a:srgbClr val="333399"/>
                </a:solidFill>
                <a:latin typeface="Verdana" panose="020B0604030504040204" pitchFamily="34" charset="0"/>
                <a:ea typeface="Verdana" panose="020B0604030504040204" pitchFamily="34" charset="0"/>
                <a:cs typeface="Arial" charset="0"/>
              </a:rPr>
            </a:br>
            <a:endParaRPr lang="en-US" sz="2824" dirty="0">
              <a:latin typeface="Verdana" panose="020B0604030504040204" pitchFamily="34" charset="0"/>
              <a:ea typeface="Verdana" panose="020B0604030504040204" pitchFamily="34" charset="0"/>
            </a:endParaRPr>
          </a:p>
        </p:txBody>
      </p:sp>
      <p:sp>
        <p:nvSpPr>
          <p:cNvPr id="7" name="Content Placeholder 6">
            <a:extLst>
              <a:ext uri="{FF2B5EF4-FFF2-40B4-BE49-F238E27FC236}">
                <a16:creationId xmlns:a16="http://schemas.microsoft.com/office/drawing/2014/main" id="{8F8A34FA-5A16-82B5-71A5-B5E0DA19A42C}"/>
              </a:ext>
            </a:extLst>
          </p:cNvPr>
          <p:cNvSpPr>
            <a:spLocks noGrp="1"/>
          </p:cNvSpPr>
          <p:nvPr>
            <p:ph idx="1"/>
          </p:nvPr>
        </p:nvSpPr>
        <p:spPr/>
        <p:txBody>
          <a:bodyPr>
            <a:normAutofit/>
          </a:bodyPr>
          <a:lstStyle/>
          <a:p>
            <a:pPr marL="0" indent="0">
              <a:buNone/>
            </a:pPr>
            <a:r>
              <a:rPr lang="en-US" sz="2400" dirty="0">
                <a:solidFill>
                  <a:srgbClr val="000000"/>
                </a:solidFill>
              </a:rPr>
              <a:t>The IL-NET National Training and Technical Assistance (T&amp;TA) Center for Independent Living is operated by ILRU (Independent Living Research Utilization) in partnership with the National Council on Independent Living, the Association of Programs for Rural Independent Living, the University of Montana Rural Institute/RTC Rural and a consultant network of subject-matter experts.</a:t>
            </a:r>
          </a:p>
          <a:p>
            <a:pPr marL="0" indent="0">
              <a:buNone/>
            </a:pPr>
            <a:endParaRPr lang="en-US" sz="2400" dirty="0">
              <a:solidFill>
                <a:srgbClr val="000000"/>
              </a:solidFill>
            </a:endParaRPr>
          </a:p>
          <a:p>
            <a:pPr marL="0" indent="0">
              <a:buNone/>
            </a:pPr>
            <a:r>
              <a:rPr lang="en-US" sz="2400" dirty="0">
                <a:solidFill>
                  <a:srgbClr val="000000"/>
                </a:solidFill>
              </a:rPr>
              <a:t>The IL-NET T&amp;TA Center provides training and technical assistance to centers for independent living, statewide independent living councils, and designated state entities.</a:t>
            </a:r>
          </a:p>
          <a:p>
            <a:pPr marL="0" indent="0">
              <a:buNone/>
            </a:pPr>
            <a:endParaRPr lang="en-US" sz="2400" dirty="0">
              <a:solidFill>
                <a:srgbClr val="000000"/>
              </a:solidFill>
            </a:endParaRPr>
          </a:p>
          <a:p>
            <a:pPr marL="0" indent="0">
              <a:buNone/>
            </a:pPr>
            <a:endParaRPr lang="en-US" sz="2400" dirty="0">
              <a:solidFill>
                <a:srgbClr val="000000"/>
              </a:solidFill>
            </a:endParaRPr>
          </a:p>
          <a:p>
            <a:pPr marL="0" indent="0">
              <a:buNone/>
            </a:pPr>
            <a:endParaRPr lang="en-US" sz="1800" dirty="0">
              <a:solidFill>
                <a:srgbClr val="000000"/>
              </a:solidFill>
            </a:endParaRPr>
          </a:p>
          <a:p>
            <a:pPr marL="0" indent="0">
              <a:buNone/>
            </a:pPr>
            <a:endParaRPr lang="en-US" sz="1765" dirty="0"/>
          </a:p>
        </p:txBody>
      </p:sp>
    </p:spTree>
    <p:extLst>
      <p:ext uri="{BB962C8B-B14F-4D97-AF65-F5344CB8AC3E}">
        <p14:creationId xmlns:p14="http://schemas.microsoft.com/office/powerpoint/2010/main" val="7301064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1050" b="0" dirty="0">
                <a:solidFill>
                  <a:schemeClr val="bg2">
                    <a:lumMod val="20000"/>
                    <a:lumOff val="80000"/>
                  </a:schemeClr>
                </a:solidFill>
                <a:latin typeface="Arial Rounded MT Bold"/>
              </a:rPr>
              <a:t>&gt;&gt; SLIDE / DIAPOSITIVA </a:t>
            </a:r>
            <a:fld id="{3D463472-36BD-4CF6-B188-D29D9C6DE56C}" type="slidenum">
              <a:rPr lang="en-US" sz="1050" b="0" dirty="0">
                <a:solidFill>
                  <a:schemeClr val="bg2">
                    <a:lumMod val="20000"/>
                    <a:lumOff val="80000"/>
                  </a:schemeClr>
                </a:solidFill>
                <a:latin typeface="Arial Rounded MT Bold"/>
              </a:rPr>
              <a:pPr/>
              <a:t>2</a:t>
            </a:fld>
            <a:br>
              <a:rPr lang="en-US" sz="500" dirty="0">
                <a:latin typeface="Verdana" panose="020B0604030504040204" pitchFamily="34" charset="0"/>
                <a:ea typeface="Verdana" panose="020B0604030504040204" pitchFamily="34" charset="0"/>
              </a:rPr>
            </a:br>
            <a:r>
              <a:rPr lang="en-US" dirty="0">
                <a:latin typeface="Calibri"/>
                <a:ea typeface="Verdana"/>
                <a:cs typeface="Calibri"/>
              </a:rPr>
              <a:t>Our Presenter</a:t>
            </a:r>
            <a:endParaRPr lang="en-US" sz="2118" dirty="0">
              <a:ea typeface="Verdana" panose="020B0604030504040204" pitchFamily="34" charset="0"/>
              <a:cs typeface="Calibri" panose="020F0502020204030204" pitchFamily="34" charset="0"/>
            </a:endParaRPr>
          </a:p>
        </p:txBody>
      </p:sp>
      <p:sp>
        <p:nvSpPr>
          <p:cNvPr id="3" name="Content Placeholder 2">
            <a:extLst>
              <a:ext uri="{FF2B5EF4-FFF2-40B4-BE49-F238E27FC236}">
                <a16:creationId xmlns:a16="http://schemas.microsoft.com/office/drawing/2014/main" id="{F384B314-FA0D-8351-5C86-398010455EB9}"/>
              </a:ext>
            </a:extLst>
          </p:cNvPr>
          <p:cNvSpPr>
            <a:spLocks noGrp="1"/>
          </p:cNvSpPr>
          <p:nvPr>
            <p:ph idx="1"/>
          </p:nvPr>
        </p:nvSpPr>
        <p:spPr>
          <a:xfrm>
            <a:off x="745191" y="1143000"/>
            <a:ext cx="7726456" cy="2609603"/>
          </a:xfrm>
        </p:spPr>
        <p:txBody>
          <a:bodyPr>
            <a:noAutofit/>
          </a:bodyPr>
          <a:lstStyle/>
          <a:p>
            <a:r>
              <a:rPr lang="en-US" sz="2400" dirty="0">
                <a:solidFill>
                  <a:srgbClr val="000000"/>
                </a:solidFill>
              </a:rPr>
              <a:t>Maria Stepanyan (she/her)</a:t>
            </a:r>
          </a:p>
          <a:p>
            <a:pPr marL="0" indent="0">
              <a:buNone/>
            </a:pPr>
            <a:r>
              <a:rPr lang="en-US" sz="2400" dirty="0">
                <a:solidFill>
                  <a:srgbClr val="000000"/>
                </a:solidFill>
              </a:rPr>
              <a:t>     Executive Director  </a:t>
            </a:r>
          </a:p>
          <a:p>
            <a:pPr marL="0" indent="0">
              <a:buNone/>
            </a:pPr>
            <a:r>
              <a:rPr lang="en-US" sz="2400" dirty="0">
                <a:solidFill>
                  <a:srgbClr val="000000"/>
                </a:solidFill>
              </a:rPr>
              <a:t>     </a:t>
            </a:r>
            <a:r>
              <a:rPr lang="en-US" sz="2200" dirty="0">
                <a:solidFill>
                  <a:srgbClr val="000000"/>
                </a:solidFill>
              </a:rPr>
              <a:t>Center for People With Disabilities (CPWD), Boulder, Colorado </a:t>
            </a:r>
          </a:p>
          <a:p>
            <a:pPr marL="0" indent="0">
              <a:buNone/>
            </a:pPr>
            <a:r>
              <a:rPr lang="en-US" sz="2200" dirty="0">
                <a:solidFill>
                  <a:srgbClr val="000000"/>
                </a:solidFill>
              </a:rPr>
              <a:t>     </a:t>
            </a:r>
            <a:r>
              <a:rPr lang="en-US" sz="2200" dirty="0" err="1">
                <a:solidFill>
                  <a:srgbClr val="000000"/>
                </a:solidFill>
              </a:rPr>
              <a:t>www.cpwd.org</a:t>
            </a:r>
            <a:endParaRPr lang="en-US" sz="2200" dirty="0">
              <a:solidFill>
                <a:srgbClr val="000000"/>
              </a:solidFill>
            </a:endParaRPr>
          </a:p>
          <a:p>
            <a:pPr marL="0" indent="0">
              <a:buNone/>
            </a:pPr>
            <a:r>
              <a:rPr lang="en-US" sz="2200" dirty="0">
                <a:solidFill>
                  <a:srgbClr val="000000"/>
                </a:solidFill>
              </a:rPr>
              <a:t>      </a:t>
            </a:r>
            <a:r>
              <a:rPr lang="en-US" sz="2200" dirty="0">
                <a:solidFill>
                  <a:srgbClr val="000000"/>
                </a:solidFill>
                <a:hlinkClick r:id="rId3"/>
              </a:rPr>
              <a:t>Maria@cpwd.org</a:t>
            </a:r>
            <a:endParaRPr lang="en-US" sz="2200" dirty="0">
              <a:solidFill>
                <a:srgbClr val="000000"/>
              </a:solidFill>
            </a:endParaRPr>
          </a:p>
          <a:p>
            <a:pPr marL="0" indent="0">
              <a:buNone/>
            </a:pPr>
            <a:r>
              <a:rPr lang="en-US" sz="2200" dirty="0">
                <a:solidFill>
                  <a:srgbClr val="000000"/>
                </a:solidFill>
              </a:rPr>
              <a:t>      303-442-8662</a:t>
            </a:r>
          </a:p>
          <a:p>
            <a:pPr marL="0" indent="0">
              <a:buNone/>
            </a:pPr>
            <a:endParaRPr lang="en-US" sz="1677" dirty="0">
              <a:solidFill>
                <a:srgbClr val="000000"/>
              </a:solidFill>
            </a:endParaRPr>
          </a:p>
          <a:p>
            <a:pPr marL="0" indent="0" algn="l">
              <a:buNone/>
            </a:pPr>
            <a:endParaRPr lang="en-US" sz="1677" dirty="0">
              <a:solidFill>
                <a:srgbClr val="000000"/>
              </a:solidFill>
            </a:endParaRPr>
          </a:p>
          <a:p>
            <a:pPr algn="l">
              <a:buFont typeface="Arial" panose="020B0604020202020204" pitchFamily="34" charset="0"/>
              <a:buChar char="•"/>
            </a:pPr>
            <a:endParaRPr lang="en-US" sz="1677" dirty="0">
              <a:solidFill>
                <a:srgbClr val="000000"/>
              </a:solidFill>
            </a:endParaRPr>
          </a:p>
          <a:p>
            <a:pPr marL="403433" indent="-403433">
              <a:buFont typeface="+mj-lt"/>
              <a:buAutoNum type="arabicPeriod"/>
            </a:pPr>
            <a:endParaRPr lang="en-US" sz="1677" dirty="0"/>
          </a:p>
        </p:txBody>
      </p:sp>
      <p:sp>
        <p:nvSpPr>
          <p:cNvPr id="7" name="TextBox 6">
            <a:extLst>
              <a:ext uri="{FF2B5EF4-FFF2-40B4-BE49-F238E27FC236}">
                <a16:creationId xmlns:a16="http://schemas.microsoft.com/office/drawing/2014/main" id="{B15794C9-63E1-90FA-B946-3805F2614DEE}"/>
              </a:ext>
            </a:extLst>
          </p:cNvPr>
          <p:cNvSpPr txBox="1"/>
          <p:nvPr/>
        </p:nvSpPr>
        <p:spPr>
          <a:xfrm>
            <a:off x="228600" y="4168239"/>
            <a:ext cx="8273303" cy="523220"/>
          </a:xfrm>
          <a:prstGeom prst="rect">
            <a:avLst/>
          </a:prstGeom>
          <a:noFill/>
        </p:spPr>
        <p:txBody>
          <a:bodyPr wrap="square" rtlCol="0">
            <a:spAutoFit/>
          </a:bodyPr>
          <a:lstStyle/>
          <a:p>
            <a:r>
              <a:rPr lang="en-US" sz="2800" b="1" dirty="0">
                <a:solidFill>
                  <a:schemeClr val="accent2"/>
                </a:solidFill>
                <a:latin typeface="Calibri"/>
                <a:ea typeface="Verdana"/>
                <a:cs typeface="Calibri"/>
              </a:rPr>
              <a:t>Our Topic</a:t>
            </a:r>
          </a:p>
        </p:txBody>
      </p:sp>
      <p:sp>
        <p:nvSpPr>
          <p:cNvPr id="8" name="TextBox 7">
            <a:extLst>
              <a:ext uri="{FF2B5EF4-FFF2-40B4-BE49-F238E27FC236}">
                <a16:creationId xmlns:a16="http://schemas.microsoft.com/office/drawing/2014/main" id="{DC6733E1-8C5E-FDEA-8C4A-8A10385DCFCD}"/>
              </a:ext>
            </a:extLst>
          </p:cNvPr>
          <p:cNvSpPr txBox="1"/>
          <p:nvPr/>
        </p:nvSpPr>
        <p:spPr>
          <a:xfrm>
            <a:off x="973777" y="4975761"/>
            <a:ext cx="4120737" cy="461665"/>
          </a:xfrm>
          <a:prstGeom prst="rect">
            <a:avLst/>
          </a:prstGeom>
          <a:noFill/>
        </p:spPr>
        <p:txBody>
          <a:bodyPr wrap="square" rtlCol="0">
            <a:spAutoFit/>
          </a:bodyPr>
          <a:lstStyle/>
          <a:p>
            <a:pPr marL="285750" indent="-285750">
              <a:buFont typeface="Arial" panose="020B0604020202020204" pitchFamily="34" charset="0"/>
              <a:buChar char="•"/>
            </a:pPr>
            <a:r>
              <a:rPr lang="en-US" sz="2400" dirty="0">
                <a:latin typeface="Calibri" panose="020F0502020204030204" pitchFamily="34" charset="0"/>
                <a:cs typeface="Calibri" panose="020F0502020204030204" pitchFamily="34" charset="0"/>
              </a:rPr>
              <a:t>Financial </a:t>
            </a:r>
            <a:r>
              <a:rPr lang="en-US" sz="2400" dirty="0">
                <a:solidFill>
                  <a:srgbClr val="000000"/>
                </a:solidFill>
                <a:latin typeface="Calibri" panose="020F0502020204030204" pitchFamily="34" charset="0"/>
                <a:cs typeface="Calibri" panose="020F0502020204030204" pitchFamily="34" charset="0"/>
              </a:rPr>
              <a:t>Record</a:t>
            </a:r>
            <a:r>
              <a:rPr lang="en-US" sz="2400" dirty="0">
                <a:latin typeface="Calibri" panose="020F0502020204030204" pitchFamily="34" charset="0"/>
                <a:cs typeface="Calibri" panose="020F0502020204030204" pitchFamily="34" charset="0"/>
              </a:rPr>
              <a:t> Keeping</a:t>
            </a:r>
          </a:p>
        </p:txBody>
      </p:sp>
    </p:spTree>
    <p:extLst>
      <p:ext uri="{BB962C8B-B14F-4D97-AF65-F5344CB8AC3E}">
        <p14:creationId xmlns:p14="http://schemas.microsoft.com/office/powerpoint/2010/main" val="414748569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C183D7F6-B498-43B3-948B-1728B52AA6E4}">
                <adec:decorative xmlns:adec="http://schemas.microsoft.com/office/drawing/2017/decorative" val="1"/>
              </a:ext>
            </a:extLst>
          </p:cNvPr>
          <p:cNvSpPr>
            <a:spLocks noGrp="1"/>
          </p:cNvSpPr>
          <p:nvPr>
            <p:ph type="sldNum" sz="quarter" idx="10"/>
          </p:nvPr>
        </p:nvSpPr>
        <p:spPr/>
        <p:txBody>
          <a:bodyPr/>
          <a:lstStyle/>
          <a:p>
            <a:pPr>
              <a:defRPr/>
            </a:pPr>
            <a:fld id="{F2DF5F09-D78D-44DB-A338-E90D23C46220}" type="slidenum">
              <a:rPr lang="en-US" smtClean="0"/>
              <a:pPr>
                <a:defRPr/>
              </a:pPr>
              <a:t>20</a:t>
            </a:fld>
            <a:endParaRPr lang="en-US" dirty="0"/>
          </a:p>
        </p:txBody>
      </p:sp>
      <p:sp>
        <p:nvSpPr>
          <p:cNvPr id="101378" name="Rectangle 2"/>
          <p:cNvSpPr>
            <a:spLocks noGrp="1" noChangeArrowheads="1"/>
          </p:cNvSpPr>
          <p:nvPr>
            <p:ph type="title"/>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800" b="1" i="0" u="none" strike="noStrike" kern="0" cap="none" spc="0" normalizeH="0" baseline="0" noProof="0" dirty="0">
                <a:ln>
                  <a:noFill/>
                </a:ln>
                <a:solidFill>
                  <a:schemeClr val="bg2">
                    <a:lumMod val="20000"/>
                    <a:lumOff val="80000"/>
                  </a:schemeClr>
                </a:solidFill>
                <a:effectLst/>
                <a:uLnTx/>
                <a:uFillTx/>
                <a:latin typeface="Calibri" panose="020F0502020204030204" pitchFamily="34" charset="0"/>
                <a:ea typeface="+mj-ea"/>
                <a:cs typeface="+mj-cs"/>
              </a:rPr>
              <a:t>Slide  </a:t>
            </a:r>
            <a:fld id="{3237BBCE-C91D-44DD-A963-9A7C49A82A1D}" type="slidenum">
              <a:rPr kumimoji="0" lang="en-US" sz="800" b="1" i="0" u="none" strike="noStrike" kern="0" cap="none" spc="0" normalizeH="0" baseline="0" noProof="0" smtClean="0">
                <a:ln>
                  <a:noFill/>
                </a:ln>
                <a:solidFill>
                  <a:schemeClr val="bg2">
                    <a:lumMod val="20000"/>
                    <a:lumOff val="80000"/>
                  </a:schemeClr>
                </a:solidFill>
                <a:effectLst/>
                <a:uLnTx/>
                <a:uFillTx/>
                <a:latin typeface="Calibri" panose="020F0502020204030204" pitchFamily="34" charset="0"/>
                <a:ea typeface="+mj-ea"/>
                <a:cs typeface="+mj-cs"/>
              </a:rPr>
              <a:pPr marL="0" marR="0" lvl="0" indent="0" algn="l" defTabSz="914400" rtl="0" eaLnBrk="0" fontAlgn="base" latinLnBrk="0" hangingPunct="0">
                <a:lnSpc>
                  <a:spcPct val="100000"/>
                </a:lnSpc>
                <a:spcBef>
                  <a:spcPct val="0"/>
                </a:spcBef>
                <a:spcAft>
                  <a:spcPct val="0"/>
                </a:spcAft>
                <a:buClrTx/>
                <a:buSzTx/>
                <a:buFontTx/>
                <a:buNone/>
                <a:tabLst/>
                <a:defRPr/>
              </a:pPr>
              <a:t>20</a:t>
            </a:fld>
            <a:r>
              <a:rPr kumimoji="0" lang="en-US" sz="800" b="1" i="0" u="none" strike="noStrike" kern="0" cap="none" spc="0" normalizeH="0" baseline="0" noProof="0" dirty="0">
                <a:ln>
                  <a:noFill/>
                </a:ln>
                <a:solidFill>
                  <a:schemeClr val="bg2">
                    <a:lumMod val="20000"/>
                    <a:lumOff val="80000"/>
                  </a:schemeClr>
                </a:solidFill>
                <a:effectLst/>
                <a:uLnTx/>
                <a:uFillTx/>
                <a:latin typeface="Calibri" panose="020F0502020204030204" pitchFamily="34" charset="0"/>
                <a:ea typeface="+mj-ea"/>
                <a:cs typeface="+mj-cs"/>
              </a:rPr>
              <a:t> </a:t>
            </a:r>
            <a:br>
              <a:rPr kumimoji="0" lang="en-US" sz="800" b="1" i="0" u="none" strike="noStrike" kern="0" cap="none" spc="0" normalizeH="0" baseline="0" noProof="0" dirty="0">
                <a:ln>
                  <a:noFill/>
                </a:ln>
                <a:solidFill>
                  <a:srgbClr val="333399"/>
                </a:solidFill>
                <a:effectLst/>
                <a:uLnTx/>
                <a:uFillTx/>
                <a:latin typeface="Calibri" panose="020F0502020204030204" pitchFamily="34" charset="0"/>
                <a:ea typeface="+mj-ea"/>
                <a:cs typeface="+mj-cs"/>
              </a:rPr>
            </a:br>
            <a:r>
              <a:rPr lang="en-US" altLang="en-US" dirty="0">
                <a:effectLst/>
                <a:ea typeface="ＭＳ Ｐゴシック" pitchFamily="34" charset="-128"/>
              </a:rPr>
              <a:t>IL-NET (CIL-NET and SILC-NET) Attribution</a:t>
            </a:r>
          </a:p>
        </p:txBody>
      </p:sp>
      <p:sp>
        <p:nvSpPr>
          <p:cNvPr id="101379" name="Rectangle 3"/>
          <p:cNvSpPr>
            <a:spLocks noGrp="1" noChangeArrowheads="1"/>
          </p:cNvSpPr>
          <p:nvPr>
            <p:ph type="body" idx="1"/>
          </p:nvPr>
        </p:nvSpPr>
        <p:spPr>
          <a:xfrm>
            <a:off x="380999" y="1143000"/>
            <a:ext cx="8458201" cy="5181600"/>
          </a:xfrm>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buFontTx/>
              <a:buNone/>
            </a:pPr>
            <a:r>
              <a:rPr lang="en-US" altLang="en-US" sz="2800" dirty="0">
                <a:ea typeface="ＭＳ Ｐゴシック" pitchFamily="34" charset="-128"/>
              </a:rPr>
              <a:t>	Support for the development of this training was provided by the Department of Health and Human Services, Administration for Community Living under grant numbers </a:t>
            </a:r>
            <a:r>
              <a:rPr lang="en-US" sz="2800" dirty="0"/>
              <a:t>90ILTA0001 and 90ISTA0001</a:t>
            </a:r>
            <a:r>
              <a:rPr lang="en-US" altLang="en-US" sz="2800" dirty="0">
                <a:ea typeface="ＭＳ Ｐゴシック" pitchFamily="34" charset="-128"/>
              </a:rPr>
              <a:t>. No official endorsement of the Department of Health and Human Services should be inferred. Permission is granted for duplication of any portion of this PowerPoint presentation, providing that the following credit is given to the project: Developed as part of the IL-NET, an ILRU/NCIL/APRIL National Training and Technical Assistance project.</a:t>
            </a:r>
          </a:p>
          <a:p>
            <a:pPr>
              <a:buFont typeface="Tahoma" pitchFamily="34" charset="0"/>
              <a:buNone/>
            </a:pPr>
            <a:endParaRPr lang="en-US" altLang="en-US" sz="2000" dirty="0">
              <a:ea typeface="ＭＳ Ｐゴシック" pitchFamily="34" charset="-128"/>
            </a:endParaRPr>
          </a:p>
        </p:txBody>
      </p:sp>
    </p:spTree>
    <p:extLst>
      <p:ext uri="{BB962C8B-B14F-4D97-AF65-F5344CB8AC3E}">
        <p14:creationId xmlns:p14="http://schemas.microsoft.com/office/powerpoint/2010/main" val="3942051999"/>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1059" b="0" dirty="0">
                <a:solidFill>
                  <a:schemeClr val="bg2">
                    <a:lumMod val="20000"/>
                    <a:lumOff val="80000"/>
                  </a:schemeClr>
                </a:solidFill>
                <a:latin typeface="Arial Rounded MT Bold" panose="020F0704030504030204" pitchFamily="34" charset="0"/>
              </a:rPr>
              <a:t>&gt;&gt; SLIDE / DIAPOSITIVA </a:t>
            </a:r>
            <a:fld id="{3D463472-36BD-4CF6-B188-D29D9C6DE56C}" type="slidenum">
              <a:rPr lang="en-US" sz="1059" b="0">
                <a:solidFill>
                  <a:schemeClr val="bg2">
                    <a:lumMod val="20000"/>
                    <a:lumOff val="80000"/>
                  </a:schemeClr>
                </a:solidFill>
                <a:latin typeface="Arial Rounded MT Bold" panose="020F0704030504030204" pitchFamily="34" charset="0"/>
              </a:rPr>
              <a:pPr/>
              <a:t>3</a:t>
            </a:fld>
            <a:br>
              <a:rPr lang="en-US" sz="529" dirty="0">
                <a:solidFill>
                  <a:schemeClr val="bg1"/>
                </a:solidFill>
                <a:latin typeface="Verdana" panose="020B0604030504040204" pitchFamily="34" charset="0"/>
                <a:ea typeface="Verdana" panose="020B0604030504040204" pitchFamily="34" charset="0"/>
              </a:rPr>
            </a:br>
            <a:r>
              <a:rPr lang="en-US" sz="2824" dirty="0">
                <a:ea typeface="Verdana" panose="020B0604030504040204" pitchFamily="34" charset="0"/>
                <a:cs typeface="Calibri" panose="020F0502020204030204" pitchFamily="34" charset="0"/>
              </a:rPr>
              <a:t>Evaluation Survey</a:t>
            </a:r>
            <a:endParaRPr lang="en-US" sz="2118" dirty="0">
              <a:solidFill>
                <a:srgbClr val="333399"/>
              </a:solidFill>
              <a:ea typeface="Verdana" panose="020B0604030504040204" pitchFamily="34" charset="0"/>
              <a:cs typeface="Calibri" panose="020F0502020204030204" pitchFamily="34" charset="0"/>
            </a:endParaRPr>
          </a:p>
        </p:txBody>
      </p:sp>
      <p:sp>
        <p:nvSpPr>
          <p:cNvPr id="3" name="Content Placeholder 2">
            <a:extLst>
              <a:ext uri="{FF2B5EF4-FFF2-40B4-BE49-F238E27FC236}">
                <a16:creationId xmlns:a16="http://schemas.microsoft.com/office/drawing/2014/main" id="{F384B314-FA0D-8351-5C86-398010455EB9}"/>
              </a:ext>
            </a:extLst>
          </p:cNvPr>
          <p:cNvSpPr>
            <a:spLocks noGrp="1"/>
          </p:cNvSpPr>
          <p:nvPr>
            <p:ph idx="1"/>
          </p:nvPr>
        </p:nvSpPr>
        <p:spPr>
          <a:xfrm>
            <a:off x="745191" y="1365590"/>
            <a:ext cx="8396082" cy="4752822"/>
          </a:xfrm>
        </p:spPr>
        <p:txBody>
          <a:bodyPr>
            <a:noAutofit/>
          </a:bodyPr>
          <a:lstStyle/>
          <a:p>
            <a:pPr marL="0" indent="0">
              <a:buNone/>
            </a:pPr>
            <a:r>
              <a:rPr lang="en-US" sz="2400" dirty="0"/>
              <a:t>Your feedback on this webinar is important to us. At the end of the presentation, you will have the opportunity to complete a brief evaluation survey.</a:t>
            </a:r>
          </a:p>
          <a:p>
            <a:pPr marL="0" indent="0">
              <a:buNone/>
            </a:pPr>
            <a:r>
              <a:rPr lang="en-US" sz="2400" dirty="0"/>
              <a:t>Evaluation Link:  </a:t>
            </a:r>
            <a:r>
              <a:rPr lang="en-US" sz="2400" dirty="0">
                <a:hlinkClick r:id="rId3"/>
              </a:rPr>
              <a:t>https://uthtmc.az1.qualtrics.com/jfe/form/SV_ewEcd7v7yPWKitU</a:t>
            </a:r>
            <a:endParaRPr lang="en-US" sz="2400" dirty="0"/>
          </a:p>
          <a:p>
            <a:pPr marL="0" indent="0">
              <a:buNone/>
            </a:pPr>
            <a:endParaRPr lang="en-US" sz="2400" dirty="0"/>
          </a:p>
          <a:p>
            <a:pPr marL="0" indent="0">
              <a:buNone/>
            </a:pPr>
            <a:endParaRPr lang="en-US" sz="2400" dirty="0"/>
          </a:p>
          <a:p>
            <a:pPr marL="0" indent="0">
              <a:buNone/>
            </a:pPr>
            <a:endParaRPr lang="en-US" sz="2400" dirty="0"/>
          </a:p>
          <a:p>
            <a:pPr marL="0" indent="0">
              <a:buNone/>
            </a:pPr>
            <a:endParaRPr lang="es-ES" sz="1677" dirty="0"/>
          </a:p>
          <a:p>
            <a:pPr marL="0" indent="0">
              <a:buNone/>
            </a:pPr>
            <a:endParaRPr lang="en-US" sz="1677" dirty="0"/>
          </a:p>
        </p:txBody>
      </p:sp>
      <p:pic>
        <p:nvPicPr>
          <p:cNvPr id="1028" name="Picture 4" descr="QR Code for survey link">
            <a:extLst>
              <a:ext uri="{FF2B5EF4-FFF2-40B4-BE49-F238E27FC236}">
                <a16:creationId xmlns:a16="http://schemas.microsoft.com/office/drawing/2014/main" id="{F8105B35-6CE1-24C9-40D8-1A92E077D48D}"/>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67050" y="3603812"/>
            <a:ext cx="2514600" cy="2514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91620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1059" b="0" dirty="0">
                <a:solidFill>
                  <a:schemeClr val="bg2">
                    <a:lumMod val="20000"/>
                    <a:lumOff val="80000"/>
                  </a:schemeClr>
                </a:solidFill>
                <a:latin typeface="Arial Rounded MT Bold" panose="020F0704030504030204" pitchFamily="34" charset="0"/>
              </a:rPr>
              <a:t>&gt;&gt; SLIDE / DIAPOSITIVA </a:t>
            </a:r>
            <a:fld id="{3D463472-36BD-4CF6-B188-D29D9C6DE56C}" type="slidenum">
              <a:rPr lang="en-US" sz="1059" b="0">
                <a:solidFill>
                  <a:schemeClr val="bg2">
                    <a:lumMod val="20000"/>
                    <a:lumOff val="80000"/>
                  </a:schemeClr>
                </a:solidFill>
                <a:latin typeface="Arial Rounded MT Bold" panose="020F0704030504030204" pitchFamily="34" charset="0"/>
              </a:rPr>
              <a:pPr/>
              <a:t>4</a:t>
            </a:fld>
            <a:br>
              <a:rPr lang="en-US" sz="529" dirty="0">
                <a:solidFill>
                  <a:schemeClr val="bg1"/>
                </a:solidFill>
                <a:latin typeface="Verdana" panose="020B0604030504040204" pitchFamily="34" charset="0"/>
                <a:ea typeface="Verdana" panose="020B0604030504040204" pitchFamily="34" charset="0"/>
              </a:rPr>
            </a:br>
            <a:r>
              <a:rPr lang="en-US" dirty="0">
                <a:ea typeface="Verdana" panose="020B0604030504040204" pitchFamily="34" charset="0"/>
                <a:cs typeface="Calibri" panose="020F0502020204030204" pitchFamily="34" charset="0"/>
              </a:rPr>
              <a:t>What You Will Learn About Today</a:t>
            </a:r>
            <a:endParaRPr lang="en-US" dirty="0">
              <a:solidFill>
                <a:srgbClr val="333399"/>
              </a:solidFill>
              <a:ea typeface="Verdana" panose="020B0604030504040204" pitchFamily="34" charset="0"/>
              <a:cs typeface="Calibri" panose="020F0502020204030204" pitchFamily="34" charset="0"/>
            </a:endParaRPr>
          </a:p>
        </p:txBody>
      </p:sp>
      <p:sp>
        <p:nvSpPr>
          <p:cNvPr id="3" name="Content Placeholder 2">
            <a:extLst>
              <a:ext uri="{FF2B5EF4-FFF2-40B4-BE49-F238E27FC236}">
                <a16:creationId xmlns:a16="http://schemas.microsoft.com/office/drawing/2014/main" id="{F384B314-FA0D-8351-5C86-398010455EB9}"/>
              </a:ext>
            </a:extLst>
          </p:cNvPr>
          <p:cNvSpPr>
            <a:spLocks noGrp="1"/>
          </p:cNvSpPr>
          <p:nvPr>
            <p:ph idx="1"/>
          </p:nvPr>
        </p:nvSpPr>
        <p:spPr/>
        <p:txBody>
          <a:bodyPr>
            <a:noAutofit/>
          </a:bodyPr>
          <a:lstStyle/>
          <a:p>
            <a:r>
              <a:rPr lang="en-US" sz="2400" dirty="0"/>
              <a:t>Financial records as the backbone of financial success. </a:t>
            </a:r>
          </a:p>
          <a:p>
            <a:r>
              <a:rPr lang="en-US" sz="2400" dirty="0"/>
              <a:t>Components of financial records.</a:t>
            </a:r>
          </a:p>
          <a:p>
            <a:r>
              <a:rPr lang="en-US" sz="2400" dirty="0"/>
              <a:t>Compliance with different regulations, including federal awards. </a:t>
            </a:r>
          </a:p>
          <a:p>
            <a:r>
              <a:rPr lang="en-US" sz="2400" dirty="0"/>
              <a:t>Effective and thorough record-keeping practices.</a:t>
            </a:r>
          </a:p>
          <a:p>
            <a:r>
              <a:rPr lang="en-US" sz="2400" dirty="0"/>
              <a:t>Assessments, analysis, and decisions driven by financial records </a:t>
            </a:r>
          </a:p>
          <a:p>
            <a:endParaRPr lang="en-US" sz="2400" dirty="0"/>
          </a:p>
          <a:p>
            <a:pPr marL="0" indent="0">
              <a:buNone/>
            </a:pPr>
            <a:endParaRPr lang="en-US" sz="2400" dirty="0"/>
          </a:p>
          <a:p>
            <a:endParaRPr lang="en-US" sz="2400" dirty="0">
              <a:highlight>
                <a:srgbClr val="FFFF00"/>
              </a:highlight>
            </a:endParaRPr>
          </a:p>
          <a:p>
            <a:pPr marL="0" indent="0">
              <a:buNone/>
            </a:pPr>
            <a:endParaRPr lang="en-US" sz="1588" dirty="0"/>
          </a:p>
          <a:p>
            <a:pPr marL="403433" indent="-403433">
              <a:buFont typeface="+mj-lt"/>
              <a:buAutoNum type="arabicPeriod"/>
            </a:pPr>
            <a:endParaRPr lang="en-US" sz="1588" dirty="0"/>
          </a:p>
          <a:p>
            <a:pPr marL="403433" indent="-403433">
              <a:buFont typeface="+mj-lt"/>
              <a:buAutoNum type="arabicPeriod"/>
            </a:pPr>
            <a:endParaRPr lang="en-US" sz="1588" dirty="0"/>
          </a:p>
        </p:txBody>
      </p:sp>
    </p:spTree>
    <p:extLst>
      <p:ext uri="{BB962C8B-B14F-4D97-AF65-F5344CB8AC3E}">
        <p14:creationId xmlns:p14="http://schemas.microsoft.com/office/powerpoint/2010/main" val="2401796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1059" b="0" dirty="0">
                <a:solidFill>
                  <a:schemeClr val="bg2">
                    <a:lumMod val="20000"/>
                    <a:lumOff val="80000"/>
                  </a:schemeClr>
                </a:solidFill>
                <a:latin typeface="Arial Rounded MT Bold" panose="020F0704030504030204" pitchFamily="34" charset="0"/>
              </a:rPr>
              <a:t>&gt;&gt; SLIDE / DIAPOSITIVA </a:t>
            </a:r>
            <a:fld id="{3D463472-36BD-4CF6-B188-D29D9C6DE56C}" type="slidenum">
              <a:rPr lang="en-US" sz="1059" b="0">
                <a:solidFill>
                  <a:schemeClr val="bg2">
                    <a:lumMod val="20000"/>
                    <a:lumOff val="80000"/>
                  </a:schemeClr>
                </a:solidFill>
                <a:latin typeface="Arial Rounded MT Bold" panose="020F0704030504030204" pitchFamily="34" charset="0"/>
              </a:rPr>
              <a:pPr/>
              <a:t>5</a:t>
            </a:fld>
            <a:br>
              <a:rPr lang="en-US" sz="529" dirty="0">
                <a:solidFill>
                  <a:schemeClr val="bg1"/>
                </a:solidFill>
                <a:latin typeface="Verdana" panose="020B0604030504040204" pitchFamily="34" charset="0"/>
                <a:ea typeface="Verdana" panose="020B0604030504040204" pitchFamily="34" charset="0"/>
              </a:rPr>
            </a:br>
            <a:r>
              <a:rPr lang="en-US" sz="2824" dirty="0">
                <a:ea typeface="Verdana" panose="020B0604030504040204" pitchFamily="34" charset="0"/>
                <a:cs typeface="Calibri" panose="020F0502020204030204" pitchFamily="34" charset="0"/>
              </a:rPr>
              <a:t>General Reminders</a:t>
            </a:r>
            <a:endParaRPr lang="en-US" sz="2118" dirty="0">
              <a:ea typeface="Verdana" panose="020B0604030504040204" pitchFamily="34" charset="0"/>
              <a:cs typeface="Calibri" panose="020F0502020204030204" pitchFamily="34" charset="0"/>
            </a:endParaRPr>
          </a:p>
        </p:txBody>
      </p:sp>
      <p:sp>
        <p:nvSpPr>
          <p:cNvPr id="3" name="Content Placeholder 2">
            <a:extLst>
              <a:ext uri="{FF2B5EF4-FFF2-40B4-BE49-F238E27FC236}">
                <a16:creationId xmlns:a16="http://schemas.microsoft.com/office/drawing/2014/main" id="{F384B314-FA0D-8351-5C86-398010455EB9}"/>
              </a:ext>
            </a:extLst>
          </p:cNvPr>
          <p:cNvSpPr>
            <a:spLocks noGrp="1"/>
          </p:cNvSpPr>
          <p:nvPr>
            <p:ph idx="1"/>
          </p:nvPr>
        </p:nvSpPr>
        <p:spPr>
          <a:xfrm>
            <a:off x="745191" y="1143000"/>
            <a:ext cx="7726456" cy="4621025"/>
          </a:xfrm>
        </p:spPr>
        <p:txBody>
          <a:bodyPr>
            <a:noAutofit/>
          </a:bodyPr>
          <a:lstStyle/>
          <a:p>
            <a:r>
              <a:rPr lang="en-US" sz="2400" b="1" dirty="0">
                <a:solidFill>
                  <a:srgbClr val="000000"/>
                </a:solidFill>
              </a:rPr>
              <a:t>Accessibility</a:t>
            </a:r>
          </a:p>
          <a:p>
            <a:pPr lvl="1"/>
            <a:r>
              <a:rPr lang="en-US" dirty="0">
                <a:solidFill>
                  <a:srgbClr val="000000"/>
                </a:solidFill>
              </a:rPr>
              <a:t>Captions can be accessed through Zoom. The link is in your agenda. A full transcript can be downloaded following the meeting. </a:t>
            </a:r>
          </a:p>
          <a:p>
            <a:pPr lvl="1"/>
            <a:r>
              <a:rPr lang="en-US" dirty="0">
                <a:solidFill>
                  <a:srgbClr val="000000"/>
                </a:solidFill>
              </a:rPr>
              <a:t>Provide a visual description when introducing yourself</a:t>
            </a:r>
          </a:p>
          <a:p>
            <a:pPr lvl="1"/>
            <a:r>
              <a:rPr lang="en-US" dirty="0">
                <a:solidFill>
                  <a:srgbClr val="000000"/>
                </a:solidFill>
              </a:rPr>
              <a:t>Share your pronouns</a:t>
            </a:r>
          </a:p>
          <a:p>
            <a:pPr marL="342900" lvl="1" indent="-342900">
              <a:buChar char="•"/>
            </a:pPr>
            <a:r>
              <a:rPr lang="en-US" b="1" dirty="0">
                <a:solidFill>
                  <a:srgbClr val="000000"/>
                </a:solidFill>
                <a:ea typeface="+mn-ea"/>
                <a:cs typeface="+mn-cs"/>
              </a:rPr>
              <a:t>Open to Learn</a:t>
            </a:r>
          </a:p>
          <a:p>
            <a:pPr lvl="1"/>
            <a:r>
              <a:rPr lang="en-US" dirty="0">
                <a:solidFill>
                  <a:srgbClr val="000000"/>
                </a:solidFill>
              </a:rPr>
              <a:t>The group contains all levels of experience and backgrounds.  </a:t>
            </a:r>
          </a:p>
          <a:p>
            <a:pPr lvl="1"/>
            <a:r>
              <a:rPr lang="en-US" dirty="0">
                <a:solidFill>
                  <a:srgbClr val="000000"/>
                </a:solidFill>
              </a:rPr>
              <a:t>This is a learning environment, and all questions are appropriate and expected. </a:t>
            </a:r>
          </a:p>
          <a:p>
            <a:pPr marL="0" indent="0">
              <a:buNone/>
            </a:pPr>
            <a:endParaRPr lang="en-US" sz="1677" b="1" dirty="0">
              <a:solidFill>
                <a:srgbClr val="C00000"/>
              </a:solidFill>
            </a:endParaRPr>
          </a:p>
          <a:p>
            <a:endParaRPr lang="en-US" sz="1677" dirty="0">
              <a:solidFill>
                <a:srgbClr val="000000"/>
              </a:solidFill>
            </a:endParaRPr>
          </a:p>
          <a:p>
            <a:pPr marL="0" indent="0">
              <a:buNone/>
            </a:pPr>
            <a:endParaRPr lang="en-US" sz="1677" dirty="0">
              <a:solidFill>
                <a:srgbClr val="000000"/>
              </a:solidFill>
            </a:endParaRPr>
          </a:p>
          <a:p>
            <a:pPr algn="l">
              <a:buFont typeface="Arial" panose="020B0604020202020204" pitchFamily="34" charset="0"/>
              <a:buChar char="•"/>
            </a:pPr>
            <a:endParaRPr lang="en-US" sz="1677" dirty="0">
              <a:solidFill>
                <a:srgbClr val="000000"/>
              </a:solidFill>
            </a:endParaRPr>
          </a:p>
          <a:p>
            <a:pPr algn="l">
              <a:buFont typeface="Arial" panose="020B0604020202020204" pitchFamily="34" charset="0"/>
              <a:buChar char="•"/>
            </a:pPr>
            <a:endParaRPr lang="en-US" sz="1677" dirty="0">
              <a:solidFill>
                <a:srgbClr val="000000"/>
              </a:solidFill>
            </a:endParaRPr>
          </a:p>
          <a:p>
            <a:pPr marL="403433" indent="-403433">
              <a:buFont typeface="+mj-lt"/>
              <a:buAutoNum type="arabicPeriod"/>
            </a:pPr>
            <a:endParaRPr lang="en-US" sz="1677" dirty="0"/>
          </a:p>
        </p:txBody>
      </p:sp>
    </p:spTree>
    <p:extLst>
      <p:ext uri="{BB962C8B-B14F-4D97-AF65-F5344CB8AC3E}">
        <p14:creationId xmlns:p14="http://schemas.microsoft.com/office/powerpoint/2010/main" val="31306215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a:ea typeface="Tahoma" panose="020B0604030504040204" pitchFamily="34" charset="0"/>
                <a:cs typeface="Calibri Light" panose="020F0302020204030204" pitchFamily="34" charset="0"/>
              </a:rPr>
              <a:t>Timely Financial Records as the backbone of financial success</a:t>
            </a:r>
            <a:endParaRPr lang="en-US" dirty="0">
              <a:solidFill>
                <a:schemeClr val="accent2"/>
              </a:solidFill>
              <a:ea typeface="Tahoma" panose="020B0604030504040204" pitchFamily="34" charset="0"/>
              <a:cs typeface="Calibri Light" panose="020F0302020204030204" pitchFamily="34" charset="0"/>
            </a:endParaRPr>
          </a:p>
        </p:txBody>
      </p:sp>
      <p:sp>
        <p:nvSpPr>
          <p:cNvPr id="3" name="Content Placeholder 2"/>
          <p:cNvSpPr>
            <a:spLocks noGrp="1"/>
          </p:cNvSpPr>
          <p:nvPr>
            <p:ph idx="1"/>
          </p:nvPr>
        </p:nvSpPr>
        <p:spPr>
          <a:xfrm>
            <a:off x="304800" y="1143000"/>
            <a:ext cx="8610600" cy="5029200"/>
          </a:xfrm>
        </p:spPr>
        <p:txBody>
          <a:bodyPr/>
          <a:lstStyle/>
          <a:p>
            <a:r>
              <a:rPr lang="en-US" dirty="0"/>
              <a:t>Financial records play a crucial role in managing the day-to-day operations and planning for long-term goals. </a:t>
            </a:r>
          </a:p>
          <a:p>
            <a:r>
              <a:rPr lang="en-US" dirty="0"/>
              <a:t>Financial records provide a comprehensive overview of income sources and expenditures (spending). This tracking helps the organization understand its cash flow, identify areas for cost-cutting, and ensure that income is sufficient to cover expenses.</a:t>
            </a:r>
          </a:p>
          <a:p>
            <a:r>
              <a:rPr lang="en-US" dirty="0"/>
              <a:t>Financial records are basis to the budgeting process and reporting processes. By analyzing past financial data, we can create realistic budgets, set financial goals, and develop strategic plans for the future.</a:t>
            </a:r>
          </a:p>
          <a:p>
            <a:pPr marL="0" indent="0">
              <a:buNone/>
            </a:pPr>
            <a:endParaRPr lang="en-US" b="1" dirty="0"/>
          </a:p>
        </p:txBody>
      </p:sp>
      <p:sp>
        <p:nvSpPr>
          <p:cNvPr id="4" name="Slide Number Placeholder 3"/>
          <p:cNvSpPr>
            <a:spLocks noGrp="1"/>
          </p:cNvSpPr>
          <p:nvPr>
            <p:ph type="sldNum" sz="quarter" idx="10"/>
          </p:nvPr>
        </p:nvSpPr>
        <p:spPr>
          <a:prstGeom prst="rect">
            <a:avLst/>
          </a:prstGeom>
        </p:spPr>
        <p:txBody>
          <a:bodyPr/>
          <a:lstStyle/>
          <a:p>
            <a:fld id="{34BBC363-8651-40F5-ADDC-7ED98BE00A78}" type="slidenum">
              <a:rPr lang="en-US" smtClean="0"/>
              <a:t>6</a:t>
            </a:fld>
            <a:endParaRPr lang="en-US" dirty="0"/>
          </a:p>
        </p:txBody>
      </p:sp>
    </p:spTree>
    <p:extLst>
      <p:ext uri="{BB962C8B-B14F-4D97-AF65-F5344CB8AC3E}">
        <p14:creationId xmlns:p14="http://schemas.microsoft.com/office/powerpoint/2010/main" val="12658227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4243B5F-D5B6-5CC9-93DB-07AF172563F5}"/>
              </a:ext>
            </a:extLst>
          </p:cNvPr>
          <p:cNvSpPr>
            <a:spLocks noGrp="1"/>
          </p:cNvSpPr>
          <p:nvPr>
            <p:ph type="title"/>
          </p:nvPr>
        </p:nvSpPr>
        <p:spPr>
          <a:xfrm>
            <a:off x="228600" y="261257"/>
            <a:ext cx="7696200" cy="827314"/>
          </a:xfrm>
        </p:spPr>
        <p:txBody>
          <a:bodyPr/>
          <a:lstStyle/>
          <a:p>
            <a:br>
              <a:rPr lang="en-US" sz="2800" dirty="0">
                <a:ea typeface="Tahoma" panose="020B0604030504040204" pitchFamily="34" charset="0"/>
                <a:cs typeface="Calibri Light" panose="020F0302020204030204" pitchFamily="34" charset="0"/>
              </a:rPr>
            </a:br>
            <a:r>
              <a:rPr lang="en-US" sz="2800" dirty="0">
                <a:ea typeface="Tahoma" panose="020B0604030504040204" pitchFamily="34" charset="0"/>
                <a:cs typeface="Calibri Light" panose="020F0302020204030204" pitchFamily="34" charset="0"/>
              </a:rPr>
              <a:t>Timely Financial Records as the Backbone of </a:t>
            </a:r>
            <a:r>
              <a:rPr lang="en-US" dirty="0">
                <a:ea typeface="Tahoma" panose="020B0604030504040204" pitchFamily="34" charset="0"/>
                <a:cs typeface="Calibri Light" panose="020F0302020204030204" pitchFamily="34" charset="0"/>
              </a:rPr>
              <a:t>F</a:t>
            </a:r>
            <a:r>
              <a:rPr lang="en-US" sz="2800" dirty="0">
                <a:ea typeface="Tahoma" panose="020B0604030504040204" pitchFamily="34" charset="0"/>
                <a:cs typeface="Calibri Light" panose="020F0302020204030204" pitchFamily="34" charset="0"/>
              </a:rPr>
              <a:t>inancial </a:t>
            </a:r>
            <a:r>
              <a:rPr lang="en-US" dirty="0">
                <a:ea typeface="Tahoma" panose="020B0604030504040204" pitchFamily="34" charset="0"/>
                <a:cs typeface="Calibri Light" panose="020F0302020204030204" pitchFamily="34" charset="0"/>
              </a:rPr>
              <a:t>S</a:t>
            </a:r>
            <a:r>
              <a:rPr lang="en-US" sz="2800" dirty="0">
                <a:ea typeface="Tahoma" panose="020B0604030504040204" pitchFamily="34" charset="0"/>
                <a:cs typeface="Calibri Light" panose="020F0302020204030204" pitchFamily="34" charset="0"/>
              </a:rPr>
              <a:t>uccess, Continued</a:t>
            </a:r>
            <a:br>
              <a:rPr lang="en-US" dirty="0"/>
            </a:br>
            <a:endParaRPr lang="en-US" dirty="0"/>
          </a:p>
        </p:txBody>
      </p:sp>
      <p:sp>
        <p:nvSpPr>
          <p:cNvPr id="2" name="Content Placeholder 1">
            <a:extLst>
              <a:ext uri="{FF2B5EF4-FFF2-40B4-BE49-F238E27FC236}">
                <a16:creationId xmlns:a16="http://schemas.microsoft.com/office/drawing/2014/main" id="{F83270CA-EFC0-230E-DFD3-3328766D1D30}"/>
              </a:ext>
            </a:extLst>
          </p:cNvPr>
          <p:cNvSpPr>
            <a:spLocks noGrp="1"/>
          </p:cNvSpPr>
          <p:nvPr>
            <p:ph idx="1"/>
          </p:nvPr>
        </p:nvSpPr>
        <p:spPr>
          <a:xfrm>
            <a:off x="304800" y="1066800"/>
            <a:ext cx="8610600" cy="5105400"/>
          </a:xfrm>
        </p:spPr>
        <p:txBody>
          <a:bodyPr/>
          <a:lstStyle/>
          <a:p>
            <a:r>
              <a:rPr lang="en-US" dirty="0"/>
              <a:t>Sound financial decisions rely on accurate and up-to-date information. </a:t>
            </a:r>
          </a:p>
          <a:p>
            <a:r>
              <a:rPr lang="en-US" dirty="0"/>
              <a:t>Financial records serve as a valuable reference when making decisions about starting a new program, expanding services, preparing for the unknown, and responding to emergencies.</a:t>
            </a:r>
          </a:p>
          <a:p>
            <a:r>
              <a:rPr lang="en-US" dirty="0"/>
              <a:t>Financial records can help identify potential financial risks. By monitoring trends and anomalies, we can proactively address financial challenges, mitigate risks, and make informed decisions to protect our organization and services</a:t>
            </a:r>
            <a:r>
              <a:rPr lang="en-US" dirty="0">
                <a:solidFill>
                  <a:srgbClr val="0D0D0D"/>
                </a:solidFill>
                <a:latin typeface="Söhne"/>
              </a:rPr>
              <a:t>.</a:t>
            </a:r>
          </a:p>
          <a:p>
            <a:r>
              <a:rPr lang="en-US" dirty="0"/>
              <a:t>Reliable financial records are essential for auditors to assess compliance, and ensure the accuracy and integrity of financial reporting.</a:t>
            </a:r>
          </a:p>
          <a:p>
            <a:endParaRPr lang="en-US" dirty="0"/>
          </a:p>
          <a:p>
            <a:pPr marL="457200" lvl="1" indent="0">
              <a:buNone/>
            </a:pPr>
            <a:endParaRPr lang="en-US" dirty="0"/>
          </a:p>
        </p:txBody>
      </p:sp>
      <p:sp>
        <p:nvSpPr>
          <p:cNvPr id="3" name="Slide Number Placeholder 2">
            <a:extLst>
              <a:ext uri="{FF2B5EF4-FFF2-40B4-BE49-F238E27FC236}">
                <a16:creationId xmlns:a16="http://schemas.microsoft.com/office/drawing/2014/main" id="{B65BCA20-3F2D-B440-8EB6-858C3E3F0AD6}"/>
              </a:ext>
            </a:extLst>
          </p:cNvPr>
          <p:cNvSpPr>
            <a:spLocks noGrp="1"/>
          </p:cNvSpPr>
          <p:nvPr>
            <p:ph type="sldNum" sz="quarter" idx="10"/>
          </p:nvPr>
        </p:nvSpPr>
        <p:spPr/>
        <p:txBody>
          <a:bodyPr/>
          <a:lstStyle/>
          <a:p>
            <a:pPr>
              <a:defRPr/>
            </a:pPr>
            <a:fld id="{F2DF5F09-D78D-44DB-A338-E90D23C46220}" type="slidenum">
              <a:rPr lang="en-US" smtClean="0"/>
              <a:t>7</a:t>
            </a:fld>
            <a:endParaRPr lang="en-US" dirty="0"/>
          </a:p>
        </p:txBody>
      </p:sp>
    </p:spTree>
    <p:extLst>
      <p:ext uri="{BB962C8B-B14F-4D97-AF65-F5344CB8AC3E}">
        <p14:creationId xmlns:p14="http://schemas.microsoft.com/office/powerpoint/2010/main" val="40378225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C393A81-C00F-411E-9F84-41FC9DC241AC}"/>
              </a:ext>
            </a:extLst>
          </p:cNvPr>
          <p:cNvSpPr>
            <a:spLocks noGrp="1"/>
          </p:cNvSpPr>
          <p:nvPr>
            <p:ph type="title"/>
          </p:nvPr>
        </p:nvSpPr>
        <p:spPr/>
        <p:txBody>
          <a:bodyPr/>
          <a:lstStyle/>
          <a:p>
            <a:r>
              <a:rPr lang="en-US" dirty="0"/>
              <a:t>Components of Financial Records </a:t>
            </a:r>
          </a:p>
        </p:txBody>
      </p:sp>
      <p:sp>
        <p:nvSpPr>
          <p:cNvPr id="2" name="Content Placeholder 1">
            <a:extLst>
              <a:ext uri="{FF2B5EF4-FFF2-40B4-BE49-F238E27FC236}">
                <a16:creationId xmlns:a16="http://schemas.microsoft.com/office/drawing/2014/main" id="{F66A61C6-E9FA-1DA1-48B6-41E7B34CA42B}"/>
              </a:ext>
            </a:extLst>
          </p:cNvPr>
          <p:cNvSpPr>
            <a:spLocks noGrp="1"/>
          </p:cNvSpPr>
          <p:nvPr>
            <p:ph idx="1"/>
          </p:nvPr>
        </p:nvSpPr>
        <p:spPr>
          <a:xfrm>
            <a:off x="304800" y="1066800"/>
            <a:ext cx="8610600" cy="5105400"/>
          </a:xfrm>
        </p:spPr>
        <p:txBody>
          <a:bodyPr/>
          <a:lstStyle/>
          <a:p>
            <a:pPr marL="0" indent="0">
              <a:buNone/>
            </a:pPr>
            <a:r>
              <a:rPr lang="en-US" b="1" u="sng" dirty="0"/>
              <a:t>Main components of financial records include: </a:t>
            </a:r>
            <a:endParaRPr lang="en-US" dirty="0"/>
          </a:p>
          <a:p>
            <a:pPr algn="l">
              <a:buFont typeface="Arial" panose="020B0604020202020204" pitchFamily="34" charset="0"/>
              <a:buChar char="•"/>
            </a:pPr>
            <a:r>
              <a:rPr lang="en-US" dirty="0"/>
              <a:t>Statements of Activities (Profit and Loss)</a:t>
            </a:r>
          </a:p>
          <a:p>
            <a:pPr algn="l">
              <a:buFont typeface="Arial" panose="020B0604020202020204" pitchFamily="34" charset="0"/>
              <a:buChar char="•"/>
            </a:pPr>
            <a:r>
              <a:rPr lang="en-US" dirty="0"/>
              <a:t>Statements of Financial Position (Balance Sheet)</a:t>
            </a:r>
          </a:p>
          <a:p>
            <a:pPr algn="l">
              <a:buFont typeface="Arial" panose="020B0604020202020204" pitchFamily="34" charset="0"/>
              <a:buChar char="•"/>
            </a:pPr>
            <a:r>
              <a:rPr lang="en-US" dirty="0"/>
              <a:t>Cash Flow Statements </a:t>
            </a:r>
          </a:p>
          <a:p>
            <a:pPr algn="l">
              <a:buFont typeface="Arial" panose="020B0604020202020204" pitchFamily="34" charset="0"/>
              <a:buChar char="•"/>
            </a:pPr>
            <a:r>
              <a:rPr lang="en-US" dirty="0"/>
              <a:t>Bank Statements</a:t>
            </a:r>
          </a:p>
          <a:p>
            <a:pPr algn="l">
              <a:buFont typeface="Arial" panose="020B0604020202020204" pitchFamily="34" charset="0"/>
              <a:buChar char="•"/>
            </a:pPr>
            <a:r>
              <a:rPr lang="en-US" dirty="0"/>
              <a:t>Invoices, receipts, purchase requests, payments</a:t>
            </a:r>
          </a:p>
          <a:p>
            <a:pPr algn="l">
              <a:buFont typeface="Arial" panose="020B0604020202020204" pitchFamily="34" charset="0"/>
              <a:buChar char="•"/>
            </a:pPr>
            <a:r>
              <a:rPr lang="en-US" dirty="0"/>
              <a:t>Timesheets and payroll records</a:t>
            </a:r>
          </a:p>
          <a:p>
            <a:pPr algn="l">
              <a:buFont typeface="Arial" panose="020B0604020202020204" pitchFamily="34" charset="0"/>
              <a:buChar char="•"/>
            </a:pPr>
            <a:r>
              <a:rPr lang="en-US" dirty="0"/>
              <a:t>Other documentation required by your financial policies and individual grant requirements </a:t>
            </a:r>
            <a:endParaRPr lang="en-US" dirty="0">
              <a:solidFill>
                <a:srgbClr val="0D0D0D"/>
              </a:solidFill>
              <a:latin typeface="Söhne"/>
            </a:endParaRPr>
          </a:p>
          <a:p>
            <a:pPr marL="0" indent="0" algn="l">
              <a:buNone/>
            </a:pPr>
            <a:r>
              <a:rPr lang="en-US" b="0" i="0" dirty="0">
                <a:solidFill>
                  <a:srgbClr val="0D0D0D"/>
                </a:solidFill>
                <a:effectLst/>
                <a:latin typeface="Söhne"/>
              </a:rPr>
              <a:t>These components together provide a comprehensive view of financial heal</a:t>
            </a:r>
            <a:r>
              <a:rPr lang="en-US" dirty="0">
                <a:solidFill>
                  <a:srgbClr val="0D0D0D"/>
                </a:solidFill>
                <a:latin typeface="Söhne"/>
              </a:rPr>
              <a:t>th and compliance.</a:t>
            </a:r>
            <a:endParaRPr lang="en-US" b="0" i="0" dirty="0">
              <a:solidFill>
                <a:srgbClr val="0D0D0D"/>
              </a:solidFill>
              <a:effectLst/>
              <a:latin typeface="Söhne"/>
            </a:endParaRPr>
          </a:p>
          <a:p>
            <a:pPr marL="0" indent="0">
              <a:buNone/>
            </a:pPr>
            <a:endParaRPr lang="en-US" dirty="0"/>
          </a:p>
        </p:txBody>
      </p:sp>
      <p:sp>
        <p:nvSpPr>
          <p:cNvPr id="3" name="Slide Number Placeholder 2">
            <a:extLst>
              <a:ext uri="{FF2B5EF4-FFF2-40B4-BE49-F238E27FC236}">
                <a16:creationId xmlns:a16="http://schemas.microsoft.com/office/drawing/2014/main" id="{BFE2E0F4-C083-799D-B3CA-C7E071986F89}"/>
              </a:ext>
            </a:extLst>
          </p:cNvPr>
          <p:cNvSpPr>
            <a:spLocks noGrp="1"/>
          </p:cNvSpPr>
          <p:nvPr>
            <p:ph type="sldNum" sz="quarter" idx="10"/>
          </p:nvPr>
        </p:nvSpPr>
        <p:spPr/>
        <p:txBody>
          <a:bodyPr/>
          <a:lstStyle/>
          <a:p>
            <a:pPr>
              <a:defRPr/>
            </a:pPr>
            <a:fld id="{F2DF5F09-D78D-44DB-A338-E90D23C46220}" type="slidenum">
              <a:rPr lang="en-US" smtClean="0"/>
              <a:t>8</a:t>
            </a:fld>
            <a:endParaRPr lang="en-US" dirty="0"/>
          </a:p>
        </p:txBody>
      </p:sp>
    </p:spTree>
    <p:extLst>
      <p:ext uri="{BB962C8B-B14F-4D97-AF65-F5344CB8AC3E}">
        <p14:creationId xmlns:p14="http://schemas.microsoft.com/office/powerpoint/2010/main" val="652174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04800"/>
            <a:ext cx="8077200" cy="792162"/>
          </a:xfrm>
        </p:spPr>
        <p:txBody>
          <a:bodyPr/>
          <a:lstStyle/>
          <a:p>
            <a:r>
              <a:rPr lang="en-US" sz="2400" dirty="0"/>
              <a:t>Compliance</a:t>
            </a:r>
            <a:r>
              <a:rPr lang="en-US" sz="2800" dirty="0"/>
              <a:t> with different regulations, including federal awards</a:t>
            </a:r>
            <a:endParaRPr lang="en-US" dirty="0"/>
          </a:p>
        </p:txBody>
      </p:sp>
      <p:sp>
        <p:nvSpPr>
          <p:cNvPr id="3" name="Content Placeholder 2"/>
          <p:cNvSpPr>
            <a:spLocks noGrp="1"/>
          </p:cNvSpPr>
          <p:nvPr>
            <p:ph idx="1"/>
          </p:nvPr>
        </p:nvSpPr>
        <p:spPr>
          <a:xfrm>
            <a:off x="228600" y="1376624"/>
            <a:ext cx="8708571" cy="4917813"/>
          </a:xfrm>
        </p:spPr>
        <p:txBody>
          <a:bodyPr/>
          <a:lstStyle/>
          <a:p>
            <a:r>
              <a:rPr lang="en-US" sz="2400" dirty="0"/>
              <a:t>Compliance, transparency, and accountability depend on accurate record-keeping. Federal grants come with specific regulations and reporting requirements and must not be commingled with other funding sources. </a:t>
            </a:r>
          </a:p>
          <a:p>
            <a:r>
              <a:rPr lang="en-US" sz="2400" dirty="0"/>
              <a:t>Organizations must develop and follow proper policies and procedures to ensure internal controls and checks and balances. </a:t>
            </a:r>
          </a:p>
          <a:p>
            <a:r>
              <a:rPr lang="en-US" sz="2400" dirty="0"/>
              <a:t>Under Uniform Administrative Requirements, CILs must have and follow written policies and procedures that address things like: </a:t>
            </a:r>
          </a:p>
          <a:p>
            <a:pPr marL="0" indent="0">
              <a:buNone/>
            </a:pPr>
            <a:r>
              <a:rPr lang="en-US" sz="2400" dirty="0"/>
              <a:t>- Cash Management (45 C.F.R §§ 75.302 (b)(6) and 75.305)</a:t>
            </a:r>
          </a:p>
          <a:p>
            <a:pPr marL="0" indent="0">
              <a:buNone/>
            </a:pPr>
            <a:r>
              <a:rPr lang="en-US" sz="2400" dirty="0"/>
              <a:t>- Allowability (45 C.F.R §§ 75.302 (b)(7))</a:t>
            </a:r>
          </a:p>
          <a:p>
            <a:pPr marL="0" indent="0">
              <a:buNone/>
            </a:pPr>
            <a:r>
              <a:rPr lang="en-US" sz="2400" dirty="0"/>
              <a:t>- Procurement (45 C.F.R §§ 75.327 through 75.332)</a:t>
            </a:r>
          </a:p>
          <a:p>
            <a:pPr marL="0" indent="0">
              <a:buNone/>
            </a:pPr>
            <a:endParaRPr lang="en-US" dirty="0"/>
          </a:p>
          <a:p>
            <a:endParaRPr lang="en-US" dirty="0"/>
          </a:p>
          <a:p>
            <a:endParaRPr lang="en-US" dirty="0"/>
          </a:p>
          <a:p>
            <a:endParaRPr lang="en-US" dirty="0"/>
          </a:p>
          <a:p>
            <a:pPr marL="0" indent="0">
              <a:buNone/>
            </a:pPr>
            <a:endParaRPr lang="en-US" dirty="0">
              <a:latin typeface="Calibri Light"/>
              <a:cs typeface="Calibri Light"/>
            </a:endParaRPr>
          </a:p>
        </p:txBody>
      </p:sp>
      <p:sp>
        <p:nvSpPr>
          <p:cNvPr id="4" name="Slide Number Placeholder 3"/>
          <p:cNvSpPr>
            <a:spLocks noGrp="1"/>
          </p:cNvSpPr>
          <p:nvPr>
            <p:ph type="sldNum" sz="quarter" idx="10"/>
          </p:nvPr>
        </p:nvSpPr>
        <p:spPr/>
        <p:txBody>
          <a:bodyPr/>
          <a:lstStyle/>
          <a:p>
            <a:pPr>
              <a:defRPr/>
            </a:pPr>
            <a:fld id="{F2DF5F09-D78D-44DB-A338-E90D23C46220}" type="slidenum">
              <a:rPr lang="en-US" smtClean="0"/>
              <a:t>9</a:t>
            </a:fld>
            <a:endParaRPr lang="en-US" dirty="0"/>
          </a:p>
        </p:txBody>
      </p:sp>
    </p:spTree>
    <p:extLst>
      <p:ext uri="{BB962C8B-B14F-4D97-AF65-F5344CB8AC3E}">
        <p14:creationId xmlns:p14="http://schemas.microsoft.com/office/powerpoint/2010/main" val="2671244060"/>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Rounded MT Bold"/>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20B01E772602B488E9AE8CF85FA470D" ma:contentTypeVersion="15" ma:contentTypeDescription="Create a new document." ma:contentTypeScope="" ma:versionID="79434a8485c7eb979f1178c9dc91cfb4">
  <xsd:schema xmlns:xsd="http://www.w3.org/2001/XMLSchema" xmlns:xs="http://www.w3.org/2001/XMLSchema" xmlns:p="http://schemas.microsoft.com/office/2006/metadata/properties" xmlns:ns3="6e0d9e29-3bcd-4bf7-ae53-7f0d4a8264f4" xmlns:ns4="fa1dad62-338c-4d1c-8ec0-56930e2dc308" targetNamespace="http://schemas.microsoft.com/office/2006/metadata/properties" ma:root="true" ma:fieldsID="1d4dc9bad3ae7f5bef84f63c6c0bb597" ns3:_="" ns4:_="">
    <xsd:import namespace="6e0d9e29-3bcd-4bf7-ae53-7f0d4a8264f4"/>
    <xsd:import namespace="fa1dad62-338c-4d1c-8ec0-56930e2dc308"/>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AutoKeyPoints" minOccurs="0"/>
                <xsd:element ref="ns3:MediaServiceKeyPoints" minOccurs="0"/>
                <xsd:element ref="ns3:MediaServiceAutoTags" minOccurs="0"/>
                <xsd:element ref="ns3:MediaServiceOCR" minOccurs="0"/>
                <xsd:element ref="ns3:MediaServiceGenerationTime" minOccurs="0"/>
                <xsd:element ref="ns3:MediaServiceEventHashCode" minOccurs="0"/>
                <xsd:element ref="ns3:MediaServiceObjectDetectorVersions" minOccurs="0"/>
                <xsd:element ref="ns3:MediaServiceSystemTags" minOccurs="0"/>
                <xsd:element ref="ns3:MediaServiceDateTaken"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e0d9e29-3bcd-4bf7-ae53-7f0d4a8264f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ObjectDetectorVersions" ma:index="19" nillable="true" ma:displayName="MediaServiceObjectDetectorVersions" ma:hidden="true" ma:indexed="true" ma:internalName="MediaServiceObjectDetectorVersions" ma:readOnly="true">
      <xsd:simpleType>
        <xsd:restriction base="dms:Text"/>
      </xsd:simpleType>
    </xsd:element>
    <xsd:element name="MediaServiceSystemTags" ma:index="20" nillable="true" ma:displayName="MediaServiceSystemTags" ma:hidden="true" ma:internalName="MediaServiceSystemTags" ma:readOnly="true">
      <xsd:simpleType>
        <xsd:restriction base="dms:Note"/>
      </xsd:simpleType>
    </xsd:element>
    <xsd:element name="MediaServiceDateTaken" ma:index="21" nillable="true" ma:displayName="MediaServiceDateTaken" ma:hidden="true" ma:indexed="true" ma:internalName="MediaServiceDateTaken" ma:readOnly="true">
      <xsd:simpleType>
        <xsd:restriction base="dms:Text"/>
      </xsd:simpleType>
    </xsd:element>
    <xsd:element name="MediaServiceSearchProperties" ma:index="22"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fa1dad62-338c-4d1c-8ec0-56930e2dc308"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SharingHintHash" ma:index="1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FCEF5AA4-07F2-4A15-B24B-9221DBF8AB1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e0d9e29-3bcd-4bf7-ae53-7f0d4a8264f4"/>
    <ds:schemaRef ds:uri="fa1dad62-338c-4d1c-8ec0-56930e2dc30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BF9836A2-576D-47CB-9D1E-A583C283F13E}">
  <ds:schemaRefs>
    <ds:schemaRef ds:uri="http://schemas.microsoft.com/office/2006/documentManagement/types"/>
    <ds:schemaRef ds:uri="http://schemas.microsoft.com/office/infopath/2007/PartnerControls"/>
    <ds:schemaRef ds:uri="fa1dad62-338c-4d1c-8ec0-56930e2dc308"/>
    <ds:schemaRef ds:uri="http://purl.org/dc/elements/1.1/"/>
    <ds:schemaRef ds:uri="http://schemas.microsoft.com/office/2006/metadata/properties"/>
    <ds:schemaRef ds:uri="http://purl.org/dc/terms/"/>
    <ds:schemaRef ds:uri="http://schemas.openxmlformats.org/package/2006/metadata/core-properties"/>
    <ds:schemaRef ds:uri="6e0d9e29-3bcd-4bf7-ae53-7f0d4a8264f4"/>
    <ds:schemaRef ds:uri="http://www.w3.org/XML/1998/namespace"/>
    <ds:schemaRef ds:uri="http://purl.org/dc/dcmitype/"/>
  </ds:schemaRefs>
</ds:datastoreItem>
</file>

<file path=customXml/itemProps3.xml><?xml version="1.0" encoding="utf-8"?>
<ds:datastoreItem xmlns:ds="http://schemas.openxmlformats.org/officeDocument/2006/customXml" ds:itemID="{16CE57D2-825A-4630-AE89-05DB7F84020E}">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30450</TotalTime>
  <Words>1674</Words>
  <Application>Microsoft Office PowerPoint</Application>
  <PresentationFormat>On-screen Show (4:3)</PresentationFormat>
  <Paragraphs>158</Paragraphs>
  <Slides>20</Slides>
  <Notes>15</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20</vt:i4>
      </vt:variant>
    </vt:vector>
  </HeadingPairs>
  <TitlesOfParts>
    <vt:vector size="29" baseType="lpstr">
      <vt:lpstr>ＭＳ Ｐゴシック</vt:lpstr>
      <vt:lpstr>Arial</vt:lpstr>
      <vt:lpstr>Arial Rounded MT Bold</vt:lpstr>
      <vt:lpstr>Calibri</vt:lpstr>
      <vt:lpstr>Calibri Light</vt:lpstr>
      <vt:lpstr>Söhne</vt:lpstr>
      <vt:lpstr>Tahoma</vt:lpstr>
      <vt:lpstr>Verdana</vt:lpstr>
      <vt:lpstr>Default Design</vt:lpstr>
      <vt:lpstr>&gt;&gt; SLIDE / DIAPOSITIVA 1  IL-NET National Training and Technical Assistance Center for Independent Living        </vt:lpstr>
      <vt:lpstr>&gt;&gt; SLIDE / DIAPOSITIVA 2 Our Presenter</vt:lpstr>
      <vt:lpstr>&gt;&gt; SLIDE / DIAPOSITIVA 3 Evaluation Survey</vt:lpstr>
      <vt:lpstr>&gt;&gt; SLIDE / DIAPOSITIVA 4 What You Will Learn About Today</vt:lpstr>
      <vt:lpstr>&gt;&gt; SLIDE / DIAPOSITIVA 5 General Reminders</vt:lpstr>
      <vt:lpstr>Timely Financial Records as the backbone of financial success</vt:lpstr>
      <vt:lpstr> Timely Financial Records as the Backbone of Financial Success, Continued </vt:lpstr>
      <vt:lpstr>Components of Financial Records </vt:lpstr>
      <vt:lpstr>Compliance with different regulations, including federal awards</vt:lpstr>
      <vt:lpstr>Compliance with different regulations, including federal awards, Continued </vt:lpstr>
      <vt:lpstr>Compliance with different regulations, including federal awards, Continued </vt:lpstr>
      <vt:lpstr>Effective Record Keeping Practices </vt:lpstr>
      <vt:lpstr>Effective Record Keeping Practices, Continued</vt:lpstr>
      <vt:lpstr>Effective Record Keeping Practices, Continued</vt:lpstr>
      <vt:lpstr>Assessments, analysis, and decisions driven by financial records </vt:lpstr>
      <vt:lpstr>Challenges in Financial Record-keeping</vt:lpstr>
      <vt:lpstr>Slide  17 Questions? </vt:lpstr>
      <vt:lpstr>&gt;&gt; SLIDE / DIAPOSITIVA 18 Evaluation Survey</vt:lpstr>
      <vt:lpstr>  &gt;&gt; SLIDE / DIAPOSITIVA 19 Training Presented by IL-NET:   </vt:lpstr>
      <vt:lpstr>Slide  20  IL-NET (CIL-NET and SILC-NET) Attribution</vt:lpstr>
    </vt:vector>
  </TitlesOfParts>
  <Company>Tirr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Peer Support for SILC Chairpersons</dc:title>
  <dc:creator>eubanks</dc:creator>
  <cp:lastModifiedBy>McElwee, Paula</cp:lastModifiedBy>
  <cp:revision>662</cp:revision>
  <cp:lastPrinted>2018-03-01T19:49:00Z</cp:lastPrinted>
  <dcterms:created xsi:type="dcterms:W3CDTF">2011-01-05T14:17:00Z</dcterms:created>
  <dcterms:modified xsi:type="dcterms:W3CDTF">2024-03-11T21:09:30Z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1033-10.2.0.5838</vt:lpwstr>
  </property>
  <property fmtid="{D5CDD505-2E9C-101B-9397-08002B2CF9AE}" pid="3" name="ContentTypeId">
    <vt:lpwstr>0x010100520B01E772602B488E9AE8CF85FA470D</vt:lpwstr>
  </property>
</Properties>
</file>