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6" r:id="rId4"/>
  </p:sldMasterIdLst>
  <p:notesMasterIdLst>
    <p:notesMasterId r:id="rId36"/>
  </p:notesMasterIdLst>
  <p:sldIdLst>
    <p:sldId id="414" r:id="rId5"/>
    <p:sldId id="366" r:id="rId6"/>
    <p:sldId id="412" r:id="rId7"/>
    <p:sldId id="392" r:id="rId8"/>
    <p:sldId id="435" r:id="rId9"/>
    <p:sldId id="434" r:id="rId10"/>
    <p:sldId id="415" r:id="rId11"/>
    <p:sldId id="393" r:id="rId12"/>
    <p:sldId id="365" r:id="rId13"/>
    <p:sldId id="395" r:id="rId14"/>
    <p:sldId id="450" r:id="rId15"/>
    <p:sldId id="451" r:id="rId16"/>
    <p:sldId id="410" r:id="rId17"/>
    <p:sldId id="400" r:id="rId18"/>
    <p:sldId id="448" r:id="rId19"/>
    <p:sldId id="409" r:id="rId20"/>
    <p:sldId id="447" r:id="rId21"/>
    <p:sldId id="399" r:id="rId22"/>
    <p:sldId id="439" r:id="rId23"/>
    <p:sldId id="394" r:id="rId24"/>
    <p:sldId id="403" r:id="rId25"/>
    <p:sldId id="368" r:id="rId26"/>
    <p:sldId id="427" r:id="rId27"/>
    <p:sldId id="373" r:id="rId28"/>
    <p:sldId id="390" r:id="rId29"/>
    <p:sldId id="369" r:id="rId30"/>
    <p:sldId id="375" r:id="rId31"/>
    <p:sldId id="405" r:id="rId32"/>
    <p:sldId id="402" r:id="rId33"/>
    <p:sldId id="401" r:id="rId34"/>
    <p:sldId id="433" r:id="rId3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21CA70D-785B-03F1-91C6-76EE368B2C23}" name="Cruz, Allison (ACL)" initials="CA(" userId="S::Allison.Cruz@acl.hhs.gov::e94775f9-34f1-4b0b-8b25-040613b436bb" providerId="AD"/>
  <p188:author id="{1010FA15-5BB5-8E53-19DD-F1AAB091CBB3}" name="Taylor, Aaron (ACL)" initials="TA(" userId="S::Aaron.Taylor@acl.hhs.gov::aedc889e-2a47-4f61-a1e1-2d68445ef1e6" providerId="AD"/>
  <p188:author id="{DE2BF5B7-0948-83E2-6984-A9D537E2418A}" name="Sheryl Matney" initials="SM" userId="29fb23165c793378" providerId="Windows Live"/>
  <p188:author id="{1ED936EB-87C1-B8E9-28CD-B8B3D34F979F}" name="Newell-Perez, Sara (ACL)" initials="NPS(" userId="S::sara.newell-perez@acl.hhs.gov::8f303b66-f6c4-4eae-a3f9-2f7bc7670d0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797981E-5C4E-43D8-9036-C5F592351815}">
  <a:tblStyle styleId="{6797981E-5C4E-43D8-9036-C5F592351815}" styleName="Table_0">
    <a:wholeTbl>
      <a:tcTxStyle b="off" i="off">
        <a:font>
          <a:latin typeface="Calibri"/>
          <a:ea typeface="Calibri"/>
          <a:cs typeface="Calibri"/>
        </a:font>
        <a:schemeClr val="dk1"/>
      </a:tcTxStyle>
      <a:tcStyle>
        <a:tcBdr>
          <a:left>
            <a:ln w="12700" cap="flat" cmpd="sng">
              <a:solidFill>
                <a:schemeClr val="accent3"/>
              </a:solidFill>
              <a:prstDash val="solid"/>
              <a:round/>
              <a:headEnd type="none" w="sm" len="sm"/>
              <a:tailEnd type="none" w="sm" len="sm"/>
            </a:ln>
          </a:left>
          <a:right>
            <a:ln w="12700" cap="flat" cmpd="sng">
              <a:solidFill>
                <a:schemeClr val="accent3"/>
              </a:solidFill>
              <a:prstDash val="solid"/>
              <a:round/>
              <a:headEnd type="none" w="sm" len="sm"/>
              <a:tailEnd type="none" w="sm" len="sm"/>
            </a:ln>
          </a:right>
          <a:top>
            <a:ln w="12700" cap="flat" cmpd="sng">
              <a:solidFill>
                <a:schemeClr val="accent3"/>
              </a:solidFill>
              <a:prstDash val="solid"/>
              <a:round/>
              <a:headEnd type="none" w="sm" len="sm"/>
              <a:tailEnd type="none" w="sm" len="sm"/>
            </a:ln>
          </a:top>
          <a:bottom>
            <a:ln w="12700" cap="flat" cmpd="sng">
              <a:solidFill>
                <a:schemeClr val="accent3"/>
              </a:solidFill>
              <a:prstDash val="solid"/>
              <a:round/>
              <a:headEnd type="none" w="sm" len="sm"/>
              <a:tailEnd type="none" w="sm" len="sm"/>
            </a:ln>
          </a:bottom>
          <a:insideH>
            <a:ln w="12700" cap="flat" cmpd="sng">
              <a:solidFill>
                <a:schemeClr val="accent3"/>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chemeClr val="lt1"/>
          </a:solidFill>
        </a:fill>
      </a:tcStyle>
    </a:wholeTbl>
    <a:band1H>
      <a:tcTxStyle/>
      <a:tcStyle>
        <a:tcBdr/>
        <a:fill>
          <a:solidFill>
            <a:srgbClr val="F0F0F0"/>
          </a:solidFill>
        </a:fill>
      </a:tcStyle>
    </a:band1H>
    <a:band2H>
      <a:tcTxStyle/>
      <a:tcStyle>
        <a:tcBdr/>
      </a:tcStyle>
    </a:band2H>
    <a:band1V>
      <a:tcTxStyle/>
      <a:tcStyle>
        <a:tcBdr/>
        <a:fill>
          <a:solidFill>
            <a:srgbClr val="F0F0F0"/>
          </a:solidFill>
        </a:fill>
      </a:tcStyle>
    </a:band1V>
    <a:band2V>
      <a:tcTxStyle/>
      <a:tcStyle>
        <a:tcBdr/>
      </a:tcStyle>
    </a:band2V>
    <a:lastCol>
      <a:tcTxStyle b="on" i="off"/>
      <a:tcStyle>
        <a:tcBdr/>
      </a:tcStyle>
    </a:lastCol>
    <a:firstCol>
      <a:tcTxStyle b="on" i="off"/>
      <a:tcStyle>
        <a:tcBdr/>
      </a:tcStyle>
    </a:firstCol>
    <a:lastRow>
      <a:tcTxStyle b="on" i="off"/>
      <a:tcStyle>
        <a:tcBdr>
          <a:top>
            <a:ln w="50800" cap="flat" cmpd="sng">
              <a:solidFill>
                <a:schemeClr val="accent3"/>
              </a:solidFill>
              <a:prstDash val="solid"/>
              <a:round/>
              <a:headEnd type="none" w="sm" len="sm"/>
              <a:tailEnd type="none" w="sm" len="sm"/>
            </a:ln>
          </a:top>
        </a:tcBdr>
        <a:fill>
          <a:solidFill>
            <a:schemeClr val="l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fill>
          <a:solidFill>
            <a:schemeClr val="accent3"/>
          </a:solidFill>
        </a:fill>
      </a:tcStyle>
    </a:firstRow>
    <a:neCell>
      <a:tcTxStyle/>
      <a:tcStyle>
        <a:tcBdr/>
      </a:tcStyle>
    </a:neCell>
    <a:nwCell>
      <a:tcTxStyle/>
      <a:tcStyle>
        <a:tcBdr/>
      </a:tcStyle>
    </a:nwCel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48" autoAdjust="0"/>
    <p:restoredTop sz="94007" autoAdjust="0"/>
  </p:normalViewPr>
  <p:slideViewPr>
    <p:cSldViewPr snapToGrid="0">
      <p:cViewPr varScale="1">
        <p:scale>
          <a:sx n="77" d="100"/>
          <a:sy n="77" d="100"/>
        </p:scale>
        <p:origin x="806" y="72"/>
      </p:cViewPr>
      <p:guideLst/>
    </p:cSldViewPr>
  </p:slideViewPr>
  <p:outlineViewPr>
    <p:cViewPr>
      <p:scale>
        <a:sx n="33" d="100"/>
        <a:sy n="33" d="100"/>
      </p:scale>
      <p:origin x="0" y="-3102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578678-88A4-4BE9-BB45-C5BDA72D90F8}" type="slidenum">
              <a:rPr lang="en-US" smtClean="0"/>
              <a:pPr/>
              <a:t>14</a:t>
            </a:fld>
            <a:endParaRPr lang="en-US" dirty="0"/>
          </a:p>
        </p:txBody>
      </p:sp>
    </p:spTree>
    <p:extLst>
      <p:ext uri="{BB962C8B-B14F-4D97-AF65-F5344CB8AC3E}">
        <p14:creationId xmlns:p14="http://schemas.microsoft.com/office/powerpoint/2010/main" val="2498280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578678-88A4-4BE9-BB45-C5BDA72D90F8}" type="slidenum">
              <a:rPr lang="en-US" smtClean="0"/>
              <a:pPr/>
              <a:t>15</a:t>
            </a:fld>
            <a:endParaRPr lang="en-US" dirty="0"/>
          </a:p>
        </p:txBody>
      </p:sp>
    </p:spTree>
    <p:extLst>
      <p:ext uri="{BB962C8B-B14F-4D97-AF65-F5344CB8AC3E}">
        <p14:creationId xmlns:p14="http://schemas.microsoft.com/office/powerpoint/2010/main" val="22940322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578678-88A4-4BE9-BB45-C5BDA72D90F8}" type="slidenum">
              <a:rPr lang="en-US" smtClean="0"/>
              <a:pPr/>
              <a:t>16</a:t>
            </a:fld>
            <a:endParaRPr lang="en-US" dirty="0"/>
          </a:p>
        </p:txBody>
      </p:sp>
    </p:spTree>
    <p:extLst>
      <p:ext uri="{BB962C8B-B14F-4D97-AF65-F5344CB8AC3E}">
        <p14:creationId xmlns:p14="http://schemas.microsoft.com/office/powerpoint/2010/main" val="16489986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Option A">
  <p:cSld name="Title Slide Option A">
    <p:spTree>
      <p:nvGrpSpPr>
        <p:cNvPr id="1" name="Shape 13"/>
        <p:cNvGrpSpPr/>
        <p:nvPr/>
      </p:nvGrpSpPr>
      <p:grpSpPr>
        <a:xfrm>
          <a:off x="0" y="0"/>
          <a:ext cx="0" cy="0"/>
          <a:chOff x="0" y="0"/>
          <a:chExt cx="0" cy="0"/>
        </a:xfrm>
      </p:grpSpPr>
      <p:pic>
        <p:nvPicPr>
          <p:cNvPr id="14" name="Google Shape;14;p2"/>
          <p:cNvPicPr preferRelativeResize="0"/>
          <p:nvPr/>
        </p:nvPicPr>
        <p:blipFill rotWithShape="1">
          <a:blip r:embed="rId2">
            <a:alphaModFix/>
          </a:blip>
          <a:srcRect b="25587"/>
          <a:stretch/>
        </p:blipFill>
        <p:spPr>
          <a:xfrm>
            <a:off x="0" y="1"/>
            <a:ext cx="12192000" cy="5257800"/>
          </a:xfrm>
          <a:prstGeom prst="rect">
            <a:avLst/>
          </a:prstGeom>
          <a:noFill/>
          <a:ln>
            <a:noFill/>
          </a:ln>
        </p:spPr>
      </p:pic>
      <p:sp>
        <p:nvSpPr>
          <p:cNvPr id="15" name="Google Shape;15;p2"/>
          <p:cNvSpPr txBox="1">
            <a:spLocks noGrp="1"/>
          </p:cNvSpPr>
          <p:nvPr>
            <p:ph type="body" idx="1"/>
          </p:nvPr>
        </p:nvSpPr>
        <p:spPr>
          <a:xfrm>
            <a:off x="101600" y="152400"/>
            <a:ext cx="10261600" cy="685800"/>
          </a:xfrm>
          <a:prstGeom prst="rect">
            <a:avLst/>
          </a:prstGeom>
          <a:noFill/>
          <a:ln>
            <a:noFill/>
          </a:ln>
        </p:spPr>
        <p:txBody>
          <a:bodyPr spcFirstLastPara="1" wrap="square" lIns="91425" tIns="45700" rIns="91425" bIns="45700" anchor="t" anchorCtr="0">
            <a:noAutofit/>
          </a:bodyPr>
          <a:lstStyle>
            <a:lvl1pPr marL="457200" lvl="0" indent="-228600" algn="l">
              <a:spcBef>
                <a:spcPts val="800"/>
              </a:spcBef>
              <a:spcAft>
                <a:spcPts val="0"/>
              </a:spcAft>
              <a:buSzPts val="4000"/>
              <a:buNone/>
              <a:defRPr sz="4000">
                <a:solidFill>
                  <a:schemeClr val="lt1"/>
                </a:solidFill>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Clr>
                <a:schemeClr val="dk1"/>
              </a:buClr>
              <a:buSzPts val="1800"/>
              <a:buChar char="o"/>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6" name="Google Shape;16;p2"/>
          <p:cNvSpPr txBox="1">
            <a:spLocks noGrp="1"/>
          </p:cNvSpPr>
          <p:nvPr>
            <p:ph type="subTitle" idx="2"/>
          </p:nvPr>
        </p:nvSpPr>
        <p:spPr>
          <a:xfrm>
            <a:off x="101600" y="762000"/>
            <a:ext cx="7823200" cy="533400"/>
          </a:xfrm>
          <a:prstGeom prst="rect">
            <a:avLst/>
          </a:prstGeom>
          <a:noFill/>
          <a:ln>
            <a:noFill/>
          </a:ln>
        </p:spPr>
        <p:txBody>
          <a:bodyPr spcFirstLastPara="1" wrap="square" lIns="91425" tIns="45700" rIns="91425" bIns="45700" anchor="t" anchorCtr="0">
            <a:noAutofit/>
          </a:bodyPr>
          <a:lstStyle>
            <a:lvl1pPr lvl="0" algn="l">
              <a:spcBef>
                <a:spcPts val="560"/>
              </a:spcBef>
              <a:spcAft>
                <a:spcPts val="0"/>
              </a:spcAft>
              <a:buSzPts val="2800"/>
              <a:buNone/>
              <a:defRPr sz="2800" i="1">
                <a:solidFill>
                  <a:srgbClr val="F2F2F2"/>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7" name="Google Shape;17;p2"/>
          <p:cNvSpPr txBox="1">
            <a:spLocks noGrp="1"/>
          </p:cNvSpPr>
          <p:nvPr>
            <p:ph type="body" idx="3"/>
          </p:nvPr>
        </p:nvSpPr>
        <p:spPr>
          <a:xfrm>
            <a:off x="4165600" y="2743200"/>
            <a:ext cx="8026400" cy="533400"/>
          </a:xfrm>
          <a:prstGeom prst="rect">
            <a:avLst/>
          </a:prstGeom>
          <a:noFill/>
          <a:ln>
            <a:noFill/>
          </a:ln>
        </p:spPr>
        <p:txBody>
          <a:bodyPr spcFirstLastPara="1" wrap="square" lIns="91425" tIns="45700" rIns="91425" bIns="45700" anchor="t" anchorCtr="0">
            <a:noAutofit/>
          </a:bodyPr>
          <a:lstStyle>
            <a:lvl1pPr marL="457200" lvl="0" indent="-228600" algn="l">
              <a:spcBef>
                <a:spcPts val="640"/>
              </a:spcBef>
              <a:spcAft>
                <a:spcPts val="0"/>
              </a:spcAft>
              <a:buSzPts val="3200"/>
              <a:buNone/>
              <a:defRPr b="1">
                <a:solidFill>
                  <a:srgbClr val="0A4F90"/>
                </a:solidFill>
              </a:defRPr>
            </a:lvl1pPr>
            <a:lvl2pPr marL="914400" lvl="1" indent="-228600" algn="l">
              <a:spcBef>
                <a:spcPts val="560"/>
              </a:spcBef>
              <a:spcAft>
                <a:spcPts val="0"/>
              </a:spcAft>
              <a:buClr>
                <a:schemeClr val="dk1"/>
              </a:buClr>
              <a:buSzPts val="2800"/>
              <a:buNone/>
              <a:defRPr/>
            </a:lvl2pPr>
            <a:lvl3pPr marL="1371600" lvl="2" indent="-228600" algn="l">
              <a:spcBef>
                <a:spcPts val="480"/>
              </a:spcBef>
              <a:spcAft>
                <a:spcPts val="0"/>
              </a:spcAft>
              <a:buSzPts val="2400"/>
              <a:buNone/>
              <a:defRPr/>
            </a:lvl3pPr>
            <a:lvl4pPr marL="1828800" lvl="3" indent="-228600" algn="l">
              <a:spcBef>
                <a:spcPts val="400"/>
              </a:spcBef>
              <a:spcAft>
                <a:spcPts val="0"/>
              </a:spcAft>
              <a:buClr>
                <a:schemeClr val="dk1"/>
              </a:buClr>
              <a:buSzPts val="2000"/>
              <a:buNone/>
              <a:defRPr/>
            </a:lvl4pPr>
            <a:lvl5pPr marL="2286000" lvl="4" indent="-228600" algn="l">
              <a:spcBef>
                <a:spcPts val="400"/>
              </a:spcBef>
              <a:spcAft>
                <a:spcPts val="0"/>
              </a:spcAft>
              <a:buClr>
                <a:schemeClr val="dk1"/>
              </a:buClr>
              <a:buSzPts val="2000"/>
              <a:buNone/>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8" name="Google Shape;18;p2"/>
          <p:cNvSpPr txBox="1">
            <a:spLocks noGrp="1"/>
          </p:cNvSpPr>
          <p:nvPr>
            <p:ph type="body" idx="4"/>
          </p:nvPr>
        </p:nvSpPr>
        <p:spPr>
          <a:xfrm>
            <a:off x="4165600" y="3352800"/>
            <a:ext cx="8026400" cy="533400"/>
          </a:xfrm>
          <a:prstGeom prst="rect">
            <a:avLst/>
          </a:prstGeom>
          <a:noFill/>
          <a:ln>
            <a:noFill/>
          </a:ln>
        </p:spPr>
        <p:txBody>
          <a:bodyPr spcFirstLastPara="1" wrap="square" lIns="91425" tIns="45700" rIns="91425" bIns="45700" anchor="t" anchorCtr="0">
            <a:noAutofit/>
          </a:bodyPr>
          <a:lstStyle>
            <a:lvl1pPr marL="457200" lvl="0" indent="-228600" algn="l">
              <a:spcBef>
                <a:spcPts val="560"/>
              </a:spcBef>
              <a:spcAft>
                <a:spcPts val="0"/>
              </a:spcAft>
              <a:buSzPts val="2800"/>
              <a:buNone/>
              <a:defRPr sz="2800">
                <a:solidFill>
                  <a:schemeClr val="dk1"/>
                </a:solidFill>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Clr>
                <a:schemeClr val="dk1"/>
              </a:buClr>
              <a:buSzPts val="1800"/>
              <a:buChar char="o"/>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9" name="Google Shape;19;p2"/>
          <p:cNvSpPr txBox="1">
            <a:spLocks noGrp="1"/>
          </p:cNvSpPr>
          <p:nvPr>
            <p:ph type="body" idx="5"/>
          </p:nvPr>
        </p:nvSpPr>
        <p:spPr>
          <a:xfrm>
            <a:off x="4165600" y="3886200"/>
            <a:ext cx="8026400" cy="533400"/>
          </a:xfrm>
          <a:prstGeom prst="rect">
            <a:avLst/>
          </a:prstGeom>
          <a:noFill/>
          <a:ln>
            <a:noFill/>
          </a:ln>
        </p:spPr>
        <p:txBody>
          <a:bodyPr spcFirstLastPara="1" wrap="square" lIns="91425" tIns="45700" rIns="91425" bIns="45700" anchor="t" anchorCtr="0">
            <a:noAutofit/>
          </a:bodyPr>
          <a:lstStyle>
            <a:lvl1pPr marL="457200" lvl="0" indent="-228600" algn="l">
              <a:spcBef>
                <a:spcPts val="560"/>
              </a:spcBef>
              <a:spcAft>
                <a:spcPts val="0"/>
              </a:spcAft>
              <a:buSzPts val="2800"/>
              <a:buNone/>
              <a:defRPr sz="2800">
                <a:solidFill>
                  <a:schemeClr val="dk1"/>
                </a:solidFill>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Clr>
                <a:schemeClr val="dk1"/>
              </a:buClr>
              <a:buSzPts val="1800"/>
              <a:buChar char="o"/>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0" name="Google Shape;20;p2"/>
          <p:cNvSpPr txBox="1">
            <a:spLocks noGrp="1"/>
          </p:cNvSpPr>
          <p:nvPr>
            <p:ph type="body" idx="6"/>
          </p:nvPr>
        </p:nvSpPr>
        <p:spPr>
          <a:xfrm>
            <a:off x="4165600" y="4648200"/>
            <a:ext cx="5283200" cy="457200"/>
          </a:xfrm>
          <a:prstGeom prst="rect">
            <a:avLst/>
          </a:prstGeom>
          <a:noFill/>
          <a:ln>
            <a:noFill/>
          </a:ln>
        </p:spPr>
        <p:txBody>
          <a:bodyPr spcFirstLastPara="1" wrap="square" lIns="91425" tIns="45700" rIns="91425" bIns="45700" anchor="t" anchorCtr="0">
            <a:noAutofit/>
          </a:bodyPr>
          <a:lstStyle>
            <a:lvl1pPr marL="457200" lvl="0" indent="-228600" algn="l">
              <a:spcBef>
                <a:spcPts val="400"/>
              </a:spcBef>
              <a:spcAft>
                <a:spcPts val="0"/>
              </a:spcAft>
              <a:buSzPts val="2000"/>
              <a:buNone/>
              <a:defRPr sz="2000" i="0"/>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Clr>
                <a:schemeClr val="dk1"/>
              </a:buClr>
              <a:buSzPts val="1800"/>
              <a:buChar char="o"/>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1" name="Google Shape;21;p2"/>
          <p:cNvSpPr txBox="1">
            <a:spLocks noGrp="1"/>
          </p:cNvSpPr>
          <p:nvPr>
            <p:ph type="body" idx="7"/>
          </p:nvPr>
        </p:nvSpPr>
        <p:spPr>
          <a:xfrm>
            <a:off x="101600" y="6172200"/>
            <a:ext cx="7924800" cy="304800"/>
          </a:xfrm>
          <a:prstGeom prst="rect">
            <a:avLst/>
          </a:prstGeom>
          <a:noFill/>
          <a:ln>
            <a:noFill/>
          </a:ln>
        </p:spPr>
        <p:txBody>
          <a:bodyPr spcFirstLastPara="1" wrap="square" lIns="91425" tIns="45700" rIns="91425" bIns="45700" anchor="t" anchorCtr="0">
            <a:noAutofit/>
          </a:bodyPr>
          <a:lstStyle>
            <a:lvl1pPr marL="457200" lvl="0" indent="-228600" algn="l">
              <a:spcBef>
                <a:spcPts val="400"/>
              </a:spcBef>
              <a:spcAft>
                <a:spcPts val="0"/>
              </a:spcAft>
              <a:buSzPts val="2000"/>
              <a:buNone/>
              <a:defRPr sz="2000" i="0">
                <a:solidFill>
                  <a:schemeClr val="dk1"/>
                </a:solidFill>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Clr>
                <a:schemeClr val="dk1"/>
              </a:buClr>
              <a:buSzPts val="1800"/>
              <a:buChar char="o"/>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General Content " type="obj">
  <p:cSld name="OBJECT">
    <p:spTree>
      <p:nvGrpSpPr>
        <p:cNvPr id="1" name="Shape 33"/>
        <p:cNvGrpSpPr/>
        <p:nvPr/>
      </p:nvGrpSpPr>
      <p:grpSpPr>
        <a:xfrm>
          <a:off x="0" y="0"/>
          <a:ext cx="0" cy="0"/>
          <a:chOff x="0" y="0"/>
          <a:chExt cx="0" cy="0"/>
        </a:xfrm>
      </p:grpSpPr>
      <p:pic>
        <p:nvPicPr>
          <p:cNvPr id="34" name="Google Shape;34;p5"/>
          <p:cNvPicPr preferRelativeResize="0"/>
          <p:nvPr/>
        </p:nvPicPr>
        <p:blipFill rotWithShape="1">
          <a:blip r:embed="rId2">
            <a:alphaModFix/>
          </a:blip>
          <a:srcRect t="79510"/>
          <a:stretch/>
        </p:blipFill>
        <p:spPr>
          <a:xfrm>
            <a:off x="0" y="5410200"/>
            <a:ext cx="12192000" cy="1447800"/>
          </a:xfrm>
          <a:prstGeom prst="rect">
            <a:avLst/>
          </a:prstGeom>
          <a:noFill/>
          <a:ln>
            <a:noFill/>
          </a:ln>
        </p:spPr>
      </p:pic>
      <p:sp>
        <p:nvSpPr>
          <p:cNvPr id="35" name="Google Shape;35;p5"/>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2"/>
              </a:buClr>
              <a:buSzPts val="44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5"/>
          <p:cNvSpPr txBox="1">
            <a:spLocks noGrp="1"/>
          </p:cNvSpPr>
          <p:nvPr>
            <p:ph type="body" idx="1"/>
          </p:nvPr>
        </p:nvSpPr>
        <p:spPr>
          <a:xfrm>
            <a:off x="609600" y="1600201"/>
            <a:ext cx="10972800" cy="3886200"/>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SzPts val="3200"/>
              <a:buChar char="•"/>
              <a:defRPr/>
            </a:lvl1pPr>
            <a:lvl2pPr marL="914400" lvl="1" indent="-406400" algn="l">
              <a:spcBef>
                <a:spcPts val="560"/>
              </a:spcBef>
              <a:spcAft>
                <a:spcPts val="0"/>
              </a:spcAft>
              <a:buClr>
                <a:schemeClr val="dk1"/>
              </a:buClr>
              <a:buSzPts val="2800"/>
              <a:buChar char="–"/>
              <a:defRPr/>
            </a:lvl2pPr>
            <a:lvl3pPr marL="1371600" lvl="2" indent="-381000" algn="l">
              <a:spcBef>
                <a:spcPts val="480"/>
              </a:spcBef>
              <a:spcAft>
                <a:spcPts val="0"/>
              </a:spcAft>
              <a:buSzPts val="2400"/>
              <a:buChar char="▪"/>
              <a:defRPr/>
            </a:lvl3pPr>
            <a:lvl4pPr marL="1828800" lvl="3" indent="-342900" algn="l">
              <a:spcBef>
                <a:spcPts val="360"/>
              </a:spcBef>
              <a:spcAft>
                <a:spcPts val="0"/>
              </a:spcAft>
              <a:buClr>
                <a:schemeClr val="dk1"/>
              </a:buClr>
              <a:buSzPts val="1800"/>
              <a:buChar char="o"/>
              <a:defRPr/>
            </a:lvl4pPr>
            <a:lvl5pPr marL="2286000" lvl="4" indent="-355600" algn="l">
              <a:spcBef>
                <a:spcPts val="400"/>
              </a:spcBef>
              <a:spcAft>
                <a:spcPts val="0"/>
              </a:spcAft>
              <a:buClr>
                <a:schemeClr val="dk1"/>
              </a:buClr>
              <a:buSzPts val="2000"/>
              <a:buFont typeface="Noto Sans Symbols"/>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7" name="Google Shape;37;p5"/>
          <p:cNvSpPr txBox="1">
            <a:spLocks noGrp="1"/>
          </p:cNvSpPr>
          <p:nvPr>
            <p:ph type="sldNum" idx="12"/>
          </p:nvPr>
        </p:nvSpPr>
        <p:spPr>
          <a:xfrm>
            <a:off x="4673600" y="6356351"/>
            <a:ext cx="2844800" cy="365125"/>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fld id="{00000000-1234-1234-1234-12341234123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lumns (w/ subheads)" type="twoTxTwoObj">
  <p:cSld name="TWO_OBJECTS_WITH_TEXT">
    <p:spTree>
      <p:nvGrpSpPr>
        <p:cNvPr id="1" name="Shape 49"/>
        <p:cNvGrpSpPr/>
        <p:nvPr/>
      </p:nvGrpSpPr>
      <p:grpSpPr>
        <a:xfrm>
          <a:off x="0" y="0"/>
          <a:ext cx="0" cy="0"/>
          <a:chOff x="0" y="0"/>
          <a:chExt cx="0" cy="0"/>
        </a:xfrm>
      </p:grpSpPr>
      <p:pic>
        <p:nvPicPr>
          <p:cNvPr id="50" name="Google Shape;50;p8"/>
          <p:cNvPicPr preferRelativeResize="0"/>
          <p:nvPr/>
        </p:nvPicPr>
        <p:blipFill rotWithShape="1">
          <a:blip r:embed="rId2">
            <a:alphaModFix/>
          </a:blip>
          <a:srcRect t="78430"/>
          <a:stretch/>
        </p:blipFill>
        <p:spPr>
          <a:xfrm>
            <a:off x="0" y="5334000"/>
            <a:ext cx="12192000" cy="1524000"/>
          </a:xfrm>
          <a:prstGeom prst="rect">
            <a:avLst/>
          </a:prstGeom>
          <a:noFill/>
          <a:ln>
            <a:noFill/>
          </a:ln>
        </p:spPr>
      </p:pic>
      <p:sp>
        <p:nvSpPr>
          <p:cNvPr id="51" name="Google Shape;51;p8"/>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2"/>
              </a:buClr>
              <a:buSzPts val="44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8"/>
          <p:cNvSpPr txBox="1">
            <a:spLocks noGrp="1"/>
          </p:cNvSpPr>
          <p:nvPr>
            <p:ph type="body" idx="1"/>
          </p:nvPr>
        </p:nvSpPr>
        <p:spPr>
          <a:xfrm>
            <a:off x="609600" y="1535113"/>
            <a:ext cx="5386917"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53" name="Google Shape;53;p8"/>
          <p:cNvSpPr txBox="1">
            <a:spLocks noGrp="1"/>
          </p:cNvSpPr>
          <p:nvPr>
            <p:ph type="body" idx="2"/>
          </p:nvPr>
        </p:nvSpPr>
        <p:spPr>
          <a:xfrm>
            <a:off x="609600" y="2174876"/>
            <a:ext cx="5386917" cy="3540125"/>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SzPts val="1800"/>
              <a:buChar char="▪"/>
              <a:defRPr sz="1800"/>
            </a:lvl3pPr>
            <a:lvl4pPr marL="1828800" lvl="3" indent="-330200" algn="l">
              <a:spcBef>
                <a:spcPts val="320"/>
              </a:spcBef>
              <a:spcAft>
                <a:spcPts val="0"/>
              </a:spcAft>
              <a:buClr>
                <a:schemeClr val="dk1"/>
              </a:buClr>
              <a:buSzPts val="1600"/>
              <a:buChar char="o"/>
              <a:defRPr sz="1600"/>
            </a:lvl4pPr>
            <a:lvl5pPr marL="2286000" lvl="4" indent="-330200" algn="l">
              <a:spcBef>
                <a:spcPts val="320"/>
              </a:spcBef>
              <a:spcAft>
                <a:spcPts val="0"/>
              </a:spcAft>
              <a:buClr>
                <a:schemeClr val="dk1"/>
              </a:buClr>
              <a:buSzPts val="1600"/>
              <a:buFont typeface="Noto Sans Symbols"/>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54" name="Google Shape;54;p8"/>
          <p:cNvSpPr txBox="1">
            <a:spLocks noGrp="1"/>
          </p:cNvSpPr>
          <p:nvPr>
            <p:ph type="body" idx="3"/>
          </p:nvPr>
        </p:nvSpPr>
        <p:spPr>
          <a:xfrm>
            <a:off x="6193368" y="1535113"/>
            <a:ext cx="5389033"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55" name="Google Shape;55;p8"/>
          <p:cNvSpPr txBox="1">
            <a:spLocks noGrp="1"/>
          </p:cNvSpPr>
          <p:nvPr>
            <p:ph type="body" idx="4"/>
          </p:nvPr>
        </p:nvSpPr>
        <p:spPr>
          <a:xfrm>
            <a:off x="6193368" y="2174876"/>
            <a:ext cx="5389033" cy="3540125"/>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SzPts val="1800"/>
              <a:buChar char="▪"/>
              <a:defRPr sz="1800"/>
            </a:lvl3pPr>
            <a:lvl4pPr marL="1828800" lvl="3" indent="-330200" algn="l">
              <a:spcBef>
                <a:spcPts val="320"/>
              </a:spcBef>
              <a:spcAft>
                <a:spcPts val="0"/>
              </a:spcAft>
              <a:buClr>
                <a:schemeClr val="dk1"/>
              </a:buClr>
              <a:buSzPts val="1600"/>
              <a:buChar char="o"/>
              <a:defRPr sz="1600"/>
            </a:lvl4pPr>
            <a:lvl5pPr marL="2286000" lvl="4" indent="-330200" algn="l">
              <a:spcBef>
                <a:spcPts val="320"/>
              </a:spcBef>
              <a:spcAft>
                <a:spcPts val="0"/>
              </a:spcAft>
              <a:buClr>
                <a:schemeClr val="dk1"/>
              </a:buClr>
              <a:buSzPts val="1600"/>
              <a:buFont typeface="Noto Sans Symbols"/>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56" name="Google Shape;56;p8"/>
          <p:cNvSpPr txBox="1">
            <a:spLocks noGrp="1"/>
          </p:cNvSpPr>
          <p:nvPr>
            <p:ph type="sldNum" idx="12"/>
          </p:nvPr>
        </p:nvSpPr>
        <p:spPr>
          <a:xfrm>
            <a:off x="4673600" y="6356351"/>
            <a:ext cx="2844800" cy="365125"/>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fld id="{00000000-1234-1234-1234-12341234123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pic>
        <p:nvPicPr>
          <p:cNvPr id="58" name="Google Shape;58;p9"/>
          <p:cNvPicPr preferRelativeResize="0"/>
          <p:nvPr/>
        </p:nvPicPr>
        <p:blipFill rotWithShape="1">
          <a:blip r:embed="rId2">
            <a:alphaModFix/>
          </a:blip>
          <a:srcRect t="78430"/>
          <a:stretch/>
        </p:blipFill>
        <p:spPr>
          <a:xfrm>
            <a:off x="0" y="5334000"/>
            <a:ext cx="12192000" cy="1524000"/>
          </a:xfrm>
          <a:prstGeom prst="rect">
            <a:avLst/>
          </a:prstGeom>
          <a:noFill/>
          <a:ln>
            <a:noFill/>
          </a:ln>
        </p:spPr>
      </p:pic>
      <p:sp>
        <p:nvSpPr>
          <p:cNvPr id="59" name="Google Shape;59;p9"/>
          <p:cNvSpPr>
            <a:spLocks noGrp="1"/>
          </p:cNvSpPr>
          <p:nvPr>
            <p:ph type="pic" idx="2"/>
          </p:nvPr>
        </p:nvSpPr>
        <p:spPr>
          <a:xfrm>
            <a:off x="2389717" y="612775"/>
            <a:ext cx="7315200" cy="36576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2"/>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rgbClr val="0A4F90"/>
              </a:buClr>
              <a:buSzPts val="2400"/>
              <a:buFont typeface="Noto Sans Symbols"/>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Courier New"/>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Noto Sans Symbols"/>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60" name="Google Shape;60;p9"/>
          <p:cNvSpPr txBox="1">
            <a:spLocks noGrp="1"/>
          </p:cNvSpPr>
          <p:nvPr>
            <p:ph type="title"/>
          </p:nvPr>
        </p:nvSpPr>
        <p:spPr>
          <a:xfrm>
            <a:off x="2389717" y="4343400"/>
            <a:ext cx="73152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2"/>
              </a:buClr>
              <a:buSzPts val="2000"/>
              <a:buFont typeface="Arial"/>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 name="Google Shape;61;p9"/>
          <p:cNvSpPr txBox="1">
            <a:spLocks noGrp="1"/>
          </p:cNvSpPr>
          <p:nvPr>
            <p:ph type="body" idx="1"/>
          </p:nvPr>
        </p:nvSpPr>
        <p:spPr>
          <a:xfrm>
            <a:off x="2389717" y="4953000"/>
            <a:ext cx="7315200" cy="533400"/>
          </a:xfrm>
          <a:prstGeom prst="rect">
            <a:avLst/>
          </a:prstGeom>
          <a:noFill/>
          <a:ln>
            <a:noFill/>
          </a:ln>
        </p:spPr>
        <p:txBody>
          <a:bodyPr spcFirstLastPara="1" wrap="square" lIns="91425" tIns="45700" rIns="91425" bIns="45700" anchor="t" anchorCtr="0">
            <a:noAutofit/>
          </a:bodyPr>
          <a:lstStyle>
            <a:lvl1pPr marL="457200" lvl="0" indent="-228600" algn="l">
              <a:spcBef>
                <a:spcPts val="360"/>
              </a:spcBef>
              <a:spcAft>
                <a:spcPts val="0"/>
              </a:spcAft>
              <a:buSzPts val="1800"/>
              <a:buNone/>
              <a:defRPr sz="1800">
                <a:solidFill>
                  <a:schemeClr val="dk1"/>
                </a:solidFill>
              </a:defRPr>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sldNum" idx="12"/>
          </p:nvPr>
        </p:nvSpPr>
        <p:spPr>
          <a:xfrm>
            <a:off x="4673600" y="6356351"/>
            <a:ext cx="2844800" cy="365125"/>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fld id="{00000000-1234-1234-1234-12341234123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Clr>
                <a:schemeClr val="dk2"/>
              </a:buClr>
              <a:buSzPts val="4400"/>
              <a:buFont typeface="Arial"/>
              <a:buNone/>
              <a:defRPr sz="4400" b="0" i="0" u="none" strike="noStrike" cap="none">
                <a:solidFill>
                  <a:schemeClr val="dk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2"/>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rgbClr val="0A4F90"/>
              </a:buClr>
              <a:buSzPts val="2400"/>
              <a:buFont typeface="Noto Sans Symbols"/>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Courier New"/>
              <a:buChar char="o"/>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Noto Sans Symbols"/>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 name="Google Shape;12;p1"/>
          <p:cNvSpPr txBox="1">
            <a:spLocks noGrp="1"/>
          </p:cNvSpPr>
          <p:nvPr>
            <p:ph type="sldNum" idx="12"/>
          </p:nvPr>
        </p:nvSpPr>
        <p:spPr>
          <a:xfrm>
            <a:off x="4673600" y="6356351"/>
            <a:ext cx="2844800" cy="365125"/>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buNone/>
              <a:defRPr sz="1400" b="0" i="0" u="none" strike="noStrike" cap="none">
                <a:solidFill>
                  <a:srgbClr val="D8D8D8"/>
                </a:solidFill>
                <a:latin typeface="Arial"/>
                <a:ea typeface="Arial"/>
                <a:cs typeface="Arial"/>
                <a:sym typeface="Arial"/>
              </a:defRPr>
            </a:lvl1pPr>
            <a:lvl2pPr marL="0" marR="0" lvl="1" indent="0" algn="ctr" rtl="0">
              <a:spcBef>
                <a:spcPts val="0"/>
              </a:spcBef>
              <a:buNone/>
              <a:defRPr sz="1400" b="0" i="0" u="none" strike="noStrike" cap="none">
                <a:solidFill>
                  <a:srgbClr val="D8D8D8"/>
                </a:solidFill>
                <a:latin typeface="Arial"/>
                <a:ea typeface="Arial"/>
                <a:cs typeface="Arial"/>
                <a:sym typeface="Arial"/>
              </a:defRPr>
            </a:lvl2pPr>
            <a:lvl3pPr marL="0" marR="0" lvl="2" indent="0" algn="ctr" rtl="0">
              <a:spcBef>
                <a:spcPts val="0"/>
              </a:spcBef>
              <a:buNone/>
              <a:defRPr sz="1400" b="0" i="0" u="none" strike="noStrike" cap="none">
                <a:solidFill>
                  <a:srgbClr val="D8D8D8"/>
                </a:solidFill>
                <a:latin typeface="Arial"/>
                <a:ea typeface="Arial"/>
                <a:cs typeface="Arial"/>
                <a:sym typeface="Arial"/>
              </a:defRPr>
            </a:lvl3pPr>
            <a:lvl4pPr marL="0" marR="0" lvl="3" indent="0" algn="ctr" rtl="0">
              <a:spcBef>
                <a:spcPts val="0"/>
              </a:spcBef>
              <a:buNone/>
              <a:defRPr sz="1400" b="0" i="0" u="none" strike="noStrike" cap="none">
                <a:solidFill>
                  <a:srgbClr val="D8D8D8"/>
                </a:solidFill>
                <a:latin typeface="Arial"/>
                <a:ea typeface="Arial"/>
                <a:cs typeface="Arial"/>
                <a:sym typeface="Arial"/>
              </a:defRPr>
            </a:lvl4pPr>
            <a:lvl5pPr marL="0" marR="0" lvl="4" indent="0" algn="ctr" rtl="0">
              <a:spcBef>
                <a:spcPts val="0"/>
              </a:spcBef>
              <a:buNone/>
              <a:defRPr sz="1400" b="0" i="0" u="none" strike="noStrike" cap="none">
                <a:solidFill>
                  <a:srgbClr val="D8D8D8"/>
                </a:solidFill>
                <a:latin typeface="Arial"/>
                <a:ea typeface="Arial"/>
                <a:cs typeface="Arial"/>
                <a:sym typeface="Arial"/>
              </a:defRPr>
            </a:lvl5pPr>
            <a:lvl6pPr marL="0" marR="0" lvl="5" indent="0" algn="ctr" rtl="0">
              <a:spcBef>
                <a:spcPts val="0"/>
              </a:spcBef>
              <a:buNone/>
              <a:defRPr sz="1400" b="0" i="0" u="none" strike="noStrike" cap="none">
                <a:solidFill>
                  <a:srgbClr val="D8D8D8"/>
                </a:solidFill>
                <a:latin typeface="Arial"/>
                <a:ea typeface="Arial"/>
                <a:cs typeface="Arial"/>
                <a:sym typeface="Arial"/>
              </a:defRPr>
            </a:lvl6pPr>
            <a:lvl7pPr marL="0" marR="0" lvl="6" indent="0" algn="ctr" rtl="0">
              <a:spcBef>
                <a:spcPts val="0"/>
              </a:spcBef>
              <a:buNone/>
              <a:defRPr sz="1400" b="0" i="0" u="none" strike="noStrike" cap="none">
                <a:solidFill>
                  <a:srgbClr val="D8D8D8"/>
                </a:solidFill>
                <a:latin typeface="Arial"/>
                <a:ea typeface="Arial"/>
                <a:cs typeface="Arial"/>
                <a:sym typeface="Arial"/>
              </a:defRPr>
            </a:lvl7pPr>
            <a:lvl8pPr marL="0" marR="0" lvl="7" indent="0" algn="ctr" rtl="0">
              <a:spcBef>
                <a:spcPts val="0"/>
              </a:spcBef>
              <a:buNone/>
              <a:defRPr sz="1400" b="0" i="0" u="none" strike="noStrike" cap="none">
                <a:solidFill>
                  <a:srgbClr val="D8D8D8"/>
                </a:solidFill>
                <a:latin typeface="Arial"/>
                <a:ea typeface="Arial"/>
                <a:cs typeface="Arial"/>
                <a:sym typeface="Arial"/>
              </a:defRPr>
            </a:lvl8pPr>
            <a:lvl9pPr marL="0" marR="0" lvl="8" indent="0" algn="ctr" rtl="0">
              <a:spcBef>
                <a:spcPts val="0"/>
              </a:spcBef>
              <a:buNone/>
              <a:defRPr sz="1400" b="0" i="0" u="none" strike="noStrike" cap="none">
                <a:solidFill>
                  <a:srgbClr val="D8D8D8"/>
                </a:solidFill>
                <a:latin typeface="Arial"/>
                <a:ea typeface="Arial"/>
                <a:cs typeface="Arial"/>
                <a:sym typeface="Arial"/>
              </a:defRPr>
            </a:lvl9pPr>
          </a:lstStyle>
          <a:p>
            <a:fld id="{00000000-1234-1234-1234-123412341234}" type="slidenum">
              <a:rPr lang="en-US" smtClean="0"/>
              <a:pPr/>
              <a:t>‹#›</a:t>
            </a:fld>
            <a:endParaRPr lang="en-US" dirty="0"/>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4" r:id="rId3"/>
    <p:sldLayoutId id="2147483655" r:id="rId4"/>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mailto:Aaron.Taylor@acl.hhs.gov" TargetMode="Externa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ecfr.gov/current/title-45/subtitle-A/subchapter-A/part-75/subpart-E/subject-group-ECFR5d90ba314caea08/section-75.450"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mailto:Jetun-nadine.Reeves@acl.hhs.gov" TargetMode="External"/><Relationship Id="rId2" Type="http://schemas.openxmlformats.org/officeDocument/2006/relationships/hyperlink" Target="mailto:Aaron.Taylor@acl.hhs.gov" TargetMode="External"/><Relationship Id="rId1" Type="http://schemas.openxmlformats.org/officeDocument/2006/relationships/slideLayout" Target="../slideLayouts/slideLayout2.xml"/><Relationship Id="rId5" Type="http://schemas.openxmlformats.org/officeDocument/2006/relationships/hyperlink" Target="mailto:jessenia.falwell@acl.hhs.gov" TargetMode="External"/><Relationship Id="rId4" Type="http://schemas.openxmlformats.org/officeDocument/2006/relationships/hyperlink" Target="mailto:Cemil.Yeter@acl.hhs.gov"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pmssupport@psc.hhs.gov" TargetMode="External"/><Relationship Id="rId2" Type="http://schemas.openxmlformats.org/officeDocument/2006/relationships/hyperlink" Target="https://pms.psc.go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F113620-264C-C01E-801C-0E052728B4E6}"/>
              </a:ext>
            </a:extLst>
          </p:cNvPr>
          <p:cNvSpPr>
            <a:spLocks noGrp="1"/>
          </p:cNvSpPr>
          <p:nvPr>
            <p:ph type="title" idx="4294967295"/>
          </p:nvPr>
        </p:nvSpPr>
        <p:spPr>
          <a:xfrm>
            <a:off x="121298" y="0"/>
            <a:ext cx="11653935" cy="1188562"/>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noAutofit/>
          </a:bodyPr>
          <a:lstStyle/>
          <a:p>
            <a:pPr marL="457200" indent="-228600" algn="l">
              <a:spcBef>
                <a:spcPts val="800"/>
              </a:spcBef>
              <a:buSzPts val="4000"/>
              <a:defRPr/>
            </a:pPr>
            <a:r>
              <a:rPr lang="en-US" sz="3600" dirty="0">
                <a:solidFill>
                  <a:schemeClr val="lt1"/>
                </a:solidFill>
              </a:rPr>
              <a:t>OILP Grantee Quarterly Connection – August 2023</a:t>
            </a:r>
            <a:br>
              <a:rPr lang="en-US" sz="3600" dirty="0">
                <a:solidFill>
                  <a:schemeClr val="lt1"/>
                </a:solidFill>
              </a:rPr>
            </a:br>
            <a:br>
              <a:rPr lang="en-US" sz="3600" dirty="0">
                <a:solidFill>
                  <a:schemeClr val="lt1"/>
                </a:solidFill>
              </a:rPr>
            </a:br>
            <a:endParaRPr lang="en-US" sz="3600" dirty="0">
              <a:solidFill>
                <a:schemeClr val="lt1"/>
              </a:solidFill>
            </a:endParaRPr>
          </a:p>
        </p:txBody>
      </p:sp>
      <p:sp>
        <p:nvSpPr>
          <p:cNvPr id="3" name="Subtitle 2">
            <a:extLst>
              <a:ext uri="{FF2B5EF4-FFF2-40B4-BE49-F238E27FC236}">
                <a16:creationId xmlns:a16="http://schemas.microsoft.com/office/drawing/2014/main" id="{4097020E-8792-3361-3857-095BE808FD53}"/>
              </a:ext>
            </a:extLst>
          </p:cNvPr>
          <p:cNvSpPr>
            <a:spLocks noGrp="1"/>
          </p:cNvSpPr>
          <p:nvPr>
            <p:ph type="subTitle" idx="2"/>
          </p:nvPr>
        </p:nvSpPr>
        <p:spPr>
          <a:xfrm>
            <a:off x="2590800" y="3945293"/>
            <a:ext cx="7831493" cy="533400"/>
          </a:xfrm>
        </p:spPr>
        <p:txBody>
          <a:bodyPr/>
          <a:lstStyle/>
          <a:p>
            <a:pPr algn="r"/>
            <a:r>
              <a:rPr lang="en-US" sz="3600" dirty="0">
                <a:solidFill>
                  <a:schemeClr val="accent3">
                    <a:lumMod val="75000"/>
                  </a:schemeClr>
                </a:solidFill>
              </a:rPr>
              <a:t>Federal Award Fiscal             Management Best Practices</a:t>
            </a:r>
          </a:p>
        </p:txBody>
      </p:sp>
      <p:sp>
        <p:nvSpPr>
          <p:cNvPr id="7" name="Text Placeholder 6">
            <a:extLst>
              <a:ext uri="{FF2B5EF4-FFF2-40B4-BE49-F238E27FC236}">
                <a16:creationId xmlns:a16="http://schemas.microsoft.com/office/drawing/2014/main" id="{A85D7E76-52CF-6767-E76F-CAA13EBBE172}"/>
              </a:ext>
            </a:extLst>
          </p:cNvPr>
          <p:cNvSpPr>
            <a:spLocks noGrp="1"/>
          </p:cNvSpPr>
          <p:nvPr>
            <p:ph type="body" idx="6"/>
          </p:nvPr>
        </p:nvSpPr>
        <p:spPr>
          <a:xfrm>
            <a:off x="4554894" y="5142723"/>
            <a:ext cx="5867399" cy="457200"/>
          </a:xfrm>
        </p:spPr>
        <p:txBody>
          <a:bodyPr/>
          <a:lstStyle/>
          <a:p>
            <a:pPr algn="r"/>
            <a:r>
              <a:rPr lang="en-US" sz="2400" dirty="0"/>
              <a:t>August 30, 2023</a:t>
            </a:r>
          </a:p>
          <a:p>
            <a:endParaRPr lang="en-US" dirty="0"/>
          </a:p>
        </p:txBody>
      </p:sp>
    </p:spTree>
    <p:extLst>
      <p:ext uri="{BB962C8B-B14F-4D97-AF65-F5344CB8AC3E}">
        <p14:creationId xmlns:p14="http://schemas.microsoft.com/office/powerpoint/2010/main" val="3142411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2697C-F2AB-4338-9AE2-A9D680990E2F}"/>
              </a:ext>
            </a:extLst>
          </p:cNvPr>
          <p:cNvSpPr>
            <a:spLocks noGrp="1"/>
          </p:cNvSpPr>
          <p:nvPr>
            <p:ph type="title"/>
          </p:nvPr>
        </p:nvSpPr>
        <p:spPr>
          <a:xfrm>
            <a:off x="0" y="0"/>
            <a:ext cx="12192000" cy="962932"/>
          </a:xfrm>
        </p:spPr>
        <p:txBody>
          <a:bodyPr anchor="t"/>
          <a:lstStyle/>
          <a:p>
            <a:r>
              <a:rPr lang="en-US" sz="4800" dirty="0"/>
              <a:t>Project Period</a:t>
            </a:r>
          </a:p>
        </p:txBody>
      </p:sp>
      <p:sp>
        <p:nvSpPr>
          <p:cNvPr id="3" name="Text Placeholder 2">
            <a:extLst>
              <a:ext uri="{FF2B5EF4-FFF2-40B4-BE49-F238E27FC236}">
                <a16:creationId xmlns:a16="http://schemas.microsoft.com/office/drawing/2014/main" id="{3BBD9CF4-D517-4286-8522-A38D1E5916B5}"/>
              </a:ext>
            </a:extLst>
          </p:cNvPr>
          <p:cNvSpPr>
            <a:spLocks noGrp="1"/>
          </p:cNvSpPr>
          <p:nvPr>
            <p:ph type="body" idx="1"/>
          </p:nvPr>
        </p:nvSpPr>
        <p:spPr>
          <a:xfrm>
            <a:off x="310243" y="828870"/>
            <a:ext cx="11571514" cy="5351268"/>
          </a:xfrm>
        </p:spPr>
        <p:txBody>
          <a:bodyPr/>
          <a:lstStyle/>
          <a:p>
            <a:pPr marL="0" indent="0">
              <a:spcBef>
                <a:spcPts val="0"/>
              </a:spcBef>
              <a:buNone/>
              <a:tabLst>
                <a:tab pos="457200" algn="l"/>
              </a:tabLst>
            </a:pPr>
            <a:r>
              <a:rPr lang="en-US" sz="2400" b="1" dirty="0">
                <a:solidFill>
                  <a:srgbClr val="0070C0"/>
                </a:solidFill>
                <a:latin typeface="+mj-lt"/>
                <a:ea typeface="Calibri" panose="020F0502020204030204" pitchFamily="34" charset="0"/>
                <a:cs typeface="Times New Roman" panose="02020603050405020304" pitchFamily="18" charset="0"/>
              </a:rPr>
              <a:t>The project period is the time period in which you can obligate funds, incur allowable expenditures and implement activities.</a:t>
            </a:r>
          </a:p>
          <a:p>
            <a:pPr marL="0" indent="0">
              <a:spcBef>
                <a:spcPts val="0"/>
              </a:spcBef>
              <a:buNone/>
              <a:tabLst>
                <a:tab pos="457200" algn="l"/>
              </a:tabLst>
            </a:pPr>
            <a:endParaRPr lang="en-US" sz="2200" dirty="0">
              <a:solidFill>
                <a:srgbClr val="0070C0"/>
              </a:solidFill>
              <a:latin typeface="+mj-lt"/>
              <a:ea typeface="Calibri" panose="020F0502020204030204" pitchFamily="34" charset="0"/>
              <a:cs typeface="Times New Roman" panose="02020603050405020304" pitchFamily="18" charset="0"/>
            </a:endParaRPr>
          </a:p>
          <a:p>
            <a:pPr marL="285750" indent="-285750">
              <a:spcBef>
                <a:spcPts val="0"/>
              </a:spcBef>
              <a:spcAft>
                <a:spcPts val="1200"/>
              </a:spcAft>
              <a:buSzPct val="100000"/>
              <a:tabLst>
                <a:tab pos="457200" algn="l"/>
              </a:tabLst>
            </a:pPr>
            <a:r>
              <a:rPr lang="en-US" sz="2400" dirty="0">
                <a:latin typeface="+mj-lt"/>
                <a:ea typeface="Calibri" panose="020F0502020204030204" pitchFamily="34" charset="0"/>
                <a:cs typeface="Times New Roman" panose="02020603050405020304" pitchFamily="18" charset="0"/>
              </a:rPr>
              <a:t>The standard project period for Part B (ILSG) and Part C (ILCL and ILST) awards is 2 years.</a:t>
            </a:r>
          </a:p>
          <a:p>
            <a:pPr marL="742950" lvl="1" indent="-285750">
              <a:spcBef>
                <a:spcPts val="0"/>
              </a:spcBef>
              <a:spcAft>
                <a:spcPts val="1200"/>
              </a:spcAft>
              <a:buSzPct val="100000"/>
              <a:tabLst>
                <a:tab pos="457200" algn="l"/>
              </a:tabLst>
            </a:pPr>
            <a:r>
              <a:rPr lang="en-US" sz="2200" dirty="0">
                <a:latin typeface="+mj-lt"/>
                <a:ea typeface="Calibri" panose="020F0502020204030204" pitchFamily="34" charset="0"/>
                <a:cs typeface="Times New Roman" panose="02020603050405020304" pitchFamily="18" charset="0"/>
              </a:rPr>
              <a:t>ILSG awards start on 10/1 and end on 9/30. </a:t>
            </a:r>
          </a:p>
          <a:p>
            <a:pPr marL="742950" lvl="1" indent="-285750">
              <a:spcBef>
                <a:spcPts val="0"/>
              </a:spcBef>
              <a:spcAft>
                <a:spcPts val="1200"/>
              </a:spcAft>
              <a:buSzPct val="100000"/>
              <a:tabLst>
                <a:tab pos="457200" algn="l"/>
              </a:tabLst>
            </a:pPr>
            <a:r>
              <a:rPr lang="en-US" sz="2200" dirty="0">
                <a:latin typeface="+mj-lt"/>
                <a:ea typeface="Calibri" panose="020F0502020204030204" pitchFamily="34" charset="0"/>
                <a:cs typeface="Times New Roman" panose="02020603050405020304" pitchFamily="18" charset="0"/>
              </a:rPr>
              <a:t>ILCL and ILST awards start on 9/30 and end on 9/29</a:t>
            </a:r>
          </a:p>
          <a:p>
            <a:pPr marL="285750" indent="-285750">
              <a:spcBef>
                <a:spcPts val="0"/>
              </a:spcBef>
              <a:spcAft>
                <a:spcPts val="1200"/>
              </a:spcAft>
              <a:buSzPct val="100000"/>
              <a:tabLst>
                <a:tab pos="457200" algn="l"/>
              </a:tabLst>
            </a:pPr>
            <a:r>
              <a:rPr lang="en-US" sz="2400" dirty="0">
                <a:latin typeface="+mj-lt"/>
                <a:ea typeface="Calibri" panose="020F0502020204030204" pitchFamily="34" charset="0"/>
                <a:cs typeface="Times New Roman" panose="02020603050405020304" pitchFamily="18" charset="0"/>
              </a:rPr>
              <a:t>All activities must be completed by the end of the project period.</a:t>
            </a:r>
          </a:p>
          <a:p>
            <a:pPr marL="285750" indent="-285750">
              <a:spcBef>
                <a:spcPts val="0"/>
              </a:spcBef>
              <a:spcAft>
                <a:spcPts val="1200"/>
              </a:spcAft>
              <a:buSzPct val="100000"/>
              <a:tabLst>
                <a:tab pos="457200" algn="l"/>
              </a:tabLst>
            </a:pPr>
            <a:r>
              <a:rPr lang="en-US" sz="2400" dirty="0">
                <a:latin typeface="+mj-lt"/>
                <a:ea typeface="Calibri" panose="020F0502020204030204" pitchFamily="34" charset="0"/>
                <a:cs typeface="Times New Roman" panose="02020603050405020304" pitchFamily="18" charset="0"/>
              </a:rPr>
              <a:t>Grantees are permitted an extra 120 days after the award ends to draw funds from PMS for allowable costs incurred within the project period.</a:t>
            </a:r>
          </a:p>
          <a:p>
            <a:pPr marL="0" indent="0">
              <a:spcBef>
                <a:spcPts val="0"/>
              </a:spcBef>
              <a:spcAft>
                <a:spcPts val="1200"/>
              </a:spcAft>
              <a:buNone/>
              <a:tabLst>
                <a:tab pos="457200" algn="l"/>
              </a:tabLst>
            </a:pPr>
            <a:r>
              <a:rPr lang="en-US" sz="2400" dirty="0">
                <a:latin typeface="+mj-lt"/>
                <a:ea typeface="Calibri" panose="020F0502020204030204" pitchFamily="34" charset="0"/>
                <a:cs typeface="Times New Roman" panose="02020603050405020304" pitchFamily="18" charset="0"/>
              </a:rPr>
              <a:t>ILC5 and ILPH awards have their own project periods, please refer to your NoA.</a:t>
            </a:r>
          </a:p>
          <a:p>
            <a:pPr marL="285750" indent="-285750">
              <a:spcBef>
                <a:spcPts val="0"/>
              </a:spcBef>
              <a:spcAft>
                <a:spcPts val="1200"/>
              </a:spcAft>
              <a:tabLst>
                <a:tab pos="457200" algn="l"/>
              </a:tabLst>
            </a:pPr>
            <a:endParaRPr lang="en-US" sz="2200" dirty="0">
              <a:latin typeface="+mj-lt"/>
              <a:ea typeface="Calibri" panose="020F0502020204030204" pitchFamily="34" charset="0"/>
              <a:cs typeface="Times New Roman" panose="02020603050405020304" pitchFamily="18" charset="0"/>
            </a:endParaRPr>
          </a:p>
          <a:p>
            <a:pPr marL="0" indent="0">
              <a:spcBef>
                <a:spcPts val="0"/>
              </a:spcBef>
              <a:buNone/>
              <a:tabLst>
                <a:tab pos="457200" algn="l"/>
              </a:tabLst>
            </a:pPr>
            <a:endParaRPr lang="en-US" sz="2200" dirty="0">
              <a:latin typeface="+mj-lt"/>
              <a:ea typeface="Calibri" panose="020F0502020204030204" pitchFamily="34" charset="0"/>
              <a:cs typeface="Times New Roman" panose="02020603050405020304" pitchFamily="18" charset="0"/>
            </a:endParaRPr>
          </a:p>
          <a:p>
            <a:pPr marL="0" indent="0">
              <a:spcBef>
                <a:spcPts val="0"/>
              </a:spcBef>
              <a:buNone/>
              <a:tabLst>
                <a:tab pos="457200" algn="l"/>
              </a:tabLst>
            </a:pPr>
            <a:endParaRPr lang="en-US" sz="2200" dirty="0">
              <a:solidFill>
                <a:srgbClr val="C00000"/>
              </a:solidFill>
              <a:latin typeface="+mj-lt"/>
              <a:ea typeface="Calibri" panose="020F0502020204030204" pitchFamily="34" charset="0"/>
              <a:cs typeface="Times New Roman" panose="02020603050405020304" pitchFamily="18" charset="0"/>
            </a:endParaRPr>
          </a:p>
          <a:p>
            <a:pPr marL="0" indent="0">
              <a:spcBef>
                <a:spcPts val="0"/>
              </a:spcBef>
              <a:buNone/>
              <a:tabLst>
                <a:tab pos="457200" algn="l"/>
              </a:tabLst>
            </a:pPr>
            <a:endParaRPr lang="en-US" sz="2200" dirty="0">
              <a:latin typeface="+mj-lt"/>
              <a:cs typeface="Arial" panose="020B0604020202020204" pitchFamily="34" charset="0"/>
            </a:endParaRPr>
          </a:p>
          <a:p>
            <a:pPr marL="25400" indent="0">
              <a:buNone/>
            </a:pPr>
            <a:endParaRPr lang="en-US" sz="18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98B7D143-6061-4012-A721-CC0B8788B73A}"/>
              </a:ext>
            </a:extLst>
          </p:cNvPr>
          <p:cNvSpPr>
            <a:spLocks noGrp="1"/>
          </p:cNvSpPr>
          <p:nvPr>
            <p:ph type="sldNum" idx="12"/>
          </p:nvPr>
        </p:nvSpPr>
        <p:spPr/>
        <p:txBody>
          <a:bodyPr/>
          <a:lstStyle/>
          <a:p>
            <a:fld id="{00000000-1234-1234-1234-123412341234}" type="slidenum">
              <a:rPr lang="en-US" smtClean="0"/>
              <a:pPr/>
              <a:t>10</a:t>
            </a:fld>
            <a:endParaRPr lang="en-US" dirty="0"/>
          </a:p>
        </p:txBody>
      </p:sp>
    </p:spTree>
    <p:extLst>
      <p:ext uri="{BB962C8B-B14F-4D97-AF65-F5344CB8AC3E}">
        <p14:creationId xmlns:p14="http://schemas.microsoft.com/office/powerpoint/2010/main" val="3503885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2697C-F2AB-4338-9AE2-A9D680990E2F}"/>
              </a:ext>
            </a:extLst>
          </p:cNvPr>
          <p:cNvSpPr>
            <a:spLocks noGrp="1"/>
          </p:cNvSpPr>
          <p:nvPr>
            <p:ph type="title"/>
          </p:nvPr>
        </p:nvSpPr>
        <p:spPr>
          <a:xfrm>
            <a:off x="0" y="136525"/>
            <a:ext cx="12192000" cy="962932"/>
          </a:xfrm>
        </p:spPr>
        <p:txBody>
          <a:bodyPr anchor="t"/>
          <a:lstStyle/>
          <a:p>
            <a:r>
              <a:rPr lang="en-US" sz="4800" dirty="0"/>
              <a:t>Common Project Period Question</a:t>
            </a:r>
          </a:p>
        </p:txBody>
      </p:sp>
      <p:sp>
        <p:nvSpPr>
          <p:cNvPr id="3" name="Text Placeholder 2">
            <a:extLst>
              <a:ext uri="{FF2B5EF4-FFF2-40B4-BE49-F238E27FC236}">
                <a16:creationId xmlns:a16="http://schemas.microsoft.com/office/drawing/2014/main" id="{3BBD9CF4-D517-4286-8522-A38D1E5916B5}"/>
              </a:ext>
            </a:extLst>
          </p:cNvPr>
          <p:cNvSpPr>
            <a:spLocks noGrp="1"/>
          </p:cNvSpPr>
          <p:nvPr>
            <p:ph type="body" idx="1"/>
          </p:nvPr>
        </p:nvSpPr>
        <p:spPr>
          <a:xfrm>
            <a:off x="424543" y="1099457"/>
            <a:ext cx="11571514" cy="5351268"/>
          </a:xfrm>
        </p:spPr>
        <p:txBody>
          <a:bodyPr/>
          <a:lstStyle/>
          <a:p>
            <a:pPr marL="0" indent="0">
              <a:spcBef>
                <a:spcPts val="0"/>
              </a:spcBef>
              <a:buNone/>
              <a:tabLst>
                <a:tab pos="457200" algn="l"/>
              </a:tabLst>
            </a:pPr>
            <a:r>
              <a:rPr lang="en-US" sz="2400" b="1" dirty="0">
                <a:solidFill>
                  <a:srgbClr val="C00000"/>
                </a:solidFill>
                <a:latin typeface="+mj-lt"/>
                <a:ea typeface="Calibri" panose="020F0502020204030204" pitchFamily="34" charset="0"/>
                <a:cs typeface="Times New Roman" panose="02020603050405020304" pitchFamily="18" charset="0"/>
              </a:rPr>
              <a:t>If I obligate funds to a contract before the award end date, but the work will not be completed until after the award ends, are the costs allowable?</a:t>
            </a:r>
          </a:p>
          <a:p>
            <a:pPr marL="0" indent="0">
              <a:spcBef>
                <a:spcPts val="0"/>
              </a:spcBef>
              <a:buNone/>
              <a:tabLst>
                <a:tab pos="457200" algn="l"/>
              </a:tabLst>
            </a:pPr>
            <a:endParaRPr lang="en-US" sz="2200" dirty="0">
              <a:solidFill>
                <a:schemeClr val="tx1"/>
              </a:solidFill>
              <a:latin typeface="+mj-lt"/>
              <a:ea typeface="Calibri" panose="020F0502020204030204" pitchFamily="34" charset="0"/>
              <a:cs typeface="Times New Roman" panose="02020603050405020304" pitchFamily="18" charset="0"/>
            </a:endParaRPr>
          </a:p>
          <a:p>
            <a:pPr marL="0" indent="0">
              <a:spcBef>
                <a:spcPts val="0"/>
              </a:spcBef>
              <a:spcAft>
                <a:spcPts val="1200"/>
              </a:spcAft>
              <a:buNone/>
              <a:tabLst>
                <a:tab pos="457200" algn="l"/>
              </a:tabLst>
            </a:pPr>
            <a:r>
              <a:rPr lang="en-US" sz="2200" b="1" dirty="0">
                <a:latin typeface="+mj-lt"/>
                <a:ea typeface="Calibri" panose="020F0502020204030204" pitchFamily="34" charset="0"/>
                <a:cs typeface="Times New Roman" panose="02020603050405020304" pitchFamily="18" charset="0"/>
              </a:rPr>
              <a:t>Answer</a:t>
            </a:r>
            <a:r>
              <a:rPr lang="en-US" sz="2200" dirty="0">
                <a:latin typeface="+mj-lt"/>
                <a:ea typeface="Calibri" panose="020F0502020204030204" pitchFamily="34" charset="0"/>
                <a:cs typeface="Times New Roman" panose="02020603050405020304" pitchFamily="18" charset="0"/>
              </a:rPr>
              <a:t> – In most cases “No” – the obligation (contract for services) and the defined work must be completed within the award project period.</a:t>
            </a:r>
          </a:p>
          <a:p>
            <a:pPr marL="0" indent="0">
              <a:spcBef>
                <a:spcPts val="0"/>
              </a:spcBef>
              <a:spcAft>
                <a:spcPts val="1200"/>
              </a:spcAft>
              <a:buNone/>
              <a:tabLst>
                <a:tab pos="457200" algn="l"/>
              </a:tabLst>
            </a:pPr>
            <a:r>
              <a:rPr lang="en-US" sz="2200" b="1" dirty="0">
                <a:latin typeface="+mj-lt"/>
                <a:ea typeface="Calibri" panose="020F0502020204030204" pitchFamily="34" charset="0"/>
                <a:cs typeface="Times New Roman" panose="02020603050405020304" pitchFamily="18" charset="0"/>
              </a:rPr>
              <a:t>Examples </a:t>
            </a:r>
            <a:r>
              <a:rPr lang="en-US" sz="2200" dirty="0">
                <a:latin typeface="+mj-lt"/>
                <a:ea typeface="Calibri" panose="020F0502020204030204" pitchFamily="34" charset="0"/>
                <a:cs typeface="Times New Roman" panose="02020603050405020304" pitchFamily="18" charset="0"/>
              </a:rPr>
              <a:t>–</a:t>
            </a:r>
          </a:p>
          <a:p>
            <a:pPr marL="342900" indent="-342900">
              <a:spcBef>
                <a:spcPts val="0"/>
              </a:spcBef>
              <a:spcAft>
                <a:spcPts val="1200"/>
              </a:spcAft>
              <a:tabLst>
                <a:tab pos="457200" algn="l"/>
              </a:tabLst>
            </a:pPr>
            <a:r>
              <a:rPr lang="en-US" sz="2200" dirty="0">
                <a:latin typeface="+mj-lt"/>
                <a:ea typeface="Calibri" panose="020F0502020204030204" pitchFamily="34" charset="0"/>
                <a:cs typeface="Times New Roman" panose="02020603050405020304" pitchFamily="18" charset="0"/>
              </a:rPr>
              <a:t>CIL signs a contract for building repairs on 9/26 using an award ending on 9/29. The building repairs are implemented in October. The building repair costs are unallowable.</a:t>
            </a:r>
          </a:p>
          <a:p>
            <a:pPr marL="342900" indent="-342900">
              <a:spcBef>
                <a:spcPts val="0"/>
              </a:spcBef>
              <a:spcAft>
                <a:spcPts val="1200"/>
              </a:spcAft>
              <a:tabLst>
                <a:tab pos="457200" algn="l"/>
              </a:tabLst>
            </a:pPr>
            <a:r>
              <a:rPr lang="en-US" sz="2200" dirty="0">
                <a:latin typeface="+mj-lt"/>
                <a:ea typeface="Calibri" panose="020F0502020204030204" pitchFamily="34" charset="0"/>
                <a:cs typeface="Times New Roman" panose="02020603050405020304" pitchFamily="18" charset="0"/>
              </a:rPr>
              <a:t>SILC signs a contract with a training provider in August for three webinars using an award ending in September. The third webinar is delayed due to a technical issue and is rescheduled for October. The cost of the third webinar is unallowable.</a:t>
            </a:r>
          </a:p>
          <a:p>
            <a:pPr marL="0" indent="0">
              <a:spcBef>
                <a:spcPts val="0"/>
              </a:spcBef>
              <a:buNone/>
              <a:tabLst>
                <a:tab pos="457200" algn="l"/>
              </a:tabLst>
            </a:pPr>
            <a:endParaRPr lang="en-US" sz="2200" dirty="0">
              <a:latin typeface="+mj-lt"/>
              <a:ea typeface="Calibri" panose="020F0502020204030204" pitchFamily="34" charset="0"/>
              <a:cs typeface="Times New Roman" panose="02020603050405020304" pitchFamily="18" charset="0"/>
            </a:endParaRPr>
          </a:p>
          <a:p>
            <a:pPr marL="0" indent="0">
              <a:spcBef>
                <a:spcPts val="0"/>
              </a:spcBef>
              <a:buNone/>
              <a:tabLst>
                <a:tab pos="457200" algn="l"/>
              </a:tabLst>
            </a:pPr>
            <a:endParaRPr lang="en-US" sz="2200" dirty="0">
              <a:solidFill>
                <a:srgbClr val="C00000"/>
              </a:solidFill>
              <a:latin typeface="+mj-lt"/>
              <a:ea typeface="Calibri" panose="020F0502020204030204" pitchFamily="34" charset="0"/>
              <a:cs typeface="Times New Roman" panose="02020603050405020304" pitchFamily="18" charset="0"/>
            </a:endParaRPr>
          </a:p>
          <a:p>
            <a:pPr marL="0" indent="0">
              <a:spcBef>
                <a:spcPts val="0"/>
              </a:spcBef>
              <a:buNone/>
              <a:tabLst>
                <a:tab pos="457200" algn="l"/>
              </a:tabLst>
            </a:pPr>
            <a:endParaRPr lang="en-US" sz="2200" dirty="0">
              <a:latin typeface="+mj-lt"/>
              <a:cs typeface="Arial" panose="020B0604020202020204" pitchFamily="34" charset="0"/>
            </a:endParaRPr>
          </a:p>
          <a:p>
            <a:pPr marL="25400" indent="0">
              <a:buNone/>
            </a:pPr>
            <a:endParaRPr lang="en-US" sz="18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98B7D143-6061-4012-A721-CC0B8788B73A}"/>
              </a:ext>
            </a:extLst>
          </p:cNvPr>
          <p:cNvSpPr>
            <a:spLocks noGrp="1"/>
          </p:cNvSpPr>
          <p:nvPr>
            <p:ph type="sldNum" idx="12"/>
          </p:nvPr>
        </p:nvSpPr>
        <p:spPr/>
        <p:txBody>
          <a:bodyPr/>
          <a:lstStyle/>
          <a:p>
            <a:fld id="{00000000-1234-1234-1234-123412341234}" type="slidenum">
              <a:rPr lang="en-US" smtClean="0"/>
              <a:pPr/>
              <a:t>11</a:t>
            </a:fld>
            <a:endParaRPr lang="en-US" dirty="0"/>
          </a:p>
        </p:txBody>
      </p:sp>
    </p:spTree>
    <p:extLst>
      <p:ext uri="{BB962C8B-B14F-4D97-AF65-F5344CB8AC3E}">
        <p14:creationId xmlns:p14="http://schemas.microsoft.com/office/powerpoint/2010/main" val="2863350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2697C-F2AB-4338-9AE2-A9D680990E2F}"/>
              </a:ext>
            </a:extLst>
          </p:cNvPr>
          <p:cNvSpPr>
            <a:spLocks noGrp="1"/>
          </p:cNvSpPr>
          <p:nvPr>
            <p:ph type="title"/>
          </p:nvPr>
        </p:nvSpPr>
        <p:spPr>
          <a:xfrm>
            <a:off x="0" y="136525"/>
            <a:ext cx="12192000" cy="962932"/>
          </a:xfrm>
        </p:spPr>
        <p:txBody>
          <a:bodyPr anchor="t"/>
          <a:lstStyle/>
          <a:p>
            <a:r>
              <a:rPr lang="en-US" sz="4800" dirty="0"/>
              <a:t>Benefits of a Two-Year Project Period</a:t>
            </a:r>
          </a:p>
        </p:txBody>
      </p:sp>
      <p:sp>
        <p:nvSpPr>
          <p:cNvPr id="3" name="Text Placeholder 2">
            <a:extLst>
              <a:ext uri="{FF2B5EF4-FFF2-40B4-BE49-F238E27FC236}">
                <a16:creationId xmlns:a16="http://schemas.microsoft.com/office/drawing/2014/main" id="{3BBD9CF4-D517-4286-8522-A38D1E5916B5}"/>
              </a:ext>
            </a:extLst>
          </p:cNvPr>
          <p:cNvSpPr>
            <a:spLocks noGrp="1"/>
          </p:cNvSpPr>
          <p:nvPr>
            <p:ph type="body" idx="1"/>
          </p:nvPr>
        </p:nvSpPr>
        <p:spPr>
          <a:xfrm>
            <a:off x="424543" y="1099457"/>
            <a:ext cx="11571514" cy="5351268"/>
          </a:xfrm>
        </p:spPr>
        <p:txBody>
          <a:bodyPr/>
          <a:lstStyle/>
          <a:p>
            <a:pPr marL="0" indent="0">
              <a:lnSpc>
                <a:spcPct val="114000"/>
              </a:lnSpc>
              <a:spcBef>
                <a:spcPts val="0"/>
              </a:spcBef>
              <a:spcAft>
                <a:spcPts val="600"/>
              </a:spcAft>
              <a:buNone/>
              <a:tabLst>
                <a:tab pos="457200" algn="l"/>
              </a:tabLst>
            </a:pPr>
            <a:r>
              <a:rPr lang="en-US" sz="2400" b="1" dirty="0">
                <a:solidFill>
                  <a:schemeClr val="tx1"/>
                </a:solidFill>
                <a:latin typeface="+mj-lt"/>
                <a:ea typeface="Calibri" panose="020F0502020204030204" pitchFamily="34" charset="0"/>
                <a:cs typeface="Times New Roman" panose="02020603050405020304" pitchFamily="18" charset="0"/>
              </a:rPr>
              <a:t>The two-year project period provided in the Part B and Part C grant awards provide a period of overlap that grantees can use to their advantage to address the following issues:</a:t>
            </a:r>
          </a:p>
          <a:p>
            <a:pPr marL="0" indent="0">
              <a:lnSpc>
                <a:spcPct val="114000"/>
              </a:lnSpc>
              <a:spcBef>
                <a:spcPts val="0"/>
              </a:spcBef>
              <a:spcAft>
                <a:spcPts val="600"/>
              </a:spcAft>
              <a:buNone/>
              <a:tabLst>
                <a:tab pos="457200" algn="l"/>
              </a:tabLst>
            </a:pPr>
            <a:endParaRPr lang="en-US" sz="1000" b="1" dirty="0">
              <a:solidFill>
                <a:schemeClr val="tx1"/>
              </a:solidFill>
              <a:latin typeface="+mj-lt"/>
              <a:ea typeface="Calibri" panose="020F0502020204030204" pitchFamily="34" charset="0"/>
              <a:cs typeface="Times New Roman" panose="02020603050405020304" pitchFamily="18" charset="0"/>
            </a:endParaRPr>
          </a:p>
          <a:p>
            <a:pPr marL="342900" indent="-342900">
              <a:lnSpc>
                <a:spcPct val="114000"/>
              </a:lnSpc>
              <a:spcBef>
                <a:spcPts val="0"/>
              </a:spcBef>
              <a:spcAft>
                <a:spcPts val="600"/>
              </a:spcAft>
              <a:tabLst>
                <a:tab pos="457200" algn="l"/>
              </a:tabLst>
            </a:pPr>
            <a:r>
              <a:rPr lang="en-US" sz="2400" dirty="0">
                <a:solidFill>
                  <a:schemeClr val="tx1"/>
                </a:solidFill>
                <a:latin typeface="+mj-lt"/>
                <a:ea typeface="Calibri" panose="020F0502020204030204" pitchFamily="34" charset="0"/>
                <a:cs typeface="Times New Roman" panose="02020603050405020304" pitchFamily="18" charset="0"/>
              </a:rPr>
              <a:t>Plan for charges that span from the one Federal fiscal year to the next and assign expenses to the award with the appropriate project period.</a:t>
            </a:r>
          </a:p>
          <a:p>
            <a:pPr marL="342900" indent="-342900">
              <a:lnSpc>
                <a:spcPct val="114000"/>
              </a:lnSpc>
              <a:spcBef>
                <a:spcPts val="0"/>
              </a:spcBef>
              <a:spcAft>
                <a:spcPts val="600"/>
              </a:spcAft>
              <a:tabLst>
                <a:tab pos="457200" algn="l"/>
              </a:tabLst>
            </a:pPr>
            <a:r>
              <a:rPr lang="en-US" sz="2400" dirty="0">
                <a:solidFill>
                  <a:schemeClr val="tx1"/>
                </a:solidFill>
                <a:latin typeface="+mj-lt"/>
                <a:ea typeface="Calibri" panose="020F0502020204030204" pitchFamily="34" charset="0"/>
                <a:cs typeface="Times New Roman" panose="02020603050405020304" pitchFamily="18" charset="0"/>
              </a:rPr>
              <a:t>More flexibility to manage cash flow and plan for operational costs at the start of a new award year.</a:t>
            </a:r>
          </a:p>
          <a:p>
            <a:pPr marL="342900" indent="-342900">
              <a:lnSpc>
                <a:spcPct val="114000"/>
              </a:lnSpc>
              <a:spcBef>
                <a:spcPts val="0"/>
              </a:spcBef>
              <a:spcAft>
                <a:spcPts val="600"/>
              </a:spcAft>
              <a:tabLst>
                <a:tab pos="457200" algn="l"/>
              </a:tabLst>
            </a:pPr>
            <a:r>
              <a:rPr lang="en-US" sz="2400" dirty="0">
                <a:solidFill>
                  <a:schemeClr val="tx1"/>
                </a:solidFill>
                <a:latin typeface="+mj-lt"/>
                <a:ea typeface="Calibri" panose="020F0502020204030204" pitchFamily="34" charset="0"/>
                <a:cs typeface="Times New Roman" panose="02020603050405020304" pitchFamily="18" charset="0"/>
              </a:rPr>
              <a:t>Opportunity to think creatively about a longer-term project that was not feasible on a one-year time arc.</a:t>
            </a:r>
          </a:p>
          <a:p>
            <a:pPr marL="342900" indent="-342900">
              <a:lnSpc>
                <a:spcPct val="114000"/>
              </a:lnSpc>
              <a:spcBef>
                <a:spcPts val="0"/>
              </a:spcBef>
              <a:spcAft>
                <a:spcPts val="600"/>
              </a:spcAft>
              <a:tabLst>
                <a:tab pos="457200" algn="l"/>
              </a:tabLst>
            </a:pPr>
            <a:endParaRPr lang="en-US" sz="2400" dirty="0">
              <a:solidFill>
                <a:schemeClr val="tx1"/>
              </a:solidFill>
              <a:latin typeface="+mj-lt"/>
              <a:ea typeface="Calibri" panose="020F0502020204030204" pitchFamily="34" charset="0"/>
              <a:cs typeface="Times New Roman" panose="02020603050405020304" pitchFamily="18" charset="0"/>
            </a:endParaRPr>
          </a:p>
          <a:p>
            <a:pPr marL="0" indent="0">
              <a:spcBef>
                <a:spcPts val="0"/>
              </a:spcBef>
              <a:buNone/>
              <a:tabLst>
                <a:tab pos="457200" algn="l"/>
              </a:tabLst>
            </a:pPr>
            <a:endParaRPr lang="en-US" sz="2200" dirty="0">
              <a:solidFill>
                <a:schemeClr val="tx1"/>
              </a:solidFill>
              <a:latin typeface="+mj-lt"/>
              <a:ea typeface="Calibri" panose="020F0502020204030204" pitchFamily="34" charset="0"/>
              <a:cs typeface="Times New Roman" panose="02020603050405020304" pitchFamily="18" charset="0"/>
            </a:endParaRPr>
          </a:p>
          <a:p>
            <a:pPr marL="0" indent="0">
              <a:spcBef>
                <a:spcPts val="0"/>
              </a:spcBef>
              <a:buNone/>
              <a:tabLst>
                <a:tab pos="457200" algn="l"/>
              </a:tabLst>
            </a:pPr>
            <a:endParaRPr lang="en-US" sz="2200" dirty="0">
              <a:latin typeface="+mj-lt"/>
              <a:ea typeface="Calibri" panose="020F0502020204030204" pitchFamily="34" charset="0"/>
              <a:cs typeface="Times New Roman" panose="02020603050405020304" pitchFamily="18" charset="0"/>
            </a:endParaRPr>
          </a:p>
          <a:p>
            <a:pPr marL="0" indent="0">
              <a:spcBef>
                <a:spcPts val="0"/>
              </a:spcBef>
              <a:buNone/>
              <a:tabLst>
                <a:tab pos="457200" algn="l"/>
              </a:tabLst>
            </a:pPr>
            <a:endParaRPr lang="en-US" sz="2200" dirty="0">
              <a:solidFill>
                <a:srgbClr val="C00000"/>
              </a:solidFill>
              <a:latin typeface="+mj-lt"/>
              <a:ea typeface="Calibri" panose="020F0502020204030204" pitchFamily="34" charset="0"/>
              <a:cs typeface="Times New Roman" panose="02020603050405020304" pitchFamily="18" charset="0"/>
            </a:endParaRPr>
          </a:p>
          <a:p>
            <a:pPr marL="0" indent="0">
              <a:spcBef>
                <a:spcPts val="0"/>
              </a:spcBef>
              <a:buNone/>
              <a:tabLst>
                <a:tab pos="457200" algn="l"/>
              </a:tabLst>
            </a:pPr>
            <a:endParaRPr lang="en-US" sz="2200" dirty="0">
              <a:latin typeface="+mj-lt"/>
              <a:cs typeface="Arial" panose="020B0604020202020204" pitchFamily="34" charset="0"/>
            </a:endParaRPr>
          </a:p>
          <a:p>
            <a:pPr marL="25400" indent="0">
              <a:buNone/>
            </a:pPr>
            <a:endParaRPr lang="en-US" sz="18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98B7D143-6061-4012-A721-CC0B8788B73A}"/>
              </a:ext>
            </a:extLst>
          </p:cNvPr>
          <p:cNvSpPr>
            <a:spLocks noGrp="1"/>
          </p:cNvSpPr>
          <p:nvPr>
            <p:ph type="sldNum" idx="12"/>
          </p:nvPr>
        </p:nvSpPr>
        <p:spPr/>
        <p:txBody>
          <a:bodyPr/>
          <a:lstStyle/>
          <a:p>
            <a:fld id="{00000000-1234-1234-1234-123412341234}" type="slidenum">
              <a:rPr lang="en-US" smtClean="0"/>
              <a:pPr/>
              <a:t>12</a:t>
            </a:fld>
            <a:endParaRPr lang="en-US" dirty="0"/>
          </a:p>
        </p:txBody>
      </p:sp>
    </p:spTree>
    <p:extLst>
      <p:ext uri="{BB962C8B-B14F-4D97-AF65-F5344CB8AC3E}">
        <p14:creationId xmlns:p14="http://schemas.microsoft.com/office/powerpoint/2010/main" val="36949876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65BBC-97CA-8B17-9A85-C0BEDCB669F2}"/>
              </a:ext>
            </a:extLst>
          </p:cNvPr>
          <p:cNvSpPr>
            <a:spLocks noGrp="1"/>
          </p:cNvSpPr>
          <p:nvPr>
            <p:ph type="title"/>
          </p:nvPr>
        </p:nvSpPr>
        <p:spPr>
          <a:xfrm>
            <a:off x="2246811" y="1508760"/>
            <a:ext cx="8229600" cy="1143000"/>
          </a:xfrm>
        </p:spPr>
        <p:txBody>
          <a:bodyPr/>
          <a:lstStyle/>
          <a:p>
            <a:r>
              <a:rPr lang="en-US" dirty="0"/>
              <a:t>Financial Reporting</a:t>
            </a:r>
            <a:br>
              <a:rPr lang="en-US" dirty="0"/>
            </a:br>
            <a:r>
              <a:rPr lang="en-US" dirty="0"/>
              <a:t>(FFR/SF-425), Closeout, and Single Audit Reports</a:t>
            </a:r>
          </a:p>
        </p:txBody>
      </p:sp>
      <p:sp>
        <p:nvSpPr>
          <p:cNvPr id="4" name="Slide Number Placeholder 3">
            <a:extLst>
              <a:ext uri="{FF2B5EF4-FFF2-40B4-BE49-F238E27FC236}">
                <a16:creationId xmlns:a16="http://schemas.microsoft.com/office/drawing/2014/main" id="{91D0CA06-6707-2D7D-A04D-BCA5C8C35139}"/>
              </a:ext>
            </a:extLst>
          </p:cNvPr>
          <p:cNvSpPr>
            <a:spLocks noGrp="1"/>
          </p:cNvSpPr>
          <p:nvPr>
            <p:ph type="sldNum" idx="12"/>
          </p:nvPr>
        </p:nvSpPr>
        <p:spPr/>
        <p:txBody>
          <a:bodyPr/>
          <a:lstStyle/>
          <a:p>
            <a:fld id="{00000000-1234-1234-1234-123412341234}" type="slidenum">
              <a:rPr lang="en-US" smtClean="0"/>
              <a:pPr/>
              <a:t>13</a:t>
            </a:fld>
            <a:endParaRPr lang="en-US" dirty="0"/>
          </a:p>
        </p:txBody>
      </p:sp>
    </p:spTree>
    <p:extLst>
      <p:ext uri="{BB962C8B-B14F-4D97-AF65-F5344CB8AC3E}">
        <p14:creationId xmlns:p14="http://schemas.microsoft.com/office/powerpoint/2010/main" val="37078760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198" y="371013"/>
            <a:ext cx="8229600" cy="573668"/>
          </a:xfrm>
        </p:spPr>
        <p:txBody>
          <a:bodyPr anchor="t">
            <a:normAutofit fontScale="90000"/>
          </a:bodyPr>
          <a:lstStyle/>
          <a:p>
            <a:r>
              <a:rPr lang="en-US" sz="3200" dirty="0"/>
              <a:t>FFR (SF-425) Data Entry (lines 10a – 10h)</a:t>
            </a:r>
          </a:p>
        </p:txBody>
      </p:sp>
      <p:sp>
        <p:nvSpPr>
          <p:cNvPr id="4" name="Slide Number Placeholder 3"/>
          <p:cNvSpPr>
            <a:spLocks noGrp="1"/>
          </p:cNvSpPr>
          <p:nvPr>
            <p:ph type="sldNum" sz="quarter" idx="12"/>
          </p:nvPr>
        </p:nvSpPr>
        <p:spPr/>
        <p:txBody>
          <a:bodyPr/>
          <a:lstStyle/>
          <a:p>
            <a:fld id="{7AA28999-D008-419E-9628-EE1C64F81F4C}" type="slidenum">
              <a:rPr lang="en-US" smtClean="0"/>
              <a:pPr/>
              <a:t>14</a:t>
            </a:fld>
            <a:endParaRPr lang="en-US" dirty="0"/>
          </a:p>
        </p:txBody>
      </p:sp>
      <p:graphicFrame>
        <p:nvGraphicFramePr>
          <p:cNvPr id="7" name="Table 7">
            <a:extLst>
              <a:ext uri="{FF2B5EF4-FFF2-40B4-BE49-F238E27FC236}">
                <a16:creationId xmlns:a16="http://schemas.microsoft.com/office/drawing/2014/main" id="{568C9F52-2212-55AE-17E7-2C3932DBB732}"/>
              </a:ext>
            </a:extLst>
          </p:cNvPr>
          <p:cNvGraphicFramePr>
            <a:graphicFrameLocks noGrp="1"/>
          </p:cNvGraphicFramePr>
          <p:nvPr>
            <p:extLst>
              <p:ext uri="{D42A27DB-BD31-4B8C-83A1-F6EECF244321}">
                <p14:modId xmlns:p14="http://schemas.microsoft.com/office/powerpoint/2010/main" val="743257151"/>
              </p:ext>
            </p:extLst>
          </p:nvPr>
        </p:nvGraphicFramePr>
        <p:xfrm>
          <a:off x="729341" y="1205947"/>
          <a:ext cx="10189029" cy="4023360"/>
        </p:xfrm>
        <a:graphic>
          <a:graphicData uri="http://schemas.openxmlformats.org/drawingml/2006/table">
            <a:tbl>
              <a:tblPr firstRow="1" bandRow="1">
                <a:tableStyleId>{5940675A-B579-460E-94D1-54222C63F5DA}</a:tableStyleId>
              </a:tblPr>
              <a:tblGrid>
                <a:gridCol w="2954149">
                  <a:extLst>
                    <a:ext uri="{9D8B030D-6E8A-4147-A177-3AD203B41FA5}">
                      <a16:colId xmlns:a16="http://schemas.microsoft.com/office/drawing/2014/main" val="4175790157"/>
                    </a:ext>
                  </a:extLst>
                </a:gridCol>
                <a:gridCol w="7234880">
                  <a:extLst>
                    <a:ext uri="{9D8B030D-6E8A-4147-A177-3AD203B41FA5}">
                      <a16:colId xmlns:a16="http://schemas.microsoft.com/office/drawing/2014/main" val="1056094017"/>
                    </a:ext>
                  </a:extLst>
                </a:gridCol>
              </a:tblGrid>
              <a:tr h="649121">
                <a:tc>
                  <a:txBody>
                    <a:bodyPr/>
                    <a:lstStyle/>
                    <a:p>
                      <a:r>
                        <a:rPr lang="en-US" sz="2400" dirty="0"/>
                        <a:t>10a – Cash Receipts</a:t>
                      </a:r>
                    </a:p>
                  </a:txBody>
                  <a:tcP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400" dirty="0"/>
                        <a:t>Funds drawn from PMS. Amount is automatically entered by PMS. </a:t>
                      </a:r>
                      <a:r>
                        <a:rPr lang="en-US" sz="2400" b="1" dirty="0"/>
                        <a:t>Field cannot be edited in the Final FFR.</a:t>
                      </a:r>
                    </a:p>
                  </a:txBody>
                  <a:tcPr>
                    <a:solidFill>
                      <a:schemeClr val="bg1"/>
                    </a:solidFill>
                  </a:tcPr>
                </a:tc>
                <a:extLst>
                  <a:ext uri="{0D108BD9-81ED-4DB2-BD59-A6C34878D82A}">
                    <a16:rowId xmlns:a16="http://schemas.microsoft.com/office/drawing/2014/main" val="427861749"/>
                  </a:ext>
                </a:extLst>
              </a:tr>
              <a:tr h="649121">
                <a:tc>
                  <a:txBody>
                    <a:bodyPr/>
                    <a:lstStyle/>
                    <a:p>
                      <a:r>
                        <a:rPr lang="en-US" sz="2400" dirty="0"/>
                        <a:t>10b – Cash Disbursements</a:t>
                      </a:r>
                    </a:p>
                  </a:txBody>
                  <a:tcPr>
                    <a:solidFill>
                      <a:schemeClr val="bg2">
                        <a:lumMod val="20000"/>
                        <a:lumOff val="80000"/>
                      </a:schemeClr>
                    </a:solidFill>
                  </a:tcPr>
                </a:tc>
                <a:tc>
                  <a:txBody>
                    <a:bodyPr/>
                    <a:lstStyle/>
                    <a:p>
                      <a:r>
                        <a:rPr lang="en-US" sz="2400" dirty="0"/>
                        <a:t>Award expenses. PMS automatically enters 10a amount in 10b. </a:t>
                      </a:r>
                      <a:r>
                        <a:rPr lang="en-US" sz="2400" b="1" dirty="0"/>
                        <a:t>Field cannot be edited in the Final FFR.</a:t>
                      </a:r>
                    </a:p>
                  </a:txBody>
                  <a:tcPr>
                    <a:solidFill>
                      <a:schemeClr val="bg1"/>
                    </a:solidFill>
                  </a:tcPr>
                </a:tc>
                <a:extLst>
                  <a:ext uri="{0D108BD9-81ED-4DB2-BD59-A6C34878D82A}">
                    <a16:rowId xmlns:a16="http://schemas.microsoft.com/office/drawing/2014/main" val="3746272219"/>
                  </a:ext>
                </a:extLst>
              </a:tr>
              <a:tr h="526964">
                <a:tc>
                  <a:txBody>
                    <a:bodyPr/>
                    <a:lstStyle/>
                    <a:p>
                      <a:r>
                        <a:rPr lang="en-US" sz="2400" dirty="0"/>
                        <a:t>10c – Cash on Hand </a:t>
                      </a:r>
                    </a:p>
                  </a:txBody>
                  <a:tcPr>
                    <a:solidFill>
                      <a:schemeClr val="bg2">
                        <a:lumMod val="20000"/>
                        <a:lumOff val="80000"/>
                      </a:schemeClr>
                    </a:solidFill>
                  </a:tcPr>
                </a:tc>
                <a:tc>
                  <a:txBody>
                    <a:bodyPr/>
                    <a:lstStyle/>
                    <a:p>
                      <a:r>
                        <a:rPr lang="en-US" sz="2400" dirty="0"/>
                        <a:t>Line 10a minus 10b. Auto-filled by PMS [Not editable]. </a:t>
                      </a:r>
                      <a:r>
                        <a:rPr lang="en-US" sz="2400" b="1" dirty="0"/>
                        <a:t>Field must be zero in the Final FFR.</a:t>
                      </a:r>
                      <a:endParaRPr lang="en-US" sz="2400" dirty="0"/>
                    </a:p>
                  </a:txBody>
                  <a:tcPr>
                    <a:solidFill>
                      <a:schemeClr val="bg1"/>
                    </a:solidFill>
                  </a:tcPr>
                </a:tc>
                <a:extLst>
                  <a:ext uri="{0D108BD9-81ED-4DB2-BD59-A6C34878D82A}">
                    <a16:rowId xmlns:a16="http://schemas.microsoft.com/office/drawing/2014/main" val="2038471457"/>
                  </a:ext>
                </a:extLst>
              </a:tr>
              <a:tr h="649121">
                <a:tc>
                  <a:txBody>
                    <a:bodyPr/>
                    <a:lstStyle/>
                    <a:p>
                      <a:r>
                        <a:rPr lang="en-US" sz="2400" dirty="0"/>
                        <a:t>10d – Total Federal Funds Authorized</a:t>
                      </a:r>
                    </a:p>
                  </a:txBody>
                  <a:tcPr>
                    <a:solidFill>
                      <a:schemeClr val="bg2">
                        <a:lumMod val="20000"/>
                        <a:lumOff val="80000"/>
                      </a:schemeClr>
                    </a:solidFill>
                  </a:tcPr>
                </a:tc>
                <a:tc>
                  <a:txBody>
                    <a:bodyPr/>
                    <a:lstStyle/>
                    <a:p>
                      <a:r>
                        <a:rPr lang="en-US" sz="2400" dirty="0"/>
                        <a:t>Auto-filled by PMS [ Not editable]. Will match most recent NoA.</a:t>
                      </a:r>
                    </a:p>
                  </a:txBody>
                  <a:tcPr>
                    <a:solidFill>
                      <a:schemeClr val="bg1"/>
                    </a:solidFill>
                  </a:tcPr>
                </a:tc>
                <a:extLst>
                  <a:ext uri="{0D108BD9-81ED-4DB2-BD59-A6C34878D82A}">
                    <a16:rowId xmlns:a16="http://schemas.microsoft.com/office/drawing/2014/main" val="3114011001"/>
                  </a:ext>
                </a:extLst>
              </a:tr>
            </a:tbl>
          </a:graphicData>
        </a:graphic>
      </p:graphicFrame>
    </p:spTree>
    <p:extLst>
      <p:ext uri="{BB962C8B-B14F-4D97-AF65-F5344CB8AC3E}">
        <p14:creationId xmlns:p14="http://schemas.microsoft.com/office/powerpoint/2010/main" val="25289727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199" y="33556"/>
            <a:ext cx="8229600" cy="573668"/>
          </a:xfrm>
        </p:spPr>
        <p:txBody>
          <a:bodyPr anchor="t">
            <a:normAutofit fontScale="90000"/>
          </a:bodyPr>
          <a:lstStyle/>
          <a:p>
            <a:r>
              <a:rPr lang="en-US" sz="3200" dirty="0"/>
              <a:t>FFR (SF-425) Data Entry (lines 10a – 10h) (Continued)</a:t>
            </a:r>
          </a:p>
        </p:txBody>
      </p:sp>
      <p:sp>
        <p:nvSpPr>
          <p:cNvPr id="4" name="Slide Number Placeholder 3"/>
          <p:cNvSpPr>
            <a:spLocks noGrp="1"/>
          </p:cNvSpPr>
          <p:nvPr>
            <p:ph type="sldNum" sz="quarter" idx="12"/>
          </p:nvPr>
        </p:nvSpPr>
        <p:spPr/>
        <p:txBody>
          <a:bodyPr/>
          <a:lstStyle/>
          <a:p>
            <a:fld id="{7AA28999-D008-419E-9628-EE1C64F81F4C}" type="slidenum">
              <a:rPr lang="en-US" smtClean="0"/>
              <a:pPr/>
              <a:t>15</a:t>
            </a:fld>
            <a:endParaRPr lang="en-US" dirty="0"/>
          </a:p>
        </p:txBody>
      </p:sp>
      <p:graphicFrame>
        <p:nvGraphicFramePr>
          <p:cNvPr id="7" name="Table 7">
            <a:extLst>
              <a:ext uri="{FF2B5EF4-FFF2-40B4-BE49-F238E27FC236}">
                <a16:creationId xmlns:a16="http://schemas.microsoft.com/office/drawing/2014/main" id="{568C9F52-2212-55AE-17E7-2C3932DBB732}"/>
              </a:ext>
            </a:extLst>
          </p:cNvPr>
          <p:cNvGraphicFramePr>
            <a:graphicFrameLocks noGrp="1"/>
          </p:cNvGraphicFramePr>
          <p:nvPr>
            <p:extLst>
              <p:ext uri="{D42A27DB-BD31-4B8C-83A1-F6EECF244321}">
                <p14:modId xmlns:p14="http://schemas.microsoft.com/office/powerpoint/2010/main" val="605097620"/>
              </p:ext>
            </p:extLst>
          </p:nvPr>
        </p:nvGraphicFramePr>
        <p:xfrm>
          <a:off x="1001484" y="1104347"/>
          <a:ext cx="10559145" cy="4389120"/>
        </p:xfrm>
        <a:graphic>
          <a:graphicData uri="http://schemas.openxmlformats.org/drawingml/2006/table">
            <a:tbl>
              <a:tblPr firstRow="1" bandRow="1">
                <a:tableStyleId>{5940675A-B579-460E-94D1-54222C63F5DA}</a:tableStyleId>
              </a:tblPr>
              <a:tblGrid>
                <a:gridCol w="3061458">
                  <a:extLst>
                    <a:ext uri="{9D8B030D-6E8A-4147-A177-3AD203B41FA5}">
                      <a16:colId xmlns:a16="http://schemas.microsoft.com/office/drawing/2014/main" val="4175790157"/>
                    </a:ext>
                  </a:extLst>
                </a:gridCol>
                <a:gridCol w="7497687">
                  <a:extLst>
                    <a:ext uri="{9D8B030D-6E8A-4147-A177-3AD203B41FA5}">
                      <a16:colId xmlns:a16="http://schemas.microsoft.com/office/drawing/2014/main" val="1056094017"/>
                    </a:ext>
                  </a:extLst>
                </a:gridCol>
              </a:tblGrid>
              <a:tr h="649121">
                <a:tc>
                  <a:txBody>
                    <a:bodyPr/>
                    <a:lstStyle/>
                    <a:p>
                      <a:r>
                        <a:rPr lang="en-US" sz="2400" dirty="0"/>
                        <a:t>10e – Federal Share of Expenditures</a:t>
                      </a:r>
                    </a:p>
                  </a:txBody>
                  <a:tcPr>
                    <a:solidFill>
                      <a:schemeClr val="bg2">
                        <a:lumMod val="20000"/>
                        <a:lumOff val="80000"/>
                      </a:schemeClr>
                    </a:solidFill>
                  </a:tcPr>
                </a:tc>
                <a:tc>
                  <a:txBody>
                    <a:bodyPr/>
                    <a:lstStyle/>
                    <a:p>
                      <a:r>
                        <a:rPr lang="en-US" sz="2400" dirty="0"/>
                        <a:t>Award expenses. Should match line 10b.</a:t>
                      </a:r>
                    </a:p>
                  </a:txBody>
                  <a:tcPr>
                    <a:solidFill>
                      <a:schemeClr val="bg1"/>
                    </a:solidFill>
                  </a:tcPr>
                </a:tc>
                <a:extLst>
                  <a:ext uri="{0D108BD9-81ED-4DB2-BD59-A6C34878D82A}">
                    <a16:rowId xmlns:a16="http://schemas.microsoft.com/office/drawing/2014/main" val="3449979381"/>
                  </a:ext>
                </a:extLst>
              </a:tr>
              <a:tr h="927315">
                <a:tc>
                  <a:txBody>
                    <a:bodyPr/>
                    <a:lstStyle/>
                    <a:p>
                      <a:r>
                        <a:rPr lang="en-US" sz="2400" dirty="0"/>
                        <a:t>10f – Federal Share of Unliquidated Obligations</a:t>
                      </a:r>
                    </a:p>
                  </a:txBody>
                  <a:tcPr>
                    <a:solidFill>
                      <a:schemeClr val="bg2">
                        <a:lumMod val="20000"/>
                        <a:lumOff val="80000"/>
                      </a:schemeClr>
                    </a:solidFill>
                  </a:tcPr>
                </a:tc>
                <a:tc>
                  <a:txBody>
                    <a:bodyPr/>
                    <a:lstStyle/>
                    <a:p>
                      <a:r>
                        <a:rPr lang="en-US" sz="2400" dirty="0"/>
                        <a:t>Award funds obligated to the award but not yet charged. </a:t>
                      </a:r>
                      <a:r>
                        <a:rPr lang="en-US" sz="2400" b="1" dirty="0"/>
                        <a:t>Field must be zero in the Final FFR</a:t>
                      </a:r>
                      <a:r>
                        <a:rPr lang="en-US" sz="2400" b="0" dirty="0"/>
                        <a:t>. </a:t>
                      </a:r>
                      <a:endParaRPr lang="en-US" sz="2400" dirty="0"/>
                    </a:p>
                  </a:txBody>
                  <a:tcPr>
                    <a:solidFill>
                      <a:schemeClr val="bg1"/>
                    </a:solidFill>
                  </a:tcPr>
                </a:tc>
                <a:extLst>
                  <a:ext uri="{0D108BD9-81ED-4DB2-BD59-A6C34878D82A}">
                    <a16:rowId xmlns:a16="http://schemas.microsoft.com/office/drawing/2014/main" val="47691943"/>
                  </a:ext>
                </a:extLst>
              </a:tr>
              <a:tr h="649121">
                <a:tc>
                  <a:txBody>
                    <a:bodyPr/>
                    <a:lstStyle/>
                    <a:p>
                      <a:r>
                        <a:rPr lang="en-US" sz="2400" dirty="0"/>
                        <a:t>10g Total Federal Share</a:t>
                      </a:r>
                    </a:p>
                  </a:txBody>
                  <a:tcPr>
                    <a:solidFill>
                      <a:schemeClr val="bg2">
                        <a:lumMod val="20000"/>
                        <a:lumOff val="80000"/>
                      </a:schemeClr>
                    </a:solidFill>
                  </a:tcPr>
                </a:tc>
                <a:tc>
                  <a:txBody>
                    <a:bodyPr/>
                    <a:lstStyle/>
                    <a:p>
                      <a:r>
                        <a:rPr lang="en-US" sz="2400" dirty="0"/>
                        <a:t>Sum of lines 10e and 10f. Auto-filled by PMS [ Not editable]. </a:t>
                      </a:r>
                      <a:r>
                        <a:rPr lang="en-US" sz="2400" b="1" dirty="0"/>
                        <a:t>Field must match line 10e in the Final FFR</a:t>
                      </a:r>
                      <a:r>
                        <a:rPr lang="en-US" sz="2400" b="0" dirty="0"/>
                        <a:t>. </a:t>
                      </a:r>
                      <a:endParaRPr lang="en-US" sz="2400" dirty="0"/>
                    </a:p>
                  </a:txBody>
                  <a:tcPr>
                    <a:solidFill>
                      <a:schemeClr val="bg1"/>
                    </a:solidFill>
                  </a:tcPr>
                </a:tc>
                <a:extLst>
                  <a:ext uri="{0D108BD9-81ED-4DB2-BD59-A6C34878D82A}">
                    <a16:rowId xmlns:a16="http://schemas.microsoft.com/office/drawing/2014/main" val="1820262518"/>
                  </a:ext>
                </a:extLst>
              </a:tr>
              <a:tr h="927315">
                <a:tc>
                  <a:txBody>
                    <a:bodyPr/>
                    <a:lstStyle/>
                    <a:p>
                      <a:r>
                        <a:rPr lang="en-US" sz="2400" dirty="0"/>
                        <a:t>10h Unobligated balance of Federal Funds</a:t>
                      </a:r>
                    </a:p>
                  </a:txBody>
                  <a:tcPr>
                    <a:solidFill>
                      <a:schemeClr val="bg2">
                        <a:lumMod val="20000"/>
                        <a:lumOff val="80000"/>
                      </a:schemeClr>
                    </a:solidFill>
                  </a:tcPr>
                </a:tc>
                <a:tc>
                  <a:txBody>
                    <a:bodyPr/>
                    <a:lstStyle/>
                    <a:p>
                      <a:r>
                        <a:rPr lang="en-US" sz="2400" dirty="0"/>
                        <a:t>Line 10d minus 10g. </a:t>
                      </a:r>
                    </a:p>
                    <a:p>
                      <a:r>
                        <a:rPr lang="en-US" sz="2400" b="1" dirty="0">
                          <a:solidFill>
                            <a:srgbClr val="C00000"/>
                          </a:solidFill>
                        </a:rPr>
                        <a:t>Any amount greater than $0 in the Final FFR will be deobligated and returned to Treasury.</a:t>
                      </a:r>
                      <a:endParaRPr lang="en-US" sz="2400" dirty="0">
                        <a:solidFill>
                          <a:srgbClr val="C00000"/>
                        </a:solidFill>
                      </a:endParaRPr>
                    </a:p>
                  </a:txBody>
                  <a:tcPr>
                    <a:solidFill>
                      <a:schemeClr val="bg1"/>
                    </a:solidFill>
                  </a:tcPr>
                </a:tc>
                <a:extLst>
                  <a:ext uri="{0D108BD9-81ED-4DB2-BD59-A6C34878D82A}">
                    <a16:rowId xmlns:a16="http://schemas.microsoft.com/office/drawing/2014/main" val="3078203480"/>
                  </a:ext>
                </a:extLst>
              </a:tr>
            </a:tbl>
          </a:graphicData>
        </a:graphic>
      </p:graphicFrame>
    </p:spTree>
    <p:extLst>
      <p:ext uri="{BB962C8B-B14F-4D97-AF65-F5344CB8AC3E}">
        <p14:creationId xmlns:p14="http://schemas.microsoft.com/office/powerpoint/2010/main" val="11294020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199" y="33556"/>
            <a:ext cx="8229600" cy="573668"/>
          </a:xfrm>
        </p:spPr>
        <p:txBody>
          <a:bodyPr anchor="t">
            <a:noAutofit/>
          </a:bodyPr>
          <a:lstStyle/>
          <a:p>
            <a:r>
              <a:rPr lang="en-US" sz="4000" dirty="0"/>
              <a:t>FFR (SF-425) Additional Guidance</a:t>
            </a:r>
          </a:p>
        </p:txBody>
      </p:sp>
      <p:sp>
        <p:nvSpPr>
          <p:cNvPr id="4" name="Slide Number Placeholder 3"/>
          <p:cNvSpPr>
            <a:spLocks noGrp="1"/>
          </p:cNvSpPr>
          <p:nvPr>
            <p:ph type="sldNum" sz="quarter" idx="12"/>
          </p:nvPr>
        </p:nvSpPr>
        <p:spPr/>
        <p:txBody>
          <a:bodyPr/>
          <a:lstStyle/>
          <a:p>
            <a:fld id="{7AA28999-D008-419E-9628-EE1C64F81F4C}" type="slidenum">
              <a:rPr lang="en-US" smtClean="0"/>
              <a:pPr/>
              <a:t>16</a:t>
            </a:fld>
            <a:endParaRPr lang="en-US" dirty="0"/>
          </a:p>
        </p:txBody>
      </p:sp>
      <p:sp>
        <p:nvSpPr>
          <p:cNvPr id="6" name="Text Placeholder 2">
            <a:extLst>
              <a:ext uri="{FF2B5EF4-FFF2-40B4-BE49-F238E27FC236}">
                <a16:creationId xmlns:a16="http://schemas.microsoft.com/office/drawing/2014/main" id="{DB00E740-41D0-4A66-612A-A5AA6E1FAC5F}"/>
              </a:ext>
            </a:extLst>
          </p:cNvPr>
          <p:cNvSpPr>
            <a:spLocks noGrp="1"/>
          </p:cNvSpPr>
          <p:nvPr>
            <p:ph type="body" idx="1"/>
          </p:nvPr>
        </p:nvSpPr>
        <p:spPr>
          <a:xfrm>
            <a:off x="293914" y="718457"/>
            <a:ext cx="11669486" cy="5637894"/>
          </a:xfrm>
        </p:spPr>
        <p:txBody>
          <a:bodyPr/>
          <a:lstStyle/>
          <a:p>
            <a:pPr marL="285750" indent="-285750">
              <a:spcBef>
                <a:spcPts val="0"/>
              </a:spcBef>
              <a:spcAft>
                <a:spcPts val="400"/>
              </a:spcAft>
              <a:buSzPct val="100000"/>
              <a:tabLst>
                <a:tab pos="457200" algn="l"/>
              </a:tabLst>
            </a:pPr>
            <a:r>
              <a:rPr lang="en-US" sz="2400" dirty="0">
                <a:latin typeface="+mn-lt"/>
                <a:cs typeface="Times New Roman" panose="02020603050405020304" pitchFamily="18" charset="0"/>
              </a:rPr>
              <a:t>Part B grantees will use boxes 10l -10k to report on required match.</a:t>
            </a:r>
          </a:p>
          <a:p>
            <a:pPr marL="0" indent="0">
              <a:spcBef>
                <a:spcPts val="0"/>
              </a:spcBef>
              <a:spcAft>
                <a:spcPts val="400"/>
              </a:spcAft>
              <a:buSzPct val="100000"/>
              <a:buNone/>
              <a:tabLst>
                <a:tab pos="457200" algn="l"/>
              </a:tabLst>
            </a:pPr>
            <a:endParaRPr lang="en-US" sz="800" dirty="0">
              <a:latin typeface="+mn-lt"/>
              <a:cs typeface="Times New Roman" panose="02020603050405020304" pitchFamily="18" charset="0"/>
            </a:endParaRPr>
          </a:p>
          <a:p>
            <a:pPr marL="285750" indent="-285750">
              <a:spcBef>
                <a:spcPts val="0"/>
              </a:spcBef>
              <a:spcAft>
                <a:spcPts val="400"/>
              </a:spcAft>
              <a:buSzPct val="100000"/>
              <a:tabLst>
                <a:tab pos="457200" algn="l"/>
              </a:tabLst>
            </a:pPr>
            <a:r>
              <a:rPr lang="en-US" sz="2400" dirty="0">
                <a:latin typeface="+mn-lt"/>
                <a:cs typeface="Times New Roman" panose="02020603050405020304" pitchFamily="18" charset="0"/>
              </a:rPr>
              <a:t>Remarks (Box 12) - If any FFR responses require additional context, grantees should provide a narrative response in the </a:t>
            </a:r>
            <a:r>
              <a:rPr lang="en-US" sz="2400" i="1" dirty="0">
                <a:latin typeface="+mn-lt"/>
                <a:cs typeface="Times New Roman" panose="02020603050405020304" pitchFamily="18" charset="0"/>
              </a:rPr>
              <a:t>Remarks</a:t>
            </a:r>
            <a:r>
              <a:rPr lang="en-US" sz="2400" dirty="0">
                <a:latin typeface="+mn-lt"/>
                <a:cs typeface="Times New Roman" panose="02020603050405020304" pitchFamily="18" charset="0"/>
              </a:rPr>
              <a:t> section.</a:t>
            </a:r>
          </a:p>
          <a:p>
            <a:pPr marL="0" indent="0">
              <a:spcBef>
                <a:spcPts val="0"/>
              </a:spcBef>
              <a:spcAft>
                <a:spcPts val="400"/>
              </a:spcAft>
              <a:buSzPct val="100000"/>
              <a:buNone/>
              <a:tabLst>
                <a:tab pos="457200" algn="l"/>
              </a:tabLst>
            </a:pPr>
            <a:endParaRPr lang="en-US" sz="800" dirty="0">
              <a:latin typeface="+mn-lt"/>
              <a:cs typeface="Times New Roman" panose="02020603050405020304" pitchFamily="18" charset="0"/>
            </a:endParaRPr>
          </a:p>
          <a:p>
            <a:pPr marL="285750" indent="-285750">
              <a:spcBef>
                <a:spcPts val="0"/>
              </a:spcBef>
              <a:spcAft>
                <a:spcPts val="400"/>
              </a:spcAft>
              <a:buSzPct val="100000"/>
              <a:tabLst>
                <a:tab pos="457200" algn="l"/>
              </a:tabLst>
            </a:pPr>
            <a:r>
              <a:rPr lang="en-US" sz="2400" b="1" u="sng" dirty="0">
                <a:solidFill>
                  <a:srgbClr val="C00000"/>
                </a:solidFill>
                <a:latin typeface="+mn-lt"/>
                <a:ea typeface="Calibri" panose="020F0502020204030204" pitchFamily="34" charset="0"/>
                <a:cs typeface="Times New Roman" panose="02020603050405020304" pitchFamily="18" charset="0"/>
              </a:rPr>
              <a:t>Grantees must maintain supporting documentation for all reported amounts.</a:t>
            </a:r>
            <a:endParaRPr lang="en-US" sz="2400" b="1" u="sng" dirty="0">
              <a:solidFill>
                <a:srgbClr val="C00000"/>
              </a:solidFill>
              <a:latin typeface="+mn-lt"/>
              <a:cs typeface="Times New Roman" panose="02020603050405020304" pitchFamily="18" charset="0"/>
            </a:endParaRPr>
          </a:p>
          <a:p>
            <a:pPr marL="742950" lvl="1" indent="-285750">
              <a:spcBef>
                <a:spcPts val="0"/>
              </a:spcBef>
              <a:spcAft>
                <a:spcPts val="400"/>
              </a:spcAft>
              <a:buClr>
                <a:srgbClr val="C00000"/>
              </a:buClr>
              <a:buSzPct val="100000"/>
              <a:tabLst>
                <a:tab pos="457200" algn="l"/>
              </a:tabLst>
            </a:pPr>
            <a:r>
              <a:rPr lang="en-US" sz="2400" dirty="0">
                <a:solidFill>
                  <a:srgbClr val="C00000"/>
                </a:solidFill>
                <a:latin typeface="+mn-lt"/>
                <a:cs typeface="Times New Roman" panose="02020603050405020304" pitchFamily="18" charset="0"/>
              </a:rPr>
              <a:t>This includes supporting documentation for all expenditures.</a:t>
            </a:r>
          </a:p>
          <a:p>
            <a:pPr marL="742950" lvl="1" indent="-285750">
              <a:spcBef>
                <a:spcPts val="0"/>
              </a:spcBef>
              <a:spcAft>
                <a:spcPts val="400"/>
              </a:spcAft>
              <a:buClr>
                <a:srgbClr val="C00000"/>
              </a:buClr>
              <a:buSzPct val="100000"/>
              <a:tabLst>
                <a:tab pos="457200" algn="l"/>
              </a:tabLst>
            </a:pPr>
            <a:r>
              <a:rPr lang="en-US" sz="2400" dirty="0">
                <a:solidFill>
                  <a:srgbClr val="C00000"/>
                </a:solidFill>
                <a:latin typeface="+mn-lt"/>
                <a:cs typeface="Times New Roman" panose="02020603050405020304" pitchFamily="18" charset="0"/>
              </a:rPr>
              <a:t>Grantees should have controls to ensure that an expense is properly allocated (no duplicative charges).</a:t>
            </a:r>
          </a:p>
          <a:p>
            <a:pPr marL="457200" lvl="1" indent="0">
              <a:spcBef>
                <a:spcPts val="0"/>
              </a:spcBef>
              <a:spcAft>
                <a:spcPts val="400"/>
              </a:spcAft>
              <a:buClr>
                <a:srgbClr val="C00000"/>
              </a:buClr>
              <a:buSzPct val="100000"/>
              <a:buNone/>
              <a:tabLst>
                <a:tab pos="457200" algn="l"/>
              </a:tabLst>
            </a:pPr>
            <a:endParaRPr lang="en-US" sz="800" dirty="0">
              <a:solidFill>
                <a:srgbClr val="C00000"/>
              </a:solidFill>
              <a:latin typeface="+mn-lt"/>
              <a:cs typeface="Times New Roman" panose="02020603050405020304" pitchFamily="18" charset="0"/>
            </a:endParaRPr>
          </a:p>
          <a:p>
            <a:pPr marL="285750" indent="-285750">
              <a:spcBef>
                <a:spcPts val="0"/>
              </a:spcBef>
              <a:spcAft>
                <a:spcPts val="400"/>
              </a:spcAft>
              <a:buSzPct val="100000"/>
              <a:tabLst>
                <a:tab pos="457200" algn="l"/>
              </a:tabLst>
            </a:pPr>
            <a:r>
              <a:rPr lang="en-US" sz="2400" dirty="0">
                <a:latin typeface="+mn-lt"/>
                <a:cs typeface="Times New Roman" panose="02020603050405020304" pitchFamily="18" charset="0"/>
              </a:rPr>
              <a:t>FFR Preparer and Certifier</a:t>
            </a:r>
          </a:p>
          <a:p>
            <a:pPr marL="742950" lvl="1" indent="-285750">
              <a:spcBef>
                <a:spcPts val="0"/>
              </a:spcBef>
              <a:spcAft>
                <a:spcPts val="400"/>
              </a:spcAft>
              <a:buSzPct val="100000"/>
              <a:tabLst>
                <a:tab pos="457200" algn="l"/>
              </a:tabLst>
            </a:pPr>
            <a:r>
              <a:rPr lang="en-US" sz="2400" dirty="0">
                <a:latin typeface="+mn-lt"/>
                <a:cs typeface="Times New Roman" panose="02020603050405020304" pitchFamily="18" charset="0"/>
              </a:rPr>
              <a:t>All FFRs must be prepared and certified before ACL can review.</a:t>
            </a:r>
          </a:p>
          <a:p>
            <a:pPr marL="742950" lvl="1" indent="-285750">
              <a:spcBef>
                <a:spcPts val="0"/>
              </a:spcBef>
              <a:spcAft>
                <a:spcPts val="400"/>
              </a:spcAft>
              <a:buSzPct val="100000"/>
              <a:tabLst>
                <a:tab pos="457200" algn="l"/>
              </a:tabLst>
            </a:pPr>
            <a:r>
              <a:rPr lang="en-US" sz="2400" dirty="0">
                <a:latin typeface="+mn-lt"/>
                <a:cs typeface="Times New Roman" panose="02020603050405020304" pitchFamily="18" charset="0"/>
              </a:rPr>
              <a:t>Make sure that the assignment of preparer and certifier roles aligns with organizational policies.</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30509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2697C-F2AB-4338-9AE2-A9D680990E2F}"/>
              </a:ext>
            </a:extLst>
          </p:cNvPr>
          <p:cNvSpPr>
            <a:spLocks noGrp="1"/>
          </p:cNvSpPr>
          <p:nvPr>
            <p:ph type="title"/>
          </p:nvPr>
        </p:nvSpPr>
        <p:spPr>
          <a:xfrm>
            <a:off x="-1" y="114754"/>
            <a:ext cx="12006943" cy="827314"/>
          </a:xfrm>
        </p:spPr>
        <p:txBody>
          <a:bodyPr anchor="t"/>
          <a:lstStyle/>
          <a:p>
            <a:r>
              <a:rPr lang="en-US" dirty="0"/>
              <a:t>General FFR(SF-425) Submission Guidance</a:t>
            </a:r>
          </a:p>
        </p:txBody>
      </p:sp>
      <p:sp>
        <p:nvSpPr>
          <p:cNvPr id="3" name="Text Placeholder 2">
            <a:extLst>
              <a:ext uri="{FF2B5EF4-FFF2-40B4-BE49-F238E27FC236}">
                <a16:creationId xmlns:a16="http://schemas.microsoft.com/office/drawing/2014/main" id="{3BBD9CF4-D517-4286-8522-A38D1E5916B5}"/>
              </a:ext>
            </a:extLst>
          </p:cNvPr>
          <p:cNvSpPr>
            <a:spLocks noGrp="1"/>
          </p:cNvSpPr>
          <p:nvPr>
            <p:ph type="body" idx="1"/>
          </p:nvPr>
        </p:nvSpPr>
        <p:spPr>
          <a:xfrm>
            <a:off x="348342" y="1110343"/>
            <a:ext cx="11658599" cy="4506686"/>
          </a:xfrm>
        </p:spPr>
        <p:txBody>
          <a:bodyPr/>
          <a:lstStyle/>
          <a:p>
            <a:pPr marL="285750" indent="-285750">
              <a:spcBef>
                <a:spcPts val="0"/>
              </a:spcBef>
              <a:spcAft>
                <a:spcPts val="1200"/>
              </a:spcAft>
              <a:buSzPct val="100000"/>
              <a:tabLst>
                <a:tab pos="457200" algn="l"/>
              </a:tabLst>
            </a:pPr>
            <a:r>
              <a:rPr lang="en-US" sz="2400" dirty="0">
                <a:latin typeface="+mn-lt"/>
                <a:ea typeface="Calibri" panose="020F0502020204030204" pitchFamily="34" charset="0"/>
                <a:cs typeface="Times New Roman" panose="02020603050405020304" pitchFamily="18" charset="0"/>
              </a:rPr>
              <a:t>SF-425s are submitted in PMS (Payment Management System).</a:t>
            </a:r>
          </a:p>
          <a:p>
            <a:pPr marL="285750" indent="-285750">
              <a:spcBef>
                <a:spcPts val="0"/>
              </a:spcBef>
              <a:spcAft>
                <a:spcPts val="1200"/>
              </a:spcAft>
              <a:buSzPct val="100000"/>
              <a:tabLst>
                <a:tab pos="457200" algn="l"/>
              </a:tabLst>
            </a:pPr>
            <a:r>
              <a:rPr lang="en-US" sz="2400" dirty="0"/>
              <a:t>Part B (ILSG)</a:t>
            </a:r>
          </a:p>
          <a:p>
            <a:pPr marL="742950" lvl="1" indent="-285750">
              <a:spcBef>
                <a:spcPts val="0"/>
              </a:spcBef>
              <a:spcAft>
                <a:spcPts val="1200"/>
              </a:spcAft>
              <a:buSzPct val="100000"/>
              <a:tabLst>
                <a:tab pos="457200" algn="l"/>
              </a:tabLst>
            </a:pPr>
            <a:r>
              <a:rPr lang="en-US" sz="2000" dirty="0"/>
              <a:t>Two FFRs are required for each award. One annual and one final.</a:t>
            </a:r>
          </a:p>
          <a:p>
            <a:pPr marL="1200150" lvl="2" indent="-285750">
              <a:spcBef>
                <a:spcPts val="0"/>
              </a:spcBef>
              <a:spcAft>
                <a:spcPts val="1200"/>
              </a:spcAft>
              <a:buSzPct val="100000"/>
              <a:tabLst>
                <a:tab pos="457200" algn="l"/>
              </a:tabLst>
            </a:pPr>
            <a:r>
              <a:rPr lang="en-US" sz="1800" dirty="0"/>
              <a:t>Annual – End of Year 1 – Due 90 days after 9/30 [Due 12/29 of the same year].</a:t>
            </a:r>
          </a:p>
          <a:p>
            <a:pPr marL="1200150" lvl="2" indent="-285750">
              <a:spcBef>
                <a:spcPts val="0"/>
              </a:spcBef>
              <a:spcAft>
                <a:spcPts val="1200"/>
              </a:spcAft>
              <a:buSzPct val="100000"/>
              <a:tabLst>
                <a:tab pos="457200" algn="l"/>
              </a:tabLst>
            </a:pPr>
            <a:r>
              <a:rPr lang="en-US" sz="1800" dirty="0"/>
              <a:t>Final – End of Year 2 – Due 120 days after 9/30 [Due 1/28 of the following year].</a:t>
            </a:r>
          </a:p>
          <a:p>
            <a:pPr marL="285750" indent="-285750">
              <a:spcBef>
                <a:spcPts val="0"/>
              </a:spcBef>
              <a:spcAft>
                <a:spcPts val="1200"/>
              </a:spcAft>
              <a:buSzPct val="100000"/>
              <a:tabLst>
                <a:tab pos="457200" algn="l"/>
              </a:tabLst>
            </a:pPr>
            <a:r>
              <a:rPr lang="en-US" sz="2400" dirty="0"/>
              <a:t>Part C (ILCL)</a:t>
            </a:r>
          </a:p>
          <a:p>
            <a:pPr marL="742950" lvl="1" indent="-285750">
              <a:spcBef>
                <a:spcPts val="0"/>
              </a:spcBef>
              <a:spcAft>
                <a:spcPts val="1200"/>
              </a:spcAft>
              <a:buSzPct val="100000"/>
              <a:tabLst>
                <a:tab pos="457200" algn="l"/>
              </a:tabLst>
            </a:pPr>
            <a:r>
              <a:rPr lang="en-US" sz="2000" dirty="0"/>
              <a:t>Two FFRs are required for each award (started with FY22 award). One annual and one final.</a:t>
            </a:r>
          </a:p>
          <a:p>
            <a:pPr marL="1200150" lvl="2" indent="-285750">
              <a:spcBef>
                <a:spcPts val="0"/>
              </a:spcBef>
              <a:spcAft>
                <a:spcPts val="1200"/>
              </a:spcAft>
              <a:buSzPct val="100000"/>
              <a:tabLst>
                <a:tab pos="457200" algn="l"/>
              </a:tabLst>
            </a:pPr>
            <a:r>
              <a:rPr lang="en-US" sz="1800" dirty="0"/>
              <a:t>Annual – End of Year 1 – Due 90 days after 9/29 [Due 12/28 of the same year].</a:t>
            </a:r>
          </a:p>
          <a:p>
            <a:pPr marL="1200150" lvl="2" indent="-285750">
              <a:spcBef>
                <a:spcPts val="0"/>
              </a:spcBef>
              <a:spcAft>
                <a:spcPts val="1200"/>
              </a:spcAft>
              <a:buSzPct val="100000"/>
              <a:tabLst>
                <a:tab pos="457200" algn="l"/>
              </a:tabLst>
            </a:pPr>
            <a:r>
              <a:rPr lang="en-US" sz="1800" dirty="0"/>
              <a:t>Final – End of Year 2 – Due 120 days after 9/29 [Due 1/27 of the following year].</a:t>
            </a:r>
          </a:p>
          <a:p>
            <a:pPr marL="285750" indent="-285750">
              <a:spcBef>
                <a:spcPts val="0"/>
              </a:spcBef>
              <a:spcAft>
                <a:spcPts val="1200"/>
              </a:spcAft>
              <a:buSzPct val="100000"/>
              <a:tabLst>
                <a:tab pos="457200" algn="l"/>
              </a:tabLst>
            </a:pPr>
            <a:endParaRPr lang="en-US" sz="2600" dirty="0"/>
          </a:p>
          <a:p>
            <a:pPr marL="742950" lvl="1" indent="-285750">
              <a:spcBef>
                <a:spcPts val="0"/>
              </a:spcBef>
              <a:spcAft>
                <a:spcPts val="1200"/>
              </a:spcAft>
              <a:buSzPct val="100000"/>
              <a:tabLst>
                <a:tab pos="457200" algn="l"/>
              </a:tabLst>
            </a:pPr>
            <a:endParaRPr lang="en-US" sz="2000" dirty="0"/>
          </a:p>
          <a:p>
            <a:pPr marL="0" indent="0">
              <a:lnSpc>
                <a:spcPct val="120000"/>
              </a:lnSpc>
              <a:spcBef>
                <a:spcPts val="0"/>
              </a:spcBef>
              <a:spcAft>
                <a:spcPts val="1200"/>
              </a:spcAft>
              <a:buSzPct val="100000"/>
              <a:buNone/>
              <a:tabLst>
                <a:tab pos="457200" algn="l"/>
              </a:tabLst>
            </a:pPr>
            <a:endParaRPr lang="en-US" sz="2400" dirty="0">
              <a:latin typeface="+mn-lt"/>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pPr marL="25400" indent="0">
              <a:buNone/>
            </a:pPr>
            <a:endParaRPr lang="en-US" sz="18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98B7D143-6061-4012-A721-CC0B8788B73A}"/>
              </a:ext>
            </a:extLst>
          </p:cNvPr>
          <p:cNvSpPr>
            <a:spLocks noGrp="1"/>
          </p:cNvSpPr>
          <p:nvPr>
            <p:ph type="sldNum" idx="12"/>
          </p:nvPr>
        </p:nvSpPr>
        <p:spPr/>
        <p:txBody>
          <a:bodyPr/>
          <a:lstStyle/>
          <a:p>
            <a:fld id="{00000000-1234-1234-1234-123412341234}" type="slidenum">
              <a:rPr lang="en-US" smtClean="0"/>
              <a:pPr/>
              <a:t>17</a:t>
            </a:fld>
            <a:endParaRPr lang="en-US" dirty="0"/>
          </a:p>
        </p:txBody>
      </p:sp>
    </p:spTree>
    <p:extLst>
      <p:ext uri="{BB962C8B-B14F-4D97-AF65-F5344CB8AC3E}">
        <p14:creationId xmlns:p14="http://schemas.microsoft.com/office/powerpoint/2010/main" val="19435011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FCCF3-4D85-4DA7-A200-7DC6A2FDCD97}"/>
              </a:ext>
            </a:extLst>
          </p:cNvPr>
          <p:cNvSpPr>
            <a:spLocks noGrp="1"/>
          </p:cNvSpPr>
          <p:nvPr>
            <p:ph type="title"/>
          </p:nvPr>
        </p:nvSpPr>
        <p:spPr>
          <a:xfrm>
            <a:off x="1906772" y="1"/>
            <a:ext cx="8229600" cy="712381"/>
          </a:xfrm>
        </p:spPr>
        <p:txBody>
          <a:bodyPr anchor="t"/>
          <a:lstStyle/>
          <a:p>
            <a:r>
              <a:rPr lang="en-US" dirty="0"/>
              <a:t>Grant Closeout</a:t>
            </a:r>
          </a:p>
        </p:txBody>
      </p:sp>
      <p:sp>
        <p:nvSpPr>
          <p:cNvPr id="3" name="Text Placeholder 2">
            <a:extLst>
              <a:ext uri="{FF2B5EF4-FFF2-40B4-BE49-F238E27FC236}">
                <a16:creationId xmlns:a16="http://schemas.microsoft.com/office/drawing/2014/main" id="{281A2D63-5E7E-4C49-8E0E-578E5BC75B56}"/>
              </a:ext>
            </a:extLst>
          </p:cNvPr>
          <p:cNvSpPr>
            <a:spLocks noGrp="1"/>
          </p:cNvSpPr>
          <p:nvPr>
            <p:ph type="body" idx="1"/>
          </p:nvPr>
        </p:nvSpPr>
        <p:spPr>
          <a:xfrm>
            <a:off x="783771" y="712381"/>
            <a:ext cx="11114315" cy="5361848"/>
          </a:xfrm>
        </p:spPr>
        <p:txBody>
          <a:bodyPr/>
          <a:lstStyle/>
          <a:p>
            <a:pPr>
              <a:spcAft>
                <a:spcPts val="400"/>
              </a:spcAft>
            </a:pPr>
            <a:r>
              <a:rPr lang="en-US" sz="2400" dirty="0">
                <a:latin typeface="Arial" panose="020B0604020202020204" pitchFamily="34" charset="0"/>
                <a:cs typeface="Arial" panose="020B0604020202020204" pitchFamily="34" charset="0"/>
              </a:rPr>
              <a:t>NoA Terms and Conditions and 45 CFR 75 outline the following closeout requirements:</a:t>
            </a:r>
          </a:p>
          <a:p>
            <a:pPr lvl="1">
              <a:spcAft>
                <a:spcPts val="400"/>
              </a:spcAft>
            </a:pPr>
            <a:r>
              <a:rPr lang="en-US" sz="2000" dirty="0">
                <a:latin typeface="Arial" panose="020B0604020202020204" pitchFamily="34" charset="0"/>
                <a:cs typeface="Arial" panose="020B0604020202020204" pitchFamily="34" charset="0"/>
              </a:rPr>
              <a:t>Final FFR (SF-425)</a:t>
            </a:r>
          </a:p>
          <a:p>
            <a:pPr lvl="1">
              <a:spcAft>
                <a:spcPts val="400"/>
              </a:spcAft>
            </a:pPr>
            <a:r>
              <a:rPr lang="en-US" sz="2000" dirty="0">
                <a:latin typeface="Arial" panose="020B0604020202020204" pitchFamily="34" charset="0"/>
                <a:cs typeface="Arial" panose="020B0604020202020204" pitchFamily="34" charset="0"/>
              </a:rPr>
              <a:t>PPR (Program Performance Report) – Submitted and approved for last calendar year of the award.</a:t>
            </a:r>
          </a:p>
          <a:p>
            <a:pPr lvl="1">
              <a:spcAft>
                <a:spcPts val="400"/>
              </a:spcAft>
            </a:pPr>
            <a:r>
              <a:rPr lang="en-US" sz="2000" dirty="0">
                <a:latin typeface="Arial" panose="020B0604020202020204" pitchFamily="34" charset="0"/>
                <a:cs typeface="Arial" panose="020B0604020202020204" pitchFamily="34" charset="0"/>
              </a:rPr>
              <a:t>Property Report (SF-428) – </a:t>
            </a:r>
            <a:r>
              <a:rPr lang="en-US" sz="2000" b="1" dirty="0">
                <a:solidFill>
                  <a:srgbClr val="C00000"/>
                </a:solidFill>
                <a:latin typeface="Arial" panose="020B0604020202020204" pitchFamily="34" charset="0"/>
                <a:cs typeface="Arial" panose="020B0604020202020204" pitchFamily="34" charset="0"/>
              </a:rPr>
              <a:t>Specific guidance is being developed.</a:t>
            </a:r>
            <a:endParaRPr lang="en-US" sz="2000" b="1" dirty="0">
              <a:latin typeface="Arial" panose="020B0604020202020204" pitchFamily="34" charset="0"/>
              <a:cs typeface="Arial" panose="020B0604020202020204" pitchFamily="34" charset="0"/>
            </a:endParaRPr>
          </a:p>
          <a:p>
            <a:pPr>
              <a:spcAft>
                <a:spcPts val="400"/>
              </a:spcAft>
            </a:pPr>
            <a:r>
              <a:rPr lang="en-US" sz="2400" dirty="0"/>
              <a:t>Awards will be closed out by the assigned ACL GMO (Grants Management Officer).</a:t>
            </a:r>
          </a:p>
          <a:p>
            <a:pPr>
              <a:spcAft>
                <a:spcPts val="400"/>
              </a:spcAft>
            </a:pPr>
            <a:r>
              <a:rPr lang="en-US" sz="2400" dirty="0">
                <a:solidFill>
                  <a:schemeClr val="tx1"/>
                </a:solidFill>
              </a:rPr>
              <a:t>Please be timely with submitting reports. Report delinquencies can lead to drawdown restrictions</a:t>
            </a:r>
            <a:r>
              <a:rPr lang="en-US" sz="2400" b="1" dirty="0">
                <a:solidFill>
                  <a:schemeClr val="tx1"/>
                </a:solidFill>
              </a:rPr>
              <a:t>.</a:t>
            </a:r>
          </a:p>
          <a:p>
            <a:pPr>
              <a:spcAft>
                <a:spcPts val="400"/>
              </a:spcAft>
            </a:pPr>
            <a:r>
              <a:rPr lang="en-US" sz="2400" b="1" dirty="0">
                <a:solidFill>
                  <a:srgbClr val="C00000"/>
                </a:solidFill>
              </a:rPr>
              <a:t>If award funds are reported in line 10h of the Final FFR, they will be deobligated.</a:t>
            </a:r>
          </a:p>
          <a:p>
            <a:pPr marL="25400" indent="0">
              <a:buNone/>
            </a:pPr>
            <a:endParaRPr lang="en-US" dirty="0"/>
          </a:p>
        </p:txBody>
      </p:sp>
      <p:sp>
        <p:nvSpPr>
          <p:cNvPr id="4" name="Slide Number Placeholder 3">
            <a:extLst>
              <a:ext uri="{FF2B5EF4-FFF2-40B4-BE49-F238E27FC236}">
                <a16:creationId xmlns:a16="http://schemas.microsoft.com/office/drawing/2014/main" id="{EEA796E0-D4E3-4480-A9C0-8696D4BA2A54}"/>
              </a:ext>
            </a:extLst>
          </p:cNvPr>
          <p:cNvSpPr>
            <a:spLocks noGrp="1"/>
          </p:cNvSpPr>
          <p:nvPr>
            <p:ph type="sldNum" idx="12"/>
          </p:nvPr>
        </p:nvSpPr>
        <p:spPr/>
        <p:txBody>
          <a:bodyPr/>
          <a:lstStyle/>
          <a:p>
            <a:fld id="{00000000-1234-1234-1234-123412341234}" type="slidenum">
              <a:rPr lang="en-US" smtClean="0"/>
              <a:pPr/>
              <a:t>18</a:t>
            </a:fld>
            <a:endParaRPr lang="en-US" dirty="0"/>
          </a:p>
        </p:txBody>
      </p:sp>
    </p:spTree>
    <p:extLst>
      <p:ext uri="{BB962C8B-B14F-4D97-AF65-F5344CB8AC3E}">
        <p14:creationId xmlns:p14="http://schemas.microsoft.com/office/powerpoint/2010/main" val="11054214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1CBFA-4959-40FC-95B2-C35CEF02686E}"/>
              </a:ext>
            </a:extLst>
          </p:cNvPr>
          <p:cNvSpPr>
            <a:spLocks noGrp="1"/>
          </p:cNvSpPr>
          <p:nvPr>
            <p:ph type="title"/>
          </p:nvPr>
        </p:nvSpPr>
        <p:spPr>
          <a:xfrm>
            <a:off x="1741714" y="292466"/>
            <a:ext cx="8229600" cy="763241"/>
          </a:xfrm>
        </p:spPr>
        <p:txBody>
          <a:bodyPr/>
          <a:lstStyle/>
          <a:p>
            <a:r>
              <a:rPr lang="en-US" dirty="0"/>
              <a:t>Single Audit Requirement</a:t>
            </a:r>
          </a:p>
        </p:txBody>
      </p:sp>
      <p:sp>
        <p:nvSpPr>
          <p:cNvPr id="3" name="Text Placeholder 2">
            <a:extLst>
              <a:ext uri="{FF2B5EF4-FFF2-40B4-BE49-F238E27FC236}">
                <a16:creationId xmlns:a16="http://schemas.microsoft.com/office/drawing/2014/main" id="{ECC1A878-F8BF-4120-BD26-D0D5784646E5}"/>
              </a:ext>
            </a:extLst>
          </p:cNvPr>
          <p:cNvSpPr>
            <a:spLocks noGrp="1"/>
          </p:cNvSpPr>
          <p:nvPr>
            <p:ph type="body" idx="1"/>
          </p:nvPr>
        </p:nvSpPr>
        <p:spPr>
          <a:xfrm>
            <a:off x="620486" y="1207381"/>
            <a:ext cx="11430000" cy="4127791"/>
          </a:xfrm>
        </p:spPr>
        <p:txBody>
          <a:bodyPr/>
          <a:lstStyle/>
          <a:p>
            <a:pPr>
              <a:lnSpc>
                <a:spcPct val="114000"/>
              </a:lnSpc>
              <a:spcAft>
                <a:spcPts val="600"/>
              </a:spcAft>
              <a:buSzPct val="100000"/>
            </a:pPr>
            <a:r>
              <a:rPr lang="en-US" sz="2400" dirty="0"/>
              <a:t>Single Audit Requirements are outlined in 45 CFR 75 Subpart F</a:t>
            </a:r>
          </a:p>
          <a:p>
            <a:pPr>
              <a:lnSpc>
                <a:spcPct val="114000"/>
              </a:lnSpc>
              <a:spcAft>
                <a:spcPts val="600"/>
              </a:spcAft>
              <a:buSzPct val="100000"/>
            </a:pPr>
            <a:r>
              <a:rPr lang="en-US" sz="2400" dirty="0"/>
              <a:t>45 CFR 75.501(a)</a:t>
            </a:r>
          </a:p>
          <a:p>
            <a:pPr marL="939800" lvl="2" indent="0">
              <a:lnSpc>
                <a:spcPct val="114000"/>
              </a:lnSpc>
              <a:spcAft>
                <a:spcPts val="600"/>
              </a:spcAft>
              <a:buSzPct val="100000"/>
              <a:buNone/>
            </a:pPr>
            <a:r>
              <a:rPr lang="en-US" i="1" dirty="0"/>
              <a:t>“A non-Federal entity that expends $750,000 or more </a:t>
            </a:r>
            <a:r>
              <a:rPr lang="en-US" i="1" u="sng" dirty="0">
                <a:solidFill>
                  <a:srgbClr val="C00000"/>
                </a:solidFill>
              </a:rPr>
              <a:t>during the non-Federal entity's fiscal year </a:t>
            </a:r>
            <a:r>
              <a:rPr lang="en-US" i="1" dirty="0"/>
              <a:t>in Federal awards must have a single or program-specific audit conducted for that year in accordance with the provisions of this part.”</a:t>
            </a:r>
          </a:p>
          <a:p>
            <a:pPr marL="25400" indent="0">
              <a:buNone/>
            </a:pPr>
            <a:endParaRPr lang="en-US" sz="2400" dirty="0"/>
          </a:p>
          <a:p>
            <a:endParaRPr lang="en-US" sz="2400" dirty="0"/>
          </a:p>
        </p:txBody>
      </p:sp>
      <p:sp>
        <p:nvSpPr>
          <p:cNvPr id="4" name="Slide Number Placeholder 3">
            <a:extLst>
              <a:ext uri="{FF2B5EF4-FFF2-40B4-BE49-F238E27FC236}">
                <a16:creationId xmlns:a16="http://schemas.microsoft.com/office/drawing/2014/main" id="{38557B97-D6B1-4A5D-A04F-09916F327D7E}"/>
              </a:ext>
            </a:extLst>
          </p:cNvPr>
          <p:cNvSpPr>
            <a:spLocks noGrp="1"/>
          </p:cNvSpPr>
          <p:nvPr>
            <p:ph type="sldNum" idx="12"/>
          </p:nvPr>
        </p:nvSpPr>
        <p:spPr/>
        <p:txBody>
          <a:bodyPr/>
          <a:lstStyle/>
          <a:p>
            <a:fld id="{00000000-1234-1234-1234-123412341234}" type="slidenum">
              <a:rPr lang="en-US" smtClean="0"/>
              <a:pPr/>
              <a:t>19</a:t>
            </a:fld>
            <a:endParaRPr lang="en-US" dirty="0"/>
          </a:p>
        </p:txBody>
      </p:sp>
    </p:spTree>
    <p:extLst>
      <p:ext uri="{BB962C8B-B14F-4D97-AF65-F5344CB8AC3E}">
        <p14:creationId xmlns:p14="http://schemas.microsoft.com/office/powerpoint/2010/main" val="3068058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5878C9BB-3568-8584-272F-32D971D969D8}"/>
              </a:ext>
            </a:extLst>
          </p:cNvPr>
          <p:cNvSpPr>
            <a:spLocks noGrp="1"/>
          </p:cNvSpPr>
          <p:nvPr>
            <p:ph type="title"/>
          </p:nvPr>
        </p:nvSpPr>
        <p:spPr>
          <a:xfrm>
            <a:off x="1981200" y="-40127"/>
            <a:ext cx="8229600" cy="1143000"/>
          </a:xfrm>
        </p:spPr>
        <p:txBody>
          <a:bodyPr/>
          <a:lstStyle/>
          <a:p>
            <a:r>
              <a:rPr lang="en-US" dirty="0"/>
              <a:t>Presenters</a:t>
            </a:r>
          </a:p>
        </p:txBody>
      </p:sp>
      <p:sp>
        <p:nvSpPr>
          <p:cNvPr id="5" name="Text Placeholder 4">
            <a:extLst>
              <a:ext uri="{FF2B5EF4-FFF2-40B4-BE49-F238E27FC236}">
                <a16:creationId xmlns:a16="http://schemas.microsoft.com/office/drawing/2014/main" id="{4F86CFF3-1A01-4187-B676-510B25BAE431}"/>
              </a:ext>
            </a:extLst>
          </p:cNvPr>
          <p:cNvSpPr>
            <a:spLocks noGrp="1"/>
          </p:cNvSpPr>
          <p:nvPr>
            <p:ph type="body" idx="3"/>
          </p:nvPr>
        </p:nvSpPr>
        <p:spPr>
          <a:xfrm>
            <a:off x="3968624" y="1068274"/>
            <a:ext cx="3937518" cy="639762"/>
          </a:xfrm>
        </p:spPr>
        <p:txBody>
          <a:bodyPr/>
          <a:lstStyle/>
          <a:p>
            <a:pPr algn="ctr"/>
            <a:r>
              <a:rPr lang="en-US" dirty="0"/>
              <a:t>Aaron Taylor</a:t>
            </a:r>
          </a:p>
          <a:p>
            <a:pPr algn="ctr"/>
            <a:r>
              <a:rPr lang="en-US" sz="1400" b="0" dirty="0">
                <a:hlinkClick r:id="rId2"/>
              </a:rPr>
              <a:t>Aaron.Taylor@acl.hhs.gov</a:t>
            </a:r>
            <a:r>
              <a:rPr lang="en-US" sz="1400" b="0" dirty="0"/>
              <a:t> </a:t>
            </a:r>
          </a:p>
        </p:txBody>
      </p:sp>
      <p:pic>
        <p:nvPicPr>
          <p:cNvPr id="4" name="Picture 3" descr="A Caucasian male smiling for the camera - Aaron Taylor&#10;&#10;">
            <a:extLst>
              <a:ext uri="{FF2B5EF4-FFF2-40B4-BE49-F238E27FC236}">
                <a16:creationId xmlns:a16="http://schemas.microsoft.com/office/drawing/2014/main" id="{E8B179E5-BF6D-A743-98DF-4402D770DB80}"/>
              </a:ext>
            </a:extLst>
          </p:cNvPr>
          <p:cNvPicPr>
            <a:picLocks noChangeAspect="1"/>
          </p:cNvPicPr>
          <p:nvPr/>
        </p:nvPicPr>
        <p:blipFill>
          <a:blip r:embed="rId3"/>
          <a:stretch>
            <a:fillRect/>
          </a:stretch>
        </p:blipFill>
        <p:spPr>
          <a:xfrm>
            <a:off x="5266774" y="1941456"/>
            <a:ext cx="1757107" cy="2209096"/>
          </a:xfrm>
          <a:prstGeom prst="rect">
            <a:avLst/>
          </a:prstGeom>
        </p:spPr>
      </p:pic>
      <p:sp>
        <p:nvSpPr>
          <p:cNvPr id="6" name="Text Placeholder 5">
            <a:extLst>
              <a:ext uri="{FF2B5EF4-FFF2-40B4-BE49-F238E27FC236}">
                <a16:creationId xmlns:a16="http://schemas.microsoft.com/office/drawing/2014/main" id="{0F66321F-B7A5-47FF-ABEC-0D01B44A62FA}"/>
              </a:ext>
            </a:extLst>
          </p:cNvPr>
          <p:cNvSpPr>
            <a:spLocks noGrp="1"/>
          </p:cNvSpPr>
          <p:nvPr>
            <p:ph type="body" idx="4"/>
          </p:nvPr>
        </p:nvSpPr>
        <p:spPr>
          <a:xfrm>
            <a:off x="4505715" y="4261208"/>
            <a:ext cx="2992347" cy="1143000"/>
          </a:xfrm>
        </p:spPr>
        <p:txBody>
          <a:bodyPr/>
          <a:lstStyle/>
          <a:p>
            <a:pPr marL="0" indent="0" algn="ctr">
              <a:spcBef>
                <a:spcPts val="0"/>
              </a:spcBef>
              <a:buNone/>
            </a:pPr>
            <a:r>
              <a:rPr lang="en-US" dirty="0">
                <a:effectLst/>
                <a:latin typeface="Arial" panose="020B0604020202020204" pitchFamily="34" charset="0"/>
                <a:ea typeface="Times New Roman" panose="02020603050405020304" pitchFamily="18" charset="0"/>
                <a:cs typeface="Times New Roman" panose="02020603050405020304" pitchFamily="18" charset="0"/>
              </a:rPr>
              <a:t>Supervisory Grants Management Specialist</a:t>
            </a:r>
            <a:endParaRPr lang="en-US"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Slide Number Placeholder 6">
            <a:extLst>
              <a:ext uri="{FF2B5EF4-FFF2-40B4-BE49-F238E27FC236}">
                <a16:creationId xmlns:a16="http://schemas.microsoft.com/office/drawing/2014/main" id="{329A5125-6F61-462B-B41C-C598F75B83A1}"/>
              </a:ext>
              <a:ext uri="{C183D7F6-B498-43B3-948B-1728B52AA6E4}">
                <adec:decorative xmlns:adec="http://schemas.microsoft.com/office/drawing/2017/decorative" val="0"/>
              </a:ext>
            </a:extLst>
          </p:cNvPr>
          <p:cNvSpPr>
            <a:spLocks noGrp="1"/>
          </p:cNvSpPr>
          <p:nvPr>
            <p:ph type="sldNum" idx="12"/>
          </p:nvPr>
        </p:nvSpPr>
        <p:spPr/>
        <p:txBody>
          <a:bodyPr/>
          <a:lstStyle/>
          <a:p>
            <a:pPr>
              <a:defRPr/>
            </a:pPr>
            <a:fld id="{00000000-1234-1234-1234-123412341234}" type="slidenum">
              <a:rPr lang="en-US"/>
              <a:pPr>
                <a:defRPr/>
              </a:pPr>
              <a:t>2</a:t>
            </a:fld>
            <a:endParaRPr lang="en-US" dirty="0"/>
          </a:p>
        </p:txBody>
      </p:sp>
    </p:spTree>
    <p:extLst>
      <p:ext uri="{BB962C8B-B14F-4D97-AF65-F5344CB8AC3E}">
        <p14:creationId xmlns:p14="http://schemas.microsoft.com/office/powerpoint/2010/main" val="25419710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56978-126A-3CF3-F460-438920E68B22}"/>
              </a:ext>
            </a:extLst>
          </p:cNvPr>
          <p:cNvSpPr>
            <a:spLocks noGrp="1"/>
          </p:cNvSpPr>
          <p:nvPr>
            <p:ph type="title"/>
          </p:nvPr>
        </p:nvSpPr>
        <p:spPr>
          <a:xfrm>
            <a:off x="609600" y="0"/>
            <a:ext cx="10972800" cy="1143000"/>
          </a:xfrm>
        </p:spPr>
        <p:txBody>
          <a:bodyPr/>
          <a:lstStyle/>
          <a:p>
            <a:r>
              <a:rPr lang="en-US" dirty="0"/>
              <a:t>Questions</a:t>
            </a:r>
          </a:p>
        </p:txBody>
      </p:sp>
      <p:sp>
        <p:nvSpPr>
          <p:cNvPr id="4" name="Slide Number Placeholder 3">
            <a:extLst>
              <a:ext uri="{FF2B5EF4-FFF2-40B4-BE49-F238E27FC236}">
                <a16:creationId xmlns:a16="http://schemas.microsoft.com/office/drawing/2014/main" id="{B67D4951-C44F-FF79-2D66-D14D63F6827B}"/>
              </a:ext>
            </a:extLst>
          </p:cNvPr>
          <p:cNvSpPr>
            <a:spLocks noGrp="1"/>
          </p:cNvSpPr>
          <p:nvPr>
            <p:ph type="sldNum" idx="12"/>
          </p:nvPr>
        </p:nvSpPr>
        <p:spPr/>
        <p:txBody>
          <a:bodyPr/>
          <a:lstStyle/>
          <a:p>
            <a:fld id="{00000000-1234-1234-1234-123412341234}" type="slidenum">
              <a:rPr lang="en-US" smtClean="0"/>
              <a:pPr/>
              <a:t>20</a:t>
            </a:fld>
            <a:endParaRPr lang="en-US" dirty="0"/>
          </a:p>
        </p:txBody>
      </p:sp>
      <p:pic>
        <p:nvPicPr>
          <p:cNvPr id="2050" name="Picture 2" descr="Why do people even bother to ask other people questions anymore? My answer  is always, &quot;Google it.&quot; | Confession Ecard">
            <a:extLst>
              <a:ext uri="{FF2B5EF4-FFF2-40B4-BE49-F238E27FC236}">
                <a16:creationId xmlns:a16="http://schemas.microsoft.com/office/drawing/2014/main" id="{DFE40CC2-DF18-C761-B5B3-53EDFBE30F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8772" y="1016776"/>
            <a:ext cx="7326087" cy="45458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25842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65BBC-97CA-8B17-9A85-C0BEDCB669F2}"/>
              </a:ext>
            </a:extLst>
          </p:cNvPr>
          <p:cNvSpPr>
            <a:spLocks noGrp="1"/>
          </p:cNvSpPr>
          <p:nvPr>
            <p:ph type="title"/>
          </p:nvPr>
        </p:nvSpPr>
        <p:spPr>
          <a:xfrm>
            <a:off x="1981200" y="2286000"/>
            <a:ext cx="8229600" cy="1143000"/>
          </a:xfrm>
        </p:spPr>
        <p:txBody>
          <a:bodyPr/>
          <a:lstStyle/>
          <a:p>
            <a:r>
              <a:rPr lang="en-US" dirty="0"/>
              <a:t>Cost Allowability</a:t>
            </a:r>
            <a:br>
              <a:rPr lang="en-US" dirty="0"/>
            </a:br>
            <a:br>
              <a:rPr lang="en-US" dirty="0"/>
            </a:br>
            <a:r>
              <a:rPr lang="en-US" sz="3200" i="1" dirty="0">
                <a:solidFill>
                  <a:srgbClr val="0070C0"/>
                </a:solidFill>
              </a:rPr>
              <a:t>aka Can I Charge the Grant Award?</a:t>
            </a:r>
          </a:p>
        </p:txBody>
      </p:sp>
      <p:sp>
        <p:nvSpPr>
          <p:cNvPr id="4" name="Slide Number Placeholder 3">
            <a:extLst>
              <a:ext uri="{FF2B5EF4-FFF2-40B4-BE49-F238E27FC236}">
                <a16:creationId xmlns:a16="http://schemas.microsoft.com/office/drawing/2014/main" id="{91D0CA06-6707-2D7D-A04D-BCA5C8C35139}"/>
              </a:ext>
            </a:extLst>
          </p:cNvPr>
          <p:cNvSpPr>
            <a:spLocks noGrp="1"/>
          </p:cNvSpPr>
          <p:nvPr>
            <p:ph type="sldNum" idx="12"/>
          </p:nvPr>
        </p:nvSpPr>
        <p:spPr/>
        <p:txBody>
          <a:bodyPr/>
          <a:lstStyle/>
          <a:p>
            <a:fld id="{00000000-1234-1234-1234-123412341234}" type="slidenum">
              <a:rPr lang="en-US" smtClean="0"/>
              <a:pPr/>
              <a:t>21</a:t>
            </a:fld>
            <a:endParaRPr lang="en-US" dirty="0"/>
          </a:p>
        </p:txBody>
      </p:sp>
    </p:spTree>
    <p:extLst>
      <p:ext uri="{BB962C8B-B14F-4D97-AF65-F5344CB8AC3E}">
        <p14:creationId xmlns:p14="http://schemas.microsoft.com/office/powerpoint/2010/main" val="10619457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E833C-A2D3-D31E-B27B-F5886C1479BE}"/>
              </a:ext>
            </a:extLst>
          </p:cNvPr>
          <p:cNvSpPr>
            <a:spLocks noGrp="1"/>
          </p:cNvSpPr>
          <p:nvPr>
            <p:ph type="title"/>
          </p:nvPr>
        </p:nvSpPr>
        <p:spPr/>
        <p:txBody>
          <a:bodyPr/>
          <a:lstStyle/>
          <a:p>
            <a:r>
              <a:rPr lang="en-US" dirty="0">
                <a:solidFill>
                  <a:schemeClr val="bg2">
                    <a:lumMod val="75000"/>
                  </a:schemeClr>
                </a:solidFill>
              </a:rPr>
              <a:t>How to Review a Cost (Expenditure)</a:t>
            </a:r>
          </a:p>
        </p:txBody>
      </p:sp>
      <p:sp>
        <p:nvSpPr>
          <p:cNvPr id="3" name="Text Placeholder 2">
            <a:extLst>
              <a:ext uri="{FF2B5EF4-FFF2-40B4-BE49-F238E27FC236}">
                <a16:creationId xmlns:a16="http://schemas.microsoft.com/office/drawing/2014/main" id="{F3666308-7D7A-6914-73E0-9CC997835AD3}"/>
              </a:ext>
            </a:extLst>
          </p:cNvPr>
          <p:cNvSpPr>
            <a:spLocks noGrp="1"/>
          </p:cNvSpPr>
          <p:nvPr>
            <p:ph type="body" idx="1"/>
          </p:nvPr>
        </p:nvSpPr>
        <p:spPr>
          <a:xfrm>
            <a:off x="1981200" y="1790968"/>
            <a:ext cx="8229600" cy="4192052"/>
          </a:xfrm>
        </p:spPr>
        <p:txBody>
          <a:bodyPr/>
          <a:lstStyle/>
          <a:p>
            <a:pPr marL="25400" indent="0">
              <a:buNone/>
            </a:pPr>
            <a:r>
              <a:rPr lang="en-US" sz="3600" b="1" dirty="0"/>
              <a:t>Four Part Test:</a:t>
            </a:r>
          </a:p>
          <a:p>
            <a:pPr marL="25400" indent="0">
              <a:buNone/>
            </a:pPr>
            <a:endParaRPr lang="en-US" sz="1200" b="1" dirty="0"/>
          </a:p>
          <a:p>
            <a:pPr marL="1250950" lvl="1" indent="-742950">
              <a:buFont typeface="+mj-lt"/>
              <a:buAutoNum type="arabicPeriod"/>
            </a:pPr>
            <a:r>
              <a:rPr lang="en-US" dirty="0"/>
              <a:t>Program Eligible</a:t>
            </a:r>
          </a:p>
          <a:p>
            <a:pPr marL="1250950" lvl="1" indent="-742950">
              <a:buFont typeface="+mj-lt"/>
              <a:buAutoNum type="arabicPeriod"/>
            </a:pPr>
            <a:r>
              <a:rPr lang="en-US" dirty="0"/>
              <a:t>Allowability - Additional Tests</a:t>
            </a:r>
          </a:p>
          <a:p>
            <a:pPr marL="1250950" lvl="1" indent="-742950">
              <a:buFont typeface="+mj-lt"/>
              <a:buAutoNum type="arabicPeriod"/>
            </a:pPr>
            <a:r>
              <a:rPr lang="en-US" dirty="0"/>
              <a:t>Reasonable</a:t>
            </a:r>
          </a:p>
          <a:p>
            <a:pPr marL="1250950" lvl="1" indent="-742950">
              <a:buFont typeface="+mj-lt"/>
              <a:buAutoNum type="arabicPeriod"/>
            </a:pPr>
            <a:r>
              <a:rPr lang="en-US" dirty="0"/>
              <a:t>Allocable</a:t>
            </a:r>
            <a:r>
              <a:rPr lang="en-US" dirty="0">
                <a:solidFill>
                  <a:srgbClr val="FF0000"/>
                </a:solidFill>
              </a:rPr>
              <a:t> </a:t>
            </a:r>
            <a:r>
              <a:rPr lang="en-US" dirty="0"/>
              <a:t>(associated with a specific award)</a:t>
            </a:r>
          </a:p>
          <a:p>
            <a:pPr marL="25400" indent="0">
              <a:buNone/>
            </a:pPr>
            <a:endParaRPr lang="en-US" dirty="0"/>
          </a:p>
        </p:txBody>
      </p:sp>
      <p:sp>
        <p:nvSpPr>
          <p:cNvPr id="4" name="Slide Number Placeholder 3">
            <a:extLst>
              <a:ext uri="{FF2B5EF4-FFF2-40B4-BE49-F238E27FC236}">
                <a16:creationId xmlns:a16="http://schemas.microsoft.com/office/drawing/2014/main" id="{A9583DB7-42C4-4E50-7237-41E8EE24B3E1}"/>
              </a:ext>
            </a:extLst>
          </p:cNvPr>
          <p:cNvSpPr>
            <a:spLocks noGrp="1"/>
          </p:cNvSpPr>
          <p:nvPr>
            <p:ph type="sldNum" idx="12"/>
          </p:nvPr>
        </p:nvSpPr>
        <p:spPr/>
        <p:txBody>
          <a:bodyPr/>
          <a:lstStyle/>
          <a:p>
            <a:fld id="{00000000-1234-1234-1234-123412341234}" type="slidenum">
              <a:rPr lang="en-US" smtClean="0"/>
              <a:pPr/>
              <a:t>22</a:t>
            </a:fld>
            <a:endParaRPr lang="en-US" dirty="0"/>
          </a:p>
        </p:txBody>
      </p:sp>
    </p:spTree>
    <p:extLst>
      <p:ext uri="{BB962C8B-B14F-4D97-AF65-F5344CB8AC3E}">
        <p14:creationId xmlns:p14="http://schemas.microsoft.com/office/powerpoint/2010/main" val="37590705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60AA3-90DB-DE4B-DA71-BBA3C37AED57}"/>
              </a:ext>
            </a:extLst>
          </p:cNvPr>
          <p:cNvSpPr>
            <a:spLocks noGrp="1"/>
          </p:cNvSpPr>
          <p:nvPr>
            <p:ph type="title"/>
          </p:nvPr>
        </p:nvSpPr>
        <p:spPr>
          <a:xfrm>
            <a:off x="1524000" y="0"/>
            <a:ext cx="9024256" cy="1143000"/>
          </a:xfrm>
        </p:spPr>
        <p:txBody>
          <a:bodyPr/>
          <a:lstStyle/>
          <a:p>
            <a:r>
              <a:rPr lang="en-US" sz="3600" b="1" dirty="0"/>
              <a:t>Assessing Program Eligibility</a:t>
            </a:r>
          </a:p>
        </p:txBody>
      </p:sp>
      <p:sp>
        <p:nvSpPr>
          <p:cNvPr id="3" name="Text Placeholder 2">
            <a:extLst>
              <a:ext uri="{FF2B5EF4-FFF2-40B4-BE49-F238E27FC236}">
                <a16:creationId xmlns:a16="http://schemas.microsoft.com/office/drawing/2014/main" id="{43B4A265-1DD4-3D0C-8BC5-CEEDB69C920A}"/>
              </a:ext>
            </a:extLst>
          </p:cNvPr>
          <p:cNvSpPr>
            <a:spLocks noGrp="1"/>
          </p:cNvSpPr>
          <p:nvPr>
            <p:ph type="body" idx="1"/>
          </p:nvPr>
        </p:nvSpPr>
        <p:spPr>
          <a:xfrm>
            <a:off x="555171" y="1016001"/>
            <a:ext cx="10885715" cy="4611913"/>
          </a:xfrm>
        </p:spPr>
        <p:txBody>
          <a:bodyPr/>
          <a:lstStyle/>
          <a:p>
            <a:pPr marL="25400" indent="0">
              <a:spcAft>
                <a:spcPts val="600"/>
              </a:spcAft>
              <a:buNone/>
            </a:pPr>
            <a:r>
              <a:rPr lang="en-US" sz="2400" dirty="0"/>
              <a:t>The key factors for program eligibility is …</a:t>
            </a:r>
          </a:p>
          <a:p>
            <a:pPr marL="939800" lvl="1" indent="-457200">
              <a:spcAft>
                <a:spcPts val="600"/>
              </a:spcAft>
              <a:buClrTx/>
              <a:buSzPct val="100000"/>
              <a:buFont typeface="+mj-lt"/>
              <a:buAutoNum type="arabicPeriod"/>
            </a:pPr>
            <a:r>
              <a:rPr lang="en-US" sz="2400" dirty="0"/>
              <a:t>Permitted by the Rehab Act.</a:t>
            </a:r>
          </a:p>
          <a:p>
            <a:pPr marL="939800" lvl="1" indent="-457200">
              <a:spcAft>
                <a:spcPts val="600"/>
              </a:spcAft>
              <a:buClrTx/>
              <a:buSzPct val="100000"/>
              <a:buFont typeface="+mj-lt"/>
              <a:buAutoNum type="arabicPeriod"/>
            </a:pPr>
            <a:endParaRPr lang="en-US" sz="2400" dirty="0"/>
          </a:p>
          <a:p>
            <a:pPr marL="55563" lvl="1" indent="-55563">
              <a:spcAft>
                <a:spcPts val="600"/>
              </a:spcAft>
              <a:buClrTx/>
              <a:buSzPct val="100000"/>
              <a:buNone/>
            </a:pPr>
            <a:r>
              <a:rPr lang="en-US" sz="2400" dirty="0"/>
              <a:t>Internally, CILs should implement awards in line with their award budget and maintain reconciliations with the budgeted categories throughout the course of the project period.</a:t>
            </a:r>
          </a:p>
          <a:p>
            <a:pPr marL="55563" lvl="1" indent="-55563">
              <a:spcAft>
                <a:spcPts val="600"/>
              </a:spcAft>
              <a:buClrTx/>
              <a:buSzPct val="100000"/>
              <a:buNone/>
            </a:pPr>
            <a:endParaRPr lang="en-US" sz="800" dirty="0"/>
          </a:p>
          <a:p>
            <a:pPr marL="25400" indent="0">
              <a:spcAft>
                <a:spcPts val="1200"/>
              </a:spcAft>
              <a:buNone/>
            </a:pPr>
            <a:r>
              <a:rPr lang="en-US" sz="2400" b="1" dirty="0">
                <a:solidFill>
                  <a:srgbClr val="C00000"/>
                </a:solidFill>
              </a:rPr>
              <a:t>All charges need to be allocable to a specific award and backed up with supporting documentation. </a:t>
            </a:r>
          </a:p>
        </p:txBody>
      </p:sp>
      <p:sp>
        <p:nvSpPr>
          <p:cNvPr id="4" name="Slide Number Placeholder 3">
            <a:extLst>
              <a:ext uri="{FF2B5EF4-FFF2-40B4-BE49-F238E27FC236}">
                <a16:creationId xmlns:a16="http://schemas.microsoft.com/office/drawing/2014/main" id="{C1B5BB10-F981-3CFA-E3EF-239526F5C9B3}"/>
              </a:ext>
            </a:extLst>
          </p:cNvPr>
          <p:cNvSpPr>
            <a:spLocks noGrp="1"/>
          </p:cNvSpPr>
          <p:nvPr>
            <p:ph type="sldNum" idx="12"/>
          </p:nvPr>
        </p:nvSpPr>
        <p:spPr/>
        <p:txBody>
          <a:bodyPr/>
          <a:lstStyle/>
          <a:p>
            <a:fld id="{00000000-1234-1234-1234-123412341234}" type="slidenum">
              <a:rPr lang="en-US" smtClean="0"/>
              <a:pPr/>
              <a:t>23</a:t>
            </a:fld>
            <a:endParaRPr lang="en-US" dirty="0"/>
          </a:p>
        </p:txBody>
      </p:sp>
    </p:spTree>
    <p:extLst>
      <p:ext uri="{BB962C8B-B14F-4D97-AF65-F5344CB8AC3E}">
        <p14:creationId xmlns:p14="http://schemas.microsoft.com/office/powerpoint/2010/main" val="24220323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CC7E4-996B-1A45-B305-9D9F4E9C444C}"/>
              </a:ext>
            </a:extLst>
          </p:cNvPr>
          <p:cNvSpPr>
            <a:spLocks noGrp="1"/>
          </p:cNvSpPr>
          <p:nvPr>
            <p:ph type="title"/>
          </p:nvPr>
        </p:nvSpPr>
        <p:spPr>
          <a:xfrm>
            <a:off x="1981200" y="136526"/>
            <a:ext cx="8229600" cy="783771"/>
          </a:xfrm>
        </p:spPr>
        <p:txBody>
          <a:bodyPr anchor="t"/>
          <a:lstStyle/>
          <a:p>
            <a:r>
              <a:rPr lang="en-US" dirty="0"/>
              <a:t>Allowability – Additional Tests</a:t>
            </a:r>
            <a:br>
              <a:rPr lang="en-US" dirty="0"/>
            </a:br>
            <a:endParaRPr lang="en-US" sz="2800" i="1" dirty="0"/>
          </a:p>
        </p:txBody>
      </p:sp>
      <p:sp>
        <p:nvSpPr>
          <p:cNvPr id="3" name="Text Placeholder 2">
            <a:extLst>
              <a:ext uri="{FF2B5EF4-FFF2-40B4-BE49-F238E27FC236}">
                <a16:creationId xmlns:a16="http://schemas.microsoft.com/office/drawing/2014/main" id="{EB43C96D-1EC0-9056-36E4-1E6F184399B3}"/>
              </a:ext>
            </a:extLst>
          </p:cNvPr>
          <p:cNvSpPr>
            <a:spLocks noGrp="1"/>
          </p:cNvSpPr>
          <p:nvPr>
            <p:ph type="body" idx="1"/>
          </p:nvPr>
        </p:nvSpPr>
        <p:spPr>
          <a:xfrm>
            <a:off x="270588" y="1023257"/>
            <a:ext cx="11485983" cy="4452257"/>
          </a:xfrm>
        </p:spPr>
        <p:txBody>
          <a:bodyPr/>
          <a:lstStyle/>
          <a:p>
            <a:pPr marL="0" indent="0">
              <a:lnSpc>
                <a:spcPct val="120000"/>
              </a:lnSpc>
              <a:spcBef>
                <a:spcPts val="0"/>
              </a:spcBef>
              <a:buNone/>
            </a:pPr>
            <a:r>
              <a:rPr lang="en-US" sz="2400" dirty="0"/>
              <a:t>Cost allowability is broadly covered in </a:t>
            </a:r>
            <a:r>
              <a:rPr lang="en-US" sz="2400" dirty="0">
                <a:hlinkClick r:id="rId2"/>
              </a:rPr>
              <a:t>45 CFR 75 Subpart E – Cost Principles</a:t>
            </a:r>
            <a:r>
              <a:rPr lang="en-US" sz="2400" dirty="0"/>
              <a:t>. </a:t>
            </a:r>
          </a:p>
          <a:p>
            <a:pPr marL="0" indent="0">
              <a:lnSpc>
                <a:spcPct val="120000"/>
              </a:lnSpc>
              <a:spcBef>
                <a:spcPts val="0"/>
              </a:spcBef>
              <a:buNone/>
            </a:pPr>
            <a:endParaRPr lang="en-US" sz="2400" dirty="0"/>
          </a:p>
          <a:p>
            <a:pPr marL="0" indent="0">
              <a:lnSpc>
                <a:spcPct val="120000"/>
              </a:lnSpc>
              <a:spcBef>
                <a:spcPts val="0"/>
              </a:spcBef>
              <a:buNone/>
            </a:pPr>
            <a:r>
              <a:rPr lang="en-US" sz="2400" dirty="0"/>
              <a:t>The specific standards for cost allowability are covered in 45 CFR 75.403 (a component of 45 CFR 75 Subpart E). </a:t>
            </a:r>
            <a:r>
              <a:rPr lang="en-US" sz="2400" u="sng" dirty="0"/>
              <a:t>Subpart E also includes guidance on the use of funds for specific cost items.</a:t>
            </a:r>
          </a:p>
          <a:p>
            <a:pPr marL="0" indent="0">
              <a:lnSpc>
                <a:spcPct val="120000"/>
              </a:lnSpc>
              <a:spcBef>
                <a:spcPts val="0"/>
              </a:spcBef>
              <a:buNone/>
            </a:pPr>
            <a:endParaRPr lang="en-US" sz="2400" dirty="0"/>
          </a:p>
          <a:p>
            <a:pPr marL="457200" lvl="1" indent="0">
              <a:lnSpc>
                <a:spcPct val="120000"/>
              </a:lnSpc>
              <a:spcBef>
                <a:spcPts val="0"/>
              </a:spcBef>
              <a:buNone/>
            </a:pPr>
            <a:r>
              <a:rPr lang="en-US" sz="2400" b="1" dirty="0">
                <a:solidFill>
                  <a:srgbClr val="C00000"/>
                </a:solidFill>
              </a:rPr>
              <a:t>* Your use of grant funds should align with the Cost Principles unless the authorizing Act or Statute permits an eligible use of funds that goes beyond the parameters outlined in 45 CFR 75 Subpart E.</a:t>
            </a:r>
          </a:p>
          <a:p>
            <a:pPr marL="0" indent="0">
              <a:lnSpc>
                <a:spcPct val="120000"/>
              </a:lnSpc>
              <a:spcBef>
                <a:spcPts val="0"/>
              </a:spcBef>
              <a:buNone/>
            </a:pPr>
            <a:endParaRPr lang="en-US" sz="2400" dirty="0"/>
          </a:p>
        </p:txBody>
      </p:sp>
      <p:sp>
        <p:nvSpPr>
          <p:cNvPr id="4" name="Slide Number Placeholder 3">
            <a:extLst>
              <a:ext uri="{FF2B5EF4-FFF2-40B4-BE49-F238E27FC236}">
                <a16:creationId xmlns:a16="http://schemas.microsoft.com/office/drawing/2014/main" id="{4EA8C961-A266-2164-D251-22B6FE07BA23}"/>
              </a:ext>
            </a:extLst>
          </p:cNvPr>
          <p:cNvSpPr>
            <a:spLocks noGrp="1"/>
          </p:cNvSpPr>
          <p:nvPr>
            <p:ph type="sldNum" idx="12"/>
          </p:nvPr>
        </p:nvSpPr>
        <p:spPr/>
        <p:txBody>
          <a:bodyPr/>
          <a:lstStyle/>
          <a:p>
            <a:fld id="{00000000-1234-1234-1234-123412341234}" type="slidenum">
              <a:rPr lang="en-US" smtClean="0"/>
              <a:pPr/>
              <a:t>24</a:t>
            </a:fld>
            <a:endParaRPr lang="en-US" dirty="0"/>
          </a:p>
        </p:txBody>
      </p:sp>
    </p:spTree>
    <p:extLst>
      <p:ext uri="{BB962C8B-B14F-4D97-AF65-F5344CB8AC3E}">
        <p14:creationId xmlns:p14="http://schemas.microsoft.com/office/powerpoint/2010/main" val="8759041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CC7E4-996B-1A45-B305-9D9F4E9C444C}"/>
              </a:ext>
            </a:extLst>
          </p:cNvPr>
          <p:cNvSpPr>
            <a:spLocks noGrp="1"/>
          </p:cNvSpPr>
          <p:nvPr>
            <p:ph type="title"/>
          </p:nvPr>
        </p:nvSpPr>
        <p:spPr>
          <a:xfrm>
            <a:off x="1981200" y="136525"/>
            <a:ext cx="8229600" cy="1143000"/>
          </a:xfrm>
        </p:spPr>
        <p:txBody>
          <a:bodyPr anchor="t"/>
          <a:lstStyle/>
          <a:p>
            <a:r>
              <a:rPr lang="en-US" dirty="0"/>
              <a:t>Costs Allowability Criteria</a:t>
            </a:r>
          </a:p>
        </p:txBody>
      </p:sp>
      <p:sp>
        <p:nvSpPr>
          <p:cNvPr id="3" name="Text Placeholder 2">
            <a:extLst>
              <a:ext uri="{FF2B5EF4-FFF2-40B4-BE49-F238E27FC236}">
                <a16:creationId xmlns:a16="http://schemas.microsoft.com/office/drawing/2014/main" id="{EB43C96D-1EC0-9056-36E4-1E6F184399B3}"/>
              </a:ext>
            </a:extLst>
          </p:cNvPr>
          <p:cNvSpPr>
            <a:spLocks noGrp="1"/>
          </p:cNvSpPr>
          <p:nvPr>
            <p:ph type="body" idx="1"/>
          </p:nvPr>
        </p:nvSpPr>
        <p:spPr>
          <a:xfrm>
            <a:off x="631371" y="1088572"/>
            <a:ext cx="11244943" cy="4648199"/>
          </a:xfrm>
        </p:spPr>
        <p:txBody>
          <a:bodyPr/>
          <a:lstStyle/>
          <a:p>
            <a:pPr marL="0" indent="0">
              <a:spcBef>
                <a:spcPts val="0"/>
              </a:spcBef>
              <a:buNone/>
            </a:pPr>
            <a:r>
              <a:rPr lang="en-US" sz="2400" b="1" dirty="0"/>
              <a:t>45 CFR 75.403 establishes the criteria for assessing cost allowability, paraphrased below:</a:t>
            </a:r>
          </a:p>
          <a:p>
            <a:pPr marL="0" indent="0">
              <a:spcBef>
                <a:spcPts val="0"/>
              </a:spcBef>
              <a:buNone/>
            </a:pPr>
            <a:endParaRPr lang="en-US" sz="2400" dirty="0"/>
          </a:p>
          <a:p>
            <a:pPr marL="685800" lvl="1" indent="-285750">
              <a:spcBef>
                <a:spcPts val="0"/>
              </a:spcBef>
            </a:pPr>
            <a:r>
              <a:rPr lang="en-US" sz="2400" dirty="0"/>
              <a:t>Necessary and reasonable for implementing the grant.</a:t>
            </a:r>
          </a:p>
          <a:p>
            <a:pPr marL="685800" lvl="1" indent="-285750">
              <a:spcBef>
                <a:spcPts val="0"/>
              </a:spcBef>
            </a:pPr>
            <a:r>
              <a:rPr lang="en-US" sz="2400" dirty="0"/>
              <a:t>Conforms with award limitations or exclusions.</a:t>
            </a:r>
          </a:p>
          <a:p>
            <a:pPr marL="685800" lvl="1" indent="-285750">
              <a:spcBef>
                <a:spcPts val="0"/>
              </a:spcBef>
            </a:pPr>
            <a:r>
              <a:rPr lang="en-US" sz="2400" b="1" dirty="0">
                <a:solidFill>
                  <a:srgbClr val="C00000"/>
                </a:solidFill>
              </a:rPr>
              <a:t>Consistent with your own policies and procedures</a:t>
            </a:r>
            <a:r>
              <a:rPr lang="en-US" sz="2400" dirty="0"/>
              <a:t>.</a:t>
            </a:r>
          </a:p>
          <a:p>
            <a:pPr marL="685800" lvl="1" indent="-285750">
              <a:spcBef>
                <a:spcPts val="0"/>
              </a:spcBef>
            </a:pPr>
            <a:r>
              <a:rPr lang="en-US" sz="2400" dirty="0"/>
              <a:t>Accorded consistent treatment. </a:t>
            </a:r>
          </a:p>
          <a:p>
            <a:pPr marL="685800" lvl="1" indent="-285750">
              <a:spcBef>
                <a:spcPts val="0"/>
              </a:spcBef>
            </a:pPr>
            <a:r>
              <a:rPr lang="en-US" sz="2400" dirty="0"/>
              <a:t>In accordance with generally accepted accounting principles (GAAP).</a:t>
            </a:r>
          </a:p>
          <a:p>
            <a:pPr marL="685800" lvl="1" indent="-285750">
              <a:spcBef>
                <a:spcPts val="0"/>
              </a:spcBef>
            </a:pPr>
            <a:r>
              <a:rPr lang="en-US" sz="2400" dirty="0"/>
              <a:t>Not included as a cost or used to meet cost sharing requirements of any other grant, open or closed. </a:t>
            </a:r>
          </a:p>
          <a:p>
            <a:pPr marL="685800" lvl="1" indent="-285750">
              <a:spcBef>
                <a:spcPts val="0"/>
              </a:spcBef>
            </a:pPr>
            <a:r>
              <a:rPr lang="en-US" sz="2400" dirty="0"/>
              <a:t>Properly documented.</a:t>
            </a:r>
          </a:p>
          <a:p>
            <a:pPr marL="685800" lvl="1" indent="-285750">
              <a:spcBef>
                <a:spcPts val="0"/>
              </a:spcBef>
            </a:pPr>
            <a:r>
              <a:rPr lang="en-US" sz="2400" dirty="0"/>
              <a:t>Consistent with state laws and requirements.</a:t>
            </a:r>
          </a:p>
          <a:p>
            <a:endParaRPr lang="en-US" sz="2400" dirty="0"/>
          </a:p>
        </p:txBody>
      </p:sp>
      <p:sp>
        <p:nvSpPr>
          <p:cNvPr id="4" name="Slide Number Placeholder 3">
            <a:extLst>
              <a:ext uri="{FF2B5EF4-FFF2-40B4-BE49-F238E27FC236}">
                <a16:creationId xmlns:a16="http://schemas.microsoft.com/office/drawing/2014/main" id="{4EA8C961-A266-2164-D251-22B6FE07BA23}"/>
              </a:ext>
            </a:extLst>
          </p:cNvPr>
          <p:cNvSpPr>
            <a:spLocks noGrp="1"/>
          </p:cNvSpPr>
          <p:nvPr>
            <p:ph type="sldNum" idx="12"/>
          </p:nvPr>
        </p:nvSpPr>
        <p:spPr/>
        <p:txBody>
          <a:bodyPr/>
          <a:lstStyle/>
          <a:p>
            <a:fld id="{00000000-1234-1234-1234-123412341234}" type="slidenum">
              <a:rPr lang="en-US" smtClean="0"/>
              <a:pPr/>
              <a:t>25</a:t>
            </a:fld>
            <a:endParaRPr lang="en-US" dirty="0"/>
          </a:p>
        </p:txBody>
      </p:sp>
    </p:spTree>
    <p:extLst>
      <p:ext uri="{BB962C8B-B14F-4D97-AF65-F5344CB8AC3E}">
        <p14:creationId xmlns:p14="http://schemas.microsoft.com/office/powerpoint/2010/main" val="12078996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47987-9243-DC85-8833-A55C70BBE0F9}"/>
              </a:ext>
            </a:extLst>
          </p:cNvPr>
          <p:cNvSpPr>
            <a:spLocks noGrp="1"/>
          </p:cNvSpPr>
          <p:nvPr>
            <p:ph type="title"/>
          </p:nvPr>
        </p:nvSpPr>
        <p:spPr>
          <a:xfrm>
            <a:off x="1887117" y="1"/>
            <a:ext cx="8567057" cy="873351"/>
          </a:xfrm>
        </p:spPr>
        <p:txBody>
          <a:bodyPr anchor="t"/>
          <a:lstStyle/>
          <a:p>
            <a:r>
              <a:rPr lang="en-US" dirty="0">
                <a:solidFill>
                  <a:schemeClr val="bg2">
                    <a:lumMod val="75000"/>
                  </a:schemeClr>
                </a:solidFill>
              </a:rPr>
              <a:t>Assessing Cost Reasonableness</a:t>
            </a:r>
          </a:p>
        </p:txBody>
      </p:sp>
      <p:sp>
        <p:nvSpPr>
          <p:cNvPr id="3" name="Text Placeholder 2">
            <a:extLst>
              <a:ext uri="{FF2B5EF4-FFF2-40B4-BE49-F238E27FC236}">
                <a16:creationId xmlns:a16="http://schemas.microsoft.com/office/drawing/2014/main" id="{ACB11040-7E00-7CEF-08DE-3E9587F239FF}"/>
              </a:ext>
            </a:extLst>
          </p:cNvPr>
          <p:cNvSpPr>
            <a:spLocks noGrp="1"/>
          </p:cNvSpPr>
          <p:nvPr>
            <p:ph type="body" idx="1"/>
          </p:nvPr>
        </p:nvSpPr>
        <p:spPr>
          <a:xfrm>
            <a:off x="526402" y="978806"/>
            <a:ext cx="11288486" cy="5505677"/>
          </a:xfrm>
        </p:spPr>
        <p:txBody>
          <a:bodyPr/>
          <a:lstStyle/>
          <a:p>
            <a:pPr marL="0" indent="0">
              <a:spcBef>
                <a:spcPts val="0"/>
              </a:spcBef>
              <a:buNone/>
            </a:pPr>
            <a:r>
              <a:rPr lang="en-US" sz="2400" dirty="0"/>
              <a:t> </a:t>
            </a:r>
            <a:r>
              <a:rPr lang="en-US" sz="2400" b="1" dirty="0">
                <a:solidFill>
                  <a:srgbClr val="C00000"/>
                </a:solidFill>
              </a:rPr>
              <a:t>45 CFR 75.404 establishes the criteria for assessing cost reasonableness, paraphrased below:</a:t>
            </a:r>
          </a:p>
          <a:p>
            <a:pPr marL="0" indent="0">
              <a:spcBef>
                <a:spcPts val="0"/>
              </a:spcBef>
              <a:buNone/>
            </a:pPr>
            <a:endParaRPr lang="en-US" sz="2400" dirty="0"/>
          </a:p>
          <a:p>
            <a:pPr marL="857250" lvl="1" indent="-457200">
              <a:spcBef>
                <a:spcPts val="0"/>
              </a:spcBef>
              <a:spcAft>
                <a:spcPts val="600"/>
              </a:spcAft>
            </a:pPr>
            <a:r>
              <a:rPr lang="en-US" sz="2400" b="1" dirty="0"/>
              <a:t>Ordinary and Necessary – </a:t>
            </a:r>
            <a:r>
              <a:rPr lang="en-US" sz="2400" dirty="0"/>
              <a:t>Is the cost (expense) consistent with your normal business practices and operating procedures? Does the cost match how you would normally manage and implement grants?</a:t>
            </a:r>
          </a:p>
          <a:p>
            <a:pPr marL="1771650" lvl="3" indent="-457200">
              <a:spcBef>
                <a:spcPts val="0"/>
              </a:spcBef>
              <a:spcAft>
                <a:spcPts val="600"/>
              </a:spcAft>
            </a:pPr>
            <a:r>
              <a:rPr lang="en-US" dirty="0"/>
              <a:t>What are the state laws and standards that apply?</a:t>
            </a:r>
          </a:p>
          <a:p>
            <a:pPr marL="857250" lvl="1" indent="-457200">
              <a:spcBef>
                <a:spcPts val="0"/>
              </a:spcBef>
              <a:spcAft>
                <a:spcPts val="600"/>
              </a:spcAft>
            </a:pPr>
            <a:r>
              <a:rPr lang="en-US" sz="2400" b="1" dirty="0"/>
              <a:t>Sound Business Practices </a:t>
            </a:r>
            <a:r>
              <a:rPr lang="en-US" sz="2400" dirty="0"/>
              <a:t>– Is the cost consistent with “sound business practices”? Meaning would the cost be considered appropriate and justified in a normal business setting. </a:t>
            </a:r>
          </a:p>
          <a:p>
            <a:pPr marL="857250" lvl="1" indent="-457200">
              <a:spcBef>
                <a:spcPts val="0"/>
              </a:spcBef>
              <a:spcAft>
                <a:spcPts val="600"/>
              </a:spcAft>
            </a:pPr>
            <a:r>
              <a:rPr lang="en-US" sz="2400" b="1" dirty="0"/>
              <a:t>Market Prices – </a:t>
            </a:r>
            <a:r>
              <a:rPr lang="en-US" sz="2400" dirty="0"/>
              <a:t>Is the cost (expense) is consistent with the price for comparable goods or services within the geographic area?</a:t>
            </a:r>
          </a:p>
        </p:txBody>
      </p:sp>
      <p:sp>
        <p:nvSpPr>
          <p:cNvPr id="4" name="Slide Number Placeholder 3">
            <a:extLst>
              <a:ext uri="{FF2B5EF4-FFF2-40B4-BE49-F238E27FC236}">
                <a16:creationId xmlns:a16="http://schemas.microsoft.com/office/drawing/2014/main" id="{C26283F0-68C3-CF31-8017-DA0DA961856D}"/>
              </a:ext>
            </a:extLst>
          </p:cNvPr>
          <p:cNvSpPr>
            <a:spLocks noGrp="1"/>
          </p:cNvSpPr>
          <p:nvPr>
            <p:ph type="sldNum" idx="12"/>
          </p:nvPr>
        </p:nvSpPr>
        <p:spPr/>
        <p:txBody>
          <a:bodyPr/>
          <a:lstStyle/>
          <a:p>
            <a:fld id="{00000000-1234-1234-1234-123412341234}" type="slidenum">
              <a:rPr lang="en-US" smtClean="0"/>
              <a:pPr/>
              <a:t>26</a:t>
            </a:fld>
            <a:endParaRPr lang="en-US" dirty="0"/>
          </a:p>
        </p:txBody>
      </p:sp>
    </p:spTree>
    <p:extLst>
      <p:ext uri="{BB962C8B-B14F-4D97-AF65-F5344CB8AC3E}">
        <p14:creationId xmlns:p14="http://schemas.microsoft.com/office/powerpoint/2010/main" val="3773082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2B9E7-D29D-B0FD-45A2-CBE2FB51E5A0}"/>
              </a:ext>
            </a:extLst>
          </p:cNvPr>
          <p:cNvSpPr>
            <a:spLocks noGrp="1"/>
          </p:cNvSpPr>
          <p:nvPr>
            <p:ph type="title"/>
          </p:nvPr>
        </p:nvSpPr>
        <p:spPr>
          <a:xfrm>
            <a:off x="1981200" y="82095"/>
            <a:ext cx="8229600" cy="751114"/>
          </a:xfrm>
        </p:spPr>
        <p:txBody>
          <a:bodyPr anchor="t"/>
          <a:lstStyle/>
          <a:p>
            <a:r>
              <a:rPr lang="en-US" dirty="0">
                <a:solidFill>
                  <a:schemeClr val="bg2">
                    <a:lumMod val="75000"/>
                  </a:schemeClr>
                </a:solidFill>
              </a:rPr>
              <a:t>Cost Allocability</a:t>
            </a:r>
            <a:endParaRPr lang="en-US" dirty="0"/>
          </a:p>
        </p:txBody>
      </p:sp>
      <p:sp>
        <p:nvSpPr>
          <p:cNvPr id="3" name="Text Placeholder 2">
            <a:extLst>
              <a:ext uri="{FF2B5EF4-FFF2-40B4-BE49-F238E27FC236}">
                <a16:creationId xmlns:a16="http://schemas.microsoft.com/office/drawing/2014/main" id="{308F0CDB-CCC6-B60A-5E89-9D9149926934}"/>
              </a:ext>
            </a:extLst>
          </p:cNvPr>
          <p:cNvSpPr>
            <a:spLocks noGrp="1"/>
          </p:cNvSpPr>
          <p:nvPr>
            <p:ph type="body" idx="1"/>
          </p:nvPr>
        </p:nvSpPr>
        <p:spPr>
          <a:xfrm>
            <a:off x="533400" y="844096"/>
            <a:ext cx="11244943" cy="4740274"/>
          </a:xfrm>
        </p:spPr>
        <p:txBody>
          <a:bodyPr/>
          <a:lstStyle/>
          <a:p>
            <a:pPr marL="0" indent="0">
              <a:spcBef>
                <a:spcPts val="0"/>
              </a:spcBef>
              <a:spcAft>
                <a:spcPts val="600"/>
              </a:spcAft>
              <a:buNone/>
            </a:pPr>
            <a:r>
              <a:rPr lang="en-US" sz="2400" dirty="0"/>
              <a:t> </a:t>
            </a:r>
            <a:r>
              <a:rPr lang="en-US" sz="2400" b="1" dirty="0">
                <a:solidFill>
                  <a:srgbClr val="C00000"/>
                </a:solidFill>
              </a:rPr>
              <a:t>45 CFR 75.405 establishes the criteria for assessing cost reasonableness, paraphrased below:</a:t>
            </a:r>
            <a:endParaRPr lang="en-US" sz="2400" b="1" dirty="0"/>
          </a:p>
          <a:p>
            <a:pPr marL="457200" lvl="1" indent="0">
              <a:spcBef>
                <a:spcPts val="0"/>
              </a:spcBef>
              <a:spcAft>
                <a:spcPts val="600"/>
              </a:spcAft>
              <a:buNone/>
            </a:pPr>
            <a:r>
              <a:rPr lang="en-US" sz="2400" i="1" dirty="0"/>
              <a:t>A cost is allocable to a particular Federal award or other cost objective if the goods or services involved are chargeable or assignable to that Federal award or cost objective in accordance with relative benefits received. </a:t>
            </a:r>
          </a:p>
          <a:p>
            <a:pPr marL="0" indent="0">
              <a:spcBef>
                <a:spcPts val="0"/>
              </a:spcBef>
              <a:spcAft>
                <a:spcPts val="600"/>
              </a:spcAft>
              <a:buNone/>
            </a:pPr>
            <a:r>
              <a:rPr lang="en-US" sz="2400" b="1" dirty="0"/>
              <a:t>How funds can be allocated:</a:t>
            </a:r>
          </a:p>
          <a:p>
            <a:pPr marL="685800" lvl="2" indent="-285750">
              <a:spcBef>
                <a:spcPts val="0"/>
              </a:spcBef>
              <a:spcAft>
                <a:spcPts val="600"/>
              </a:spcAft>
            </a:pPr>
            <a:r>
              <a:rPr lang="en-US" dirty="0"/>
              <a:t>Is incurred specifically for the Federal award;</a:t>
            </a:r>
          </a:p>
          <a:p>
            <a:pPr marL="685800" lvl="2" indent="-285750">
              <a:spcBef>
                <a:spcPts val="0"/>
              </a:spcBef>
              <a:spcAft>
                <a:spcPts val="600"/>
              </a:spcAft>
            </a:pPr>
            <a:r>
              <a:rPr lang="en-US" dirty="0"/>
              <a:t>Benefits both the Federal award and other work of the non-Federal entity and can be distributed in proportions that may be approximated using reasonable methods; and</a:t>
            </a:r>
          </a:p>
          <a:p>
            <a:pPr marL="685800" lvl="2" indent="-285750">
              <a:spcBef>
                <a:spcPts val="0"/>
              </a:spcBef>
              <a:spcAft>
                <a:spcPts val="600"/>
              </a:spcAft>
            </a:pPr>
            <a:r>
              <a:rPr lang="en-US" dirty="0"/>
              <a:t>Is necessary to the overall operation of the non-Federal entity and is assignable in part to the Federal award.</a:t>
            </a:r>
          </a:p>
          <a:p>
            <a:pPr marL="0" indent="0">
              <a:spcBef>
                <a:spcPts val="0"/>
              </a:spcBef>
              <a:buNone/>
            </a:pPr>
            <a:endParaRPr lang="en-US" sz="2400" dirty="0"/>
          </a:p>
          <a:p>
            <a:pPr marL="0" indent="0">
              <a:spcBef>
                <a:spcPts val="0"/>
              </a:spcBef>
              <a:buNone/>
            </a:pPr>
            <a:r>
              <a:rPr lang="en-US" sz="2400" dirty="0"/>
              <a:t>.  </a:t>
            </a:r>
          </a:p>
          <a:p>
            <a:endParaRPr lang="en-US" sz="2400" dirty="0"/>
          </a:p>
        </p:txBody>
      </p:sp>
      <p:sp>
        <p:nvSpPr>
          <p:cNvPr id="4" name="Slide Number Placeholder 3">
            <a:extLst>
              <a:ext uri="{FF2B5EF4-FFF2-40B4-BE49-F238E27FC236}">
                <a16:creationId xmlns:a16="http://schemas.microsoft.com/office/drawing/2014/main" id="{C064282A-7546-7E9F-7CA0-B4F4F88392F5}"/>
              </a:ext>
            </a:extLst>
          </p:cNvPr>
          <p:cNvSpPr>
            <a:spLocks noGrp="1"/>
          </p:cNvSpPr>
          <p:nvPr>
            <p:ph type="sldNum" idx="12"/>
          </p:nvPr>
        </p:nvSpPr>
        <p:spPr/>
        <p:txBody>
          <a:bodyPr/>
          <a:lstStyle/>
          <a:p>
            <a:fld id="{00000000-1234-1234-1234-123412341234}" type="slidenum">
              <a:rPr lang="en-US" smtClean="0"/>
              <a:pPr/>
              <a:t>27</a:t>
            </a:fld>
            <a:endParaRPr lang="en-US" dirty="0"/>
          </a:p>
        </p:txBody>
      </p:sp>
    </p:spTree>
    <p:extLst>
      <p:ext uri="{BB962C8B-B14F-4D97-AF65-F5344CB8AC3E}">
        <p14:creationId xmlns:p14="http://schemas.microsoft.com/office/powerpoint/2010/main" val="18433252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65BBC-97CA-8B17-9A85-C0BEDCB669F2}"/>
              </a:ext>
            </a:extLst>
          </p:cNvPr>
          <p:cNvSpPr>
            <a:spLocks noGrp="1"/>
          </p:cNvSpPr>
          <p:nvPr>
            <p:ph type="title"/>
          </p:nvPr>
        </p:nvSpPr>
        <p:spPr>
          <a:xfrm>
            <a:off x="1981200" y="2286000"/>
            <a:ext cx="8229600" cy="1143000"/>
          </a:xfrm>
        </p:spPr>
        <p:txBody>
          <a:bodyPr/>
          <a:lstStyle/>
          <a:p>
            <a:r>
              <a:rPr lang="en-US" dirty="0"/>
              <a:t>Grant Management Best Practices</a:t>
            </a:r>
          </a:p>
        </p:txBody>
      </p:sp>
      <p:sp>
        <p:nvSpPr>
          <p:cNvPr id="4" name="Slide Number Placeholder 3">
            <a:extLst>
              <a:ext uri="{FF2B5EF4-FFF2-40B4-BE49-F238E27FC236}">
                <a16:creationId xmlns:a16="http://schemas.microsoft.com/office/drawing/2014/main" id="{91D0CA06-6707-2D7D-A04D-BCA5C8C35139}"/>
              </a:ext>
            </a:extLst>
          </p:cNvPr>
          <p:cNvSpPr>
            <a:spLocks noGrp="1"/>
          </p:cNvSpPr>
          <p:nvPr>
            <p:ph type="sldNum" idx="12"/>
          </p:nvPr>
        </p:nvSpPr>
        <p:spPr/>
        <p:txBody>
          <a:bodyPr/>
          <a:lstStyle/>
          <a:p>
            <a:fld id="{00000000-1234-1234-1234-123412341234}" type="slidenum">
              <a:rPr lang="en-US" smtClean="0"/>
              <a:pPr/>
              <a:t>28</a:t>
            </a:fld>
            <a:endParaRPr lang="en-US" dirty="0"/>
          </a:p>
        </p:txBody>
      </p:sp>
    </p:spTree>
    <p:extLst>
      <p:ext uri="{BB962C8B-B14F-4D97-AF65-F5344CB8AC3E}">
        <p14:creationId xmlns:p14="http://schemas.microsoft.com/office/powerpoint/2010/main" val="15951927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42470-E90D-40D3-89C2-AAB15093AD2F}"/>
              </a:ext>
            </a:extLst>
          </p:cNvPr>
          <p:cNvSpPr>
            <a:spLocks noGrp="1"/>
          </p:cNvSpPr>
          <p:nvPr>
            <p:ph type="title"/>
          </p:nvPr>
        </p:nvSpPr>
        <p:spPr>
          <a:xfrm>
            <a:off x="1513114" y="239913"/>
            <a:ext cx="9080241" cy="627833"/>
          </a:xfrm>
        </p:spPr>
        <p:txBody>
          <a:bodyPr/>
          <a:lstStyle/>
          <a:p>
            <a:r>
              <a:rPr lang="en-US" sz="4000" b="1" dirty="0"/>
              <a:t>Overarching Best Practices</a:t>
            </a:r>
            <a:br>
              <a:rPr lang="en-US" sz="4000" dirty="0"/>
            </a:br>
            <a:endParaRPr lang="en-US" sz="3200" i="1" dirty="0">
              <a:solidFill>
                <a:srgbClr val="0070C0"/>
              </a:solidFill>
            </a:endParaRPr>
          </a:p>
        </p:txBody>
      </p:sp>
      <p:sp>
        <p:nvSpPr>
          <p:cNvPr id="3" name="Text Placeholder 2">
            <a:extLst>
              <a:ext uri="{FF2B5EF4-FFF2-40B4-BE49-F238E27FC236}">
                <a16:creationId xmlns:a16="http://schemas.microsoft.com/office/drawing/2014/main" id="{D8236A50-84D2-4AA7-ABB2-6E33DC8DCCC6}"/>
              </a:ext>
            </a:extLst>
          </p:cNvPr>
          <p:cNvSpPr>
            <a:spLocks noGrp="1"/>
          </p:cNvSpPr>
          <p:nvPr>
            <p:ph type="body" idx="1"/>
          </p:nvPr>
        </p:nvSpPr>
        <p:spPr>
          <a:xfrm>
            <a:off x="270587" y="765111"/>
            <a:ext cx="11635273" cy="4775718"/>
          </a:xfrm>
        </p:spPr>
        <p:txBody>
          <a:bodyPr/>
          <a:lstStyle/>
          <a:p>
            <a:pPr>
              <a:spcBef>
                <a:spcPts val="0"/>
              </a:spcBef>
              <a:spcAft>
                <a:spcPts val="1200"/>
              </a:spcAft>
            </a:pPr>
            <a:r>
              <a:rPr lang="en-US" sz="2400" dirty="0"/>
              <a:t>We recommend that collaborating offices and teams within a CIL meet regularly to discuss award implementation, oversight, and reporting.</a:t>
            </a:r>
          </a:p>
          <a:p>
            <a:pPr lvl="1">
              <a:spcBef>
                <a:spcPts val="0"/>
              </a:spcBef>
              <a:spcAft>
                <a:spcPts val="1200"/>
              </a:spcAft>
            </a:pPr>
            <a:r>
              <a:rPr lang="en-US" sz="2000" dirty="0"/>
              <a:t>Make sure all staff working on an award understand the basic award requirements, goals, and timelines, and applicable policies and procedures.</a:t>
            </a:r>
          </a:p>
          <a:p>
            <a:pPr>
              <a:spcBef>
                <a:spcPts val="0"/>
              </a:spcBef>
              <a:spcAft>
                <a:spcPts val="1200"/>
              </a:spcAft>
            </a:pPr>
            <a:r>
              <a:rPr lang="en-US" sz="2400" dirty="0">
                <a:solidFill>
                  <a:schemeClr val="tx1"/>
                </a:solidFill>
              </a:rPr>
              <a:t>Grantees should have grant program policies and procedures to direct staff on how to manage and implement award activities and adhere to grant requirements.</a:t>
            </a:r>
          </a:p>
          <a:p>
            <a:pPr lvl="1">
              <a:spcBef>
                <a:spcPts val="0"/>
              </a:spcBef>
              <a:spcAft>
                <a:spcPts val="1200"/>
              </a:spcAft>
            </a:pPr>
            <a:r>
              <a:rPr lang="en-US" sz="2000" dirty="0">
                <a:solidFill>
                  <a:schemeClr val="tx1"/>
                </a:solidFill>
              </a:rPr>
              <a:t>Findings are commonly made when a grantee lacks policies or when they fail to timely revise existing policies and/or fail to follow the polices they have in place.</a:t>
            </a:r>
          </a:p>
          <a:p>
            <a:pPr>
              <a:spcBef>
                <a:spcPts val="0"/>
              </a:spcBef>
              <a:spcAft>
                <a:spcPts val="1200"/>
              </a:spcAft>
            </a:pPr>
            <a:r>
              <a:rPr lang="en-US" sz="2400" dirty="0">
                <a:solidFill>
                  <a:schemeClr val="tx1"/>
                </a:solidFill>
              </a:rPr>
              <a:t>Grantees are expected to have policies and procedures for implementing and managing subawards and subcontracts, including monitoring.</a:t>
            </a:r>
          </a:p>
          <a:p>
            <a:pPr>
              <a:spcBef>
                <a:spcPts val="0"/>
              </a:spcBef>
              <a:spcAft>
                <a:spcPts val="1200"/>
              </a:spcAft>
            </a:pPr>
            <a:endParaRPr lang="en-US" sz="2400" dirty="0">
              <a:solidFill>
                <a:schemeClr val="tx1"/>
              </a:solidFill>
            </a:endParaRPr>
          </a:p>
          <a:p>
            <a:pPr>
              <a:spcBef>
                <a:spcPts val="0"/>
              </a:spcBef>
              <a:spcAft>
                <a:spcPts val="1200"/>
              </a:spcAft>
            </a:pPr>
            <a:endParaRPr lang="en-US" sz="2000" dirty="0"/>
          </a:p>
        </p:txBody>
      </p:sp>
      <p:sp>
        <p:nvSpPr>
          <p:cNvPr id="4" name="Slide Number Placeholder 3">
            <a:extLst>
              <a:ext uri="{FF2B5EF4-FFF2-40B4-BE49-F238E27FC236}">
                <a16:creationId xmlns:a16="http://schemas.microsoft.com/office/drawing/2014/main" id="{B73E6263-1964-4967-AC0C-AC26740F0C61}"/>
              </a:ext>
            </a:extLst>
          </p:cNvPr>
          <p:cNvSpPr>
            <a:spLocks noGrp="1"/>
          </p:cNvSpPr>
          <p:nvPr>
            <p:ph type="sldNum" idx="12"/>
          </p:nvPr>
        </p:nvSpPr>
        <p:spPr/>
        <p:txBody>
          <a:bodyPr/>
          <a:lstStyle/>
          <a:p>
            <a:fld id="{00000000-1234-1234-1234-123412341234}" type="slidenum">
              <a:rPr lang="en-US" smtClean="0"/>
              <a:pPr/>
              <a:t>29</a:t>
            </a:fld>
            <a:endParaRPr lang="en-US" dirty="0"/>
          </a:p>
        </p:txBody>
      </p:sp>
    </p:spTree>
    <p:extLst>
      <p:ext uri="{BB962C8B-B14F-4D97-AF65-F5344CB8AC3E}">
        <p14:creationId xmlns:p14="http://schemas.microsoft.com/office/powerpoint/2010/main" val="1337844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EC666-1A54-CA6E-8CAF-8772B106DDA0}"/>
              </a:ext>
            </a:extLst>
          </p:cNvPr>
          <p:cNvSpPr>
            <a:spLocks noGrp="1"/>
          </p:cNvSpPr>
          <p:nvPr>
            <p:ph type="title"/>
          </p:nvPr>
        </p:nvSpPr>
        <p:spPr/>
        <p:txBody>
          <a:bodyPr/>
          <a:lstStyle/>
          <a:p>
            <a:r>
              <a:rPr lang="en-US" dirty="0"/>
              <a:t>Presentation Topics</a:t>
            </a:r>
          </a:p>
        </p:txBody>
      </p:sp>
      <p:sp>
        <p:nvSpPr>
          <p:cNvPr id="3" name="Text Placeholder 2">
            <a:extLst>
              <a:ext uri="{FF2B5EF4-FFF2-40B4-BE49-F238E27FC236}">
                <a16:creationId xmlns:a16="http://schemas.microsoft.com/office/drawing/2014/main" id="{A392E69E-929F-E644-BB4D-E6E9BD2532ED}"/>
              </a:ext>
            </a:extLst>
          </p:cNvPr>
          <p:cNvSpPr>
            <a:spLocks noGrp="1"/>
          </p:cNvSpPr>
          <p:nvPr>
            <p:ph type="body" idx="1"/>
          </p:nvPr>
        </p:nvSpPr>
        <p:spPr>
          <a:xfrm>
            <a:off x="1632857" y="1485900"/>
            <a:ext cx="8416834" cy="3886200"/>
          </a:xfrm>
        </p:spPr>
        <p:txBody>
          <a:bodyPr/>
          <a:lstStyle/>
          <a:p>
            <a:pPr>
              <a:spcAft>
                <a:spcPts val="600"/>
              </a:spcAft>
              <a:buSzPct val="100000"/>
            </a:pPr>
            <a:r>
              <a:rPr lang="en-US" sz="2800" dirty="0"/>
              <a:t>Program Overview</a:t>
            </a:r>
          </a:p>
          <a:p>
            <a:pPr>
              <a:spcAft>
                <a:spcPts val="600"/>
              </a:spcAft>
              <a:buSzPct val="100000"/>
            </a:pPr>
            <a:r>
              <a:rPr lang="en-US" sz="2800" dirty="0"/>
              <a:t>Notice of Award (NoA) and Project Period</a:t>
            </a:r>
          </a:p>
          <a:p>
            <a:pPr>
              <a:spcAft>
                <a:spcPts val="600"/>
              </a:spcAft>
              <a:buSzPct val="100000"/>
            </a:pPr>
            <a:r>
              <a:rPr lang="en-US" sz="2800" dirty="0"/>
              <a:t>SF-425, Closeout, and Single Audit Reports</a:t>
            </a:r>
          </a:p>
          <a:p>
            <a:pPr>
              <a:spcAft>
                <a:spcPts val="600"/>
              </a:spcAft>
              <a:buSzPct val="100000"/>
            </a:pPr>
            <a:r>
              <a:rPr lang="en-US" sz="2800" dirty="0"/>
              <a:t>Cost Allowability</a:t>
            </a:r>
          </a:p>
          <a:p>
            <a:pPr>
              <a:spcAft>
                <a:spcPts val="600"/>
              </a:spcAft>
              <a:buSzPct val="100000"/>
            </a:pPr>
            <a:r>
              <a:rPr lang="en-US" sz="2800" dirty="0"/>
              <a:t>Grant Management Best Practices</a:t>
            </a:r>
            <a:endParaRPr lang="en-US" dirty="0"/>
          </a:p>
          <a:p>
            <a:endParaRPr lang="en-US" dirty="0"/>
          </a:p>
        </p:txBody>
      </p:sp>
      <p:sp>
        <p:nvSpPr>
          <p:cNvPr id="4" name="Slide Number Placeholder 3">
            <a:extLst>
              <a:ext uri="{FF2B5EF4-FFF2-40B4-BE49-F238E27FC236}">
                <a16:creationId xmlns:a16="http://schemas.microsoft.com/office/drawing/2014/main" id="{F72C637D-6485-3B24-52B4-8AFB433FC0C8}"/>
              </a:ext>
            </a:extLst>
          </p:cNvPr>
          <p:cNvSpPr>
            <a:spLocks noGrp="1"/>
          </p:cNvSpPr>
          <p:nvPr>
            <p:ph type="sldNum" idx="12"/>
          </p:nvPr>
        </p:nvSpPr>
        <p:spPr/>
        <p:txBody>
          <a:bodyPr/>
          <a:lstStyle/>
          <a:p>
            <a:fld id="{00000000-1234-1234-1234-123412341234}" type="slidenum">
              <a:rPr lang="en-US" smtClean="0"/>
              <a:pPr/>
              <a:t>3</a:t>
            </a:fld>
            <a:endParaRPr lang="en-US" dirty="0"/>
          </a:p>
        </p:txBody>
      </p:sp>
    </p:spTree>
    <p:extLst>
      <p:ext uri="{BB962C8B-B14F-4D97-AF65-F5344CB8AC3E}">
        <p14:creationId xmlns:p14="http://schemas.microsoft.com/office/powerpoint/2010/main" val="1033307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56978-126A-3CF3-F460-438920E68B22}"/>
              </a:ext>
            </a:extLst>
          </p:cNvPr>
          <p:cNvSpPr>
            <a:spLocks noGrp="1"/>
          </p:cNvSpPr>
          <p:nvPr>
            <p:ph type="title"/>
          </p:nvPr>
        </p:nvSpPr>
        <p:spPr>
          <a:xfrm>
            <a:off x="609600" y="56923"/>
            <a:ext cx="10972800" cy="1143000"/>
          </a:xfrm>
        </p:spPr>
        <p:txBody>
          <a:bodyPr/>
          <a:lstStyle/>
          <a:p>
            <a:r>
              <a:rPr lang="en-US" dirty="0"/>
              <a:t>Questions?</a:t>
            </a:r>
          </a:p>
        </p:txBody>
      </p:sp>
      <p:sp>
        <p:nvSpPr>
          <p:cNvPr id="4" name="Slide Number Placeholder 3">
            <a:extLst>
              <a:ext uri="{FF2B5EF4-FFF2-40B4-BE49-F238E27FC236}">
                <a16:creationId xmlns:a16="http://schemas.microsoft.com/office/drawing/2014/main" id="{B67D4951-C44F-FF79-2D66-D14D63F6827B}"/>
              </a:ext>
            </a:extLst>
          </p:cNvPr>
          <p:cNvSpPr>
            <a:spLocks noGrp="1"/>
          </p:cNvSpPr>
          <p:nvPr>
            <p:ph type="sldNum" idx="12"/>
          </p:nvPr>
        </p:nvSpPr>
        <p:spPr/>
        <p:txBody>
          <a:bodyPr/>
          <a:lstStyle/>
          <a:p>
            <a:fld id="{00000000-1234-1234-1234-123412341234}" type="slidenum">
              <a:rPr lang="en-US" smtClean="0"/>
              <a:pPr/>
              <a:t>30</a:t>
            </a:fld>
            <a:endParaRPr lang="en-US" dirty="0"/>
          </a:p>
        </p:txBody>
      </p:sp>
      <p:pic>
        <p:nvPicPr>
          <p:cNvPr id="2050" name="Picture 2" descr="Why do people even bother to ask other people questions anymore? My answer  is always, &quot;Google it.&quot; | Confession Ecard">
            <a:extLst>
              <a:ext uri="{FF2B5EF4-FFF2-40B4-BE49-F238E27FC236}">
                <a16:creationId xmlns:a16="http://schemas.microsoft.com/office/drawing/2014/main" id="{DFE40CC2-DF18-C761-B5B3-53EDFBE30F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3857" y="1077687"/>
            <a:ext cx="7881257" cy="48550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59401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56978-126A-3CF3-F460-438920E68B22}"/>
              </a:ext>
            </a:extLst>
          </p:cNvPr>
          <p:cNvSpPr>
            <a:spLocks noGrp="1"/>
          </p:cNvSpPr>
          <p:nvPr>
            <p:ph type="title"/>
          </p:nvPr>
        </p:nvSpPr>
        <p:spPr>
          <a:xfrm>
            <a:off x="1491344" y="136524"/>
            <a:ext cx="9041362" cy="683305"/>
          </a:xfrm>
        </p:spPr>
        <p:txBody>
          <a:bodyPr/>
          <a:lstStyle/>
          <a:p>
            <a:r>
              <a:rPr lang="en-US" sz="3800" dirty="0"/>
              <a:t>IL Award – ACL Fiscal Contacts</a:t>
            </a:r>
          </a:p>
        </p:txBody>
      </p:sp>
      <p:sp>
        <p:nvSpPr>
          <p:cNvPr id="4" name="Slide Number Placeholder 3">
            <a:extLst>
              <a:ext uri="{FF2B5EF4-FFF2-40B4-BE49-F238E27FC236}">
                <a16:creationId xmlns:a16="http://schemas.microsoft.com/office/drawing/2014/main" id="{B67D4951-C44F-FF79-2D66-D14D63F6827B}"/>
              </a:ext>
            </a:extLst>
          </p:cNvPr>
          <p:cNvSpPr>
            <a:spLocks noGrp="1"/>
          </p:cNvSpPr>
          <p:nvPr>
            <p:ph type="sldNum" idx="12"/>
          </p:nvPr>
        </p:nvSpPr>
        <p:spPr/>
        <p:txBody>
          <a:bodyPr/>
          <a:lstStyle/>
          <a:p>
            <a:fld id="{00000000-1234-1234-1234-123412341234}" type="slidenum">
              <a:rPr lang="en-US" smtClean="0"/>
              <a:pPr/>
              <a:t>31</a:t>
            </a:fld>
            <a:endParaRPr lang="en-US" dirty="0"/>
          </a:p>
        </p:txBody>
      </p:sp>
      <p:sp>
        <p:nvSpPr>
          <p:cNvPr id="3" name="Text Placeholder 2">
            <a:extLst>
              <a:ext uri="{FF2B5EF4-FFF2-40B4-BE49-F238E27FC236}">
                <a16:creationId xmlns:a16="http://schemas.microsoft.com/office/drawing/2014/main" id="{0AFCDABA-3701-B995-29FE-DFECCB231441}"/>
              </a:ext>
            </a:extLst>
          </p:cNvPr>
          <p:cNvSpPr>
            <a:spLocks noGrp="1"/>
          </p:cNvSpPr>
          <p:nvPr>
            <p:ph type="body" idx="1"/>
          </p:nvPr>
        </p:nvSpPr>
        <p:spPr>
          <a:xfrm>
            <a:off x="217715" y="1020147"/>
            <a:ext cx="11756570" cy="3107095"/>
          </a:xfrm>
        </p:spPr>
        <p:txBody>
          <a:bodyPr/>
          <a:lstStyle/>
          <a:p>
            <a:pPr marL="25400" indent="0">
              <a:spcBef>
                <a:spcPts val="0"/>
              </a:spcBef>
              <a:spcAft>
                <a:spcPts val="1200"/>
              </a:spcAft>
              <a:buNone/>
            </a:pPr>
            <a:r>
              <a:rPr lang="en-US" sz="2400" b="1" dirty="0">
                <a:solidFill>
                  <a:srgbClr val="0070C0"/>
                </a:solidFill>
              </a:rPr>
              <a:t>Part B Awards</a:t>
            </a:r>
          </a:p>
          <a:p>
            <a:pPr>
              <a:spcBef>
                <a:spcPts val="0"/>
              </a:spcBef>
              <a:spcAft>
                <a:spcPts val="1200"/>
              </a:spcAft>
            </a:pPr>
            <a:r>
              <a:rPr lang="en-US" sz="2400" dirty="0"/>
              <a:t>Aaron Taylor – </a:t>
            </a:r>
            <a:r>
              <a:rPr lang="en-US" sz="2400" dirty="0">
                <a:hlinkClick r:id="rId2"/>
              </a:rPr>
              <a:t>Aaron.Taylor@acl.hhs.gov</a:t>
            </a:r>
            <a:r>
              <a:rPr lang="en-US" sz="2400" dirty="0"/>
              <a:t> – All Regions</a:t>
            </a:r>
          </a:p>
          <a:p>
            <a:pPr marL="25400" indent="0">
              <a:spcBef>
                <a:spcPts val="0"/>
              </a:spcBef>
              <a:spcAft>
                <a:spcPts val="1200"/>
              </a:spcAft>
              <a:buNone/>
            </a:pPr>
            <a:r>
              <a:rPr lang="en-US" sz="2400" b="1" dirty="0">
                <a:solidFill>
                  <a:srgbClr val="0070C0"/>
                </a:solidFill>
              </a:rPr>
              <a:t>Part C Awards</a:t>
            </a:r>
          </a:p>
          <a:p>
            <a:pPr>
              <a:spcBef>
                <a:spcPts val="0"/>
              </a:spcBef>
              <a:spcAft>
                <a:spcPts val="1200"/>
              </a:spcAft>
            </a:pPr>
            <a:r>
              <a:rPr lang="en-US" sz="2400" dirty="0">
                <a:solidFill>
                  <a:schemeClr val="tx1"/>
                </a:solidFill>
              </a:rPr>
              <a:t>Jetun-Nadine Reeves - </a:t>
            </a:r>
            <a:r>
              <a:rPr lang="en-US" sz="2400" dirty="0">
                <a:solidFill>
                  <a:schemeClr val="tx1"/>
                </a:solidFill>
                <a:hlinkClick r:id="rId3"/>
              </a:rPr>
              <a:t>Jetun-nadine.Reeves@acl.hhs.gov</a:t>
            </a:r>
            <a:r>
              <a:rPr lang="en-US" sz="2400" dirty="0">
                <a:solidFill>
                  <a:schemeClr val="tx1"/>
                </a:solidFill>
              </a:rPr>
              <a:t> – Regions 1, 9, and 10</a:t>
            </a:r>
          </a:p>
          <a:p>
            <a:pPr>
              <a:spcBef>
                <a:spcPts val="0"/>
              </a:spcBef>
              <a:spcAft>
                <a:spcPts val="1200"/>
              </a:spcAft>
            </a:pPr>
            <a:r>
              <a:rPr lang="en-US" sz="2400" dirty="0">
                <a:solidFill>
                  <a:schemeClr val="tx1"/>
                </a:solidFill>
              </a:rPr>
              <a:t>Cemil Yeter - </a:t>
            </a:r>
            <a:r>
              <a:rPr lang="en-US" sz="2400" dirty="0">
                <a:solidFill>
                  <a:schemeClr val="tx1"/>
                </a:solidFill>
                <a:hlinkClick r:id="rId4"/>
              </a:rPr>
              <a:t>Cemil.Yeter@acl.hhs.gov</a:t>
            </a:r>
            <a:r>
              <a:rPr lang="en-US" sz="2400" dirty="0">
                <a:solidFill>
                  <a:schemeClr val="tx1"/>
                </a:solidFill>
              </a:rPr>
              <a:t> – Regions 3, 6, and 8</a:t>
            </a:r>
          </a:p>
          <a:p>
            <a:pPr>
              <a:spcBef>
                <a:spcPts val="0"/>
              </a:spcBef>
              <a:spcAft>
                <a:spcPts val="1200"/>
              </a:spcAft>
            </a:pPr>
            <a:r>
              <a:rPr lang="en-US" sz="2400" dirty="0">
                <a:solidFill>
                  <a:schemeClr val="tx1"/>
                </a:solidFill>
              </a:rPr>
              <a:t>Jessenia Falwell - </a:t>
            </a:r>
            <a:r>
              <a:rPr lang="en-US" sz="2400" dirty="0">
                <a:solidFill>
                  <a:schemeClr val="tx1"/>
                </a:solidFill>
                <a:hlinkClick r:id="rId5"/>
              </a:rPr>
              <a:t>jessenia.falwell@acl.hhs.gov</a:t>
            </a:r>
            <a:r>
              <a:rPr lang="en-US" sz="2400" dirty="0">
                <a:solidFill>
                  <a:schemeClr val="tx1"/>
                </a:solidFill>
              </a:rPr>
              <a:t> – Regions 2, 4, and 7</a:t>
            </a:r>
          </a:p>
          <a:p>
            <a:pPr>
              <a:spcBef>
                <a:spcPts val="0"/>
              </a:spcBef>
              <a:spcAft>
                <a:spcPts val="1200"/>
              </a:spcAft>
            </a:pPr>
            <a:r>
              <a:rPr lang="en-US" sz="2400" dirty="0"/>
              <a:t>Aaron Taylor – </a:t>
            </a:r>
            <a:r>
              <a:rPr lang="en-US" sz="2400" dirty="0">
                <a:hlinkClick r:id="rId2"/>
              </a:rPr>
              <a:t>Aaron.Taylor@acl.hhs.gov</a:t>
            </a:r>
            <a:r>
              <a:rPr lang="en-US" sz="2400" dirty="0"/>
              <a:t> – Region 5</a:t>
            </a:r>
            <a:endParaRPr lang="en-US" sz="2400" dirty="0">
              <a:solidFill>
                <a:schemeClr val="tx1"/>
              </a:solidFill>
            </a:endParaRPr>
          </a:p>
        </p:txBody>
      </p:sp>
    </p:spTree>
    <p:extLst>
      <p:ext uri="{BB962C8B-B14F-4D97-AF65-F5344CB8AC3E}">
        <p14:creationId xmlns:p14="http://schemas.microsoft.com/office/powerpoint/2010/main" val="1448047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65BBC-97CA-8B17-9A85-C0BEDCB669F2}"/>
              </a:ext>
            </a:extLst>
          </p:cNvPr>
          <p:cNvSpPr>
            <a:spLocks noGrp="1"/>
          </p:cNvSpPr>
          <p:nvPr>
            <p:ph type="title"/>
          </p:nvPr>
        </p:nvSpPr>
        <p:spPr>
          <a:xfrm>
            <a:off x="1981200" y="2286000"/>
            <a:ext cx="8229600" cy="1143000"/>
          </a:xfrm>
        </p:spPr>
        <p:txBody>
          <a:bodyPr/>
          <a:lstStyle/>
          <a:p>
            <a:r>
              <a:rPr lang="en-US" dirty="0"/>
              <a:t>Program Overview</a:t>
            </a:r>
          </a:p>
        </p:txBody>
      </p:sp>
      <p:sp>
        <p:nvSpPr>
          <p:cNvPr id="4" name="Slide Number Placeholder 3">
            <a:extLst>
              <a:ext uri="{FF2B5EF4-FFF2-40B4-BE49-F238E27FC236}">
                <a16:creationId xmlns:a16="http://schemas.microsoft.com/office/drawing/2014/main" id="{91D0CA06-6707-2D7D-A04D-BCA5C8C35139}"/>
              </a:ext>
            </a:extLst>
          </p:cNvPr>
          <p:cNvSpPr>
            <a:spLocks noGrp="1"/>
          </p:cNvSpPr>
          <p:nvPr>
            <p:ph type="sldNum" idx="12"/>
          </p:nvPr>
        </p:nvSpPr>
        <p:spPr/>
        <p:txBody>
          <a:bodyPr/>
          <a:lstStyle/>
          <a:p>
            <a:fld id="{00000000-1234-1234-1234-123412341234}" type="slidenum">
              <a:rPr lang="en-US" smtClean="0"/>
              <a:pPr/>
              <a:t>4</a:t>
            </a:fld>
            <a:endParaRPr lang="en-US" dirty="0"/>
          </a:p>
        </p:txBody>
      </p:sp>
    </p:spTree>
    <p:extLst>
      <p:ext uri="{BB962C8B-B14F-4D97-AF65-F5344CB8AC3E}">
        <p14:creationId xmlns:p14="http://schemas.microsoft.com/office/powerpoint/2010/main" val="472755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2697C-F2AB-4338-9AE2-A9D680990E2F}"/>
              </a:ext>
            </a:extLst>
          </p:cNvPr>
          <p:cNvSpPr>
            <a:spLocks noGrp="1"/>
          </p:cNvSpPr>
          <p:nvPr>
            <p:ph type="title"/>
          </p:nvPr>
        </p:nvSpPr>
        <p:spPr>
          <a:xfrm>
            <a:off x="1981199" y="1"/>
            <a:ext cx="8229600" cy="887771"/>
          </a:xfrm>
        </p:spPr>
        <p:txBody>
          <a:bodyPr anchor="t"/>
          <a:lstStyle/>
          <a:p>
            <a:r>
              <a:rPr lang="en-US" sz="4000" dirty="0"/>
              <a:t>Authorizing Act for IL Programs</a:t>
            </a:r>
          </a:p>
        </p:txBody>
      </p:sp>
      <p:sp>
        <p:nvSpPr>
          <p:cNvPr id="3" name="Text Placeholder 2">
            <a:extLst>
              <a:ext uri="{FF2B5EF4-FFF2-40B4-BE49-F238E27FC236}">
                <a16:creationId xmlns:a16="http://schemas.microsoft.com/office/drawing/2014/main" id="{3BBD9CF4-D517-4286-8522-A38D1E5916B5}"/>
              </a:ext>
            </a:extLst>
          </p:cNvPr>
          <p:cNvSpPr>
            <a:spLocks noGrp="1"/>
          </p:cNvSpPr>
          <p:nvPr>
            <p:ph type="body" idx="1"/>
          </p:nvPr>
        </p:nvSpPr>
        <p:spPr>
          <a:xfrm>
            <a:off x="478971" y="1183610"/>
            <a:ext cx="11234057" cy="4770876"/>
          </a:xfrm>
        </p:spPr>
        <p:txBody>
          <a:bodyPr/>
          <a:lstStyle/>
          <a:p>
            <a:pPr marL="0" indent="0">
              <a:lnSpc>
                <a:spcPct val="114000"/>
              </a:lnSpc>
              <a:spcBef>
                <a:spcPts val="0"/>
              </a:spcBef>
              <a:spcAft>
                <a:spcPts val="1200"/>
              </a:spcAft>
              <a:buNone/>
              <a:tabLst>
                <a:tab pos="457200" algn="l"/>
              </a:tabLst>
            </a:pPr>
            <a:r>
              <a:rPr lang="en-US" sz="2400" dirty="0">
                <a:solidFill>
                  <a:schemeClr val="tx1"/>
                </a:solidFill>
                <a:latin typeface="+mn-lt"/>
                <a:ea typeface="Calibri" panose="020F0502020204030204" pitchFamily="34" charset="0"/>
                <a:cs typeface="Times New Roman" panose="02020603050405020304" pitchFamily="18" charset="0"/>
              </a:rPr>
              <a:t>The IL formula grant programs (Part B and Part C) are authorized under Title VII of the Rehab Act. The Rehab Act establishes the expectations and requirements for key aspects of fiscal management, including:</a:t>
            </a:r>
          </a:p>
          <a:p>
            <a:pPr marL="800100" lvl="1" indent="-342900">
              <a:spcBef>
                <a:spcPts val="0"/>
              </a:spcBef>
              <a:spcAft>
                <a:spcPts val="1200"/>
              </a:spcAft>
              <a:buFont typeface="Arial" panose="020B0604020202020204" pitchFamily="34" charset="0"/>
              <a:buChar char="•"/>
              <a:tabLst>
                <a:tab pos="457200" algn="l"/>
              </a:tabLst>
            </a:pPr>
            <a:r>
              <a:rPr lang="en-US" sz="2200" dirty="0">
                <a:solidFill>
                  <a:schemeClr val="tx1"/>
                </a:solidFill>
                <a:latin typeface="+mn-lt"/>
                <a:ea typeface="Calibri" panose="020F0502020204030204" pitchFamily="34" charset="0"/>
                <a:cs typeface="Times New Roman" panose="02020603050405020304" pitchFamily="18" charset="0"/>
              </a:rPr>
              <a:t>Participating stakeholders – required qualifications, responsibilities, and functions</a:t>
            </a:r>
          </a:p>
          <a:p>
            <a:pPr marL="800100" lvl="1" indent="-342900">
              <a:spcBef>
                <a:spcPts val="0"/>
              </a:spcBef>
              <a:spcAft>
                <a:spcPts val="1200"/>
              </a:spcAft>
              <a:buFont typeface="Arial" panose="020B0604020202020204" pitchFamily="34" charset="0"/>
              <a:buChar char="•"/>
              <a:tabLst>
                <a:tab pos="457200" algn="l"/>
              </a:tabLst>
            </a:pPr>
            <a:r>
              <a:rPr lang="en-US" sz="2200" dirty="0">
                <a:solidFill>
                  <a:schemeClr val="tx1"/>
                </a:solidFill>
                <a:latin typeface="+mn-lt"/>
                <a:ea typeface="Calibri" panose="020F0502020204030204" pitchFamily="34" charset="0"/>
                <a:cs typeface="Times New Roman" panose="02020603050405020304" pitchFamily="18" charset="0"/>
              </a:rPr>
              <a:t>Basis and method for allocating funds</a:t>
            </a:r>
          </a:p>
          <a:p>
            <a:pPr marL="800100" lvl="1" indent="-342900">
              <a:spcBef>
                <a:spcPts val="0"/>
              </a:spcBef>
              <a:spcAft>
                <a:spcPts val="1200"/>
              </a:spcAft>
              <a:buFont typeface="Arial" panose="020B0604020202020204" pitchFamily="34" charset="0"/>
              <a:buChar char="•"/>
              <a:tabLst>
                <a:tab pos="457200" algn="l"/>
              </a:tabLst>
            </a:pPr>
            <a:r>
              <a:rPr lang="en-US" sz="2200" dirty="0">
                <a:solidFill>
                  <a:schemeClr val="tx1"/>
                </a:solidFill>
                <a:latin typeface="+mn-lt"/>
                <a:ea typeface="Calibri" panose="020F0502020204030204" pitchFamily="34" charset="0"/>
                <a:cs typeface="Times New Roman" panose="02020603050405020304" pitchFamily="18" charset="0"/>
              </a:rPr>
              <a:t>List of assurances – including the competencies and controls that must be in place to manage Federal funds</a:t>
            </a:r>
          </a:p>
          <a:p>
            <a:pPr marL="800100" lvl="1" indent="-342900">
              <a:spcBef>
                <a:spcPts val="0"/>
              </a:spcBef>
              <a:spcAft>
                <a:spcPts val="1200"/>
              </a:spcAft>
              <a:buFont typeface="Arial" panose="020B0604020202020204" pitchFamily="34" charset="0"/>
              <a:buChar char="•"/>
              <a:tabLst>
                <a:tab pos="457200" algn="l"/>
              </a:tabLst>
            </a:pPr>
            <a:r>
              <a:rPr lang="en-US" sz="2200" dirty="0">
                <a:solidFill>
                  <a:schemeClr val="tx1"/>
                </a:solidFill>
                <a:latin typeface="+mn-lt"/>
                <a:ea typeface="Calibri" panose="020F0502020204030204" pitchFamily="34" charset="0"/>
                <a:cs typeface="Times New Roman" panose="02020603050405020304" pitchFamily="18" charset="0"/>
              </a:rPr>
              <a:t>SPIL (State Plan for Independent Living) – process for creation, oversight, and implementation</a:t>
            </a:r>
          </a:p>
          <a:p>
            <a:pPr marL="800100" lvl="1" indent="-342900">
              <a:spcBef>
                <a:spcPts val="0"/>
              </a:spcBef>
              <a:spcAft>
                <a:spcPts val="1200"/>
              </a:spcAft>
              <a:buFont typeface="Arial" panose="020B0604020202020204" pitchFamily="34" charset="0"/>
              <a:buChar char="•"/>
              <a:tabLst>
                <a:tab pos="457200" algn="l"/>
              </a:tabLst>
            </a:pPr>
            <a:endParaRPr lang="en-US" sz="1800" dirty="0">
              <a:solidFill>
                <a:schemeClr val="tx1"/>
              </a:solidFill>
              <a:latin typeface="+mn-lt"/>
              <a:ea typeface="Calibri" panose="020F0502020204030204" pitchFamily="34" charset="0"/>
              <a:cs typeface="Times New Roman" panose="02020603050405020304" pitchFamily="18" charset="0"/>
            </a:endParaRPr>
          </a:p>
          <a:p>
            <a:pPr marL="800100" lvl="1" indent="-342900">
              <a:spcBef>
                <a:spcPts val="0"/>
              </a:spcBef>
              <a:spcAft>
                <a:spcPts val="1200"/>
              </a:spcAft>
              <a:buFont typeface="Arial" panose="020B0604020202020204" pitchFamily="34" charset="0"/>
              <a:buChar char="•"/>
              <a:tabLst>
                <a:tab pos="457200" algn="l"/>
              </a:tabLst>
            </a:pPr>
            <a:endParaRPr lang="en-US" sz="2200" dirty="0">
              <a:solidFill>
                <a:schemeClr val="tx1"/>
              </a:solidFill>
              <a:latin typeface="+mn-lt"/>
              <a:ea typeface="Calibri" panose="020F0502020204030204" pitchFamily="34" charset="0"/>
              <a:cs typeface="Times New Roman" panose="02020603050405020304" pitchFamily="18" charset="0"/>
            </a:endParaRPr>
          </a:p>
          <a:p>
            <a:pPr marL="0" indent="0">
              <a:spcBef>
                <a:spcPts val="0"/>
              </a:spcBef>
              <a:spcAft>
                <a:spcPts val="1200"/>
              </a:spcAft>
              <a:buNone/>
              <a:tabLst>
                <a:tab pos="457200" algn="l"/>
              </a:tabLst>
            </a:pPr>
            <a:endParaRPr lang="en-US" sz="2400" u="sng" dirty="0">
              <a:solidFill>
                <a:schemeClr val="tx1"/>
              </a:solidFill>
              <a:latin typeface="+mn-l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98B7D143-6061-4012-A721-CC0B8788B73A}"/>
              </a:ext>
            </a:extLst>
          </p:cNvPr>
          <p:cNvSpPr>
            <a:spLocks noGrp="1"/>
          </p:cNvSpPr>
          <p:nvPr>
            <p:ph type="sldNum" idx="12"/>
          </p:nvPr>
        </p:nvSpPr>
        <p:spPr/>
        <p:txBody>
          <a:bodyPr/>
          <a:lstStyle/>
          <a:p>
            <a:fld id="{00000000-1234-1234-1234-123412341234}" type="slidenum">
              <a:rPr lang="en-US" smtClean="0"/>
              <a:pPr/>
              <a:t>5</a:t>
            </a:fld>
            <a:endParaRPr lang="en-US" dirty="0"/>
          </a:p>
        </p:txBody>
      </p:sp>
    </p:spTree>
    <p:extLst>
      <p:ext uri="{BB962C8B-B14F-4D97-AF65-F5344CB8AC3E}">
        <p14:creationId xmlns:p14="http://schemas.microsoft.com/office/powerpoint/2010/main" val="1030549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2697C-F2AB-4338-9AE2-A9D680990E2F}"/>
              </a:ext>
            </a:extLst>
          </p:cNvPr>
          <p:cNvSpPr>
            <a:spLocks noGrp="1"/>
          </p:cNvSpPr>
          <p:nvPr>
            <p:ph type="title"/>
          </p:nvPr>
        </p:nvSpPr>
        <p:spPr>
          <a:xfrm>
            <a:off x="1981200" y="35961"/>
            <a:ext cx="8229600" cy="657830"/>
          </a:xfrm>
        </p:spPr>
        <p:txBody>
          <a:bodyPr anchor="t"/>
          <a:lstStyle/>
          <a:p>
            <a:r>
              <a:rPr lang="en-US" sz="3800" dirty="0"/>
              <a:t>IL Annual and Supplemental Awards</a:t>
            </a:r>
          </a:p>
        </p:txBody>
      </p:sp>
      <p:sp>
        <p:nvSpPr>
          <p:cNvPr id="3" name="Text Placeholder 2">
            <a:extLst>
              <a:ext uri="{FF2B5EF4-FFF2-40B4-BE49-F238E27FC236}">
                <a16:creationId xmlns:a16="http://schemas.microsoft.com/office/drawing/2014/main" id="{3BBD9CF4-D517-4286-8522-A38D1E5916B5}"/>
              </a:ext>
            </a:extLst>
          </p:cNvPr>
          <p:cNvSpPr>
            <a:spLocks noGrp="1"/>
          </p:cNvSpPr>
          <p:nvPr>
            <p:ph type="body" idx="1"/>
          </p:nvPr>
        </p:nvSpPr>
        <p:spPr>
          <a:xfrm>
            <a:off x="326572" y="723553"/>
            <a:ext cx="11691256" cy="5434866"/>
          </a:xfrm>
        </p:spPr>
        <p:txBody>
          <a:bodyPr/>
          <a:lstStyle/>
          <a:p>
            <a:pPr marL="0" indent="0">
              <a:spcBef>
                <a:spcPts val="0"/>
              </a:spcBef>
              <a:spcAft>
                <a:spcPts val="1200"/>
              </a:spcAft>
              <a:buNone/>
              <a:tabLst>
                <a:tab pos="457200" algn="l"/>
              </a:tabLst>
            </a:pPr>
            <a:r>
              <a:rPr lang="en-US" sz="2400" b="1" dirty="0">
                <a:solidFill>
                  <a:srgbClr val="0070C0"/>
                </a:solidFill>
                <a:latin typeface="+mn-lt"/>
                <a:ea typeface="Calibri" panose="020F0502020204030204" pitchFamily="34" charset="0"/>
                <a:cs typeface="Times New Roman" panose="02020603050405020304" pitchFamily="18" charset="0"/>
              </a:rPr>
              <a:t>The following Independent Living formula grant programs are active:</a:t>
            </a:r>
            <a:endParaRPr lang="en-US" sz="2200" b="1" dirty="0">
              <a:solidFill>
                <a:srgbClr val="0070C0"/>
              </a:solidFill>
              <a:latin typeface="+mn-lt"/>
              <a:ea typeface="Calibri" panose="020F0502020204030204" pitchFamily="34" charset="0"/>
              <a:cs typeface="Times New Roman" panose="02020603050405020304" pitchFamily="18" charset="0"/>
            </a:endParaRPr>
          </a:p>
          <a:p>
            <a:pPr marL="0" indent="0">
              <a:spcBef>
                <a:spcPts val="0"/>
              </a:spcBef>
              <a:spcAft>
                <a:spcPts val="1200"/>
              </a:spcAft>
              <a:buNone/>
              <a:tabLst>
                <a:tab pos="457200" algn="l"/>
              </a:tabLst>
            </a:pPr>
            <a:r>
              <a:rPr lang="en-US" sz="2400" dirty="0">
                <a:solidFill>
                  <a:schemeClr val="tx1"/>
                </a:solidFill>
                <a:latin typeface="+mn-lt"/>
                <a:ea typeface="Calibri" panose="020F0502020204030204" pitchFamily="34" charset="0"/>
                <a:cs typeface="Times New Roman" panose="02020603050405020304" pitchFamily="18" charset="0"/>
              </a:rPr>
              <a:t>Part B:</a:t>
            </a:r>
          </a:p>
          <a:p>
            <a:pPr lvl="1" indent="-457200">
              <a:spcBef>
                <a:spcPts val="0"/>
              </a:spcBef>
              <a:spcAft>
                <a:spcPts val="1200"/>
              </a:spcAft>
              <a:buSzPct val="100000"/>
              <a:buFont typeface="Arial" panose="020B0604020202020204" pitchFamily="34" charset="0"/>
              <a:buChar char="•"/>
              <a:tabLst>
                <a:tab pos="457200" algn="l"/>
              </a:tabLst>
            </a:pPr>
            <a:r>
              <a:rPr lang="en-US" sz="2400" dirty="0">
                <a:latin typeface="+mn-lt"/>
                <a:ea typeface="Calibri" panose="020F0502020204030204" pitchFamily="34" charset="0"/>
                <a:cs typeface="Times New Roman" panose="02020603050405020304" pitchFamily="18" charset="0"/>
              </a:rPr>
              <a:t>ILSG – Independent Living State Grants </a:t>
            </a:r>
          </a:p>
          <a:p>
            <a:pPr marL="0" indent="0">
              <a:spcBef>
                <a:spcPts val="0"/>
              </a:spcBef>
              <a:spcAft>
                <a:spcPts val="1200"/>
              </a:spcAft>
              <a:buSzPct val="100000"/>
              <a:buNone/>
              <a:tabLst>
                <a:tab pos="457200" algn="l"/>
              </a:tabLst>
            </a:pPr>
            <a:r>
              <a:rPr lang="en-US" sz="2400" dirty="0">
                <a:solidFill>
                  <a:schemeClr val="tx1"/>
                </a:solidFill>
                <a:latin typeface="+mn-lt"/>
                <a:ea typeface="Calibri" panose="020F0502020204030204" pitchFamily="34" charset="0"/>
                <a:cs typeface="Times New Roman" panose="02020603050405020304" pitchFamily="18" charset="0"/>
              </a:rPr>
              <a:t>Part C: </a:t>
            </a:r>
          </a:p>
          <a:p>
            <a:pPr marL="800100" lvl="1" indent="-342900">
              <a:spcBef>
                <a:spcPts val="0"/>
              </a:spcBef>
              <a:spcAft>
                <a:spcPts val="1200"/>
              </a:spcAft>
              <a:buSzPct val="100000"/>
              <a:buFont typeface="Arial" panose="020B0604020202020204" pitchFamily="34" charset="0"/>
              <a:buChar char="•"/>
              <a:tabLst>
                <a:tab pos="457200" algn="l"/>
              </a:tabLst>
            </a:pPr>
            <a:r>
              <a:rPr lang="en-US" sz="2400" dirty="0">
                <a:latin typeface="+mn-lt"/>
                <a:ea typeface="Calibri" panose="020F0502020204030204" pitchFamily="34" charset="0"/>
                <a:cs typeface="Times New Roman" panose="02020603050405020304" pitchFamily="18" charset="0"/>
              </a:rPr>
              <a:t>ILCL – Independent Living CIL Grants</a:t>
            </a:r>
          </a:p>
          <a:p>
            <a:pPr marL="800100" lvl="1" indent="-342900">
              <a:spcBef>
                <a:spcPts val="0"/>
              </a:spcBef>
              <a:spcAft>
                <a:spcPts val="1200"/>
              </a:spcAft>
              <a:buSzPct val="100000"/>
              <a:buFont typeface="Arial" panose="020B0604020202020204" pitchFamily="34" charset="0"/>
              <a:buChar char="•"/>
              <a:tabLst>
                <a:tab pos="457200" algn="l"/>
              </a:tabLst>
            </a:pPr>
            <a:r>
              <a:rPr lang="en-US" sz="2400" dirty="0">
                <a:latin typeface="+mn-lt"/>
                <a:ea typeface="Calibri" panose="020F0502020204030204" pitchFamily="34" charset="0"/>
                <a:cs typeface="Times New Roman" panose="02020603050405020304" pitchFamily="18" charset="0"/>
              </a:rPr>
              <a:t>ILST - Section 723 Awards - Independent Living State CIL Grants</a:t>
            </a:r>
          </a:p>
          <a:p>
            <a:pPr marL="0" indent="0">
              <a:spcBef>
                <a:spcPts val="0"/>
              </a:spcBef>
              <a:spcAft>
                <a:spcPts val="1200"/>
              </a:spcAft>
              <a:buSzPct val="100000"/>
              <a:buNone/>
              <a:tabLst>
                <a:tab pos="457200" algn="l"/>
              </a:tabLst>
            </a:pPr>
            <a:r>
              <a:rPr lang="en-US" sz="2400" dirty="0">
                <a:latin typeface="+mn-lt"/>
                <a:ea typeface="Calibri" panose="020F0502020204030204" pitchFamily="34" charset="0"/>
                <a:cs typeface="Times New Roman" panose="02020603050405020304" pitchFamily="18" charset="0"/>
              </a:rPr>
              <a:t>Supplement Awards for Part C Recipients:</a:t>
            </a:r>
          </a:p>
          <a:p>
            <a:pPr marL="800100" lvl="1" indent="-342900">
              <a:spcBef>
                <a:spcPts val="0"/>
              </a:spcBef>
              <a:spcAft>
                <a:spcPts val="1200"/>
              </a:spcAft>
              <a:buSzPct val="100000"/>
              <a:buFont typeface="Arial" panose="020B0604020202020204" pitchFamily="34" charset="0"/>
              <a:buChar char="•"/>
              <a:tabLst>
                <a:tab pos="457200" algn="l"/>
              </a:tabLst>
            </a:pPr>
            <a:r>
              <a:rPr lang="en-US" sz="2400" dirty="0">
                <a:latin typeface="+mn-lt"/>
                <a:ea typeface="Calibri" panose="020F0502020204030204" pitchFamily="34" charset="0"/>
                <a:cs typeface="Times New Roman" panose="02020603050405020304" pitchFamily="18" charset="0"/>
              </a:rPr>
              <a:t>ILC5 - CDC Awards – Vaccine Awareness and Access Grants (only FY 2021)</a:t>
            </a:r>
          </a:p>
          <a:p>
            <a:pPr marL="800100" lvl="1" indent="-342900">
              <a:spcBef>
                <a:spcPts val="0"/>
              </a:spcBef>
              <a:spcAft>
                <a:spcPts val="1200"/>
              </a:spcAft>
              <a:buSzPct val="100000"/>
              <a:buFont typeface="Arial" panose="020B0604020202020204" pitchFamily="34" charset="0"/>
              <a:buChar char="•"/>
              <a:tabLst>
                <a:tab pos="457200" algn="l"/>
              </a:tabLst>
            </a:pPr>
            <a:r>
              <a:rPr lang="en-US" sz="2400" dirty="0">
                <a:latin typeface="+mn-lt"/>
                <a:cs typeface="Times New Roman" panose="02020603050405020304" pitchFamily="18" charset="0"/>
              </a:rPr>
              <a:t>ILPH – Public Health Workforce Grants (only FY 2022)</a:t>
            </a:r>
            <a:endParaRPr lang="en-US" sz="18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98B7D143-6061-4012-A721-CC0B8788B73A}"/>
              </a:ext>
            </a:extLst>
          </p:cNvPr>
          <p:cNvSpPr>
            <a:spLocks noGrp="1"/>
          </p:cNvSpPr>
          <p:nvPr>
            <p:ph type="sldNum" idx="12"/>
          </p:nvPr>
        </p:nvSpPr>
        <p:spPr/>
        <p:txBody>
          <a:bodyPr/>
          <a:lstStyle/>
          <a:p>
            <a:fld id="{00000000-1234-1234-1234-123412341234}" type="slidenum">
              <a:rPr lang="en-US" smtClean="0"/>
              <a:pPr/>
              <a:t>6</a:t>
            </a:fld>
            <a:endParaRPr lang="en-US" dirty="0"/>
          </a:p>
        </p:txBody>
      </p:sp>
    </p:spTree>
    <p:extLst>
      <p:ext uri="{BB962C8B-B14F-4D97-AF65-F5344CB8AC3E}">
        <p14:creationId xmlns:p14="http://schemas.microsoft.com/office/powerpoint/2010/main" val="3126198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65BBC-97CA-8B17-9A85-C0BEDCB669F2}"/>
              </a:ext>
            </a:extLst>
          </p:cNvPr>
          <p:cNvSpPr>
            <a:spLocks noGrp="1"/>
          </p:cNvSpPr>
          <p:nvPr>
            <p:ph type="title"/>
          </p:nvPr>
        </p:nvSpPr>
        <p:spPr>
          <a:xfrm>
            <a:off x="1981200" y="2286000"/>
            <a:ext cx="8229600" cy="1143000"/>
          </a:xfrm>
        </p:spPr>
        <p:txBody>
          <a:bodyPr/>
          <a:lstStyle/>
          <a:p>
            <a:r>
              <a:rPr lang="en-US" dirty="0"/>
              <a:t>Notice of Award (NoA) and </a:t>
            </a:r>
            <a:br>
              <a:rPr lang="en-US" dirty="0"/>
            </a:br>
            <a:r>
              <a:rPr lang="en-US" dirty="0"/>
              <a:t>Project Period</a:t>
            </a:r>
          </a:p>
        </p:txBody>
      </p:sp>
      <p:sp>
        <p:nvSpPr>
          <p:cNvPr id="4" name="Slide Number Placeholder 3">
            <a:extLst>
              <a:ext uri="{FF2B5EF4-FFF2-40B4-BE49-F238E27FC236}">
                <a16:creationId xmlns:a16="http://schemas.microsoft.com/office/drawing/2014/main" id="{91D0CA06-6707-2D7D-A04D-BCA5C8C35139}"/>
              </a:ext>
            </a:extLst>
          </p:cNvPr>
          <p:cNvSpPr>
            <a:spLocks noGrp="1"/>
          </p:cNvSpPr>
          <p:nvPr>
            <p:ph type="sldNum" idx="12"/>
          </p:nvPr>
        </p:nvSpPr>
        <p:spPr/>
        <p:txBody>
          <a:bodyPr/>
          <a:lstStyle/>
          <a:p>
            <a:fld id="{00000000-1234-1234-1234-123412341234}" type="slidenum">
              <a:rPr lang="en-US" smtClean="0"/>
              <a:pPr/>
              <a:t>7</a:t>
            </a:fld>
            <a:endParaRPr lang="en-US" dirty="0"/>
          </a:p>
        </p:txBody>
      </p:sp>
    </p:spTree>
    <p:extLst>
      <p:ext uri="{BB962C8B-B14F-4D97-AF65-F5344CB8AC3E}">
        <p14:creationId xmlns:p14="http://schemas.microsoft.com/office/powerpoint/2010/main" val="3166513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2697C-F2AB-4338-9AE2-A9D680990E2F}"/>
              </a:ext>
            </a:extLst>
          </p:cNvPr>
          <p:cNvSpPr>
            <a:spLocks noGrp="1"/>
          </p:cNvSpPr>
          <p:nvPr>
            <p:ph type="title"/>
          </p:nvPr>
        </p:nvSpPr>
        <p:spPr>
          <a:xfrm>
            <a:off x="1981200" y="1"/>
            <a:ext cx="8229600" cy="887771"/>
          </a:xfrm>
        </p:spPr>
        <p:txBody>
          <a:bodyPr anchor="t"/>
          <a:lstStyle/>
          <a:p>
            <a:r>
              <a:rPr lang="en-US" dirty="0"/>
              <a:t>Notice of Award (NoA)</a:t>
            </a:r>
          </a:p>
        </p:txBody>
      </p:sp>
      <p:sp>
        <p:nvSpPr>
          <p:cNvPr id="3" name="Text Placeholder 2">
            <a:extLst>
              <a:ext uri="{FF2B5EF4-FFF2-40B4-BE49-F238E27FC236}">
                <a16:creationId xmlns:a16="http://schemas.microsoft.com/office/drawing/2014/main" id="{3BBD9CF4-D517-4286-8522-A38D1E5916B5}"/>
              </a:ext>
            </a:extLst>
          </p:cNvPr>
          <p:cNvSpPr>
            <a:spLocks noGrp="1"/>
          </p:cNvSpPr>
          <p:nvPr>
            <p:ph type="body" idx="1"/>
          </p:nvPr>
        </p:nvSpPr>
        <p:spPr>
          <a:xfrm>
            <a:off x="511629" y="797137"/>
            <a:ext cx="11353799" cy="5168234"/>
          </a:xfrm>
        </p:spPr>
        <p:txBody>
          <a:bodyPr/>
          <a:lstStyle/>
          <a:p>
            <a:pPr marL="285750" indent="-285750">
              <a:spcBef>
                <a:spcPts val="0"/>
              </a:spcBef>
              <a:spcAft>
                <a:spcPts val="600"/>
              </a:spcAft>
              <a:buSzPct val="100000"/>
              <a:tabLst>
                <a:tab pos="457200" algn="l"/>
              </a:tabLst>
            </a:pPr>
            <a:r>
              <a:rPr lang="en-US" sz="2200" dirty="0">
                <a:latin typeface="+mn-lt"/>
                <a:ea typeface="Calibri" panose="020F0502020204030204" pitchFamily="34" charset="0"/>
                <a:cs typeface="Times New Roman" panose="02020603050405020304" pitchFamily="18" charset="0"/>
              </a:rPr>
              <a:t>Each grant has a unique Notice of Award (NoA).</a:t>
            </a:r>
          </a:p>
          <a:p>
            <a:pPr marL="285750" indent="-285750">
              <a:spcBef>
                <a:spcPts val="0"/>
              </a:spcBef>
              <a:spcAft>
                <a:spcPts val="600"/>
              </a:spcAft>
              <a:buSzPct val="100000"/>
              <a:tabLst>
                <a:tab pos="457200" algn="l"/>
              </a:tabLst>
            </a:pPr>
            <a:r>
              <a:rPr lang="en-US" sz="2200" dirty="0">
                <a:latin typeface="+mn-lt"/>
                <a:ea typeface="Calibri" panose="020F0502020204030204" pitchFamily="34" charset="0"/>
                <a:cs typeface="Times New Roman" panose="02020603050405020304" pitchFamily="18" charset="0"/>
              </a:rPr>
              <a:t>The NoA provides key award data.</a:t>
            </a:r>
          </a:p>
          <a:p>
            <a:pPr marL="285750" indent="-285750">
              <a:spcBef>
                <a:spcPts val="0"/>
              </a:spcBef>
              <a:spcAft>
                <a:spcPts val="600"/>
              </a:spcAft>
              <a:buSzPct val="100000"/>
              <a:tabLst>
                <a:tab pos="457200" algn="l"/>
              </a:tabLst>
            </a:pPr>
            <a:r>
              <a:rPr lang="en-US" sz="2200" dirty="0">
                <a:latin typeface="+mn-lt"/>
                <a:ea typeface="Calibri" panose="020F0502020204030204" pitchFamily="34" charset="0"/>
                <a:cs typeface="Times New Roman" panose="02020603050405020304" pitchFamily="18" charset="0"/>
              </a:rPr>
              <a:t>Grant Numbers have the following schema (Ex. 2201FLILCL - ##)</a:t>
            </a:r>
          </a:p>
          <a:p>
            <a:pPr marL="0" indent="0">
              <a:spcBef>
                <a:spcPts val="0"/>
              </a:spcBef>
              <a:spcAft>
                <a:spcPts val="600"/>
              </a:spcAft>
              <a:buNone/>
              <a:tabLst>
                <a:tab pos="457200" algn="l"/>
              </a:tabLst>
            </a:pPr>
            <a:endParaRPr lang="en-US" sz="2200" dirty="0">
              <a:latin typeface="+mn-lt"/>
              <a:ea typeface="Calibri" panose="020F0502020204030204" pitchFamily="34" charset="0"/>
              <a:cs typeface="Times New Roman" panose="02020603050405020304" pitchFamily="18" charset="0"/>
            </a:endParaRPr>
          </a:p>
          <a:p>
            <a:pPr marL="0" indent="0">
              <a:spcBef>
                <a:spcPts val="0"/>
              </a:spcBef>
              <a:spcAft>
                <a:spcPts val="600"/>
              </a:spcAft>
              <a:buSzPct val="100000"/>
              <a:buNone/>
              <a:tabLst>
                <a:tab pos="457200" algn="l"/>
              </a:tabLst>
            </a:pPr>
            <a:endParaRPr lang="en-US" sz="2200" dirty="0">
              <a:latin typeface="+mn-lt"/>
              <a:ea typeface="Calibri" panose="020F0502020204030204" pitchFamily="34" charset="0"/>
              <a:cs typeface="Times New Roman" panose="02020603050405020304" pitchFamily="18" charset="0"/>
            </a:endParaRPr>
          </a:p>
          <a:p>
            <a:pPr marL="285750" indent="-285750">
              <a:spcBef>
                <a:spcPts val="0"/>
              </a:spcBef>
              <a:spcAft>
                <a:spcPts val="600"/>
              </a:spcAft>
              <a:buSzPct val="100000"/>
              <a:tabLst>
                <a:tab pos="457200" algn="l"/>
              </a:tabLst>
            </a:pPr>
            <a:endParaRPr lang="en-US" sz="2200" dirty="0">
              <a:latin typeface="+mn-lt"/>
              <a:ea typeface="Calibri" panose="020F0502020204030204" pitchFamily="34" charset="0"/>
              <a:cs typeface="Times New Roman" panose="02020603050405020304" pitchFamily="18" charset="0"/>
            </a:endParaRPr>
          </a:p>
          <a:p>
            <a:pPr marL="285750" indent="-285750">
              <a:spcBef>
                <a:spcPts val="0"/>
              </a:spcBef>
              <a:spcAft>
                <a:spcPts val="600"/>
              </a:spcAft>
              <a:buSzPct val="100000"/>
              <a:tabLst>
                <a:tab pos="457200" algn="l"/>
              </a:tabLst>
            </a:pPr>
            <a:r>
              <a:rPr lang="en-US" sz="2200" dirty="0">
                <a:latin typeface="+mn-lt"/>
                <a:ea typeface="Calibri" panose="020F0502020204030204" pitchFamily="34" charset="0"/>
                <a:cs typeface="Times New Roman" panose="02020603050405020304" pitchFamily="18" charset="0"/>
              </a:rPr>
              <a:t>Grant Numbers end with “- # #” (Ex. 00, 01, 02). The NoA with the highest number is the current version.</a:t>
            </a:r>
          </a:p>
          <a:p>
            <a:pPr marL="285750" indent="-285750">
              <a:spcBef>
                <a:spcPts val="0"/>
              </a:spcBef>
              <a:spcAft>
                <a:spcPts val="600"/>
              </a:spcAft>
              <a:buSzPct val="100000"/>
              <a:tabLst>
                <a:tab pos="457200" algn="l"/>
              </a:tabLst>
            </a:pPr>
            <a:r>
              <a:rPr lang="en-US" sz="2200" dirty="0">
                <a:latin typeface="+mn-lt"/>
                <a:ea typeface="Calibri" panose="020F0502020204030204" pitchFamily="34" charset="0"/>
                <a:cs typeface="Times New Roman" panose="02020603050405020304" pitchFamily="18" charset="0"/>
              </a:rPr>
              <a:t>The most common reasons for revising an NoA include address change, updating Key Personnel and a no cost extension.</a:t>
            </a:r>
          </a:p>
          <a:p>
            <a:pPr marL="285750" indent="-285750">
              <a:spcBef>
                <a:spcPts val="0"/>
              </a:spcBef>
              <a:spcAft>
                <a:spcPts val="600"/>
              </a:spcAft>
              <a:buSzPct val="100000"/>
              <a:tabLst>
                <a:tab pos="457200" algn="l"/>
              </a:tabLst>
            </a:pPr>
            <a:r>
              <a:rPr lang="en-US" sz="2200" dirty="0">
                <a:latin typeface="+mn-lt"/>
                <a:cs typeface="Times New Roman" panose="02020603050405020304" pitchFamily="18" charset="0"/>
              </a:rPr>
              <a:t>Part B NoAs are emailed to the authorized representative. Part C NoAs are sent to the authorized representative and available in GrantSolutions.</a:t>
            </a:r>
            <a:endParaRPr lang="en-US" sz="2200" dirty="0">
              <a:latin typeface="Arial" panose="020B0604020202020204" pitchFamily="34" charset="0"/>
              <a:cs typeface="Arial" panose="020B0604020202020204" pitchFamily="34" charset="0"/>
            </a:endParaRPr>
          </a:p>
        </p:txBody>
      </p:sp>
      <p:graphicFrame>
        <p:nvGraphicFramePr>
          <p:cNvPr id="5" name="Table 5">
            <a:extLst>
              <a:ext uri="{FF2B5EF4-FFF2-40B4-BE49-F238E27FC236}">
                <a16:creationId xmlns:a16="http://schemas.microsoft.com/office/drawing/2014/main" id="{3BF297CE-1A93-AF83-0224-EFA8380A2F2F}"/>
              </a:ext>
            </a:extLst>
          </p:cNvPr>
          <p:cNvGraphicFramePr>
            <a:graphicFrameLocks noGrp="1"/>
          </p:cNvGraphicFramePr>
          <p:nvPr>
            <p:extLst>
              <p:ext uri="{D42A27DB-BD31-4B8C-83A1-F6EECF244321}">
                <p14:modId xmlns:p14="http://schemas.microsoft.com/office/powerpoint/2010/main" val="3580734479"/>
              </p:ext>
            </p:extLst>
          </p:nvPr>
        </p:nvGraphicFramePr>
        <p:xfrm>
          <a:off x="658585" y="2163828"/>
          <a:ext cx="10874830" cy="914400"/>
        </p:xfrm>
        <a:graphic>
          <a:graphicData uri="http://schemas.openxmlformats.org/drawingml/2006/table">
            <a:tbl>
              <a:tblPr firstRow="1" bandRow="1">
                <a:tableStyleId>{2D5ABB26-0587-4C30-8999-92F81FD0307C}</a:tableStyleId>
              </a:tblPr>
              <a:tblGrid>
                <a:gridCol w="2902962">
                  <a:extLst>
                    <a:ext uri="{9D8B030D-6E8A-4147-A177-3AD203B41FA5}">
                      <a16:colId xmlns:a16="http://schemas.microsoft.com/office/drawing/2014/main" val="4075779071"/>
                    </a:ext>
                  </a:extLst>
                </a:gridCol>
                <a:gridCol w="2534452">
                  <a:extLst>
                    <a:ext uri="{9D8B030D-6E8A-4147-A177-3AD203B41FA5}">
                      <a16:colId xmlns:a16="http://schemas.microsoft.com/office/drawing/2014/main" val="1551065479"/>
                    </a:ext>
                  </a:extLst>
                </a:gridCol>
                <a:gridCol w="2718708">
                  <a:extLst>
                    <a:ext uri="{9D8B030D-6E8A-4147-A177-3AD203B41FA5}">
                      <a16:colId xmlns:a16="http://schemas.microsoft.com/office/drawing/2014/main" val="3071706264"/>
                    </a:ext>
                  </a:extLst>
                </a:gridCol>
                <a:gridCol w="2718708">
                  <a:extLst>
                    <a:ext uri="{9D8B030D-6E8A-4147-A177-3AD203B41FA5}">
                      <a16:colId xmlns:a16="http://schemas.microsoft.com/office/drawing/2014/main" val="2786952592"/>
                    </a:ext>
                  </a:extLst>
                </a:gridCol>
              </a:tblGrid>
              <a:tr h="379492">
                <a:tc>
                  <a:txBody>
                    <a:bodyPr/>
                    <a:lstStyle/>
                    <a:p>
                      <a:pPr algn="ctr"/>
                      <a:r>
                        <a:rPr lang="en-US" sz="2400" dirty="0"/>
                        <a:t>22</a:t>
                      </a:r>
                    </a:p>
                  </a:txBody>
                  <a:tcP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tcPr>
                </a:tc>
                <a:tc>
                  <a:txBody>
                    <a:bodyPr/>
                    <a:lstStyle/>
                    <a:p>
                      <a:pPr algn="ctr"/>
                      <a:r>
                        <a:rPr lang="en-US" sz="2400" dirty="0"/>
                        <a:t>01</a:t>
                      </a:r>
                    </a:p>
                  </a:txBody>
                  <a:tcP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tcPr>
                </a:tc>
                <a:tc>
                  <a:txBody>
                    <a:bodyPr/>
                    <a:lstStyle/>
                    <a:p>
                      <a:pPr algn="ctr"/>
                      <a:r>
                        <a:rPr lang="en-US" sz="2400" dirty="0"/>
                        <a:t>FL</a:t>
                      </a:r>
                    </a:p>
                  </a:txBody>
                  <a:tcP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tcPr>
                </a:tc>
                <a:tc>
                  <a:txBody>
                    <a:bodyPr/>
                    <a:lstStyle/>
                    <a:p>
                      <a:pPr algn="ctr"/>
                      <a:r>
                        <a:rPr lang="en-US" sz="2400" dirty="0"/>
                        <a:t>ILCL</a:t>
                      </a:r>
                    </a:p>
                  </a:txBody>
                  <a:tcP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tcPr>
                </a:tc>
                <a:extLst>
                  <a:ext uri="{0D108BD9-81ED-4DB2-BD59-A6C34878D82A}">
                    <a16:rowId xmlns:a16="http://schemas.microsoft.com/office/drawing/2014/main" val="258294748"/>
                  </a:ext>
                </a:extLst>
              </a:tr>
              <a:tr h="319937">
                <a:tc>
                  <a:txBody>
                    <a:bodyPr/>
                    <a:lstStyle/>
                    <a:p>
                      <a:pPr algn="ctr"/>
                      <a:r>
                        <a:rPr lang="en-US" sz="2400" dirty="0"/>
                        <a:t>Federal Fiscal Year</a:t>
                      </a:r>
                    </a:p>
                  </a:txBody>
                  <a:tcP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tcPr>
                </a:tc>
                <a:tc>
                  <a:txBody>
                    <a:bodyPr/>
                    <a:lstStyle/>
                    <a:p>
                      <a:pPr algn="ctr"/>
                      <a:r>
                        <a:rPr lang="en-US" sz="2400" dirty="0"/>
                        <a:t>Award #</a:t>
                      </a:r>
                    </a:p>
                  </a:txBody>
                  <a:tcP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tcPr>
                </a:tc>
                <a:tc>
                  <a:txBody>
                    <a:bodyPr/>
                    <a:lstStyle/>
                    <a:p>
                      <a:pPr algn="ctr"/>
                      <a:r>
                        <a:rPr lang="en-US" sz="2400" dirty="0"/>
                        <a:t>State</a:t>
                      </a:r>
                    </a:p>
                  </a:txBody>
                  <a:tcP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tcPr>
                </a:tc>
                <a:tc>
                  <a:txBody>
                    <a:bodyPr/>
                    <a:lstStyle/>
                    <a:p>
                      <a:pPr algn="ctr"/>
                      <a:r>
                        <a:rPr lang="en-US" sz="2400" dirty="0"/>
                        <a:t>Program Code</a:t>
                      </a:r>
                    </a:p>
                  </a:txBody>
                  <a:tcP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tcPr>
                </a:tc>
                <a:extLst>
                  <a:ext uri="{0D108BD9-81ED-4DB2-BD59-A6C34878D82A}">
                    <a16:rowId xmlns:a16="http://schemas.microsoft.com/office/drawing/2014/main" val="1622451343"/>
                  </a:ext>
                </a:extLst>
              </a:tr>
            </a:tbl>
          </a:graphicData>
        </a:graphic>
      </p:graphicFrame>
      <p:sp>
        <p:nvSpPr>
          <p:cNvPr id="4" name="Slide Number Placeholder 3">
            <a:extLst>
              <a:ext uri="{FF2B5EF4-FFF2-40B4-BE49-F238E27FC236}">
                <a16:creationId xmlns:a16="http://schemas.microsoft.com/office/drawing/2014/main" id="{98B7D143-6061-4012-A721-CC0B8788B73A}"/>
              </a:ext>
            </a:extLst>
          </p:cNvPr>
          <p:cNvSpPr>
            <a:spLocks noGrp="1"/>
          </p:cNvSpPr>
          <p:nvPr>
            <p:ph type="sldNum" idx="12"/>
          </p:nvPr>
        </p:nvSpPr>
        <p:spPr/>
        <p:txBody>
          <a:bodyPr/>
          <a:lstStyle/>
          <a:p>
            <a:fld id="{00000000-1234-1234-1234-123412341234}" type="slidenum">
              <a:rPr lang="en-US" smtClean="0"/>
              <a:pPr/>
              <a:t>8</a:t>
            </a:fld>
            <a:endParaRPr lang="en-US" dirty="0"/>
          </a:p>
        </p:txBody>
      </p:sp>
    </p:spTree>
    <p:extLst>
      <p:ext uri="{BB962C8B-B14F-4D97-AF65-F5344CB8AC3E}">
        <p14:creationId xmlns:p14="http://schemas.microsoft.com/office/powerpoint/2010/main" val="1347884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FCCF3-4D85-4DA7-A200-7DC6A2FDCD97}"/>
              </a:ext>
            </a:extLst>
          </p:cNvPr>
          <p:cNvSpPr>
            <a:spLocks noGrp="1"/>
          </p:cNvSpPr>
          <p:nvPr>
            <p:ph type="title"/>
          </p:nvPr>
        </p:nvSpPr>
        <p:spPr>
          <a:xfrm>
            <a:off x="1698171" y="187171"/>
            <a:ext cx="8795658" cy="838200"/>
          </a:xfrm>
        </p:spPr>
        <p:txBody>
          <a:bodyPr anchor="t"/>
          <a:lstStyle/>
          <a:p>
            <a:r>
              <a:rPr lang="en-US" sz="4000" dirty="0"/>
              <a:t>Payment Management System (PMS)</a:t>
            </a:r>
          </a:p>
        </p:txBody>
      </p:sp>
      <p:sp>
        <p:nvSpPr>
          <p:cNvPr id="3" name="Text Placeholder 2">
            <a:extLst>
              <a:ext uri="{FF2B5EF4-FFF2-40B4-BE49-F238E27FC236}">
                <a16:creationId xmlns:a16="http://schemas.microsoft.com/office/drawing/2014/main" id="{281A2D63-5E7E-4C49-8E0E-578E5BC75B56}"/>
              </a:ext>
            </a:extLst>
          </p:cNvPr>
          <p:cNvSpPr>
            <a:spLocks noGrp="1"/>
          </p:cNvSpPr>
          <p:nvPr>
            <p:ph type="body" idx="1"/>
          </p:nvPr>
        </p:nvSpPr>
        <p:spPr>
          <a:xfrm>
            <a:off x="609601" y="1299629"/>
            <a:ext cx="11157856" cy="4508206"/>
          </a:xfrm>
        </p:spPr>
        <p:txBody>
          <a:bodyPr/>
          <a:lstStyle/>
          <a:p>
            <a:pPr>
              <a:spcAft>
                <a:spcPts val="400"/>
              </a:spcAft>
              <a:buSzPct val="100000"/>
            </a:pPr>
            <a:r>
              <a:rPr lang="en-US" sz="2400" dirty="0">
                <a:latin typeface="Arial" panose="020B0604020202020204" pitchFamily="34" charset="0"/>
                <a:cs typeface="Arial" panose="020B0604020202020204" pitchFamily="34" charset="0"/>
              </a:rPr>
              <a:t>PMS is used to complete financial reporting (SF-425s) and drawdown award funds.</a:t>
            </a:r>
          </a:p>
          <a:p>
            <a:pPr>
              <a:spcAft>
                <a:spcPts val="400"/>
              </a:spcAft>
              <a:buSzPct val="100000"/>
            </a:pPr>
            <a:endParaRPr lang="en-US" sz="2400" dirty="0">
              <a:latin typeface="Arial" panose="020B0604020202020204" pitchFamily="34" charset="0"/>
              <a:cs typeface="Arial" panose="020B0604020202020204" pitchFamily="34" charset="0"/>
            </a:endParaRPr>
          </a:p>
          <a:p>
            <a:pPr>
              <a:spcAft>
                <a:spcPts val="400"/>
              </a:spcAft>
              <a:buSzPct val="100000"/>
            </a:pPr>
            <a:r>
              <a:rPr lang="en-US" sz="2400" dirty="0">
                <a:latin typeface="Arial" panose="020B0604020202020204" pitchFamily="34" charset="0"/>
                <a:cs typeface="Arial" panose="020B0604020202020204" pitchFamily="34" charset="0"/>
              </a:rPr>
              <a:t>PMS Accounts may be requested through the PMS HelpDesk - </a:t>
            </a:r>
            <a:r>
              <a:rPr lang="en-US" sz="2400" dirty="0">
                <a:hlinkClick r:id="rId2"/>
              </a:rPr>
              <a:t>https://pms.psc.gov</a:t>
            </a:r>
            <a:r>
              <a:rPr lang="en-US" sz="2400" dirty="0"/>
              <a:t> </a:t>
            </a:r>
          </a:p>
          <a:p>
            <a:pPr lvl="1">
              <a:spcAft>
                <a:spcPts val="400"/>
              </a:spcAft>
              <a:buSzPct val="100000"/>
            </a:pPr>
            <a:r>
              <a:rPr lang="en-US" sz="2400" dirty="0"/>
              <a:t>The PMS helpdesk can provide support with system access, account issues, and locating reports:</a:t>
            </a:r>
          </a:p>
          <a:p>
            <a:pPr lvl="2">
              <a:spcAft>
                <a:spcPts val="400"/>
              </a:spcAft>
              <a:buSzPct val="100000"/>
            </a:pPr>
            <a:r>
              <a:rPr lang="en-US" dirty="0"/>
              <a:t>Email: </a:t>
            </a:r>
            <a:r>
              <a:rPr lang="en-US" u="sng" dirty="0">
                <a:hlinkClick r:id="rId3"/>
              </a:rPr>
              <a:t>PMSSupport@psc.hhs.gov</a:t>
            </a:r>
            <a:endParaRPr lang="en-US" dirty="0"/>
          </a:p>
          <a:p>
            <a:pPr lvl="2">
              <a:spcAft>
                <a:spcPts val="400"/>
              </a:spcAft>
              <a:buSzPct val="100000"/>
            </a:pPr>
            <a:r>
              <a:rPr lang="en-US" dirty="0"/>
              <a:t>Phone: 1-877-614-5533</a:t>
            </a:r>
          </a:p>
          <a:p>
            <a:pPr marL="25400" indent="0">
              <a:buNone/>
            </a:pPr>
            <a:endParaRPr lang="en-US" sz="2400" dirty="0"/>
          </a:p>
        </p:txBody>
      </p:sp>
      <p:sp>
        <p:nvSpPr>
          <p:cNvPr id="4" name="Slide Number Placeholder 3">
            <a:extLst>
              <a:ext uri="{FF2B5EF4-FFF2-40B4-BE49-F238E27FC236}">
                <a16:creationId xmlns:a16="http://schemas.microsoft.com/office/drawing/2014/main" id="{EEA796E0-D4E3-4480-A9C0-8696D4BA2A54}"/>
              </a:ext>
            </a:extLst>
          </p:cNvPr>
          <p:cNvSpPr>
            <a:spLocks noGrp="1"/>
          </p:cNvSpPr>
          <p:nvPr>
            <p:ph type="sldNum" idx="12"/>
          </p:nvPr>
        </p:nvSpPr>
        <p:spPr/>
        <p:txBody>
          <a:bodyPr/>
          <a:lstStyle/>
          <a:p>
            <a:fld id="{00000000-1234-1234-1234-123412341234}" type="slidenum">
              <a:rPr lang="en-US" smtClean="0"/>
              <a:pPr/>
              <a:t>9</a:t>
            </a:fld>
            <a:endParaRPr lang="en-US" dirty="0"/>
          </a:p>
        </p:txBody>
      </p:sp>
    </p:spTree>
    <p:extLst>
      <p:ext uri="{BB962C8B-B14F-4D97-AF65-F5344CB8AC3E}">
        <p14:creationId xmlns:p14="http://schemas.microsoft.com/office/powerpoint/2010/main" val="651150076"/>
      </p:ext>
    </p:extLst>
  </p:cSld>
  <p:clrMapOvr>
    <a:masterClrMapping/>
  </p:clrMapOvr>
</p:sld>
</file>

<file path=ppt/theme/theme1.xml><?xml version="1.0" encoding="utf-8"?>
<a:theme xmlns:a="http://schemas.openxmlformats.org/drawingml/2006/main" name="ACLPresentationTemplate_2014">
  <a:themeElements>
    <a:clrScheme name="ACL">
      <a:dk1>
        <a:srgbClr val="000000"/>
      </a:dk1>
      <a:lt1>
        <a:srgbClr val="FFFFFF"/>
      </a:lt1>
      <a:dk2>
        <a:srgbClr val="0A4F90"/>
      </a:dk2>
      <a:lt2>
        <a:srgbClr val="FAA21C"/>
      </a:lt2>
      <a:accent1>
        <a:srgbClr val="BF1E2E"/>
      </a:accent1>
      <a:accent2>
        <a:srgbClr val="E3F1FD"/>
      </a:accent2>
      <a:accent3>
        <a:srgbClr val="FAA21C"/>
      </a:accent3>
      <a:accent4>
        <a:srgbClr val="0A4F90"/>
      </a:accent4>
      <a:accent5>
        <a:srgbClr val="C0C0C0"/>
      </a:accent5>
      <a:accent6>
        <a:srgbClr val="777777"/>
      </a:accent6>
      <a:hlink>
        <a:srgbClr val="0033CC"/>
      </a:hlink>
      <a:folHlink>
        <a:srgbClr val="5F006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7157F0B4E9D334985306DDA0AE66E3F" ma:contentTypeVersion="4" ma:contentTypeDescription="Create a new document." ma:contentTypeScope="" ma:versionID="111ae9283b8ec1055eb9c7ce6ab72462">
  <xsd:schema xmlns:xsd="http://www.w3.org/2001/XMLSchema" xmlns:xs="http://www.w3.org/2001/XMLSchema" xmlns:p="http://schemas.microsoft.com/office/2006/metadata/properties" xmlns:ns2="13d03aef-133c-40b7-a116-23705fb237f5" targetNamespace="http://schemas.microsoft.com/office/2006/metadata/properties" ma:root="true" ma:fieldsID="2e8ceed3f145e6b154ba584a91873779" ns2:_="">
    <xsd:import namespace="13d03aef-133c-40b7-a116-23705fb237f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d03aef-133c-40b7-a116-23705fb237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ED7DCC9-76B9-4807-8DC5-BA8497EEB793}">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2A6E18D-4F81-4BDA-BE2F-7B5C60896244}">
  <ds:schemaRefs>
    <ds:schemaRef ds:uri="http://schemas.microsoft.com/sharepoint/v3/contenttype/forms"/>
  </ds:schemaRefs>
</ds:datastoreItem>
</file>

<file path=customXml/itemProps3.xml><?xml version="1.0" encoding="utf-8"?>
<ds:datastoreItem xmlns:ds="http://schemas.openxmlformats.org/officeDocument/2006/customXml" ds:itemID="{4D5E1F82-6D12-4D43-A31C-A5D9AB0646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d03aef-133c-40b7-a116-23705fb237f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12712</TotalTime>
  <Words>2218</Words>
  <Application>Microsoft Office PowerPoint</Application>
  <PresentationFormat>Widescreen</PresentationFormat>
  <Paragraphs>243</Paragraphs>
  <Slides>31</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Courier New</vt:lpstr>
      <vt:lpstr>Noto Sans Symbols</vt:lpstr>
      <vt:lpstr>ACLPresentationTemplate_2014</vt:lpstr>
      <vt:lpstr>OILP Grantee Quarterly Connection – August 2023  </vt:lpstr>
      <vt:lpstr>Presenters</vt:lpstr>
      <vt:lpstr>Presentation Topics</vt:lpstr>
      <vt:lpstr>Program Overview</vt:lpstr>
      <vt:lpstr>Authorizing Act for IL Programs</vt:lpstr>
      <vt:lpstr>IL Annual and Supplemental Awards</vt:lpstr>
      <vt:lpstr>Notice of Award (NoA) and  Project Period</vt:lpstr>
      <vt:lpstr>Notice of Award (NoA)</vt:lpstr>
      <vt:lpstr>Payment Management System (PMS)</vt:lpstr>
      <vt:lpstr>Project Period</vt:lpstr>
      <vt:lpstr>Common Project Period Question</vt:lpstr>
      <vt:lpstr>Benefits of a Two-Year Project Period</vt:lpstr>
      <vt:lpstr>Financial Reporting (FFR/SF-425), Closeout, and Single Audit Reports</vt:lpstr>
      <vt:lpstr>FFR (SF-425) Data Entry (lines 10a – 10h)</vt:lpstr>
      <vt:lpstr>FFR (SF-425) Data Entry (lines 10a – 10h) (Continued)</vt:lpstr>
      <vt:lpstr>FFR (SF-425) Additional Guidance</vt:lpstr>
      <vt:lpstr>General FFR(SF-425) Submission Guidance</vt:lpstr>
      <vt:lpstr>Grant Closeout</vt:lpstr>
      <vt:lpstr>Single Audit Requirement</vt:lpstr>
      <vt:lpstr>Questions</vt:lpstr>
      <vt:lpstr>Cost Allowability  aka Can I Charge the Grant Award?</vt:lpstr>
      <vt:lpstr>How to Review a Cost (Expenditure)</vt:lpstr>
      <vt:lpstr>Assessing Program Eligibility</vt:lpstr>
      <vt:lpstr>Allowability – Additional Tests </vt:lpstr>
      <vt:lpstr>Costs Allowability Criteria</vt:lpstr>
      <vt:lpstr>Assessing Cost Reasonableness</vt:lpstr>
      <vt:lpstr>Cost Allocability</vt:lpstr>
      <vt:lpstr>Grant Management Best Practices</vt:lpstr>
      <vt:lpstr>Overarching Best Practices </vt:lpstr>
      <vt:lpstr>Questions?</vt:lpstr>
      <vt:lpstr>IL Award – ACL Fiscal Contacts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Green, Leslie (ACL)</dc:creator>
  <cp:lastModifiedBy>sharon finney</cp:lastModifiedBy>
  <cp:revision>433</cp:revision>
  <dcterms:modified xsi:type="dcterms:W3CDTF">2023-08-30T16:41:12Z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0x010100B7157F0B4E9D334985306DDA0AE66E3F</vt:lpwstr>
  </property>
</Properties>
</file>