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tags/tag5.xml" ContentType="application/vnd.openxmlformats-officedocument.presentationml.tags+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Override PartName="/ppt/notesSlides/notesSlide36.xml" ContentType="application/vnd.openxmlformats-officedocument.presentationml.notes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50"/>
  </p:notesMasterIdLst>
  <p:handoutMasterIdLst>
    <p:handoutMasterId r:id="rId51"/>
  </p:handoutMasterIdLst>
  <p:sldIdLst>
    <p:sldId id="342" r:id="rId2"/>
    <p:sldId id="395" r:id="rId3"/>
    <p:sldId id="296" r:id="rId4"/>
    <p:sldId id="340" r:id="rId5"/>
    <p:sldId id="393" r:id="rId6"/>
    <p:sldId id="381" r:id="rId7"/>
    <p:sldId id="304" r:id="rId8"/>
    <p:sldId id="307" r:id="rId9"/>
    <p:sldId id="345" r:id="rId10"/>
    <p:sldId id="383" r:id="rId11"/>
    <p:sldId id="364" r:id="rId12"/>
    <p:sldId id="365" r:id="rId13"/>
    <p:sldId id="366" r:id="rId14"/>
    <p:sldId id="394" r:id="rId15"/>
    <p:sldId id="367" r:id="rId16"/>
    <p:sldId id="370" r:id="rId17"/>
    <p:sldId id="349" r:id="rId18"/>
    <p:sldId id="380" r:id="rId19"/>
    <p:sldId id="358" r:id="rId20"/>
    <p:sldId id="384" r:id="rId21"/>
    <p:sldId id="396" r:id="rId22"/>
    <p:sldId id="385" r:id="rId23"/>
    <p:sldId id="397" r:id="rId24"/>
    <p:sldId id="369" r:id="rId25"/>
    <p:sldId id="386" r:id="rId26"/>
    <p:sldId id="388" r:id="rId27"/>
    <p:sldId id="389" r:id="rId28"/>
    <p:sldId id="363" r:id="rId29"/>
    <p:sldId id="391" r:id="rId30"/>
    <p:sldId id="392" r:id="rId31"/>
    <p:sldId id="398" r:id="rId32"/>
    <p:sldId id="293" r:id="rId33"/>
    <p:sldId id="371" r:id="rId34"/>
    <p:sldId id="378" r:id="rId35"/>
    <p:sldId id="354" r:id="rId36"/>
    <p:sldId id="348" r:id="rId37"/>
    <p:sldId id="356" r:id="rId38"/>
    <p:sldId id="357" r:id="rId39"/>
    <p:sldId id="390" r:id="rId40"/>
    <p:sldId id="374" r:id="rId41"/>
    <p:sldId id="314" r:id="rId42"/>
    <p:sldId id="330" r:id="rId43"/>
    <p:sldId id="355" r:id="rId44"/>
    <p:sldId id="334" r:id="rId45"/>
    <p:sldId id="379" r:id="rId46"/>
    <p:sldId id="290" r:id="rId47"/>
    <p:sldId id="343" r:id="rId48"/>
    <p:sldId id="291" r:id="rId49"/>
  </p:sldIdLst>
  <p:sldSz cx="9144000" cy="6858000" type="screen4x3"/>
  <p:notesSz cx="6858000" cy="9144000"/>
  <p:custDataLst>
    <p:tags r:id="rId52"/>
  </p:custDataLst>
  <p:defaultTextStyle>
    <a:defPPr>
      <a:defRPr lang="en-US"/>
    </a:defPPr>
    <a:lvl1pPr algn="l" rtl="0" fontAlgn="base">
      <a:spcBef>
        <a:spcPct val="0"/>
      </a:spcBef>
      <a:spcAft>
        <a:spcPct val="0"/>
      </a:spcAft>
      <a:defRPr sz="2000" b="1" kern="1200">
        <a:solidFill>
          <a:schemeClr val="tx1"/>
        </a:solidFill>
        <a:latin typeface="Arial" charset="0"/>
        <a:ea typeface="+mn-ea"/>
        <a:cs typeface="Arial" charset="0"/>
      </a:defRPr>
    </a:lvl1pPr>
    <a:lvl2pPr marL="457200" algn="l" rtl="0" fontAlgn="base">
      <a:spcBef>
        <a:spcPct val="0"/>
      </a:spcBef>
      <a:spcAft>
        <a:spcPct val="0"/>
      </a:spcAft>
      <a:defRPr sz="2000" b="1" kern="1200">
        <a:solidFill>
          <a:schemeClr val="tx1"/>
        </a:solidFill>
        <a:latin typeface="Arial" charset="0"/>
        <a:ea typeface="+mn-ea"/>
        <a:cs typeface="Arial" charset="0"/>
      </a:defRPr>
    </a:lvl2pPr>
    <a:lvl3pPr marL="914400" algn="l" rtl="0" fontAlgn="base">
      <a:spcBef>
        <a:spcPct val="0"/>
      </a:spcBef>
      <a:spcAft>
        <a:spcPct val="0"/>
      </a:spcAft>
      <a:defRPr sz="2000" b="1" kern="1200">
        <a:solidFill>
          <a:schemeClr val="tx1"/>
        </a:solidFill>
        <a:latin typeface="Arial" charset="0"/>
        <a:ea typeface="+mn-ea"/>
        <a:cs typeface="Arial" charset="0"/>
      </a:defRPr>
    </a:lvl3pPr>
    <a:lvl4pPr marL="1371600" algn="l" rtl="0" fontAlgn="base">
      <a:spcBef>
        <a:spcPct val="0"/>
      </a:spcBef>
      <a:spcAft>
        <a:spcPct val="0"/>
      </a:spcAft>
      <a:defRPr sz="2000" b="1" kern="1200">
        <a:solidFill>
          <a:schemeClr val="tx1"/>
        </a:solidFill>
        <a:latin typeface="Arial" charset="0"/>
        <a:ea typeface="+mn-ea"/>
        <a:cs typeface="Arial" charset="0"/>
      </a:defRPr>
    </a:lvl4pPr>
    <a:lvl5pPr marL="1828800" algn="l" rtl="0" fontAlgn="base">
      <a:spcBef>
        <a:spcPct val="0"/>
      </a:spcBef>
      <a:spcAft>
        <a:spcPct val="0"/>
      </a:spcAft>
      <a:defRPr sz="2000" b="1" kern="1200">
        <a:solidFill>
          <a:schemeClr val="tx1"/>
        </a:solidFill>
        <a:latin typeface="Arial" charset="0"/>
        <a:ea typeface="+mn-ea"/>
        <a:cs typeface="Arial" charset="0"/>
      </a:defRPr>
    </a:lvl5pPr>
    <a:lvl6pPr marL="2286000" algn="l" defTabSz="914400" rtl="0" eaLnBrk="1" latinLnBrk="0" hangingPunct="1">
      <a:defRPr sz="2000" b="1" kern="1200">
        <a:solidFill>
          <a:schemeClr val="tx1"/>
        </a:solidFill>
        <a:latin typeface="Arial" charset="0"/>
        <a:ea typeface="+mn-ea"/>
        <a:cs typeface="Arial" charset="0"/>
      </a:defRPr>
    </a:lvl6pPr>
    <a:lvl7pPr marL="2743200" algn="l" defTabSz="914400" rtl="0" eaLnBrk="1" latinLnBrk="0" hangingPunct="1">
      <a:defRPr sz="2000" b="1" kern="1200">
        <a:solidFill>
          <a:schemeClr val="tx1"/>
        </a:solidFill>
        <a:latin typeface="Arial" charset="0"/>
        <a:ea typeface="+mn-ea"/>
        <a:cs typeface="Arial" charset="0"/>
      </a:defRPr>
    </a:lvl7pPr>
    <a:lvl8pPr marL="3200400" algn="l" defTabSz="914400" rtl="0" eaLnBrk="1" latinLnBrk="0" hangingPunct="1">
      <a:defRPr sz="2000" b="1" kern="1200">
        <a:solidFill>
          <a:schemeClr val="tx1"/>
        </a:solidFill>
        <a:latin typeface="Arial" charset="0"/>
        <a:ea typeface="+mn-ea"/>
        <a:cs typeface="Arial" charset="0"/>
      </a:defRPr>
    </a:lvl8pPr>
    <a:lvl9pPr marL="3657600" algn="l" defTabSz="914400" rtl="0" eaLnBrk="1" latinLnBrk="0" hangingPunct="1">
      <a:defRPr sz="20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333399"/>
    <a:srgbClr val="000099"/>
    <a:srgbClr val="CCFFFF"/>
    <a:srgbClr val="000066"/>
    <a:srgbClr val="CC3300"/>
    <a:srgbClr val="FF3300"/>
    <a:srgbClr val="DA2A00"/>
    <a:srgbClr val="0033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48" autoAdjust="0"/>
    <p:restoredTop sz="94627" autoAdjust="0"/>
  </p:normalViewPr>
  <p:slideViewPr>
    <p:cSldViewPr>
      <p:cViewPr>
        <p:scale>
          <a:sx n="66" d="100"/>
          <a:sy n="66" d="100"/>
        </p:scale>
        <p:origin x="-7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630"/>
    </p:cViewPr>
  </p:sorterViewPr>
  <p:notesViewPr>
    <p:cSldViewPr>
      <p:cViewPr varScale="1">
        <p:scale>
          <a:sx n="56" d="100"/>
          <a:sy n="56" d="100"/>
        </p:scale>
        <p:origin x="-1812"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b="0">
                <a:latin typeface="Arial" charset="0"/>
                <a:cs typeface="+mn-cs"/>
              </a:defRPr>
            </a:lvl1pPr>
          </a:lstStyle>
          <a:p>
            <a:pPr>
              <a:defRPr/>
            </a:pPr>
            <a:endParaRPr lang="en-US"/>
          </a:p>
        </p:txBody>
      </p:sp>
      <p:sp>
        <p:nvSpPr>
          <p:cNvPr id="28675" name="Rectangle 3"/>
          <p:cNvSpPr>
            <a:spLocks noGrp="1" noChangeArrowheads="1"/>
          </p:cNvSpPr>
          <p:nvPr>
            <p:ph type="dt" sz="quarter"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b="0">
                <a:latin typeface="Arial" charset="0"/>
                <a:cs typeface="+mn-cs"/>
              </a:defRPr>
            </a:lvl1pPr>
          </a:lstStyle>
          <a:p>
            <a:pPr>
              <a:defRPr/>
            </a:pPr>
            <a:endParaRPr lang="en-US"/>
          </a:p>
        </p:txBody>
      </p:sp>
      <p:sp>
        <p:nvSpPr>
          <p:cNvPr id="28676" name="Rectangle 4"/>
          <p:cNvSpPr>
            <a:spLocks noGrp="1" noChangeArrowheads="1"/>
          </p:cNvSpPr>
          <p:nvPr>
            <p:ph type="ftr" sz="quarter" idx="2"/>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b="0">
                <a:latin typeface="Arial" charset="0"/>
                <a:cs typeface="+mn-cs"/>
              </a:defRPr>
            </a:lvl1pPr>
          </a:lstStyle>
          <a:p>
            <a:pPr>
              <a:defRPr/>
            </a:pPr>
            <a:endParaRPr lang="en-US"/>
          </a:p>
        </p:txBody>
      </p:sp>
      <p:sp>
        <p:nvSpPr>
          <p:cNvPr id="28677" name="Rectangle 5"/>
          <p:cNvSpPr>
            <a:spLocks noGrp="1" noChangeArrowheads="1"/>
          </p:cNvSpPr>
          <p:nvPr>
            <p:ph type="sldNum" sz="quarter" idx="3"/>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b="0">
                <a:latin typeface="Arial" charset="0"/>
                <a:cs typeface="+mn-cs"/>
              </a:defRPr>
            </a:lvl1pPr>
          </a:lstStyle>
          <a:p>
            <a:pPr>
              <a:defRPr/>
            </a:pPr>
            <a:fld id="{A85822CE-0308-4098-9015-455D42078DE2}"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b="0">
                <a:latin typeface="Arial" charset="0"/>
                <a:cs typeface="+mn-cs"/>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b="0">
                <a:latin typeface="Arial" charset="0"/>
                <a:cs typeface="+mn-cs"/>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b="0">
                <a:latin typeface="Arial" charset="0"/>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b="0">
                <a:latin typeface="Arial" charset="0"/>
                <a:cs typeface="+mn-cs"/>
              </a:defRPr>
            </a:lvl1pPr>
          </a:lstStyle>
          <a:p>
            <a:pPr>
              <a:defRPr/>
            </a:pPr>
            <a:fld id="{010CF06E-24D9-4738-A8B6-01AF096CF231}"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32" tIns="45716" rIns="91432" bIns="45716" anchor="b"/>
          <a:lstStyle/>
          <a:p>
            <a:pPr algn="r"/>
            <a:fld id="{C9863852-6BB3-4BE4-A06F-82DB878AC7AC}" type="slidenum">
              <a:rPr lang="en-US" sz="1200">
                <a:latin typeface="Garamond" pitchFamily="18" charset="0"/>
              </a:rPr>
              <a:pPr algn="r"/>
              <a:t>15</a:t>
            </a:fld>
            <a:endParaRPr lang="en-US" sz="1200">
              <a:latin typeface="Garamond" pitchFamily="18" charset="0"/>
            </a:endParaRPr>
          </a:p>
        </p:txBody>
      </p:sp>
      <p:sp>
        <p:nvSpPr>
          <p:cNvPr id="35842" name="Rectangle 2"/>
          <p:cNvSpPr>
            <a:spLocks noGrp="1" noRot="1" noChangeAspect="1" noChangeArrowheads="1" noTextEdit="1"/>
          </p:cNvSpPr>
          <p:nvPr>
            <p:ph type="sldImg"/>
          </p:nvPr>
        </p:nvSpPr>
        <p:spPr>
          <a:xfrm>
            <a:off x="1144588" y="685800"/>
            <a:ext cx="4570412" cy="3429000"/>
          </a:xfrm>
          <a:ln/>
        </p:spPr>
      </p:sp>
      <p:sp>
        <p:nvSpPr>
          <p:cNvPr id="35843" name="Rectangle 3"/>
          <p:cNvSpPr>
            <a:spLocks noGrp="1" noChangeArrowheads="1"/>
          </p:cNvSpPr>
          <p:nvPr>
            <p:ph type="body" idx="1"/>
          </p:nvPr>
        </p:nvSpPr>
        <p:spPr>
          <a:noFill/>
        </p:spPr>
        <p:txBody>
          <a:bodyPr lIns="91432" tIns="45716" rIns="91432" bIns="45716"/>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p:spPr>
        <p:txBody>
          <a:bodyPr/>
          <a:lstStyle/>
          <a:p>
            <a:endParaRPr lang="en-US" smtClean="0"/>
          </a:p>
        </p:txBody>
      </p:sp>
      <p:sp>
        <p:nvSpPr>
          <p:cNvPr id="37891" name="Slide Number Placeholder 3"/>
          <p:cNvSpPr>
            <a:spLocks noGrp="1"/>
          </p:cNvSpPr>
          <p:nvPr>
            <p:ph type="sldNum" sz="quarter" idx="5"/>
          </p:nvPr>
        </p:nvSpPr>
        <p:spPr>
          <a:noFill/>
          <a:ln>
            <a:miter lim="800000"/>
            <a:headEnd/>
            <a:tailEnd/>
          </a:ln>
        </p:spPr>
        <p:txBody>
          <a:bodyPr/>
          <a:lstStyle/>
          <a:p>
            <a:fld id="{C694DB6A-84C5-410A-A5DF-F73A5859B8AB}" type="slidenum">
              <a:rPr lang="en-US" smtClean="0">
                <a:cs typeface="Arial" charset="0"/>
              </a:rPr>
              <a:pPr/>
              <a:t>16</a:t>
            </a:fld>
            <a:endParaRPr lang="en-US" smtClean="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noTextEdit="1"/>
          </p:cNvSpPr>
          <p:nvPr>
            <p:ph type="sldImg"/>
          </p:nvPr>
        </p:nvSpPr>
        <p:spPr>
          <a:ln/>
        </p:spPr>
      </p:sp>
      <p:sp>
        <p:nvSpPr>
          <p:cNvPr id="55298" name="Notes Placeholder 2"/>
          <p:cNvSpPr>
            <a:spLocks noGrp="1"/>
          </p:cNvSpPr>
          <p:nvPr>
            <p:ph type="body" idx="1"/>
          </p:nvPr>
        </p:nvSpPr>
        <p:spPr>
          <a:noFill/>
        </p:spPr>
        <p:txBody>
          <a:bodyPr/>
          <a:lstStyle/>
          <a:p>
            <a:endParaRPr lang="en-US" smtClean="0"/>
          </a:p>
        </p:txBody>
      </p:sp>
      <p:sp>
        <p:nvSpPr>
          <p:cNvPr id="55299" name="Slide Number Placeholder 3"/>
          <p:cNvSpPr>
            <a:spLocks noGrp="1"/>
          </p:cNvSpPr>
          <p:nvPr>
            <p:ph type="sldNum" sz="quarter" idx="5"/>
          </p:nvPr>
        </p:nvSpPr>
        <p:spPr>
          <a:noFill/>
          <a:ln>
            <a:miter lim="800000"/>
            <a:headEnd/>
            <a:tailEnd/>
          </a:ln>
        </p:spPr>
        <p:txBody>
          <a:bodyPr/>
          <a:lstStyle/>
          <a:p>
            <a:fld id="{83AA6631-24CB-42D2-83EC-490998724BC1}" type="slidenum">
              <a:rPr lang="en-US" smtClean="0">
                <a:cs typeface="Arial" charset="0"/>
              </a:rPr>
              <a:pPr/>
              <a:t>32</a:t>
            </a:fld>
            <a:endParaRPr lang="en-US" smtClean="0">
              <a:cs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noTextEdit="1"/>
          </p:cNvSpPr>
          <p:nvPr>
            <p:ph type="sldImg"/>
          </p:nvPr>
        </p:nvSpPr>
        <p:spPr>
          <a:ln/>
        </p:spPr>
      </p:sp>
      <p:sp>
        <p:nvSpPr>
          <p:cNvPr id="58370" name="Notes Placeholder 2"/>
          <p:cNvSpPr>
            <a:spLocks noGrp="1"/>
          </p:cNvSpPr>
          <p:nvPr>
            <p:ph type="body" idx="1"/>
          </p:nvPr>
        </p:nvSpPr>
        <p:spPr>
          <a:noFill/>
        </p:spPr>
        <p:txBody>
          <a:bodyPr/>
          <a:lstStyle/>
          <a:p>
            <a:endParaRPr lang="en-US" smtClean="0"/>
          </a:p>
        </p:txBody>
      </p:sp>
      <p:sp>
        <p:nvSpPr>
          <p:cNvPr id="58371" name="Slide Number Placeholder 3"/>
          <p:cNvSpPr>
            <a:spLocks noGrp="1"/>
          </p:cNvSpPr>
          <p:nvPr>
            <p:ph type="sldNum" sz="quarter" idx="5"/>
          </p:nvPr>
        </p:nvSpPr>
        <p:spPr>
          <a:noFill/>
          <a:ln>
            <a:miter lim="800000"/>
            <a:headEnd/>
            <a:tailEnd/>
          </a:ln>
        </p:spPr>
        <p:txBody>
          <a:bodyPr/>
          <a:lstStyle/>
          <a:p>
            <a:fld id="{50F62B91-6EB6-489E-9488-788975DAD3C5}" type="slidenum">
              <a:rPr lang="en-US" smtClean="0">
                <a:cs typeface="Arial" charset="0"/>
              </a:rPr>
              <a:pPr/>
              <a:t>34</a:t>
            </a:fld>
            <a:endParaRPr lang="en-US" smtClean="0">
              <a:cs typeface="Arial"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a:ln/>
        </p:spPr>
      </p:sp>
      <p:sp>
        <p:nvSpPr>
          <p:cNvPr id="60418" name="Notes Placeholder 2"/>
          <p:cNvSpPr>
            <a:spLocks noGrp="1"/>
          </p:cNvSpPr>
          <p:nvPr>
            <p:ph type="body" idx="1"/>
          </p:nvPr>
        </p:nvSpPr>
        <p:spPr>
          <a:noFill/>
        </p:spPr>
        <p:txBody>
          <a:bodyPr/>
          <a:lstStyle/>
          <a:p>
            <a:endParaRPr lang="en-US" smtClean="0"/>
          </a:p>
        </p:txBody>
      </p:sp>
      <p:sp>
        <p:nvSpPr>
          <p:cNvPr id="60419" name="Slide Number Placeholder 3"/>
          <p:cNvSpPr>
            <a:spLocks noGrp="1"/>
          </p:cNvSpPr>
          <p:nvPr>
            <p:ph type="sldNum" sz="quarter" idx="5"/>
          </p:nvPr>
        </p:nvSpPr>
        <p:spPr>
          <a:noFill/>
          <a:ln>
            <a:miter lim="800000"/>
            <a:headEnd/>
            <a:tailEnd/>
          </a:ln>
        </p:spPr>
        <p:txBody>
          <a:bodyPr/>
          <a:lstStyle/>
          <a:p>
            <a:fld id="{F56DD126-5890-4474-85AC-9EB444330AD7}" type="slidenum">
              <a:rPr lang="en-US" smtClean="0">
                <a:cs typeface="Arial" charset="0"/>
              </a:rPr>
              <a:pPr/>
              <a:t>35</a:t>
            </a:fld>
            <a:endParaRPr lang="en-US" smtClean="0">
              <a:cs typeface="Arial"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noTextEdit="1"/>
          </p:cNvSpPr>
          <p:nvPr>
            <p:ph type="sldImg"/>
          </p:nvPr>
        </p:nvSpPr>
        <p:spPr>
          <a:ln/>
        </p:spPr>
      </p:sp>
      <p:sp>
        <p:nvSpPr>
          <p:cNvPr id="65538" name="Notes Placeholder 2"/>
          <p:cNvSpPr>
            <a:spLocks noGrp="1"/>
          </p:cNvSpPr>
          <p:nvPr>
            <p:ph type="body" idx="1"/>
          </p:nvPr>
        </p:nvSpPr>
        <p:spPr>
          <a:noFill/>
        </p:spPr>
        <p:txBody>
          <a:bodyPr/>
          <a:lstStyle/>
          <a:p>
            <a:endParaRPr lang="en-US" smtClean="0"/>
          </a:p>
        </p:txBody>
      </p:sp>
      <p:sp>
        <p:nvSpPr>
          <p:cNvPr id="65539" name="Slide Number Placeholder 3"/>
          <p:cNvSpPr>
            <a:spLocks noGrp="1"/>
          </p:cNvSpPr>
          <p:nvPr>
            <p:ph type="sldNum" sz="quarter" idx="5"/>
          </p:nvPr>
        </p:nvSpPr>
        <p:spPr>
          <a:noFill/>
          <a:ln>
            <a:miter lim="800000"/>
            <a:headEnd/>
            <a:tailEnd/>
          </a:ln>
        </p:spPr>
        <p:txBody>
          <a:bodyPr/>
          <a:lstStyle/>
          <a:p>
            <a:fld id="{B8AF37B8-8F39-4FAA-972C-D87F70A759E8}" type="slidenum">
              <a:rPr lang="en-US" smtClean="0">
                <a:cs typeface="Arial" charset="0"/>
              </a:rPr>
              <a:pPr/>
              <a:t>39</a:t>
            </a:fld>
            <a:endParaRPr lang="en-US" smtClean="0">
              <a:cs typeface="Arial"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a:ln/>
        </p:spPr>
      </p:sp>
      <p:sp>
        <p:nvSpPr>
          <p:cNvPr id="69634" name="Notes Placeholder 2"/>
          <p:cNvSpPr>
            <a:spLocks noGrp="1"/>
          </p:cNvSpPr>
          <p:nvPr>
            <p:ph type="body" idx="1"/>
          </p:nvPr>
        </p:nvSpPr>
        <p:spPr>
          <a:noFill/>
        </p:spPr>
        <p:txBody>
          <a:bodyPr/>
          <a:lstStyle/>
          <a:p>
            <a:endParaRPr lang="en-US" smtClean="0"/>
          </a:p>
        </p:txBody>
      </p:sp>
      <p:sp>
        <p:nvSpPr>
          <p:cNvPr id="69635" name="Slide Number Placeholder 3"/>
          <p:cNvSpPr>
            <a:spLocks noGrp="1"/>
          </p:cNvSpPr>
          <p:nvPr>
            <p:ph type="sldNum" sz="quarter" idx="5"/>
          </p:nvPr>
        </p:nvSpPr>
        <p:spPr>
          <a:noFill/>
          <a:ln>
            <a:miter lim="800000"/>
            <a:headEnd/>
            <a:tailEnd/>
          </a:ln>
        </p:spPr>
        <p:txBody>
          <a:bodyPr/>
          <a:lstStyle/>
          <a:p>
            <a:fld id="{C184C245-534A-474A-90DE-9F68071CE38A}" type="slidenum">
              <a:rPr lang="en-US" smtClean="0">
                <a:cs typeface="Arial" charset="0"/>
              </a:rPr>
              <a:pPr/>
              <a:t>42</a:t>
            </a:fld>
            <a:endParaRPr lang="en-US" smtClean="0">
              <a:cs typeface="Arial"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ln>
            <a:miter lim="800000"/>
            <a:headEnd/>
            <a:tailEnd/>
          </a:ln>
        </p:spPr>
        <p:txBody>
          <a:bodyPr/>
          <a:lstStyle/>
          <a:p>
            <a:fld id="{3937D5FA-2BA1-4C7F-AF50-07623D228944}" type="slidenum">
              <a:rPr lang="en-US" smtClean="0">
                <a:cs typeface="Arial" charset="0"/>
              </a:rPr>
              <a:pPr/>
              <a:t>5</a:t>
            </a:fld>
            <a:endParaRPr lang="en-US" smtClean="0">
              <a:cs typeface="Arial" charset="0"/>
            </a:endParaRPr>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4E1CED2-510F-4346-889B-3F60C225CA4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E33230D-2DE7-4189-8209-9A3CFEACC86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22098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381000"/>
            <a:ext cx="64770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3F62C63-FB7A-4987-871C-CB58482351F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7159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295400"/>
            <a:ext cx="8534400" cy="4876800"/>
          </a:xfrm>
        </p:spPr>
        <p:txBody>
          <a:bodyPr/>
          <a:lstStyle/>
          <a:p>
            <a:pPr lvl="0"/>
            <a:endParaRPr lang="en-US" noProof="0"/>
          </a:p>
        </p:txBody>
      </p:sp>
      <p:sp>
        <p:nvSpPr>
          <p:cNvPr id="4" name="Rectangle 6"/>
          <p:cNvSpPr>
            <a:spLocks noGrp="1" noChangeArrowheads="1"/>
          </p:cNvSpPr>
          <p:nvPr>
            <p:ph type="sldNum" sz="quarter" idx="10"/>
          </p:nvPr>
        </p:nvSpPr>
        <p:spPr>
          <a:ln/>
        </p:spPr>
        <p:txBody>
          <a:bodyPr/>
          <a:lstStyle>
            <a:lvl1pPr>
              <a:defRPr/>
            </a:lvl1pPr>
          </a:lstStyle>
          <a:p>
            <a:pPr>
              <a:defRPr/>
            </a:pPr>
            <a:fld id="{477358FB-AC4F-4699-8DF4-EDA7CA73AAE8}"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7159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954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2954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9E4F4DAF-04A6-4075-A884-D59E91F11DCA}"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smtClean="0"/>
          </a:p>
        </p:txBody>
      </p:sp>
      <p:sp>
        <p:nvSpPr>
          <p:cNvPr id="4" name="Rectangle 2"/>
          <p:cNvSpPr>
            <a:spLocks noGrp="1" noChangeArrowheads="1"/>
          </p:cNvSpPr>
          <p:nvPr>
            <p:ph type="dt" sz="half" idx="10"/>
          </p:nvPr>
        </p:nvSpPr>
        <p:spPr>
          <a:xfrm>
            <a:off x="457200" y="6251575"/>
            <a:ext cx="2133600" cy="476250"/>
          </a:xfrm>
          <a:prstGeom prst="rect">
            <a:avLst/>
          </a:prstGeom>
        </p:spPr>
        <p:txBody>
          <a:bodyPr/>
          <a:lstStyle>
            <a:lvl1pPr>
              <a:defRPr>
                <a:cs typeface="+mn-cs"/>
              </a:defRPr>
            </a:lvl1pPr>
          </a:lstStyle>
          <a:p>
            <a:pPr>
              <a:defRPr/>
            </a:pPr>
            <a:endParaRPr lang="en-US"/>
          </a:p>
        </p:txBody>
      </p:sp>
      <p:sp>
        <p:nvSpPr>
          <p:cNvPr id="5" name="Rectangle 3"/>
          <p:cNvSpPr>
            <a:spLocks noGrp="1" noChangeArrowheads="1"/>
          </p:cNvSpPr>
          <p:nvPr>
            <p:ph type="sldNum" sz="quarter" idx="11"/>
          </p:nvPr>
        </p:nvSpPr>
        <p:spPr/>
        <p:txBody>
          <a:bodyPr/>
          <a:lstStyle>
            <a:lvl1pPr>
              <a:defRPr/>
            </a:lvl1pPr>
          </a:lstStyle>
          <a:p>
            <a:pPr>
              <a:defRPr/>
            </a:pPr>
            <a:fld id="{48B38A9D-AD2C-411B-9DAC-4EA05DD04A71}" type="slidenum">
              <a:rPr lang="en-US"/>
              <a:pPr>
                <a:defRPr/>
              </a:pPr>
              <a:t>‹#›</a:t>
            </a:fld>
            <a:endParaRPr lang="en-US"/>
          </a:p>
        </p:txBody>
      </p:sp>
      <p:sp>
        <p:nvSpPr>
          <p:cNvPr id="6" name="Rectangle 14"/>
          <p:cNvSpPr>
            <a:spLocks noGrp="1" noChangeArrowheads="1"/>
          </p:cNvSpPr>
          <p:nvPr>
            <p:ph type="ftr" sz="quarter" idx="12"/>
          </p:nvPr>
        </p:nvSpPr>
        <p:spPr>
          <a:xfrm>
            <a:off x="3124200" y="6248400"/>
            <a:ext cx="2895600" cy="476250"/>
          </a:xfrm>
          <a:prstGeom prst="rect">
            <a:avLst/>
          </a:prstGeom>
        </p:spPr>
        <p:txBody>
          <a:bodyPr/>
          <a:lstStyle>
            <a:lvl1pPr>
              <a:defRPr>
                <a:cs typeface="+mn-cs"/>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1101B3F7-5D23-4E86-934C-4FBBF36BC56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65777FA7-99BC-4D3E-B215-35BA4617DAB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191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295400"/>
            <a:ext cx="4191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6FC120D5-02E8-4675-B7EB-9655CFF6E69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0551B0D7-E829-4721-8183-74F891D9962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910B3A58-9E89-4E56-8F1C-03BAAFD1F0B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98B8D127-7F59-4D9A-8D40-2EEF72E7CCA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E0C5BEB-6312-4978-9E21-BC64B13601F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F54731DA-4EC1-4E9D-BFB8-9E3E537D577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381000"/>
            <a:ext cx="8763000" cy="7159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95400"/>
            <a:ext cx="85344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7" descr="ilru logo"/>
          <p:cNvPicPr>
            <a:picLocks noChangeAspect="1" noChangeArrowheads="1"/>
          </p:cNvPicPr>
          <p:nvPr userDrawn="1"/>
        </p:nvPicPr>
        <p:blipFill>
          <a:blip r:embed="rId16"/>
          <a:srcRect/>
          <a:stretch>
            <a:fillRect/>
          </a:stretch>
        </p:blipFill>
        <p:spPr bwMode="auto">
          <a:xfrm>
            <a:off x="7924800" y="152400"/>
            <a:ext cx="990600" cy="471488"/>
          </a:xfrm>
          <a:prstGeom prst="rect">
            <a:avLst/>
          </a:prstGeom>
          <a:noFill/>
          <a:ln w="9525">
            <a:noFill/>
            <a:miter lim="800000"/>
            <a:headEnd/>
            <a:tailEnd/>
          </a:ln>
        </p:spPr>
      </p:pic>
      <p:sp>
        <p:nvSpPr>
          <p:cNvPr id="1030" name="Rectangle 6"/>
          <p:cNvSpPr>
            <a:spLocks noGrp="1" noChangeArrowheads="1"/>
          </p:cNvSpPr>
          <p:nvPr>
            <p:ph type="sldNum" sz="quarter" idx="4"/>
          </p:nvPr>
        </p:nvSpPr>
        <p:spPr bwMode="auto">
          <a:xfrm>
            <a:off x="8305800" y="6381750"/>
            <a:ext cx="609600" cy="2476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a:latin typeface="Arial" pitchFamily="34" charset="0"/>
                <a:cs typeface="+mn-cs"/>
              </a:defRPr>
            </a:lvl1pPr>
          </a:lstStyle>
          <a:p>
            <a:pPr>
              <a:defRPr/>
            </a:pPr>
            <a:fld id="{5C9EF4BC-8651-4A0A-9B2B-6FE454926D71}" type="slidenum">
              <a:rPr lang="en-US"/>
              <a:pPr>
                <a:defRPr/>
              </a:pPr>
              <a:t>‹#›</a:t>
            </a:fld>
            <a:endParaRPr lang="en-US"/>
          </a:p>
        </p:txBody>
      </p:sp>
      <p:sp>
        <p:nvSpPr>
          <p:cNvPr id="2" name="Rectangle 7"/>
          <p:cNvSpPr>
            <a:spLocks noChangeArrowheads="1"/>
          </p:cNvSpPr>
          <p:nvPr userDrawn="1"/>
        </p:nvSpPr>
        <p:spPr bwMode="auto">
          <a:xfrm>
            <a:off x="228600" y="6373813"/>
            <a:ext cx="4572000" cy="214312"/>
          </a:xfrm>
          <a:prstGeom prst="rect">
            <a:avLst/>
          </a:prstGeom>
          <a:noFill/>
          <a:ln w="9525">
            <a:noFill/>
            <a:miter lim="800000"/>
            <a:headEnd/>
            <a:tailEnd/>
          </a:ln>
          <a:effectLst/>
        </p:spPr>
        <p:txBody>
          <a:bodyPr>
            <a:spAutoFit/>
          </a:bodyPr>
          <a:lstStyle/>
          <a:p>
            <a:pPr>
              <a:defRPr/>
            </a:pPr>
            <a:r>
              <a:rPr lang="en-US" sz="800">
                <a:latin typeface="Arial" pitchFamily="34" charset="0"/>
                <a:cs typeface="+mn-cs"/>
              </a:rPr>
              <a:t>New Community Opportunities Center at ILRU – Independent Living Research Utilization</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transition/>
  <p:hf hdr="0" dt="0"/>
  <p:txStyles>
    <p:titleStyle>
      <a:lvl1pPr algn="l" rtl="0" eaLnBrk="0" fontAlgn="base" hangingPunct="0">
        <a:spcBef>
          <a:spcPct val="0"/>
        </a:spcBef>
        <a:spcAft>
          <a:spcPct val="0"/>
        </a:spcAft>
        <a:defRPr sz="3200" b="1">
          <a:solidFill>
            <a:srgbClr val="333399"/>
          </a:solidFill>
          <a:latin typeface="+mj-lt"/>
          <a:ea typeface="+mj-ea"/>
          <a:cs typeface="+mj-cs"/>
        </a:defRPr>
      </a:lvl1pPr>
      <a:lvl2pPr algn="l" rtl="0" eaLnBrk="0" fontAlgn="base" hangingPunct="0">
        <a:spcBef>
          <a:spcPct val="0"/>
        </a:spcBef>
        <a:spcAft>
          <a:spcPct val="0"/>
        </a:spcAft>
        <a:defRPr sz="3200" b="1">
          <a:solidFill>
            <a:srgbClr val="333399"/>
          </a:solidFill>
          <a:latin typeface="Arial Rounded MT Bold" pitchFamily="34" charset="0"/>
        </a:defRPr>
      </a:lvl2pPr>
      <a:lvl3pPr algn="l" rtl="0" eaLnBrk="0" fontAlgn="base" hangingPunct="0">
        <a:spcBef>
          <a:spcPct val="0"/>
        </a:spcBef>
        <a:spcAft>
          <a:spcPct val="0"/>
        </a:spcAft>
        <a:defRPr sz="3200" b="1">
          <a:solidFill>
            <a:srgbClr val="333399"/>
          </a:solidFill>
          <a:latin typeface="Arial Rounded MT Bold" pitchFamily="34" charset="0"/>
        </a:defRPr>
      </a:lvl3pPr>
      <a:lvl4pPr algn="l" rtl="0" eaLnBrk="0" fontAlgn="base" hangingPunct="0">
        <a:spcBef>
          <a:spcPct val="0"/>
        </a:spcBef>
        <a:spcAft>
          <a:spcPct val="0"/>
        </a:spcAft>
        <a:defRPr sz="3200" b="1">
          <a:solidFill>
            <a:srgbClr val="333399"/>
          </a:solidFill>
          <a:latin typeface="Arial Rounded MT Bold" pitchFamily="34" charset="0"/>
        </a:defRPr>
      </a:lvl4pPr>
      <a:lvl5pPr algn="l" rtl="0" eaLnBrk="0" fontAlgn="base" hangingPunct="0">
        <a:spcBef>
          <a:spcPct val="0"/>
        </a:spcBef>
        <a:spcAft>
          <a:spcPct val="0"/>
        </a:spcAft>
        <a:defRPr sz="3200" b="1">
          <a:solidFill>
            <a:srgbClr val="333399"/>
          </a:solidFill>
          <a:latin typeface="Arial Rounded MT Bold" pitchFamily="34" charset="0"/>
        </a:defRPr>
      </a:lvl5pPr>
      <a:lvl6pPr marL="457200" algn="l" rtl="0" fontAlgn="base">
        <a:spcBef>
          <a:spcPct val="0"/>
        </a:spcBef>
        <a:spcAft>
          <a:spcPct val="0"/>
        </a:spcAft>
        <a:defRPr sz="3200" b="1">
          <a:solidFill>
            <a:srgbClr val="333399"/>
          </a:solidFill>
          <a:latin typeface="Arial Rounded MT Bold" pitchFamily="34" charset="0"/>
        </a:defRPr>
      </a:lvl6pPr>
      <a:lvl7pPr marL="914400" algn="l" rtl="0" fontAlgn="base">
        <a:spcBef>
          <a:spcPct val="0"/>
        </a:spcBef>
        <a:spcAft>
          <a:spcPct val="0"/>
        </a:spcAft>
        <a:defRPr sz="3200" b="1">
          <a:solidFill>
            <a:srgbClr val="333399"/>
          </a:solidFill>
          <a:latin typeface="Arial Rounded MT Bold" pitchFamily="34" charset="0"/>
        </a:defRPr>
      </a:lvl7pPr>
      <a:lvl8pPr marL="1371600" algn="l" rtl="0" fontAlgn="base">
        <a:spcBef>
          <a:spcPct val="0"/>
        </a:spcBef>
        <a:spcAft>
          <a:spcPct val="0"/>
        </a:spcAft>
        <a:defRPr sz="3200" b="1">
          <a:solidFill>
            <a:srgbClr val="333399"/>
          </a:solidFill>
          <a:latin typeface="Arial Rounded MT Bold" pitchFamily="34" charset="0"/>
        </a:defRPr>
      </a:lvl8pPr>
      <a:lvl9pPr marL="1828800" algn="l" rtl="0" fontAlgn="base">
        <a:spcBef>
          <a:spcPct val="0"/>
        </a:spcBef>
        <a:spcAft>
          <a:spcPct val="0"/>
        </a:spcAft>
        <a:defRPr sz="3200" b="1">
          <a:solidFill>
            <a:srgbClr val="333399"/>
          </a:solidFill>
          <a:latin typeface="Arial Rounded MT Bold" pitchFamily="34" charset="0"/>
        </a:defRPr>
      </a:lvl9pPr>
    </p:titleStyle>
    <p:bodyStyle>
      <a:lvl1pPr marL="342900" indent="-342900" algn="l" rtl="0" eaLnBrk="0" fontAlgn="base" hangingPunct="0">
        <a:spcBef>
          <a:spcPct val="20000"/>
        </a:spcBef>
        <a:spcAft>
          <a:spcPct val="0"/>
        </a:spcAft>
        <a:buClr>
          <a:srgbClr val="000066"/>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hyperlink" Target="mailto:Izzo.1@osu.edu"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3.xml"/><Relationship Id="rId4" Type="http://schemas.openxmlformats.org/officeDocument/2006/relationships/hyperlink" Target="mailto:Izzo.1@osu.edu"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ncwd-youth.info/"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6.xml"/><Relationship Id="rId1" Type="http://schemas.openxmlformats.org/officeDocument/2006/relationships/tags" Target="../tags/tag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www.thinkcollege.net/"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8" Type="http://schemas.openxmlformats.org/officeDocument/2006/relationships/hyperlink" Target="http://ada.osu.edu/resources/fastfacts/index.htm" TargetMode="External"/><Relationship Id="rId3" Type="http://schemas.openxmlformats.org/officeDocument/2006/relationships/hyperlink" Target="http://www.thinkcollege.net/" TargetMode="External"/><Relationship Id="rId7" Type="http://schemas.openxmlformats.org/officeDocument/2006/relationships/hyperlink" Target="http://www.ahead.org/"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 Id="rId6" Type="http://schemas.openxmlformats.org/officeDocument/2006/relationships/hyperlink" Target="http://www.ncset.org/" TargetMode="External"/><Relationship Id="rId5" Type="http://schemas.openxmlformats.org/officeDocument/2006/relationships/hyperlink" Target="http://www.ncwd-youth.info/" TargetMode="External"/><Relationship Id="rId4" Type="http://schemas.openxmlformats.org/officeDocument/2006/relationships/hyperlink" Target="http://www.nsttac.org/" TargetMode="External"/><Relationship Id="rId9" Type="http://schemas.openxmlformats.org/officeDocument/2006/relationships/hyperlink" Target="http://fame.oln.org/" TargetMode="Externa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6.xml"/><Relationship Id="rId1" Type="http://schemas.openxmlformats.org/officeDocument/2006/relationships/tags" Target="../tags/tag5.xml"/></Relationships>
</file>

<file path=ppt/slides/_rels/slide46.xml.rels><?xml version="1.0" encoding="UTF-8" standalone="yes"?>
<Relationships xmlns="http://schemas.openxmlformats.org/package/2006/relationships"><Relationship Id="rId3" Type="http://schemas.openxmlformats.org/officeDocument/2006/relationships/hyperlink" Target="https://vovici.com/wsb.dll/s/12291g4a93e"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www.cilyouthtransition.org/"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6"/>
          <p:cNvSpPr>
            <a:spLocks noGrp="1" noChangeArrowheads="1"/>
          </p:cNvSpPr>
          <p:nvPr>
            <p:ph type="sldNum" sz="quarter" idx="10"/>
          </p:nvPr>
        </p:nvSpPr>
        <p:spPr>
          <a:noFill/>
          <a:ln>
            <a:miter lim="800000"/>
            <a:headEnd/>
            <a:tailEnd/>
          </a:ln>
        </p:spPr>
        <p:txBody>
          <a:bodyPr/>
          <a:lstStyle/>
          <a:p>
            <a:fld id="{E55A3999-E5FB-4063-9D79-159908EEE3AE}" type="slidenum">
              <a:rPr lang="en-US" smtClean="0">
                <a:latin typeface="Arial" charset="0"/>
                <a:cs typeface="Arial" charset="0"/>
              </a:rPr>
              <a:pPr/>
              <a:t>0</a:t>
            </a:fld>
            <a:endParaRPr lang="en-US" smtClean="0">
              <a:latin typeface="Arial" charset="0"/>
              <a:cs typeface="Arial" charset="0"/>
            </a:endParaRPr>
          </a:p>
        </p:txBody>
      </p:sp>
      <p:sp>
        <p:nvSpPr>
          <p:cNvPr id="2053" name="Rectangle 3"/>
          <p:cNvSpPr>
            <a:spLocks noGrp="1" noChangeArrowheads="1"/>
          </p:cNvSpPr>
          <p:nvPr>
            <p:ph type="subTitle" idx="4294967295"/>
          </p:nvPr>
        </p:nvSpPr>
        <p:spPr>
          <a:xfrm>
            <a:off x="381000" y="1676400"/>
            <a:ext cx="8382000" cy="4343400"/>
          </a:xfrm>
        </p:spPr>
        <p:txBody>
          <a:bodyPr/>
          <a:lstStyle/>
          <a:p>
            <a:pPr marL="0" indent="0" algn="ctr" eaLnBrk="1" hangingPunct="1">
              <a:buFontTx/>
              <a:buNone/>
              <a:defRPr/>
            </a:pPr>
            <a:r>
              <a:rPr lang="en-US" b="1" smtClean="0">
                <a:solidFill>
                  <a:srgbClr val="000099"/>
                </a:solidFill>
                <a:latin typeface="Arial Rounded MT Bold" pitchFamily="34" charset="0"/>
              </a:rPr>
              <a:t>Best Practice Models to Enhance the Successful Transition to College and Careers</a:t>
            </a:r>
          </a:p>
          <a:p>
            <a:pPr marL="0" indent="0" algn="ctr" eaLnBrk="1" hangingPunct="1">
              <a:lnSpc>
                <a:spcPct val="80000"/>
              </a:lnSpc>
              <a:buFontTx/>
              <a:buNone/>
              <a:defRPr/>
            </a:pPr>
            <a:endParaRPr lang="en-US" b="1" smtClean="0">
              <a:solidFill>
                <a:srgbClr val="000099"/>
              </a:solidFill>
              <a:latin typeface="Arial Rounded MT Bold" pitchFamily="34" charset="0"/>
            </a:endParaRPr>
          </a:p>
          <a:p>
            <a:pPr marL="0" indent="0" algn="ctr">
              <a:lnSpc>
                <a:spcPct val="80000"/>
              </a:lnSpc>
              <a:buFontTx/>
              <a:buNone/>
              <a:defRPr/>
            </a:pPr>
            <a:r>
              <a:rPr lang="en-US" sz="2000" smtClean="0">
                <a:solidFill>
                  <a:schemeClr val="accent2"/>
                </a:solidFill>
                <a:latin typeface="Arial Rounded MT Bold" pitchFamily="34" charset="0"/>
              </a:rPr>
              <a:t>June 20, 2011</a:t>
            </a:r>
          </a:p>
          <a:p>
            <a:pPr marL="0" indent="0" algn="ctr">
              <a:lnSpc>
                <a:spcPct val="80000"/>
              </a:lnSpc>
              <a:buFontTx/>
              <a:buNone/>
              <a:defRPr/>
            </a:pPr>
            <a:endParaRPr lang="en-US" sz="1000" smtClean="0">
              <a:solidFill>
                <a:schemeClr val="accent2"/>
              </a:solidFill>
              <a:latin typeface="Arial Rounded MT Bold" pitchFamily="34" charset="0"/>
            </a:endParaRPr>
          </a:p>
          <a:p>
            <a:pPr marL="0" indent="0" algn="ctr">
              <a:lnSpc>
                <a:spcPct val="80000"/>
              </a:lnSpc>
              <a:buFontTx/>
              <a:buNone/>
              <a:defRPr/>
            </a:pPr>
            <a:endParaRPr lang="en-US" sz="1000" smtClean="0">
              <a:solidFill>
                <a:schemeClr val="accent2"/>
              </a:solidFill>
              <a:latin typeface="Arial Rounded MT Bold" pitchFamily="34" charset="0"/>
            </a:endParaRPr>
          </a:p>
          <a:p>
            <a:pPr marL="0" indent="0" algn="ctr">
              <a:lnSpc>
                <a:spcPct val="80000"/>
              </a:lnSpc>
              <a:buFontTx/>
              <a:buNone/>
              <a:defRPr/>
            </a:pPr>
            <a:r>
              <a:rPr lang="en-US" sz="2000" smtClean="0">
                <a:solidFill>
                  <a:schemeClr val="accent2"/>
                </a:solidFill>
                <a:latin typeface="Arial Rounded MT Bold" pitchFamily="34" charset="0"/>
              </a:rPr>
              <a:t>Presented by:</a:t>
            </a:r>
          </a:p>
          <a:p>
            <a:pPr marL="0" indent="0" algn="ctr">
              <a:lnSpc>
                <a:spcPct val="80000"/>
              </a:lnSpc>
              <a:buFontTx/>
              <a:buNone/>
              <a:defRPr/>
            </a:pPr>
            <a:endParaRPr lang="en-US" sz="800" smtClean="0">
              <a:solidFill>
                <a:schemeClr val="accent2"/>
              </a:solidFill>
              <a:latin typeface="Arial Rounded MT Bold" pitchFamily="34" charset="0"/>
            </a:endParaRPr>
          </a:p>
          <a:p>
            <a:pPr marL="0" indent="0" algn="ctr" eaLnBrk="1" hangingPunct="1">
              <a:lnSpc>
                <a:spcPct val="80000"/>
              </a:lnSpc>
              <a:buFontTx/>
              <a:buNone/>
              <a:defRPr/>
            </a:pPr>
            <a:r>
              <a:rPr lang="en-US" sz="2400" i="1" smtClean="0">
                <a:solidFill>
                  <a:srgbClr val="333399"/>
                </a:solidFill>
                <a:effectLst>
                  <a:outerShdw blurRad="38100" dist="38100" dir="2700000" algn="tl">
                    <a:srgbClr val="C0C0C0"/>
                  </a:outerShdw>
                </a:effectLst>
                <a:latin typeface="Arial Rounded MT Bold" pitchFamily="34" charset="0"/>
              </a:rPr>
              <a:t>Margo Vreeburg Izzo, Ph.D.</a:t>
            </a:r>
          </a:p>
          <a:p>
            <a:pPr marL="0" indent="0" algn="ctr">
              <a:lnSpc>
                <a:spcPct val="80000"/>
              </a:lnSpc>
              <a:buFontTx/>
              <a:buNone/>
              <a:defRPr/>
            </a:pPr>
            <a:r>
              <a:rPr lang="en-US" sz="1800" i="1" smtClean="0">
                <a:solidFill>
                  <a:srgbClr val="000099"/>
                </a:solidFill>
                <a:latin typeface="Arial Rounded MT Bold" pitchFamily="34" charset="0"/>
              </a:rPr>
              <a:t>Program Director</a:t>
            </a:r>
          </a:p>
          <a:p>
            <a:pPr marL="0" indent="0" algn="ctr">
              <a:lnSpc>
                <a:spcPct val="80000"/>
              </a:lnSpc>
              <a:buFontTx/>
              <a:buNone/>
              <a:defRPr/>
            </a:pPr>
            <a:r>
              <a:rPr lang="en-US" sz="1800" i="1" smtClean="0">
                <a:solidFill>
                  <a:srgbClr val="000099"/>
                </a:solidFill>
                <a:latin typeface="Arial Rounded MT Bold" pitchFamily="34" charset="0"/>
              </a:rPr>
              <a:t>The Ohio State University</a:t>
            </a:r>
          </a:p>
          <a:p>
            <a:pPr marL="0" indent="0" algn="ctr">
              <a:lnSpc>
                <a:spcPct val="80000"/>
              </a:lnSpc>
              <a:buFontTx/>
              <a:buNone/>
              <a:defRPr/>
            </a:pPr>
            <a:r>
              <a:rPr lang="en-US" sz="1800" i="1" smtClean="0">
                <a:solidFill>
                  <a:srgbClr val="000099"/>
                </a:solidFill>
                <a:latin typeface="Arial Rounded MT Bold" pitchFamily="34" charset="0"/>
              </a:rPr>
              <a:t>Nisonger Center</a:t>
            </a:r>
          </a:p>
          <a:p>
            <a:pPr marL="0" indent="0" algn="ctr">
              <a:lnSpc>
                <a:spcPct val="80000"/>
              </a:lnSpc>
              <a:buFontTx/>
              <a:buNone/>
              <a:defRPr/>
            </a:pPr>
            <a:r>
              <a:rPr lang="en-US" sz="1800" i="1" smtClean="0">
                <a:solidFill>
                  <a:srgbClr val="000099"/>
                </a:solidFill>
                <a:latin typeface="Arial Rounded MT Bold" pitchFamily="34" charset="0"/>
                <a:hlinkClick r:id="rId4"/>
              </a:rPr>
              <a:t>Izzo.1@osu.edu</a:t>
            </a:r>
            <a:endParaRPr lang="en-US" sz="1800" i="1" smtClean="0">
              <a:solidFill>
                <a:srgbClr val="000099"/>
              </a:solidFill>
              <a:latin typeface="Arial Rounded MT Bold" pitchFamily="34" charset="0"/>
            </a:endParaRPr>
          </a:p>
          <a:p>
            <a:pPr marL="0" indent="0" algn="ctr">
              <a:lnSpc>
                <a:spcPct val="80000"/>
              </a:lnSpc>
              <a:buFontTx/>
              <a:buNone/>
              <a:defRPr/>
            </a:pPr>
            <a:r>
              <a:rPr lang="en-US" sz="1800" i="1" smtClean="0">
                <a:solidFill>
                  <a:srgbClr val="000099"/>
                </a:solidFill>
                <a:latin typeface="Arial Rounded MT Bold" pitchFamily="34" charset="0"/>
              </a:rPr>
              <a:t>614-292-9218</a:t>
            </a:r>
          </a:p>
          <a:p>
            <a:pPr marL="0" indent="0" algn="ctr" eaLnBrk="1" hangingPunct="1">
              <a:lnSpc>
                <a:spcPct val="80000"/>
              </a:lnSpc>
              <a:buFontTx/>
              <a:buNone/>
              <a:defRPr/>
            </a:pPr>
            <a:endParaRPr lang="en-US" sz="1600" smtClean="0">
              <a:solidFill>
                <a:srgbClr val="000099"/>
              </a:solidFill>
              <a:latin typeface="Arial Rounded MT Bold" pitchFamily="34" charset="0"/>
            </a:endParaRPr>
          </a:p>
          <a:p>
            <a:pPr marL="0" indent="0" algn="ctr" eaLnBrk="1" hangingPunct="1">
              <a:lnSpc>
                <a:spcPct val="80000"/>
              </a:lnSpc>
              <a:buFontTx/>
              <a:buNone/>
              <a:defRPr/>
            </a:pPr>
            <a:endParaRPr lang="en-US" sz="1200" i="1" smtClean="0">
              <a:solidFill>
                <a:srgbClr val="333399"/>
              </a:solidFill>
              <a:latin typeface="Arial Rounded MT Bold" pitchFamily="34" charset="0"/>
            </a:endParaRPr>
          </a:p>
          <a:p>
            <a:pPr marL="0" indent="0" algn="ctr" eaLnBrk="1" hangingPunct="1">
              <a:lnSpc>
                <a:spcPct val="80000"/>
              </a:lnSpc>
              <a:buFontTx/>
              <a:buNone/>
              <a:defRPr/>
            </a:pPr>
            <a:endParaRPr lang="en-US" smtClean="0">
              <a:solidFill>
                <a:srgbClr val="333399"/>
              </a:solidFill>
              <a:latin typeface="Arial Rounded MT Bold" pitchFamily="34" charset="0"/>
            </a:endParaRPr>
          </a:p>
        </p:txBody>
      </p:sp>
      <p:sp>
        <p:nvSpPr>
          <p:cNvPr id="90115" name="Rectangle 2"/>
          <p:cNvSpPr>
            <a:spLocks noChangeArrowheads="1"/>
          </p:cNvSpPr>
          <p:nvPr/>
        </p:nvSpPr>
        <p:spPr bwMode="auto">
          <a:xfrm>
            <a:off x="381000" y="609600"/>
            <a:ext cx="8382000" cy="838200"/>
          </a:xfrm>
          <a:prstGeom prst="rect">
            <a:avLst/>
          </a:prstGeom>
          <a:noFill/>
          <a:ln>
            <a:noFill/>
          </a:ln>
          <a:extLst/>
        </p:spPr>
        <p:txBody>
          <a:bodyPr anchor="ctr"/>
          <a:lstStyle/>
          <a:p>
            <a:pPr algn="ctr">
              <a:defRPr/>
            </a:pPr>
            <a:r>
              <a:rPr lang="en-US" sz="2800" b="0" dirty="0">
                <a:solidFill>
                  <a:srgbClr val="333399"/>
                </a:solidFill>
                <a:effectLst>
                  <a:outerShdw blurRad="38100" dist="38100" dir="2700000" algn="tl">
                    <a:srgbClr val="C0C0C0"/>
                  </a:outerShdw>
                </a:effectLst>
                <a:latin typeface="Arial Rounded MT Bold" pitchFamily="34" charset="0"/>
                <a:cs typeface="+mn-cs"/>
              </a:rPr>
              <a:t>New Community Opportunities Center </a:t>
            </a:r>
            <a:br>
              <a:rPr lang="en-US" sz="2800" b="0" dirty="0">
                <a:solidFill>
                  <a:srgbClr val="333399"/>
                </a:solidFill>
                <a:effectLst>
                  <a:outerShdw blurRad="38100" dist="38100" dir="2700000" algn="tl">
                    <a:srgbClr val="C0C0C0"/>
                  </a:outerShdw>
                </a:effectLst>
                <a:latin typeface="Arial Rounded MT Bold" pitchFamily="34" charset="0"/>
                <a:cs typeface="+mn-cs"/>
              </a:rPr>
            </a:br>
            <a:r>
              <a:rPr lang="en-US" sz="2800" b="0" dirty="0">
                <a:solidFill>
                  <a:srgbClr val="333399"/>
                </a:solidFill>
                <a:effectLst>
                  <a:outerShdw blurRad="38100" dist="38100" dir="2700000" algn="tl">
                    <a:srgbClr val="C0C0C0"/>
                  </a:outerShdw>
                </a:effectLst>
                <a:latin typeface="Arial Rounded MT Bold" pitchFamily="34" charset="0"/>
                <a:cs typeface="+mn-cs"/>
              </a:rPr>
              <a:t>at ILRU Presents…</a:t>
            </a:r>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152400" y="381000"/>
            <a:ext cx="7543800" cy="715963"/>
          </a:xfrm>
        </p:spPr>
        <p:txBody>
          <a:bodyPr/>
          <a:lstStyle/>
          <a:p>
            <a:r>
              <a:rPr lang="en-US" smtClean="0"/>
              <a:t>High School and College </a:t>
            </a:r>
          </a:p>
        </p:txBody>
      </p:sp>
      <p:sp>
        <p:nvSpPr>
          <p:cNvPr id="28674" name="Content Placeholder 2"/>
          <p:cNvSpPr>
            <a:spLocks noGrp="1"/>
          </p:cNvSpPr>
          <p:nvPr>
            <p:ph type="body" sz="half" idx="1"/>
          </p:nvPr>
        </p:nvSpPr>
        <p:spPr/>
        <p:txBody>
          <a:bodyPr/>
          <a:lstStyle/>
          <a:p>
            <a:pPr>
              <a:buFontTx/>
              <a:buNone/>
            </a:pPr>
            <a:r>
              <a:rPr lang="en-US" sz="2400" b="1" smtClean="0"/>
              <a:t>High School</a:t>
            </a:r>
          </a:p>
          <a:p>
            <a:r>
              <a:rPr lang="en-US" sz="2400" smtClean="0"/>
              <a:t>Services delivered in general ed, special ed class, community </a:t>
            </a:r>
          </a:p>
          <a:p>
            <a:r>
              <a:rPr lang="en-US" sz="2400" smtClean="0"/>
              <a:t>Receive age-appropriate transition assessment</a:t>
            </a:r>
          </a:p>
          <a:p>
            <a:r>
              <a:rPr lang="en-US" sz="2400" smtClean="0"/>
              <a:t>Promotes movement to further education, employment, ILS </a:t>
            </a:r>
          </a:p>
          <a:p>
            <a:r>
              <a:rPr lang="en-US" sz="2400" smtClean="0"/>
              <a:t>LEA must coordinate FAPE &amp; transition services for students</a:t>
            </a:r>
          </a:p>
        </p:txBody>
      </p:sp>
      <p:sp>
        <p:nvSpPr>
          <p:cNvPr id="28675" name="Content Placeholder 3"/>
          <p:cNvSpPr>
            <a:spLocks noGrp="1"/>
          </p:cNvSpPr>
          <p:nvPr>
            <p:ph type="body" sz="half" idx="2"/>
          </p:nvPr>
        </p:nvSpPr>
        <p:spPr/>
        <p:txBody>
          <a:bodyPr/>
          <a:lstStyle/>
          <a:p>
            <a:pPr>
              <a:buFontTx/>
              <a:buNone/>
            </a:pPr>
            <a:r>
              <a:rPr lang="en-US" sz="2400" b="1" smtClean="0"/>
              <a:t>College</a:t>
            </a:r>
          </a:p>
          <a:p>
            <a:r>
              <a:rPr lang="en-US" sz="2400" smtClean="0"/>
              <a:t>Service provided by disability counselors</a:t>
            </a:r>
          </a:p>
          <a:p>
            <a:r>
              <a:rPr lang="en-US" sz="2400" smtClean="0"/>
              <a:t>Not required to provide special classes</a:t>
            </a:r>
          </a:p>
          <a:p>
            <a:r>
              <a:rPr lang="en-US" sz="2400" smtClean="0"/>
              <a:t>Increase in specialized programs designed specifically for youth w/ disabilities</a:t>
            </a:r>
          </a:p>
          <a:p>
            <a:r>
              <a:rPr lang="en-US" sz="2400" smtClean="0"/>
              <a:t>Not required to provide FAPE; only academic adjustments required</a:t>
            </a:r>
          </a:p>
        </p:txBody>
      </p:sp>
      <p:sp>
        <p:nvSpPr>
          <p:cNvPr id="28676" name="Slide Number Placeholder 4"/>
          <p:cNvSpPr>
            <a:spLocks noGrp="1"/>
          </p:cNvSpPr>
          <p:nvPr>
            <p:ph type="sldNum" sz="quarter" idx="10"/>
          </p:nvPr>
        </p:nvSpPr>
        <p:spPr>
          <a:noFill/>
          <a:ln>
            <a:miter lim="800000"/>
            <a:headEnd/>
            <a:tailEnd/>
          </a:ln>
        </p:spPr>
        <p:txBody>
          <a:bodyPr/>
          <a:lstStyle/>
          <a:p>
            <a:fld id="{741A5D42-C7AF-4797-A42E-42BF4B7C62E1}" type="slidenum">
              <a:rPr lang="en-US" smtClean="0">
                <a:latin typeface="Arial" charset="0"/>
                <a:cs typeface="Arial" charset="0"/>
              </a:rPr>
              <a:pPr/>
              <a:t>9</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152400" y="381000"/>
            <a:ext cx="7620000" cy="715963"/>
          </a:xfrm>
        </p:spPr>
        <p:txBody>
          <a:bodyPr/>
          <a:lstStyle/>
          <a:p>
            <a:pPr eaLnBrk="1" hangingPunct="1"/>
            <a:r>
              <a:rPr lang="en-US" smtClean="0"/>
              <a:t>Evidence Based Practices</a:t>
            </a:r>
          </a:p>
        </p:txBody>
      </p:sp>
      <p:sp>
        <p:nvSpPr>
          <p:cNvPr id="29698" name="Rectangle 3"/>
          <p:cNvSpPr>
            <a:spLocks noGrp="1" noChangeArrowheads="1"/>
          </p:cNvSpPr>
          <p:nvPr>
            <p:ph type="body" idx="1"/>
          </p:nvPr>
        </p:nvSpPr>
        <p:spPr/>
        <p:txBody>
          <a:bodyPr/>
          <a:lstStyle/>
          <a:p>
            <a:pPr marL="338138" indent="-338138" eaLnBrk="1" hangingPunct="1">
              <a:lnSpc>
                <a:spcPct val="90000"/>
              </a:lnSpc>
            </a:pPr>
            <a:r>
              <a:rPr lang="en-US" sz="3200" smtClean="0">
                <a:solidFill>
                  <a:schemeClr val="tx2"/>
                </a:solidFill>
              </a:rPr>
              <a:t>Student Learning Communities (SLC)</a:t>
            </a:r>
          </a:p>
          <a:p>
            <a:pPr marL="688975" lvl="1" indent="-236538" eaLnBrk="1" hangingPunct="1">
              <a:lnSpc>
                <a:spcPct val="90000"/>
              </a:lnSpc>
            </a:pPr>
            <a:r>
              <a:rPr lang="en-US" sz="3200" smtClean="0">
                <a:solidFill>
                  <a:schemeClr val="tx2"/>
                </a:solidFill>
              </a:rPr>
              <a:t>SLC for High School Students  </a:t>
            </a:r>
          </a:p>
          <a:p>
            <a:pPr marL="688975" lvl="1" indent="-236538" eaLnBrk="1" hangingPunct="1">
              <a:lnSpc>
                <a:spcPct val="90000"/>
              </a:lnSpc>
            </a:pPr>
            <a:r>
              <a:rPr lang="en-US" sz="3200" smtClean="0">
                <a:solidFill>
                  <a:schemeClr val="tx2"/>
                </a:solidFill>
              </a:rPr>
              <a:t>SLC for Advanced Students</a:t>
            </a:r>
            <a:endParaRPr lang="en-US" smtClean="0">
              <a:solidFill>
                <a:schemeClr val="tx2"/>
              </a:solidFill>
            </a:endParaRPr>
          </a:p>
          <a:p>
            <a:pPr marL="338138" indent="-338138" eaLnBrk="1" hangingPunct="1">
              <a:lnSpc>
                <a:spcPct val="90000"/>
              </a:lnSpc>
            </a:pPr>
            <a:r>
              <a:rPr lang="en-US" sz="3200" smtClean="0">
                <a:solidFill>
                  <a:schemeClr val="tx2"/>
                </a:solidFill>
              </a:rPr>
              <a:t>Mentoring</a:t>
            </a:r>
          </a:p>
          <a:p>
            <a:pPr marL="688975" lvl="1" indent="-236538" eaLnBrk="1" hangingPunct="1">
              <a:lnSpc>
                <a:spcPct val="90000"/>
              </a:lnSpc>
            </a:pPr>
            <a:r>
              <a:rPr lang="en-US" sz="3200" smtClean="0">
                <a:solidFill>
                  <a:schemeClr val="tx2"/>
                </a:solidFill>
              </a:rPr>
              <a:t>Peer and Professional mentoring</a:t>
            </a:r>
          </a:p>
          <a:p>
            <a:pPr marL="688975" lvl="1" indent="-236538" eaLnBrk="1" hangingPunct="1">
              <a:lnSpc>
                <a:spcPct val="90000"/>
              </a:lnSpc>
            </a:pPr>
            <a:r>
              <a:rPr lang="en-US" sz="3200" smtClean="0">
                <a:solidFill>
                  <a:schemeClr val="tx2"/>
                </a:solidFill>
              </a:rPr>
              <a:t>Electronic and face-to-face</a:t>
            </a:r>
          </a:p>
          <a:p>
            <a:pPr marL="338138" indent="-338138" eaLnBrk="1" hangingPunct="1">
              <a:lnSpc>
                <a:spcPct val="90000"/>
              </a:lnSpc>
            </a:pPr>
            <a:r>
              <a:rPr lang="en-US" sz="3200" smtClean="0">
                <a:solidFill>
                  <a:schemeClr val="tx2"/>
                </a:solidFill>
              </a:rPr>
              <a:t>Assistive Technology</a:t>
            </a:r>
          </a:p>
          <a:p>
            <a:pPr marL="338138" indent="-338138" eaLnBrk="1" hangingPunct="1">
              <a:lnSpc>
                <a:spcPct val="90000"/>
              </a:lnSpc>
            </a:pPr>
            <a:r>
              <a:rPr lang="en-US" sz="3200" smtClean="0">
                <a:solidFill>
                  <a:schemeClr val="tx2"/>
                </a:solidFill>
              </a:rPr>
              <a:t>Work Based Experiences (i.e. Internships)</a:t>
            </a:r>
            <a:endParaRPr lang="en-US" sz="2500" b="1" smtClean="0"/>
          </a:p>
        </p:txBody>
      </p:sp>
      <p:sp>
        <p:nvSpPr>
          <p:cNvPr id="29699" name="Slide Number Placeholder 1"/>
          <p:cNvSpPr>
            <a:spLocks noGrp="1"/>
          </p:cNvSpPr>
          <p:nvPr>
            <p:ph type="sldNum" sz="quarter" idx="10"/>
          </p:nvPr>
        </p:nvSpPr>
        <p:spPr>
          <a:noFill/>
          <a:ln>
            <a:miter lim="800000"/>
            <a:headEnd/>
            <a:tailEnd/>
          </a:ln>
        </p:spPr>
        <p:txBody>
          <a:bodyPr/>
          <a:lstStyle/>
          <a:p>
            <a:fld id="{37A413A1-3B05-463D-A2F9-40CBEC18C2BF}" type="slidenum">
              <a:rPr lang="en-US" smtClean="0">
                <a:latin typeface="Arial" charset="0"/>
                <a:cs typeface="Arial" charset="0"/>
              </a:rPr>
              <a:pPr/>
              <a:t>10</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152400" y="381000"/>
            <a:ext cx="7315200" cy="715963"/>
          </a:xfrm>
        </p:spPr>
        <p:txBody>
          <a:bodyPr/>
          <a:lstStyle/>
          <a:p>
            <a:pPr eaLnBrk="1" hangingPunct="1"/>
            <a:r>
              <a:rPr lang="en-US" smtClean="0"/>
              <a:t>Student Learning Community</a:t>
            </a:r>
          </a:p>
        </p:txBody>
      </p:sp>
      <p:sp>
        <p:nvSpPr>
          <p:cNvPr id="30722" name="Rectangle 3"/>
          <p:cNvSpPr>
            <a:spLocks noGrp="1" noChangeArrowheads="1"/>
          </p:cNvSpPr>
          <p:nvPr>
            <p:ph sz="quarter" idx="1"/>
          </p:nvPr>
        </p:nvSpPr>
        <p:spPr/>
        <p:txBody>
          <a:bodyPr/>
          <a:lstStyle/>
          <a:p>
            <a:pPr marL="338138" indent="-338138" eaLnBrk="1" hangingPunct="1"/>
            <a:r>
              <a:rPr lang="en-US" smtClean="0">
                <a:solidFill>
                  <a:schemeClr val="tx2"/>
                </a:solidFill>
              </a:rPr>
              <a:t>Weekly sessions totally ~ 20 hrs</a:t>
            </a:r>
          </a:p>
          <a:p>
            <a:pPr marL="338138" indent="-338138" eaLnBrk="1" hangingPunct="1">
              <a:buFontTx/>
              <a:buNone/>
            </a:pPr>
            <a:endParaRPr lang="en-US" sz="1200" smtClean="0">
              <a:solidFill>
                <a:schemeClr val="tx2"/>
              </a:solidFill>
            </a:endParaRPr>
          </a:p>
          <a:p>
            <a:pPr marL="338138" indent="-338138" eaLnBrk="1" hangingPunct="1"/>
            <a:r>
              <a:rPr lang="en-US" smtClean="0">
                <a:solidFill>
                  <a:schemeClr val="tx2"/>
                </a:solidFill>
              </a:rPr>
              <a:t>Mixed mode</a:t>
            </a:r>
          </a:p>
          <a:p>
            <a:pPr marL="688975" lvl="1" indent="-236538" eaLnBrk="1" hangingPunct="1"/>
            <a:r>
              <a:rPr lang="en-US" sz="2800" smtClean="0">
                <a:solidFill>
                  <a:schemeClr val="tx2"/>
                </a:solidFill>
              </a:rPr>
              <a:t>Electronic, class trips, class meetings</a:t>
            </a:r>
          </a:p>
          <a:p>
            <a:pPr marL="338138" indent="-338138" eaLnBrk="1" hangingPunct="1">
              <a:buFontTx/>
              <a:buNone/>
            </a:pPr>
            <a:endParaRPr lang="en-US" sz="1200" smtClean="0">
              <a:solidFill>
                <a:schemeClr val="tx2"/>
              </a:solidFill>
            </a:endParaRPr>
          </a:p>
          <a:p>
            <a:pPr marL="338138" indent="-338138" eaLnBrk="1" hangingPunct="1"/>
            <a:r>
              <a:rPr lang="en-US" smtClean="0">
                <a:solidFill>
                  <a:schemeClr val="tx2"/>
                </a:solidFill>
              </a:rPr>
              <a:t>Speakers who are near-peers, professionals, or disability/student services</a:t>
            </a:r>
            <a:endParaRPr lang="en-US" b="1" smtClean="0"/>
          </a:p>
        </p:txBody>
      </p:sp>
      <p:sp>
        <p:nvSpPr>
          <p:cNvPr id="30723" name="Slide Number Placeholder 1"/>
          <p:cNvSpPr>
            <a:spLocks noGrp="1"/>
          </p:cNvSpPr>
          <p:nvPr>
            <p:ph type="sldNum" sz="quarter" idx="10"/>
          </p:nvPr>
        </p:nvSpPr>
        <p:spPr>
          <a:noFill/>
          <a:ln>
            <a:miter lim="800000"/>
            <a:headEnd/>
            <a:tailEnd/>
          </a:ln>
        </p:spPr>
        <p:txBody>
          <a:bodyPr/>
          <a:lstStyle/>
          <a:p>
            <a:fld id="{9D4250C9-BA62-4D05-9E75-016BCCE0CF27}" type="slidenum">
              <a:rPr lang="en-US" smtClean="0">
                <a:latin typeface="Arial" charset="0"/>
                <a:cs typeface="Arial" charset="0"/>
              </a:rPr>
              <a:pPr/>
              <a:t>11</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152400" y="503238"/>
            <a:ext cx="8305800" cy="715962"/>
          </a:xfrm>
        </p:spPr>
        <p:txBody>
          <a:bodyPr/>
          <a:lstStyle/>
          <a:p>
            <a:pPr eaLnBrk="1" hangingPunct="1"/>
            <a:r>
              <a:rPr lang="en-US" smtClean="0"/>
              <a:t>Beginner Student Learning Communities </a:t>
            </a:r>
          </a:p>
        </p:txBody>
      </p:sp>
      <p:sp>
        <p:nvSpPr>
          <p:cNvPr id="31746"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mtClean="0">
                <a:solidFill>
                  <a:schemeClr val="tx2"/>
                </a:solidFill>
              </a:rPr>
              <a:t>Designed for upper level high school students or first year college students</a:t>
            </a:r>
          </a:p>
          <a:p>
            <a:pPr eaLnBrk="1" hangingPunct="1">
              <a:lnSpc>
                <a:spcPct val="90000"/>
              </a:lnSpc>
              <a:buFont typeface="Wingdings" pitchFamily="2" charset="2"/>
              <a:buNone/>
            </a:pPr>
            <a:endParaRPr lang="en-US" sz="900" smtClean="0">
              <a:solidFill>
                <a:schemeClr val="tx2"/>
              </a:solidFill>
            </a:endParaRPr>
          </a:p>
          <a:p>
            <a:pPr eaLnBrk="1" hangingPunct="1">
              <a:lnSpc>
                <a:spcPct val="90000"/>
              </a:lnSpc>
            </a:pPr>
            <a:r>
              <a:rPr lang="en-US" smtClean="0">
                <a:solidFill>
                  <a:schemeClr val="tx2"/>
                </a:solidFill>
              </a:rPr>
              <a:t>Matching Personality, Interests &amp; Skills to Careers</a:t>
            </a:r>
          </a:p>
          <a:p>
            <a:pPr eaLnBrk="1" hangingPunct="1">
              <a:lnSpc>
                <a:spcPct val="90000"/>
              </a:lnSpc>
            </a:pPr>
            <a:r>
              <a:rPr lang="en-US" smtClean="0">
                <a:solidFill>
                  <a:schemeClr val="tx2"/>
                </a:solidFill>
              </a:rPr>
              <a:t>Self-Advocacy, Disclosure  &amp; Transition Skills</a:t>
            </a:r>
          </a:p>
          <a:p>
            <a:pPr eaLnBrk="1" hangingPunct="1">
              <a:lnSpc>
                <a:spcPct val="90000"/>
              </a:lnSpc>
            </a:pPr>
            <a:r>
              <a:rPr lang="en-US" smtClean="0">
                <a:solidFill>
                  <a:schemeClr val="tx2"/>
                </a:solidFill>
              </a:rPr>
              <a:t>Assistive Technology</a:t>
            </a:r>
          </a:p>
          <a:p>
            <a:pPr eaLnBrk="1" hangingPunct="1">
              <a:lnSpc>
                <a:spcPct val="90000"/>
              </a:lnSpc>
            </a:pPr>
            <a:r>
              <a:rPr lang="en-US" smtClean="0">
                <a:solidFill>
                  <a:schemeClr val="tx2"/>
                </a:solidFill>
              </a:rPr>
              <a:t>Presentation of Self-Advocacy Plans</a:t>
            </a:r>
          </a:p>
          <a:p>
            <a:pPr eaLnBrk="1" hangingPunct="1">
              <a:lnSpc>
                <a:spcPct val="90000"/>
              </a:lnSpc>
            </a:pPr>
            <a:r>
              <a:rPr lang="en-US" smtClean="0">
                <a:solidFill>
                  <a:schemeClr val="tx2"/>
                </a:solidFill>
              </a:rPr>
              <a:t>Leverage the benefits of work-based experiences (i.e. internships)</a:t>
            </a:r>
          </a:p>
          <a:p>
            <a:pPr eaLnBrk="1" hangingPunct="1">
              <a:lnSpc>
                <a:spcPct val="90000"/>
              </a:lnSpc>
            </a:pPr>
            <a:r>
              <a:rPr lang="en-US" smtClean="0">
                <a:solidFill>
                  <a:schemeClr val="tx2"/>
                </a:solidFill>
              </a:rPr>
              <a:t>Increasing internal locus of control</a:t>
            </a:r>
            <a:endParaRPr lang="en-US" b="1" smtClean="0">
              <a:solidFill>
                <a:schemeClr val="tx2"/>
              </a:solidFill>
            </a:endParaRPr>
          </a:p>
        </p:txBody>
      </p:sp>
      <p:sp>
        <p:nvSpPr>
          <p:cNvPr id="31747" name="Slide Number Placeholder 1"/>
          <p:cNvSpPr>
            <a:spLocks noGrp="1"/>
          </p:cNvSpPr>
          <p:nvPr>
            <p:ph type="sldNum" sz="quarter" idx="10"/>
          </p:nvPr>
        </p:nvSpPr>
        <p:spPr>
          <a:noFill/>
          <a:ln>
            <a:miter lim="800000"/>
            <a:headEnd/>
            <a:tailEnd/>
          </a:ln>
        </p:spPr>
        <p:txBody>
          <a:bodyPr/>
          <a:lstStyle/>
          <a:p>
            <a:fld id="{5A394CE2-39FC-44E6-89BF-54A9A7C5FEA6}" type="slidenum">
              <a:rPr lang="en-US" smtClean="0">
                <a:latin typeface="Arial" charset="0"/>
                <a:cs typeface="Arial" charset="0"/>
              </a:rPr>
              <a:pPr/>
              <a:t>12</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a:xfrm>
            <a:off x="152400" y="533400"/>
            <a:ext cx="8763000" cy="715963"/>
          </a:xfrm>
        </p:spPr>
        <p:txBody>
          <a:bodyPr/>
          <a:lstStyle/>
          <a:p>
            <a:pPr eaLnBrk="1" hangingPunct="1"/>
            <a:r>
              <a:rPr lang="en-US" smtClean="0"/>
              <a:t>Advanced Student Learning Communities </a:t>
            </a:r>
          </a:p>
        </p:txBody>
      </p:sp>
      <p:sp>
        <p:nvSpPr>
          <p:cNvPr id="32770" name="Rectangle 3"/>
          <p:cNvSpPr>
            <a:spLocks noGrp="1" noChangeArrowheads="1"/>
          </p:cNvSpPr>
          <p:nvPr>
            <p:ph sz="quarter" idx="1"/>
          </p:nvPr>
        </p:nvSpPr>
        <p:spPr>
          <a:xfrm>
            <a:off x="457200" y="1371600"/>
            <a:ext cx="8534400" cy="4876800"/>
          </a:xfrm>
        </p:spPr>
        <p:txBody>
          <a:bodyPr/>
          <a:lstStyle/>
          <a:p>
            <a:pPr marL="273050" indent="-273050" eaLnBrk="1" hangingPunct="1">
              <a:lnSpc>
                <a:spcPct val="90000"/>
              </a:lnSpc>
              <a:buFont typeface="Wingdings" pitchFamily="2" charset="2"/>
              <a:buNone/>
            </a:pPr>
            <a:r>
              <a:rPr lang="en-US" smtClean="0">
                <a:solidFill>
                  <a:schemeClr val="tx2"/>
                </a:solidFill>
              </a:rPr>
              <a:t>Designed for college students and graduate students</a:t>
            </a:r>
          </a:p>
          <a:p>
            <a:pPr marL="273050" indent="-273050" eaLnBrk="1" hangingPunct="1">
              <a:lnSpc>
                <a:spcPct val="90000"/>
              </a:lnSpc>
              <a:buFont typeface="Wingdings" pitchFamily="2" charset="2"/>
              <a:buNone/>
            </a:pPr>
            <a:endParaRPr lang="en-US" sz="900" smtClean="0">
              <a:solidFill>
                <a:schemeClr val="tx2"/>
              </a:solidFill>
            </a:endParaRPr>
          </a:p>
          <a:p>
            <a:pPr marL="273050" indent="-273050" eaLnBrk="1" hangingPunct="1">
              <a:lnSpc>
                <a:spcPct val="90000"/>
              </a:lnSpc>
              <a:buFont typeface="Tahoma" pitchFamily="34" charset="0"/>
              <a:buChar char="•"/>
            </a:pPr>
            <a:r>
              <a:rPr lang="en-US" smtClean="0">
                <a:solidFill>
                  <a:schemeClr val="tx2"/>
                </a:solidFill>
              </a:rPr>
              <a:t>Transition assessments to promote awareness of skills, aptitudes and learning styles</a:t>
            </a:r>
          </a:p>
          <a:p>
            <a:pPr marL="273050" indent="-273050" eaLnBrk="1" hangingPunct="1">
              <a:lnSpc>
                <a:spcPct val="90000"/>
              </a:lnSpc>
              <a:buFont typeface="Tahoma" pitchFamily="34" charset="0"/>
              <a:buChar char="•"/>
            </a:pPr>
            <a:r>
              <a:rPr lang="en-US" smtClean="0">
                <a:solidFill>
                  <a:schemeClr val="tx2"/>
                </a:solidFill>
              </a:rPr>
              <a:t>Self-Advocacy &amp; Disclosure</a:t>
            </a:r>
          </a:p>
          <a:p>
            <a:pPr marL="273050" indent="-273050" eaLnBrk="1" hangingPunct="1">
              <a:lnSpc>
                <a:spcPct val="90000"/>
              </a:lnSpc>
              <a:buFont typeface="Tahoma" pitchFamily="34" charset="0"/>
              <a:buChar char="•"/>
            </a:pPr>
            <a:r>
              <a:rPr lang="en-US" smtClean="0">
                <a:solidFill>
                  <a:schemeClr val="tx2"/>
                </a:solidFill>
              </a:rPr>
              <a:t>Finding internships and addressing issues of accessibility</a:t>
            </a:r>
          </a:p>
          <a:p>
            <a:pPr marL="273050" indent="-273050" eaLnBrk="1" hangingPunct="1">
              <a:lnSpc>
                <a:spcPct val="90000"/>
              </a:lnSpc>
              <a:buFont typeface="Tahoma" pitchFamily="34" charset="0"/>
              <a:buChar char="•"/>
            </a:pPr>
            <a:r>
              <a:rPr lang="en-US" smtClean="0">
                <a:solidFill>
                  <a:schemeClr val="tx2"/>
                </a:solidFill>
              </a:rPr>
              <a:t>Student responsibilities</a:t>
            </a:r>
          </a:p>
          <a:p>
            <a:pPr marL="273050" indent="-273050" eaLnBrk="1" hangingPunct="1">
              <a:lnSpc>
                <a:spcPct val="90000"/>
              </a:lnSpc>
              <a:buFont typeface="Tahoma" pitchFamily="34" charset="0"/>
              <a:buChar char="•"/>
            </a:pPr>
            <a:r>
              <a:rPr lang="en-US" smtClean="0">
                <a:solidFill>
                  <a:schemeClr val="tx2"/>
                </a:solidFill>
              </a:rPr>
              <a:t>Employability Skills (résumé development, personal statements)</a:t>
            </a:r>
          </a:p>
        </p:txBody>
      </p:sp>
      <p:sp>
        <p:nvSpPr>
          <p:cNvPr id="32771" name="Slide Number Placeholder 1"/>
          <p:cNvSpPr>
            <a:spLocks noGrp="1"/>
          </p:cNvSpPr>
          <p:nvPr>
            <p:ph type="sldNum" sz="quarter" idx="10"/>
          </p:nvPr>
        </p:nvSpPr>
        <p:spPr>
          <a:noFill/>
          <a:ln>
            <a:miter lim="800000"/>
            <a:headEnd/>
            <a:tailEnd/>
          </a:ln>
        </p:spPr>
        <p:txBody>
          <a:bodyPr/>
          <a:lstStyle/>
          <a:p>
            <a:fld id="{EE257F3F-C324-4165-B233-1E115E472E8F}" type="slidenum">
              <a:rPr lang="en-US" smtClean="0">
                <a:latin typeface="Arial" charset="0"/>
                <a:cs typeface="Arial" charset="0"/>
              </a:rPr>
              <a:pPr/>
              <a:t>13</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a:xfrm>
            <a:off x="152400" y="381000"/>
            <a:ext cx="7696200" cy="715963"/>
          </a:xfrm>
        </p:spPr>
        <p:txBody>
          <a:bodyPr/>
          <a:lstStyle/>
          <a:p>
            <a:pPr eaLnBrk="1" hangingPunct="1"/>
            <a:r>
              <a:rPr lang="en-US" smtClean="0"/>
              <a:t>Mentoring</a:t>
            </a:r>
          </a:p>
        </p:txBody>
      </p:sp>
      <p:sp>
        <p:nvSpPr>
          <p:cNvPr id="33794" name="Text Placeholder 2"/>
          <p:cNvSpPr>
            <a:spLocks noGrp="1"/>
          </p:cNvSpPr>
          <p:nvPr>
            <p:ph type="body" idx="1"/>
          </p:nvPr>
        </p:nvSpPr>
        <p:spPr>
          <a:xfrm>
            <a:off x="457200" y="1295400"/>
            <a:ext cx="8534400" cy="4876800"/>
          </a:xfrm>
        </p:spPr>
        <p:txBody>
          <a:bodyPr/>
          <a:lstStyle/>
          <a:p>
            <a:pPr marL="0" indent="0">
              <a:buFontTx/>
              <a:buNone/>
            </a:pPr>
            <a:r>
              <a:rPr lang="en-US" smtClean="0"/>
              <a:t>“Mentoring relationships increase academic achievement, self-confidence and social skills, and decrease behavioral problems”*</a:t>
            </a:r>
          </a:p>
          <a:p>
            <a:pPr marL="400050" lvl="1" indent="0">
              <a:buFontTx/>
              <a:buNone/>
            </a:pPr>
            <a:endParaRPr lang="en-US" sz="2800" smtClean="0">
              <a:solidFill>
                <a:schemeClr val="tx2"/>
              </a:solidFill>
            </a:endParaRPr>
          </a:p>
          <a:p>
            <a:pPr marL="0" indent="0">
              <a:buFontTx/>
              <a:buNone/>
            </a:pPr>
            <a:r>
              <a:rPr lang="en-US" i="1" smtClean="0">
                <a:solidFill>
                  <a:schemeClr val="tx2"/>
                </a:solidFill>
              </a:rPr>
              <a:t>Students participate through:</a:t>
            </a:r>
          </a:p>
          <a:p>
            <a:pPr marL="1039813" lvl="2" indent="-273050" eaLnBrk="1" hangingPunct="1">
              <a:lnSpc>
                <a:spcPct val="110000"/>
              </a:lnSpc>
              <a:buFont typeface="Wingdings 2" pitchFamily="18" charset="2"/>
              <a:buChar char=""/>
            </a:pPr>
            <a:r>
              <a:rPr lang="en-US" sz="2800" smtClean="0">
                <a:solidFill>
                  <a:schemeClr val="tx2"/>
                </a:solidFill>
              </a:rPr>
              <a:t>listserv </a:t>
            </a:r>
          </a:p>
          <a:p>
            <a:pPr marL="1039813" lvl="2" indent="-273050" eaLnBrk="1" hangingPunct="1">
              <a:lnSpc>
                <a:spcPct val="110000"/>
              </a:lnSpc>
              <a:buFont typeface="Wingdings 2" pitchFamily="18" charset="2"/>
              <a:buChar char=""/>
            </a:pPr>
            <a:r>
              <a:rPr lang="en-US" sz="2800" smtClean="0">
                <a:solidFill>
                  <a:schemeClr val="tx2"/>
                </a:solidFill>
              </a:rPr>
              <a:t>email </a:t>
            </a:r>
          </a:p>
          <a:p>
            <a:pPr marL="1039813" lvl="2" indent="-273050" eaLnBrk="1" hangingPunct="1">
              <a:lnSpc>
                <a:spcPct val="110000"/>
              </a:lnSpc>
              <a:buFont typeface="Wingdings 2" pitchFamily="18" charset="2"/>
              <a:buChar char=""/>
            </a:pPr>
            <a:r>
              <a:rPr lang="en-US" sz="2800" smtClean="0">
                <a:solidFill>
                  <a:schemeClr val="tx2"/>
                </a:solidFill>
              </a:rPr>
              <a:t>face-to-face</a:t>
            </a:r>
            <a:endParaRPr lang="en-US" smtClean="0">
              <a:solidFill>
                <a:schemeClr val="tx2"/>
              </a:solidFill>
            </a:endParaRPr>
          </a:p>
          <a:p>
            <a:pPr marL="0" indent="0">
              <a:buFontTx/>
              <a:buNone/>
            </a:pPr>
            <a:endParaRPr lang="en-US" sz="1600" smtClean="0">
              <a:solidFill>
                <a:schemeClr val="tx2"/>
              </a:solidFill>
            </a:endParaRPr>
          </a:p>
          <a:p>
            <a:pPr marL="0" indent="0">
              <a:buFontTx/>
              <a:buNone/>
            </a:pPr>
            <a:r>
              <a:rPr lang="en-US" sz="1600" smtClean="0">
                <a:solidFill>
                  <a:schemeClr val="tx2"/>
                </a:solidFill>
              </a:rPr>
              <a:t>*(Campbell-Whatley, 2001; Cartledge &amp; Kourea, 2008; Leake, Burgstahler &amp;Izzo, in press)</a:t>
            </a:r>
            <a:endParaRPr lang="en-US" smtClean="0"/>
          </a:p>
        </p:txBody>
      </p:sp>
      <p:pic>
        <p:nvPicPr>
          <p:cNvPr id="33795" name="Picture 22" descr="Three young adults looking at computer screen and laughing."/>
          <p:cNvPicPr>
            <a:picLocks noChangeAspect="1" noChangeArrowheads="1"/>
          </p:cNvPicPr>
          <p:nvPr/>
        </p:nvPicPr>
        <p:blipFill>
          <a:blip r:embed="rId3"/>
          <a:srcRect/>
          <a:stretch>
            <a:fillRect/>
          </a:stretch>
        </p:blipFill>
        <p:spPr bwMode="auto">
          <a:xfrm>
            <a:off x="5556250" y="2971800"/>
            <a:ext cx="3359150" cy="2111375"/>
          </a:xfrm>
          <a:prstGeom prst="rect">
            <a:avLst/>
          </a:prstGeom>
          <a:noFill/>
          <a:ln w="9525">
            <a:noFill/>
            <a:miter lim="800000"/>
            <a:headEnd/>
            <a:tailEnd/>
          </a:ln>
        </p:spPr>
      </p:pic>
      <p:sp>
        <p:nvSpPr>
          <p:cNvPr id="33796" name="Slide Number Placeholder 4"/>
          <p:cNvSpPr>
            <a:spLocks noGrp="1"/>
          </p:cNvSpPr>
          <p:nvPr>
            <p:ph type="sldNum" sz="quarter" idx="10"/>
          </p:nvPr>
        </p:nvSpPr>
        <p:spPr>
          <a:noFill/>
          <a:ln>
            <a:miter lim="800000"/>
            <a:headEnd/>
            <a:tailEnd/>
          </a:ln>
        </p:spPr>
        <p:txBody>
          <a:bodyPr/>
          <a:lstStyle/>
          <a:p>
            <a:fld id="{D5962287-D1BB-4DD5-B512-75484D89DD42}" type="slidenum">
              <a:rPr lang="en-US" smtClean="0">
                <a:latin typeface="Arial" charset="0"/>
                <a:cs typeface="Arial" charset="0"/>
              </a:rPr>
              <a:pPr/>
              <a:t>14</a:t>
            </a:fld>
            <a:endParaRPr lang="en-US" smtClean="0">
              <a:latin typeface="Arial" charset="0"/>
              <a:cs typeface="Arial"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idx="4294967295"/>
          </p:nvPr>
        </p:nvSpPr>
        <p:spPr>
          <a:xfrm>
            <a:off x="152400" y="381000"/>
            <a:ext cx="7696200" cy="715963"/>
          </a:xfrm>
        </p:spPr>
        <p:txBody>
          <a:bodyPr/>
          <a:lstStyle/>
          <a:p>
            <a:pPr eaLnBrk="1" hangingPunct="1"/>
            <a:r>
              <a:rPr lang="en-US" sz="3600" smtClean="0">
                <a:solidFill>
                  <a:srgbClr val="000099"/>
                </a:solidFill>
              </a:rPr>
              <a:t>Assistive Technology (AT)</a:t>
            </a:r>
          </a:p>
        </p:txBody>
      </p:sp>
      <p:sp>
        <p:nvSpPr>
          <p:cNvPr id="268292" name="Rectangle 3"/>
          <p:cNvSpPr>
            <a:spLocks noGrp="1" noChangeArrowheads="1"/>
          </p:cNvSpPr>
          <p:nvPr>
            <p:ph type="body" idx="4294967295"/>
          </p:nvPr>
        </p:nvSpPr>
        <p:spPr/>
        <p:txBody>
          <a:bodyPr/>
          <a:lstStyle/>
          <a:p>
            <a:pPr eaLnBrk="1" hangingPunct="1">
              <a:defRPr/>
            </a:pPr>
            <a:r>
              <a:rPr lang="en-US" dirty="0" smtClean="0">
                <a:solidFill>
                  <a:srgbClr val="000000"/>
                </a:solidFill>
              </a:rPr>
              <a:t>AT provided by secondary programs is often owned by the school district</a:t>
            </a:r>
          </a:p>
          <a:p>
            <a:pPr eaLnBrk="1" hangingPunct="1">
              <a:defRPr/>
            </a:pPr>
            <a:r>
              <a:rPr lang="en-US" dirty="0" smtClean="0">
                <a:solidFill>
                  <a:srgbClr val="000000"/>
                </a:solidFill>
              </a:rPr>
              <a:t>AT owned by school district does not transition to college setting</a:t>
            </a:r>
          </a:p>
          <a:p>
            <a:pPr eaLnBrk="1" hangingPunct="1">
              <a:defRPr/>
            </a:pPr>
            <a:r>
              <a:rPr lang="en-US" dirty="0" smtClean="0">
                <a:solidFill>
                  <a:srgbClr val="000000"/>
                </a:solidFill>
              </a:rPr>
              <a:t>Rehabilitation Services can purchase needed AT so students can learn to use AT</a:t>
            </a:r>
            <a:endParaRPr lang="en-US" dirty="0">
              <a:solidFill>
                <a:srgbClr val="000000"/>
              </a:solidFill>
            </a:endParaRPr>
          </a:p>
          <a:p>
            <a:pPr marL="0" indent="0" eaLnBrk="1" hangingPunct="1">
              <a:buFontTx/>
              <a:buNone/>
              <a:defRPr/>
            </a:pPr>
            <a:endParaRPr lang="en-US" sz="900" dirty="0" smtClean="0">
              <a:solidFill>
                <a:srgbClr val="000000"/>
              </a:solidFill>
            </a:endParaRPr>
          </a:p>
          <a:p>
            <a:pPr eaLnBrk="1" hangingPunct="1">
              <a:buFontTx/>
              <a:buNone/>
              <a:defRPr/>
            </a:pPr>
            <a:r>
              <a:rPr lang="en-US" dirty="0" smtClean="0">
                <a:solidFill>
                  <a:srgbClr val="000000"/>
                </a:solidFill>
              </a:rPr>
              <a:t>Recommendation:  purchase AT for students while in High School so they become proficient  AT users prior to attending college.</a:t>
            </a:r>
          </a:p>
        </p:txBody>
      </p:sp>
      <p:sp>
        <p:nvSpPr>
          <p:cNvPr id="34819" name="Slide Number Placeholder 1"/>
          <p:cNvSpPr>
            <a:spLocks noGrp="1"/>
          </p:cNvSpPr>
          <p:nvPr>
            <p:ph type="sldNum" sz="quarter" idx="10"/>
          </p:nvPr>
        </p:nvSpPr>
        <p:spPr>
          <a:noFill/>
          <a:ln>
            <a:miter lim="800000"/>
            <a:headEnd/>
            <a:tailEnd/>
          </a:ln>
        </p:spPr>
        <p:txBody>
          <a:bodyPr/>
          <a:lstStyle/>
          <a:p>
            <a:fld id="{F380698C-CE7E-45DB-A7C2-263A9FA10E83}" type="slidenum">
              <a:rPr lang="en-US" smtClean="0">
                <a:latin typeface="Arial" charset="0"/>
                <a:cs typeface="Arial" charset="0"/>
              </a:rPr>
              <a:pPr/>
              <a:t>15</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152400" y="503238"/>
            <a:ext cx="8763000" cy="715962"/>
          </a:xfrm>
        </p:spPr>
        <p:txBody>
          <a:bodyPr/>
          <a:lstStyle/>
          <a:p>
            <a:r>
              <a:rPr lang="en-US" smtClean="0"/>
              <a:t>Clarify Career Goals Work-Based Experiences</a:t>
            </a:r>
          </a:p>
        </p:txBody>
      </p:sp>
      <p:sp>
        <p:nvSpPr>
          <p:cNvPr id="36866" name="Content Placeholder 2"/>
          <p:cNvSpPr>
            <a:spLocks noGrp="1"/>
          </p:cNvSpPr>
          <p:nvPr>
            <p:ph type="body" idx="1"/>
          </p:nvPr>
        </p:nvSpPr>
        <p:spPr>
          <a:xfrm>
            <a:off x="457200" y="1600200"/>
            <a:ext cx="6858000" cy="4876800"/>
          </a:xfrm>
        </p:spPr>
        <p:txBody>
          <a:bodyPr/>
          <a:lstStyle/>
          <a:p>
            <a:r>
              <a:rPr lang="en-US" smtClean="0"/>
              <a:t>Career Exploration</a:t>
            </a:r>
          </a:p>
          <a:p>
            <a:r>
              <a:rPr lang="en-US" smtClean="0"/>
              <a:t>Job Shadowing</a:t>
            </a:r>
          </a:p>
          <a:p>
            <a:r>
              <a:rPr lang="en-US" smtClean="0"/>
              <a:t>Volunteer Work</a:t>
            </a:r>
          </a:p>
          <a:p>
            <a:r>
              <a:rPr lang="en-US" smtClean="0"/>
              <a:t>Service Learning</a:t>
            </a:r>
          </a:p>
          <a:p>
            <a:r>
              <a:rPr lang="en-US" smtClean="0"/>
              <a:t>Internships (unpaid and paid)</a:t>
            </a:r>
          </a:p>
          <a:p>
            <a:r>
              <a:rPr lang="en-US" smtClean="0"/>
              <a:t>Apprenticeships</a:t>
            </a:r>
          </a:p>
          <a:p>
            <a:r>
              <a:rPr lang="en-US" smtClean="0"/>
              <a:t>Paid Employment</a:t>
            </a:r>
          </a:p>
        </p:txBody>
      </p:sp>
      <p:sp>
        <p:nvSpPr>
          <p:cNvPr id="36867" name="Slide Number Placeholder 1"/>
          <p:cNvSpPr>
            <a:spLocks noGrp="1"/>
          </p:cNvSpPr>
          <p:nvPr>
            <p:ph type="sldNum" sz="quarter" idx="10"/>
          </p:nvPr>
        </p:nvSpPr>
        <p:spPr>
          <a:noFill/>
          <a:ln>
            <a:miter lim="800000"/>
            <a:headEnd/>
            <a:tailEnd/>
          </a:ln>
        </p:spPr>
        <p:txBody>
          <a:bodyPr/>
          <a:lstStyle/>
          <a:p>
            <a:fld id="{C50A5EFD-77CB-4D07-A4F3-EBE0E5201602}" type="slidenum">
              <a:rPr lang="en-US" smtClean="0">
                <a:latin typeface="Arial" charset="0"/>
                <a:cs typeface="Arial" charset="0"/>
              </a:rPr>
              <a:pPr/>
              <a:t>16</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6"/>
          <p:cNvSpPr>
            <a:spLocks noGrp="1" noChangeArrowheads="1"/>
          </p:cNvSpPr>
          <p:nvPr>
            <p:ph type="sldNum" sz="quarter" idx="10"/>
          </p:nvPr>
        </p:nvSpPr>
        <p:spPr>
          <a:noFill/>
          <a:ln>
            <a:miter lim="800000"/>
            <a:headEnd/>
            <a:tailEnd/>
          </a:ln>
        </p:spPr>
        <p:txBody>
          <a:bodyPr/>
          <a:lstStyle/>
          <a:p>
            <a:fld id="{C5A68A0F-01FC-485C-80C5-5D8DCF79D413}" type="slidenum">
              <a:rPr lang="en-US" smtClean="0">
                <a:latin typeface="Arial" charset="0"/>
                <a:cs typeface="Arial" charset="0"/>
              </a:rPr>
              <a:pPr/>
              <a:t>17</a:t>
            </a:fld>
            <a:endParaRPr lang="en-US" smtClean="0">
              <a:latin typeface="Arial" charset="0"/>
              <a:cs typeface="Arial" charset="0"/>
            </a:endParaRPr>
          </a:p>
        </p:txBody>
      </p:sp>
      <p:sp>
        <p:nvSpPr>
          <p:cNvPr id="38914" name="Slide Number Placeholder 2"/>
          <p:cNvSpPr txBox="1">
            <a:spLocks noGrp="1"/>
          </p:cNvSpPr>
          <p:nvPr/>
        </p:nvSpPr>
        <p:spPr bwMode="auto">
          <a:xfrm>
            <a:off x="152400" y="6384925"/>
            <a:ext cx="8763000" cy="396875"/>
          </a:xfrm>
          <a:prstGeom prst="rect">
            <a:avLst/>
          </a:prstGeom>
          <a:noFill/>
          <a:ln w="9525">
            <a:noFill/>
            <a:miter lim="800000"/>
            <a:headEnd/>
            <a:tailEnd/>
          </a:ln>
        </p:spPr>
        <p:txBody>
          <a:bodyPr/>
          <a:lstStyle/>
          <a:p>
            <a:endParaRPr lang="en-US" sz="1000">
              <a:solidFill>
                <a:schemeClr val="bg1"/>
              </a:solidFill>
            </a:endParaRPr>
          </a:p>
        </p:txBody>
      </p:sp>
      <p:sp>
        <p:nvSpPr>
          <p:cNvPr id="38915" name="Title 5"/>
          <p:cNvSpPr>
            <a:spLocks noGrp="1"/>
          </p:cNvSpPr>
          <p:nvPr>
            <p:ph type="title"/>
          </p:nvPr>
        </p:nvSpPr>
        <p:spPr>
          <a:xfrm>
            <a:off x="152400" y="381000"/>
            <a:ext cx="7010400" cy="715963"/>
          </a:xfrm>
        </p:spPr>
        <p:txBody>
          <a:bodyPr/>
          <a:lstStyle/>
          <a:p>
            <a:pPr eaLnBrk="1" hangingPunct="1"/>
            <a:r>
              <a:rPr lang="en-US" smtClean="0"/>
              <a:t>Questions and Answers</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152400" y="381000"/>
            <a:ext cx="7696200" cy="715963"/>
          </a:xfrm>
        </p:spPr>
        <p:txBody>
          <a:bodyPr/>
          <a:lstStyle/>
          <a:p>
            <a:r>
              <a:rPr lang="en-US" smtClean="0"/>
              <a:t>Part 2:  College Success Strategies</a:t>
            </a:r>
          </a:p>
        </p:txBody>
      </p:sp>
      <p:sp>
        <p:nvSpPr>
          <p:cNvPr id="39938" name="Content Placeholder 2"/>
          <p:cNvSpPr>
            <a:spLocks noGrp="1"/>
          </p:cNvSpPr>
          <p:nvPr>
            <p:ph idx="1"/>
          </p:nvPr>
        </p:nvSpPr>
        <p:spPr/>
        <p:txBody>
          <a:bodyPr/>
          <a:lstStyle/>
          <a:p>
            <a:r>
              <a:rPr lang="en-US" smtClean="0"/>
              <a:t>Know your GOALS for going to college</a:t>
            </a:r>
          </a:p>
          <a:p>
            <a:pPr lvl="1"/>
            <a:r>
              <a:rPr lang="en-US" sz="2800" smtClean="0"/>
              <a:t>Career</a:t>
            </a:r>
          </a:p>
          <a:p>
            <a:pPr lvl="1"/>
            <a:r>
              <a:rPr lang="en-US" sz="2800" smtClean="0"/>
              <a:t>Education/Lifelong Learning</a:t>
            </a:r>
          </a:p>
          <a:p>
            <a:pPr lvl="1"/>
            <a:r>
              <a:rPr lang="en-US" sz="2800" smtClean="0"/>
              <a:t>Social</a:t>
            </a:r>
          </a:p>
          <a:p>
            <a:pPr lvl="1"/>
            <a:r>
              <a:rPr lang="en-US" sz="2800" smtClean="0"/>
              <a:t>Employability Development</a:t>
            </a:r>
          </a:p>
          <a:p>
            <a:pPr lvl="1">
              <a:buFontTx/>
              <a:buNone/>
            </a:pPr>
            <a:endParaRPr lang="en-US" sz="900" smtClean="0"/>
          </a:p>
          <a:p>
            <a:r>
              <a:rPr lang="en-US" smtClean="0"/>
              <a:t>Balance education and employment goals</a:t>
            </a:r>
            <a:endParaRPr lang="en-US" sz="1800" smtClean="0"/>
          </a:p>
        </p:txBody>
      </p:sp>
      <p:sp>
        <p:nvSpPr>
          <p:cNvPr id="39939" name="Slide Number Placeholder 3"/>
          <p:cNvSpPr>
            <a:spLocks noGrp="1"/>
          </p:cNvSpPr>
          <p:nvPr>
            <p:ph type="sldNum" sz="quarter" idx="10"/>
          </p:nvPr>
        </p:nvSpPr>
        <p:spPr>
          <a:noFill/>
          <a:ln>
            <a:miter lim="800000"/>
            <a:headEnd/>
            <a:tailEnd/>
          </a:ln>
        </p:spPr>
        <p:txBody>
          <a:bodyPr/>
          <a:lstStyle/>
          <a:p>
            <a:fld id="{895E7CDC-CFA9-4DD6-8D0D-487F39D5E750}" type="slidenum">
              <a:rPr lang="en-US" smtClean="0">
                <a:latin typeface="Arial" charset="0"/>
                <a:cs typeface="Arial" charset="0"/>
              </a:rPr>
              <a:pPr/>
              <a:t>18</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6"/>
          <p:cNvSpPr>
            <a:spLocks noGrp="1" noChangeArrowheads="1"/>
          </p:cNvSpPr>
          <p:nvPr>
            <p:ph type="sldNum" sz="quarter" idx="10"/>
          </p:nvPr>
        </p:nvSpPr>
        <p:spPr>
          <a:noFill/>
          <a:ln>
            <a:miter lim="800000"/>
            <a:headEnd/>
            <a:tailEnd/>
          </a:ln>
        </p:spPr>
        <p:txBody>
          <a:bodyPr/>
          <a:lstStyle/>
          <a:p>
            <a:fld id="{19DA906B-F97C-4135-87E7-174CB1CDEF96}" type="slidenum">
              <a:rPr lang="en-US" smtClean="0">
                <a:latin typeface="Arial" charset="0"/>
                <a:cs typeface="Arial" charset="0"/>
              </a:rPr>
              <a:pPr/>
              <a:t>1</a:t>
            </a:fld>
            <a:endParaRPr lang="en-US" smtClean="0">
              <a:latin typeface="Arial" charset="0"/>
              <a:cs typeface="Arial" charset="0"/>
            </a:endParaRPr>
          </a:p>
        </p:txBody>
      </p:sp>
      <p:sp>
        <p:nvSpPr>
          <p:cNvPr id="2053" name="Rectangle 3"/>
          <p:cNvSpPr>
            <a:spLocks noGrp="1" noChangeArrowheads="1"/>
          </p:cNvSpPr>
          <p:nvPr>
            <p:ph type="subTitle" idx="4294967295"/>
          </p:nvPr>
        </p:nvSpPr>
        <p:spPr>
          <a:xfrm>
            <a:off x="381000" y="1676400"/>
            <a:ext cx="8382000" cy="4343400"/>
          </a:xfrm>
        </p:spPr>
        <p:txBody>
          <a:bodyPr/>
          <a:lstStyle/>
          <a:p>
            <a:pPr marL="0" indent="0" algn="ctr" eaLnBrk="1" hangingPunct="1">
              <a:buFontTx/>
              <a:buNone/>
              <a:defRPr/>
            </a:pPr>
            <a:r>
              <a:rPr lang="en-US" b="1" dirty="0" smtClean="0">
                <a:solidFill>
                  <a:srgbClr val="000099"/>
                </a:solidFill>
                <a:latin typeface="Arial Rounded MT Bold" pitchFamily="34" charset="0"/>
              </a:rPr>
              <a:t>Best Practice Models to Enhance the Successful Transition to College and Careers</a:t>
            </a:r>
          </a:p>
          <a:p>
            <a:pPr marL="0" indent="0" algn="ctr" eaLnBrk="1" hangingPunct="1">
              <a:lnSpc>
                <a:spcPct val="80000"/>
              </a:lnSpc>
              <a:buFontTx/>
              <a:buNone/>
              <a:defRPr/>
            </a:pPr>
            <a:endParaRPr lang="en-US" b="1" dirty="0" smtClean="0">
              <a:solidFill>
                <a:srgbClr val="000099"/>
              </a:solidFill>
              <a:latin typeface="Arial Rounded MT Bold" pitchFamily="34" charset="0"/>
            </a:endParaRPr>
          </a:p>
          <a:p>
            <a:pPr marL="0" indent="0" algn="ctr">
              <a:lnSpc>
                <a:spcPct val="80000"/>
              </a:lnSpc>
              <a:buFontTx/>
              <a:buNone/>
              <a:defRPr/>
            </a:pPr>
            <a:r>
              <a:rPr lang="en-US" sz="2000" dirty="0" smtClean="0">
                <a:solidFill>
                  <a:schemeClr val="accent2"/>
                </a:solidFill>
                <a:latin typeface="Arial Rounded MT Bold" pitchFamily="34" charset="0"/>
              </a:rPr>
              <a:t>June 20, 2011</a:t>
            </a:r>
          </a:p>
          <a:p>
            <a:pPr marL="0" indent="0" algn="ctr">
              <a:lnSpc>
                <a:spcPct val="80000"/>
              </a:lnSpc>
              <a:buFontTx/>
              <a:buNone/>
              <a:defRPr/>
            </a:pPr>
            <a:endParaRPr lang="en-US" sz="1000" dirty="0" smtClean="0">
              <a:solidFill>
                <a:schemeClr val="accent2"/>
              </a:solidFill>
              <a:latin typeface="Arial Rounded MT Bold" pitchFamily="34" charset="0"/>
            </a:endParaRPr>
          </a:p>
          <a:p>
            <a:pPr marL="0" indent="0" algn="ctr">
              <a:lnSpc>
                <a:spcPct val="80000"/>
              </a:lnSpc>
              <a:buFontTx/>
              <a:buNone/>
              <a:defRPr/>
            </a:pPr>
            <a:endParaRPr lang="en-US" sz="900" dirty="0" smtClean="0">
              <a:solidFill>
                <a:schemeClr val="accent2"/>
              </a:solidFill>
              <a:latin typeface="Arial Rounded MT Bold" pitchFamily="34" charset="0"/>
            </a:endParaRPr>
          </a:p>
          <a:p>
            <a:pPr marL="0" indent="0" algn="ctr">
              <a:lnSpc>
                <a:spcPct val="80000"/>
              </a:lnSpc>
              <a:buFontTx/>
              <a:buNone/>
              <a:defRPr/>
            </a:pPr>
            <a:r>
              <a:rPr lang="en-US" sz="2000" dirty="0" smtClean="0">
                <a:solidFill>
                  <a:schemeClr val="accent2"/>
                </a:solidFill>
                <a:latin typeface="Arial Rounded MT Bold" pitchFamily="34" charset="0"/>
              </a:rPr>
              <a:t>Presented by:</a:t>
            </a:r>
          </a:p>
          <a:p>
            <a:pPr marL="0" indent="0" algn="ctr">
              <a:lnSpc>
                <a:spcPct val="80000"/>
              </a:lnSpc>
              <a:buFontTx/>
              <a:buNone/>
              <a:defRPr/>
            </a:pPr>
            <a:endParaRPr lang="en-US" sz="800" dirty="0" smtClean="0">
              <a:solidFill>
                <a:schemeClr val="accent2"/>
              </a:solidFill>
              <a:latin typeface="Arial Rounded MT Bold" pitchFamily="34" charset="0"/>
            </a:endParaRPr>
          </a:p>
          <a:p>
            <a:pPr marL="0" indent="0" algn="ctr" eaLnBrk="1" hangingPunct="1">
              <a:lnSpc>
                <a:spcPct val="80000"/>
              </a:lnSpc>
              <a:buFontTx/>
              <a:buNone/>
              <a:defRPr/>
            </a:pPr>
            <a:r>
              <a:rPr lang="en-US" sz="2400" i="1" dirty="0" smtClean="0">
                <a:solidFill>
                  <a:srgbClr val="333399"/>
                </a:solidFill>
                <a:effectLst>
                  <a:outerShdw blurRad="38100" dist="38100" dir="2700000" algn="tl">
                    <a:srgbClr val="C0C0C0"/>
                  </a:outerShdw>
                </a:effectLst>
                <a:latin typeface="Arial Rounded MT Bold" pitchFamily="34" charset="0"/>
              </a:rPr>
              <a:t>Margo Vreeburg Izzo, Ph.D.</a:t>
            </a:r>
          </a:p>
          <a:p>
            <a:pPr marL="0" indent="0" algn="ctr">
              <a:lnSpc>
                <a:spcPct val="80000"/>
              </a:lnSpc>
              <a:buFontTx/>
              <a:buNone/>
              <a:defRPr/>
            </a:pPr>
            <a:r>
              <a:rPr lang="en-US" sz="1800" i="1" dirty="0" smtClean="0">
                <a:solidFill>
                  <a:srgbClr val="000099"/>
                </a:solidFill>
                <a:latin typeface="Arial Rounded MT Bold" pitchFamily="34" charset="0"/>
              </a:rPr>
              <a:t>Program Director</a:t>
            </a:r>
          </a:p>
          <a:p>
            <a:pPr marL="0" indent="0" algn="ctr">
              <a:lnSpc>
                <a:spcPct val="80000"/>
              </a:lnSpc>
              <a:buFontTx/>
              <a:buNone/>
              <a:defRPr/>
            </a:pPr>
            <a:r>
              <a:rPr lang="en-US" sz="1800" i="1" dirty="0" smtClean="0">
                <a:solidFill>
                  <a:srgbClr val="000099"/>
                </a:solidFill>
                <a:latin typeface="Arial Rounded MT Bold" pitchFamily="34" charset="0"/>
              </a:rPr>
              <a:t>The Ohio State University</a:t>
            </a:r>
          </a:p>
          <a:p>
            <a:pPr marL="0" indent="0" algn="ctr">
              <a:lnSpc>
                <a:spcPct val="80000"/>
              </a:lnSpc>
              <a:buFontTx/>
              <a:buNone/>
              <a:defRPr/>
            </a:pPr>
            <a:r>
              <a:rPr lang="en-US" sz="1800" i="1" dirty="0" err="1" smtClean="0">
                <a:solidFill>
                  <a:srgbClr val="000099"/>
                </a:solidFill>
                <a:latin typeface="Arial Rounded MT Bold" pitchFamily="34" charset="0"/>
              </a:rPr>
              <a:t>Nisonger</a:t>
            </a:r>
            <a:r>
              <a:rPr lang="en-US" sz="1800" i="1" dirty="0" smtClean="0">
                <a:solidFill>
                  <a:srgbClr val="000099"/>
                </a:solidFill>
                <a:latin typeface="Arial Rounded MT Bold" pitchFamily="34" charset="0"/>
              </a:rPr>
              <a:t> Center</a:t>
            </a:r>
          </a:p>
          <a:p>
            <a:pPr marL="0" indent="0" algn="ctr">
              <a:lnSpc>
                <a:spcPct val="80000"/>
              </a:lnSpc>
              <a:buFontTx/>
              <a:buNone/>
              <a:defRPr/>
            </a:pPr>
            <a:r>
              <a:rPr lang="en-US" sz="1800" i="1" dirty="0" smtClean="0">
                <a:solidFill>
                  <a:srgbClr val="000099"/>
                </a:solidFill>
                <a:latin typeface="Arial Rounded MT Bold" pitchFamily="34" charset="0"/>
                <a:hlinkClick r:id="rId4"/>
              </a:rPr>
              <a:t>Izzo.1@osu.edu</a:t>
            </a:r>
            <a:endParaRPr lang="en-US" sz="1800" i="1" dirty="0" smtClean="0">
              <a:solidFill>
                <a:srgbClr val="000099"/>
              </a:solidFill>
              <a:latin typeface="Arial Rounded MT Bold" pitchFamily="34" charset="0"/>
            </a:endParaRPr>
          </a:p>
          <a:p>
            <a:pPr marL="0" indent="0" algn="ctr">
              <a:lnSpc>
                <a:spcPct val="80000"/>
              </a:lnSpc>
              <a:buFontTx/>
              <a:buNone/>
              <a:defRPr/>
            </a:pPr>
            <a:r>
              <a:rPr lang="en-US" sz="1800" i="1" dirty="0" smtClean="0">
                <a:solidFill>
                  <a:srgbClr val="000099"/>
                </a:solidFill>
                <a:latin typeface="Arial Rounded MT Bold" pitchFamily="34" charset="0"/>
              </a:rPr>
              <a:t>614-292-9218</a:t>
            </a:r>
          </a:p>
          <a:p>
            <a:pPr marL="0" indent="0" algn="ctr" eaLnBrk="1" hangingPunct="1">
              <a:lnSpc>
                <a:spcPct val="80000"/>
              </a:lnSpc>
              <a:buFontTx/>
              <a:buNone/>
              <a:defRPr/>
            </a:pPr>
            <a:endParaRPr lang="en-US" sz="1600" dirty="0" smtClean="0">
              <a:solidFill>
                <a:srgbClr val="000099"/>
              </a:solidFill>
              <a:latin typeface="Arial Rounded MT Bold" pitchFamily="34" charset="0"/>
            </a:endParaRPr>
          </a:p>
          <a:p>
            <a:pPr marL="0" indent="0" algn="ctr" eaLnBrk="1" hangingPunct="1">
              <a:lnSpc>
                <a:spcPct val="80000"/>
              </a:lnSpc>
              <a:buFontTx/>
              <a:buNone/>
              <a:defRPr/>
            </a:pPr>
            <a:endParaRPr lang="en-US" sz="1200" i="1" dirty="0" smtClean="0">
              <a:solidFill>
                <a:srgbClr val="333399"/>
              </a:solidFill>
              <a:latin typeface="Arial Rounded MT Bold" pitchFamily="34" charset="0"/>
            </a:endParaRPr>
          </a:p>
          <a:p>
            <a:pPr marL="0" indent="0" algn="ctr" eaLnBrk="1" hangingPunct="1">
              <a:lnSpc>
                <a:spcPct val="80000"/>
              </a:lnSpc>
              <a:buFontTx/>
              <a:buNone/>
              <a:defRPr/>
            </a:pPr>
            <a:endParaRPr lang="en-US" dirty="0" smtClean="0">
              <a:solidFill>
                <a:srgbClr val="333399"/>
              </a:solidFill>
              <a:latin typeface="Arial Rounded MT Bold" pitchFamily="34" charset="0"/>
            </a:endParaRPr>
          </a:p>
        </p:txBody>
      </p:sp>
      <p:sp>
        <p:nvSpPr>
          <p:cNvPr id="90115" name="Rectangle 2"/>
          <p:cNvSpPr>
            <a:spLocks noChangeArrowheads="1"/>
          </p:cNvSpPr>
          <p:nvPr/>
        </p:nvSpPr>
        <p:spPr bwMode="auto">
          <a:xfrm>
            <a:off x="381000" y="609600"/>
            <a:ext cx="8382000" cy="838200"/>
          </a:xfrm>
          <a:prstGeom prst="rect">
            <a:avLst/>
          </a:prstGeom>
          <a:noFill/>
          <a:ln>
            <a:noFill/>
          </a:ln>
          <a:extLst/>
        </p:spPr>
        <p:txBody>
          <a:bodyPr anchor="ctr"/>
          <a:lstStyle/>
          <a:p>
            <a:pPr algn="ctr">
              <a:defRPr/>
            </a:pPr>
            <a:r>
              <a:rPr lang="en-US" sz="2800" b="0" dirty="0">
                <a:solidFill>
                  <a:srgbClr val="333399"/>
                </a:solidFill>
                <a:effectLst>
                  <a:outerShdw blurRad="38100" dist="38100" dir="2700000" algn="tl">
                    <a:srgbClr val="C0C0C0"/>
                  </a:outerShdw>
                </a:effectLst>
                <a:latin typeface="Arial Rounded MT Bold" pitchFamily="34" charset="0"/>
                <a:cs typeface="+mn-cs"/>
              </a:rPr>
              <a:t>New Community Opportunities Center </a:t>
            </a:r>
            <a:br>
              <a:rPr lang="en-US" sz="2800" b="0" dirty="0">
                <a:solidFill>
                  <a:srgbClr val="333399"/>
                </a:solidFill>
                <a:effectLst>
                  <a:outerShdw blurRad="38100" dist="38100" dir="2700000" algn="tl">
                    <a:srgbClr val="C0C0C0"/>
                  </a:outerShdw>
                </a:effectLst>
                <a:latin typeface="Arial Rounded MT Bold" pitchFamily="34" charset="0"/>
                <a:cs typeface="+mn-cs"/>
              </a:rPr>
            </a:br>
            <a:r>
              <a:rPr lang="en-US" sz="2800" b="0" dirty="0">
                <a:solidFill>
                  <a:srgbClr val="333399"/>
                </a:solidFill>
                <a:effectLst>
                  <a:outerShdw blurRad="38100" dist="38100" dir="2700000" algn="tl">
                    <a:srgbClr val="C0C0C0"/>
                  </a:outerShdw>
                </a:effectLst>
                <a:latin typeface="Arial Rounded MT Bold" pitchFamily="34" charset="0"/>
                <a:cs typeface="+mn-cs"/>
              </a:rPr>
              <a:t>at ILRU Presents…</a:t>
            </a:r>
          </a:p>
        </p:txBody>
      </p:sp>
    </p:spTree>
    <p:custDataLst>
      <p:tags r:id="rId1"/>
    </p:custData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a:xfrm>
            <a:off x="152400" y="381000"/>
            <a:ext cx="7543800" cy="715963"/>
          </a:xfrm>
        </p:spPr>
        <p:txBody>
          <a:bodyPr/>
          <a:lstStyle/>
          <a:p>
            <a:r>
              <a:rPr lang="en-US" smtClean="0"/>
              <a:t>Use Disability Services</a:t>
            </a:r>
          </a:p>
        </p:txBody>
      </p:sp>
      <p:sp>
        <p:nvSpPr>
          <p:cNvPr id="40962" name="Content Placeholder 2"/>
          <p:cNvSpPr>
            <a:spLocks noGrp="1"/>
          </p:cNvSpPr>
          <p:nvPr>
            <p:ph type="body" idx="1"/>
          </p:nvPr>
        </p:nvSpPr>
        <p:spPr>
          <a:xfrm>
            <a:off x="381000" y="1219200"/>
            <a:ext cx="8534400" cy="4876800"/>
          </a:xfrm>
        </p:spPr>
        <p:txBody>
          <a:bodyPr/>
          <a:lstStyle/>
          <a:p>
            <a:r>
              <a:rPr lang="en-US" smtClean="0"/>
              <a:t>Use quality of disability services to make college choice</a:t>
            </a:r>
          </a:p>
          <a:p>
            <a:pPr lvl="1"/>
            <a:r>
              <a:rPr lang="en-US" sz="2800" smtClean="0"/>
              <a:t>Colleges are required to provide disability services but quality of services vary</a:t>
            </a:r>
          </a:p>
          <a:p>
            <a:pPr lvl="1"/>
            <a:r>
              <a:rPr lang="en-US" sz="2800" smtClean="0"/>
              <a:t>Some programs have expertise in specific disability categories: e.g.</a:t>
            </a:r>
          </a:p>
          <a:p>
            <a:pPr lvl="2"/>
            <a:r>
              <a:rPr lang="en-US" sz="2800" smtClean="0"/>
              <a:t>Gallaudet and Rochester Institute of Technology–Deaf/HoH</a:t>
            </a:r>
          </a:p>
          <a:p>
            <a:pPr lvl="2"/>
            <a:r>
              <a:rPr lang="en-US" sz="2800" smtClean="0"/>
              <a:t>Landmark College, VT: SLD, ADHD, ASD</a:t>
            </a:r>
          </a:p>
        </p:txBody>
      </p:sp>
      <p:sp>
        <p:nvSpPr>
          <p:cNvPr id="40963" name="Slide Number Placeholder 3"/>
          <p:cNvSpPr>
            <a:spLocks noGrp="1"/>
          </p:cNvSpPr>
          <p:nvPr>
            <p:ph type="sldNum" sz="quarter" idx="10"/>
          </p:nvPr>
        </p:nvSpPr>
        <p:spPr>
          <a:noFill/>
          <a:ln>
            <a:miter lim="800000"/>
            <a:headEnd/>
            <a:tailEnd/>
          </a:ln>
        </p:spPr>
        <p:txBody>
          <a:bodyPr/>
          <a:lstStyle/>
          <a:p>
            <a:fld id="{8E72200F-A22A-421F-BD09-AA697ED11770}" type="slidenum">
              <a:rPr lang="en-US" smtClean="0">
                <a:latin typeface="Arial" charset="0"/>
                <a:cs typeface="Arial" charset="0"/>
              </a:rPr>
              <a:pPr/>
              <a:t>19</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152400" y="381000"/>
            <a:ext cx="7620000" cy="715963"/>
          </a:xfrm>
        </p:spPr>
        <p:txBody>
          <a:bodyPr/>
          <a:lstStyle/>
          <a:p>
            <a:r>
              <a:rPr lang="en-US" smtClean="0"/>
              <a:t>Use Disability Services, cont’d.</a:t>
            </a:r>
          </a:p>
        </p:txBody>
      </p:sp>
      <p:sp>
        <p:nvSpPr>
          <p:cNvPr id="41986" name="Content Placeholder 2"/>
          <p:cNvSpPr>
            <a:spLocks noGrp="1"/>
          </p:cNvSpPr>
          <p:nvPr>
            <p:ph type="body" idx="1"/>
          </p:nvPr>
        </p:nvSpPr>
        <p:spPr/>
        <p:txBody>
          <a:bodyPr/>
          <a:lstStyle/>
          <a:p>
            <a:r>
              <a:rPr lang="en-US" smtClean="0"/>
              <a:t>Other programs cannot serve some disability categories as well as others: e.g.</a:t>
            </a:r>
          </a:p>
          <a:p>
            <a:pPr lvl="2"/>
            <a:r>
              <a:rPr lang="en-US" sz="2800" smtClean="0"/>
              <a:t>Colleges located in rural areas may have difficulty finding interpreters  for Deaf/HoH students</a:t>
            </a:r>
          </a:p>
        </p:txBody>
      </p:sp>
      <p:sp>
        <p:nvSpPr>
          <p:cNvPr id="41987" name="Slide Number Placeholder 3"/>
          <p:cNvSpPr>
            <a:spLocks noGrp="1"/>
          </p:cNvSpPr>
          <p:nvPr>
            <p:ph type="sldNum" sz="quarter" idx="10"/>
          </p:nvPr>
        </p:nvSpPr>
        <p:spPr>
          <a:noFill/>
          <a:ln>
            <a:miter lim="800000"/>
            <a:headEnd/>
            <a:tailEnd/>
          </a:ln>
        </p:spPr>
        <p:txBody>
          <a:bodyPr/>
          <a:lstStyle/>
          <a:p>
            <a:fld id="{C574298F-12EB-46C6-BAAB-AAF4391A460C}" type="slidenum">
              <a:rPr lang="en-US" smtClean="0">
                <a:latin typeface="Arial" charset="0"/>
                <a:cs typeface="Arial" charset="0"/>
              </a:rPr>
              <a:pPr/>
              <a:t>20</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152400" y="304800"/>
            <a:ext cx="7696200" cy="715963"/>
          </a:xfrm>
        </p:spPr>
        <p:txBody>
          <a:bodyPr/>
          <a:lstStyle/>
          <a:p>
            <a:r>
              <a:rPr lang="en-US" smtClean="0"/>
              <a:t>Disability Documentation</a:t>
            </a:r>
          </a:p>
        </p:txBody>
      </p:sp>
      <p:sp>
        <p:nvSpPr>
          <p:cNvPr id="43010" name="Content Placeholder 2"/>
          <p:cNvSpPr>
            <a:spLocks noGrp="1"/>
          </p:cNvSpPr>
          <p:nvPr>
            <p:ph type="body" idx="1"/>
          </p:nvPr>
        </p:nvSpPr>
        <p:spPr/>
        <p:txBody>
          <a:bodyPr/>
          <a:lstStyle/>
          <a:p>
            <a:r>
              <a:rPr lang="en-US" smtClean="0"/>
              <a:t>Determine the types of documentation acceptable to IHE’s office of disability services</a:t>
            </a:r>
          </a:p>
          <a:p>
            <a:r>
              <a:rPr lang="en-US" smtClean="0"/>
              <a:t>Gold Standard: WAIS within 3 years; Woodcock Johnson Achievement Battery</a:t>
            </a:r>
          </a:p>
          <a:p>
            <a:r>
              <a:rPr lang="en-US" smtClean="0"/>
              <a:t>Summary of Performance – May be acceptable</a:t>
            </a:r>
          </a:p>
        </p:txBody>
      </p:sp>
      <p:sp>
        <p:nvSpPr>
          <p:cNvPr id="43011" name="Slide Number Placeholder 3"/>
          <p:cNvSpPr>
            <a:spLocks noGrp="1"/>
          </p:cNvSpPr>
          <p:nvPr>
            <p:ph type="sldNum" sz="quarter" idx="10"/>
          </p:nvPr>
        </p:nvSpPr>
        <p:spPr>
          <a:noFill/>
          <a:ln>
            <a:miter lim="800000"/>
            <a:headEnd/>
            <a:tailEnd/>
          </a:ln>
        </p:spPr>
        <p:txBody>
          <a:bodyPr/>
          <a:lstStyle/>
          <a:p>
            <a:fld id="{961BDC1A-5283-43F1-8925-D820A26E523F}" type="slidenum">
              <a:rPr lang="en-US" smtClean="0">
                <a:latin typeface="Arial" charset="0"/>
                <a:cs typeface="Arial" charset="0"/>
              </a:rPr>
              <a:pPr/>
              <a:t>21</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152400" y="304800"/>
            <a:ext cx="7696200" cy="715963"/>
          </a:xfrm>
        </p:spPr>
        <p:txBody>
          <a:bodyPr/>
          <a:lstStyle/>
          <a:p>
            <a:r>
              <a:rPr lang="en-US" smtClean="0"/>
              <a:t>Disability Documentation, cont’d.</a:t>
            </a:r>
          </a:p>
        </p:txBody>
      </p:sp>
      <p:sp>
        <p:nvSpPr>
          <p:cNvPr id="44034" name="Content Placeholder 2"/>
          <p:cNvSpPr>
            <a:spLocks noGrp="1"/>
          </p:cNvSpPr>
          <p:nvPr>
            <p:ph type="body" idx="1"/>
          </p:nvPr>
        </p:nvSpPr>
        <p:spPr/>
        <p:txBody>
          <a:bodyPr/>
          <a:lstStyle/>
          <a:p>
            <a:r>
              <a:rPr lang="en-US" smtClean="0"/>
              <a:t>Latest Evaluation Team Report (ETR) – more likely to be acceptable if adult versions of psychometric tests (mental measurements) completed within last 3 years</a:t>
            </a:r>
          </a:p>
          <a:p>
            <a:r>
              <a:rPr lang="en-US" smtClean="0"/>
              <a:t>Request updated ETR in last 2 years of HS</a:t>
            </a:r>
          </a:p>
          <a:p>
            <a:pPr lvl="1"/>
            <a:r>
              <a:rPr lang="en-US" sz="2800" smtClean="0"/>
              <a:t>Use this ETR to gain accommodations on SAT/ACT</a:t>
            </a:r>
            <a:endParaRPr lang="en-US" smtClean="0"/>
          </a:p>
        </p:txBody>
      </p:sp>
      <p:sp>
        <p:nvSpPr>
          <p:cNvPr id="44035" name="Slide Number Placeholder 3"/>
          <p:cNvSpPr>
            <a:spLocks noGrp="1"/>
          </p:cNvSpPr>
          <p:nvPr>
            <p:ph type="sldNum" sz="quarter" idx="10"/>
          </p:nvPr>
        </p:nvSpPr>
        <p:spPr>
          <a:noFill/>
          <a:ln>
            <a:miter lim="800000"/>
            <a:headEnd/>
            <a:tailEnd/>
          </a:ln>
        </p:spPr>
        <p:txBody>
          <a:bodyPr/>
          <a:lstStyle/>
          <a:p>
            <a:fld id="{98EC31EA-9BE0-4A23-A7D2-8BCFC3D405B4}" type="slidenum">
              <a:rPr lang="en-US" smtClean="0">
                <a:latin typeface="Arial" charset="0"/>
                <a:cs typeface="Arial" charset="0"/>
              </a:rPr>
              <a:pPr/>
              <a:t>22</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152400" y="304800"/>
            <a:ext cx="7696200" cy="715963"/>
          </a:xfrm>
        </p:spPr>
        <p:txBody>
          <a:bodyPr/>
          <a:lstStyle/>
          <a:p>
            <a:pPr eaLnBrk="1" hangingPunct="1"/>
            <a:r>
              <a:rPr lang="en-US" smtClean="0"/>
              <a:t>Ability Advising</a:t>
            </a:r>
          </a:p>
        </p:txBody>
      </p:sp>
      <p:sp>
        <p:nvSpPr>
          <p:cNvPr id="45058" name="Content Placeholder 2"/>
          <p:cNvSpPr>
            <a:spLocks noGrp="1"/>
          </p:cNvSpPr>
          <p:nvPr>
            <p:ph type="body" idx="1"/>
          </p:nvPr>
        </p:nvSpPr>
        <p:spPr>
          <a:xfrm>
            <a:off x="457200" y="1143000"/>
            <a:ext cx="8534400" cy="5257800"/>
          </a:xfrm>
        </p:spPr>
        <p:txBody>
          <a:bodyPr/>
          <a:lstStyle/>
          <a:p>
            <a:pPr eaLnBrk="1" hangingPunct="1"/>
            <a:r>
              <a:rPr lang="en-US" smtClean="0">
                <a:solidFill>
                  <a:schemeClr val="tx2"/>
                </a:solidFill>
              </a:rPr>
              <a:t>Students have academic advisors and disability counselors:</a:t>
            </a:r>
          </a:p>
          <a:p>
            <a:pPr lvl="1" eaLnBrk="1" hangingPunct="1"/>
            <a:r>
              <a:rPr lang="en-US" sz="2800" smtClean="0">
                <a:solidFill>
                  <a:schemeClr val="tx2"/>
                </a:solidFill>
              </a:rPr>
              <a:t>Academic Advisors have expertise on requirements of major &amp; supports (i.e. tutoring)</a:t>
            </a:r>
          </a:p>
          <a:p>
            <a:pPr lvl="1" eaLnBrk="1" hangingPunct="1"/>
            <a:r>
              <a:rPr lang="en-US" sz="2800" smtClean="0">
                <a:solidFill>
                  <a:schemeClr val="tx2"/>
                </a:solidFill>
              </a:rPr>
              <a:t>Disability Advisors have expertise on accommodations and self-advocacy</a:t>
            </a:r>
          </a:p>
          <a:p>
            <a:pPr lvl="1" eaLnBrk="1" hangingPunct="1"/>
            <a:r>
              <a:rPr lang="en-US" sz="2800" smtClean="0">
                <a:solidFill>
                  <a:schemeClr val="tx2"/>
                </a:solidFill>
              </a:rPr>
              <a:t>Student must initiate meetings with above advisors.</a:t>
            </a:r>
          </a:p>
          <a:p>
            <a:pPr lvl="1" eaLnBrk="1" hangingPunct="1"/>
            <a:r>
              <a:rPr lang="en-US" sz="2800" smtClean="0">
                <a:solidFill>
                  <a:schemeClr val="tx2"/>
                </a:solidFill>
              </a:rPr>
              <a:t>Ability Advisors are modeled after the NCAA support for athletes. They require students to meet on a pre-determined schedule.</a:t>
            </a:r>
            <a:endParaRPr lang="en-US" smtClean="0">
              <a:solidFill>
                <a:schemeClr val="tx2"/>
              </a:solidFill>
            </a:endParaRPr>
          </a:p>
        </p:txBody>
      </p:sp>
      <p:sp>
        <p:nvSpPr>
          <p:cNvPr id="45059" name="Slide Number Placeholder 2"/>
          <p:cNvSpPr>
            <a:spLocks noGrp="1"/>
          </p:cNvSpPr>
          <p:nvPr>
            <p:ph type="sldNum" sz="quarter" idx="10"/>
          </p:nvPr>
        </p:nvSpPr>
        <p:spPr>
          <a:noFill/>
          <a:ln>
            <a:miter lim="800000"/>
            <a:headEnd/>
            <a:tailEnd/>
          </a:ln>
        </p:spPr>
        <p:txBody>
          <a:bodyPr/>
          <a:lstStyle/>
          <a:p>
            <a:fld id="{CC550847-189F-4BFD-92CF-427A2B0B46DF}" type="slidenum">
              <a:rPr lang="en-US" smtClean="0">
                <a:latin typeface="Arial" charset="0"/>
                <a:cs typeface="Arial" charset="0"/>
              </a:rPr>
              <a:pPr/>
              <a:t>23</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a:xfrm>
            <a:off x="152400" y="304800"/>
            <a:ext cx="7696200" cy="715963"/>
          </a:xfrm>
        </p:spPr>
        <p:txBody>
          <a:bodyPr/>
          <a:lstStyle/>
          <a:p>
            <a:r>
              <a:rPr lang="en-US" smtClean="0"/>
              <a:t>Self-Advocacy </a:t>
            </a:r>
          </a:p>
        </p:txBody>
      </p:sp>
      <p:sp>
        <p:nvSpPr>
          <p:cNvPr id="27651" name="Content Placeholder 2"/>
          <p:cNvSpPr>
            <a:spLocks noGrp="1"/>
          </p:cNvSpPr>
          <p:nvPr>
            <p:ph idx="1"/>
          </p:nvPr>
        </p:nvSpPr>
        <p:spPr>
          <a:xfrm>
            <a:off x="381000" y="1066800"/>
            <a:ext cx="8534400" cy="5105400"/>
          </a:xfrm>
        </p:spPr>
        <p:txBody>
          <a:bodyPr/>
          <a:lstStyle/>
          <a:p>
            <a:pPr>
              <a:buFontTx/>
              <a:buNone/>
              <a:defRPr/>
            </a:pPr>
            <a:r>
              <a:rPr lang="en-US" dirty="0" smtClean="0"/>
              <a:t>Develop a self-advocacy plan - Youth need to:</a:t>
            </a:r>
          </a:p>
          <a:p>
            <a:pPr>
              <a:defRPr/>
            </a:pPr>
            <a:r>
              <a:rPr lang="en-US" dirty="0" smtClean="0"/>
              <a:t>Understand their disability and how it affects their ability to learn and participate in college</a:t>
            </a:r>
          </a:p>
          <a:p>
            <a:pPr>
              <a:defRPr/>
            </a:pPr>
            <a:r>
              <a:rPr lang="en-US" dirty="0" smtClean="0"/>
              <a:t>Know academic strengths and weaknesses and what accommodations/supports are needed</a:t>
            </a:r>
          </a:p>
          <a:p>
            <a:pPr>
              <a:defRPr/>
            </a:pPr>
            <a:r>
              <a:rPr lang="en-US" dirty="0" smtClean="0"/>
              <a:t>Practice disclosing until they are comfortable talking about their disability and accommodations </a:t>
            </a:r>
          </a:p>
          <a:p>
            <a:pPr marL="0" indent="0">
              <a:buFontTx/>
              <a:buNone/>
              <a:defRPr/>
            </a:pPr>
            <a:endParaRPr lang="en-US" sz="900" dirty="0" smtClean="0"/>
          </a:p>
          <a:p>
            <a:pPr algn="ctr">
              <a:lnSpc>
                <a:spcPct val="90000"/>
              </a:lnSpc>
              <a:buFontTx/>
              <a:buNone/>
              <a:defRPr/>
            </a:pPr>
            <a:endParaRPr lang="en-US" sz="1000" b="1" dirty="0"/>
          </a:p>
          <a:p>
            <a:pPr algn="ctr">
              <a:lnSpc>
                <a:spcPct val="90000"/>
              </a:lnSpc>
              <a:buFontTx/>
              <a:buNone/>
              <a:defRPr/>
            </a:pPr>
            <a:r>
              <a:rPr lang="en-US" sz="2400" b="1" dirty="0" smtClean="0"/>
              <a:t>National Collaborative on Workforce and 	Disability/Youth:  </a:t>
            </a:r>
            <a:r>
              <a:rPr lang="en-US" sz="2400" b="1" dirty="0" smtClean="0">
                <a:hlinkClick r:id="rId3"/>
              </a:rPr>
              <a:t>www.ncwd-youth.info/</a:t>
            </a:r>
            <a:endParaRPr lang="en-US" sz="2400" b="1" dirty="0" smtClean="0"/>
          </a:p>
          <a:p>
            <a:pPr algn="ctr">
              <a:lnSpc>
                <a:spcPct val="90000"/>
              </a:lnSpc>
              <a:buFontTx/>
              <a:buNone/>
              <a:defRPr/>
            </a:pPr>
            <a:r>
              <a:rPr lang="en-US" sz="2400" b="1" dirty="0" smtClean="0"/>
              <a:t>	The 411 on Disability Disclosure: A Workbook</a:t>
            </a:r>
          </a:p>
          <a:p>
            <a:pPr>
              <a:buFontTx/>
              <a:buNone/>
              <a:defRPr/>
            </a:pPr>
            <a:endParaRPr lang="en-US" dirty="0" smtClean="0"/>
          </a:p>
        </p:txBody>
      </p:sp>
      <p:sp>
        <p:nvSpPr>
          <p:cNvPr id="46083" name="Slide Number Placeholder 3"/>
          <p:cNvSpPr>
            <a:spLocks noGrp="1"/>
          </p:cNvSpPr>
          <p:nvPr>
            <p:ph type="sldNum" sz="quarter" idx="10"/>
          </p:nvPr>
        </p:nvSpPr>
        <p:spPr>
          <a:noFill/>
          <a:ln>
            <a:miter lim="800000"/>
            <a:headEnd/>
            <a:tailEnd/>
          </a:ln>
        </p:spPr>
        <p:txBody>
          <a:bodyPr/>
          <a:lstStyle/>
          <a:p>
            <a:fld id="{5324B991-4152-4655-AFB0-55F47B86C567}" type="slidenum">
              <a:rPr lang="en-US" smtClean="0">
                <a:latin typeface="Arial" charset="0"/>
                <a:cs typeface="Arial" charset="0"/>
              </a:rPr>
              <a:pPr/>
              <a:t>24</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152400" y="381000"/>
            <a:ext cx="7620000" cy="715963"/>
          </a:xfrm>
        </p:spPr>
        <p:txBody>
          <a:bodyPr/>
          <a:lstStyle/>
          <a:p>
            <a:r>
              <a:rPr lang="en-US" smtClean="0"/>
              <a:t>Plan for Managing Stress</a:t>
            </a:r>
          </a:p>
        </p:txBody>
      </p:sp>
      <p:sp>
        <p:nvSpPr>
          <p:cNvPr id="28675" name="Content Placeholder 2"/>
          <p:cNvSpPr>
            <a:spLocks noGrp="1"/>
          </p:cNvSpPr>
          <p:nvPr>
            <p:ph idx="1"/>
          </p:nvPr>
        </p:nvSpPr>
        <p:spPr/>
        <p:txBody>
          <a:bodyPr/>
          <a:lstStyle/>
          <a:p>
            <a:pPr>
              <a:defRPr/>
            </a:pPr>
            <a:r>
              <a:rPr lang="en-US" dirty="0" smtClean="0"/>
              <a:t>Exams, papers, disclosure, scheduling classes:</a:t>
            </a:r>
          </a:p>
          <a:p>
            <a:pPr lvl="1">
              <a:defRPr/>
            </a:pPr>
            <a:r>
              <a:rPr lang="en-US" sz="3200" dirty="0" smtClean="0"/>
              <a:t>May lead to STRESS</a:t>
            </a:r>
          </a:p>
          <a:p>
            <a:pPr lvl="3">
              <a:buFontTx/>
              <a:buNone/>
              <a:defRPr/>
            </a:pPr>
            <a:endParaRPr lang="en-US" sz="800" dirty="0" smtClean="0"/>
          </a:p>
          <a:p>
            <a:pPr>
              <a:defRPr/>
            </a:pPr>
            <a:r>
              <a:rPr lang="en-US" dirty="0" smtClean="0"/>
              <a:t>Assist youth to develop a plan for managing stress</a:t>
            </a:r>
          </a:p>
          <a:p>
            <a:pPr lvl="1">
              <a:defRPr/>
            </a:pPr>
            <a:r>
              <a:rPr lang="en-US" sz="2800" dirty="0" smtClean="0"/>
              <a:t>Time management</a:t>
            </a:r>
          </a:p>
          <a:p>
            <a:pPr lvl="1">
              <a:defRPr/>
            </a:pPr>
            <a:r>
              <a:rPr lang="en-US" sz="2800" dirty="0" smtClean="0"/>
              <a:t>Organizational skills</a:t>
            </a:r>
          </a:p>
          <a:p>
            <a:pPr lvl="1">
              <a:defRPr/>
            </a:pPr>
            <a:r>
              <a:rPr lang="en-US" sz="2800" dirty="0" smtClean="0"/>
              <a:t>Gaining support services before stress damages academic standing</a:t>
            </a:r>
          </a:p>
          <a:p>
            <a:pPr marL="457200" lvl="1" indent="0">
              <a:buFontTx/>
              <a:buNone/>
              <a:defRPr/>
            </a:pPr>
            <a:endParaRPr lang="en-US" sz="900" dirty="0" smtClean="0"/>
          </a:p>
          <a:p>
            <a:pPr>
              <a:defRPr/>
            </a:pPr>
            <a:r>
              <a:rPr lang="en-US" dirty="0" smtClean="0"/>
              <a:t>Daily Balance PLEASES: PLAN, LAUGH, EAT, ATTITUDE, STUDY, EXERCISE, SLEEP</a:t>
            </a:r>
          </a:p>
        </p:txBody>
      </p:sp>
      <p:sp>
        <p:nvSpPr>
          <p:cNvPr id="47107" name="Slide Number Placeholder 3"/>
          <p:cNvSpPr>
            <a:spLocks noGrp="1"/>
          </p:cNvSpPr>
          <p:nvPr>
            <p:ph type="sldNum" sz="quarter" idx="10"/>
          </p:nvPr>
        </p:nvSpPr>
        <p:spPr>
          <a:noFill/>
          <a:ln>
            <a:miter lim="800000"/>
            <a:headEnd/>
            <a:tailEnd/>
          </a:ln>
        </p:spPr>
        <p:txBody>
          <a:bodyPr/>
          <a:lstStyle/>
          <a:p>
            <a:fld id="{319EDFA7-234C-48D3-BB9B-97DBE52664A8}" type="slidenum">
              <a:rPr lang="en-US" smtClean="0">
                <a:latin typeface="Arial" charset="0"/>
                <a:cs typeface="Arial" charset="0"/>
              </a:rPr>
              <a:pPr/>
              <a:t>25</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152400" y="381000"/>
            <a:ext cx="7696200" cy="715963"/>
          </a:xfrm>
        </p:spPr>
        <p:txBody>
          <a:bodyPr/>
          <a:lstStyle/>
          <a:p>
            <a:r>
              <a:rPr lang="en-US" smtClean="0"/>
              <a:t>Study and Time Management Skills</a:t>
            </a:r>
          </a:p>
        </p:txBody>
      </p:sp>
      <p:sp>
        <p:nvSpPr>
          <p:cNvPr id="48130" name="Content Placeholder 2"/>
          <p:cNvSpPr>
            <a:spLocks noGrp="1"/>
          </p:cNvSpPr>
          <p:nvPr>
            <p:ph type="body" idx="1"/>
          </p:nvPr>
        </p:nvSpPr>
        <p:spPr/>
        <p:txBody>
          <a:bodyPr/>
          <a:lstStyle/>
          <a:p>
            <a:r>
              <a:rPr lang="en-US" smtClean="0"/>
              <a:t>For every hour spent in class, encourage youth to schedule 2 – 3 hours for review, reading texts, study groups, writing papers, etc.</a:t>
            </a:r>
          </a:p>
          <a:p>
            <a:r>
              <a:rPr lang="en-US" smtClean="0"/>
              <a:t>Take courses in HS and college on study strategies</a:t>
            </a:r>
          </a:p>
          <a:p>
            <a:r>
              <a:rPr lang="en-US" smtClean="0"/>
              <a:t>Sponsor panels of successful college students to review study strategies specific to majors of interest (Arts/Humanities and STEM majors)</a:t>
            </a:r>
          </a:p>
        </p:txBody>
      </p:sp>
      <p:sp>
        <p:nvSpPr>
          <p:cNvPr id="48131" name="Slide Number Placeholder 3"/>
          <p:cNvSpPr>
            <a:spLocks noGrp="1"/>
          </p:cNvSpPr>
          <p:nvPr>
            <p:ph type="sldNum" sz="quarter" idx="10"/>
          </p:nvPr>
        </p:nvSpPr>
        <p:spPr>
          <a:noFill/>
          <a:ln>
            <a:miter lim="800000"/>
            <a:headEnd/>
            <a:tailEnd/>
          </a:ln>
        </p:spPr>
        <p:txBody>
          <a:bodyPr/>
          <a:lstStyle/>
          <a:p>
            <a:fld id="{85079D91-CA12-464A-8BC2-C3D42E42E19A}" type="slidenum">
              <a:rPr lang="en-US" smtClean="0">
                <a:latin typeface="Arial" charset="0"/>
                <a:cs typeface="Arial" charset="0"/>
              </a:rPr>
              <a:pPr/>
              <a:t>26</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a:xfrm>
            <a:off x="152400" y="381000"/>
            <a:ext cx="7696200" cy="715963"/>
          </a:xfrm>
        </p:spPr>
        <p:txBody>
          <a:bodyPr/>
          <a:lstStyle/>
          <a:p>
            <a:r>
              <a:rPr lang="en-US" smtClean="0"/>
              <a:t>Benefits of Paid Internships	</a:t>
            </a:r>
          </a:p>
        </p:txBody>
      </p:sp>
      <p:sp>
        <p:nvSpPr>
          <p:cNvPr id="49154" name="Content Placeholder 2"/>
          <p:cNvSpPr>
            <a:spLocks noGrp="1"/>
          </p:cNvSpPr>
          <p:nvPr>
            <p:ph type="body" idx="1"/>
          </p:nvPr>
        </p:nvSpPr>
        <p:spPr/>
        <p:txBody>
          <a:bodyPr/>
          <a:lstStyle/>
          <a:p>
            <a:r>
              <a:rPr lang="en-US" smtClean="0"/>
              <a:t>Real-world experience valued by employers</a:t>
            </a:r>
          </a:p>
          <a:p>
            <a:r>
              <a:rPr lang="en-US" smtClean="0"/>
              <a:t>Career exploration – clarification of interests</a:t>
            </a:r>
          </a:p>
          <a:p>
            <a:r>
              <a:rPr lang="en-US" smtClean="0"/>
              <a:t>Development of new skills</a:t>
            </a:r>
          </a:p>
          <a:p>
            <a:r>
              <a:rPr lang="en-US" smtClean="0"/>
              <a:t>Improved self-esteem &amp; ability to make decisions</a:t>
            </a:r>
          </a:p>
          <a:p>
            <a:r>
              <a:rPr lang="en-US" smtClean="0"/>
              <a:t>Improved grades – academics linked to practice</a:t>
            </a:r>
          </a:p>
          <a:p>
            <a:r>
              <a:rPr lang="en-US" smtClean="0"/>
              <a:t>Practice job seeking</a:t>
            </a:r>
          </a:p>
          <a:p>
            <a:r>
              <a:rPr lang="en-US" smtClean="0"/>
              <a:t>Extra spending money</a:t>
            </a:r>
          </a:p>
          <a:p>
            <a:r>
              <a:rPr lang="en-US" smtClean="0"/>
              <a:t>Opportunity to gain employment upon graduation</a:t>
            </a:r>
          </a:p>
        </p:txBody>
      </p:sp>
      <p:sp>
        <p:nvSpPr>
          <p:cNvPr id="49155" name="Slide Number Placeholder 3"/>
          <p:cNvSpPr>
            <a:spLocks noGrp="1"/>
          </p:cNvSpPr>
          <p:nvPr>
            <p:ph type="sldNum" sz="quarter" idx="10"/>
          </p:nvPr>
        </p:nvSpPr>
        <p:spPr>
          <a:noFill/>
          <a:ln>
            <a:miter lim="800000"/>
            <a:headEnd/>
            <a:tailEnd/>
          </a:ln>
        </p:spPr>
        <p:txBody>
          <a:bodyPr/>
          <a:lstStyle/>
          <a:p>
            <a:fld id="{43772ACD-FCD2-471A-A800-190FA1F7D0B8}" type="slidenum">
              <a:rPr lang="en-US" smtClean="0">
                <a:latin typeface="Arial" charset="0"/>
                <a:cs typeface="Arial" charset="0"/>
              </a:rPr>
              <a:pPr/>
              <a:t>27</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152400" y="381000"/>
            <a:ext cx="7696200" cy="715963"/>
          </a:xfrm>
        </p:spPr>
        <p:txBody>
          <a:bodyPr/>
          <a:lstStyle/>
          <a:p>
            <a:r>
              <a:rPr lang="en-US" smtClean="0"/>
              <a:t>Practice Survival Skills in HS</a:t>
            </a:r>
          </a:p>
        </p:txBody>
      </p:sp>
      <p:sp>
        <p:nvSpPr>
          <p:cNvPr id="50178" name="Content Placeholder 2"/>
          <p:cNvSpPr>
            <a:spLocks noGrp="1"/>
          </p:cNvSpPr>
          <p:nvPr>
            <p:ph type="body" idx="1"/>
          </p:nvPr>
        </p:nvSpPr>
        <p:spPr/>
        <p:txBody>
          <a:bodyPr/>
          <a:lstStyle/>
          <a:p>
            <a:pPr>
              <a:buFontTx/>
              <a:buNone/>
            </a:pPr>
            <a:r>
              <a:rPr lang="en-US" smtClean="0"/>
              <a:t>While in High School, youth can:</a:t>
            </a:r>
          </a:p>
          <a:p>
            <a:r>
              <a:rPr lang="en-US" smtClean="0"/>
              <a:t>Use accommodations likely to be approved in college settings (no modifications; only accommodations)</a:t>
            </a:r>
          </a:p>
          <a:p>
            <a:r>
              <a:rPr lang="en-US" smtClean="0"/>
              <a:t>Develop self-advocacy plan</a:t>
            </a:r>
          </a:p>
          <a:p>
            <a:r>
              <a:rPr lang="en-US" smtClean="0"/>
              <a:t>Advocate for accommodations independent of Special Ed Intervention Specialist</a:t>
            </a:r>
          </a:p>
          <a:p>
            <a:r>
              <a:rPr lang="en-US" smtClean="0"/>
              <a:t>Gain time and stress management skills</a:t>
            </a:r>
          </a:p>
          <a:p>
            <a:r>
              <a:rPr lang="en-US" smtClean="0"/>
              <a:t>Practice, Practice, Practice</a:t>
            </a:r>
          </a:p>
        </p:txBody>
      </p:sp>
      <p:sp>
        <p:nvSpPr>
          <p:cNvPr id="50179" name="Slide Number Placeholder 3"/>
          <p:cNvSpPr>
            <a:spLocks noGrp="1"/>
          </p:cNvSpPr>
          <p:nvPr>
            <p:ph type="sldNum" sz="quarter" idx="10"/>
          </p:nvPr>
        </p:nvSpPr>
        <p:spPr>
          <a:noFill/>
          <a:ln>
            <a:miter lim="800000"/>
            <a:headEnd/>
            <a:tailEnd/>
          </a:ln>
        </p:spPr>
        <p:txBody>
          <a:bodyPr/>
          <a:lstStyle/>
          <a:p>
            <a:fld id="{7ECE9571-D3BC-49D4-8205-FBCC56F6E446}" type="slidenum">
              <a:rPr lang="en-US" smtClean="0">
                <a:latin typeface="Arial" charset="0"/>
                <a:cs typeface="Arial" charset="0"/>
              </a:rPr>
              <a:pPr/>
              <a:t>28</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6"/>
          <p:cNvSpPr>
            <a:spLocks noGrp="1" noChangeArrowheads="1"/>
          </p:cNvSpPr>
          <p:nvPr>
            <p:ph type="sldNum" sz="quarter" idx="10"/>
          </p:nvPr>
        </p:nvSpPr>
        <p:spPr>
          <a:noFill/>
          <a:ln>
            <a:miter lim="800000"/>
            <a:headEnd/>
            <a:tailEnd/>
          </a:ln>
        </p:spPr>
        <p:txBody>
          <a:bodyPr/>
          <a:lstStyle/>
          <a:p>
            <a:fld id="{8F2B1FBD-F65B-4178-9F2B-E20BC27F2696}" type="slidenum">
              <a:rPr lang="en-US" smtClean="0">
                <a:latin typeface="Arial" charset="0"/>
                <a:cs typeface="Arial" charset="0"/>
              </a:rPr>
              <a:pPr/>
              <a:t>2</a:t>
            </a:fld>
            <a:endParaRPr lang="en-US" smtClean="0">
              <a:latin typeface="Arial" charset="0"/>
              <a:cs typeface="Arial" charset="0"/>
            </a:endParaRPr>
          </a:p>
        </p:txBody>
      </p:sp>
      <p:sp>
        <p:nvSpPr>
          <p:cNvPr id="20482" name="Rectangle 2"/>
          <p:cNvSpPr>
            <a:spLocks noGrp="1" noChangeArrowheads="1"/>
          </p:cNvSpPr>
          <p:nvPr>
            <p:ph type="title"/>
          </p:nvPr>
        </p:nvSpPr>
        <p:spPr>
          <a:xfrm>
            <a:off x="152400" y="381000"/>
            <a:ext cx="7696200" cy="715963"/>
          </a:xfrm>
        </p:spPr>
        <p:txBody>
          <a:bodyPr/>
          <a:lstStyle/>
          <a:p>
            <a:r>
              <a:rPr lang="en-US" smtClean="0"/>
              <a:t>Purpose of the Project</a:t>
            </a:r>
          </a:p>
        </p:txBody>
      </p:sp>
      <p:sp>
        <p:nvSpPr>
          <p:cNvPr id="20483" name="Rectangle 3"/>
          <p:cNvSpPr>
            <a:spLocks noGrp="1" noChangeArrowheads="1"/>
          </p:cNvSpPr>
          <p:nvPr>
            <p:ph type="body" idx="1"/>
          </p:nvPr>
        </p:nvSpPr>
        <p:spPr/>
        <p:txBody>
          <a:bodyPr/>
          <a:lstStyle/>
          <a:p>
            <a:pPr>
              <a:buFontTx/>
              <a:buNone/>
            </a:pPr>
            <a:r>
              <a:rPr lang="en-US" smtClean="0"/>
              <a:t>	This presentation is part of a series of trainings and other activities provided to the IL field by the New Community Opportunities Center at ILRU. The project’s purpose is to assist CILs in developing self-sustaining programs that support community alternatives to institutionalization for individuals of any age, and youth transition from school to post-secondary education, employment, and community living.</a:t>
            </a:r>
            <a:endParaRPr lang="en-US" sz="1400"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a:xfrm>
            <a:off x="152400" y="381000"/>
            <a:ext cx="7315200" cy="715963"/>
          </a:xfrm>
        </p:spPr>
        <p:txBody>
          <a:bodyPr/>
          <a:lstStyle/>
          <a:p>
            <a:r>
              <a:rPr lang="en-US" smtClean="0"/>
              <a:t>FAME: Faculty and Administrator Modules</a:t>
            </a:r>
          </a:p>
        </p:txBody>
      </p:sp>
      <p:sp>
        <p:nvSpPr>
          <p:cNvPr id="51202" name="Content Placeholder 2"/>
          <p:cNvSpPr>
            <a:spLocks noGrp="1"/>
          </p:cNvSpPr>
          <p:nvPr>
            <p:ph idx="1"/>
          </p:nvPr>
        </p:nvSpPr>
        <p:spPr>
          <a:xfrm>
            <a:off x="304800" y="1447800"/>
            <a:ext cx="8839200" cy="4876800"/>
          </a:xfrm>
        </p:spPr>
        <p:txBody>
          <a:bodyPr/>
          <a:lstStyle/>
          <a:p>
            <a:pPr marL="533400" indent="-533400">
              <a:buFontTx/>
              <a:buNone/>
            </a:pPr>
            <a:r>
              <a:rPr lang="en-US" smtClean="0"/>
              <a:t>This online curricula for faculty and administrators </a:t>
            </a:r>
          </a:p>
          <a:p>
            <a:pPr marL="533400" indent="-533400">
              <a:buFontTx/>
              <a:buNone/>
            </a:pPr>
            <a:r>
              <a:rPr lang="en-US" smtClean="0"/>
              <a:t>provides information on five interrelated modules:</a:t>
            </a:r>
          </a:p>
          <a:p>
            <a:pPr marL="533400" indent="-533400">
              <a:buFontTx/>
              <a:buNone/>
            </a:pPr>
            <a:endParaRPr lang="en-US" sz="900" smtClean="0"/>
          </a:p>
          <a:p>
            <a:pPr marL="533400" indent="-533400">
              <a:buFont typeface="Arial Rounded MT Bold" pitchFamily="34" charset="0"/>
              <a:buAutoNum type="arabicPeriod"/>
            </a:pPr>
            <a:r>
              <a:rPr lang="en-US" smtClean="0"/>
              <a:t> Rights and Responsibilities of faculty, students, 	and disability service providers (R&amp;R)</a:t>
            </a:r>
          </a:p>
          <a:p>
            <a:pPr marL="533400" indent="-533400">
              <a:buFont typeface="Arial Rounded MT Bold" pitchFamily="34" charset="0"/>
              <a:buAutoNum type="arabicPeriod" startAt="2"/>
            </a:pPr>
            <a:r>
              <a:rPr lang="en-US" smtClean="0"/>
              <a:t> Universal Design for Learning (UDL)</a:t>
            </a:r>
          </a:p>
          <a:p>
            <a:pPr marL="533400" indent="-533400">
              <a:buFont typeface="Arial Rounded MT Bold" pitchFamily="34" charset="0"/>
              <a:buAutoNum type="arabicPeriod" startAt="2"/>
            </a:pPr>
            <a:r>
              <a:rPr lang="en-US" smtClean="0"/>
              <a:t> Web Accessibility and assistive technology (WEB)</a:t>
            </a:r>
          </a:p>
        </p:txBody>
      </p:sp>
      <p:sp>
        <p:nvSpPr>
          <p:cNvPr id="51203" name="Slide Number Placeholder 3"/>
          <p:cNvSpPr>
            <a:spLocks noGrp="1"/>
          </p:cNvSpPr>
          <p:nvPr>
            <p:ph type="sldNum" sz="quarter" idx="10"/>
          </p:nvPr>
        </p:nvSpPr>
        <p:spPr>
          <a:noFill/>
          <a:ln>
            <a:miter lim="800000"/>
            <a:headEnd/>
            <a:tailEnd/>
          </a:ln>
        </p:spPr>
        <p:txBody>
          <a:bodyPr/>
          <a:lstStyle/>
          <a:p>
            <a:fld id="{FF1CC281-E09A-4F1B-8AD6-47C337A6D73B}" type="slidenum">
              <a:rPr lang="en-US" smtClean="0">
                <a:latin typeface="Arial" charset="0"/>
                <a:cs typeface="Arial" charset="0"/>
              </a:rPr>
              <a:pPr/>
              <a:t>29</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a:xfrm>
            <a:off x="152400" y="381000"/>
            <a:ext cx="7772400" cy="715963"/>
          </a:xfrm>
        </p:spPr>
        <p:txBody>
          <a:bodyPr/>
          <a:lstStyle/>
          <a:p>
            <a:r>
              <a:rPr lang="en-US" smtClean="0"/>
              <a:t>FAME: Faculty and Administrator Modules, cont’d.</a:t>
            </a:r>
          </a:p>
        </p:txBody>
      </p:sp>
      <p:sp>
        <p:nvSpPr>
          <p:cNvPr id="32771" name="Content Placeholder 2"/>
          <p:cNvSpPr>
            <a:spLocks noGrp="1"/>
          </p:cNvSpPr>
          <p:nvPr>
            <p:ph idx="1"/>
          </p:nvPr>
        </p:nvSpPr>
        <p:spPr>
          <a:xfrm>
            <a:off x="304800" y="1600200"/>
            <a:ext cx="8534400" cy="4876800"/>
          </a:xfrm>
        </p:spPr>
        <p:txBody>
          <a:bodyPr/>
          <a:lstStyle/>
          <a:p>
            <a:pPr marL="514350" indent="-514350">
              <a:buFont typeface="+mj-lt"/>
              <a:buAutoNum type="arabicPeriod" startAt="4"/>
              <a:defRPr/>
            </a:pPr>
            <a:r>
              <a:rPr lang="en-US" dirty="0" smtClean="0"/>
              <a:t>College Writing strategies for all students (CW)</a:t>
            </a:r>
          </a:p>
          <a:p>
            <a:pPr marL="514350" indent="-514350">
              <a:buFont typeface="+mj-lt"/>
              <a:buAutoNum type="arabicPeriod" startAt="4"/>
              <a:defRPr/>
            </a:pPr>
            <a:r>
              <a:rPr lang="en-US" dirty="0" smtClean="0"/>
              <a:t>Climate Assessment strategies to develop a welcoming climate for students with disabilities (CA)</a:t>
            </a:r>
          </a:p>
          <a:p>
            <a:pPr marL="0" indent="0">
              <a:buFontTx/>
              <a:buNone/>
              <a:defRPr/>
            </a:pPr>
            <a:endParaRPr lang="en-US" b="1" dirty="0" smtClean="0"/>
          </a:p>
          <a:p>
            <a:pPr marL="0" indent="0">
              <a:buFontTx/>
              <a:buNone/>
              <a:defRPr/>
            </a:pPr>
            <a:r>
              <a:rPr lang="en-US" b="1" dirty="0" smtClean="0"/>
              <a:t>For More Info: http://fame.oln.org/</a:t>
            </a:r>
            <a:endParaRPr lang="en-US" sz="2600" dirty="0" smtClean="0"/>
          </a:p>
        </p:txBody>
      </p:sp>
      <p:sp>
        <p:nvSpPr>
          <p:cNvPr id="52227" name="Slide Number Placeholder 3"/>
          <p:cNvSpPr>
            <a:spLocks noGrp="1"/>
          </p:cNvSpPr>
          <p:nvPr>
            <p:ph type="sldNum" sz="quarter" idx="10"/>
          </p:nvPr>
        </p:nvSpPr>
        <p:spPr>
          <a:noFill/>
          <a:ln>
            <a:miter lim="800000"/>
            <a:headEnd/>
            <a:tailEnd/>
          </a:ln>
        </p:spPr>
        <p:txBody>
          <a:bodyPr/>
          <a:lstStyle/>
          <a:p>
            <a:fld id="{D27639F9-646E-46A2-8231-DA64A4BF671B}" type="slidenum">
              <a:rPr lang="en-US" smtClean="0">
                <a:latin typeface="Arial" charset="0"/>
                <a:cs typeface="Arial" charset="0"/>
              </a:rPr>
              <a:pPr/>
              <a:t>30</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6"/>
          <p:cNvSpPr>
            <a:spLocks noGrp="1" noChangeArrowheads="1"/>
          </p:cNvSpPr>
          <p:nvPr>
            <p:ph type="sldNum" sz="quarter" idx="10"/>
          </p:nvPr>
        </p:nvSpPr>
        <p:spPr>
          <a:noFill/>
          <a:ln>
            <a:miter lim="800000"/>
            <a:headEnd/>
            <a:tailEnd/>
          </a:ln>
        </p:spPr>
        <p:txBody>
          <a:bodyPr/>
          <a:lstStyle/>
          <a:p>
            <a:fld id="{86EC9D94-5357-4682-AB1C-6EE16BE3613C}" type="slidenum">
              <a:rPr lang="en-US" smtClean="0">
                <a:latin typeface="Arial" charset="0"/>
                <a:cs typeface="Arial" charset="0"/>
              </a:rPr>
              <a:pPr/>
              <a:t>31</a:t>
            </a:fld>
            <a:endParaRPr lang="en-US" smtClean="0">
              <a:latin typeface="Arial" charset="0"/>
              <a:cs typeface="Arial" charset="0"/>
            </a:endParaRPr>
          </a:p>
        </p:txBody>
      </p:sp>
      <p:sp>
        <p:nvSpPr>
          <p:cNvPr id="53250" name="Slide Number Placeholder 2"/>
          <p:cNvSpPr txBox="1">
            <a:spLocks noGrp="1"/>
          </p:cNvSpPr>
          <p:nvPr/>
        </p:nvSpPr>
        <p:spPr bwMode="auto">
          <a:xfrm>
            <a:off x="152400" y="6384925"/>
            <a:ext cx="8763000" cy="396875"/>
          </a:xfrm>
          <a:prstGeom prst="rect">
            <a:avLst/>
          </a:prstGeom>
          <a:noFill/>
          <a:ln w="9525">
            <a:noFill/>
            <a:miter lim="800000"/>
            <a:headEnd/>
            <a:tailEnd/>
          </a:ln>
        </p:spPr>
        <p:txBody>
          <a:bodyPr/>
          <a:lstStyle/>
          <a:p>
            <a:endParaRPr lang="en-US" sz="1000">
              <a:solidFill>
                <a:schemeClr val="bg1"/>
              </a:solidFill>
            </a:endParaRPr>
          </a:p>
        </p:txBody>
      </p:sp>
      <p:sp>
        <p:nvSpPr>
          <p:cNvPr id="53251" name="Title 5"/>
          <p:cNvSpPr>
            <a:spLocks noGrp="1"/>
          </p:cNvSpPr>
          <p:nvPr>
            <p:ph type="title"/>
          </p:nvPr>
        </p:nvSpPr>
        <p:spPr>
          <a:xfrm>
            <a:off x="152400" y="381000"/>
            <a:ext cx="7696200" cy="715963"/>
          </a:xfrm>
        </p:spPr>
        <p:txBody>
          <a:bodyPr/>
          <a:lstStyle/>
          <a:p>
            <a:pPr eaLnBrk="1" hangingPunct="1"/>
            <a:r>
              <a:rPr lang="en-US" smtClean="0"/>
              <a:t>Questions and Answers</a:t>
            </a:r>
          </a:p>
        </p:txBody>
      </p:sp>
    </p:spTree>
    <p:custDataLst>
      <p:tags r:id="rId1"/>
    </p:custData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Number Placeholder 1"/>
          <p:cNvSpPr>
            <a:spLocks noGrp="1"/>
          </p:cNvSpPr>
          <p:nvPr>
            <p:ph type="sldNum" sz="quarter" idx="10"/>
          </p:nvPr>
        </p:nvSpPr>
        <p:spPr>
          <a:noFill/>
          <a:ln>
            <a:miter lim="800000"/>
            <a:headEnd/>
            <a:tailEnd/>
          </a:ln>
        </p:spPr>
        <p:txBody>
          <a:bodyPr/>
          <a:lstStyle/>
          <a:p>
            <a:fld id="{169CCD75-8CB1-4A68-837C-7FF6E6A66D5E}" type="slidenum">
              <a:rPr lang="en-US" smtClean="0">
                <a:latin typeface="Arial" charset="0"/>
                <a:cs typeface="Arial" charset="0"/>
              </a:rPr>
              <a:pPr/>
              <a:t>32</a:t>
            </a:fld>
            <a:endParaRPr lang="en-US" smtClean="0">
              <a:latin typeface="Arial" charset="0"/>
              <a:cs typeface="Arial" charset="0"/>
            </a:endParaRPr>
          </a:p>
        </p:txBody>
      </p:sp>
      <p:sp>
        <p:nvSpPr>
          <p:cNvPr id="54274" name="Rectangle 5"/>
          <p:cNvSpPr>
            <a:spLocks noGrp="1" noChangeArrowheads="1"/>
          </p:cNvSpPr>
          <p:nvPr>
            <p:ph type="title" idx="4294967295"/>
          </p:nvPr>
        </p:nvSpPr>
        <p:spPr/>
        <p:txBody>
          <a:bodyPr/>
          <a:lstStyle/>
          <a:p>
            <a:r>
              <a:rPr lang="en-US" smtClean="0"/>
              <a:t>Higher Ed Opportunities Act of 2008</a:t>
            </a:r>
          </a:p>
        </p:txBody>
      </p:sp>
      <p:sp>
        <p:nvSpPr>
          <p:cNvPr id="54275" name="Rectangle 13"/>
          <p:cNvSpPr>
            <a:spLocks noGrp="1" noChangeArrowheads="1"/>
          </p:cNvSpPr>
          <p:nvPr>
            <p:ph type="body" idx="4294967295"/>
          </p:nvPr>
        </p:nvSpPr>
        <p:spPr>
          <a:xfrm>
            <a:off x="457200" y="1143000"/>
            <a:ext cx="8534400" cy="5334000"/>
          </a:xfrm>
        </p:spPr>
        <p:txBody>
          <a:bodyPr/>
          <a:lstStyle/>
          <a:p>
            <a:r>
              <a:rPr lang="en-US" smtClean="0"/>
              <a:t>Authorized Model Demo Program for college opportunities for Students with ID</a:t>
            </a:r>
          </a:p>
          <a:p>
            <a:r>
              <a:rPr lang="en-US" smtClean="0"/>
              <a:t>Congress appropriated $11M to fund 27 model demos and one Coordinating Center</a:t>
            </a:r>
          </a:p>
          <a:p>
            <a:r>
              <a:rPr lang="en-US" smtClean="0"/>
              <a:t>Potential Pipeline of Students with ID:</a:t>
            </a:r>
          </a:p>
          <a:p>
            <a:pPr>
              <a:buFontTx/>
              <a:buNone/>
            </a:pPr>
            <a:endParaRPr lang="en-US" sz="1000" smtClean="0"/>
          </a:p>
          <a:p>
            <a:pPr algn="ctr">
              <a:buFontTx/>
              <a:buNone/>
            </a:pPr>
            <a:r>
              <a:rPr lang="en-US" smtClean="0"/>
              <a:t>	Ages 12 – 17: 	268,821</a:t>
            </a:r>
          </a:p>
          <a:p>
            <a:pPr algn="ctr">
              <a:buFontTx/>
              <a:buNone/>
            </a:pPr>
            <a:r>
              <a:rPr lang="en-US" smtClean="0"/>
              <a:t>	</a:t>
            </a:r>
            <a:r>
              <a:rPr lang="en-US" u="sng" smtClean="0"/>
              <a:t>Ages 18 – 21:	  72,679</a:t>
            </a:r>
          </a:p>
          <a:p>
            <a:pPr algn="ctr">
              <a:buFontTx/>
              <a:buNone/>
            </a:pPr>
            <a:r>
              <a:rPr lang="en-US" smtClean="0"/>
              <a:t>			 	341,500</a:t>
            </a:r>
          </a:p>
          <a:p>
            <a:pPr>
              <a:buFontTx/>
              <a:buNone/>
            </a:pPr>
            <a:endParaRPr lang="en-US" sz="2000" smtClean="0"/>
          </a:p>
          <a:p>
            <a:pPr eaLnBrk="1" hangingPunct="1">
              <a:spcBef>
                <a:spcPct val="0"/>
              </a:spcBef>
              <a:buClrTx/>
              <a:buFontTx/>
              <a:buNone/>
            </a:pPr>
            <a:r>
              <a:rPr lang="en-US" sz="1200" smtClean="0"/>
              <a:t>Source: U.S. Department of Education, Office of Special Education Programs, Data Analysis System (DANS), OMB $18200043: Children with Disabilities Receiving Special Education Under Part B of the IDEA,” 2007.</a:t>
            </a:r>
            <a:endParaRPr lang="en-US"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a:xfrm>
            <a:off x="152400" y="381000"/>
            <a:ext cx="7772400" cy="715963"/>
          </a:xfrm>
        </p:spPr>
        <p:txBody>
          <a:bodyPr/>
          <a:lstStyle/>
          <a:p>
            <a:r>
              <a:rPr lang="en-US" smtClean="0"/>
              <a:t>College-Based Transition Programs</a:t>
            </a:r>
          </a:p>
        </p:txBody>
      </p:sp>
      <p:sp>
        <p:nvSpPr>
          <p:cNvPr id="56322" name="Content Placeholder 2"/>
          <p:cNvSpPr>
            <a:spLocks noGrp="1"/>
          </p:cNvSpPr>
          <p:nvPr>
            <p:ph type="body" idx="1"/>
          </p:nvPr>
        </p:nvSpPr>
        <p:spPr/>
        <p:txBody>
          <a:bodyPr/>
          <a:lstStyle/>
          <a:p>
            <a:pPr>
              <a:lnSpc>
                <a:spcPct val="90000"/>
              </a:lnSpc>
            </a:pPr>
            <a:r>
              <a:rPr lang="en-US" smtClean="0"/>
              <a:t>Students with ID who participated in dual enrollment programs in postsecondary settings had a high rate of paid employment.</a:t>
            </a:r>
          </a:p>
          <a:p>
            <a:pPr>
              <a:lnSpc>
                <a:spcPct val="90000"/>
              </a:lnSpc>
            </a:pPr>
            <a:r>
              <a:rPr lang="en-US" smtClean="0"/>
              <a:t>From 2005-09, 96 students with ID received services from IDEA/LEA within college setting:</a:t>
            </a:r>
          </a:p>
          <a:p>
            <a:pPr lvl="2">
              <a:lnSpc>
                <a:spcPct val="90000"/>
              </a:lnSpc>
            </a:pPr>
            <a:r>
              <a:rPr lang="en-US" sz="2800" smtClean="0"/>
              <a:t> 89 were employed in paid employment</a:t>
            </a:r>
          </a:p>
          <a:p>
            <a:pPr lvl="2">
              <a:lnSpc>
                <a:spcPct val="90000"/>
              </a:lnSpc>
            </a:pPr>
            <a:r>
              <a:rPr lang="en-US" sz="2800" smtClean="0"/>
              <a:t> Average wage was $8.00</a:t>
            </a:r>
          </a:p>
          <a:p>
            <a:pPr algn="ctr">
              <a:lnSpc>
                <a:spcPct val="90000"/>
              </a:lnSpc>
              <a:buFontTx/>
              <a:buNone/>
            </a:pPr>
            <a:endParaRPr lang="en-US" sz="2400" b="1" smtClean="0"/>
          </a:p>
          <a:p>
            <a:pPr algn="ctr">
              <a:lnSpc>
                <a:spcPct val="90000"/>
              </a:lnSpc>
              <a:buFontTx/>
              <a:buNone/>
            </a:pPr>
            <a:r>
              <a:rPr lang="en-US" sz="2400" b="1" smtClean="0"/>
              <a:t>For more info: </a:t>
            </a:r>
          </a:p>
          <a:p>
            <a:pPr algn="ctr">
              <a:lnSpc>
                <a:spcPct val="90000"/>
              </a:lnSpc>
              <a:buFontTx/>
              <a:buNone/>
            </a:pPr>
            <a:r>
              <a:rPr lang="en-US" sz="2400" b="1" smtClean="0"/>
              <a:t> </a:t>
            </a:r>
            <a:r>
              <a:rPr lang="en-US" sz="2400" b="1" smtClean="0">
                <a:hlinkClick r:id="rId3"/>
              </a:rPr>
              <a:t>www.thinkcollege.net</a:t>
            </a:r>
            <a:r>
              <a:rPr lang="en-US" sz="2400" b="1" smtClean="0"/>
              <a:t> </a:t>
            </a:r>
            <a:endParaRPr lang="en-US" sz="1800" smtClean="0"/>
          </a:p>
          <a:p>
            <a:pPr algn="ctr">
              <a:lnSpc>
                <a:spcPct val="90000"/>
              </a:lnSpc>
              <a:buFontTx/>
              <a:buNone/>
            </a:pPr>
            <a:r>
              <a:rPr lang="en-US" sz="1800" smtClean="0"/>
              <a:t>INSIGHT, Issue No. 3, Oct. 2010</a:t>
            </a:r>
            <a:endParaRPr lang="en-US" sz="3600" smtClean="0"/>
          </a:p>
        </p:txBody>
      </p:sp>
      <p:sp>
        <p:nvSpPr>
          <p:cNvPr id="56323" name="Slide Number Placeholder 3"/>
          <p:cNvSpPr>
            <a:spLocks noGrp="1"/>
          </p:cNvSpPr>
          <p:nvPr>
            <p:ph type="sldNum" sz="quarter" idx="10"/>
          </p:nvPr>
        </p:nvSpPr>
        <p:spPr>
          <a:noFill/>
          <a:ln>
            <a:miter lim="800000"/>
            <a:headEnd/>
            <a:tailEnd/>
          </a:ln>
        </p:spPr>
        <p:txBody>
          <a:bodyPr/>
          <a:lstStyle/>
          <a:p>
            <a:fld id="{CC83593E-CAEF-4319-8447-031985464CB0}" type="slidenum">
              <a:rPr lang="en-US" smtClean="0">
                <a:latin typeface="Arial" charset="0"/>
                <a:cs typeface="Arial" charset="0"/>
              </a:rPr>
              <a:pPr/>
              <a:t>33</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en-US" smtClean="0"/>
              <a:t>TOPS: Student Experiences</a:t>
            </a:r>
          </a:p>
        </p:txBody>
      </p:sp>
      <p:sp>
        <p:nvSpPr>
          <p:cNvPr id="57346" name="Text Box 4" descr="This graphic has three parts: 1) Inclusive Postsecondary Campus Experience with 5 circles - Self Determination in the middle surrounded by Enroll/Audit College Courses; Project SEARCH Interships; Health, Wellness, Independent Living Skills; and Residential Campus Experiences. Last Section E-Portfolio: Each student exits the program with an e-portfolio that documents academic employment and independent living skills through digital pictures, video and documents."/>
          <p:cNvSpPr txBox="1">
            <a:spLocks noChangeArrowheads="1"/>
          </p:cNvSpPr>
          <p:nvPr/>
        </p:nvSpPr>
        <p:spPr bwMode="auto">
          <a:xfrm>
            <a:off x="2809875" y="2389188"/>
            <a:ext cx="3743325" cy="342900"/>
          </a:xfrm>
          <a:prstGeom prst="rect">
            <a:avLst/>
          </a:prstGeom>
          <a:noFill/>
          <a:ln w="9525">
            <a:noFill/>
            <a:miter lim="800000"/>
            <a:headEnd/>
            <a:tailEnd/>
          </a:ln>
        </p:spPr>
        <p:txBody>
          <a:bodyPr lIns="36576" tIns="36576" rIns="36576" bIns="36576"/>
          <a:lstStyle/>
          <a:p>
            <a:pPr algn="ctr"/>
            <a:r>
              <a:rPr lang="en-US" sz="1200">
                <a:solidFill>
                  <a:srgbClr val="000000"/>
                </a:solidFill>
              </a:rPr>
              <a:t>Inclusive Postsecondary Campus Experience</a:t>
            </a:r>
            <a:endParaRPr lang="en-US" sz="1800"/>
          </a:p>
        </p:txBody>
      </p:sp>
      <p:sp>
        <p:nvSpPr>
          <p:cNvPr id="57347" name="Oval 5" descr="This graphic has three parts: 1) Inclusive Postsecondary Campus Experience with 5 circles - Self Determination in the middle surrounded by Enroll/Audit College Courses; Project SEARCH Interships; Health, Wellness, Independent Living Skills; and Residential Campus Experiences. Last Section E-Portfolio: Each student exits the program with an e-portfolio that documents academic employment and independent living skills through digital pictures, video and documents."/>
          <p:cNvSpPr>
            <a:spLocks noChangeArrowheads="1"/>
          </p:cNvSpPr>
          <p:nvPr/>
        </p:nvSpPr>
        <p:spPr bwMode="auto">
          <a:xfrm>
            <a:off x="3810000" y="3097213"/>
            <a:ext cx="1647825" cy="942975"/>
          </a:xfrm>
          <a:prstGeom prst="ellipse">
            <a:avLst/>
          </a:prstGeom>
          <a:noFill/>
          <a:ln w="9525" algn="in">
            <a:solidFill>
              <a:srgbClr val="000000"/>
            </a:solidFill>
            <a:round/>
            <a:headEnd/>
            <a:tailEnd/>
          </a:ln>
        </p:spPr>
        <p:txBody>
          <a:bodyPr lIns="36576" tIns="36576" rIns="36576" bIns="36576"/>
          <a:lstStyle/>
          <a:p>
            <a:pPr algn="ctr"/>
            <a:r>
              <a:rPr lang="en-US" sz="1200">
                <a:solidFill>
                  <a:srgbClr val="000000"/>
                </a:solidFill>
              </a:rPr>
              <a:t>Self-Determination</a:t>
            </a:r>
            <a:endParaRPr lang="en-US" sz="3200"/>
          </a:p>
        </p:txBody>
      </p:sp>
      <p:sp>
        <p:nvSpPr>
          <p:cNvPr id="57348" name="Oval 7" descr="This graphic has three parts: 1) Inclusive Postsecondary Campus Experience with 5 circles - Self Determination in the middle surrounded by Enroll/Audit College Courses; Project SEARCH Interships; Health, Wellness, Independent Living Skills; and Residential Campus Experiences. Last Section E-Portfolio: Each student exits the program with an e-portfolio that documents academic employment and independent living skills through digital pictures, video and documents."/>
          <p:cNvSpPr>
            <a:spLocks noChangeArrowheads="1"/>
          </p:cNvSpPr>
          <p:nvPr/>
        </p:nvSpPr>
        <p:spPr bwMode="auto">
          <a:xfrm>
            <a:off x="2724150" y="3560763"/>
            <a:ext cx="1541463" cy="935037"/>
          </a:xfrm>
          <a:prstGeom prst="ellipse">
            <a:avLst/>
          </a:prstGeom>
          <a:noFill/>
          <a:ln w="9525" algn="in">
            <a:solidFill>
              <a:srgbClr val="000000"/>
            </a:solidFill>
            <a:round/>
            <a:headEnd/>
            <a:tailEnd/>
          </a:ln>
        </p:spPr>
        <p:txBody>
          <a:bodyPr lIns="36576" tIns="36576" rIns="36576" bIns="36576"/>
          <a:lstStyle/>
          <a:p>
            <a:pPr algn="ctr"/>
            <a:r>
              <a:rPr lang="en-US" sz="1200">
                <a:solidFill>
                  <a:srgbClr val="000000"/>
                </a:solidFill>
              </a:rPr>
              <a:t>Health, Wellness </a:t>
            </a:r>
          </a:p>
          <a:p>
            <a:pPr algn="ctr"/>
            <a:r>
              <a:rPr lang="en-US" sz="1200">
                <a:solidFill>
                  <a:srgbClr val="000000"/>
                </a:solidFill>
              </a:rPr>
              <a:t>Independent  Living skills</a:t>
            </a:r>
            <a:endParaRPr lang="en-US" sz="1200"/>
          </a:p>
        </p:txBody>
      </p:sp>
      <p:sp>
        <p:nvSpPr>
          <p:cNvPr id="57349" name="Oval 8" descr="This graphic has three parts: 1) Individualized Supports: Peer Support, Mentoring, Family Support a nd Educational/Job Coaching. 2) Inclusive Postsecondary Campus Experience with 5 circles - Self Determination in the middle surrounded by Enroll/Audit College Courses; Project SEARCH Interships; Health, Wellness, Independent Living Skills; and Residential Campus Experiences. Last Section 3) E-Portfolio: Each student exits the program with an e-portfolio that documents academic employment and independent living skills through digital pictures, video and documents."/>
          <p:cNvSpPr>
            <a:spLocks noChangeArrowheads="1"/>
          </p:cNvSpPr>
          <p:nvPr/>
        </p:nvSpPr>
        <p:spPr bwMode="auto">
          <a:xfrm>
            <a:off x="2768600" y="2732088"/>
            <a:ext cx="1506538" cy="819150"/>
          </a:xfrm>
          <a:prstGeom prst="ellipse">
            <a:avLst/>
          </a:prstGeom>
          <a:noFill/>
          <a:ln w="9525" algn="in">
            <a:solidFill>
              <a:srgbClr val="000000"/>
            </a:solidFill>
            <a:round/>
            <a:headEnd/>
            <a:tailEnd/>
          </a:ln>
        </p:spPr>
        <p:txBody>
          <a:bodyPr tIns="91440" bIns="91440"/>
          <a:lstStyle/>
          <a:p>
            <a:pPr algn="ctr"/>
            <a:r>
              <a:rPr lang="en-US" sz="1200">
                <a:solidFill>
                  <a:srgbClr val="000000"/>
                </a:solidFill>
              </a:rPr>
              <a:t>Enroll/Audit </a:t>
            </a:r>
          </a:p>
          <a:p>
            <a:pPr algn="ctr"/>
            <a:r>
              <a:rPr lang="en-US" sz="1200">
                <a:solidFill>
                  <a:srgbClr val="000000"/>
                </a:solidFill>
              </a:rPr>
              <a:t>College Courses</a:t>
            </a:r>
            <a:endParaRPr lang="en-US" sz="1200"/>
          </a:p>
        </p:txBody>
      </p:sp>
      <p:sp>
        <p:nvSpPr>
          <p:cNvPr id="57350" name="Oval 9" descr="This graphic has three parts: 1) Inclusive Postsecondary Campus Experience with 5 circles - Self Determination in the middle surrounded by Enroll/Audit College Courses; Project SEARCH Interships; Health, Wellness, Independent Living Skills; and Residential Campus Experiences. Last Section E-Portfolio: Each student exits the program with an e-portfolio that documents academic employment and independent living skills through digital pictures, video and documents."/>
          <p:cNvSpPr>
            <a:spLocks noChangeArrowheads="1"/>
          </p:cNvSpPr>
          <p:nvPr/>
        </p:nvSpPr>
        <p:spPr bwMode="auto">
          <a:xfrm>
            <a:off x="4968875" y="2725738"/>
            <a:ext cx="1584325" cy="819150"/>
          </a:xfrm>
          <a:prstGeom prst="ellipse">
            <a:avLst/>
          </a:prstGeom>
          <a:noFill/>
          <a:ln w="9525" algn="in">
            <a:solidFill>
              <a:srgbClr val="000000"/>
            </a:solidFill>
            <a:round/>
            <a:headEnd/>
            <a:tailEnd/>
          </a:ln>
        </p:spPr>
        <p:txBody>
          <a:bodyPr lIns="36576" tIns="36576" rIns="36576" bIns="36576"/>
          <a:lstStyle/>
          <a:p>
            <a:pPr algn="ctr"/>
            <a:r>
              <a:rPr lang="en-US" sz="1200">
                <a:solidFill>
                  <a:srgbClr val="000000"/>
                </a:solidFill>
              </a:rPr>
              <a:t>Project SEARCH Internships</a:t>
            </a:r>
            <a:endParaRPr lang="en-US" sz="1200"/>
          </a:p>
        </p:txBody>
      </p:sp>
      <p:sp>
        <p:nvSpPr>
          <p:cNvPr id="57351" name="Oval 10" descr="This graphic has three parts: 1) Inclusive Postsecondary Campus Experience with 5 circles - Self Determination in the middle surrounded by Enroll/Audit College Courses; Project SEARCH Interships; Health, Wellness, Independent Living Skills; and Residential Campus Experiences. Last Section E-Portfolio: Each student exits the program with an e-portfolio that documents academic employment and independent living skills through digital pictures, video and documents."/>
          <p:cNvSpPr>
            <a:spLocks noChangeArrowheads="1"/>
          </p:cNvSpPr>
          <p:nvPr/>
        </p:nvSpPr>
        <p:spPr bwMode="auto">
          <a:xfrm>
            <a:off x="4975225" y="3560763"/>
            <a:ext cx="1577975" cy="935037"/>
          </a:xfrm>
          <a:prstGeom prst="ellipse">
            <a:avLst/>
          </a:prstGeom>
          <a:noFill/>
          <a:ln w="9525" algn="in">
            <a:solidFill>
              <a:srgbClr val="000000"/>
            </a:solidFill>
            <a:round/>
            <a:headEnd/>
            <a:tailEnd/>
          </a:ln>
        </p:spPr>
        <p:txBody>
          <a:bodyPr lIns="0" tIns="0" rIns="0" bIns="0"/>
          <a:lstStyle/>
          <a:p>
            <a:pPr algn="ctr"/>
            <a:r>
              <a:rPr lang="en-US" sz="1200">
                <a:solidFill>
                  <a:srgbClr val="000000"/>
                </a:solidFill>
              </a:rPr>
              <a:t>Residential </a:t>
            </a:r>
          </a:p>
          <a:p>
            <a:pPr algn="ctr"/>
            <a:r>
              <a:rPr lang="en-US" sz="1200">
                <a:solidFill>
                  <a:srgbClr val="000000"/>
                </a:solidFill>
              </a:rPr>
              <a:t>Campus Experiences</a:t>
            </a:r>
            <a:endParaRPr lang="en-US" sz="1200"/>
          </a:p>
        </p:txBody>
      </p:sp>
      <p:cxnSp>
        <p:nvCxnSpPr>
          <p:cNvPr id="57352" name="AutoShape 11" descr="This graphic has three parts: 1) Inclusive Postsecondary Campus Experience with 5 circles - Self Determination in the middle surrounded by Enroll/Audit College Courses; Project SEARCH Interships; Health, Wellness, Independent Living Skills; and Residential Campus Experiences. Last Section E-Portfolio: Each student exits the program with an e-portfolio that documents academic employment and independent living skills through digital pictures, video and documents."/>
          <p:cNvCxnSpPr>
            <a:cxnSpLocks noChangeShapeType="1"/>
          </p:cNvCxnSpPr>
          <p:nvPr/>
        </p:nvCxnSpPr>
        <p:spPr bwMode="auto">
          <a:xfrm>
            <a:off x="4648200" y="2209800"/>
            <a:ext cx="0" cy="171450"/>
          </a:xfrm>
          <a:prstGeom prst="straightConnector1">
            <a:avLst/>
          </a:prstGeom>
          <a:noFill/>
          <a:ln w="9525" algn="ctr">
            <a:solidFill>
              <a:srgbClr val="000000"/>
            </a:solidFill>
            <a:round/>
            <a:headEnd/>
            <a:tailEnd type="triangle" w="med" len="med"/>
          </a:ln>
        </p:spPr>
      </p:cxnSp>
      <p:sp>
        <p:nvSpPr>
          <p:cNvPr id="57353" name="Line 13" descr="This graphic has three parts: 1) Inclusive Postsecondary Campus Experience with 5 circles - Self Determination in the middle surrounded by Enroll/Audit College Courses; Project SEARCH Interships; Health, Wellness, Independent Living Skills; and Residential Campus Experiences. Last Section E-Portfolio: Each student exits the program with an e-portfolio that documents academic employment and independent living skills through digital pictures, video and documents."/>
          <p:cNvSpPr>
            <a:spLocks noChangeShapeType="1"/>
          </p:cNvSpPr>
          <p:nvPr/>
        </p:nvSpPr>
        <p:spPr bwMode="auto">
          <a:xfrm>
            <a:off x="4511675" y="2894013"/>
            <a:ext cx="257175" cy="0"/>
          </a:xfrm>
          <a:prstGeom prst="line">
            <a:avLst/>
          </a:prstGeom>
          <a:noFill/>
          <a:ln w="9525">
            <a:solidFill>
              <a:srgbClr val="000000"/>
            </a:solidFill>
            <a:round/>
            <a:headEnd/>
            <a:tailEnd type="triangle" w="med" len="med"/>
          </a:ln>
        </p:spPr>
        <p:txBody>
          <a:bodyPr lIns="36576" tIns="36576" rIns="36576" bIns="36576"/>
          <a:lstStyle/>
          <a:p>
            <a:endParaRPr lang="en-US"/>
          </a:p>
        </p:txBody>
      </p:sp>
      <p:sp>
        <p:nvSpPr>
          <p:cNvPr id="57354" name="Line 14" descr="This graphic has three parts: 1) Inclusive Postsecondary Campus Experience with 5 circles - Self Determination in the middle surrounded by Enroll/Audit College Courses; Project SEARCH Interships; Health, Wellness, Independent Living Skills; and Residential Campus Experiences. Last Section E-Portfolio: Each student exits the program with an e-portfolio that documents academic employment and independent living skills through digital pictures, video and documents."/>
          <p:cNvSpPr>
            <a:spLocks noChangeShapeType="1"/>
          </p:cNvSpPr>
          <p:nvPr/>
        </p:nvSpPr>
        <p:spPr bwMode="auto">
          <a:xfrm>
            <a:off x="6496050" y="3411538"/>
            <a:ext cx="0" cy="257175"/>
          </a:xfrm>
          <a:prstGeom prst="line">
            <a:avLst/>
          </a:prstGeom>
          <a:noFill/>
          <a:ln w="9525">
            <a:solidFill>
              <a:srgbClr val="000000"/>
            </a:solidFill>
            <a:round/>
            <a:headEnd/>
            <a:tailEnd type="triangle" w="med" len="med"/>
          </a:ln>
        </p:spPr>
        <p:txBody>
          <a:bodyPr lIns="36576" tIns="36576" rIns="36576" bIns="36576"/>
          <a:lstStyle/>
          <a:p>
            <a:endParaRPr lang="en-US"/>
          </a:p>
        </p:txBody>
      </p:sp>
      <p:sp>
        <p:nvSpPr>
          <p:cNvPr id="57355" name="Line 15" descr="This graphic has three parts: 1) Inclusive Postsecondary Campus Experience with 5 circles - Self Determination in the middle surrounded by Enroll/Audit College Courses; Project SEARCH Interships; Health, Wellness, Independent Living Skills; and Residential Campus Experiences. Last Section E-Portfolio: Each student exits the program with an e-portfolio that documents academic employment and independent living skills through digital pictures, video and documents."/>
          <p:cNvSpPr>
            <a:spLocks noChangeShapeType="1"/>
          </p:cNvSpPr>
          <p:nvPr/>
        </p:nvSpPr>
        <p:spPr bwMode="auto">
          <a:xfrm flipH="1">
            <a:off x="4470400" y="4208463"/>
            <a:ext cx="285750" cy="0"/>
          </a:xfrm>
          <a:prstGeom prst="line">
            <a:avLst/>
          </a:prstGeom>
          <a:noFill/>
          <a:ln w="9525">
            <a:solidFill>
              <a:srgbClr val="000000"/>
            </a:solidFill>
            <a:round/>
            <a:headEnd/>
            <a:tailEnd type="triangle" w="med" len="med"/>
          </a:ln>
        </p:spPr>
        <p:txBody>
          <a:bodyPr lIns="36576" tIns="36576" rIns="36576" bIns="36576"/>
          <a:lstStyle/>
          <a:p>
            <a:endParaRPr lang="en-US"/>
          </a:p>
        </p:txBody>
      </p:sp>
      <p:sp>
        <p:nvSpPr>
          <p:cNvPr id="57356" name="Line 16" descr="This graphic has three parts: 1) Inclusive Postsecondary Campus Experience with 5 circles - Self Determination in the middle surrounded by Enroll/Audit College Courses; Project SEARCH Interships; Health, Wellness, Independent Living Skills; and Residential Campus Experiences. Last Section E-Portfolio: Each student exits the program with an e-portfolio that documents academic employment and independent living skills through digital pictures, video and documents."/>
          <p:cNvSpPr>
            <a:spLocks noChangeShapeType="1"/>
          </p:cNvSpPr>
          <p:nvPr/>
        </p:nvSpPr>
        <p:spPr bwMode="auto">
          <a:xfrm flipV="1">
            <a:off x="2809875" y="3421063"/>
            <a:ext cx="0" cy="228600"/>
          </a:xfrm>
          <a:prstGeom prst="line">
            <a:avLst/>
          </a:prstGeom>
          <a:noFill/>
          <a:ln w="9525">
            <a:solidFill>
              <a:srgbClr val="000000"/>
            </a:solidFill>
            <a:round/>
            <a:headEnd/>
            <a:tailEnd type="triangle" w="med" len="med"/>
          </a:ln>
        </p:spPr>
        <p:txBody>
          <a:bodyPr lIns="36576" tIns="36576" rIns="36576" bIns="36576"/>
          <a:lstStyle/>
          <a:p>
            <a:endParaRPr lang="en-US"/>
          </a:p>
        </p:txBody>
      </p:sp>
      <p:graphicFrame>
        <p:nvGraphicFramePr>
          <p:cNvPr id="27" name="Table 26" descr="This graphic has three parts: 1) Inclusive Postsecondary Campus Experience with 5 circles - Self Determination in the middle surrounded by Enroll/Audit College Courses; Project SEARCH Interships; Health, Wellness, Independent Living Skills; and Residential Campus Experiences. Last Section E-Portfolio: Each student exits the program with an e-portfolio that documents academic employment and independent living skills through digital pictures, video and documents."/>
          <p:cNvGraphicFramePr>
            <a:graphicFrameLocks noGrp="1"/>
          </p:cNvGraphicFramePr>
          <p:nvPr/>
        </p:nvGraphicFramePr>
        <p:xfrm>
          <a:off x="1600200" y="1335088"/>
          <a:ext cx="6019800" cy="871537"/>
        </p:xfrm>
        <a:graphic>
          <a:graphicData uri="http://schemas.openxmlformats.org/drawingml/2006/table">
            <a:tbl>
              <a:tblPr/>
              <a:tblGrid>
                <a:gridCol w="1504950"/>
                <a:gridCol w="1504950"/>
                <a:gridCol w="1504950"/>
                <a:gridCol w="1504950"/>
              </a:tblGrid>
              <a:tr h="363029">
                <a:tc gridSpan="4">
                  <a:txBody>
                    <a:bodyPr/>
                    <a:lstStyle/>
                    <a:p>
                      <a:pPr marR="0" indent="0" algn="ctr" rtl="0">
                        <a:lnSpc>
                          <a:spcPct val="119000"/>
                        </a:lnSpc>
                        <a:spcBef>
                          <a:spcPts val="0"/>
                        </a:spcBef>
                        <a:spcAft>
                          <a:spcPts val="0"/>
                        </a:spcAft>
                      </a:pPr>
                      <a:r>
                        <a:rPr lang="en-US" sz="1600" b="1" kern="1400" dirty="0">
                          <a:solidFill>
                            <a:srgbClr val="FFFFFF"/>
                          </a:solidFill>
                          <a:latin typeface="Arial"/>
                        </a:rPr>
                        <a:t>Individualized Supports</a:t>
                      </a:r>
                      <a:endParaRPr lang="en-US" sz="900" b="1" kern="1400" dirty="0">
                        <a:solidFill>
                          <a:srgbClr val="000000"/>
                        </a:solidFill>
                        <a:latin typeface="Arial"/>
                      </a:endParaRPr>
                    </a:p>
                  </a:txBody>
                  <a:tcPr marL="36576" marR="36576" marT="36544" marB="3654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00"/>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435483">
                <a:tc>
                  <a:txBody>
                    <a:bodyPr/>
                    <a:lstStyle/>
                    <a:p>
                      <a:pPr marR="0" indent="0" algn="ctr" rtl="0">
                        <a:lnSpc>
                          <a:spcPct val="119000"/>
                        </a:lnSpc>
                        <a:spcBef>
                          <a:spcPts val="0"/>
                        </a:spcBef>
                        <a:spcAft>
                          <a:spcPts val="0"/>
                        </a:spcAft>
                      </a:pPr>
                      <a:r>
                        <a:rPr lang="en-US" sz="1200" b="1" kern="1400" dirty="0">
                          <a:solidFill>
                            <a:srgbClr val="000000"/>
                          </a:solidFill>
                          <a:latin typeface="Arial"/>
                        </a:rPr>
                        <a:t>Peer Support</a:t>
                      </a:r>
                      <a:endParaRPr lang="en-US" sz="1100" b="1" kern="1400" dirty="0">
                        <a:solidFill>
                          <a:srgbClr val="000000"/>
                        </a:solidFill>
                        <a:latin typeface="Arial"/>
                      </a:endParaRPr>
                    </a:p>
                  </a:txBody>
                  <a:tcPr marL="36576" marR="36576" marT="36544" marB="3654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US" sz="1200" b="1" kern="1400" dirty="0">
                          <a:solidFill>
                            <a:srgbClr val="000000"/>
                          </a:solidFill>
                          <a:latin typeface="Arial"/>
                        </a:rPr>
                        <a:t>Mentoring</a:t>
                      </a:r>
                      <a:endParaRPr lang="en-US" sz="1100" b="1" kern="1400" dirty="0">
                        <a:solidFill>
                          <a:srgbClr val="000000"/>
                        </a:solidFill>
                        <a:latin typeface="Arial"/>
                      </a:endParaRPr>
                    </a:p>
                  </a:txBody>
                  <a:tcPr marL="36576" marR="36576" marT="36544" marB="3654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US" sz="1200" b="1" kern="1400" dirty="0">
                          <a:solidFill>
                            <a:srgbClr val="000000"/>
                          </a:solidFill>
                          <a:latin typeface="Arial"/>
                        </a:rPr>
                        <a:t>Family Support</a:t>
                      </a:r>
                      <a:endParaRPr lang="en-US" sz="1100" b="1" kern="1400" dirty="0">
                        <a:solidFill>
                          <a:srgbClr val="000000"/>
                        </a:solidFill>
                        <a:latin typeface="Arial"/>
                      </a:endParaRPr>
                    </a:p>
                  </a:txBody>
                  <a:tcPr marL="36576" marR="36576" marT="36544" marB="3654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0" indent="0" algn="ctr" rtl="0">
                        <a:lnSpc>
                          <a:spcPct val="119000"/>
                        </a:lnSpc>
                        <a:spcBef>
                          <a:spcPts val="0"/>
                        </a:spcBef>
                        <a:spcAft>
                          <a:spcPts val="0"/>
                        </a:spcAft>
                      </a:pPr>
                      <a:r>
                        <a:rPr lang="en-US" sz="1200" b="1" kern="1400" dirty="0">
                          <a:solidFill>
                            <a:srgbClr val="000000"/>
                          </a:solidFill>
                          <a:latin typeface="Arial"/>
                        </a:rPr>
                        <a:t>Educational/Job </a:t>
                      </a:r>
                      <a:endParaRPr lang="en-US" sz="1100" b="1" kern="1400" dirty="0">
                        <a:solidFill>
                          <a:srgbClr val="000000"/>
                        </a:solidFill>
                        <a:latin typeface="Arial"/>
                      </a:endParaRPr>
                    </a:p>
                    <a:p>
                      <a:pPr marR="0" indent="0" algn="ctr" rtl="0">
                        <a:lnSpc>
                          <a:spcPct val="119000"/>
                        </a:lnSpc>
                        <a:spcBef>
                          <a:spcPts val="0"/>
                        </a:spcBef>
                        <a:spcAft>
                          <a:spcPts val="0"/>
                        </a:spcAft>
                      </a:pPr>
                      <a:r>
                        <a:rPr lang="en-US" sz="1200" b="1" kern="1400" dirty="0">
                          <a:solidFill>
                            <a:srgbClr val="000000"/>
                          </a:solidFill>
                          <a:latin typeface="Arial"/>
                        </a:rPr>
                        <a:t>Coaching</a:t>
                      </a:r>
                      <a:endParaRPr lang="en-US" sz="1100" b="1" kern="1400" dirty="0">
                        <a:solidFill>
                          <a:srgbClr val="000000"/>
                        </a:solidFill>
                        <a:latin typeface="Arial"/>
                      </a:endParaRPr>
                    </a:p>
                  </a:txBody>
                  <a:tcPr marL="36576" marR="36576" marT="36544" marB="3654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8" name="Table 27" descr="This graphic has three parts: 1) Inclusive Postsecondary Campus Experience with 5 circles - Self Determination in the middle surrounded by Enroll/Audit College Courses; Project SEARCH Interships; Health, Wellness, Independent Living Skills; and Residential Campus Experiences. Last Section E-Portfolio: Each student exits the program with an e-portfolio that documents academic employment and independent living skills through digital pictures, video and documents."/>
          <p:cNvGraphicFramePr>
            <a:graphicFrameLocks noGrp="1"/>
          </p:cNvGraphicFramePr>
          <p:nvPr/>
        </p:nvGraphicFramePr>
        <p:xfrm>
          <a:off x="1600200" y="4702175"/>
          <a:ext cx="6019800" cy="1089025"/>
        </p:xfrm>
        <a:graphic>
          <a:graphicData uri="http://schemas.openxmlformats.org/drawingml/2006/table">
            <a:tbl>
              <a:tblPr/>
              <a:tblGrid>
                <a:gridCol w="6019800"/>
              </a:tblGrid>
              <a:tr h="363426">
                <a:tc>
                  <a:txBody>
                    <a:bodyPr/>
                    <a:lstStyle/>
                    <a:p>
                      <a:pPr marR="0" indent="0" algn="ctr" rtl="0">
                        <a:lnSpc>
                          <a:spcPct val="119000"/>
                        </a:lnSpc>
                        <a:spcBef>
                          <a:spcPts val="0"/>
                        </a:spcBef>
                        <a:spcAft>
                          <a:spcPts val="600"/>
                        </a:spcAft>
                      </a:pPr>
                      <a:r>
                        <a:rPr lang="en-US" sz="1600" b="1" kern="1400" dirty="0">
                          <a:solidFill>
                            <a:srgbClr val="FFFFFF"/>
                          </a:solidFill>
                          <a:latin typeface="Arial"/>
                        </a:rPr>
                        <a:t>E-Portfolio</a:t>
                      </a:r>
                      <a:endParaRPr lang="en-US" sz="900" b="1" kern="1400" dirty="0">
                        <a:solidFill>
                          <a:srgbClr val="000000"/>
                        </a:solidFill>
                        <a:latin typeface="Arial"/>
                      </a:endParaRPr>
                    </a:p>
                  </a:txBody>
                  <a:tcPr marL="36576" marR="36576" marT="36584" marB="36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00"/>
                    </a:solidFill>
                  </a:tcPr>
                </a:tc>
              </a:tr>
              <a:tr h="514462">
                <a:tc>
                  <a:txBody>
                    <a:bodyPr/>
                    <a:lstStyle/>
                    <a:p>
                      <a:pPr marR="0" indent="0" algn="ctr" rtl="0">
                        <a:lnSpc>
                          <a:spcPct val="119000"/>
                        </a:lnSpc>
                        <a:spcBef>
                          <a:spcPts val="0"/>
                        </a:spcBef>
                        <a:spcAft>
                          <a:spcPts val="600"/>
                        </a:spcAft>
                      </a:pPr>
                      <a:r>
                        <a:rPr lang="en-US" sz="1200" b="1" kern="1400" dirty="0">
                          <a:solidFill>
                            <a:srgbClr val="000000"/>
                          </a:solidFill>
                          <a:latin typeface="Arial"/>
                        </a:rPr>
                        <a:t>Each student exits the program with an e-portfolio that documents academic employment and independent living skills through digital pictures, video </a:t>
                      </a:r>
                      <a:r>
                        <a:rPr lang="en-US" sz="1200" b="1" kern="1400" dirty="0" smtClean="0">
                          <a:solidFill>
                            <a:srgbClr val="000000"/>
                          </a:solidFill>
                          <a:latin typeface="Arial"/>
                        </a:rPr>
                        <a:t>and</a:t>
                      </a:r>
                      <a:r>
                        <a:rPr lang="en-US" sz="1200" b="1" kern="1400" baseline="0" dirty="0" smtClean="0">
                          <a:solidFill>
                            <a:srgbClr val="000000"/>
                          </a:solidFill>
                          <a:latin typeface="Arial"/>
                        </a:rPr>
                        <a:t> </a:t>
                      </a:r>
                      <a:r>
                        <a:rPr lang="en-US" sz="1200" b="1" kern="1400" dirty="0" smtClean="0">
                          <a:solidFill>
                            <a:srgbClr val="000000"/>
                          </a:solidFill>
                          <a:latin typeface="Arial"/>
                        </a:rPr>
                        <a:t>documents</a:t>
                      </a:r>
                      <a:r>
                        <a:rPr lang="en-US" sz="1200" b="1" kern="1400" dirty="0">
                          <a:solidFill>
                            <a:srgbClr val="000000"/>
                          </a:solidFill>
                          <a:latin typeface="Arial"/>
                        </a:rPr>
                        <a:t>.</a:t>
                      </a:r>
                      <a:endParaRPr lang="en-US" sz="900" b="1" kern="1400" dirty="0">
                        <a:solidFill>
                          <a:srgbClr val="000000"/>
                        </a:solidFill>
                        <a:latin typeface="Arial"/>
                      </a:endParaRPr>
                    </a:p>
                  </a:txBody>
                  <a:tcPr marL="36576" marR="36576" marT="36584" marB="36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7379" name="Control 2"/>
          <p:cNvSpPr>
            <a:spLocks noChangeArrowheads="1" noChangeShapeType="1"/>
          </p:cNvSpPr>
          <p:nvPr/>
        </p:nvSpPr>
        <p:spPr bwMode="auto">
          <a:xfrm>
            <a:off x="914400" y="8299450"/>
            <a:ext cx="5943600" cy="857250"/>
          </a:xfrm>
          <a:prstGeom prst="rect">
            <a:avLst/>
          </a:prstGeom>
          <a:noFill/>
          <a:ln w="9525">
            <a:noFill/>
            <a:miter lim="800000"/>
            <a:headEnd/>
            <a:tailEnd/>
          </a:ln>
        </p:spPr>
        <p:txBody>
          <a:bodyPr lIns="0" tIns="0" rIns="0" bIns="0"/>
          <a:lstStyle/>
          <a:p>
            <a:endParaRPr lang="en-US"/>
          </a:p>
        </p:txBody>
      </p:sp>
      <p:sp>
        <p:nvSpPr>
          <p:cNvPr id="57380" name="Control 5" descr="This graphic has three parts: 1) Inclusive Postsecondary Campus Experience with 5 circles - Self Determination in the middle surrounded by Enroll/Audit College Courses; Project SEARCH Interships; Health, Wellness, Independent Living Skills; and Residential Campus Experiences. Last Section E-Portfolio: Each student exits the program with an e-portfolio that documents academic employment and independent living skills through digital pictures, video and documents."/>
          <p:cNvSpPr>
            <a:spLocks noChangeArrowheads="1" noChangeShapeType="1"/>
          </p:cNvSpPr>
          <p:nvPr/>
        </p:nvSpPr>
        <p:spPr bwMode="auto">
          <a:xfrm>
            <a:off x="914400" y="5143500"/>
            <a:ext cx="5943600" cy="747713"/>
          </a:xfrm>
          <a:prstGeom prst="rect">
            <a:avLst/>
          </a:prstGeom>
          <a:noFill/>
          <a:ln w="9525">
            <a:noFill/>
            <a:miter lim="800000"/>
            <a:headEnd/>
            <a:tailEnd/>
          </a:ln>
        </p:spPr>
        <p:txBody>
          <a:bodyPr lIns="0" tIns="0" rIns="0" bIns="0"/>
          <a:lstStyle/>
          <a:p>
            <a:endParaRPr lang="en-US"/>
          </a:p>
        </p:txBody>
      </p:sp>
      <p:sp>
        <p:nvSpPr>
          <p:cNvPr id="57381" name="Control 6"/>
          <p:cNvSpPr>
            <a:spLocks noChangeArrowheads="1" noChangeShapeType="1"/>
          </p:cNvSpPr>
          <p:nvPr/>
        </p:nvSpPr>
        <p:spPr bwMode="auto">
          <a:xfrm>
            <a:off x="914400" y="8299450"/>
            <a:ext cx="5943600" cy="857250"/>
          </a:xfrm>
          <a:prstGeom prst="rect">
            <a:avLst/>
          </a:prstGeom>
          <a:noFill/>
          <a:ln w="9525">
            <a:noFill/>
            <a:miter lim="800000"/>
            <a:headEnd/>
            <a:tailEnd/>
          </a:ln>
        </p:spPr>
        <p:txBody>
          <a:bodyPr lIns="0" tIns="0" rIns="0" bIns="0"/>
          <a:lstStyle/>
          <a:p>
            <a:endParaRPr lang="en-US"/>
          </a:p>
        </p:txBody>
      </p:sp>
      <p:sp>
        <p:nvSpPr>
          <p:cNvPr id="57382" name="Slide Number Placeholder 1"/>
          <p:cNvSpPr>
            <a:spLocks noGrp="1"/>
          </p:cNvSpPr>
          <p:nvPr>
            <p:ph type="sldNum" sz="quarter" idx="10"/>
          </p:nvPr>
        </p:nvSpPr>
        <p:spPr>
          <a:noFill/>
          <a:ln>
            <a:miter lim="800000"/>
            <a:headEnd/>
            <a:tailEnd/>
          </a:ln>
        </p:spPr>
        <p:txBody>
          <a:bodyPr/>
          <a:lstStyle/>
          <a:p>
            <a:fld id="{8F6209FF-8434-405B-848E-5F38694F8FD7}" type="slidenum">
              <a:rPr lang="en-US" smtClean="0">
                <a:latin typeface="Arial" charset="0"/>
                <a:cs typeface="Arial" charset="0"/>
              </a:rPr>
              <a:pPr/>
              <a:t>34</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a:xfrm>
            <a:off x="152400" y="381000"/>
            <a:ext cx="7696200" cy="715963"/>
          </a:xfrm>
        </p:spPr>
        <p:txBody>
          <a:bodyPr/>
          <a:lstStyle/>
          <a:p>
            <a:r>
              <a:rPr lang="en-US" smtClean="0"/>
              <a:t>Project SEARCH</a:t>
            </a:r>
          </a:p>
        </p:txBody>
      </p:sp>
      <p:sp>
        <p:nvSpPr>
          <p:cNvPr id="59394" name="Content Placeholder 2"/>
          <p:cNvSpPr>
            <a:spLocks noGrp="1"/>
          </p:cNvSpPr>
          <p:nvPr>
            <p:ph type="body" idx="1"/>
          </p:nvPr>
        </p:nvSpPr>
        <p:spPr/>
        <p:txBody>
          <a:bodyPr/>
          <a:lstStyle/>
          <a:p>
            <a:r>
              <a:rPr lang="en-US" smtClean="0"/>
              <a:t>Provides work experiences for youth with disabilities</a:t>
            </a:r>
          </a:p>
          <a:p>
            <a:r>
              <a:rPr lang="en-US" smtClean="0"/>
              <a:t>Engages employers, community partners, employment service providers to meet workforce needs of businesses and job seekers</a:t>
            </a:r>
          </a:p>
          <a:p>
            <a:r>
              <a:rPr lang="en-US" smtClean="0"/>
              <a:t>Youth learn job tasks at no expense to employer</a:t>
            </a:r>
          </a:p>
          <a:p>
            <a:pPr algn="ctr">
              <a:buFontTx/>
              <a:buNone/>
            </a:pPr>
            <a:endParaRPr lang="en-US" sz="800" b="1" smtClean="0"/>
          </a:p>
          <a:p>
            <a:pPr algn="ctr">
              <a:buFontTx/>
              <a:buNone/>
            </a:pPr>
            <a:r>
              <a:rPr lang="en-US" b="1" smtClean="0"/>
              <a:t>Goal is EMPLOYMENT!</a:t>
            </a:r>
          </a:p>
          <a:p>
            <a:pPr algn="ctr">
              <a:buFontTx/>
              <a:buNone/>
            </a:pPr>
            <a:r>
              <a:rPr lang="en-US" sz="1800" b="1" smtClean="0"/>
              <a:t>For more information: http://www.projectsearch.us/</a:t>
            </a:r>
          </a:p>
        </p:txBody>
      </p:sp>
      <p:pic>
        <p:nvPicPr>
          <p:cNvPr id="59395" name="Picture 2"/>
          <p:cNvPicPr>
            <a:picLocks noChangeAspect="1" noChangeArrowheads="1"/>
          </p:cNvPicPr>
          <p:nvPr/>
        </p:nvPicPr>
        <p:blipFill>
          <a:blip r:embed="rId3"/>
          <a:srcRect/>
          <a:stretch>
            <a:fillRect/>
          </a:stretch>
        </p:blipFill>
        <p:spPr bwMode="auto">
          <a:xfrm>
            <a:off x="2971800" y="5257800"/>
            <a:ext cx="3352800" cy="927100"/>
          </a:xfrm>
          <a:prstGeom prst="rect">
            <a:avLst/>
          </a:prstGeom>
          <a:noFill/>
          <a:ln w="9525">
            <a:noFill/>
            <a:miter lim="800000"/>
            <a:headEnd/>
            <a:tailEnd/>
          </a:ln>
        </p:spPr>
      </p:pic>
      <p:sp>
        <p:nvSpPr>
          <p:cNvPr id="59396" name="Slide Number Placeholder 1"/>
          <p:cNvSpPr>
            <a:spLocks noGrp="1"/>
          </p:cNvSpPr>
          <p:nvPr>
            <p:ph type="sldNum" sz="quarter" idx="10"/>
          </p:nvPr>
        </p:nvSpPr>
        <p:spPr>
          <a:noFill/>
          <a:ln>
            <a:miter lim="800000"/>
            <a:headEnd/>
            <a:tailEnd/>
          </a:ln>
        </p:spPr>
        <p:txBody>
          <a:bodyPr/>
          <a:lstStyle/>
          <a:p>
            <a:fld id="{82B1A9FC-57A8-40FD-920E-4A8F7446C20D}" type="slidenum">
              <a:rPr lang="en-US" smtClean="0">
                <a:latin typeface="Arial" charset="0"/>
                <a:cs typeface="Arial" charset="0"/>
              </a:rPr>
              <a:pPr/>
              <a:t>35</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a:xfrm>
            <a:off x="152400" y="381000"/>
            <a:ext cx="7772400" cy="715963"/>
          </a:xfrm>
        </p:spPr>
        <p:txBody>
          <a:bodyPr/>
          <a:lstStyle/>
          <a:p>
            <a:r>
              <a:rPr lang="en-US" smtClean="0"/>
              <a:t>Project SEARCH Activities </a:t>
            </a:r>
          </a:p>
        </p:txBody>
      </p:sp>
      <p:sp>
        <p:nvSpPr>
          <p:cNvPr id="61442" name="Content Placeholder 2"/>
          <p:cNvSpPr>
            <a:spLocks noGrp="1"/>
          </p:cNvSpPr>
          <p:nvPr>
            <p:ph type="body" idx="1"/>
          </p:nvPr>
        </p:nvSpPr>
        <p:spPr/>
        <p:txBody>
          <a:bodyPr/>
          <a:lstStyle/>
          <a:p>
            <a:r>
              <a:rPr lang="en-US" sz="2600" smtClean="0"/>
              <a:t>Education: Student recruitment, Instructor at each business site, Program Management (curriculum, billing, documentation and evaluation)</a:t>
            </a:r>
          </a:p>
          <a:p>
            <a:pPr>
              <a:buFontTx/>
              <a:buNone/>
            </a:pPr>
            <a:endParaRPr lang="en-US" sz="800" smtClean="0"/>
          </a:p>
          <a:p>
            <a:r>
              <a:rPr lang="en-US" sz="2600" smtClean="0"/>
              <a:t>Vocational Rehabilitation: VR counselor participates in student evaluations and job development, funds Job Coaches provided by CRP who is CARF Accredited</a:t>
            </a:r>
          </a:p>
          <a:p>
            <a:pPr>
              <a:buFontTx/>
              <a:buNone/>
            </a:pPr>
            <a:endParaRPr lang="en-US" sz="800" smtClean="0"/>
          </a:p>
          <a:p>
            <a:r>
              <a:rPr lang="en-US" sz="2600" smtClean="0"/>
              <a:t>Employer (Program Sites) – Participate in program evaluation, Overhead (space, phone, etc.), Classroom space with basic furnishings, Employer Liaison, Job sites (for worksite rotations)</a:t>
            </a:r>
          </a:p>
          <a:p>
            <a:pPr>
              <a:buFontTx/>
              <a:buNone/>
            </a:pPr>
            <a:endParaRPr lang="en-US" smtClean="0"/>
          </a:p>
        </p:txBody>
      </p:sp>
      <p:sp>
        <p:nvSpPr>
          <p:cNvPr id="61443" name="Slide Number Placeholder 3"/>
          <p:cNvSpPr>
            <a:spLocks noGrp="1"/>
          </p:cNvSpPr>
          <p:nvPr>
            <p:ph type="sldNum" sz="quarter" idx="10"/>
          </p:nvPr>
        </p:nvSpPr>
        <p:spPr>
          <a:noFill/>
          <a:ln>
            <a:miter lim="800000"/>
            <a:headEnd/>
            <a:tailEnd/>
          </a:ln>
        </p:spPr>
        <p:txBody>
          <a:bodyPr/>
          <a:lstStyle/>
          <a:p>
            <a:fld id="{3F9A4433-541B-4A92-979A-71CC47F1314C}" type="slidenum">
              <a:rPr lang="en-US" smtClean="0">
                <a:latin typeface="Arial" charset="0"/>
                <a:cs typeface="Arial" charset="0"/>
              </a:rPr>
              <a:pPr/>
              <a:t>36</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a:xfrm>
            <a:off x="152400" y="381000"/>
            <a:ext cx="7772400" cy="715963"/>
          </a:xfrm>
        </p:spPr>
        <p:txBody>
          <a:bodyPr/>
          <a:lstStyle/>
          <a:p>
            <a:r>
              <a:rPr lang="en-US" smtClean="0"/>
              <a:t>Value of Internships</a:t>
            </a:r>
          </a:p>
        </p:txBody>
      </p:sp>
      <p:sp>
        <p:nvSpPr>
          <p:cNvPr id="62466" name="Content Placeholder 5"/>
          <p:cNvSpPr>
            <a:spLocks noGrp="1"/>
          </p:cNvSpPr>
          <p:nvPr>
            <p:ph type="body" idx="1"/>
          </p:nvPr>
        </p:nvSpPr>
        <p:spPr/>
        <p:txBody>
          <a:bodyPr/>
          <a:lstStyle/>
          <a:p>
            <a:r>
              <a:rPr lang="en-US" smtClean="0"/>
              <a:t>Improves employment outcomes </a:t>
            </a:r>
          </a:p>
          <a:p>
            <a:pPr lvl="1"/>
            <a:r>
              <a:rPr lang="en-US" smtClean="0"/>
              <a:t>(Luecking &amp; Fabian, 2001)</a:t>
            </a:r>
          </a:p>
          <a:p>
            <a:pPr>
              <a:buFontTx/>
              <a:buNone/>
            </a:pPr>
            <a:endParaRPr lang="en-US" sz="1800" smtClean="0"/>
          </a:p>
          <a:p>
            <a:r>
              <a:rPr lang="en-US" smtClean="0"/>
              <a:t>Young people with disabilities more likely to obtain/retain employment as adults </a:t>
            </a:r>
          </a:p>
          <a:p>
            <a:pPr lvl="1"/>
            <a:r>
              <a:rPr lang="en-US" smtClean="0"/>
              <a:t>(Wagner, Newman, Cameto, Garza &amp; Levine, 2005)</a:t>
            </a:r>
            <a:endParaRPr lang="en-US" sz="2000" smtClean="0"/>
          </a:p>
          <a:p>
            <a:pPr>
              <a:buFontTx/>
              <a:buNone/>
            </a:pPr>
            <a:endParaRPr lang="en-US" sz="1800" smtClean="0"/>
          </a:p>
          <a:p>
            <a:r>
              <a:rPr lang="en-US" smtClean="0"/>
              <a:t>Significantly more successful in adult employment for up to 20 years after leaving school </a:t>
            </a:r>
          </a:p>
          <a:p>
            <a:pPr lvl="1"/>
            <a:r>
              <a:rPr lang="en-US" smtClean="0"/>
              <a:t>(Brown, Shiraga, &amp; Kessler, 2006)</a:t>
            </a:r>
          </a:p>
        </p:txBody>
      </p:sp>
      <p:sp>
        <p:nvSpPr>
          <p:cNvPr id="62467" name="Slide Number Placeholder 3"/>
          <p:cNvSpPr>
            <a:spLocks noGrp="1"/>
          </p:cNvSpPr>
          <p:nvPr>
            <p:ph type="sldNum" sz="quarter" idx="10"/>
          </p:nvPr>
        </p:nvSpPr>
        <p:spPr>
          <a:noFill/>
          <a:ln>
            <a:miter lim="800000"/>
            <a:headEnd/>
            <a:tailEnd/>
          </a:ln>
        </p:spPr>
        <p:txBody>
          <a:bodyPr/>
          <a:lstStyle/>
          <a:p>
            <a:fld id="{1A73C702-D31C-4B3D-A0E3-9D86BBB90062}" type="slidenum">
              <a:rPr lang="en-US" smtClean="0">
                <a:latin typeface="Arial" charset="0"/>
                <a:cs typeface="Arial" charset="0"/>
              </a:rPr>
              <a:pPr/>
              <a:t>37</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a:xfrm>
            <a:off x="152400" y="381000"/>
            <a:ext cx="7696200" cy="715963"/>
          </a:xfrm>
        </p:spPr>
        <p:txBody>
          <a:bodyPr/>
          <a:lstStyle/>
          <a:p>
            <a:r>
              <a:rPr lang="en-US" smtClean="0"/>
              <a:t>Participants Exit with an E-Portfolio</a:t>
            </a:r>
          </a:p>
        </p:txBody>
      </p:sp>
      <p:sp>
        <p:nvSpPr>
          <p:cNvPr id="63490" name="Content Placeholder 2"/>
          <p:cNvSpPr>
            <a:spLocks noGrp="1"/>
          </p:cNvSpPr>
          <p:nvPr>
            <p:ph type="body" idx="1"/>
          </p:nvPr>
        </p:nvSpPr>
        <p:spPr/>
        <p:txBody>
          <a:bodyPr/>
          <a:lstStyle/>
          <a:p>
            <a:r>
              <a:rPr lang="en-US" smtClean="0"/>
              <a:t>Flexible digital photo/video &amp; print documents</a:t>
            </a:r>
          </a:p>
          <a:p>
            <a:r>
              <a:rPr lang="en-US" smtClean="0"/>
              <a:t>Updated quarterly with new skills/experiences</a:t>
            </a:r>
          </a:p>
          <a:p>
            <a:r>
              <a:rPr lang="en-US" smtClean="0"/>
              <a:t>Reformatted for different audiences</a:t>
            </a:r>
          </a:p>
          <a:p>
            <a:pPr lvl="1"/>
            <a:r>
              <a:rPr lang="en-US" sz="2800" smtClean="0"/>
              <a:t>Parents</a:t>
            </a:r>
          </a:p>
          <a:p>
            <a:pPr lvl="1"/>
            <a:r>
              <a:rPr lang="en-US" sz="2800" smtClean="0"/>
              <a:t>Employers</a:t>
            </a:r>
          </a:p>
          <a:p>
            <a:pPr lvl="1"/>
            <a:r>
              <a:rPr lang="en-US" sz="2800" smtClean="0"/>
              <a:t>Faculty</a:t>
            </a:r>
          </a:p>
          <a:p>
            <a:pPr lvl="1"/>
            <a:r>
              <a:rPr lang="en-US" sz="2800" smtClean="0"/>
              <a:t>Administrators</a:t>
            </a:r>
          </a:p>
          <a:p>
            <a:r>
              <a:rPr lang="en-US" smtClean="0"/>
              <a:t>Formats range from PowerPoint – Digital Stories</a:t>
            </a:r>
          </a:p>
        </p:txBody>
      </p:sp>
      <p:sp>
        <p:nvSpPr>
          <p:cNvPr id="63491" name="Slide Number Placeholder 3"/>
          <p:cNvSpPr>
            <a:spLocks noGrp="1"/>
          </p:cNvSpPr>
          <p:nvPr>
            <p:ph type="sldNum" sz="quarter" idx="10"/>
          </p:nvPr>
        </p:nvSpPr>
        <p:spPr>
          <a:noFill/>
          <a:ln>
            <a:miter lim="800000"/>
            <a:headEnd/>
            <a:tailEnd/>
          </a:ln>
        </p:spPr>
        <p:txBody>
          <a:bodyPr/>
          <a:lstStyle/>
          <a:p>
            <a:fld id="{03801217-7A1E-4FD5-BBA1-A61750DF0876}" type="slidenum">
              <a:rPr lang="en-US" smtClean="0">
                <a:latin typeface="Arial" charset="0"/>
                <a:cs typeface="Arial" charset="0"/>
              </a:rPr>
              <a:pPr/>
              <a:t>38</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6"/>
          <p:cNvSpPr>
            <a:spLocks noGrp="1" noChangeArrowheads="1"/>
          </p:cNvSpPr>
          <p:nvPr>
            <p:ph type="sldNum" sz="quarter" idx="10"/>
          </p:nvPr>
        </p:nvSpPr>
        <p:spPr>
          <a:noFill/>
          <a:ln>
            <a:miter lim="800000"/>
            <a:headEnd/>
            <a:tailEnd/>
          </a:ln>
        </p:spPr>
        <p:txBody>
          <a:bodyPr/>
          <a:lstStyle/>
          <a:p>
            <a:fld id="{19EBB5FB-364F-42F2-86AC-E27BEDAB31D1}" type="slidenum">
              <a:rPr lang="en-US" smtClean="0">
                <a:latin typeface="Arial" charset="0"/>
                <a:cs typeface="Arial" charset="0"/>
              </a:rPr>
              <a:pPr/>
              <a:t>3</a:t>
            </a:fld>
            <a:endParaRPr lang="en-US" smtClean="0">
              <a:latin typeface="Arial" charset="0"/>
              <a:cs typeface="Arial" charset="0"/>
            </a:endParaRPr>
          </a:p>
        </p:txBody>
      </p:sp>
      <p:sp>
        <p:nvSpPr>
          <p:cNvPr id="21506" name="Title 1"/>
          <p:cNvSpPr>
            <a:spLocks noGrp="1"/>
          </p:cNvSpPr>
          <p:nvPr>
            <p:ph type="title"/>
          </p:nvPr>
        </p:nvSpPr>
        <p:spPr>
          <a:xfrm>
            <a:off x="152400" y="381000"/>
            <a:ext cx="7696200" cy="715963"/>
          </a:xfrm>
        </p:spPr>
        <p:txBody>
          <a:bodyPr/>
          <a:lstStyle/>
          <a:p>
            <a:r>
              <a:rPr lang="en-US" smtClean="0"/>
              <a:t>Youth Transition Project Team</a:t>
            </a:r>
          </a:p>
        </p:txBody>
      </p:sp>
      <p:sp>
        <p:nvSpPr>
          <p:cNvPr id="21507" name="Content Placeholder 2"/>
          <p:cNvSpPr>
            <a:spLocks noGrp="1"/>
          </p:cNvSpPr>
          <p:nvPr>
            <p:ph type="body" idx="1"/>
          </p:nvPr>
        </p:nvSpPr>
        <p:spPr>
          <a:xfrm>
            <a:off x="457200" y="1219200"/>
            <a:ext cx="8534400" cy="4876800"/>
          </a:xfrm>
        </p:spPr>
        <p:txBody>
          <a:bodyPr/>
          <a:lstStyle/>
          <a:p>
            <a:pPr>
              <a:buFontTx/>
              <a:buNone/>
            </a:pPr>
            <a:r>
              <a:rPr lang="en-US" smtClean="0"/>
              <a:t>ILRU’s partners and collaborators in the youth transition activities include </a:t>
            </a:r>
          </a:p>
          <a:p>
            <a:r>
              <a:rPr lang="en-US" smtClean="0"/>
              <a:t>Utah State University, Center for Persons with Disabilities</a:t>
            </a:r>
          </a:p>
          <a:p>
            <a:r>
              <a:rPr lang="en-US" smtClean="0"/>
              <a:t>National Youth Leadership Network</a:t>
            </a:r>
          </a:p>
          <a:p>
            <a:r>
              <a:rPr lang="en-US" smtClean="0"/>
              <a:t>Michele Martin, Social Media Consultant</a:t>
            </a:r>
          </a:p>
          <a:p>
            <a:r>
              <a:rPr lang="en-US" smtClean="0"/>
              <a:t>Margo Vreeburg Izzo, Ohio State’s Nisonger Center</a:t>
            </a:r>
          </a:p>
          <a:p>
            <a:r>
              <a:rPr lang="en-US" smtClean="0"/>
              <a:t>Association of Programs for Rural Independent Living</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a:xfrm>
            <a:off x="228600" y="152400"/>
            <a:ext cx="5638800" cy="715963"/>
          </a:xfrm>
        </p:spPr>
        <p:txBody>
          <a:bodyPr/>
          <a:lstStyle/>
          <a:p>
            <a:r>
              <a:rPr lang="en-US" smtClean="0"/>
              <a:t>My Accomplishments</a:t>
            </a:r>
          </a:p>
        </p:txBody>
      </p:sp>
      <p:sp>
        <p:nvSpPr>
          <p:cNvPr id="64514" name="Content Placeholder 2"/>
          <p:cNvSpPr>
            <a:spLocks noGrp="1"/>
          </p:cNvSpPr>
          <p:nvPr>
            <p:ph type="body" idx="1"/>
          </p:nvPr>
        </p:nvSpPr>
        <p:spPr>
          <a:xfrm>
            <a:off x="228600" y="838200"/>
            <a:ext cx="8534400" cy="4876800"/>
          </a:xfrm>
        </p:spPr>
        <p:txBody>
          <a:bodyPr/>
          <a:lstStyle/>
          <a:p>
            <a:r>
              <a:rPr lang="en-US" sz="2400" smtClean="0"/>
              <a:t>Used my Buck ID to purchase food</a:t>
            </a:r>
          </a:p>
          <a:p>
            <a:r>
              <a:rPr lang="en-US" sz="2400" smtClean="0"/>
              <a:t>Used RPAC pass to workout</a:t>
            </a:r>
          </a:p>
          <a:p>
            <a:r>
              <a:rPr lang="en-US" sz="2400" smtClean="0"/>
              <a:t>Completed my internship successfully</a:t>
            </a:r>
          </a:p>
          <a:p>
            <a:pPr lvl="1"/>
            <a:r>
              <a:rPr lang="en-US" smtClean="0"/>
              <a:t>Student Assistant at Moritz College of Law Library</a:t>
            </a:r>
          </a:p>
          <a:p>
            <a:r>
              <a:rPr lang="en-US" sz="2400" smtClean="0"/>
              <a:t>Completed University Survey 100</a:t>
            </a:r>
          </a:p>
          <a:p>
            <a:r>
              <a:rPr lang="en-US" sz="2400" smtClean="0"/>
              <a:t>Completed English 277</a:t>
            </a:r>
          </a:p>
          <a:p>
            <a:r>
              <a:rPr lang="en-US" sz="2400" smtClean="0"/>
              <a:t>Independently navigates from internship to classes, meetings, and the RPAC.</a:t>
            </a:r>
          </a:p>
          <a:p>
            <a:r>
              <a:rPr lang="en-US" sz="2400" smtClean="0"/>
              <a:t>RPAC- Met Robin to setup workout schedule routine</a:t>
            </a:r>
          </a:p>
          <a:p>
            <a:r>
              <a:rPr lang="en-US" sz="2400" smtClean="0"/>
              <a:t>Friends made on campus</a:t>
            </a:r>
          </a:p>
          <a:p>
            <a:r>
              <a:rPr lang="en-US" sz="2400" smtClean="0"/>
              <a:t>Questions </a:t>
            </a:r>
            <a:endParaRPr lang="en-US" smtClean="0"/>
          </a:p>
        </p:txBody>
      </p:sp>
      <p:pic>
        <p:nvPicPr>
          <p:cNvPr id="64515" name="Picture 3" descr="Woman sitting in accessible vehicle."/>
          <p:cNvPicPr>
            <a:picLocks noChangeAspect="1" noChangeArrowheads="1"/>
          </p:cNvPicPr>
          <p:nvPr/>
        </p:nvPicPr>
        <p:blipFill>
          <a:blip r:embed="rId3"/>
          <a:srcRect/>
          <a:stretch>
            <a:fillRect/>
          </a:stretch>
        </p:blipFill>
        <p:spPr bwMode="auto">
          <a:xfrm>
            <a:off x="7391400" y="990600"/>
            <a:ext cx="1600200" cy="1200150"/>
          </a:xfrm>
          <a:prstGeom prst="rect">
            <a:avLst/>
          </a:prstGeom>
          <a:noFill/>
          <a:ln w="9525">
            <a:noFill/>
            <a:miter lim="800000"/>
            <a:headEnd/>
            <a:tailEnd/>
          </a:ln>
        </p:spPr>
      </p:pic>
      <p:pic>
        <p:nvPicPr>
          <p:cNvPr id="64516" name="Picture 4" descr="Woman holding ID badge"/>
          <p:cNvPicPr>
            <a:picLocks noChangeAspect="1" noChangeArrowheads="1"/>
          </p:cNvPicPr>
          <p:nvPr/>
        </p:nvPicPr>
        <p:blipFill>
          <a:blip r:embed="rId4"/>
          <a:srcRect/>
          <a:stretch>
            <a:fillRect/>
          </a:stretch>
        </p:blipFill>
        <p:spPr bwMode="auto">
          <a:xfrm>
            <a:off x="5610225" y="5105400"/>
            <a:ext cx="1752600" cy="1314450"/>
          </a:xfrm>
          <a:prstGeom prst="rect">
            <a:avLst/>
          </a:prstGeom>
          <a:noFill/>
          <a:ln w="9525">
            <a:noFill/>
            <a:miter lim="800000"/>
            <a:headEnd/>
            <a:tailEnd/>
          </a:ln>
        </p:spPr>
      </p:pic>
      <p:pic>
        <p:nvPicPr>
          <p:cNvPr id="64517" name="Picture 5" descr="Woman turning pages in book"/>
          <p:cNvPicPr>
            <a:picLocks noChangeAspect="1" noChangeArrowheads="1"/>
          </p:cNvPicPr>
          <p:nvPr/>
        </p:nvPicPr>
        <p:blipFill>
          <a:blip r:embed="rId5"/>
          <a:srcRect/>
          <a:stretch>
            <a:fillRect/>
          </a:stretch>
        </p:blipFill>
        <p:spPr bwMode="auto">
          <a:xfrm>
            <a:off x="3581400" y="5105400"/>
            <a:ext cx="1676400" cy="1257300"/>
          </a:xfrm>
          <a:prstGeom prst="rect">
            <a:avLst/>
          </a:prstGeom>
          <a:noFill/>
          <a:ln w="9525">
            <a:noFill/>
            <a:miter lim="800000"/>
            <a:headEnd/>
            <a:tailEnd/>
          </a:ln>
        </p:spPr>
      </p:pic>
      <p:pic>
        <p:nvPicPr>
          <p:cNvPr id="64518" name="Picture 6" descr="Woman outside on cell phone"/>
          <p:cNvPicPr>
            <a:picLocks noChangeAspect="1" noChangeArrowheads="1"/>
          </p:cNvPicPr>
          <p:nvPr/>
        </p:nvPicPr>
        <p:blipFill>
          <a:blip r:embed="rId6"/>
          <a:srcRect/>
          <a:stretch>
            <a:fillRect/>
          </a:stretch>
        </p:blipFill>
        <p:spPr bwMode="auto">
          <a:xfrm>
            <a:off x="7734300" y="4114800"/>
            <a:ext cx="1181100" cy="1574800"/>
          </a:xfrm>
          <a:prstGeom prst="rect">
            <a:avLst/>
          </a:prstGeom>
          <a:noFill/>
          <a:ln w="9525">
            <a:noFill/>
            <a:miter lim="800000"/>
            <a:headEnd/>
            <a:tailEnd/>
          </a:ln>
        </p:spPr>
      </p:pic>
      <p:pic>
        <p:nvPicPr>
          <p:cNvPr id="64519" name="Picture 7" descr="Two women looking at camera with one holding an ID card"/>
          <p:cNvPicPr>
            <a:picLocks noChangeAspect="1" noChangeArrowheads="1"/>
          </p:cNvPicPr>
          <p:nvPr/>
        </p:nvPicPr>
        <p:blipFill>
          <a:blip r:embed="rId7"/>
          <a:srcRect/>
          <a:stretch>
            <a:fillRect/>
          </a:stretch>
        </p:blipFill>
        <p:spPr bwMode="auto">
          <a:xfrm>
            <a:off x="7529513" y="2590800"/>
            <a:ext cx="1371600" cy="1028700"/>
          </a:xfrm>
          <a:prstGeom prst="rect">
            <a:avLst/>
          </a:prstGeom>
          <a:noFill/>
          <a:ln w="9525">
            <a:noFill/>
            <a:miter lim="800000"/>
            <a:headEnd/>
            <a:tailEnd/>
          </a:ln>
        </p:spPr>
      </p:pic>
      <p:pic>
        <p:nvPicPr>
          <p:cNvPr id="64520" name="Picture 9" descr="Woman reading book"/>
          <p:cNvPicPr>
            <a:picLocks noChangeAspect="1" noChangeArrowheads="1"/>
          </p:cNvPicPr>
          <p:nvPr/>
        </p:nvPicPr>
        <p:blipFill>
          <a:blip r:embed="rId8"/>
          <a:srcRect/>
          <a:stretch>
            <a:fillRect/>
          </a:stretch>
        </p:blipFill>
        <p:spPr bwMode="auto">
          <a:xfrm>
            <a:off x="5889625" y="533400"/>
            <a:ext cx="1473200" cy="1104900"/>
          </a:xfrm>
          <a:prstGeom prst="rect">
            <a:avLst/>
          </a:prstGeom>
          <a:noFill/>
          <a:ln w="9525">
            <a:noFill/>
            <a:miter lim="800000"/>
            <a:headEnd/>
            <a:tailEnd/>
          </a:ln>
        </p:spPr>
      </p:pic>
      <p:sp>
        <p:nvSpPr>
          <p:cNvPr id="64521" name="Slide Number Placeholder 1"/>
          <p:cNvSpPr>
            <a:spLocks noGrp="1"/>
          </p:cNvSpPr>
          <p:nvPr>
            <p:ph type="sldNum" sz="quarter" idx="10"/>
          </p:nvPr>
        </p:nvSpPr>
        <p:spPr>
          <a:noFill/>
          <a:ln>
            <a:miter lim="800000"/>
            <a:headEnd/>
            <a:tailEnd/>
          </a:ln>
        </p:spPr>
        <p:txBody>
          <a:bodyPr/>
          <a:lstStyle/>
          <a:p>
            <a:fld id="{2C9CA057-02C4-4622-B35E-BDEF6DEC0A92}" type="slidenum">
              <a:rPr lang="en-US" smtClean="0">
                <a:latin typeface="Arial" charset="0"/>
                <a:cs typeface="Arial" charset="0"/>
              </a:rPr>
              <a:pPr/>
              <a:t>39</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6"/>
          <p:cNvSpPr>
            <a:spLocks noGrp="1" noChangeArrowheads="1"/>
          </p:cNvSpPr>
          <p:nvPr>
            <p:ph type="sldNum" sz="quarter" idx="10"/>
          </p:nvPr>
        </p:nvSpPr>
        <p:spPr>
          <a:noFill/>
          <a:ln>
            <a:miter lim="800000"/>
            <a:headEnd/>
            <a:tailEnd/>
          </a:ln>
        </p:spPr>
        <p:txBody>
          <a:bodyPr/>
          <a:lstStyle/>
          <a:p>
            <a:fld id="{AAAD855C-C78E-4A22-8DFD-95548854FA7C}" type="slidenum">
              <a:rPr lang="en-US" smtClean="0">
                <a:latin typeface="Arial" charset="0"/>
                <a:cs typeface="Arial" charset="0"/>
              </a:rPr>
              <a:pPr/>
              <a:t>40</a:t>
            </a:fld>
            <a:endParaRPr lang="en-US" smtClean="0">
              <a:latin typeface="Arial" charset="0"/>
              <a:cs typeface="Arial" charset="0"/>
            </a:endParaRPr>
          </a:p>
        </p:txBody>
      </p:sp>
      <p:sp>
        <p:nvSpPr>
          <p:cNvPr id="66562" name="Rectangle 3"/>
          <p:cNvSpPr>
            <a:spLocks noGrp="1" noChangeArrowheads="1"/>
          </p:cNvSpPr>
          <p:nvPr>
            <p:ph type="title"/>
          </p:nvPr>
        </p:nvSpPr>
        <p:spPr>
          <a:xfrm>
            <a:off x="152400" y="304800"/>
            <a:ext cx="7696200" cy="715963"/>
          </a:xfrm>
        </p:spPr>
        <p:txBody>
          <a:bodyPr/>
          <a:lstStyle/>
          <a:p>
            <a:r>
              <a:rPr lang="en-US" smtClean="0"/>
              <a:t>How Can CILs Assist Youth?</a:t>
            </a:r>
          </a:p>
        </p:txBody>
      </p:sp>
      <p:sp>
        <p:nvSpPr>
          <p:cNvPr id="66563" name="Rectangle 2"/>
          <p:cNvSpPr>
            <a:spLocks noGrp="1"/>
          </p:cNvSpPr>
          <p:nvPr>
            <p:ph type="body" idx="1"/>
          </p:nvPr>
        </p:nvSpPr>
        <p:spPr>
          <a:xfrm>
            <a:off x="228600" y="1066800"/>
            <a:ext cx="8534400" cy="5105400"/>
          </a:xfrm>
        </p:spPr>
        <p:txBody>
          <a:bodyPr/>
          <a:lstStyle/>
          <a:p>
            <a:pPr indent="-57150"/>
            <a:r>
              <a:rPr lang="en-US" smtClean="0"/>
              <a:t>  Advocate for work-based learning in IEP</a:t>
            </a:r>
            <a:endParaRPr lang="en-US" sz="1800" smtClean="0"/>
          </a:p>
          <a:p>
            <a:pPr indent="-57150"/>
            <a:r>
              <a:rPr lang="en-US" smtClean="0"/>
              <a:t>  Utilize assessments to assist youth transition to</a:t>
            </a:r>
          </a:p>
          <a:p>
            <a:pPr indent="-57150">
              <a:buFontTx/>
              <a:buNone/>
            </a:pPr>
            <a:r>
              <a:rPr lang="en-US" smtClean="0"/>
              <a:t>    college/careers</a:t>
            </a:r>
          </a:p>
          <a:p>
            <a:pPr indent="-57150"/>
            <a:r>
              <a:rPr lang="en-US" smtClean="0"/>
              <a:t>  Make academics relevant by noting employment</a:t>
            </a:r>
          </a:p>
          <a:p>
            <a:pPr indent="-57150">
              <a:buFontTx/>
              <a:buNone/>
            </a:pPr>
            <a:r>
              <a:rPr lang="en-US" smtClean="0"/>
              <a:t>   applications (connect school and work skills)</a:t>
            </a:r>
          </a:p>
          <a:p>
            <a:pPr indent="-57150"/>
            <a:r>
              <a:rPr lang="en-US" smtClean="0"/>
              <a:t>  Invite VR counselors to speak to staff, youth &amp; </a:t>
            </a:r>
          </a:p>
          <a:p>
            <a:pPr indent="-57150">
              <a:buFontTx/>
              <a:buNone/>
            </a:pPr>
            <a:r>
              <a:rPr lang="en-US" smtClean="0"/>
              <a:t>   parents</a:t>
            </a:r>
          </a:p>
          <a:p>
            <a:pPr indent="-57150"/>
            <a:r>
              <a:rPr lang="en-US" smtClean="0"/>
              <a:t>  Discuss student’s strengths and needs</a:t>
            </a:r>
          </a:p>
          <a:p>
            <a:pPr indent="-57150"/>
            <a:r>
              <a:rPr lang="en-US" smtClean="0"/>
              <a:t>  Align accommodations provided in school with</a:t>
            </a:r>
          </a:p>
          <a:p>
            <a:pPr indent="-57150">
              <a:buFontTx/>
              <a:buNone/>
            </a:pPr>
            <a:r>
              <a:rPr lang="en-US" smtClean="0"/>
              <a:t>   those provided in college and work settings</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6"/>
          <p:cNvSpPr>
            <a:spLocks noGrp="1" noChangeArrowheads="1"/>
          </p:cNvSpPr>
          <p:nvPr>
            <p:ph type="sldNum" sz="quarter" idx="10"/>
          </p:nvPr>
        </p:nvSpPr>
        <p:spPr>
          <a:noFill/>
          <a:ln>
            <a:miter lim="800000"/>
            <a:headEnd/>
            <a:tailEnd/>
          </a:ln>
        </p:spPr>
        <p:txBody>
          <a:bodyPr/>
          <a:lstStyle/>
          <a:p>
            <a:fld id="{E5222504-9D98-42C4-A6AB-021FD05390EA}" type="slidenum">
              <a:rPr lang="en-US" smtClean="0">
                <a:latin typeface="Arial" charset="0"/>
                <a:cs typeface="Arial" charset="0"/>
              </a:rPr>
              <a:pPr/>
              <a:t>41</a:t>
            </a:fld>
            <a:endParaRPr lang="en-US" smtClean="0">
              <a:latin typeface="Arial" charset="0"/>
              <a:cs typeface="Arial" charset="0"/>
            </a:endParaRPr>
          </a:p>
        </p:txBody>
      </p:sp>
      <p:sp>
        <p:nvSpPr>
          <p:cNvPr id="67586" name="Rectangle 2"/>
          <p:cNvSpPr>
            <a:spLocks noGrp="1" noChangeArrowheads="1"/>
          </p:cNvSpPr>
          <p:nvPr>
            <p:ph type="title"/>
          </p:nvPr>
        </p:nvSpPr>
        <p:spPr>
          <a:xfrm>
            <a:off x="152400" y="381000"/>
            <a:ext cx="7620000" cy="715963"/>
          </a:xfrm>
        </p:spPr>
        <p:txBody>
          <a:bodyPr/>
          <a:lstStyle/>
          <a:p>
            <a:r>
              <a:rPr lang="en-US" smtClean="0"/>
              <a:t>Encourage Youth to:</a:t>
            </a:r>
          </a:p>
        </p:txBody>
      </p:sp>
      <p:sp>
        <p:nvSpPr>
          <p:cNvPr id="67587" name="Rectangle 3"/>
          <p:cNvSpPr>
            <a:spLocks noGrp="1" noChangeArrowheads="1"/>
          </p:cNvSpPr>
          <p:nvPr>
            <p:ph type="body" idx="1"/>
          </p:nvPr>
        </p:nvSpPr>
        <p:spPr>
          <a:xfrm>
            <a:off x="304800" y="1295400"/>
            <a:ext cx="8839200" cy="4876800"/>
          </a:xfrm>
        </p:spPr>
        <p:txBody>
          <a:bodyPr/>
          <a:lstStyle/>
          <a:p>
            <a:r>
              <a:rPr lang="en-US" smtClean="0"/>
              <a:t> Be assertive, but don’t be too strong or demanding</a:t>
            </a:r>
          </a:p>
          <a:p>
            <a:pPr>
              <a:buFontTx/>
              <a:buNone/>
            </a:pPr>
            <a:r>
              <a:rPr lang="en-US" smtClean="0"/>
              <a:t>    in telling others what you want.</a:t>
            </a:r>
          </a:p>
          <a:p>
            <a:r>
              <a:rPr lang="en-US" smtClean="0"/>
              <a:t> Clearly state what you want and defend your right</a:t>
            </a:r>
          </a:p>
          <a:p>
            <a:pPr>
              <a:buFontTx/>
              <a:buNone/>
            </a:pPr>
            <a:r>
              <a:rPr lang="en-US" smtClean="0"/>
              <a:t>    to get it. </a:t>
            </a:r>
          </a:p>
          <a:p>
            <a:r>
              <a:rPr lang="en-US" smtClean="0"/>
              <a:t> Ask for advice, but all final decisions are up to you.  </a:t>
            </a:r>
          </a:p>
          <a:p>
            <a:r>
              <a:rPr lang="en-US" smtClean="0"/>
              <a:t> Evaluate the progress you are making towards</a:t>
            </a:r>
          </a:p>
          <a:p>
            <a:pPr>
              <a:buFontTx/>
              <a:buNone/>
            </a:pPr>
            <a:r>
              <a:rPr lang="en-US" smtClean="0"/>
              <a:t>    your goals. </a:t>
            </a:r>
          </a:p>
          <a:p>
            <a:r>
              <a:rPr lang="en-US" smtClean="0"/>
              <a:t> Make changes if necessary. </a:t>
            </a:r>
            <a:endParaRPr lang="en-US" sz="2400" smtClean="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a:xfrm>
            <a:off x="152400" y="304800"/>
            <a:ext cx="8763000" cy="715963"/>
          </a:xfrm>
        </p:spPr>
        <p:txBody>
          <a:bodyPr/>
          <a:lstStyle/>
          <a:p>
            <a:r>
              <a:rPr lang="en-US" sz="3600" smtClean="0"/>
              <a:t>Benefits for Youth and Employers  </a:t>
            </a:r>
          </a:p>
        </p:txBody>
      </p:sp>
      <p:sp>
        <p:nvSpPr>
          <p:cNvPr id="68610" name="Content Placeholder 2"/>
          <p:cNvSpPr>
            <a:spLocks noGrp="1"/>
          </p:cNvSpPr>
          <p:nvPr>
            <p:ph sz="half" idx="1"/>
          </p:nvPr>
        </p:nvSpPr>
        <p:spPr>
          <a:xfrm>
            <a:off x="381000" y="1143000"/>
            <a:ext cx="3962400" cy="2438400"/>
          </a:xfrm>
        </p:spPr>
        <p:txBody>
          <a:bodyPr/>
          <a:lstStyle/>
          <a:p>
            <a:pPr>
              <a:buFontTx/>
              <a:buNone/>
            </a:pPr>
            <a:r>
              <a:rPr lang="en-US" b="1" smtClean="0"/>
              <a:t>Youth: </a:t>
            </a:r>
          </a:p>
          <a:p>
            <a:r>
              <a:rPr lang="en-US" sz="2400" smtClean="0"/>
              <a:t>Identify career interests</a:t>
            </a:r>
          </a:p>
          <a:p>
            <a:r>
              <a:rPr lang="en-US" sz="2400" smtClean="0"/>
              <a:t>Build self-confidence</a:t>
            </a:r>
          </a:p>
          <a:p>
            <a:r>
              <a:rPr lang="en-US" sz="2400" smtClean="0"/>
              <a:t>Improve employment outcomes</a:t>
            </a:r>
          </a:p>
          <a:p>
            <a:pPr>
              <a:buFontTx/>
              <a:buNone/>
            </a:pPr>
            <a:endParaRPr lang="en-US" sz="700" smtClean="0"/>
          </a:p>
          <a:p>
            <a:pPr>
              <a:buFontTx/>
              <a:buNone/>
            </a:pPr>
            <a:endParaRPr lang="en-US" sz="700" smtClean="0"/>
          </a:p>
          <a:p>
            <a:pPr>
              <a:buFontTx/>
              <a:buNone/>
            </a:pPr>
            <a:endParaRPr lang="en-US" sz="2400" b="1" smtClean="0"/>
          </a:p>
          <a:p>
            <a:pPr>
              <a:buFontTx/>
              <a:buNone/>
            </a:pPr>
            <a:endParaRPr lang="en-US" sz="2400" smtClean="0"/>
          </a:p>
        </p:txBody>
      </p:sp>
      <p:sp>
        <p:nvSpPr>
          <p:cNvPr id="68611" name="Content Placeholder 1"/>
          <p:cNvSpPr>
            <a:spLocks noGrp="1"/>
          </p:cNvSpPr>
          <p:nvPr>
            <p:ph sz="half" idx="2"/>
          </p:nvPr>
        </p:nvSpPr>
        <p:spPr>
          <a:xfrm>
            <a:off x="4343400" y="1143000"/>
            <a:ext cx="4724400" cy="3048000"/>
          </a:xfrm>
        </p:spPr>
        <p:txBody>
          <a:bodyPr/>
          <a:lstStyle/>
          <a:p>
            <a:pPr>
              <a:buFontTx/>
              <a:buNone/>
            </a:pPr>
            <a:r>
              <a:rPr lang="en-US" b="1" smtClean="0"/>
              <a:t>Employers:</a:t>
            </a:r>
          </a:p>
          <a:p>
            <a:r>
              <a:rPr lang="en-US" sz="2400" smtClean="0"/>
              <a:t>Display good corporate citizenship</a:t>
            </a:r>
          </a:p>
          <a:p>
            <a:r>
              <a:rPr lang="en-US" sz="2400" smtClean="0"/>
              <a:t>Expand business outreach to under-represented populations</a:t>
            </a:r>
          </a:p>
          <a:p>
            <a:r>
              <a:rPr lang="en-US" sz="2400" smtClean="0"/>
              <a:t>Reduce costs associated with hiring of new employees</a:t>
            </a:r>
          </a:p>
        </p:txBody>
      </p:sp>
      <p:pic>
        <p:nvPicPr>
          <p:cNvPr id="5" name="Picture 4" descr="Man running cash register"/>
          <p:cNvPicPr>
            <a:picLocks noChangeAspect="1"/>
          </p:cNvPicPr>
          <p:nvPr/>
        </p:nvPicPr>
        <p:blipFill>
          <a:blip r:embed="rId3" cstate="print"/>
          <a:stretch>
            <a:fillRect/>
          </a:stretch>
        </p:blipFill>
        <p:spPr>
          <a:xfrm>
            <a:off x="5486400" y="4495800"/>
            <a:ext cx="2006600" cy="150495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3" name="TextBox 2"/>
          <p:cNvSpPr txBox="1"/>
          <p:nvPr/>
        </p:nvSpPr>
        <p:spPr>
          <a:xfrm>
            <a:off x="304800" y="4648200"/>
            <a:ext cx="4876800" cy="1200150"/>
          </a:xfrm>
          <a:prstGeom prst="rect">
            <a:avLst/>
          </a:prstGeom>
          <a:noFill/>
        </p:spPr>
        <p:txBody>
          <a:bodyPr>
            <a:spAutoFit/>
          </a:bodyPr>
          <a:lstStyle/>
          <a:p>
            <a:pPr algn="ctr">
              <a:defRPr/>
            </a:pPr>
            <a:r>
              <a:rPr lang="en-US" sz="2400" dirty="0">
                <a:latin typeface="+mn-lt"/>
                <a:cs typeface="+mn-cs"/>
              </a:rPr>
              <a:t>Employers benefit from enhanced </a:t>
            </a:r>
          </a:p>
          <a:p>
            <a:pPr algn="ctr">
              <a:defRPr/>
            </a:pPr>
            <a:r>
              <a:rPr lang="en-US" sz="2400" dirty="0">
                <a:latin typeface="+mn-lt"/>
                <a:cs typeface="+mn-cs"/>
              </a:rPr>
              <a:t>diversity in their organization.</a:t>
            </a:r>
          </a:p>
        </p:txBody>
      </p:sp>
      <p:sp>
        <p:nvSpPr>
          <p:cNvPr id="68614" name="Slide Number Placeholder 3"/>
          <p:cNvSpPr>
            <a:spLocks noGrp="1"/>
          </p:cNvSpPr>
          <p:nvPr>
            <p:ph type="sldNum" sz="quarter" idx="10"/>
          </p:nvPr>
        </p:nvSpPr>
        <p:spPr>
          <a:noFill/>
          <a:ln>
            <a:miter lim="800000"/>
            <a:headEnd/>
            <a:tailEnd/>
          </a:ln>
        </p:spPr>
        <p:txBody>
          <a:bodyPr/>
          <a:lstStyle/>
          <a:p>
            <a:fld id="{BB18F9EA-00F3-48A8-B666-6674D1F20511}" type="slidenum">
              <a:rPr lang="en-US" smtClean="0">
                <a:latin typeface="Arial" charset="0"/>
                <a:cs typeface="Arial" charset="0"/>
              </a:rPr>
              <a:pPr/>
              <a:t>42</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6"/>
          <p:cNvSpPr>
            <a:spLocks noGrp="1" noChangeArrowheads="1"/>
          </p:cNvSpPr>
          <p:nvPr>
            <p:ph type="sldNum" sz="quarter" idx="10"/>
          </p:nvPr>
        </p:nvSpPr>
        <p:spPr>
          <a:noFill/>
          <a:ln>
            <a:miter lim="800000"/>
            <a:headEnd/>
            <a:tailEnd/>
          </a:ln>
        </p:spPr>
        <p:txBody>
          <a:bodyPr/>
          <a:lstStyle/>
          <a:p>
            <a:fld id="{E6DC3AAC-8746-45BC-A4A5-6863C8416C20}" type="slidenum">
              <a:rPr lang="en-US" smtClean="0">
                <a:latin typeface="Arial" charset="0"/>
                <a:cs typeface="Arial" charset="0"/>
              </a:rPr>
              <a:pPr/>
              <a:t>43</a:t>
            </a:fld>
            <a:endParaRPr lang="en-US" smtClean="0">
              <a:latin typeface="Arial" charset="0"/>
              <a:cs typeface="Arial" charset="0"/>
            </a:endParaRPr>
          </a:p>
        </p:txBody>
      </p:sp>
      <p:sp>
        <p:nvSpPr>
          <p:cNvPr id="70658" name="Rectangle 2"/>
          <p:cNvSpPr>
            <a:spLocks noGrp="1"/>
          </p:cNvSpPr>
          <p:nvPr>
            <p:ph type="title"/>
          </p:nvPr>
        </p:nvSpPr>
        <p:spPr>
          <a:xfrm>
            <a:off x="152400" y="228600"/>
            <a:ext cx="7696200" cy="715963"/>
          </a:xfrm>
        </p:spPr>
        <p:txBody>
          <a:bodyPr/>
          <a:lstStyle/>
          <a:p>
            <a:r>
              <a:rPr lang="en-US" smtClean="0"/>
              <a:t>National Resources</a:t>
            </a:r>
          </a:p>
        </p:txBody>
      </p:sp>
      <p:sp>
        <p:nvSpPr>
          <p:cNvPr id="48132" name="Rectangle 3"/>
          <p:cNvSpPr>
            <a:spLocks noGrp="1"/>
          </p:cNvSpPr>
          <p:nvPr>
            <p:ph type="body" idx="1"/>
          </p:nvPr>
        </p:nvSpPr>
        <p:spPr>
          <a:xfrm>
            <a:off x="228600" y="1066800"/>
            <a:ext cx="8763000" cy="5105400"/>
          </a:xfrm>
        </p:spPr>
        <p:txBody>
          <a:bodyPr/>
          <a:lstStyle/>
          <a:p>
            <a:pPr marL="514350" indent="-514350">
              <a:lnSpc>
                <a:spcPct val="90000"/>
              </a:lnSpc>
              <a:buFontTx/>
              <a:buNone/>
              <a:defRPr/>
            </a:pPr>
            <a:r>
              <a:rPr lang="en-US" sz="2500" dirty="0" smtClean="0"/>
              <a:t>1. Think College – </a:t>
            </a:r>
            <a:r>
              <a:rPr lang="en-US" sz="2500" dirty="0" smtClean="0">
                <a:hlinkClick r:id="rId3"/>
              </a:rPr>
              <a:t>www.thinkcollege.net</a:t>
            </a:r>
            <a:endParaRPr lang="en-US" sz="2500" dirty="0" smtClean="0"/>
          </a:p>
          <a:p>
            <a:pPr>
              <a:lnSpc>
                <a:spcPct val="90000"/>
              </a:lnSpc>
              <a:buFontTx/>
              <a:buNone/>
              <a:defRPr/>
            </a:pPr>
            <a:r>
              <a:rPr lang="en-US" sz="2500" dirty="0" smtClean="0"/>
              <a:t>2. National Secondary Transition Technical Assistance Center:  </a:t>
            </a:r>
            <a:r>
              <a:rPr lang="en-US" sz="2500" dirty="0" smtClean="0">
                <a:hlinkClick r:id="rId4"/>
              </a:rPr>
              <a:t>www.nsttac.org</a:t>
            </a:r>
            <a:endParaRPr lang="en-US" sz="2500" dirty="0" smtClean="0"/>
          </a:p>
          <a:p>
            <a:pPr>
              <a:lnSpc>
                <a:spcPct val="90000"/>
              </a:lnSpc>
              <a:buFontTx/>
              <a:buNone/>
              <a:defRPr/>
            </a:pPr>
            <a:r>
              <a:rPr lang="en-US" sz="2500" dirty="0" smtClean="0"/>
              <a:t>3. National Collaborative on Workforce and Disability/Youth:  </a:t>
            </a:r>
            <a:r>
              <a:rPr lang="en-US" sz="2500" dirty="0" smtClean="0">
                <a:hlinkClick r:id="rId5"/>
              </a:rPr>
              <a:t>www.ncwd-youth.info/</a:t>
            </a:r>
            <a:endParaRPr lang="en-US" sz="2500" dirty="0" smtClean="0"/>
          </a:p>
          <a:p>
            <a:pPr>
              <a:lnSpc>
                <a:spcPct val="90000"/>
              </a:lnSpc>
              <a:buFontTx/>
              <a:buNone/>
              <a:defRPr/>
            </a:pPr>
            <a:r>
              <a:rPr lang="en-US" sz="2500" dirty="0" smtClean="0"/>
              <a:t>	The 411 on Disability Disclosure: A Workbook 	</a:t>
            </a:r>
          </a:p>
          <a:p>
            <a:pPr>
              <a:lnSpc>
                <a:spcPct val="90000"/>
              </a:lnSpc>
              <a:buFontTx/>
              <a:buNone/>
              <a:defRPr/>
            </a:pPr>
            <a:r>
              <a:rPr lang="en-US" sz="2500" dirty="0" smtClean="0"/>
              <a:t>4. National Center for Secondary Education and Transition: </a:t>
            </a:r>
            <a:r>
              <a:rPr lang="en-US" sz="2500" dirty="0" smtClean="0">
                <a:hlinkClick r:id="rId6"/>
              </a:rPr>
              <a:t>www.ncset.org</a:t>
            </a:r>
            <a:r>
              <a:rPr lang="en-US" sz="2500" dirty="0" smtClean="0"/>
              <a:t>    See </a:t>
            </a:r>
            <a:r>
              <a:rPr lang="en-US" sz="2500" dirty="0" err="1" smtClean="0"/>
              <a:t>Youthhood</a:t>
            </a:r>
            <a:endParaRPr lang="en-US" sz="2500" dirty="0" smtClean="0"/>
          </a:p>
          <a:p>
            <a:pPr marL="0" indent="0">
              <a:lnSpc>
                <a:spcPct val="90000"/>
              </a:lnSpc>
              <a:buFontTx/>
              <a:buNone/>
              <a:defRPr/>
            </a:pPr>
            <a:r>
              <a:rPr lang="en-US" sz="2500" dirty="0" smtClean="0"/>
              <a:t>5. Association of Higher Ed and Disability:  </a:t>
            </a:r>
            <a:r>
              <a:rPr lang="en-US" sz="2500" dirty="0" smtClean="0">
                <a:hlinkClick r:id="rId7"/>
              </a:rPr>
              <a:t>www.ahead.org</a:t>
            </a:r>
            <a:endParaRPr lang="en-US" sz="2500" dirty="0" smtClean="0"/>
          </a:p>
          <a:p>
            <a:pPr marL="0" indent="0">
              <a:lnSpc>
                <a:spcPct val="90000"/>
              </a:lnSpc>
              <a:buFontTx/>
              <a:buNone/>
              <a:defRPr/>
            </a:pPr>
            <a:r>
              <a:rPr lang="en-US" sz="2500" dirty="0" smtClean="0"/>
              <a:t>6. Fast Facts for Faculty: Fact sheets on 12 different topics:</a:t>
            </a:r>
          </a:p>
          <a:p>
            <a:pPr marL="514350" indent="-514350">
              <a:lnSpc>
                <a:spcPct val="90000"/>
              </a:lnSpc>
              <a:buFontTx/>
              <a:buNone/>
              <a:defRPr/>
            </a:pPr>
            <a:r>
              <a:rPr lang="en-US" sz="2500" dirty="0" smtClean="0"/>
              <a:t>	</a:t>
            </a:r>
            <a:r>
              <a:rPr lang="en-US" sz="2500" dirty="0" smtClean="0">
                <a:hlinkClick r:id="rId8"/>
              </a:rPr>
              <a:t>http://ada.osu.edu/resources/fastfacts/index.htm</a:t>
            </a:r>
            <a:endParaRPr lang="en-US" sz="2500" dirty="0" smtClean="0"/>
          </a:p>
          <a:p>
            <a:pPr marL="514350" indent="-514350">
              <a:lnSpc>
                <a:spcPct val="90000"/>
              </a:lnSpc>
              <a:buFontTx/>
              <a:buNone/>
              <a:defRPr/>
            </a:pPr>
            <a:r>
              <a:rPr lang="en-US" sz="2500" dirty="0" smtClean="0"/>
              <a:t>7. FAME: </a:t>
            </a:r>
            <a:r>
              <a:rPr lang="en-US" sz="2500" dirty="0" smtClean="0">
                <a:hlinkClick r:id="rId9"/>
              </a:rPr>
              <a:t>http://fame.oln.org/</a:t>
            </a:r>
            <a:endParaRPr lang="en-US" sz="2500" dirty="0" smtClean="0"/>
          </a:p>
          <a:p>
            <a:pPr marL="514350" indent="-514350">
              <a:lnSpc>
                <a:spcPct val="90000"/>
              </a:lnSpc>
              <a:buFontTx/>
              <a:buNone/>
              <a:defRPr/>
            </a:pPr>
            <a:endParaRPr lang="en-US" sz="2500" dirty="0" smtClean="0"/>
          </a:p>
          <a:p>
            <a:pPr marL="514350" indent="-514350">
              <a:lnSpc>
                <a:spcPct val="90000"/>
              </a:lnSpc>
              <a:buFontTx/>
              <a:buNone/>
              <a:defRPr/>
            </a:pPr>
            <a:endParaRPr lang="en-US" sz="2400" dirty="0" smtClean="0"/>
          </a:p>
          <a:p>
            <a:pPr marL="914400" lvl="1" indent="-514350">
              <a:lnSpc>
                <a:spcPct val="90000"/>
              </a:lnSpc>
              <a:buFontTx/>
              <a:buNone/>
              <a:defRPr/>
            </a:pPr>
            <a:r>
              <a:rPr lang="en-US" sz="2000" dirty="0" smtClean="0"/>
              <a:t>	</a:t>
            </a:r>
          </a:p>
          <a:p>
            <a:pPr>
              <a:lnSpc>
                <a:spcPct val="90000"/>
              </a:lnSpc>
              <a:buFontTx/>
              <a:buNone/>
              <a:defRPr/>
            </a:pPr>
            <a:r>
              <a:rPr lang="en-US" sz="2400" dirty="0" smtClean="0"/>
              <a:t>		</a:t>
            </a:r>
          </a:p>
          <a:p>
            <a:pPr>
              <a:lnSpc>
                <a:spcPct val="90000"/>
              </a:lnSpc>
              <a:buFontTx/>
              <a:buNone/>
              <a:defRPr/>
            </a:pPr>
            <a:endParaRPr lang="en-US" sz="2400" dirty="0" smtClean="0"/>
          </a:p>
          <a:p>
            <a:pPr>
              <a:lnSpc>
                <a:spcPct val="90000"/>
              </a:lnSpc>
              <a:buFontTx/>
              <a:buNone/>
              <a:defRPr/>
            </a:pPr>
            <a:endParaRPr lang="en-US" sz="2400" dirty="0" smtClean="0"/>
          </a:p>
          <a:p>
            <a:pPr>
              <a:lnSpc>
                <a:spcPct val="90000"/>
              </a:lnSpc>
              <a:buFontTx/>
              <a:buNone/>
              <a:defRPr/>
            </a:pPr>
            <a:endParaRPr lang="en-US" sz="2400" dirty="0" smtClean="0">
              <a:latin typeface="Maiandra GD" pitchFamily="34" charset="0"/>
            </a:endParaRP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6"/>
          <p:cNvSpPr>
            <a:spLocks noGrp="1" noChangeArrowheads="1"/>
          </p:cNvSpPr>
          <p:nvPr>
            <p:ph type="sldNum" sz="quarter" idx="10"/>
          </p:nvPr>
        </p:nvSpPr>
        <p:spPr>
          <a:noFill/>
          <a:ln>
            <a:miter lim="800000"/>
            <a:headEnd/>
            <a:tailEnd/>
          </a:ln>
        </p:spPr>
        <p:txBody>
          <a:bodyPr/>
          <a:lstStyle/>
          <a:p>
            <a:fld id="{BC454983-27BD-40F8-A72C-90B1431ABFC7}" type="slidenum">
              <a:rPr lang="en-US" smtClean="0">
                <a:latin typeface="Arial" charset="0"/>
                <a:cs typeface="Arial" charset="0"/>
              </a:rPr>
              <a:pPr/>
              <a:t>44</a:t>
            </a:fld>
            <a:endParaRPr lang="en-US" smtClean="0">
              <a:latin typeface="Arial" charset="0"/>
              <a:cs typeface="Arial" charset="0"/>
            </a:endParaRPr>
          </a:p>
        </p:txBody>
      </p:sp>
      <p:sp>
        <p:nvSpPr>
          <p:cNvPr id="71682" name="Slide Number Placeholder 2"/>
          <p:cNvSpPr txBox="1">
            <a:spLocks noGrp="1"/>
          </p:cNvSpPr>
          <p:nvPr/>
        </p:nvSpPr>
        <p:spPr bwMode="auto">
          <a:xfrm>
            <a:off x="152400" y="6384925"/>
            <a:ext cx="8763000" cy="396875"/>
          </a:xfrm>
          <a:prstGeom prst="rect">
            <a:avLst/>
          </a:prstGeom>
          <a:noFill/>
          <a:ln w="9525">
            <a:noFill/>
            <a:miter lim="800000"/>
            <a:headEnd/>
            <a:tailEnd/>
          </a:ln>
        </p:spPr>
        <p:txBody>
          <a:bodyPr/>
          <a:lstStyle/>
          <a:p>
            <a:endParaRPr lang="en-US" sz="1000">
              <a:solidFill>
                <a:schemeClr val="bg1"/>
              </a:solidFill>
            </a:endParaRPr>
          </a:p>
        </p:txBody>
      </p:sp>
      <p:sp>
        <p:nvSpPr>
          <p:cNvPr id="71683" name="Title 5"/>
          <p:cNvSpPr>
            <a:spLocks noGrp="1"/>
          </p:cNvSpPr>
          <p:nvPr>
            <p:ph type="title"/>
          </p:nvPr>
        </p:nvSpPr>
        <p:spPr>
          <a:xfrm>
            <a:off x="152400" y="381000"/>
            <a:ext cx="7696200" cy="715963"/>
          </a:xfrm>
        </p:spPr>
        <p:txBody>
          <a:bodyPr/>
          <a:lstStyle/>
          <a:p>
            <a:pPr eaLnBrk="1" hangingPunct="1"/>
            <a:r>
              <a:rPr lang="en-US" smtClean="0"/>
              <a:t>Questions and Answers</a:t>
            </a:r>
          </a:p>
        </p:txBody>
      </p:sp>
    </p:spTree>
    <p:custDataLst>
      <p:tags r:id="rId1"/>
    </p:custData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6"/>
          <p:cNvSpPr>
            <a:spLocks noGrp="1" noChangeArrowheads="1"/>
          </p:cNvSpPr>
          <p:nvPr>
            <p:ph type="sldNum" sz="quarter" idx="10"/>
          </p:nvPr>
        </p:nvSpPr>
        <p:spPr>
          <a:noFill/>
          <a:ln>
            <a:miter lim="800000"/>
            <a:headEnd/>
            <a:tailEnd/>
          </a:ln>
        </p:spPr>
        <p:txBody>
          <a:bodyPr/>
          <a:lstStyle/>
          <a:p>
            <a:fld id="{9A3FA952-86EE-4E2B-B9C1-FC6CA8927124}" type="slidenum">
              <a:rPr lang="en-US" smtClean="0">
                <a:latin typeface="Arial" charset="0"/>
                <a:cs typeface="Arial" charset="0"/>
              </a:rPr>
              <a:pPr/>
              <a:t>45</a:t>
            </a:fld>
            <a:endParaRPr lang="en-US" smtClean="0">
              <a:latin typeface="Arial" charset="0"/>
              <a:cs typeface="Arial" charset="0"/>
            </a:endParaRPr>
          </a:p>
        </p:txBody>
      </p:sp>
      <p:sp>
        <p:nvSpPr>
          <p:cNvPr id="72706" name="Slide Number Placeholder 3"/>
          <p:cNvSpPr txBox="1">
            <a:spLocks noGrp="1"/>
          </p:cNvSpPr>
          <p:nvPr/>
        </p:nvSpPr>
        <p:spPr bwMode="auto">
          <a:xfrm>
            <a:off x="152400" y="6384925"/>
            <a:ext cx="8763000" cy="396875"/>
          </a:xfrm>
          <a:prstGeom prst="rect">
            <a:avLst/>
          </a:prstGeom>
          <a:noFill/>
          <a:ln w="9525">
            <a:noFill/>
            <a:miter lim="800000"/>
            <a:headEnd/>
            <a:tailEnd/>
          </a:ln>
        </p:spPr>
        <p:txBody>
          <a:bodyPr/>
          <a:lstStyle/>
          <a:p>
            <a:endParaRPr lang="en-US" sz="1000">
              <a:solidFill>
                <a:schemeClr val="bg1"/>
              </a:solidFill>
            </a:endParaRPr>
          </a:p>
        </p:txBody>
      </p:sp>
      <p:sp>
        <p:nvSpPr>
          <p:cNvPr id="72707" name="Title 5"/>
          <p:cNvSpPr>
            <a:spLocks noGrp="1"/>
          </p:cNvSpPr>
          <p:nvPr>
            <p:ph type="title" idx="4294967295"/>
          </p:nvPr>
        </p:nvSpPr>
        <p:spPr>
          <a:xfrm>
            <a:off x="152400" y="381000"/>
            <a:ext cx="7620000" cy="715963"/>
          </a:xfrm>
        </p:spPr>
        <p:txBody>
          <a:bodyPr/>
          <a:lstStyle/>
          <a:p>
            <a:pPr eaLnBrk="1" hangingPunct="1"/>
            <a:r>
              <a:rPr lang="en-US" smtClean="0"/>
              <a:t>Wrap Up and Evaluation</a:t>
            </a:r>
          </a:p>
        </p:txBody>
      </p:sp>
      <p:sp>
        <p:nvSpPr>
          <p:cNvPr id="72708" name="Content Placeholder 6"/>
          <p:cNvSpPr>
            <a:spLocks noGrp="1"/>
          </p:cNvSpPr>
          <p:nvPr>
            <p:ph type="body" idx="1"/>
          </p:nvPr>
        </p:nvSpPr>
        <p:spPr/>
        <p:txBody>
          <a:bodyPr/>
          <a:lstStyle/>
          <a:p>
            <a:pPr eaLnBrk="1" hangingPunct="1">
              <a:buFont typeface="Wingdings" pitchFamily="2" charset="2"/>
              <a:buChar char="Ø"/>
            </a:pPr>
            <a:r>
              <a:rPr lang="en-US" smtClean="0"/>
              <a:t>Please complete the evaluation of this program by clicking here:</a:t>
            </a:r>
          </a:p>
          <a:p>
            <a:pPr eaLnBrk="1" hangingPunct="1">
              <a:buFontTx/>
              <a:buNone/>
            </a:pPr>
            <a:r>
              <a:rPr lang="en-US" smtClean="0">
                <a:hlinkClick r:id="rId3"/>
              </a:rPr>
              <a:t>https://vovici.com/wsb.dll/s/12291g4a93e</a:t>
            </a:r>
            <a:endParaRPr lang="en-US" smtClean="0"/>
          </a:p>
          <a:p>
            <a:pPr eaLnBrk="1" hangingPunct="1">
              <a:buFontTx/>
              <a:buNone/>
            </a:pPr>
            <a:endParaRPr lang="en-US" smtClean="0"/>
          </a:p>
          <a:p>
            <a:pPr eaLnBrk="1" hangingPunct="1">
              <a:buFontTx/>
              <a:buNone/>
            </a:pPr>
            <a:endParaRPr lang="en-US" smtClean="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6"/>
          <p:cNvSpPr>
            <a:spLocks noGrp="1" noChangeArrowheads="1"/>
          </p:cNvSpPr>
          <p:nvPr>
            <p:ph type="sldNum" sz="quarter" idx="10"/>
          </p:nvPr>
        </p:nvSpPr>
        <p:spPr>
          <a:noFill/>
          <a:ln>
            <a:miter lim="800000"/>
            <a:headEnd/>
            <a:tailEnd/>
          </a:ln>
        </p:spPr>
        <p:txBody>
          <a:bodyPr/>
          <a:lstStyle/>
          <a:p>
            <a:fld id="{C37AD4D5-7873-4144-9C31-2972FD9601E3}" type="slidenum">
              <a:rPr lang="en-US" smtClean="0">
                <a:solidFill>
                  <a:srgbClr val="000000"/>
                </a:solidFill>
                <a:latin typeface="Arial" charset="0"/>
                <a:cs typeface="Arial" charset="0"/>
              </a:rPr>
              <a:pPr/>
              <a:t>46</a:t>
            </a:fld>
            <a:endParaRPr lang="en-US" smtClean="0">
              <a:solidFill>
                <a:srgbClr val="000000"/>
              </a:solidFill>
              <a:latin typeface="Arial" charset="0"/>
              <a:cs typeface="Arial" charset="0"/>
            </a:endParaRPr>
          </a:p>
        </p:txBody>
      </p:sp>
      <p:sp>
        <p:nvSpPr>
          <p:cNvPr id="73730" name="Slide Number Placeholder 3"/>
          <p:cNvSpPr txBox="1">
            <a:spLocks noGrp="1"/>
          </p:cNvSpPr>
          <p:nvPr/>
        </p:nvSpPr>
        <p:spPr bwMode="auto">
          <a:xfrm>
            <a:off x="152400" y="6384925"/>
            <a:ext cx="8763000" cy="396875"/>
          </a:xfrm>
          <a:prstGeom prst="rect">
            <a:avLst/>
          </a:prstGeom>
          <a:noFill/>
          <a:ln w="9525">
            <a:noFill/>
            <a:miter lim="800000"/>
            <a:headEnd/>
            <a:tailEnd/>
          </a:ln>
        </p:spPr>
        <p:txBody>
          <a:bodyPr/>
          <a:lstStyle/>
          <a:p>
            <a:endParaRPr lang="en-US" sz="1000">
              <a:solidFill>
                <a:srgbClr val="FFFFFF"/>
              </a:solidFill>
            </a:endParaRPr>
          </a:p>
        </p:txBody>
      </p:sp>
      <p:sp>
        <p:nvSpPr>
          <p:cNvPr id="73731" name="Title 5"/>
          <p:cNvSpPr>
            <a:spLocks noGrp="1"/>
          </p:cNvSpPr>
          <p:nvPr>
            <p:ph type="title" idx="4294967295"/>
          </p:nvPr>
        </p:nvSpPr>
        <p:spPr>
          <a:xfrm>
            <a:off x="152400" y="381000"/>
            <a:ext cx="7620000" cy="715963"/>
          </a:xfrm>
        </p:spPr>
        <p:txBody>
          <a:bodyPr/>
          <a:lstStyle/>
          <a:p>
            <a:pPr eaLnBrk="1" hangingPunct="1"/>
            <a:r>
              <a:rPr lang="en-US" smtClean="0"/>
              <a:t>New Resource for CILs</a:t>
            </a:r>
          </a:p>
        </p:txBody>
      </p:sp>
      <p:sp>
        <p:nvSpPr>
          <p:cNvPr id="73732" name="Content Placeholder 6"/>
          <p:cNvSpPr>
            <a:spLocks noGrp="1"/>
          </p:cNvSpPr>
          <p:nvPr>
            <p:ph type="body" idx="1"/>
          </p:nvPr>
        </p:nvSpPr>
        <p:spPr/>
        <p:txBody>
          <a:bodyPr/>
          <a:lstStyle/>
          <a:p>
            <a:pPr marL="0" indent="0" eaLnBrk="1" hangingPunct="1">
              <a:buFontTx/>
              <a:buNone/>
            </a:pPr>
            <a:r>
              <a:rPr lang="en-US" smtClean="0"/>
              <a:t>Your participation is invited in the new blog for CILs where you can read about and share tips and strategies for developing and providing youth transition services and programs.</a:t>
            </a:r>
          </a:p>
          <a:p>
            <a:pPr marL="0" indent="0" eaLnBrk="1" hangingPunct="1">
              <a:buFont typeface="Wingdings" pitchFamily="2" charset="2"/>
              <a:buChar char="Ø"/>
            </a:pPr>
            <a:r>
              <a:rPr lang="en-US" smtClean="0"/>
              <a:t>Click here for </a:t>
            </a:r>
            <a:r>
              <a:rPr lang="en-US" smtClean="0">
                <a:solidFill>
                  <a:srgbClr val="C00000"/>
                </a:solidFill>
                <a:hlinkClick r:id="rId3"/>
              </a:rPr>
              <a:t>CIL Youth Transition Blog</a:t>
            </a:r>
            <a:endParaRPr lang="en-US" smtClean="0"/>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6"/>
          <p:cNvSpPr>
            <a:spLocks noGrp="1" noChangeArrowheads="1"/>
          </p:cNvSpPr>
          <p:nvPr>
            <p:ph type="sldNum" sz="quarter" idx="10"/>
          </p:nvPr>
        </p:nvSpPr>
        <p:spPr>
          <a:noFill/>
          <a:ln>
            <a:miter lim="800000"/>
            <a:headEnd/>
            <a:tailEnd/>
          </a:ln>
        </p:spPr>
        <p:txBody>
          <a:bodyPr/>
          <a:lstStyle/>
          <a:p>
            <a:fld id="{7DE59B7F-6D2A-4C87-9701-352577771F0D}" type="slidenum">
              <a:rPr lang="en-US" smtClean="0">
                <a:latin typeface="Arial" charset="0"/>
                <a:cs typeface="Arial" charset="0"/>
              </a:rPr>
              <a:pPr/>
              <a:t>47</a:t>
            </a:fld>
            <a:endParaRPr lang="en-US" smtClean="0">
              <a:latin typeface="Arial" charset="0"/>
              <a:cs typeface="Arial" charset="0"/>
            </a:endParaRPr>
          </a:p>
        </p:txBody>
      </p:sp>
      <p:sp>
        <p:nvSpPr>
          <p:cNvPr id="74754" name="Slide Number Placeholder 3"/>
          <p:cNvSpPr txBox="1">
            <a:spLocks noGrp="1"/>
          </p:cNvSpPr>
          <p:nvPr/>
        </p:nvSpPr>
        <p:spPr bwMode="auto">
          <a:xfrm>
            <a:off x="152400" y="6384925"/>
            <a:ext cx="8763000" cy="396875"/>
          </a:xfrm>
          <a:prstGeom prst="rect">
            <a:avLst/>
          </a:prstGeom>
          <a:noFill/>
          <a:ln w="9525">
            <a:noFill/>
            <a:miter lim="800000"/>
            <a:headEnd/>
            <a:tailEnd/>
          </a:ln>
        </p:spPr>
        <p:txBody>
          <a:bodyPr/>
          <a:lstStyle/>
          <a:p>
            <a:endParaRPr lang="en-US" sz="1000">
              <a:solidFill>
                <a:schemeClr val="bg1"/>
              </a:solidFill>
            </a:endParaRPr>
          </a:p>
        </p:txBody>
      </p:sp>
      <p:sp>
        <p:nvSpPr>
          <p:cNvPr id="74755" name="Title 5"/>
          <p:cNvSpPr>
            <a:spLocks noGrp="1"/>
          </p:cNvSpPr>
          <p:nvPr>
            <p:ph type="title" idx="4294967295"/>
          </p:nvPr>
        </p:nvSpPr>
        <p:spPr>
          <a:xfrm>
            <a:off x="152400" y="381000"/>
            <a:ext cx="7620000" cy="715963"/>
          </a:xfrm>
        </p:spPr>
        <p:txBody>
          <a:bodyPr/>
          <a:lstStyle/>
          <a:p>
            <a:pPr eaLnBrk="1" hangingPunct="1"/>
            <a:r>
              <a:rPr lang="en-US" smtClean="0"/>
              <a:t>New Community Opportunities </a:t>
            </a:r>
            <a:br>
              <a:rPr lang="en-US" smtClean="0"/>
            </a:br>
            <a:r>
              <a:rPr lang="en-US" smtClean="0"/>
              <a:t>Attribution</a:t>
            </a:r>
          </a:p>
        </p:txBody>
      </p:sp>
      <p:sp>
        <p:nvSpPr>
          <p:cNvPr id="74756" name="Content Placeholder 6"/>
          <p:cNvSpPr>
            <a:spLocks noGrp="1"/>
          </p:cNvSpPr>
          <p:nvPr>
            <p:ph type="body" idx="1"/>
          </p:nvPr>
        </p:nvSpPr>
        <p:spPr>
          <a:xfrm>
            <a:off x="228600" y="1295400"/>
            <a:ext cx="8763000" cy="4876800"/>
          </a:xfrm>
        </p:spPr>
        <p:txBody>
          <a:bodyPr/>
          <a:lstStyle/>
          <a:p>
            <a:pPr eaLnBrk="1" hangingPunct="1">
              <a:buFontTx/>
              <a:buNone/>
            </a:pPr>
            <a:r>
              <a:rPr lang="en-US" sz="2200" smtClean="0"/>
              <a:t>	</a:t>
            </a:r>
            <a:r>
              <a:rPr lang="en-US" sz="2600" smtClean="0"/>
              <a:t>This webinar is presented by the New Community Opportunities Center, a national training and technical assistance project of ILRU, Independent Living Research Utilization. 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a:t>
            </a:r>
            <a:r>
              <a:rPr lang="en-US" sz="2400" smtClean="0"/>
              <a:t>.</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152400" y="381000"/>
            <a:ext cx="7696200" cy="715963"/>
          </a:xfrm>
        </p:spPr>
        <p:txBody>
          <a:bodyPr/>
          <a:lstStyle/>
          <a:p>
            <a:r>
              <a:rPr lang="en-US" smtClean="0"/>
              <a:t>You will learn…</a:t>
            </a:r>
          </a:p>
        </p:txBody>
      </p:sp>
      <p:sp>
        <p:nvSpPr>
          <p:cNvPr id="22530" name="Content Placeholder 2"/>
          <p:cNvSpPr>
            <a:spLocks noGrp="1"/>
          </p:cNvSpPr>
          <p:nvPr>
            <p:ph idx="1"/>
          </p:nvPr>
        </p:nvSpPr>
        <p:spPr/>
        <p:txBody>
          <a:bodyPr/>
          <a:lstStyle/>
          <a:p>
            <a:pPr>
              <a:lnSpc>
                <a:spcPct val="90000"/>
              </a:lnSpc>
              <a:buFontTx/>
              <a:buNone/>
            </a:pPr>
            <a:r>
              <a:rPr lang="en-US" b="1" smtClean="0"/>
              <a:t>Part 1</a:t>
            </a:r>
          </a:p>
          <a:p>
            <a:pPr>
              <a:lnSpc>
                <a:spcPct val="90000"/>
              </a:lnSpc>
              <a:spcBef>
                <a:spcPct val="0"/>
              </a:spcBef>
            </a:pPr>
            <a:r>
              <a:rPr lang="en-US" sz="3200" smtClean="0">
                <a:solidFill>
                  <a:srgbClr val="000000"/>
                </a:solidFill>
                <a:ea typeface="Times New Roman" pitchFamily="18" charset="0"/>
                <a:cs typeface="Tahoma" pitchFamily="34" charset="0"/>
              </a:rPr>
              <a:t>The difference between services mandated</a:t>
            </a:r>
          </a:p>
          <a:p>
            <a:pPr>
              <a:lnSpc>
                <a:spcPct val="90000"/>
              </a:lnSpc>
              <a:spcBef>
                <a:spcPct val="0"/>
              </a:spcBef>
              <a:buFontTx/>
              <a:buNone/>
            </a:pPr>
            <a:r>
              <a:rPr lang="en-US" sz="3200" smtClean="0">
                <a:solidFill>
                  <a:srgbClr val="000000"/>
                </a:solidFill>
                <a:ea typeface="Times New Roman" pitchFamily="18" charset="0"/>
                <a:cs typeface="Tahoma" pitchFamily="34" charset="0"/>
              </a:rPr>
              <a:t>   by IDEA of 2004 and Sec. 504 </a:t>
            </a:r>
          </a:p>
          <a:p>
            <a:pPr marL="400050" lvl="1" indent="0">
              <a:lnSpc>
                <a:spcPct val="90000"/>
              </a:lnSpc>
              <a:spcBef>
                <a:spcPct val="0"/>
              </a:spcBef>
              <a:buFontTx/>
              <a:buNone/>
            </a:pPr>
            <a:endParaRPr lang="en-US" sz="500" smtClean="0">
              <a:solidFill>
                <a:srgbClr val="000000"/>
              </a:solidFill>
              <a:ea typeface="Times New Roman" pitchFamily="18" charset="0"/>
              <a:cs typeface="Tahoma" pitchFamily="34" charset="0"/>
            </a:endParaRPr>
          </a:p>
          <a:p>
            <a:pPr>
              <a:lnSpc>
                <a:spcPct val="90000"/>
              </a:lnSpc>
              <a:spcBef>
                <a:spcPct val="0"/>
              </a:spcBef>
            </a:pPr>
            <a:r>
              <a:rPr lang="en-US" sz="3200" smtClean="0">
                <a:solidFill>
                  <a:srgbClr val="000000"/>
                </a:solidFill>
                <a:ea typeface="Times New Roman" pitchFamily="18" charset="0"/>
                <a:cs typeface="Tahoma" pitchFamily="34" charset="0"/>
              </a:rPr>
              <a:t>Evidence-based practices to prepare</a:t>
            </a:r>
          </a:p>
          <a:p>
            <a:pPr>
              <a:lnSpc>
                <a:spcPct val="90000"/>
              </a:lnSpc>
              <a:spcBef>
                <a:spcPct val="0"/>
              </a:spcBef>
              <a:buFontTx/>
              <a:buNone/>
            </a:pPr>
            <a:r>
              <a:rPr lang="en-US" sz="3200" smtClean="0">
                <a:solidFill>
                  <a:srgbClr val="000000"/>
                </a:solidFill>
                <a:ea typeface="Times New Roman" pitchFamily="18" charset="0"/>
                <a:cs typeface="Tahoma" pitchFamily="34" charset="0"/>
              </a:rPr>
              <a:t>   youth with disabilities for college</a:t>
            </a:r>
          </a:p>
          <a:p>
            <a:pPr marL="400050" lvl="1" indent="0">
              <a:lnSpc>
                <a:spcPct val="90000"/>
              </a:lnSpc>
              <a:spcBef>
                <a:spcPct val="0"/>
              </a:spcBef>
              <a:buFontTx/>
              <a:buNone/>
            </a:pPr>
            <a:endParaRPr lang="en-US" sz="900" smtClean="0">
              <a:solidFill>
                <a:srgbClr val="000000"/>
              </a:solidFill>
              <a:ea typeface="Times New Roman" pitchFamily="18" charset="0"/>
              <a:cs typeface="Tahoma" pitchFamily="34" charset="0"/>
            </a:endParaRPr>
          </a:p>
          <a:p>
            <a:pPr>
              <a:lnSpc>
                <a:spcPct val="90000"/>
              </a:lnSpc>
              <a:spcBef>
                <a:spcPct val="0"/>
              </a:spcBef>
              <a:buFontTx/>
              <a:buNone/>
            </a:pPr>
            <a:r>
              <a:rPr lang="en-US" b="1" smtClean="0">
                <a:solidFill>
                  <a:srgbClr val="000000"/>
                </a:solidFill>
                <a:ea typeface="Times New Roman" pitchFamily="18" charset="0"/>
                <a:cs typeface="Tahoma" pitchFamily="34" charset="0"/>
              </a:rPr>
              <a:t>Part 2</a:t>
            </a:r>
          </a:p>
          <a:p>
            <a:pPr>
              <a:lnSpc>
                <a:spcPct val="90000"/>
              </a:lnSpc>
              <a:spcBef>
                <a:spcPct val="0"/>
              </a:spcBef>
            </a:pPr>
            <a:r>
              <a:rPr lang="en-US" sz="3200" smtClean="0">
                <a:solidFill>
                  <a:srgbClr val="000000"/>
                </a:solidFill>
                <a:ea typeface="Times New Roman" pitchFamily="18" charset="0"/>
                <a:cs typeface="Tahoma" pitchFamily="34" charset="0"/>
              </a:rPr>
              <a:t>Essential college survival skills</a:t>
            </a:r>
          </a:p>
          <a:p>
            <a:pPr marL="400050" lvl="1" indent="0">
              <a:lnSpc>
                <a:spcPct val="90000"/>
              </a:lnSpc>
              <a:spcBef>
                <a:spcPct val="0"/>
              </a:spcBef>
              <a:buFontTx/>
              <a:buNone/>
            </a:pPr>
            <a:endParaRPr lang="en-US" sz="900" smtClean="0">
              <a:solidFill>
                <a:srgbClr val="000000"/>
              </a:solidFill>
              <a:ea typeface="Times New Roman" pitchFamily="18" charset="0"/>
              <a:cs typeface="Tahoma" pitchFamily="34" charset="0"/>
            </a:endParaRPr>
          </a:p>
          <a:p>
            <a:pPr>
              <a:lnSpc>
                <a:spcPct val="90000"/>
              </a:lnSpc>
              <a:spcBef>
                <a:spcPct val="0"/>
              </a:spcBef>
              <a:buFontTx/>
              <a:buNone/>
            </a:pPr>
            <a:r>
              <a:rPr lang="en-US" b="1" smtClean="0">
                <a:solidFill>
                  <a:srgbClr val="000000"/>
                </a:solidFill>
                <a:ea typeface="Times New Roman" pitchFamily="18" charset="0"/>
                <a:cs typeface="Tahoma" pitchFamily="34" charset="0"/>
              </a:rPr>
              <a:t>Part 3</a:t>
            </a:r>
          </a:p>
          <a:p>
            <a:pPr>
              <a:lnSpc>
                <a:spcPct val="90000"/>
              </a:lnSpc>
              <a:spcBef>
                <a:spcPct val="0"/>
              </a:spcBef>
            </a:pPr>
            <a:r>
              <a:rPr lang="en-US" sz="3200" smtClean="0">
                <a:solidFill>
                  <a:srgbClr val="000000"/>
                </a:solidFill>
                <a:ea typeface="Times New Roman" pitchFamily="18" charset="0"/>
                <a:cs typeface="Tahoma" pitchFamily="34" charset="0"/>
              </a:rPr>
              <a:t>Examples of new models developed under    the TPSID program</a:t>
            </a:r>
            <a:endParaRPr lang="en-US" smtClean="0"/>
          </a:p>
        </p:txBody>
      </p:sp>
      <p:sp>
        <p:nvSpPr>
          <p:cNvPr id="22531" name="Slide Number Placeholder 3"/>
          <p:cNvSpPr>
            <a:spLocks noGrp="1"/>
          </p:cNvSpPr>
          <p:nvPr>
            <p:ph type="sldNum" sz="quarter" idx="10"/>
          </p:nvPr>
        </p:nvSpPr>
        <p:spPr>
          <a:noFill/>
          <a:ln>
            <a:miter lim="800000"/>
            <a:headEnd/>
            <a:tailEnd/>
          </a:ln>
        </p:spPr>
        <p:txBody>
          <a:bodyPr/>
          <a:lstStyle/>
          <a:p>
            <a:fld id="{F682040A-8505-496E-B17B-8B2F8B2D5423}" type="slidenum">
              <a:rPr lang="en-US" smtClean="0">
                <a:latin typeface="Arial" charset="0"/>
                <a:cs typeface="Arial" charset="0"/>
              </a:rPr>
              <a:pPr/>
              <a:t>4</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rrowheads="1"/>
          </p:cNvSpPr>
          <p:nvPr>
            <p:ph type="title"/>
          </p:nvPr>
        </p:nvSpPr>
        <p:spPr>
          <a:xfrm>
            <a:off x="152400" y="274638"/>
            <a:ext cx="8915400" cy="1143000"/>
          </a:xfrm>
        </p:spPr>
        <p:txBody>
          <a:bodyPr/>
          <a:lstStyle/>
          <a:p>
            <a:pPr eaLnBrk="1" hangingPunct="1"/>
            <a:r>
              <a:rPr lang="en-US" sz="2800" b="0" smtClean="0"/>
              <a:t>Table 1: Postsecondary School Attendance</a:t>
            </a:r>
            <a:r>
              <a:rPr lang="en-US" sz="3600" b="0" smtClean="0"/>
              <a:t/>
            </a:r>
            <a:br>
              <a:rPr lang="en-US" sz="3600" b="0" smtClean="0"/>
            </a:br>
            <a:r>
              <a:rPr lang="en-US" sz="2800" b="0" smtClean="0"/>
              <a:t>(N = 12,000, NLTS2, 2004)</a:t>
            </a:r>
          </a:p>
        </p:txBody>
      </p:sp>
      <p:sp>
        <p:nvSpPr>
          <p:cNvPr id="23554" name="Slide Number Placeholder 1"/>
          <p:cNvSpPr>
            <a:spLocks noGrp="1"/>
          </p:cNvSpPr>
          <p:nvPr>
            <p:ph type="sldNum" sz="quarter" idx="11"/>
          </p:nvPr>
        </p:nvSpPr>
        <p:spPr>
          <a:noFill/>
          <a:ln>
            <a:miter lim="800000"/>
            <a:headEnd/>
            <a:tailEnd/>
          </a:ln>
        </p:spPr>
        <p:txBody>
          <a:bodyPr/>
          <a:lstStyle/>
          <a:p>
            <a:fld id="{28D41400-82ED-4E7B-9827-1C5247122A34}" type="slidenum">
              <a:rPr lang="en-US" smtClean="0">
                <a:latin typeface="Arial" charset="0"/>
                <a:cs typeface="Arial" charset="0"/>
              </a:rPr>
              <a:pPr/>
              <a:t>5</a:t>
            </a:fld>
            <a:endParaRPr lang="en-US" smtClean="0">
              <a:latin typeface="Arial" charset="0"/>
              <a:cs typeface="Arial" charset="0"/>
            </a:endParaRPr>
          </a:p>
        </p:txBody>
      </p:sp>
      <p:pic>
        <p:nvPicPr>
          <p:cNvPr id="23555" name="Picture 24" descr="This bar graph shows0% - 40% on vertical axis and Any college, Voc/tech, 2-year college, 4-year college on horizontal axis, with three bars in each, representing YWD take n classes since high school, YWD currently attending, and Youth in gen pop currently attending."/>
          <p:cNvPicPr>
            <a:picLocks noChangeAspect="1" noChangeArrowheads="1"/>
          </p:cNvPicPr>
          <p:nvPr/>
        </p:nvPicPr>
        <p:blipFill>
          <a:blip r:embed="rId3"/>
          <a:srcRect/>
          <a:stretch>
            <a:fillRect/>
          </a:stretch>
        </p:blipFill>
        <p:spPr bwMode="auto">
          <a:xfrm>
            <a:off x="342900" y="876300"/>
            <a:ext cx="8458200" cy="510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6"/>
          <p:cNvSpPr>
            <a:spLocks noGrp="1" noChangeArrowheads="1"/>
          </p:cNvSpPr>
          <p:nvPr>
            <p:ph type="sldNum" sz="quarter" idx="10"/>
          </p:nvPr>
        </p:nvSpPr>
        <p:spPr>
          <a:noFill/>
          <a:ln>
            <a:miter lim="800000"/>
            <a:headEnd/>
            <a:tailEnd/>
          </a:ln>
        </p:spPr>
        <p:txBody>
          <a:bodyPr/>
          <a:lstStyle/>
          <a:p>
            <a:fld id="{394AC4B2-5785-4C69-B222-1C7B5A3CAF90}" type="slidenum">
              <a:rPr lang="en-US" smtClean="0">
                <a:latin typeface="Arial" charset="0"/>
                <a:cs typeface="Arial" charset="0"/>
              </a:rPr>
              <a:pPr/>
              <a:t>6</a:t>
            </a:fld>
            <a:endParaRPr lang="en-US" smtClean="0">
              <a:latin typeface="Arial" charset="0"/>
              <a:cs typeface="Arial" charset="0"/>
            </a:endParaRPr>
          </a:p>
        </p:txBody>
      </p:sp>
      <p:sp>
        <p:nvSpPr>
          <p:cNvPr id="25602" name="Rectangle 3"/>
          <p:cNvSpPr>
            <a:spLocks noGrp="1"/>
          </p:cNvSpPr>
          <p:nvPr>
            <p:ph type="title"/>
          </p:nvPr>
        </p:nvSpPr>
        <p:spPr>
          <a:xfrm>
            <a:off x="152400" y="579438"/>
            <a:ext cx="8001000" cy="715962"/>
          </a:xfrm>
        </p:spPr>
        <p:txBody>
          <a:bodyPr/>
          <a:lstStyle/>
          <a:p>
            <a:r>
              <a:rPr lang="en-US" smtClean="0"/>
              <a:t>Requirements of Transition Legislation</a:t>
            </a:r>
            <a:br>
              <a:rPr lang="en-US" smtClean="0"/>
            </a:br>
            <a:r>
              <a:rPr lang="en-US" sz="2800" smtClean="0"/>
              <a:t>(IDEA, 2004; P.L. 108-446)</a:t>
            </a:r>
          </a:p>
        </p:txBody>
      </p:sp>
      <p:sp>
        <p:nvSpPr>
          <p:cNvPr id="25603" name="Rectangle 2"/>
          <p:cNvSpPr>
            <a:spLocks noGrp="1" noChangeArrowheads="1"/>
          </p:cNvSpPr>
          <p:nvPr>
            <p:ph type="body" idx="1"/>
          </p:nvPr>
        </p:nvSpPr>
        <p:spPr>
          <a:xfrm>
            <a:off x="457200" y="1676400"/>
            <a:ext cx="8077200" cy="4876800"/>
          </a:xfrm>
        </p:spPr>
        <p:txBody>
          <a:bodyPr/>
          <a:lstStyle/>
          <a:p>
            <a:pPr marL="457200" indent="-457200" algn="ctr">
              <a:buFontTx/>
              <a:buNone/>
            </a:pPr>
            <a:r>
              <a:rPr lang="en-US" smtClean="0"/>
              <a:t>Clarifies that the purpose of each student’s full, appropriate public education is to</a:t>
            </a:r>
          </a:p>
          <a:p>
            <a:pPr marL="457200" indent="-457200" algn="ctr">
              <a:buFontTx/>
              <a:buNone/>
            </a:pPr>
            <a:endParaRPr lang="en-US" smtClean="0"/>
          </a:p>
          <a:p>
            <a:pPr marL="457200" indent="-457200" algn="ctr">
              <a:buFontTx/>
              <a:buNone/>
            </a:pPr>
            <a:r>
              <a:rPr lang="en-US" smtClean="0"/>
              <a:t> 	</a:t>
            </a:r>
            <a:r>
              <a:rPr lang="en-US" b="1" smtClean="0"/>
              <a:t>“prepare them for further education, employment, and independent living.” </a:t>
            </a:r>
          </a:p>
          <a:p>
            <a:pPr marL="457200" indent="-457200" algn="ctr">
              <a:spcBef>
                <a:spcPct val="0"/>
              </a:spcBef>
              <a:buClr>
                <a:schemeClr val="tx1"/>
              </a:buClr>
              <a:buFontTx/>
              <a:buNone/>
            </a:pPr>
            <a:endParaRPr lang="en-US" b="1" smtClean="0">
              <a:latin typeface="Maiandra GD"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6"/>
          <p:cNvSpPr>
            <a:spLocks noGrp="1" noChangeArrowheads="1"/>
          </p:cNvSpPr>
          <p:nvPr>
            <p:ph type="sldNum" sz="quarter" idx="10"/>
          </p:nvPr>
        </p:nvSpPr>
        <p:spPr>
          <a:noFill/>
          <a:ln>
            <a:miter lim="800000"/>
            <a:headEnd/>
            <a:tailEnd/>
          </a:ln>
        </p:spPr>
        <p:txBody>
          <a:bodyPr/>
          <a:lstStyle/>
          <a:p>
            <a:fld id="{A71148E4-CB64-4A95-B451-6EF76A835DD5}" type="slidenum">
              <a:rPr lang="en-US" smtClean="0">
                <a:latin typeface="Arial" charset="0"/>
                <a:cs typeface="Arial" charset="0"/>
              </a:rPr>
              <a:pPr/>
              <a:t>7</a:t>
            </a:fld>
            <a:endParaRPr lang="en-US" smtClean="0">
              <a:latin typeface="Arial" charset="0"/>
              <a:cs typeface="Arial" charset="0"/>
            </a:endParaRPr>
          </a:p>
        </p:txBody>
      </p:sp>
      <p:sp>
        <p:nvSpPr>
          <p:cNvPr id="26626" name="Title 1"/>
          <p:cNvSpPr>
            <a:spLocks noGrp="1"/>
          </p:cNvSpPr>
          <p:nvPr>
            <p:ph type="title"/>
          </p:nvPr>
        </p:nvSpPr>
        <p:spPr>
          <a:xfrm>
            <a:off x="152400" y="381000"/>
            <a:ext cx="7620000" cy="715963"/>
          </a:xfrm>
        </p:spPr>
        <p:txBody>
          <a:bodyPr/>
          <a:lstStyle/>
          <a:p>
            <a:r>
              <a:rPr lang="en-US" smtClean="0"/>
              <a:t>Postsecondary Goals</a:t>
            </a:r>
          </a:p>
        </p:txBody>
      </p:sp>
      <p:sp>
        <p:nvSpPr>
          <p:cNvPr id="26627" name="Content Placeholder 2"/>
          <p:cNvSpPr>
            <a:spLocks noGrp="1"/>
          </p:cNvSpPr>
          <p:nvPr>
            <p:ph type="body" idx="1"/>
          </p:nvPr>
        </p:nvSpPr>
        <p:spPr/>
        <p:txBody>
          <a:bodyPr/>
          <a:lstStyle/>
          <a:p>
            <a:r>
              <a:rPr lang="en-US" smtClean="0"/>
              <a:t>Generally understood to refer to goals that youth hope to achieve </a:t>
            </a:r>
            <a:r>
              <a:rPr lang="en-US" smtClean="0">
                <a:solidFill>
                  <a:srgbClr val="FF3300"/>
                </a:solidFill>
              </a:rPr>
              <a:t>after</a:t>
            </a:r>
            <a:r>
              <a:rPr lang="en-US" smtClean="0"/>
              <a:t> leaving high school </a:t>
            </a:r>
          </a:p>
          <a:p>
            <a:pPr lvl="1"/>
            <a:r>
              <a:rPr lang="en-US" smtClean="0"/>
              <a:t>(IDEA 2004 Part B Regulations, §300.320(b), discussion of Final Rule p. 46,668)</a:t>
            </a:r>
          </a:p>
          <a:p>
            <a:pPr lvl="2">
              <a:buFontTx/>
              <a:buNone/>
            </a:pPr>
            <a:endParaRPr lang="en-US" sz="900" smtClean="0"/>
          </a:p>
          <a:p>
            <a:pPr lvl="2"/>
            <a:r>
              <a:rPr lang="en-US" sz="2800" smtClean="0"/>
              <a:t>Employment</a:t>
            </a:r>
          </a:p>
          <a:p>
            <a:pPr lvl="2"/>
            <a:r>
              <a:rPr lang="en-US" sz="2800" smtClean="0"/>
              <a:t>Education/Training</a:t>
            </a:r>
          </a:p>
          <a:p>
            <a:pPr lvl="2"/>
            <a:r>
              <a:rPr lang="en-US" sz="2800" smtClean="0"/>
              <a:t>Independent Living</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5"/>
          <p:cNvSpPr>
            <a:spLocks noGrp="1"/>
          </p:cNvSpPr>
          <p:nvPr>
            <p:ph type="title"/>
          </p:nvPr>
        </p:nvSpPr>
        <p:spPr>
          <a:xfrm>
            <a:off x="152400" y="381000"/>
            <a:ext cx="7696200" cy="715963"/>
          </a:xfrm>
        </p:spPr>
        <p:txBody>
          <a:bodyPr/>
          <a:lstStyle/>
          <a:p>
            <a:r>
              <a:rPr lang="en-US" smtClean="0"/>
              <a:t>Legislation:  IDEA, ADA, HEA &amp; 504</a:t>
            </a:r>
          </a:p>
        </p:txBody>
      </p:sp>
      <p:sp>
        <p:nvSpPr>
          <p:cNvPr id="27650" name="Rectangle 3"/>
          <p:cNvSpPr>
            <a:spLocks noGrp="1" noChangeArrowheads="1"/>
          </p:cNvSpPr>
          <p:nvPr>
            <p:ph type="body" sz="half" idx="1"/>
          </p:nvPr>
        </p:nvSpPr>
        <p:spPr>
          <a:xfrm>
            <a:off x="228600" y="1295400"/>
            <a:ext cx="4419600" cy="4876800"/>
          </a:xfrm>
        </p:spPr>
        <p:txBody>
          <a:bodyPr/>
          <a:lstStyle/>
          <a:p>
            <a:pPr lvl="1">
              <a:lnSpc>
                <a:spcPct val="90000"/>
              </a:lnSpc>
              <a:buFontTx/>
              <a:buNone/>
            </a:pPr>
            <a:r>
              <a:rPr lang="en-US" b="1" smtClean="0"/>
              <a:t>High Schools/LEAs</a:t>
            </a:r>
          </a:p>
          <a:p>
            <a:pPr lvl="1">
              <a:lnSpc>
                <a:spcPct val="90000"/>
              </a:lnSpc>
            </a:pPr>
            <a:r>
              <a:rPr lang="en-US" smtClean="0"/>
              <a:t>Determine eligibility</a:t>
            </a:r>
          </a:p>
          <a:p>
            <a:pPr lvl="1">
              <a:lnSpc>
                <a:spcPct val="90000"/>
              </a:lnSpc>
            </a:pPr>
            <a:r>
              <a:rPr lang="en-US" smtClean="0"/>
              <a:t>Deliver FAPE thru IEP  </a:t>
            </a:r>
          </a:p>
          <a:p>
            <a:pPr lvl="1">
              <a:lnSpc>
                <a:spcPct val="90000"/>
              </a:lnSpc>
            </a:pPr>
            <a:r>
              <a:rPr lang="en-US" smtClean="0"/>
              <a:t>Goals/objectives modify curricula – FAPE</a:t>
            </a:r>
          </a:p>
          <a:p>
            <a:pPr lvl="1">
              <a:lnSpc>
                <a:spcPct val="90000"/>
              </a:lnSpc>
            </a:pPr>
            <a:r>
              <a:rPr lang="en-US" smtClean="0"/>
              <a:t>Access to general curricula w/ modifications</a:t>
            </a:r>
          </a:p>
          <a:p>
            <a:pPr lvl="1">
              <a:lnSpc>
                <a:spcPct val="90000"/>
              </a:lnSpc>
            </a:pPr>
            <a:r>
              <a:rPr lang="en-US" smtClean="0"/>
              <a:t>Required to provide transition services, tutoring, accommodations, modifications </a:t>
            </a:r>
            <a:endParaRPr lang="en-US" sz="2800" smtClean="0"/>
          </a:p>
        </p:txBody>
      </p:sp>
      <p:sp>
        <p:nvSpPr>
          <p:cNvPr id="27651" name="Content Placeholder 4"/>
          <p:cNvSpPr>
            <a:spLocks noGrp="1"/>
          </p:cNvSpPr>
          <p:nvPr>
            <p:ph type="body" sz="half" idx="2"/>
          </p:nvPr>
        </p:nvSpPr>
        <p:spPr/>
        <p:txBody>
          <a:bodyPr/>
          <a:lstStyle/>
          <a:p>
            <a:pPr>
              <a:lnSpc>
                <a:spcPct val="90000"/>
              </a:lnSpc>
              <a:buFontTx/>
              <a:buNone/>
            </a:pPr>
            <a:r>
              <a:rPr lang="en-US" sz="2400" b="1" smtClean="0"/>
              <a:t>College Students</a:t>
            </a:r>
          </a:p>
          <a:p>
            <a:pPr>
              <a:lnSpc>
                <a:spcPct val="90000"/>
              </a:lnSpc>
            </a:pPr>
            <a:r>
              <a:rPr lang="en-US" sz="2400" smtClean="0"/>
              <a:t>Self-identify</a:t>
            </a:r>
          </a:p>
          <a:p>
            <a:pPr>
              <a:lnSpc>
                <a:spcPct val="90000"/>
              </a:lnSpc>
            </a:pPr>
            <a:r>
              <a:rPr lang="en-US" sz="2400" smtClean="0"/>
              <a:t>Provide documentation</a:t>
            </a:r>
          </a:p>
          <a:p>
            <a:pPr>
              <a:lnSpc>
                <a:spcPct val="90000"/>
              </a:lnSpc>
            </a:pPr>
            <a:r>
              <a:rPr lang="en-US" sz="2400" smtClean="0"/>
              <a:t>No IEPs required</a:t>
            </a:r>
          </a:p>
          <a:p>
            <a:pPr>
              <a:lnSpc>
                <a:spcPct val="90000"/>
              </a:lnSpc>
            </a:pPr>
            <a:r>
              <a:rPr lang="en-US" sz="2400" smtClean="0"/>
              <a:t>No modifications </a:t>
            </a:r>
          </a:p>
          <a:p>
            <a:pPr>
              <a:lnSpc>
                <a:spcPct val="90000"/>
              </a:lnSpc>
            </a:pPr>
            <a:r>
              <a:rPr lang="en-US" sz="2400" smtClean="0"/>
              <a:t>Accommodations provided</a:t>
            </a:r>
          </a:p>
          <a:p>
            <a:pPr>
              <a:lnSpc>
                <a:spcPct val="90000"/>
              </a:lnSpc>
            </a:pPr>
            <a:r>
              <a:rPr lang="en-US" sz="2400" smtClean="0"/>
              <a:t>Academic adjustments</a:t>
            </a:r>
          </a:p>
          <a:p>
            <a:pPr lvl="1">
              <a:lnSpc>
                <a:spcPct val="90000"/>
              </a:lnSpc>
            </a:pPr>
            <a:r>
              <a:rPr lang="en-US" smtClean="0"/>
              <a:t>Priority registration</a:t>
            </a:r>
          </a:p>
          <a:p>
            <a:pPr lvl="1">
              <a:lnSpc>
                <a:spcPct val="90000"/>
              </a:lnSpc>
            </a:pPr>
            <a:r>
              <a:rPr lang="en-US" smtClean="0"/>
              <a:t>Reducing course loads</a:t>
            </a:r>
          </a:p>
          <a:p>
            <a:pPr lvl="1">
              <a:lnSpc>
                <a:spcPct val="90000"/>
              </a:lnSpc>
            </a:pPr>
            <a:r>
              <a:rPr lang="en-US" smtClean="0"/>
              <a:t>Course substitutions</a:t>
            </a:r>
          </a:p>
          <a:p>
            <a:pPr lvl="1">
              <a:lnSpc>
                <a:spcPct val="90000"/>
              </a:lnSpc>
            </a:pPr>
            <a:r>
              <a:rPr lang="en-US" smtClean="0"/>
              <a:t>Extra time for tests</a:t>
            </a:r>
          </a:p>
          <a:p>
            <a:pPr lvl="1">
              <a:lnSpc>
                <a:spcPct val="90000"/>
              </a:lnSpc>
            </a:pPr>
            <a:r>
              <a:rPr lang="en-US" smtClean="0"/>
              <a:t>Notetakers</a:t>
            </a:r>
          </a:p>
        </p:txBody>
      </p:sp>
      <p:sp>
        <p:nvSpPr>
          <p:cNvPr id="27652" name="Rectangle 6"/>
          <p:cNvSpPr>
            <a:spLocks noGrp="1" noChangeArrowheads="1"/>
          </p:cNvSpPr>
          <p:nvPr>
            <p:ph type="sldNum" sz="quarter" idx="10"/>
          </p:nvPr>
        </p:nvSpPr>
        <p:spPr>
          <a:noFill/>
          <a:ln>
            <a:miter lim="800000"/>
            <a:headEnd/>
            <a:tailEnd/>
          </a:ln>
        </p:spPr>
        <p:txBody>
          <a:bodyPr/>
          <a:lstStyle/>
          <a:p>
            <a:fld id="{D3F15391-DBDA-490F-A147-930D009DF92F}" type="slidenum">
              <a:rPr lang="en-US" smtClean="0">
                <a:latin typeface="Arial" charset="0"/>
                <a:cs typeface="Arial" charset="0"/>
              </a:rPr>
              <a:pPr/>
              <a:t>8</a:t>
            </a:fld>
            <a:endParaRPr lang="en-US" smtClean="0">
              <a:latin typeface="Arial" charset="0"/>
              <a:cs typeface="Arial" charset="0"/>
            </a:endParaRP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UTHOR_TEXT" val="Margo Vreeburg Izzo, Ph.D."/>
  <p:tag name="COPYRIGHT_TEXT" val="ILRU 2011"/>
  <p:tag name="DATE_TEXT" val="June 20, 2011"/>
  <p:tag name="TITLE_TEXT" val="Best Practice Models to Enhance the Successful Transition to College and Careers"/>
  <p:tag name="VERSION_TEXT" val="1.0"/>
</p:tagLst>
</file>

<file path=ppt/tags/tag2.xml><?xml version="1.0" encoding="utf-8"?>
<p:tagLst xmlns:a="http://schemas.openxmlformats.org/drawingml/2006/main" xmlns:r="http://schemas.openxmlformats.org/officeDocument/2006/relationships" xmlns:p="http://schemas.openxmlformats.org/presentationml/2006/main">
  <p:tag name="SLIDE_TITLE" val="New Coomunity Opportunities Center at ILRU Presents"/>
</p:tagLst>
</file>

<file path=ppt/tags/tag3.xml><?xml version="1.0" encoding="utf-8"?>
<p:tagLst xmlns:a="http://schemas.openxmlformats.org/drawingml/2006/main" xmlns:r="http://schemas.openxmlformats.org/officeDocument/2006/relationships" xmlns:p="http://schemas.openxmlformats.org/presentationml/2006/main">
  <p:tag name="SLIDE_TITLE" val="Best Practice Models to Enhance the Successful Transition to College and Careers"/>
</p:tagLst>
</file>

<file path=ppt/tags/tag4.xml><?xml version="1.0" encoding="utf-8"?>
<p:tagLst xmlns:a="http://schemas.openxmlformats.org/drawingml/2006/main" xmlns:r="http://schemas.openxmlformats.org/officeDocument/2006/relationships" xmlns:p="http://schemas.openxmlformats.org/presentationml/2006/main">
  <p:tag name="SLIDE_TITLE" val="Questions and Answers 2"/>
</p:tagLst>
</file>

<file path=ppt/tags/tag5.xml><?xml version="1.0" encoding="utf-8"?>
<p:tagLst xmlns:a="http://schemas.openxmlformats.org/drawingml/2006/main" xmlns:r="http://schemas.openxmlformats.org/officeDocument/2006/relationships" xmlns:p="http://schemas.openxmlformats.org/presentationml/2006/main">
  <p:tag name="SLIDE_TITLE" val="Questions and Answers 3"/>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2904</TotalTime>
  <Words>2053</Words>
  <Application>Microsoft Office PowerPoint</Application>
  <PresentationFormat>On-screen Show (4:3)</PresentationFormat>
  <Paragraphs>426</Paragraphs>
  <Slides>48</Slides>
  <Notes>48</Notes>
  <HiddenSlides>0</HiddenSlides>
  <MMClips>0</MMClips>
  <ScaleCrop>false</ScaleCrop>
  <HeadingPairs>
    <vt:vector size="6" baseType="variant">
      <vt:variant>
        <vt:lpstr>Fonts Used</vt:lpstr>
      </vt:variant>
      <vt:variant>
        <vt:i4>8</vt:i4>
      </vt:variant>
      <vt:variant>
        <vt:lpstr>Design Template</vt:lpstr>
      </vt:variant>
      <vt:variant>
        <vt:i4>2</vt:i4>
      </vt:variant>
      <vt:variant>
        <vt:lpstr>Slide Titles</vt:lpstr>
      </vt:variant>
      <vt:variant>
        <vt:i4>48</vt:i4>
      </vt:variant>
    </vt:vector>
  </HeadingPairs>
  <TitlesOfParts>
    <vt:vector size="58" baseType="lpstr">
      <vt:lpstr>Arial</vt:lpstr>
      <vt:lpstr>Arial Rounded MT Bold</vt:lpstr>
      <vt:lpstr>Tahoma</vt:lpstr>
      <vt:lpstr>Times New Roman</vt:lpstr>
      <vt:lpstr>Maiandra GD</vt:lpstr>
      <vt:lpstr>Wingdings</vt:lpstr>
      <vt:lpstr>Wingdings 2</vt:lpstr>
      <vt:lpstr>Garamond</vt:lpstr>
      <vt:lpstr>Default Design</vt:lpstr>
      <vt:lpstr>Default Design</vt:lpstr>
      <vt:lpstr>Slide 0</vt:lpstr>
      <vt:lpstr>Slide 1</vt:lpstr>
      <vt:lpstr>Purpose of the Project</vt:lpstr>
      <vt:lpstr>Youth Transition Project Team</vt:lpstr>
      <vt:lpstr>You will learn…</vt:lpstr>
      <vt:lpstr>Table 1: Postsecondary School Attendance (N = 12,000, NLTS2, 2004)</vt:lpstr>
      <vt:lpstr>Requirements of Transition Legislation (IDEA, 2004; P.L. 108-446)</vt:lpstr>
      <vt:lpstr>Postsecondary Goals</vt:lpstr>
      <vt:lpstr>Legislation:  IDEA, ADA, HEA &amp; 504</vt:lpstr>
      <vt:lpstr>High School and College </vt:lpstr>
      <vt:lpstr>Evidence Based Practices</vt:lpstr>
      <vt:lpstr>Student Learning Community</vt:lpstr>
      <vt:lpstr>Beginner Student Learning Communities </vt:lpstr>
      <vt:lpstr>Advanced Student Learning Communities </vt:lpstr>
      <vt:lpstr>Mentoring</vt:lpstr>
      <vt:lpstr>Assistive Technology (AT)</vt:lpstr>
      <vt:lpstr>Clarify Career Goals Work-Based Experiences</vt:lpstr>
      <vt:lpstr>Questions and Answers</vt:lpstr>
      <vt:lpstr>Part 2:  College Success Strategies</vt:lpstr>
      <vt:lpstr>Use Disability Services</vt:lpstr>
      <vt:lpstr>Use Disability Services, cont’d.</vt:lpstr>
      <vt:lpstr>Disability Documentation</vt:lpstr>
      <vt:lpstr>Disability Documentation, cont’d.</vt:lpstr>
      <vt:lpstr>Ability Advising</vt:lpstr>
      <vt:lpstr>Self-Advocacy </vt:lpstr>
      <vt:lpstr>Plan for Managing Stress</vt:lpstr>
      <vt:lpstr>Study and Time Management Skills</vt:lpstr>
      <vt:lpstr>Benefits of Paid Internships </vt:lpstr>
      <vt:lpstr>Practice Survival Skills in HS</vt:lpstr>
      <vt:lpstr>FAME: Faculty and Administrator Modules</vt:lpstr>
      <vt:lpstr>FAME: Faculty and Administrator Modules, cont’d.</vt:lpstr>
      <vt:lpstr>Questions and Answers</vt:lpstr>
      <vt:lpstr>Higher Ed Opportunities Act of 2008</vt:lpstr>
      <vt:lpstr>College-Based Transition Programs</vt:lpstr>
      <vt:lpstr>TOPS: Student Experiences</vt:lpstr>
      <vt:lpstr>Project SEARCH</vt:lpstr>
      <vt:lpstr>Project SEARCH Activities </vt:lpstr>
      <vt:lpstr>Value of Internships</vt:lpstr>
      <vt:lpstr>Participants Exit with an E-Portfolio</vt:lpstr>
      <vt:lpstr>My Accomplishments</vt:lpstr>
      <vt:lpstr>How Can CILs Assist Youth?</vt:lpstr>
      <vt:lpstr>Encourage Youth to:</vt:lpstr>
      <vt:lpstr>Benefits for Youth and Employers  </vt:lpstr>
      <vt:lpstr>National Resources</vt:lpstr>
      <vt:lpstr>Questions and Answers</vt:lpstr>
      <vt:lpstr>Wrap Up and Evaluation</vt:lpstr>
      <vt:lpstr>New Resource for CILs</vt:lpstr>
      <vt:lpstr>New Community Opportunities  Attribution</vt:lpstr>
    </vt:vector>
  </TitlesOfParts>
  <Company>Tirr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SILC-NET Presents…</dc:title>
  <dc:creator>eubanks</dc:creator>
  <cp:lastModifiedBy>mgordon</cp:lastModifiedBy>
  <cp:revision>158</cp:revision>
  <dcterms:created xsi:type="dcterms:W3CDTF">2010-11-10T14:07:53Z</dcterms:created>
  <dcterms:modified xsi:type="dcterms:W3CDTF">2011-06-08T21:34:18Z</dcterms:modified>
</cp:coreProperties>
</file>