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tags/tag14.xml" ContentType="application/vnd.openxmlformats-officedocument.presentationml.tags+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9"/>
  </p:notesMasterIdLst>
  <p:handoutMasterIdLst>
    <p:handoutMasterId r:id="rId40"/>
  </p:handoutMasterIdLst>
  <p:sldIdLst>
    <p:sldId id="399" r:id="rId2"/>
    <p:sldId id="400" r:id="rId3"/>
    <p:sldId id="405" r:id="rId4"/>
    <p:sldId id="406" r:id="rId5"/>
    <p:sldId id="407" r:id="rId6"/>
    <p:sldId id="403" r:id="rId7"/>
    <p:sldId id="401" r:id="rId8"/>
    <p:sldId id="340" r:id="rId9"/>
    <p:sldId id="393" r:id="rId10"/>
    <p:sldId id="307" r:id="rId11"/>
    <p:sldId id="364" r:id="rId12"/>
    <p:sldId id="394" r:id="rId13"/>
    <p:sldId id="370" r:id="rId14"/>
    <p:sldId id="380" r:id="rId15"/>
    <p:sldId id="349" r:id="rId16"/>
    <p:sldId id="358" r:id="rId17"/>
    <p:sldId id="384" r:id="rId18"/>
    <p:sldId id="396" r:id="rId19"/>
    <p:sldId id="385" r:id="rId20"/>
    <p:sldId id="397" r:id="rId21"/>
    <p:sldId id="369" r:id="rId22"/>
    <p:sldId id="386" r:id="rId23"/>
    <p:sldId id="388" r:id="rId24"/>
    <p:sldId id="389" r:id="rId25"/>
    <p:sldId id="402" r:id="rId26"/>
    <p:sldId id="391" r:id="rId27"/>
    <p:sldId id="404" r:id="rId28"/>
    <p:sldId id="398" r:id="rId29"/>
    <p:sldId id="378" r:id="rId30"/>
    <p:sldId id="348" r:id="rId31"/>
    <p:sldId id="356" r:id="rId32"/>
    <p:sldId id="357" r:id="rId33"/>
    <p:sldId id="390" r:id="rId34"/>
    <p:sldId id="374" r:id="rId35"/>
    <p:sldId id="314" r:id="rId36"/>
    <p:sldId id="330" r:id="rId37"/>
    <p:sldId id="355" r:id="rId38"/>
  </p:sldIdLst>
  <p:sldSz cx="9144000" cy="6858000" type="screen4x3"/>
  <p:notesSz cx="6858000" cy="9144000"/>
  <p:custDataLst>
    <p:tags r:id="rId41"/>
  </p:custDataLst>
  <p:defaultTextStyle>
    <a:defPPr>
      <a:defRPr lang="en-US"/>
    </a:defPPr>
    <a:lvl1pPr algn="l" rtl="0" fontAlgn="base">
      <a:spcBef>
        <a:spcPct val="0"/>
      </a:spcBef>
      <a:spcAft>
        <a:spcPct val="0"/>
      </a:spcAft>
      <a:defRPr sz="2000" b="1" kern="1200">
        <a:solidFill>
          <a:schemeClr val="tx1"/>
        </a:solidFill>
        <a:latin typeface="Arial" charset="0"/>
        <a:ea typeface="+mn-ea"/>
        <a:cs typeface="Arial" charset="0"/>
      </a:defRPr>
    </a:lvl1pPr>
    <a:lvl2pPr marL="457200" algn="l" rtl="0" fontAlgn="base">
      <a:spcBef>
        <a:spcPct val="0"/>
      </a:spcBef>
      <a:spcAft>
        <a:spcPct val="0"/>
      </a:spcAft>
      <a:defRPr sz="2000" b="1" kern="1200">
        <a:solidFill>
          <a:schemeClr val="tx1"/>
        </a:solidFill>
        <a:latin typeface="Arial" charset="0"/>
        <a:ea typeface="+mn-ea"/>
        <a:cs typeface="Arial" charset="0"/>
      </a:defRPr>
    </a:lvl2pPr>
    <a:lvl3pPr marL="914400" algn="l" rtl="0" fontAlgn="base">
      <a:spcBef>
        <a:spcPct val="0"/>
      </a:spcBef>
      <a:spcAft>
        <a:spcPct val="0"/>
      </a:spcAft>
      <a:defRPr sz="2000" b="1" kern="1200">
        <a:solidFill>
          <a:schemeClr val="tx1"/>
        </a:solidFill>
        <a:latin typeface="Arial" charset="0"/>
        <a:ea typeface="+mn-ea"/>
        <a:cs typeface="Arial" charset="0"/>
      </a:defRPr>
    </a:lvl3pPr>
    <a:lvl4pPr marL="1371600" algn="l" rtl="0" fontAlgn="base">
      <a:spcBef>
        <a:spcPct val="0"/>
      </a:spcBef>
      <a:spcAft>
        <a:spcPct val="0"/>
      </a:spcAft>
      <a:defRPr sz="2000" b="1" kern="1200">
        <a:solidFill>
          <a:schemeClr val="tx1"/>
        </a:solidFill>
        <a:latin typeface="Arial" charset="0"/>
        <a:ea typeface="+mn-ea"/>
        <a:cs typeface="Arial" charset="0"/>
      </a:defRPr>
    </a:lvl4pPr>
    <a:lvl5pPr marL="1828800" algn="l" rtl="0" fontAlgn="base">
      <a:spcBef>
        <a:spcPct val="0"/>
      </a:spcBef>
      <a:spcAft>
        <a:spcPct val="0"/>
      </a:spcAft>
      <a:defRPr sz="2000" b="1" kern="1200">
        <a:solidFill>
          <a:schemeClr val="tx1"/>
        </a:solidFill>
        <a:latin typeface="Arial" charset="0"/>
        <a:ea typeface="+mn-ea"/>
        <a:cs typeface="Arial" charset="0"/>
      </a:defRPr>
    </a:lvl5pPr>
    <a:lvl6pPr marL="2286000" algn="l" defTabSz="914400" rtl="0" eaLnBrk="1" latinLnBrk="0" hangingPunct="1">
      <a:defRPr sz="2000" b="1" kern="1200">
        <a:solidFill>
          <a:schemeClr val="tx1"/>
        </a:solidFill>
        <a:latin typeface="Arial" charset="0"/>
        <a:ea typeface="+mn-ea"/>
        <a:cs typeface="Arial" charset="0"/>
      </a:defRPr>
    </a:lvl6pPr>
    <a:lvl7pPr marL="2743200" algn="l" defTabSz="914400" rtl="0" eaLnBrk="1" latinLnBrk="0" hangingPunct="1">
      <a:defRPr sz="2000" b="1" kern="1200">
        <a:solidFill>
          <a:schemeClr val="tx1"/>
        </a:solidFill>
        <a:latin typeface="Arial" charset="0"/>
        <a:ea typeface="+mn-ea"/>
        <a:cs typeface="Arial" charset="0"/>
      </a:defRPr>
    </a:lvl7pPr>
    <a:lvl8pPr marL="3200400" algn="l" defTabSz="914400" rtl="0" eaLnBrk="1" latinLnBrk="0" hangingPunct="1">
      <a:defRPr sz="2000" b="1" kern="1200">
        <a:solidFill>
          <a:schemeClr val="tx1"/>
        </a:solidFill>
        <a:latin typeface="Arial" charset="0"/>
        <a:ea typeface="+mn-ea"/>
        <a:cs typeface="Arial" charset="0"/>
      </a:defRPr>
    </a:lvl8pPr>
    <a:lvl9pPr marL="3657600" algn="l" defTabSz="914400" rtl="0" eaLnBrk="1" latinLnBrk="0" hangingPunct="1">
      <a:defRPr sz="20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3399"/>
    <a:srgbClr val="000099"/>
    <a:srgbClr val="CCFFFF"/>
    <a:srgbClr val="000066"/>
    <a:srgbClr val="CC3300"/>
    <a:srgbClr val="FF3300"/>
    <a:srgbClr val="DA2A00"/>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627" autoAdjust="0"/>
  </p:normalViewPr>
  <p:slideViewPr>
    <p:cSldViewPr>
      <p:cViewPr>
        <p:scale>
          <a:sx n="75" d="100"/>
          <a:sy n="75" d="100"/>
        </p:scale>
        <p:origin x="-7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181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28675"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28676"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3B0D13C3-82BB-49E0-92DC-937712D9A669}"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EAAFEEF7-9929-4296-9718-874FDE267DA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2" tIns="45716" rIns="91432" bIns="45716" anchor="b"/>
          <a:lstStyle/>
          <a:p>
            <a:pPr algn="r"/>
            <a:fld id="{803F2896-CDAF-413C-9973-9941233137AB}" type="slidenum">
              <a:rPr lang="en-US" sz="1200">
                <a:latin typeface="Garamond" pitchFamily="18" charset="0"/>
              </a:rPr>
              <a:pPr algn="r"/>
              <a:t>12</a:t>
            </a:fld>
            <a:endParaRPr lang="en-US" sz="1200">
              <a:latin typeface="Garamond" pitchFamily="18" charset="0"/>
            </a:endParaRPr>
          </a:p>
        </p:txBody>
      </p:sp>
      <p:sp>
        <p:nvSpPr>
          <p:cNvPr id="30722" name="Rectangle 2"/>
          <p:cNvSpPr>
            <a:spLocks noGrp="1" noRot="1" noChangeAspect="1" noChangeArrowheads="1" noTextEdit="1"/>
          </p:cNvSpPr>
          <p:nvPr>
            <p:ph type="sldImg"/>
          </p:nvPr>
        </p:nvSpPr>
        <p:spPr>
          <a:xfrm>
            <a:off x="1144588" y="685800"/>
            <a:ext cx="4570412" cy="3429000"/>
          </a:xfrm>
          <a:ln/>
        </p:spPr>
      </p:sp>
      <p:sp>
        <p:nvSpPr>
          <p:cNvPr id="30723" name="Rectangle 3"/>
          <p:cNvSpPr>
            <a:spLocks noGrp="1" noChangeArrowheads="1"/>
          </p:cNvSpPr>
          <p:nvPr>
            <p:ph type="body" idx="1"/>
          </p:nvPr>
        </p:nvSpPr>
        <p:spPr>
          <a:noFill/>
        </p:spPr>
        <p:txBody>
          <a:bodyPr lIns="91432" tIns="45716" rIns="91432" bIns="45716"/>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p:spPr>
        <p:txBody>
          <a:bodyPr/>
          <a:lstStyle/>
          <a:p>
            <a:endParaRPr lang="en-US" smtClean="0"/>
          </a:p>
        </p:txBody>
      </p:sp>
      <p:sp>
        <p:nvSpPr>
          <p:cNvPr id="33795" name="Slide Number Placeholder 3"/>
          <p:cNvSpPr>
            <a:spLocks noGrp="1"/>
          </p:cNvSpPr>
          <p:nvPr>
            <p:ph type="sldNum" sz="quarter" idx="5"/>
          </p:nvPr>
        </p:nvSpPr>
        <p:spPr>
          <a:noFill/>
          <a:ln>
            <a:miter lim="800000"/>
            <a:headEnd/>
            <a:tailEnd/>
          </a:ln>
        </p:spPr>
        <p:txBody>
          <a:bodyPr/>
          <a:lstStyle/>
          <a:p>
            <a:fld id="{5E506334-7678-4E20-99C7-C41BC9AABFDA}" type="slidenum">
              <a:rPr lang="en-US" smtClean="0">
                <a:cs typeface="Arial" charset="0"/>
              </a:rPr>
              <a:pPr/>
              <a:t>14</a:t>
            </a:fld>
            <a:endParaRPr lang="en-US" smtClean="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ln/>
        </p:spPr>
      </p:sp>
      <p:sp>
        <p:nvSpPr>
          <p:cNvPr id="50178" name="Notes Placeholder 2"/>
          <p:cNvSpPr>
            <a:spLocks noGrp="1"/>
          </p:cNvSpPr>
          <p:nvPr>
            <p:ph type="body" idx="1"/>
          </p:nvPr>
        </p:nvSpPr>
        <p:spPr>
          <a:noFill/>
        </p:spPr>
        <p:txBody>
          <a:bodyPr/>
          <a:lstStyle/>
          <a:p>
            <a:endParaRPr lang="en-US" smtClean="0"/>
          </a:p>
        </p:txBody>
      </p:sp>
      <p:sp>
        <p:nvSpPr>
          <p:cNvPr id="50179" name="Slide Number Placeholder 3"/>
          <p:cNvSpPr>
            <a:spLocks noGrp="1"/>
          </p:cNvSpPr>
          <p:nvPr>
            <p:ph type="sldNum" sz="quarter" idx="5"/>
          </p:nvPr>
        </p:nvSpPr>
        <p:spPr>
          <a:noFill/>
          <a:ln>
            <a:miter lim="800000"/>
            <a:headEnd/>
            <a:tailEnd/>
          </a:ln>
        </p:spPr>
        <p:txBody>
          <a:bodyPr/>
          <a:lstStyle/>
          <a:p>
            <a:fld id="{1E8E1F1F-74E8-450A-A301-4861AC904E87}" type="slidenum">
              <a:rPr lang="en-US" smtClean="0">
                <a:cs typeface="Arial" charset="0"/>
              </a:rPr>
              <a:pPr/>
              <a:t>29</a:t>
            </a:fld>
            <a:endParaRPr lang="en-US" smtClean="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a:ln/>
        </p:spPr>
      </p:sp>
      <p:sp>
        <p:nvSpPr>
          <p:cNvPr id="55298" name="Notes Placeholder 2"/>
          <p:cNvSpPr>
            <a:spLocks noGrp="1"/>
          </p:cNvSpPr>
          <p:nvPr>
            <p:ph type="body" idx="1"/>
          </p:nvPr>
        </p:nvSpPr>
        <p:spPr>
          <a:noFill/>
        </p:spPr>
        <p:txBody>
          <a:bodyPr/>
          <a:lstStyle/>
          <a:p>
            <a:endParaRPr lang="en-US" smtClean="0"/>
          </a:p>
        </p:txBody>
      </p:sp>
      <p:sp>
        <p:nvSpPr>
          <p:cNvPr id="55299" name="Slide Number Placeholder 3"/>
          <p:cNvSpPr>
            <a:spLocks noGrp="1"/>
          </p:cNvSpPr>
          <p:nvPr>
            <p:ph type="sldNum" sz="quarter" idx="5"/>
          </p:nvPr>
        </p:nvSpPr>
        <p:spPr>
          <a:noFill/>
          <a:ln>
            <a:miter lim="800000"/>
            <a:headEnd/>
            <a:tailEnd/>
          </a:ln>
        </p:spPr>
        <p:txBody>
          <a:bodyPr/>
          <a:lstStyle/>
          <a:p>
            <a:fld id="{0C1343D9-9E34-4BEC-8B86-14398AAC79C8}" type="slidenum">
              <a:rPr lang="en-US" smtClean="0">
                <a:cs typeface="Arial" charset="0"/>
              </a:rPr>
              <a:pPr/>
              <a:t>33</a:t>
            </a:fld>
            <a:endParaRPr lang="en-US" smtClean="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a:ln/>
        </p:spPr>
      </p:sp>
      <p:sp>
        <p:nvSpPr>
          <p:cNvPr id="59394" name="Notes Placeholder 2"/>
          <p:cNvSpPr>
            <a:spLocks noGrp="1"/>
          </p:cNvSpPr>
          <p:nvPr>
            <p:ph type="body" idx="1"/>
          </p:nvPr>
        </p:nvSpPr>
        <p:spPr>
          <a:noFill/>
        </p:spPr>
        <p:txBody>
          <a:bodyPr/>
          <a:lstStyle/>
          <a:p>
            <a:endParaRPr lang="en-US" smtClean="0"/>
          </a:p>
        </p:txBody>
      </p:sp>
      <p:sp>
        <p:nvSpPr>
          <p:cNvPr id="59395" name="Slide Number Placeholder 3"/>
          <p:cNvSpPr>
            <a:spLocks noGrp="1"/>
          </p:cNvSpPr>
          <p:nvPr>
            <p:ph type="sldNum" sz="quarter" idx="5"/>
          </p:nvPr>
        </p:nvSpPr>
        <p:spPr>
          <a:noFill/>
          <a:ln>
            <a:miter lim="800000"/>
            <a:headEnd/>
            <a:tailEnd/>
          </a:ln>
        </p:spPr>
        <p:txBody>
          <a:bodyPr/>
          <a:lstStyle/>
          <a:p>
            <a:fld id="{A8B7A858-7A58-47C8-8EAC-D60A6BA4C32C}" type="slidenum">
              <a:rPr lang="en-US" smtClean="0">
                <a:cs typeface="Arial" charset="0"/>
              </a:rPr>
              <a:pPr/>
              <a:t>36</a:t>
            </a:fld>
            <a:endParaRPr lang="en-US"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70E6EF3-28D7-4A63-9F63-91D80E7DA24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57A60F3-FA9D-42AC-B0CB-2AC2DF7C5D6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22098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381000"/>
            <a:ext cx="64770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11C48ED-B057-4B11-A32C-25CA0C89BB4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534400" cy="4876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3AE49CCE-B273-473B-8D33-4E0DAC8F56EB}"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EDC94F13-3853-4FFF-9E1A-B2A25B561325}"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BC810D9B-13C9-4B17-BC40-59EEFD5B020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E3827F6-BA98-4204-881A-7638E976C0B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D98016C-2E18-4F4D-8B4C-998A32C4D09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93EF561E-642F-48F6-9B56-D107746A1F2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24483027-05C0-4AF7-9D5F-F12CAFB028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7C58798-FF01-4461-AB58-15FE5DD76A9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82AE699-296D-4518-9FDD-422A85682C0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F4E83E1-2EC2-4D53-939D-F3945E8AC98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381000"/>
            <a:ext cx="87630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534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ilru logo"/>
          <p:cNvPicPr>
            <a:picLocks noChangeAspect="1" noChangeArrowheads="1"/>
          </p:cNvPicPr>
          <p:nvPr userDrawn="1"/>
        </p:nvPicPr>
        <p:blipFill>
          <a:blip r:embed="rId15"/>
          <a:srcRect/>
          <a:stretch>
            <a:fillRect/>
          </a:stretch>
        </p:blipFill>
        <p:spPr bwMode="auto">
          <a:xfrm>
            <a:off x="7924800" y="152400"/>
            <a:ext cx="990600" cy="471488"/>
          </a:xfrm>
          <a:prstGeom prst="rect">
            <a:avLst/>
          </a:prstGeom>
          <a:noFill/>
          <a:ln w="9525">
            <a:noFill/>
            <a:miter lim="800000"/>
            <a:headEnd/>
            <a:tailEnd/>
          </a:ln>
        </p:spPr>
      </p:pic>
      <p:sp>
        <p:nvSpPr>
          <p:cNvPr id="1030" name="Rectangle 6"/>
          <p:cNvSpPr>
            <a:spLocks noGrp="1" noChangeArrowheads="1"/>
          </p:cNvSpPr>
          <p:nvPr>
            <p:ph type="sldNum" sz="quarter" idx="4"/>
          </p:nvPr>
        </p:nvSpPr>
        <p:spPr bwMode="auto">
          <a:xfrm>
            <a:off x="8305800" y="6381750"/>
            <a:ext cx="609600" cy="2476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a:latin typeface="Arial" pitchFamily="34" charset="0"/>
                <a:cs typeface="+mn-cs"/>
              </a:defRPr>
            </a:lvl1pPr>
          </a:lstStyle>
          <a:p>
            <a:pPr>
              <a:defRPr/>
            </a:pPr>
            <a:fld id="{B263F5E9-A88E-4E95-ABA2-86516BCA0B67}" type="slidenum">
              <a:rPr lang="en-US"/>
              <a:pPr>
                <a:defRPr/>
              </a:pPr>
              <a:t>‹#›</a:t>
            </a:fld>
            <a:endParaRPr lang="en-US"/>
          </a:p>
        </p:txBody>
      </p:sp>
      <p:sp>
        <p:nvSpPr>
          <p:cNvPr id="2" name="Rectangle 7"/>
          <p:cNvSpPr>
            <a:spLocks noChangeArrowheads="1"/>
          </p:cNvSpPr>
          <p:nvPr userDrawn="1"/>
        </p:nvSpPr>
        <p:spPr bwMode="auto">
          <a:xfrm>
            <a:off x="228600" y="6373813"/>
            <a:ext cx="4572000" cy="214312"/>
          </a:xfrm>
          <a:prstGeom prst="rect">
            <a:avLst/>
          </a:prstGeom>
          <a:noFill/>
          <a:ln w="9525">
            <a:noFill/>
            <a:miter lim="800000"/>
            <a:headEnd/>
            <a:tailEnd/>
          </a:ln>
          <a:effectLst/>
        </p:spPr>
        <p:txBody>
          <a:bodyPr>
            <a:spAutoFit/>
          </a:bodyPr>
          <a:lstStyle/>
          <a:p>
            <a:pPr>
              <a:defRPr/>
            </a:pPr>
            <a:r>
              <a:rPr lang="en-US" sz="800">
                <a:latin typeface="Arial" pitchFamily="34" charset="0"/>
                <a:cs typeface="+mn-cs"/>
              </a:rPr>
              <a:t>New Community Opportunities Center at ILRU – Independent Living Research Utilization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hf hdr="0" dt="0"/>
  <p:txStyles>
    <p:titleStyle>
      <a:lvl1pPr algn="l" rtl="0" eaLnBrk="0" fontAlgn="base" hangingPunct="0">
        <a:spcBef>
          <a:spcPct val="0"/>
        </a:spcBef>
        <a:spcAft>
          <a:spcPct val="0"/>
        </a:spcAft>
        <a:defRPr sz="3200" b="1">
          <a:solidFill>
            <a:srgbClr val="333399"/>
          </a:solidFill>
          <a:latin typeface="+mj-lt"/>
          <a:ea typeface="+mj-ea"/>
          <a:cs typeface="+mj-cs"/>
        </a:defRPr>
      </a:lvl1pPr>
      <a:lvl2pPr algn="l" rtl="0" eaLnBrk="0" fontAlgn="base" hangingPunct="0">
        <a:spcBef>
          <a:spcPct val="0"/>
        </a:spcBef>
        <a:spcAft>
          <a:spcPct val="0"/>
        </a:spcAft>
        <a:defRPr sz="3200" b="1">
          <a:solidFill>
            <a:srgbClr val="333399"/>
          </a:solidFill>
          <a:latin typeface="Arial Rounded MT Bold" pitchFamily="34" charset="0"/>
        </a:defRPr>
      </a:lvl2pPr>
      <a:lvl3pPr algn="l" rtl="0" eaLnBrk="0" fontAlgn="base" hangingPunct="0">
        <a:spcBef>
          <a:spcPct val="0"/>
        </a:spcBef>
        <a:spcAft>
          <a:spcPct val="0"/>
        </a:spcAft>
        <a:defRPr sz="3200" b="1">
          <a:solidFill>
            <a:srgbClr val="333399"/>
          </a:solidFill>
          <a:latin typeface="Arial Rounded MT Bold" pitchFamily="34" charset="0"/>
        </a:defRPr>
      </a:lvl3pPr>
      <a:lvl4pPr algn="l" rtl="0" eaLnBrk="0" fontAlgn="base" hangingPunct="0">
        <a:spcBef>
          <a:spcPct val="0"/>
        </a:spcBef>
        <a:spcAft>
          <a:spcPct val="0"/>
        </a:spcAft>
        <a:defRPr sz="3200" b="1">
          <a:solidFill>
            <a:srgbClr val="333399"/>
          </a:solidFill>
          <a:latin typeface="Arial Rounded MT Bold" pitchFamily="34" charset="0"/>
        </a:defRPr>
      </a:lvl4pPr>
      <a:lvl5pPr algn="l" rtl="0" eaLnBrk="0" fontAlgn="base" hangingPunct="0">
        <a:spcBef>
          <a:spcPct val="0"/>
        </a:spcBef>
        <a:spcAft>
          <a:spcPct val="0"/>
        </a:spcAft>
        <a:defRPr sz="3200" b="1">
          <a:solidFill>
            <a:srgbClr val="333399"/>
          </a:solidFill>
          <a:latin typeface="Arial Rounded MT Bold" pitchFamily="34" charset="0"/>
        </a:defRPr>
      </a:lvl5pPr>
      <a:lvl6pPr marL="457200" algn="l" rtl="0" fontAlgn="base">
        <a:spcBef>
          <a:spcPct val="0"/>
        </a:spcBef>
        <a:spcAft>
          <a:spcPct val="0"/>
        </a:spcAft>
        <a:defRPr sz="3200" b="1">
          <a:solidFill>
            <a:srgbClr val="333399"/>
          </a:solidFill>
          <a:latin typeface="Arial Rounded MT Bold" pitchFamily="34" charset="0"/>
        </a:defRPr>
      </a:lvl6pPr>
      <a:lvl7pPr marL="914400" algn="l" rtl="0" fontAlgn="base">
        <a:spcBef>
          <a:spcPct val="0"/>
        </a:spcBef>
        <a:spcAft>
          <a:spcPct val="0"/>
        </a:spcAft>
        <a:defRPr sz="3200" b="1">
          <a:solidFill>
            <a:srgbClr val="333399"/>
          </a:solidFill>
          <a:latin typeface="Arial Rounded MT Bold" pitchFamily="34" charset="0"/>
        </a:defRPr>
      </a:lvl7pPr>
      <a:lvl8pPr marL="1371600" algn="l" rtl="0" fontAlgn="base">
        <a:spcBef>
          <a:spcPct val="0"/>
        </a:spcBef>
        <a:spcAft>
          <a:spcPct val="0"/>
        </a:spcAft>
        <a:defRPr sz="3200" b="1">
          <a:solidFill>
            <a:srgbClr val="333399"/>
          </a:solidFill>
          <a:latin typeface="Arial Rounded MT Bold" pitchFamily="34" charset="0"/>
        </a:defRPr>
      </a:lvl8pPr>
      <a:lvl9pPr marL="1828800" algn="l" rtl="0" fontAlgn="base">
        <a:spcBef>
          <a:spcPct val="0"/>
        </a:spcBef>
        <a:spcAft>
          <a:spcPct val="0"/>
        </a:spcAft>
        <a:defRPr sz="3200" b="1">
          <a:solidFill>
            <a:srgbClr val="333399"/>
          </a:solidFill>
          <a:latin typeface="Arial Rounded MT Bold" pitchFamily="34" charset="0"/>
        </a:defRPr>
      </a:lvl9pPr>
    </p:titleStyle>
    <p:bodyStyle>
      <a:lvl1pPr marL="342900" indent="-342900" algn="l" rtl="0" eaLnBrk="0" fontAlgn="base" hangingPunct="0">
        <a:spcBef>
          <a:spcPct val="20000"/>
        </a:spcBef>
        <a:spcAft>
          <a:spcPct val="0"/>
        </a:spcAft>
        <a:buClr>
          <a:srgbClr val="000066"/>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notesSlide" Target="../notesSlides/notesSlide30.xml"/><Relationship Id="rId4"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4.xml.rels><?xml version="1.0" encoding="UTF-8" standalone="yes"?>
<Relationships xmlns="http://schemas.openxmlformats.org/package/2006/relationships"><Relationship Id="rId3" Type="http://schemas.openxmlformats.org/officeDocument/2006/relationships/hyperlink" Target="http://www.kidstogether.org/perspectives/lifeskills.htm"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vovici.com/wsb.dll/s/12291g4a93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4344957E-5220-4793-BDF0-D475936AE904}" type="slidenum">
              <a:rPr lang="en-US" sz="800">
                <a:ea typeface="ＭＳ Ｐゴシック" pitchFamily="1" charset="-128"/>
              </a:rPr>
              <a:pPr algn="r"/>
              <a:t>0</a:t>
            </a:fld>
            <a:endParaRPr lang="en-US" sz="800">
              <a:ea typeface="ＭＳ Ｐゴシック" pitchFamily="1" charset="-128"/>
            </a:endParaRPr>
          </a:p>
        </p:txBody>
      </p:sp>
      <p:sp>
        <p:nvSpPr>
          <p:cNvPr id="2053" name="Rectangle 3"/>
          <p:cNvSpPr>
            <a:spLocks noGrp="1" noChangeArrowheads="1"/>
          </p:cNvSpPr>
          <p:nvPr>
            <p:ph type="subTitle" idx="4294967295"/>
          </p:nvPr>
        </p:nvSpPr>
        <p:spPr>
          <a:xfrm>
            <a:off x="609600" y="1828800"/>
            <a:ext cx="7924800" cy="3810000"/>
          </a:xfrm>
        </p:spPr>
        <p:txBody>
          <a:bodyPr/>
          <a:lstStyle/>
          <a:p>
            <a:pPr marL="0" indent="0" algn="ctr" eaLnBrk="1" hangingPunct="1">
              <a:lnSpc>
                <a:spcPct val="90000"/>
              </a:lnSpc>
              <a:buFontTx/>
              <a:buNone/>
              <a:defRPr/>
            </a:pPr>
            <a:r>
              <a:rPr lang="en-US" b="1" smtClean="0">
                <a:solidFill>
                  <a:srgbClr val="000099"/>
                </a:solidFill>
                <a:effectLst>
                  <a:outerShdw blurRad="38100" dist="38100" dir="2700000" algn="tl">
                    <a:srgbClr val="C0C0C0"/>
                  </a:outerShdw>
                </a:effectLst>
                <a:latin typeface="Arial Rounded MT Bold" pitchFamily="34" charset="0"/>
                <a:ea typeface="ＭＳ Ｐゴシック" pitchFamily="-112" charset="-128"/>
              </a:rPr>
              <a:t>CIL Strategies for Involving Parents in the Transition Process</a:t>
            </a:r>
            <a:endParaRPr lang="en-US" sz="1800" b="1" smtClean="0">
              <a:solidFill>
                <a:srgbClr val="000099"/>
              </a:solidFill>
              <a:latin typeface="Arial Rounded MT Bold" pitchFamily="34" charset="0"/>
              <a:ea typeface="ＭＳ Ｐゴシック" pitchFamily="-112" charset="-128"/>
            </a:endParaRPr>
          </a:p>
          <a:p>
            <a:pPr marL="0" indent="0" algn="ctr">
              <a:lnSpc>
                <a:spcPct val="90000"/>
              </a:lnSpc>
              <a:buFontTx/>
              <a:buNone/>
              <a:defRPr/>
            </a:pPr>
            <a:endParaRPr lang="en-US" sz="200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180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sz="2000" smtClean="0">
                <a:solidFill>
                  <a:schemeClr val="accent2"/>
                </a:solidFill>
                <a:latin typeface="Arial Rounded MT Bold" pitchFamily="34" charset="0"/>
                <a:ea typeface="ＭＳ Ｐゴシック" pitchFamily="-112" charset="-128"/>
              </a:rPr>
              <a:t>June 29, 2011</a:t>
            </a:r>
          </a:p>
          <a:p>
            <a:pPr marL="0" indent="0" algn="ctr">
              <a:lnSpc>
                <a:spcPct val="90000"/>
              </a:lnSpc>
              <a:buFontTx/>
              <a:buNone/>
              <a:defRPr/>
            </a:pPr>
            <a:endParaRPr lang="en-US" sz="80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80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sz="2000" smtClean="0">
                <a:solidFill>
                  <a:schemeClr val="accent2"/>
                </a:solidFill>
                <a:latin typeface="Arial Rounded MT Bold" pitchFamily="34" charset="0"/>
                <a:ea typeface="ＭＳ Ｐゴシック" pitchFamily="-112" charset="-128"/>
              </a:rPr>
              <a:t>Presented by:</a:t>
            </a:r>
          </a:p>
          <a:p>
            <a:pPr marL="0" indent="0" algn="ctr">
              <a:lnSpc>
                <a:spcPct val="90000"/>
              </a:lnSpc>
              <a:buFontTx/>
              <a:buNone/>
              <a:defRPr/>
            </a:pPr>
            <a:endParaRPr lang="en-US" sz="800" smtClean="0">
              <a:solidFill>
                <a:schemeClr val="accent2"/>
              </a:solidFill>
              <a:latin typeface="Arial Rounded MT Bold" pitchFamily="34" charset="0"/>
              <a:ea typeface="ＭＳ Ｐゴシック" pitchFamily="-112" charset="-128"/>
            </a:endParaRPr>
          </a:p>
          <a:p>
            <a:pPr marL="0" indent="0" algn="ctr" eaLnBrk="1" hangingPunct="1">
              <a:lnSpc>
                <a:spcPct val="90000"/>
              </a:lnSpc>
              <a:buFontTx/>
              <a:buNone/>
              <a:defRPr/>
            </a:pPr>
            <a:r>
              <a:rPr lang="en-US" sz="2000" i="1" smtClean="0">
                <a:solidFill>
                  <a:srgbClr val="333399"/>
                </a:solidFill>
                <a:effectLst>
                  <a:outerShdw blurRad="38100" dist="38100" dir="2700000" algn="tl">
                    <a:srgbClr val="C0C0C0"/>
                  </a:outerShdw>
                </a:effectLst>
                <a:latin typeface="Arial Rounded MT Bold" pitchFamily="34" charset="0"/>
                <a:ea typeface="ＭＳ Ｐゴシック" pitchFamily="-112" charset="-128"/>
              </a:rPr>
              <a:t>Aaron Baier</a:t>
            </a:r>
            <a:endParaRPr lang="en-US" sz="2000" smtClean="0">
              <a:solidFill>
                <a:srgbClr val="000099"/>
              </a:solidFill>
              <a:effectLst>
                <a:outerShdw blurRad="38100" dist="38100" dir="2700000" algn="tl">
                  <a:srgbClr val="C0C0C0"/>
                </a:outerShdw>
              </a:effectLst>
              <a:latin typeface="Arial Rounded MT Bold" pitchFamily="34" charset="0"/>
              <a:ea typeface="ＭＳ Ｐゴシック" pitchFamily="-112" charset="-128"/>
            </a:endParaRPr>
          </a:p>
          <a:p>
            <a:pPr marL="0" indent="0" algn="ctr" eaLnBrk="1" hangingPunct="1">
              <a:lnSpc>
                <a:spcPct val="90000"/>
              </a:lnSpc>
              <a:buFontTx/>
              <a:buNone/>
              <a:defRPr/>
            </a:pPr>
            <a:r>
              <a:rPr lang="en-US" sz="2000" i="1" smtClean="0">
                <a:solidFill>
                  <a:srgbClr val="333399"/>
                </a:solidFill>
                <a:effectLst>
                  <a:outerShdw blurRad="38100" dist="38100" dir="2700000" algn="tl">
                    <a:srgbClr val="C0C0C0"/>
                  </a:outerShdw>
                </a:effectLst>
                <a:latin typeface="Arial Rounded MT Bold" pitchFamily="34" charset="0"/>
                <a:ea typeface="ＭＳ Ｐゴシック" pitchFamily="-112" charset="-128"/>
              </a:rPr>
              <a:t>Jayne Chase</a:t>
            </a:r>
          </a:p>
          <a:p>
            <a:pPr marL="0" indent="0" algn="ctr" eaLnBrk="1" hangingPunct="1">
              <a:lnSpc>
                <a:spcPct val="90000"/>
              </a:lnSpc>
              <a:buFontTx/>
              <a:buNone/>
              <a:defRPr/>
            </a:pPr>
            <a:r>
              <a:rPr lang="en-US" sz="2000" i="1" smtClean="0">
                <a:solidFill>
                  <a:srgbClr val="333399"/>
                </a:solidFill>
                <a:effectLst>
                  <a:outerShdw blurRad="38100" dist="38100" dir="2700000" algn="tl">
                    <a:srgbClr val="C0C0C0"/>
                  </a:outerShdw>
                </a:effectLst>
                <a:latin typeface="Arial Rounded MT Bold" pitchFamily="34" charset="0"/>
                <a:ea typeface="ＭＳ Ｐゴシック" pitchFamily="-112" charset="-128"/>
              </a:rPr>
              <a:t>Stacey Milbern</a:t>
            </a:r>
          </a:p>
          <a:p>
            <a:pPr marL="0" indent="0" algn="ctr" eaLnBrk="1" hangingPunct="1">
              <a:lnSpc>
                <a:spcPct val="90000"/>
              </a:lnSpc>
              <a:buFontTx/>
              <a:buNone/>
              <a:defRPr/>
            </a:pPr>
            <a:endParaRPr lang="en-US" sz="2000" i="1" smtClean="0">
              <a:solidFill>
                <a:srgbClr val="333399"/>
              </a:solidFill>
              <a:latin typeface="Arial Rounded MT Bold" pitchFamily="34" charset="0"/>
              <a:ea typeface="ＭＳ Ｐゴシック" pitchFamily="-112" charset="-128"/>
            </a:endParaRPr>
          </a:p>
          <a:p>
            <a:pPr marL="0" indent="0" algn="ctr" eaLnBrk="1" hangingPunct="1">
              <a:lnSpc>
                <a:spcPct val="90000"/>
              </a:lnSpc>
              <a:buFontTx/>
              <a:buNone/>
              <a:defRPr/>
            </a:pPr>
            <a:endParaRPr lang="en-US" sz="2400" smtClean="0">
              <a:solidFill>
                <a:srgbClr val="333399"/>
              </a:solidFill>
              <a:latin typeface="Arial Rounded MT Bold" pitchFamily="34" charset="0"/>
              <a:ea typeface="ＭＳ Ｐゴシック" pitchFamily="-112" charset="-128"/>
            </a:endParaRPr>
          </a:p>
        </p:txBody>
      </p:sp>
      <p:sp>
        <p:nvSpPr>
          <p:cNvPr id="90115" name="Rectangle 2"/>
          <p:cNvSpPr>
            <a:spLocks noChangeArrowheads="1"/>
          </p:cNvSpPr>
          <p:nvPr/>
        </p:nvSpPr>
        <p:spPr bwMode="auto">
          <a:xfrm>
            <a:off x="381000" y="609600"/>
            <a:ext cx="8382000" cy="838200"/>
          </a:xfrm>
          <a:prstGeom prst="rect">
            <a:avLst/>
          </a:prstGeom>
          <a:noFill/>
          <a:ln>
            <a:noFill/>
          </a:ln>
          <a:extLst/>
        </p:spPr>
        <p:txBody>
          <a:bodyPr anchor="ctr"/>
          <a:lstStyle/>
          <a:p>
            <a:pPr algn="ctr">
              <a:defRPr/>
            </a:pPr>
            <a:r>
              <a:rPr lang="en-US" sz="2800" b="0">
                <a:solidFill>
                  <a:srgbClr val="333399"/>
                </a:solidFill>
                <a:effectLst>
                  <a:outerShdw blurRad="38100" dist="38100" dir="2700000" algn="tl">
                    <a:srgbClr val="C0C0C0"/>
                  </a:outerShdw>
                </a:effectLst>
                <a:latin typeface="Arial Rounded MT Bold" pitchFamily="34" charset="0"/>
                <a:ea typeface="ＭＳ Ｐゴシック" pitchFamily="-112" charset="-128"/>
                <a:cs typeface="+mn-cs"/>
              </a:rPr>
              <a:t>New Community Opportunities Center </a:t>
            </a:r>
            <a:br>
              <a:rPr lang="en-US" sz="2800" b="0">
                <a:solidFill>
                  <a:srgbClr val="333399"/>
                </a:solidFill>
                <a:effectLst>
                  <a:outerShdw blurRad="38100" dist="38100" dir="2700000" algn="tl">
                    <a:srgbClr val="C0C0C0"/>
                  </a:outerShdw>
                </a:effectLst>
                <a:latin typeface="Arial Rounded MT Bold" pitchFamily="34" charset="0"/>
                <a:ea typeface="ＭＳ Ｐゴシック" pitchFamily="-112" charset="-128"/>
                <a:cs typeface="+mn-cs"/>
              </a:rPr>
            </a:br>
            <a:r>
              <a:rPr lang="en-US" sz="2800" b="0">
                <a:solidFill>
                  <a:srgbClr val="333399"/>
                </a:solidFill>
                <a:effectLst>
                  <a:outerShdw blurRad="38100" dist="38100" dir="2700000" algn="tl">
                    <a:srgbClr val="C0C0C0"/>
                  </a:outerShdw>
                </a:effectLst>
                <a:latin typeface="Arial Rounded MT Bold" pitchFamily="34" charset="0"/>
                <a:ea typeface="ＭＳ Ｐゴシック" pitchFamily="-112" charset="-128"/>
                <a:cs typeface="+mn-cs"/>
              </a:rPr>
              <a:t>at ILRU Presents…</a:t>
            </a: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6"/>
          <p:cNvSpPr>
            <a:spLocks noGrp="1" noChangeArrowheads="1"/>
          </p:cNvSpPr>
          <p:nvPr>
            <p:ph type="sldNum" sz="quarter" idx="10"/>
          </p:nvPr>
        </p:nvSpPr>
        <p:spPr>
          <a:noFill/>
          <a:ln>
            <a:miter lim="800000"/>
            <a:headEnd/>
            <a:tailEnd/>
          </a:ln>
        </p:spPr>
        <p:txBody>
          <a:bodyPr/>
          <a:lstStyle/>
          <a:p>
            <a:fld id="{388BBA50-400B-483D-8FB3-EB4FB72A157B}" type="slidenum">
              <a:rPr lang="en-US" smtClean="0">
                <a:latin typeface="Arial" charset="0"/>
                <a:cs typeface="Arial" charset="0"/>
              </a:rPr>
              <a:pPr/>
              <a:t>9</a:t>
            </a:fld>
            <a:endParaRPr lang="en-US" smtClean="0">
              <a:latin typeface="Arial" charset="0"/>
              <a:cs typeface="Arial" charset="0"/>
            </a:endParaRPr>
          </a:p>
        </p:txBody>
      </p:sp>
      <p:sp>
        <p:nvSpPr>
          <p:cNvPr id="26626" name="Title 1"/>
          <p:cNvSpPr>
            <a:spLocks noGrp="1"/>
          </p:cNvSpPr>
          <p:nvPr>
            <p:ph type="title"/>
          </p:nvPr>
        </p:nvSpPr>
        <p:spPr>
          <a:xfrm>
            <a:off x="152400" y="381000"/>
            <a:ext cx="7772400" cy="715963"/>
          </a:xfrm>
        </p:spPr>
        <p:txBody>
          <a:bodyPr/>
          <a:lstStyle/>
          <a:p>
            <a:r>
              <a:rPr lang="en-US" smtClean="0"/>
              <a:t>Take Time to Know Your Customer</a:t>
            </a:r>
          </a:p>
        </p:txBody>
      </p:sp>
      <p:sp>
        <p:nvSpPr>
          <p:cNvPr id="26627" name="Content Placeholder 2"/>
          <p:cNvSpPr>
            <a:spLocks noGrp="1"/>
          </p:cNvSpPr>
          <p:nvPr>
            <p:ph type="body" idx="1"/>
          </p:nvPr>
        </p:nvSpPr>
        <p:spPr>
          <a:xfrm>
            <a:off x="457200" y="1143000"/>
            <a:ext cx="8534400" cy="4876800"/>
          </a:xfrm>
        </p:spPr>
        <p:txBody>
          <a:bodyPr/>
          <a:lstStyle/>
          <a:p>
            <a:r>
              <a:rPr lang="en-US" sz="2700" smtClean="0"/>
              <a:t>What does this support system look like? Different generations often share one roof. Familiarize yourself with diverse living situations.</a:t>
            </a:r>
          </a:p>
          <a:p>
            <a:r>
              <a:rPr lang="en-US" sz="2700" smtClean="0"/>
              <a:t>What barriers are in place for this family? e.g. lack of interpreter, parents who are linguistically diverse especially need support to navigate the transition process.</a:t>
            </a:r>
          </a:p>
          <a:p>
            <a:r>
              <a:rPr lang="en-US" sz="2700" smtClean="0"/>
              <a:t>Does the parent work? Who are other people providing support? </a:t>
            </a:r>
          </a:p>
          <a:p>
            <a:r>
              <a:rPr lang="en-US" sz="2700" smtClean="0"/>
              <a:t>How does power play out between the adult, young person, others? Is there harm taking place?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smtClean="0"/>
              <a:t>What Parents Wish You Knew</a:t>
            </a:r>
          </a:p>
        </p:txBody>
      </p:sp>
      <p:sp>
        <p:nvSpPr>
          <p:cNvPr id="27650" name="Rectangle 3"/>
          <p:cNvSpPr>
            <a:spLocks noGrp="1" noChangeArrowheads="1"/>
          </p:cNvSpPr>
          <p:nvPr>
            <p:ph type="body" idx="1"/>
          </p:nvPr>
        </p:nvSpPr>
        <p:spPr>
          <a:xfrm>
            <a:off x="304800" y="1066800"/>
            <a:ext cx="8534400" cy="4953000"/>
          </a:xfrm>
        </p:spPr>
        <p:txBody>
          <a:bodyPr/>
          <a:lstStyle/>
          <a:p>
            <a:pPr marL="338138" indent="-338138"/>
            <a:r>
              <a:rPr lang="en-US" smtClean="0"/>
              <a:t>Parents</a:t>
            </a:r>
            <a:r>
              <a:rPr lang="en-US" sz="3200" smtClean="0"/>
              <a:t> </a:t>
            </a:r>
            <a:r>
              <a:rPr lang="en-US" smtClean="0"/>
              <a:t>often feel, due to prior experiences, they are asked to participate in meetings simply because it is required and do not feel their contribution is valued nor listened to.</a:t>
            </a:r>
          </a:p>
          <a:p>
            <a:pPr marL="688975" lvl="1" indent="-236538"/>
            <a:r>
              <a:rPr lang="en-US" sz="2800" smtClean="0"/>
              <a:t>Listen to me - I know better than anyone, my son or daughter’s unique gifts and talents</a:t>
            </a:r>
          </a:p>
          <a:p>
            <a:pPr marL="688975" lvl="1" indent="-236538"/>
            <a:r>
              <a:rPr lang="en-US" sz="2700" smtClean="0"/>
              <a:t>I can go to school to learn what you know, there is nowhere for you to go to learn what I know</a:t>
            </a:r>
          </a:p>
          <a:p>
            <a:pPr marL="688975" lvl="1" indent="-236538"/>
            <a:r>
              <a:rPr lang="en-US" sz="2700" smtClean="0"/>
              <a:t>I know you do this every day but these concepts are sometimes frightening, please respect and recognize my feelings</a:t>
            </a:r>
          </a:p>
        </p:txBody>
      </p:sp>
      <p:sp>
        <p:nvSpPr>
          <p:cNvPr id="27651" name="Slide Number Placeholder 1"/>
          <p:cNvSpPr>
            <a:spLocks noGrp="1"/>
          </p:cNvSpPr>
          <p:nvPr>
            <p:ph type="sldNum" sz="quarter" idx="10"/>
          </p:nvPr>
        </p:nvSpPr>
        <p:spPr>
          <a:noFill/>
          <a:ln>
            <a:miter lim="800000"/>
            <a:headEnd/>
            <a:tailEnd/>
          </a:ln>
        </p:spPr>
        <p:txBody>
          <a:bodyPr/>
          <a:lstStyle/>
          <a:p>
            <a:fld id="{9E9F78DE-866F-408D-BACB-46DFE281E788}" type="slidenum">
              <a:rPr lang="en-US" smtClean="0">
                <a:latin typeface="Arial" charset="0"/>
                <a:cs typeface="Arial" charset="0"/>
              </a:rPr>
              <a:pPr/>
              <a:t>10</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152400" y="381000"/>
            <a:ext cx="7772400" cy="715963"/>
          </a:xfrm>
        </p:spPr>
        <p:txBody>
          <a:bodyPr/>
          <a:lstStyle/>
          <a:p>
            <a:pPr eaLnBrk="1" hangingPunct="1"/>
            <a:r>
              <a:rPr lang="en-US" smtClean="0"/>
              <a:t>Independent Living is not a Place</a:t>
            </a:r>
          </a:p>
        </p:txBody>
      </p:sp>
      <p:sp>
        <p:nvSpPr>
          <p:cNvPr id="28674" name="Rectangle 3"/>
          <p:cNvSpPr>
            <a:spLocks noGrp="1" noChangeArrowheads="1"/>
          </p:cNvSpPr>
          <p:nvPr>
            <p:ph type="body" idx="1"/>
          </p:nvPr>
        </p:nvSpPr>
        <p:spPr/>
        <p:txBody>
          <a:bodyPr/>
          <a:lstStyle/>
          <a:p>
            <a:pPr marL="273050" indent="-273050"/>
            <a:r>
              <a:rPr lang="en-US" smtClean="0"/>
              <a:t>The very term, Independent Living, is often times viewed as unobtainable to a young person with a disability and/or their parents or support system due to the misconception of the word Independent</a:t>
            </a:r>
          </a:p>
          <a:p>
            <a:pPr marL="273050" indent="-273050"/>
            <a:r>
              <a:rPr lang="en-US" smtClean="0"/>
              <a:t>Talk to me about Interdependence</a:t>
            </a:r>
          </a:p>
          <a:p>
            <a:pPr marL="273050" indent="-273050"/>
            <a:r>
              <a:rPr lang="en-US" smtClean="0"/>
              <a:t>Know Best Practices</a:t>
            </a:r>
          </a:p>
          <a:p>
            <a:pPr marL="273050" indent="-273050">
              <a:buFontTx/>
              <a:buNone/>
            </a:pPr>
            <a:endParaRPr lang="en-US" sz="1800" smtClean="0"/>
          </a:p>
          <a:p>
            <a:pPr marL="273050" indent="-273050" algn="ctr">
              <a:buFontTx/>
              <a:buNone/>
            </a:pPr>
            <a:r>
              <a:rPr lang="en-US" smtClean="0"/>
              <a:t>“I have fought for years for my son to be in fully inclusive schools, do not talk to me about segregated work or living arrangements”</a:t>
            </a:r>
          </a:p>
          <a:p>
            <a:pPr marL="273050" indent="-273050" algn="ctr">
              <a:buFontTx/>
              <a:buNone/>
            </a:pPr>
            <a:endParaRPr lang="en-US" sz="3600" smtClean="0">
              <a:solidFill>
                <a:schemeClr val="tx2"/>
              </a:solidFill>
            </a:endParaRPr>
          </a:p>
        </p:txBody>
      </p:sp>
      <p:sp>
        <p:nvSpPr>
          <p:cNvPr id="28675" name="Slide Number Placeholder 1"/>
          <p:cNvSpPr>
            <a:spLocks noGrp="1"/>
          </p:cNvSpPr>
          <p:nvPr>
            <p:ph type="sldNum" sz="quarter" idx="10"/>
          </p:nvPr>
        </p:nvSpPr>
        <p:spPr>
          <a:noFill/>
          <a:ln>
            <a:miter lim="800000"/>
            <a:headEnd/>
            <a:tailEnd/>
          </a:ln>
        </p:spPr>
        <p:txBody>
          <a:bodyPr/>
          <a:lstStyle/>
          <a:p>
            <a:fld id="{94ADDC81-0445-46DE-B370-D301F7687FC1}" type="slidenum">
              <a:rPr lang="en-US" smtClean="0">
                <a:latin typeface="Arial" charset="0"/>
                <a:cs typeface="Arial" charset="0"/>
              </a:rPr>
              <a:pPr/>
              <a:t>11</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a:xfrm>
            <a:off x="152400" y="381000"/>
            <a:ext cx="7772400" cy="715963"/>
          </a:xfrm>
        </p:spPr>
        <p:txBody>
          <a:bodyPr/>
          <a:lstStyle/>
          <a:p>
            <a:pPr eaLnBrk="1" hangingPunct="1"/>
            <a:r>
              <a:rPr lang="en-US" smtClean="0">
                <a:solidFill>
                  <a:srgbClr val="000099"/>
                </a:solidFill>
              </a:rPr>
              <a:t>Transition is a Rite of Passage</a:t>
            </a:r>
          </a:p>
        </p:txBody>
      </p:sp>
      <p:sp>
        <p:nvSpPr>
          <p:cNvPr id="29698" name="Rectangle 3"/>
          <p:cNvSpPr>
            <a:spLocks noGrp="1" noChangeArrowheads="1"/>
          </p:cNvSpPr>
          <p:nvPr>
            <p:ph type="body" idx="4294967295"/>
          </p:nvPr>
        </p:nvSpPr>
        <p:spPr/>
        <p:txBody>
          <a:bodyPr/>
          <a:lstStyle/>
          <a:p>
            <a:r>
              <a:rPr lang="en-US" smtClean="0"/>
              <a:t>Too often for students with disabilities, the word transition is just another word which means separate and apart from community and students without disabilities.</a:t>
            </a:r>
          </a:p>
          <a:p>
            <a:r>
              <a:rPr lang="en-US" smtClean="0"/>
              <a:t>The Transition Process should be celebrated as a rite of passage for students with disabilities as other rites are celebrated for students without disabilities.</a:t>
            </a:r>
          </a:p>
          <a:p>
            <a:r>
              <a:rPr lang="en-US" smtClean="0"/>
              <a:t>“I am not ‘grieving’ because of my son’s disability.”</a:t>
            </a:r>
          </a:p>
        </p:txBody>
      </p:sp>
      <p:sp>
        <p:nvSpPr>
          <p:cNvPr id="29699" name="Slide Number Placeholder 1"/>
          <p:cNvSpPr>
            <a:spLocks noGrp="1"/>
          </p:cNvSpPr>
          <p:nvPr>
            <p:ph type="sldNum" sz="quarter" idx="10"/>
          </p:nvPr>
        </p:nvSpPr>
        <p:spPr>
          <a:noFill/>
          <a:ln>
            <a:miter lim="800000"/>
            <a:headEnd/>
            <a:tailEnd/>
          </a:ln>
        </p:spPr>
        <p:txBody>
          <a:bodyPr/>
          <a:lstStyle/>
          <a:p>
            <a:fld id="{C352533D-F007-44C6-A45D-2421B7360227}" type="slidenum">
              <a:rPr lang="en-US" smtClean="0">
                <a:latin typeface="Arial" charset="0"/>
                <a:cs typeface="Arial" charset="0"/>
              </a:rPr>
              <a:pPr/>
              <a:t>12</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6"/>
          <p:cNvSpPr>
            <a:spLocks noGrp="1" noChangeArrowheads="1"/>
          </p:cNvSpPr>
          <p:nvPr>
            <p:ph type="sldNum" sz="quarter" idx="10"/>
          </p:nvPr>
        </p:nvSpPr>
        <p:spPr>
          <a:noFill/>
          <a:ln>
            <a:miter lim="800000"/>
            <a:headEnd/>
            <a:tailEnd/>
          </a:ln>
        </p:spPr>
        <p:txBody>
          <a:bodyPr/>
          <a:lstStyle/>
          <a:p>
            <a:fld id="{81BA220B-2F3F-497B-A900-A435C758DE08}" type="slidenum">
              <a:rPr lang="en-US" smtClean="0">
                <a:latin typeface="Arial" charset="0"/>
                <a:cs typeface="Arial" charset="0"/>
              </a:rPr>
              <a:pPr/>
              <a:t>13</a:t>
            </a:fld>
            <a:endParaRPr lang="en-US" smtClean="0">
              <a:latin typeface="Arial" charset="0"/>
              <a:cs typeface="Arial" charset="0"/>
            </a:endParaRPr>
          </a:p>
        </p:txBody>
      </p:sp>
      <p:sp>
        <p:nvSpPr>
          <p:cNvPr id="31746" name="Slide Number Placeholder 2"/>
          <p:cNvSpPr txBox="1">
            <a:spLocks noGrp="1"/>
          </p:cNvSpPr>
          <p:nvPr/>
        </p:nvSpPr>
        <p:spPr bwMode="auto">
          <a:xfrm>
            <a:off x="152400" y="6384925"/>
            <a:ext cx="8763000" cy="396875"/>
          </a:xfrm>
          <a:prstGeom prst="rect">
            <a:avLst/>
          </a:prstGeom>
          <a:noFill/>
          <a:ln w="9525">
            <a:noFill/>
            <a:miter lim="800000"/>
            <a:headEnd/>
            <a:tailEnd/>
          </a:ln>
        </p:spPr>
        <p:txBody>
          <a:bodyPr/>
          <a:lstStyle/>
          <a:p>
            <a:endParaRPr lang="en-US" sz="1000">
              <a:solidFill>
                <a:schemeClr val="bg1"/>
              </a:solidFill>
            </a:endParaRPr>
          </a:p>
        </p:txBody>
      </p:sp>
      <p:sp>
        <p:nvSpPr>
          <p:cNvPr id="31747" name="Title 5"/>
          <p:cNvSpPr>
            <a:spLocks noGrp="1"/>
          </p:cNvSpPr>
          <p:nvPr>
            <p:ph type="title"/>
          </p:nvPr>
        </p:nvSpPr>
        <p:spPr>
          <a:xfrm>
            <a:off x="152400" y="381000"/>
            <a:ext cx="7696200" cy="715963"/>
          </a:xfrm>
        </p:spPr>
        <p:txBody>
          <a:bodyPr/>
          <a:lstStyle/>
          <a:p>
            <a:pPr eaLnBrk="1" hangingPunct="1"/>
            <a:r>
              <a:rPr lang="en-US" smtClean="0"/>
              <a:t>Questions and Answers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6200" y="381000"/>
            <a:ext cx="7010400" cy="715963"/>
          </a:xfrm>
        </p:spPr>
        <p:txBody>
          <a:bodyPr/>
          <a:lstStyle/>
          <a:p>
            <a:r>
              <a:rPr lang="en-US" smtClean="0"/>
              <a:t>Consider Existing Youth Programming</a:t>
            </a:r>
          </a:p>
        </p:txBody>
      </p:sp>
      <p:sp>
        <p:nvSpPr>
          <p:cNvPr id="32770" name="Content Placeholder 2"/>
          <p:cNvSpPr>
            <a:spLocks noGrp="1"/>
          </p:cNvSpPr>
          <p:nvPr>
            <p:ph type="body" idx="1"/>
          </p:nvPr>
        </p:nvSpPr>
        <p:spPr>
          <a:xfrm>
            <a:off x="304800" y="1371600"/>
            <a:ext cx="8763000" cy="4876800"/>
          </a:xfrm>
        </p:spPr>
        <p:txBody>
          <a:bodyPr/>
          <a:lstStyle/>
          <a:p>
            <a:pPr>
              <a:buFontTx/>
              <a:buNone/>
            </a:pPr>
            <a:r>
              <a:rPr lang="en-US" smtClean="0"/>
              <a:t>May include:</a:t>
            </a:r>
          </a:p>
          <a:p>
            <a:r>
              <a:rPr lang="en-US" smtClean="0"/>
              <a:t>Peer Counseling / Mentoring / Support</a:t>
            </a:r>
          </a:p>
          <a:p>
            <a:r>
              <a:rPr lang="en-US" smtClean="0"/>
              <a:t>Advocacy Services – Within Schools or Vocational Rehabilitation Services</a:t>
            </a:r>
          </a:p>
          <a:p>
            <a:r>
              <a:rPr lang="en-US" smtClean="0"/>
              <a:t>Peer Support / Youth-Run Groups</a:t>
            </a:r>
          </a:p>
          <a:p>
            <a:r>
              <a:rPr lang="en-US" smtClean="0"/>
              <a:t>Tutoring / Educational Assistance</a:t>
            </a:r>
          </a:p>
          <a:p>
            <a:r>
              <a:rPr lang="en-US" smtClean="0"/>
              <a:t>Job / Life Skills Workshops and Trainings</a:t>
            </a:r>
          </a:p>
          <a:p>
            <a:r>
              <a:rPr lang="en-US" smtClean="0"/>
              <a:t>General Education for Students (Disability History, etc)</a:t>
            </a:r>
          </a:p>
        </p:txBody>
      </p:sp>
      <p:sp>
        <p:nvSpPr>
          <p:cNvPr id="32771" name="Slide Number Placeholder 1"/>
          <p:cNvSpPr>
            <a:spLocks noGrp="1"/>
          </p:cNvSpPr>
          <p:nvPr>
            <p:ph type="sldNum" sz="quarter" idx="10"/>
          </p:nvPr>
        </p:nvSpPr>
        <p:spPr>
          <a:noFill/>
          <a:ln>
            <a:miter lim="800000"/>
            <a:headEnd/>
            <a:tailEnd/>
          </a:ln>
        </p:spPr>
        <p:txBody>
          <a:bodyPr/>
          <a:lstStyle/>
          <a:p>
            <a:fld id="{904C45B4-FAB9-45F2-A29A-71857566EE2E}" type="slidenum">
              <a:rPr lang="en-US" smtClean="0">
                <a:latin typeface="Arial" charset="0"/>
                <a:cs typeface="Arial" charset="0"/>
              </a:rPr>
              <a:pPr/>
              <a:t>14</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sym typeface="Wingdings" pitchFamily="2" charset="2"/>
              </a:rPr>
              <a:t> CIL  Youth  Parent </a:t>
            </a:r>
          </a:p>
        </p:txBody>
      </p:sp>
      <p:sp>
        <p:nvSpPr>
          <p:cNvPr id="34818" name="Content Placeholder 2"/>
          <p:cNvSpPr>
            <a:spLocks noGrp="1"/>
          </p:cNvSpPr>
          <p:nvPr>
            <p:ph type="body" idx="1"/>
          </p:nvPr>
        </p:nvSpPr>
        <p:spPr/>
        <p:txBody>
          <a:bodyPr/>
          <a:lstStyle/>
          <a:p>
            <a:r>
              <a:rPr lang="en-US" smtClean="0"/>
              <a:t>CIL Employees are often going to be a liaison between the young person, their parents, and other organizations/entities.</a:t>
            </a:r>
          </a:p>
          <a:p>
            <a:r>
              <a:rPr lang="en-US" smtClean="0"/>
              <a:t>Network and find appropriate connections in the community that can benefit the young person and will aid in the transition process.</a:t>
            </a:r>
          </a:p>
          <a:p>
            <a:r>
              <a:rPr lang="en-US" smtClean="0"/>
              <a:t>Remember, while the young person is driving their own transition, it is okay for the CIL and Parent to provide positive support and direction.</a:t>
            </a:r>
          </a:p>
        </p:txBody>
      </p:sp>
      <p:sp>
        <p:nvSpPr>
          <p:cNvPr id="34819" name="Slide Number Placeholder 3"/>
          <p:cNvSpPr>
            <a:spLocks noGrp="1"/>
          </p:cNvSpPr>
          <p:nvPr>
            <p:ph type="sldNum" sz="quarter" idx="10"/>
          </p:nvPr>
        </p:nvSpPr>
        <p:spPr>
          <a:noFill/>
          <a:ln>
            <a:miter lim="800000"/>
            <a:headEnd/>
            <a:tailEnd/>
          </a:ln>
        </p:spPr>
        <p:txBody>
          <a:bodyPr/>
          <a:lstStyle/>
          <a:p>
            <a:fld id="{5DB38BC1-4E91-46B8-80F7-37DBB2581C1B}" type="slidenum">
              <a:rPr lang="en-US" smtClean="0">
                <a:latin typeface="Arial" charset="0"/>
                <a:cs typeface="Arial" charset="0"/>
              </a:rPr>
              <a:pPr/>
              <a:t>15</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152400" y="381000"/>
            <a:ext cx="7696200" cy="715963"/>
          </a:xfrm>
        </p:spPr>
        <p:txBody>
          <a:bodyPr/>
          <a:lstStyle/>
          <a:p>
            <a:r>
              <a:rPr lang="en-US" smtClean="0"/>
              <a:t>Consider the Young Person’s Goals</a:t>
            </a:r>
          </a:p>
        </p:txBody>
      </p:sp>
      <p:sp>
        <p:nvSpPr>
          <p:cNvPr id="35842" name="Content Placeholder 2"/>
          <p:cNvSpPr>
            <a:spLocks noGrp="1"/>
          </p:cNvSpPr>
          <p:nvPr>
            <p:ph type="body" idx="1"/>
          </p:nvPr>
        </p:nvSpPr>
        <p:spPr/>
        <p:txBody>
          <a:bodyPr/>
          <a:lstStyle/>
          <a:p>
            <a:r>
              <a:rPr lang="en-US" smtClean="0"/>
              <a:t>College / Trade School</a:t>
            </a:r>
          </a:p>
          <a:p>
            <a:r>
              <a:rPr lang="en-US" smtClean="0"/>
              <a:t>Employment / Career</a:t>
            </a:r>
          </a:p>
          <a:p>
            <a:r>
              <a:rPr lang="en-US" smtClean="0"/>
              <a:t>Undecided / Unmotivated</a:t>
            </a:r>
          </a:p>
          <a:p>
            <a:pPr>
              <a:buFontTx/>
              <a:buNone/>
            </a:pPr>
            <a:endParaRPr lang="en-US" sz="1600" smtClean="0"/>
          </a:p>
          <a:p>
            <a:pPr>
              <a:buFont typeface="Wingdings" pitchFamily="2" charset="2"/>
              <a:buChar char="Ø"/>
            </a:pPr>
            <a:r>
              <a:rPr lang="en-US" smtClean="0"/>
              <a:t>Look closely at these goals. Break them down into smaller objectives that the young person will need to achieve.  </a:t>
            </a:r>
          </a:p>
          <a:p>
            <a:pPr>
              <a:buFont typeface="Wingdings" pitchFamily="2" charset="2"/>
              <a:buChar char="Ø"/>
            </a:pPr>
            <a:r>
              <a:rPr lang="en-US" smtClean="0"/>
              <a:t>This is where parental involvement and support will be most important!</a:t>
            </a:r>
          </a:p>
        </p:txBody>
      </p:sp>
      <p:sp>
        <p:nvSpPr>
          <p:cNvPr id="35843" name="Slide Number Placeholder 3"/>
          <p:cNvSpPr>
            <a:spLocks noGrp="1"/>
          </p:cNvSpPr>
          <p:nvPr>
            <p:ph type="sldNum" sz="quarter" idx="10"/>
          </p:nvPr>
        </p:nvSpPr>
        <p:spPr>
          <a:noFill/>
          <a:ln>
            <a:miter lim="800000"/>
            <a:headEnd/>
            <a:tailEnd/>
          </a:ln>
        </p:spPr>
        <p:txBody>
          <a:bodyPr/>
          <a:lstStyle/>
          <a:p>
            <a:fld id="{9D30431B-8E8E-4BC1-9EAA-27E7CDB28D7C}" type="slidenum">
              <a:rPr lang="en-US" smtClean="0">
                <a:latin typeface="Arial" charset="0"/>
                <a:cs typeface="Arial" charset="0"/>
              </a:rPr>
              <a:pPr/>
              <a:t>16</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152400" y="381000"/>
            <a:ext cx="7620000" cy="715963"/>
          </a:xfrm>
        </p:spPr>
        <p:txBody>
          <a:bodyPr/>
          <a:lstStyle/>
          <a:p>
            <a:r>
              <a:rPr lang="en-US" smtClean="0"/>
              <a:t>What does Parent Involvement Look Like?</a:t>
            </a:r>
          </a:p>
        </p:txBody>
      </p:sp>
      <p:sp>
        <p:nvSpPr>
          <p:cNvPr id="36866" name="Content Placeholder 2"/>
          <p:cNvSpPr>
            <a:spLocks noGrp="1"/>
          </p:cNvSpPr>
          <p:nvPr>
            <p:ph type="body" idx="1"/>
          </p:nvPr>
        </p:nvSpPr>
        <p:spPr>
          <a:xfrm>
            <a:off x="457200" y="1371600"/>
            <a:ext cx="8534400" cy="4876800"/>
          </a:xfrm>
        </p:spPr>
        <p:txBody>
          <a:bodyPr/>
          <a:lstStyle/>
          <a:p>
            <a:r>
              <a:rPr lang="en-US" smtClean="0"/>
              <a:t>College / Trade School</a:t>
            </a:r>
          </a:p>
          <a:p>
            <a:pPr lvl="1"/>
            <a:r>
              <a:rPr lang="en-US" sz="2800" smtClean="0"/>
              <a:t>Encouragement</a:t>
            </a:r>
          </a:p>
          <a:p>
            <a:pPr lvl="1"/>
            <a:r>
              <a:rPr lang="en-US" sz="2800" smtClean="0"/>
              <a:t>Graduation with “high school diploma” (study, accommodations, tutoring)</a:t>
            </a:r>
          </a:p>
          <a:p>
            <a:pPr lvl="1"/>
            <a:r>
              <a:rPr lang="en-US" sz="2800" smtClean="0"/>
              <a:t>ASAT / SAT Preparation (study)</a:t>
            </a:r>
          </a:p>
          <a:p>
            <a:pPr lvl="1"/>
            <a:r>
              <a:rPr lang="en-US" sz="2800" smtClean="0"/>
              <a:t>Seeking out Appropriate College (Tours)</a:t>
            </a:r>
          </a:p>
          <a:p>
            <a:pPr lvl="1"/>
            <a:r>
              <a:rPr lang="en-US" sz="2800" smtClean="0"/>
              <a:t>Financial Aid (FAFSA, Scholarships)</a:t>
            </a:r>
          </a:p>
          <a:p>
            <a:pPr lvl="1"/>
            <a:r>
              <a:rPr lang="en-US" sz="2800" smtClean="0"/>
              <a:t>What to expect during first year of</a:t>
            </a:r>
            <a:r>
              <a:rPr lang="en-US" smtClean="0"/>
              <a:t> college</a:t>
            </a:r>
          </a:p>
        </p:txBody>
      </p:sp>
      <p:sp>
        <p:nvSpPr>
          <p:cNvPr id="36867" name="Slide Number Placeholder 3"/>
          <p:cNvSpPr>
            <a:spLocks noGrp="1"/>
          </p:cNvSpPr>
          <p:nvPr>
            <p:ph type="sldNum" sz="quarter" idx="10"/>
          </p:nvPr>
        </p:nvSpPr>
        <p:spPr>
          <a:noFill/>
          <a:ln>
            <a:miter lim="800000"/>
            <a:headEnd/>
            <a:tailEnd/>
          </a:ln>
        </p:spPr>
        <p:txBody>
          <a:bodyPr/>
          <a:lstStyle/>
          <a:p>
            <a:fld id="{D1A85A92-CD76-472F-93A9-6F8594B92EE0}" type="slidenum">
              <a:rPr lang="en-US" smtClean="0">
                <a:latin typeface="Arial" charset="0"/>
                <a:cs typeface="Arial" charset="0"/>
              </a:rPr>
              <a:pPr/>
              <a:t>17</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152400" y="381000"/>
            <a:ext cx="7620000" cy="715963"/>
          </a:xfrm>
        </p:spPr>
        <p:txBody>
          <a:bodyPr/>
          <a:lstStyle/>
          <a:p>
            <a:r>
              <a:rPr lang="en-US" smtClean="0"/>
              <a:t>What does Parent Involvement Look Like? cont’d.</a:t>
            </a:r>
          </a:p>
        </p:txBody>
      </p:sp>
      <p:sp>
        <p:nvSpPr>
          <p:cNvPr id="37890" name="Content Placeholder 2"/>
          <p:cNvSpPr>
            <a:spLocks noGrp="1"/>
          </p:cNvSpPr>
          <p:nvPr>
            <p:ph type="body" idx="1"/>
          </p:nvPr>
        </p:nvSpPr>
        <p:spPr>
          <a:xfrm>
            <a:off x="457200" y="1371600"/>
            <a:ext cx="8534400" cy="4876800"/>
          </a:xfrm>
        </p:spPr>
        <p:txBody>
          <a:bodyPr/>
          <a:lstStyle/>
          <a:p>
            <a:r>
              <a:rPr lang="en-US" smtClean="0"/>
              <a:t>Employment / Career</a:t>
            </a:r>
          </a:p>
          <a:p>
            <a:pPr lvl="1"/>
            <a:r>
              <a:rPr lang="en-US" sz="2800" smtClean="0"/>
              <a:t>Encouragement</a:t>
            </a:r>
          </a:p>
          <a:p>
            <a:pPr lvl="1"/>
            <a:r>
              <a:rPr lang="en-US" sz="2800" smtClean="0"/>
              <a:t>Allow choice in career</a:t>
            </a:r>
          </a:p>
          <a:p>
            <a:pPr lvl="1"/>
            <a:r>
              <a:rPr lang="en-US" sz="2800" smtClean="0"/>
              <a:t>Job readiness support</a:t>
            </a:r>
          </a:p>
          <a:p>
            <a:pPr lvl="1"/>
            <a:r>
              <a:rPr lang="en-US" sz="2800" smtClean="0"/>
              <a:t>Applications, Resumes, Cover Letters, oh my…</a:t>
            </a:r>
          </a:p>
          <a:p>
            <a:pPr lvl="1"/>
            <a:r>
              <a:rPr lang="en-US" sz="2800" smtClean="0"/>
              <a:t>Positive Attitude / Appropriate Behavior</a:t>
            </a:r>
          </a:p>
          <a:p>
            <a:pPr lvl="1"/>
            <a:r>
              <a:rPr lang="en-US" sz="2800" smtClean="0"/>
              <a:t>Time Management</a:t>
            </a:r>
          </a:p>
          <a:p>
            <a:pPr lvl="1"/>
            <a:r>
              <a:rPr lang="en-US" sz="2800" smtClean="0"/>
              <a:t>Money Management</a:t>
            </a:r>
          </a:p>
        </p:txBody>
      </p:sp>
      <p:sp>
        <p:nvSpPr>
          <p:cNvPr id="37891" name="Slide Number Placeholder 3"/>
          <p:cNvSpPr>
            <a:spLocks noGrp="1"/>
          </p:cNvSpPr>
          <p:nvPr>
            <p:ph type="sldNum" sz="quarter" idx="10"/>
          </p:nvPr>
        </p:nvSpPr>
        <p:spPr>
          <a:noFill/>
          <a:ln>
            <a:miter lim="800000"/>
            <a:headEnd/>
            <a:tailEnd/>
          </a:ln>
        </p:spPr>
        <p:txBody>
          <a:bodyPr/>
          <a:lstStyle/>
          <a:p>
            <a:fld id="{D2A4F0A0-08F3-4E1A-AE8B-B2194ECD3163}" type="slidenum">
              <a:rPr lang="en-US" smtClean="0">
                <a:latin typeface="Arial" charset="0"/>
                <a:cs typeface="Arial" charset="0"/>
              </a:rPr>
              <a:pPr/>
              <a:t>18</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474E8B1B-3F1F-4CEE-8CE9-F02FF5A4543A}" type="slidenum">
              <a:rPr lang="en-US" sz="800">
                <a:ea typeface="ＭＳ Ｐゴシック" pitchFamily="1" charset="-128"/>
              </a:rPr>
              <a:pPr algn="r"/>
              <a:t>1</a:t>
            </a:fld>
            <a:endParaRPr lang="en-US" sz="800">
              <a:ea typeface="ＭＳ Ｐゴシック" pitchFamily="1" charset="-128"/>
            </a:endParaRPr>
          </a:p>
        </p:txBody>
      </p:sp>
      <p:sp>
        <p:nvSpPr>
          <p:cNvPr id="2053" name="Rectangle 3"/>
          <p:cNvSpPr>
            <a:spLocks noGrp="1" noChangeArrowheads="1"/>
          </p:cNvSpPr>
          <p:nvPr>
            <p:ph type="subTitle" idx="4294967295"/>
          </p:nvPr>
        </p:nvSpPr>
        <p:spPr>
          <a:xfrm>
            <a:off x="609600" y="1828800"/>
            <a:ext cx="7924800" cy="3810000"/>
          </a:xfrm>
        </p:spPr>
        <p:txBody>
          <a:bodyPr/>
          <a:lstStyle/>
          <a:p>
            <a:pPr marL="0" indent="0" algn="ctr" eaLnBrk="1" hangingPunct="1">
              <a:lnSpc>
                <a:spcPct val="90000"/>
              </a:lnSpc>
              <a:buFontTx/>
              <a:buNone/>
              <a:defRPr/>
            </a:pPr>
            <a:r>
              <a:rPr lang="en-US" b="1" smtClean="0">
                <a:solidFill>
                  <a:srgbClr val="000099"/>
                </a:solidFill>
                <a:effectLst>
                  <a:outerShdw blurRad="38100" dist="38100" dir="2700000" algn="tl">
                    <a:srgbClr val="C0C0C0"/>
                  </a:outerShdw>
                </a:effectLst>
                <a:latin typeface="Arial Rounded MT Bold" pitchFamily="34" charset="0"/>
                <a:ea typeface="ＭＳ Ｐゴシック" pitchFamily="-112" charset="-128"/>
              </a:rPr>
              <a:t>CIL Strategies for Involving Parents in the Transition Process</a:t>
            </a:r>
            <a:endParaRPr lang="en-US" sz="1800" b="1" smtClean="0">
              <a:solidFill>
                <a:srgbClr val="000099"/>
              </a:solidFill>
              <a:latin typeface="Arial Rounded MT Bold" pitchFamily="34" charset="0"/>
              <a:ea typeface="ＭＳ Ｐゴシック" pitchFamily="-112" charset="-128"/>
            </a:endParaRPr>
          </a:p>
          <a:p>
            <a:pPr marL="0" indent="0" algn="ctr">
              <a:lnSpc>
                <a:spcPct val="90000"/>
              </a:lnSpc>
              <a:buFontTx/>
              <a:buNone/>
              <a:defRPr/>
            </a:pPr>
            <a:endParaRPr lang="en-US" sz="200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180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sz="2000" smtClean="0">
                <a:solidFill>
                  <a:schemeClr val="accent2"/>
                </a:solidFill>
                <a:latin typeface="Arial Rounded MT Bold" pitchFamily="34" charset="0"/>
                <a:ea typeface="ＭＳ Ｐゴシック" pitchFamily="-112" charset="-128"/>
              </a:rPr>
              <a:t>June 29, 2011</a:t>
            </a:r>
          </a:p>
          <a:p>
            <a:pPr marL="0" indent="0" algn="ctr">
              <a:lnSpc>
                <a:spcPct val="90000"/>
              </a:lnSpc>
              <a:buFontTx/>
              <a:buNone/>
              <a:defRPr/>
            </a:pPr>
            <a:endParaRPr lang="en-US" sz="80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80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sz="2000" smtClean="0">
                <a:solidFill>
                  <a:schemeClr val="accent2"/>
                </a:solidFill>
                <a:latin typeface="Arial Rounded MT Bold" pitchFamily="34" charset="0"/>
                <a:ea typeface="ＭＳ Ｐゴシック" pitchFamily="-112" charset="-128"/>
              </a:rPr>
              <a:t>Presented by:</a:t>
            </a:r>
          </a:p>
          <a:p>
            <a:pPr marL="0" indent="0" algn="ctr">
              <a:lnSpc>
                <a:spcPct val="90000"/>
              </a:lnSpc>
              <a:buFontTx/>
              <a:buNone/>
              <a:defRPr/>
            </a:pPr>
            <a:endParaRPr lang="en-US" sz="800" smtClean="0">
              <a:solidFill>
                <a:schemeClr val="accent2"/>
              </a:solidFill>
              <a:latin typeface="Arial Rounded MT Bold" pitchFamily="34" charset="0"/>
              <a:ea typeface="ＭＳ Ｐゴシック" pitchFamily="-112" charset="-128"/>
            </a:endParaRPr>
          </a:p>
          <a:p>
            <a:pPr marL="0" indent="0" algn="ctr" eaLnBrk="1" hangingPunct="1">
              <a:lnSpc>
                <a:spcPct val="90000"/>
              </a:lnSpc>
              <a:buFontTx/>
              <a:buNone/>
              <a:defRPr/>
            </a:pPr>
            <a:r>
              <a:rPr lang="en-US" sz="2000" i="1" smtClean="0">
                <a:solidFill>
                  <a:srgbClr val="333399"/>
                </a:solidFill>
                <a:effectLst>
                  <a:outerShdw blurRad="38100" dist="38100" dir="2700000" algn="tl">
                    <a:srgbClr val="C0C0C0"/>
                  </a:outerShdw>
                </a:effectLst>
                <a:latin typeface="Arial Rounded MT Bold" pitchFamily="34" charset="0"/>
                <a:ea typeface="ＭＳ Ｐゴシック" pitchFamily="-112" charset="-128"/>
              </a:rPr>
              <a:t>Aaron Baier</a:t>
            </a:r>
            <a:endParaRPr lang="en-US" sz="2000" smtClean="0">
              <a:solidFill>
                <a:srgbClr val="000099"/>
              </a:solidFill>
              <a:effectLst>
                <a:outerShdw blurRad="38100" dist="38100" dir="2700000" algn="tl">
                  <a:srgbClr val="C0C0C0"/>
                </a:outerShdw>
              </a:effectLst>
              <a:latin typeface="Arial Rounded MT Bold" pitchFamily="34" charset="0"/>
              <a:ea typeface="ＭＳ Ｐゴシック" pitchFamily="-112" charset="-128"/>
            </a:endParaRPr>
          </a:p>
          <a:p>
            <a:pPr marL="0" indent="0" algn="ctr" eaLnBrk="1" hangingPunct="1">
              <a:lnSpc>
                <a:spcPct val="90000"/>
              </a:lnSpc>
              <a:buFontTx/>
              <a:buNone/>
              <a:defRPr/>
            </a:pPr>
            <a:r>
              <a:rPr lang="en-US" sz="2000" i="1" smtClean="0">
                <a:solidFill>
                  <a:srgbClr val="333399"/>
                </a:solidFill>
                <a:effectLst>
                  <a:outerShdw blurRad="38100" dist="38100" dir="2700000" algn="tl">
                    <a:srgbClr val="C0C0C0"/>
                  </a:outerShdw>
                </a:effectLst>
                <a:latin typeface="Arial Rounded MT Bold" pitchFamily="34" charset="0"/>
                <a:ea typeface="ＭＳ Ｐゴシック" pitchFamily="-112" charset="-128"/>
              </a:rPr>
              <a:t>Jayne Chase</a:t>
            </a:r>
          </a:p>
          <a:p>
            <a:pPr marL="0" indent="0" algn="ctr" eaLnBrk="1" hangingPunct="1">
              <a:lnSpc>
                <a:spcPct val="90000"/>
              </a:lnSpc>
              <a:buFontTx/>
              <a:buNone/>
              <a:defRPr/>
            </a:pPr>
            <a:r>
              <a:rPr lang="en-US" sz="2000" i="1" smtClean="0">
                <a:solidFill>
                  <a:srgbClr val="333399"/>
                </a:solidFill>
                <a:effectLst>
                  <a:outerShdw blurRad="38100" dist="38100" dir="2700000" algn="tl">
                    <a:srgbClr val="C0C0C0"/>
                  </a:outerShdw>
                </a:effectLst>
                <a:latin typeface="Arial Rounded MT Bold" pitchFamily="34" charset="0"/>
                <a:ea typeface="ＭＳ Ｐゴシック" pitchFamily="-112" charset="-128"/>
              </a:rPr>
              <a:t>Stacey Milbern</a:t>
            </a:r>
          </a:p>
          <a:p>
            <a:pPr marL="0" indent="0" algn="ctr" eaLnBrk="1" hangingPunct="1">
              <a:lnSpc>
                <a:spcPct val="90000"/>
              </a:lnSpc>
              <a:buFontTx/>
              <a:buNone/>
              <a:defRPr/>
            </a:pPr>
            <a:endParaRPr lang="en-US" sz="2000" i="1" smtClean="0">
              <a:solidFill>
                <a:srgbClr val="333399"/>
              </a:solidFill>
              <a:latin typeface="Arial Rounded MT Bold" pitchFamily="34" charset="0"/>
              <a:ea typeface="ＭＳ Ｐゴシック" pitchFamily="-112" charset="-128"/>
            </a:endParaRPr>
          </a:p>
          <a:p>
            <a:pPr marL="0" indent="0" algn="ctr" eaLnBrk="1" hangingPunct="1">
              <a:lnSpc>
                <a:spcPct val="90000"/>
              </a:lnSpc>
              <a:buFontTx/>
              <a:buNone/>
              <a:defRPr/>
            </a:pPr>
            <a:endParaRPr lang="en-US" sz="2400" smtClean="0">
              <a:solidFill>
                <a:srgbClr val="333399"/>
              </a:solidFill>
              <a:latin typeface="Arial Rounded MT Bold" pitchFamily="34" charset="0"/>
              <a:ea typeface="ＭＳ Ｐゴシック" pitchFamily="-112" charset="-128"/>
            </a:endParaRPr>
          </a:p>
        </p:txBody>
      </p:sp>
      <p:sp>
        <p:nvSpPr>
          <p:cNvPr id="90115" name="Rectangle 2"/>
          <p:cNvSpPr>
            <a:spLocks noChangeArrowheads="1"/>
          </p:cNvSpPr>
          <p:nvPr/>
        </p:nvSpPr>
        <p:spPr bwMode="auto">
          <a:xfrm>
            <a:off x="381000" y="609600"/>
            <a:ext cx="8382000" cy="838200"/>
          </a:xfrm>
          <a:prstGeom prst="rect">
            <a:avLst/>
          </a:prstGeom>
          <a:noFill/>
          <a:ln>
            <a:noFill/>
          </a:ln>
          <a:extLst/>
        </p:spPr>
        <p:txBody>
          <a:bodyPr anchor="ctr"/>
          <a:lstStyle/>
          <a:p>
            <a:pPr algn="ctr">
              <a:defRPr/>
            </a:pPr>
            <a:r>
              <a:rPr lang="en-US" sz="2800" b="0">
                <a:solidFill>
                  <a:srgbClr val="333399"/>
                </a:solidFill>
                <a:effectLst>
                  <a:outerShdw blurRad="38100" dist="38100" dir="2700000" algn="tl">
                    <a:srgbClr val="C0C0C0"/>
                  </a:outerShdw>
                </a:effectLst>
                <a:latin typeface="Arial Rounded MT Bold" pitchFamily="34" charset="0"/>
                <a:ea typeface="ＭＳ Ｐゴシック" pitchFamily="-112" charset="-128"/>
                <a:cs typeface="+mn-cs"/>
              </a:rPr>
              <a:t>New Community Opportunities Center </a:t>
            </a:r>
            <a:br>
              <a:rPr lang="en-US" sz="2800" b="0">
                <a:solidFill>
                  <a:srgbClr val="333399"/>
                </a:solidFill>
                <a:effectLst>
                  <a:outerShdw blurRad="38100" dist="38100" dir="2700000" algn="tl">
                    <a:srgbClr val="C0C0C0"/>
                  </a:outerShdw>
                </a:effectLst>
                <a:latin typeface="Arial Rounded MT Bold" pitchFamily="34" charset="0"/>
                <a:ea typeface="ＭＳ Ｐゴシック" pitchFamily="-112" charset="-128"/>
                <a:cs typeface="+mn-cs"/>
              </a:rPr>
            </a:br>
            <a:r>
              <a:rPr lang="en-US" sz="2800" b="0">
                <a:solidFill>
                  <a:srgbClr val="333399"/>
                </a:solidFill>
                <a:effectLst>
                  <a:outerShdw blurRad="38100" dist="38100" dir="2700000" algn="tl">
                    <a:srgbClr val="C0C0C0"/>
                  </a:outerShdw>
                </a:effectLst>
                <a:latin typeface="Arial Rounded MT Bold" pitchFamily="34" charset="0"/>
                <a:ea typeface="ＭＳ Ｐゴシック" pitchFamily="-112" charset="-128"/>
                <a:cs typeface="+mn-cs"/>
              </a:rPr>
              <a:t>at ILRU Presents…</a:t>
            </a:r>
          </a:p>
        </p:txBody>
      </p:sp>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152400" y="381000"/>
            <a:ext cx="7772400" cy="715963"/>
          </a:xfrm>
        </p:spPr>
        <p:txBody>
          <a:bodyPr/>
          <a:lstStyle/>
          <a:p>
            <a:r>
              <a:rPr lang="en-US" smtClean="0"/>
              <a:t>What does Parent Involvement Look Like? cont’d. 2</a:t>
            </a:r>
          </a:p>
        </p:txBody>
      </p:sp>
      <p:sp>
        <p:nvSpPr>
          <p:cNvPr id="38914" name="Content Placeholder 2"/>
          <p:cNvSpPr>
            <a:spLocks noGrp="1"/>
          </p:cNvSpPr>
          <p:nvPr>
            <p:ph type="body" idx="1"/>
          </p:nvPr>
        </p:nvSpPr>
        <p:spPr>
          <a:xfrm>
            <a:off x="457200" y="1447800"/>
            <a:ext cx="8534400" cy="4876800"/>
          </a:xfrm>
        </p:spPr>
        <p:txBody>
          <a:bodyPr/>
          <a:lstStyle/>
          <a:p>
            <a:r>
              <a:rPr lang="en-US" smtClean="0"/>
              <a:t>Undecided / Unmotivated</a:t>
            </a:r>
          </a:p>
          <a:p>
            <a:pPr lvl="1"/>
            <a:r>
              <a:rPr lang="en-US" sz="2800" smtClean="0"/>
              <a:t>Encouragement</a:t>
            </a:r>
          </a:p>
          <a:p>
            <a:pPr lvl="1"/>
            <a:r>
              <a:rPr lang="en-US" sz="2800" smtClean="0"/>
              <a:t>Think outside the box for ways a young person can use their unique talents</a:t>
            </a:r>
          </a:p>
          <a:p>
            <a:pPr lvl="1"/>
            <a:r>
              <a:rPr lang="en-US" sz="2800" smtClean="0"/>
              <a:t>Show Options (college tours, bring to work, volunteerism)</a:t>
            </a:r>
          </a:p>
          <a:p>
            <a:pPr lvl="1"/>
            <a:r>
              <a:rPr lang="en-US" sz="2800" smtClean="0"/>
              <a:t>Positive Optimism (I know you’ll figure it out)</a:t>
            </a:r>
          </a:p>
          <a:p>
            <a:pPr lvl="1"/>
            <a:r>
              <a:rPr lang="en-US" sz="2800" smtClean="0"/>
              <a:t>High Expectations / Challenge</a:t>
            </a:r>
          </a:p>
        </p:txBody>
      </p:sp>
      <p:sp>
        <p:nvSpPr>
          <p:cNvPr id="38915" name="Slide Number Placeholder 3"/>
          <p:cNvSpPr>
            <a:spLocks noGrp="1"/>
          </p:cNvSpPr>
          <p:nvPr>
            <p:ph type="sldNum" sz="quarter" idx="10"/>
          </p:nvPr>
        </p:nvSpPr>
        <p:spPr>
          <a:noFill/>
          <a:ln>
            <a:miter lim="800000"/>
            <a:headEnd/>
            <a:tailEnd/>
          </a:ln>
        </p:spPr>
        <p:txBody>
          <a:bodyPr/>
          <a:lstStyle/>
          <a:p>
            <a:fld id="{C3EE1F86-43DC-428E-A247-4A18E593779F}" type="slidenum">
              <a:rPr lang="en-US" smtClean="0">
                <a:latin typeface="Arial" charset="0"/>
                <a:cs typeface="Arial" charset="0"/>
              </a:rPr>
              <a:pPr/>
              <a:t>19</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152400" y="228600"/>
            <a:ext cx="7696200" cy="715963"/>
          </a:xfrm>
        </p:spPr>
        <p:txBody>
          <a:bodyPr/>
          <a:lstStyle/>
          <a:p>
            <a:pPr eaLnBrk="1" hangingPunct="1"/>
            <a:r>
              <a:rPr lang="en-US" smtClean="0"/>
              <a:t>Provide Support to Parents</a:t>
            </a:r>
          </a:p>
        </p:txBody>
      </p:sp>
      <p:sp>
        <p:nvSpPr>
          <p:cNvPr id="39938" name="Content Placeholder 2"/>
          <p:cNvSpPr>
            <a:spLocks noGrp="1"/>
          </p:cNvSpPr>
          <p:nvPr>
            <p:ph type="body" idx="1"/>
          </p:nvPr>
        </p:nvSpPr>
        <p:spPr>
          <a:xfrm>
            <a:off x="304800" y="1066800"/>
            <a:ext cx="8534400" cy="4876800"/>
          </a:xfrm>
        </p:spPr>
        <p:txBody>
          <a:bodyPr/>
          <a:lstStyle/>
          <a:p>
            <a:r>
              <a:rPr lang="en-US" smtClean="0"/>
              <a:t>Parents are often scared to let go of the control they once had over their young person’s life.  Provide support to ensure they don’t…</a:t>
            </a:r>
          </a:p>
          <a:p>
            <a:pPr lvl="2"/>
            <a:r>
              <a:rPr lang="en-US" sz="2800" smtClean="0"/>
              <a:t>try for a hostile takeover</a:t>
            </a:r>
          </a:p>
          <a:p>
            <a:pPr lvl="2"/>
            <a:r>
              <a:rPr lang="en-US" sz="2800" smtClean="0"/>
              <a:t>feel a lessened value</a:t>
            </a:r>
          </a:p>
          <a:p>
            <a:pPr lvl="2"/>
            <a:r>
              <a:rPr lang="en-US" sz="2800" smtClean="0"/>
              <a:t>drop out too quickly</a:t>
            </a:r>
          </a:p>
          <a:p>
            <a:r>
              <a:rPr lang="en-US" smtClean="0"/>
              <a:t>Facilitate a “mutual agreement” between the young person and parent</a:t>
            </a:r>
          </a:p>
          <a:p>
            <a:r>
              <a:rPr lang="en-US" smtClean="0"/>
              <a:t>Be a gentle reminder to the parent</a:t>
            </a:r>
          </a:p>
          <a:p>
            <a:r>
              <a:rPr lang="en-US" smtClean="0"/>
              <a:t>Keep things positive, with everyone</a:t>
            </a:r>
            <a:endParaRPr lang="en-US" smtClean="0">
              <a:solidFill>
                <a:schemeClr val="tx2"/>
              </a:solidFill>
            </a:endParaRPr>
          </a:p>
        </p:txBody>
      </p:sp>
      <p:sp>
        <p:nvSpPr>
          <p:cNvPr id="39939" name="Slide Number Placeholder 2"/>
          <p:cNvSpPr>
            <a:spLocks noGrp="1"/>
          </p:cNvSpPr>
          <p:nvPr>
            <p:ph type="sldNum" sz="quarter" idx="10"/>
          </p:nvPr>
        </p:nvSpPr>
        <p:spPr>
          <a:noFill/>
          <a:ln>
            <a:miter lim="800000"/>
            <a:headEnd/>
            <a:tailEnd/>
          </a:ln>
        </p:spPr>
        <p:txBody>
          <a:bodyPr/>
          <a:lstStyle/>
          <a:p>
            <a:fld id="{32E0D8B6-E51D-468B-8BF8-7E71EB4888C2}" type="slidenum">
              <a:rPr lang="en-US" smtClean="0">
                <a:latin typeface="Arial" charset="0"/>
                <a:cs typeface="Arial" charset="0"/>
              </a:rPr>
              <a:pPr/>
              <a:t>20</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152400" y="228600"/>
            <a:ext cx="7620000" cy="715963"/>
          </a:xfrm>
        </p:spPr>
        <p:txBody>
          <a:bodyPr/>
          <a:lstStyle/>
          <a:p>
            <a:r>
              <a:rPr lang="en-US" smtClean="0"/>
              <a:t>Outreach to Parents</a:t>
            </a:r>
          </a:p>
        </p:txBody>
      </p:sp>
      <p:sp>
        <p:nvSpPr>
          <p:cNvPr id="40962" name="Content Placeholder 2"/>
          <p:cNvSpPr>
            <a:spLocks noGrp="1"/>
          </p:cNvSpPr>
          <p:nvPr>
            <p:ph type="body" idx="1"/>
          </p:nvPr>
        </p:nvSpPr>
        <p:spPr>
          <a:xfrm>
            <a:off x="304800" y="1066800"/>
            <a:ext cx="8686800" cy="5105400"/>
          </a:xfrm>
        </p:spPr>
        <p:txBody>
          <a:bodyPr/>
          <a:lstStyle/>
          <a:p>
            <a:r>
              <a:rPr lang="en-US" sz="2300" smtClean="0"/>
              <a:t>Hopefully, the parent is seeking involvement from the beginning. However, some young people seek out assistance themselves, or through school.</a:t>
            </a:r>
          </a:p>
          <a:p>
            <a:r>
              <a:rPr lang="en-US" sz="2300" smtClean="0"/>
              <a:t>Support young person’s self determination. Ask how they see their parent/adult ally being involved. Remember to:</a:t>
            </a:r>
          </a:p>
          <a:p>
            <a:pPr lvl="1"/>
            <a:r>
              <a:rPr lang="en-US" sz="2300" smtClean="0"/>
              <a:t>Maintain Confidentiality</a:t>
            </a:r>
          </a:p>
          <a:p>
            <a:pPr lvl="1"/>
            <a:r>
              <a:rPr lang="en-US" sz="2300" smtClean="0"/>
              <a:t>Call parent to inform of participation</a:t>
            </a:r>
          </a:p>
          <a:p>
            <a:pPr lvl="1"/>
            <a:r>
              <a:rPr lang="en-US" sz="2300" smtClean="0"/>
              <a:t>Encourage parents through outreach to be more involved (if they aren’t)</a:t>
            </a:r>
          </a:p>
          <a:p>
            <a:pPr lvl="1"/>
            <a:r>
              <a:rPr lang="en-US" sz="2300" smtClean="0"/>
              <a:t>Keep parent apprised of drastic changes in young person’s life</a:t>
            </a:r>
          </a:p>
          <a:p>
            <a:pPr lvl="1"/>
            <a:r>
              <a:rPr lang="en-US" sz="2300" smtClean="0"/>
              <a:t>Send home information and updates to help parents know where they can provide support</a:t>
            </a:r>
          </a:p>
          <a:p>
            <a:pPr>
              <a:buFontTx/>
              <a:buNone/>
            </a:pPr>
            <a:endParaRPr lang="en-US" sz="2300" smtClean="0"/>
          </a:p>
        </p:txBody>
      </p:sp>
      <p:sp>
        <p:nvSpPr>
          <p:cNvPr id="40963" name="Slide Number Placeholder 3"/>
          <p:cNvSpPr>
            <a:spLocks noGrp="1"/>
          </p:cNvSpPr>
          <p:nvPr>
            <p:ph type="sldNum" sz="quarter" idx="10"/>
          </p:nvPr>
        </p:nvSpPr>
        <p:spPr>
          <a:noFill/>
          <a:ln>
            <a:miter lim="800000"/>
            <a:headEnd/>
            <a:tailEnd/>
          </a:ln>
        </p:spPr>
        <p:txBody>
          <a:bodyPr/>
          <a:lstStyle/>
          <a:p>
            <a:fld id="{B5CA3A03-6DBB-48B6-9F89-35ABA52ECD04}" type="slidenum">
              <a:rPr lang="en-US" smtClean="0">
                <a:latin typeface="Arial" charset="0"/>
                <a:cs typeface="Arial" charset="0"/>
              </a:rPr>
              <a:pPr/>
              <a:t>21</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152400" y="381000"/>
            <a:ext cx="7543800" cy="715963"/>
          </a:xfrm>
        </p:spPr>
        <p:txBody>
          <a:bodyPr/>
          <a:lstStyle/>
          <a:p>
            <a:r>
              <a:rPr lang="en-US" smtClean="0"/>
              <a:t>Provide Support to Parent, cont’d</a:t>
            </a:r>
          </a:p>
        </p:txBody>
      </p:sp>
      <p:sp>
        <p:nvSpPr>
          <p:cNvPr id="41986" name="Content Placeholder 2"/>
          <p:cNvSpPr>
            <a:spLocks noGrp="1"/>
          </p:cNvSpPr>
          <p:nvPr>
            <p:ph type="body" idx="1"/>
          </p:nvPr>
        </p:nvSpPr>
        <p:spPr/>
        <p:txBody>
          <a:bodyPr/>
          <a:lstStyle/>
          <a:p>
            <a:pPr>
              <a:buFontTx/>
              <a:buNone/>
            </a:pPr>
            <a:r>
              <a:rPr lang="en-US" smtClean="0"/>
              <a:t>Facilitate a Parent Mentorship Group</a:t>
            </a:r>
          </a:p>
          <a:p>
            <a:r>
              <a:rPr lang="en-US" smtClean="0"/>
              <a:t>Create an open forum for parents to discuss positive outcomes and air their concerns</a:t>
            </a:r>
          </a:p>
          <a:p>
            <a:r>
              <a:rPr lang="en-US" smtClean="0"/>
              <a:t>Moderate to ensure the group keeps their young people in the “driver’s seat”</a:t>
            </a:r>
          </a:p>
          <a:p>
            <a:r>
              <a:rPr lang="en-US" smtClean="0"/>
              <a:t>Teach strategies for helping parents support their young people to become more independent</a:t>
            </a:r>
          </a:p>
        </p:txBody>
      </p:sp>
      <p:sp>
        <p:nvSpPr>
          <p:cNvPr id="41987" name="Slide Number Placeholder 3"/>
          <p:cNvSpPr>
            <a:spLocks noGrp="1"/>
          </p:cNvSpPr>
          <p:nvPr>
            <p:ph type="sldNum" sz="quarter" idx="10"/>
          </p:nvPr>
        </p:nvSpPr>
        <p:spPr>
          <a:noFill/>
          <a:ln>
            <a:miter lim="800000"/>
            <a:headEnd/>
            <a:tailEnd/>
          </a:ln>
        </p:spPr>
        <p:txBody>
          <a:bodyPr/>
          <a:lstStyle/>
          <a:p>
            <a:fld id="{9FD092A1-B0C8-4F3F-AE75-1F800B93965D}" type="slidenum">
              <a:rPr lang="en-US" smtClean="0">
                <a:latin typeface="Arial" charset="0"/>
                <a:cs typeface="Arial" charset="0"/>
              </a:rPr>
              <a:pPr/>
              <a:t>22</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152400" y="381000"/>
            <a:ext cx="7696200" cy="715963"/>
          </a:xfrm>
        </p:spPr>
        <p:txBody>
          <a:bodyPr/>
          <a:lstStyle/>
          <a:p>
            <a:r>
              <a:rPr lang="en-US" smtClean="0"/>
              <a:t>Foreseeable Barriers</a:t>
            </a:r>
          </a:p>
        </p:txBody>
      </p:sp>
      <p:sp>
        <p:nvSpPr>
          <p:cNvPr id="43010" name="Content Placeholder 2"/>
          <p:cNvSpPr>
            <a:spLocks noGrp="1"/>
          </p:cNvSpPr>
          <p:nvPr>
            <p:ph type="body" idx="1"/>
          </p:nvPr>
        </p:nvSpPr>
        <p:spPr/>
        <p:txBody>
          <a:bodyPr/>
          <a:lstStyle/>
          <a:p>
            <a:r>
              <a:rPr lang="en-US" smtClean="0"/>
              <a:t>Lack of Parent Involvement</a:t>
            </a:r>
          </a:p>
          <a:p>
            <a:r>
              <a:rPr lang="en-US" smtClean="0"/>
              <a:t>Inaccessibility for parents / Work schedule</a:t>
            </a:r>
          </a:p>
          <a:p>
            <a:r>
              <a:rPr lang="en-US" smtClean="0"/>
              <a:t>Past experiences / Lack of trust / Disconnection </a:t>
            </a:r>
          </a:p>
          <a:p>
            <a:r>
              <a:rPr lang="en-US" smtClean="0"/>
              <a:t>Bad power dynamics – Harmful behavior</a:t>
            </a:r>
          </a:p>
          <a:p>
            <a:r>
              <a:rPr lang="en-US" smtClean="0"/>
              <a:t>Dependence on SSA Benefits</a:t>
            </a:r>
          </a:p>
        </p:txBody>
      </p:sp>
      <p:sp>
        <p:nvSpPr>
          <p:cNvPr id="43011" name="Slide Number Placeholder 3"/>
          <p:cNvSpPr>
            <a:spLocks noGrp="1"/>
          </p:cNvSpPr>
          <p:nvPr>
            <p:ph type="sldNum" sz="quarter" idx="10"/>
          </p:nvPr>
        </p:nvSpPr>
        <p:spPr>
          <a:noFill/>
          <a:ln>
            <a:miter lim="800000"/>
            <a:headEnd/>
            <a:tailEnd/>
          </a:ln>
        </p:spPr>
        <p:txBody>
          <a:bodyPr/>
          <a:lstStyle/>
          <a:p>
            <a:fld id="{5FEE1818-7D4B-4CF2-B600-702270B6679E}" type="slidenum">
              <a:rPr lang="en-US" smtClean="0">
                <a:latin typeface="Arial" charset="0"/>
                <a:cs typeface="Arial" charset="0"/>
              </a:rPr>
              <a:pPr/>
              <a:t>23</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381000"/>
            <a:ext cx="7772400" cy="715963"/>
          </a:xfrm>
        </p:spPr>
        <p:txBody>
          <a:bodyPr/>
          <a:lstStyle/>
          <a:p>
            <a:r>
              <a:rPr lang="en-US" smtClean="0"/>
              <a:t>Questions and Answers</a:t>
            </a:r>
          </a:p>
        </p:txBody>
      </p:sp>
      <p:sp>
        <p:nvSpPr>
          <p:cNvPr id="44034"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564CFE3D-C0B3-42C2-986A-BA713E94C310}" type="slidenum">
              <a:rPr lang="en-US" sz="800"/>
              <a:pPr algn="r"/>
              <a:t>24</a:t>
            </a:fld>
            <a:endParaRPr lang="en-US" sz="80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Number Placeholder 3"/>
          <p:cNvSpPr>
            <a:spLocks noGrp="1"/>
          </p:cNvSpPr>
          <p:nvPr>
            <p:ph type="sldNum" sz="quarter" idx="10"/>
          </p:nvPr>
        </p:nvSpPr>
        <p:spPr>
          <a:noFill/>
          <a:ln>
            <a:miter lim="800000"/>
            <a:headEnd/>
            <a:tailEnd/>
          </a:ln>
        </p:spPr>
        <p:txBody>
          <a:bodyPr/>
          <a:lstStyle/>
          <a:p>
            <a:fld id="{6675EBF3-3651-4ED8-B97A-FCA9B9705B61}" type="slidenum">
              <a:rPr lang="en-US" smtClean="0">
                <a:latin typeface="Arial" charset="0"/>
                <a:cs typeface="Arial" charset="0"/>
              </a:rPr>
              <a:pPr/>
              <a:t>25</a:t>
            </a:fld>
            <a:endParaRPr lang="en-US" smtClean="0">
              <a:latin typeface="Arial" charset="0"/>
              <a:cs typeface="Arial" charset="0"/>
            </a:endParaRPr>
          </a:p>
        </p:txBody>
      </p:sp>
      <p:sp>
        <p:nvSpPr>
          <p:cNvPr id="45058" name="Title 1"/>
          <p:cNvSpPr>
            <a:spLocks/>
          </p:cNvSpPr>
          <p:nvPr>
            <p:custDataLst>
              <p:tags r:id="rId1"/>
            </p:custDataLst>
          </p:nvPr>
        </p:nvSpPr>
        <p:spPr bwMode="auto">
          <a:xfrm>
            <a:off x="228600" y="2286000"/>
            <a:ext cx="8763000" cy="715963"/>
          </a:xfrm>
          <a:prstGeom prst="rect">
            <a:avLst/>
          </a:prstGeom>
          <a:noFill/>
          <a:ln w="9525">
            <a:noFill/>
            <a:miter lim="800000"/>
            <a:headEnd/>
            <a:tailEnd/>
          </a:ln>
        </p:spPr>
        <p:txBody>
          <a:bodyPr anchor="ctr"/>
          <a:lstStyle/>
          <a:p>
            <a:pPr algn="ctr" eaLnBrk="0" hangingPunct="0"/>
            <a:endParaRPr lang="en-US" sz="3200">
              <a:solidFill>
                <a:srgbClr val="333399"/>
              </a:solidFill>
              <a:latin typeface="Arial Rounded MT Bold" pitchFamily="34" charset="0"/>
            </a:endParaRPr>
          </a:p>
        </p:txBody>
      </p:sp>
      <p:sp>
        <p:nvSpPr>
          <p:cNvPr id="45059" name="Rectangle 4"/>
          <p:cNvSpPr>
            <a:spLocks noGrp="1" noChangeArrowheads="1"/>
          </p:cNvSpPr>
          <p:nvPr>
            <p:ph type="title" idx="4294967295"/>
          </p:nvPr>
        </p:nvSpPr>
        <p:spPr>
          <a:xfrm>
            <a:off x="152400" y="1798638"/>
            <a:ext cx="8763000" cy="715962"/>
          </a:xfrm>
        </p:spPr>
        <p:txBody>
          <a:bodyPr/>
          <a:lstStyle/>
          <a:p>
            <a:pPr algn="ctr"/>
            <a:r>
              <a:rPr lang="en-US" smtClean="0"/>
              <a:t>On the Ground…Best Practices </a:t>
            </a:r>
            <a:br>
              <a:rPr lang="en-US" smtClean="0"/>
            </a:br>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152400" y="381000"/>
            <a:ext cx="7696200" cy="715963"/>
          </a:xfrm>
        </p:spPr>
        <p:txBody>
          <a:bodyPr/>
          <a:lstStyle/>
          <a:p>
            <a:r>
              <a:rPr lang="en-US" smtClean="0"/>
              <a:t>Detroit Summer</a:t>
            </a:r>
          </a:p>
        </p:txBody>
      </p:sp>
      <p:sp>
        <p:nvSpPr>
          <p:cNvPr id="46082" name="Rectangle 3"/>
          <p:cNvSpPr>
            <a:spLocks noGrp="1" noChangeArrowheads="1"/>
          </p:cNvSpPr>
          <p:nvPr>
            <p:ph type="body" idx="1"/>
          </p:nvPr>
        </p:nvSpPr>
        <p:spPr>
          <a:xfrm>
            <a:off x="304800" y="1143000"/>
            <a:ext cx="5105400" cy="4876800"/>
          </a:xfrm>
        </p:spPr>
        <p:txBody>
          <a:bodyPr/>
          <a:lstStyle/>
          <a:p>
            <a:r>
              <a:rPr lang="en-US" smtClean="0"/>
              <a:t>Youth led with authentic intergenerational support</a:t>
            </a:r>
          </a:p>
          <a:p>
            <a:r>
              <a:rPr lang="en-US" smtClean="0"/>
              <a:t>Tools – skill-shares, potluck, media making</a:t>
            </a:r>
          </a:p>
          <a:p>
            <a:r>
              <a:rPr lang="en-US" smtClean="0"/>
              <a:t>Addresses issues by focusing on how to solve them with community transformation</a:t>
            </a:r>
          </a:p>
        </p:txBody>
      </p:sp>
      <p:pic>
        <p:nvPicPr>
          <p:cNvPr id="46083" name="Picture 4" descr="Poster for Multimedia Mural Tour"/>
          <p:cNvPicPr>
            <a:picLocks noChangeAspect="1"/>
          </p:cNvPicPr>
          <p:nvPr>
            <p:custDataLst>
              <p:tags r:id="rId1"/>
            </p:custDataLst>
          </p:nvPr>
        </p:nvPicPr>
        <p:blipFill>
          <a:blip r:embed="rId4"/>
          <a:srcRect/>
          <a:stretch>
            <a:fillRect/>
          </a:stretch>
        </p:blipFill>
        <p:spPr bwMode="auto">
          <a:xfrm>
            <a:off x="5410200" y="1219200"/>
            <a:ext cx="3657600" cy="2689225"/>
          </a:xfrm>
          <a:prstGeom prst="rect">
            <a:avLst/>
          </a:prstGeom>
          <a:noFill/>
          <a:ln w="9525">
            <a:noFill/>
            <a:miter lim="800000"/>
            <a:headEnd/>
            <a:tailEnd/>
          </a:ln>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mtClean="0"/>
              <a:t>NYLN Reap What You Sow</a:t>
            </a:r>
          </a:p>
        </p:txBody>
      </p:sp>
      <p:sp>
        <p:nvSpPr>
          <p:cNvPr id="47106" name="Content Placeholder 2"/>
          <p:cNvSpPr>
            <a:spLocks noGrp="1"/>
          </p:cNvSpPr>
          <p:nvPr>
            <p:ph type="body" idx="4294967295"/>
          </p:nvPr>
        </p:nvSpPr>
        <p:spPr>
          <a:xfrm>
            <a:off x="228600" y="1219200"/>
            <a:ext cx="6400800" cy="5105400"/>
          </a:xfrm>
        </p:spPr>
        <p:txBody>
          <a:bodyPr/>
          <a:lstStyle/>
          <a:p>
            <a:pPr defTabSz="457200">
              <a:lnSpc>
                <a:spcPct val="90000"/>
              </a:lnSpc>
            </a:pPr>
            <a:r>
              <a:rPr lang="en-US" smtClean="0"/>
              <a:t>A youth-made curriculum that says family must be in the trenches with us and includes support systems receiving political education, thinking about their own support systems and creating goals</a:t>
            </a:r>
          </a:p>
          <a:p>
            <a:pPr defTabSz="457200">
              <a:lnSpc>
                <a:spcPct val="90000"/>
              </a:lnSpc>
            </a:pPr>
            <a:r>
              <a:rPr lang="en-US" smtClean="0"/>
              <a:t>Focuses on interdependence, maximizing self-determination, and creating spaces where we can be safe / whole</a:t>
            </a:r>
          </a:p>
        </p:txBody>
      </p:sp>
      <p:sp>
        <p:nvSpPr>
          <p:cNvPr id="47107" name="Slide Number Placeholder 3"/>
          <p:cNvSpPr>
            <a:spLocks noGrp="1"/>
          </p:cNvSpPr>
          <p:nvPr>
            <p:ph type="sldNum" sz="quarter" idx="10"/>
          </p:nvPr>
        </p:nvSpPr>
        <p:spPr>
          <a:noFill/>
          <a:ln>
            <a:miter lim="800000"/>
            <a:headEnd/>
            <a:tailEnd/>
          </a:ln>
        </p:spPr>
        <p:txBody>
          <a:bodyPr/>
          <a:lstStyle/>
          <a:p>
            <a:fld id="{C457693A-6E8C-4270-8561-63804F352E07}" type="slidenum">
              <a:rPr lang="en-US" smtClean="0">
                <a:latin typeface="Arial" charset="0"/>
                <a:cs typeface="Arial" charset="0"/>
              </a:rPr>
              <a:pPr/>
              <a:t>27</a:t>
            </a:fld>
            <a:endParaRPr lang="en-US" smtClean="0">
              <a:latin typeface="Arial" charset="0"/>
              <a:cs typeface="Arial" charset="0"/>
            </a:endParaRPr>
          </a:p>
        </p:txBody>
      </p:sp>
      <p:pic>
        <p:nvPicPr>
          <p:cNvPr id="47108" name="Picture 3" descr="Reap what you sow logo. Tag line: Harvesting support systems"/>
          <p:cNvPicPr>
            <a:picLocks noChangeAspect="1"/>
          </p:cNvPicPr>
          <p:nvPr>
            <p:custDataLst>
              <p:tags r:id="rId1"/>
            </p:custDataLst>
          </p:nvPr>
        </p:nvPicPr>
        <p:blipFill>
          <a:blip r:embed="rId4"/>
          <a:srcRect/>
          <a:stretch>
            <a:fillRect/>
          </a:stretch>
        </p:blipFill>
        <p:spPr bwMode="auto">
          <a:xfrm>
            <a:off x="6629400" y="1447800"/>
            <a:ext cx="2443163"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152400" y="381000"/>
            <a:ext cx="7696200" cy="715963"/>
          </a:xfrm>
        </p:spPr>
        <p:txBody>
          <a:bodyPr/>
          <a:lstStyle/>
          <a:p>
            <a:r>
              <a:rPr lang="en-US" smtClean="0"/>
              <a:t>Putting Young People “at the Center”</a:t>
            </a:r>
          </a:p>
        </p:txBody>
      </p:sp>
      <p:sp>
        <p:nvSpPr>
          <p:cNvPr id="48130" name="Content Placeholder 2"/>
          <p:cNvSpPr>
            <a:spLocks noGrp="1"/>
          </p:cNvSpPr>
          <p:nvPr>
            <p:ph type="body" idx="1"/>
          </p:nvPr>
        </p:nvSpPr>
        <p:spPr/>
        <p:txBody>
          <a:bodyPr/>
          <a:lstStyle/>
          <a:p>
            <a:pPr>
              <a:spcAft>
                <a:spcPts val="1200"/>
              </a:spcAft>
            </a:pPr>
            <a:r>
              <a:rPr lang="en-US" smtClean="0"/>
              <a:t>What would it look like for a transition program to be youth-led? e.g. a CIL staff person who is a young person with a disability-- what would have to happen to support that young person’s work and development?       </a:t>
            </a:r>
          </a:p>
          <a:p>
            <a:pPr>
              <a:spcAft>
                <a:spcPts val="1200"/>
              </a:spcAft>
            </a:pPr>
            <a:r>
              <a:rPr lang="en-US" smtClean="0"/>
              <a:t>How do we support youth voice and understand the power of this work, especially in a world where youth with disabilities do not experience much self determination?</a:t>
            </a:r>
          </a:p>
        </p:txBody>
      </p:sp>
      <p:sp>
        <p:nvSpPr>
          <p:cNvPr id="48131" name="Slide Number Placeholder 3"/>
          <p:cNvSpPr>
            <a:spLocks noGrp="1"/>
          </p:cNvSpPr>
          <p:nvPr>
            <p:ph type="sldNum" sz="quarter" idx="10"/>
          </p:nvPr>
        </p:nvSpPr>
        <p:spPr>
          <a:noFill/>
          <a:ln>
            <a:miter lim="800000"/>
            <a:headEnd/>
            <a:tailEnd/>
          </a:ln>
        </p:spPr>
        <p:txBody>
          <a:bodyPr/>
          <a:lstStyle/>
          <a:p>
            <a:fld id="{0BF22E82-57ED-4507-8B8E-D1E880BF7790}" type="slidenum">
              <a:rPr lang="en-US" smtClean="0">
                <a:latin typeface="Arial" charset="0"/>
                <a:cs typeface="Arial" charset="0"/>
              </a:rPr>
              <a:pPr/>
              <a:t>28</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871E77F4-106B-42B0-BBFD-E5D9B44CCE77}" type="slidenum">
              <a:rPr lang="en-US" sz="800"/>
              <a:pPr algn="r"/>
              <a:t>2</a:t>
            </a:fld>
            <a:endParaRPr lang="en-US" sz="800"/>
          </a:p>
        </p:txBody>
      </p:sp>
      <p:sp>
        <p:nvSpPr>
          <p:cNvPr id="19458" name="Rectangle 2"/>
          <p:cNvSpPr>
            <a:spLocks noGrp="1" noChangeArrowheads="1"/>
          </p:cNvSpPr>
          <p:nvPr>
            <p:ph type="title" idx="4294967295"/>
          </p:nvPr>
        </p:nvSpPr>
        <p:spPr>
          <a:xfrm>
            <a:off x="152400" y="381000"/>
            <a:ext cx="7696200" cy="715963"/>
          </a:xfrm>
        </p:spPr>
        <p:txBody>
          <a:bodyPr/>
          <a:lstStyle/>
          <a:p>
            <a:r>
              <a:rPr lang="en-US" smtClean="0"/>
              <a:t>Purpose of the Project</a:t>
            </a:r>
          </a:p>
        </p:txBody>
      </p:sp>
      <p:sp>
        <p:nvSpPr>
          <p:cNvPr id="19459" name="Rectangle 3"/>
          <p:cNvSpPr>
            <a:spLocks noGrp="1" noChangeArrowheads="1"/>
          </p:cNvSpPr>
          <p:nvPr>
            <p:ph type="body" idx="4294967295"/>
          </p:nvPr>
        </p:nvSpPr>
        <p:spPr/>
        <p:txBody>
          <a:bodyPr/>
          <a:lstStyle/>
          <a:p>
            <a:pPr>
              <a:buFontTx/>
              <a:buNone/>
            </a:pPr>
            <a:r>
              <a:rPr lang="en-US" smtClean="0"/>
              <a:t>	This presentation is part of a series of trainings and other activities provided to the IL field by the New Community Opportunities Center at ILRU. The project’s purpose is to assist CILs in developing self-sustaining programs that support community alternatives to institutionalization for individuals of any age, and youth transition from school to post-secondary education, employment, and community living.</a:t>
            </a:r>
            <a:endParaRPr lang="en-US" sz="140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custDataLst>
              <p:tags r:id="rId1"/>
            </p:custDataLst>
          </p:nvPr>
        </p:nvSpPr>
        <p:spPr>
          <a:xfrm>
            <a:off x="152400" y="152400"/>
            <a:ext cx="7696200" cy="715963"/>
          </a:xfrm>
        </p:spPr>
        <p:txBody>
          <a:bodyPr/>
          <a:lstStyle/>
          <a:p>
            <a:r>
              <a:rPr lang="en-US" smtClean="0"/>
              <a:t>CIL Case Study: Christine</a:t>
            </a:r>
          </a:p>
        </p:txBody>
      </p:sp>
      <p:sp>
        <p:nvSpPr>
          <p:cNvPr id="49154" name="Content Placeholder 2"/>
          <p:cNvSpPr>
            <a:spLocks noGrp="1"/>
          </p:cNvSpPr>
          <p:nvPr>
            <p:ph type="body" idx="1"/>
            <p:custDataLst>
              <p:tags r:id="rId2"/>
            </p:custDataLst>
          </p:nvPr>
        </p:nvSpPr>
        <p:spPr>
          <a:xfrm>
            <a:off x="228600" y="914400"/>
            <a:ext cx="8763000" cy="5181600"/>
          </a:xfrm>
        </p:spPr>
        <p:txBody>
          <a:bodyPr/>
          <a:lstStyle/>
          <a:p>
            <a:pPr>
              <a:lnSpc>
                <a:spcPct val="90000"/>
              </a:lnSpc>
              <a:buFontTx/>
              <a:buNone/>
            </a:pPr>
            <a:r>
              <a:rPr lang="en-US" sz="2400" smtClean="0"/>
              <a:t>CIL contacted by mental health counselor. Young person,</a:t>
            </a:r>
          </a:p>
          <a:p>
            <a:pPr>
              <a:lnSpc>
                <a:spcPct val="90000"/>
              </a:lnSpc>
              <a:buFontTx/>
              <a:buNone/>
            </a:pPr>
            <a:r>
              <a:rPr lang="en-US" sz="2400" smtClean="0"/>
              <a:t>pressured toward IEP Diploma, unmotivated. Parent feared </a:t>
            </a:r>
          </a:p>
          <a:p>
            <a:pPr>
              <a:lnSpc>
                <a:spcPct val="90000"/>
              </a:lnSpc>
              <a:buFontTx/>
              <a:buNone/>
            </a:pPr>
            <a:r>
              <a:rPr lang="en-US" sz="2400" smtClean="0"/>
              <a:t>youth being labeled as mentally ill.  CIL provided…</a:t>
            </a:r>
          </a:p>
          <a:p>
            <a:pPr lvl="1">
              <a:buFontTx/>
              <a:buChar char="•"/>
            </a:pPr>
            <a:r>
              <a:rPr lang="en-US" smtClean="0"/>
              <a:t>Peer Counseling</a:t>
            </a:r>
          </a:p>
          <a:p>
            <a:pPr lvl="1">
              <a:buFontTx/>
              <a:buChar char="•"/>
            </a:pPr>
            <a:r>
              <a:rPr lang="en-US" smtClean="0"/>
              <a:t>Goal Development</a:t>
            </a:r>
          </a:p>
          <a:p>
            <a:pPr lvl="1">
              <a:buFontTx/>
              <a:buChar char="•"/>
            </a:pPr>
            <a:r>
              <a:rPr lang="en-US" smtClean="0"/>
              <a:t>IEP Advocacy</a:t>
            </a:r>
          </a:p>
          <a:p>
            <a:pPr lvl="1">
              <a:buFontTx/>
              <a:buChar char="•"/>
            </a:pPr>
            <a:r>
              <a:rPr lang="en-US" smtClean="0"/>
              <a:t>Career Exploration</a:t>
            </a:r>
          </a:p>
          <a:p>
            <a:pPr lvl="1">
              <a:buFontTx/>
              <a:buChar char="•"/>
            </a:pPr>
            <a:r>
              <a:rPr lang="en-US" smtClean="0"/>
              <a:t>Study Assistance</a:t>
            </a:r>
          </a:p>
          <a:p>
            <a:pPr lvl="1">
              <a:buFontTx/>
              <a:buChar char="•"/>
            </a:pPr>
            <a:r>
              <a:rPr lang="en-US" smtClean="0"/>
              <a:t>Participation in Peer Youth Group</a:t>
            </a:r>
          </a:p>
          <a:p>
            <a:pPr lvl="1">
              <a:buFontTx/>
              <a:buChar char="•"/>
            </a:pPr>
            <a:r>
              <a:rPr lang="en-US" smtClean="0"/>
              <a:t>Parent remained active throughout and in many cases was the determining factor for Christine to follow-through and as a result she graduated with a high school diploma.</a:t>
            </a:r>
          </a:p>
        </p:txBody>
      </p:sp>
      <p:sp>
        <p:nvSpPr>
          <p:cNvPr id="49155" name="Slide Number Placeholder 1"/>
          <p:cNvSpPr>
            <a:spLocks noGrp="1"/>
          </p:cNvSpPr>
          <p:nvPr>
            <p:ph type="sldNum" sz="quarter" idx="10"/>
            <p:custDataLst>
              <p:tags r:id="rId3"/>
            </p:custDataLst>
          </p:nvPr>
        </p:nvSpPr>
        <p:spPr>
          <a:noFill/>
          <a:ln>
            <a:miter lim="800000"/>
            <a:headEnd/>
            <a:tailEnd/>
          </a:ln>
        </p:spPr>
        <p:txBody>
          <a:bodyPr/>
          <a:lstStyle/>
          <a:p>
            <a:fld id="{053A5E85-441E-41F7-ADCA-01BC0967E6D3}" type="slidenum">
              <a:rPr lang="en-US" smtClean="0">
                <a:latin typeface="Arial" charset="0"/>
                <a:cs typeface="Arial" charset="0"/>
              </a:rPr>
              <a:pPr/>
              <a:t>29</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3"/>
          <p:cNvSpPr>
            <a:spLocks noGrp="1"/>
          </p:cNvSpPr>
          <p:nvPr>
            <p:ph type="sldNum" sz="quarter" idx="10"/>
          </p:nvPr>
        </p:nvSpPr>
        <p:spPr>
          <a:noFill/>
          <a:ln>
            <a:miter lim="800000"/>
            <a:headEnd/>
            <a:tailEnd/>
          </a:ln>
        </p:spPr>
        <p:txBody>
          <a:bodyPr/>
          <a:lstStyle/>
          <a:p>
            <a:fld id="{D155A2D8-C07A-42B1-B903-884CF738CD99}" type="slidenum">
              <a:rPr lang="en-US" smtClean="0">
                <a:latin typeface="Arial" charset="0"/>
                <a:cs typeface="Arial" charset="0"/>
              </a:rPr>
              <a:pPr/>
              <a:t>30</a:t>
            </a:fld>
            <a:endParaRPr lang="en-US" smtClean="0">
              <a:latin typeface="Arial" charset="0"/>
              <a:cs typeface="Arial" charset="0"/>
            </a:endParaRPr>
          </a:p>
        </p:txBody>
      </p:sp>
      <p:sp>
        <p:nvSpPr>
          <p:cNvPr id="51202" name="Title 1"/>
          <p:cNvSpPr>
            <a:spLocks/>
          </p:cNvSpPr>
          <p:nvPr>
            <p:custDataLst>
              <p:tags r:id="rId1"/>
            </p:custDataLst>
          </p:nvPr>
        </p:nvSpPr>
        <p:spPr bwMode="auto">
          <a:xfrm>
            <a:off x="152400" y="1874838"/>
            <a:ext cx="8763000" cy="715962"/>
          </a:xfrm>
          <a:prstGeom prst="rect">
            <a:avLst/>
          </a:prstGeom>
          <a:noFill/>
          <a:ln w="9525">
            <a:noFill/>
            <a:miter lim="800000"/>
            <a:headEnd/>
            <a:tailEnd/>
          </a:ln>
        </p:spPr>
        <p:txBody>
          <a:bodyPr anchor="ctr"/>
          <a:lstStyle/>
          <a:p>
            <a:pPr algn="ctr" eaLnBrk="0" hangingPunct="0"/>
            <a:endParaRPr lang="en-US" sz="3200">
              <a:solidFill>
                <a:srgbClr val="333399"/>
              </a:solidFill>
              <a:latin typeface="Arial Rounded MT Bold" pitchFamily="34" charset="0"/>
            </a:endParaRPr>
          </a:p>
        </p:txBody>
      </p:sp>
      <p:sp>
        <p:nvSpPr>
          <p:cNvPr id="51203" name="Rectangle 4"/>
          <p:cNvSpPr>
            <a:spLocks noGrp="1" noChangeArrowheads="1"/>
          </p:cNvSpPr>
          <p:nvPr>
            <p:ph type="title" idx="4294967295"/>
          </p:nvPr>
        </p:nvSpPr>
        <p:spPr>
          <a:xfrm>
            <a:off x="152400" y="1798638"/>
            <a:ext cx="8763000" cy="715962"/>
          </a:xfrm>
        </p:spPr>
        <p:txBody>
          <a:bodyPr/>
          <a:lstStyle/>
          <a:p>
            <a:pPr algn="ctr"/>
            <a:r>
              <a:rPr lang="en-US" smtClean="0"/>
              <a:t>Recap!</a:t>
            </a:r>
            <a:br>
              <a:rPr lang="en-US" smtClean="0"/>
            </a:br>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a:xfrm>
            <a:off x="152400" y="381000"/>
            <a:ext cx="7696200" cy="715963"/>
          </a:xfrm>
        </p:spPr>
        <p:txBody>
          <a:bodyPr/>
          <a:lstStyle/>
          <a:p>
            <a:r>
              <a:rPr lang="en-US" smtClean="0"/>
              <a:t>It takes a village…</a:t>
            </a:r>
          </a:p>
        </p:txBody>
      </p:sp>
      <p:sp>
        <p:nvSpPr>
          <p:cNvPr id="52226" name="Content Placeholder 5"/>
          <p:cNvSpPr>
            <a:spLocks noGrp="1"/>
          </p:cNvSpPr>
          <p:nvPr>
            <p:ph type="body" idx="1"/>
          </p:nvPr>
        </p:nvSpPr>
        <p:spPr/>
        <p:txBody>
          <a:bodyPr/>
          <a:lstStyle/>
          <a:p>
            <a:r>
              <a:rPr lang="en-US" smtClean="0"/>
              <a:t>How can we support parent involvement? What does accessibility look like to working class parents? Parents who do not speak English? Single parents? </a:t>
            </a:r>
          </a:p>
          <a:p>
            <a:r>
              <a:rPr lang="en-US" smtClean="0"/>
              <a:t>How can we incorporate young people building support systems that involve other people? Siblings? Teachers? Neighbors? </a:t>
            </a:r>
          </a:p>
          <a:p>
            <a:r>
              <a:rPr lang="en-US" smtClean="0"/>
              <a:t>How can we support intergenerational mentorship? Peer mentorship? </a:t>
            </a:r>
          </a:p>
          <a:p>
            <a:r>
              <a:rPr lang="en-US" smtClean="0"/>
              <a:t>What else??</a:t>
            </a:r>
          </a:p>
        </p:txBody>
      </p:sp>
      <p:sp>
        <p:nvSpPr>
          <p:cNvPr id="52227" name="Slide Number Placeholder 3"/>
          <p:cNvSpPr>
            <a:spLocks noGrp="1"/>
          </p:cNvSpPr>
          <p:nvPr>
            <p:ph type="sldNum" sz="quarter" idx="10"/>
          </p:nvPr>
        </p:nvSpPr>
        <p:spPr>
          <a:noFill/>
          <a:ln>
            <a:miter lim="800000"/>
            <a:headEnd/>
            <a:tailEnd/>
          </a:ln>
        </p:spPr>
        <p:txBody>
          <a:bodyPr/>
          <a:lstStyle/>
          <a:p>
            <a:fld id="{3E84835A-9DC0-4CD8-94B0-FBEC0CE796C8}" type="slidenum">
              <a:rPr lang="en-US" smtClean="0">
                <a:latin typeface="Arial" charset="0"/>
                <a:cs typeface="Arial" charset="0"/>
              </a:rPr>
              <a:pPr/>
              <a:t>31</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152400" y="381000"/>
            <a:ext cx="7620000" cy="715963"/>
          </a:xfrm>
        </p:spPr>
        <p:txBody>
          <a:bodyPr/>
          <a:lstStyle/>
          <a:p>
            <a:r>
              <a:rPr lang="en-US" smtClean="0"/>
              <a:t>Questions and Answers</a:t>
            </a:r>
          </a:p>
        </p:txBody>
      </p:sp>
      <p:sp>
        <p:nvSpPr>
          <p:cNvPr id="53250" name="Slide Number Placeholder 3"/>
          <p:cNvSpPr>
            <a:spLocks noGrp="1"/>
          </p:cNvSpPr>
          <p:nvPr>
            <p:ph type="sldNum" sz="quarter" idx="10"/>
          </p:nvPr>
        </p:nvSpPr>
        <p:spPr>
          <a:noFill/>
          <a:ln>
            <a:miter lim="800000"/>
            <a:headEnd/>
            <a:tailEnd/>
          </a:ln>
        </p:spPr>
        <p:txBody>
          <a:bodyPr/>
          <a:lstStyle/>
          <a:p>
            <a:fld id="{9754F186-638A-4E74-8FD2-AC563F81C00D}" type="slidenum">
              <a:rPr lang="en-US" smtClean="0">
                <a:latin typeface="Arial" charset="0"/>
                <a:cs typeface="Arial" charset="0"/>
              </a:rPr>
              <a:pPr/>
              <a:t>32</a:t>
            </a:fld>
            <a:endParaRPr lang="en-US" smtClean="0">
              <a:latin typeface="Arial" charset="0"/>
              <a:cs typeface="Arial" charset="0"/>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152400" y="304800"/>
            <a:ext cx="8763000" cy="715963"/>
          </a:xfrm>
        </p:spPr>
        <p:txBody>
          <a:bodyPr/>
          <a:lstStyle/>
          <a:p>
            <a:r>
              <a:rPr lang="en-US" smtClean="0"/>
              <a:t>Resources</a:t>
            </a:r>
          </a:p>
        </p:txBody>
      </p:sp>
      <p:sp>
        <p:nvSpPr>
          <p:cNvPr id="54274" name="Content Placeholder 2"/>
          <p:cNvSpPr>
            <a:spLocks noGrp="1"/>
          </p:cNvSpPr>
          <p:nvPr>
            <p:ph type="body" idx="1"/>
          </p:nvPr>
        </p:nvSpPr>
        <p:spPr>
          <a:xfrm>
            <a:off x="381000" y="1143000"/>
            <a:ext cx="8534400" cy="4876800"/>
          </a:xfrm>
        </p:spPr>
        <p:txBody>
          <a:bodyPr/>
          <a:lstStyle/>
          <a:p>
            <a:r>
              <a:rPr lang="en-US" smtClean="0"/>
              <a:t>www.nyln.org – National Youth Leadership Network</a:t>
            </a:r>
          </a:p>
          <a:p>
            <a:r>
              <a:rPr lang="en-US" smtClean="0"/>
              <a:t>www.wrightslaw.com – site for parents/advocates to learn about educational laws</a:t>
            </a:r>
          </a:p>
          <a:p>
            <a:r>
              <a:rPr lang="en-US" smtClean="0"/>
              <a:t>www.kidstogether.org – Information &amp; resources for children and adults with disabilities</a:t>
            </a:r>
          </a:p>
          <a:p>
            <a:pPr>
              <a:buFontTx/>
              <a:buNone/>
            </a:pPr>
            <a:r>
              <a:rPr lang="en-US" smtClean="0"/>
              <a:t>	Check out Community and Perspectives!</a:t>
            </a:r>
          </a:p>
          <a:p>
            <a:r>
              <a:rPr lang="en-US" smtClean="0"/>
              <a:t>www.bls.gov/k12/ - The Bureau of Labor Statistics</a:t>
            </a:r>
            <a:endParaRPr lang="en-US" smtClean="0">
              <a:hlinkClick r:id="rId3"/>
            </a:endParaRPr>
          </a:p>
          <a:p>
            <a:r>
              <a:rPr lang="en-US" smtClean="0"/>
              <a:t>http://www.arcnetc.org/uploads/Guardianship_and_Alternatives_.pdf - Guardianship Alternatives</a:t>
            </a:r>
          </a:p>
        </p:txBody>
      </p:sp>
      <p:sp>
        <p:nvSpPr>
          <p:cNvPr id="54275" name="Slide Number Placeholder 1"/>
          <p:cNvSpPr>
            <a:spLocks noGrp="1"/>
          </p:cNvSpPr>
          <p:nvPr>
            <p:ph type="sldNum" sz="quarter" idx="10"/>
          </p:nvPr>
        </p:nvSpPr>
        <p:spPr>
          <a:noFill/>
          <a:ln>
            <a:miter lim="800000"/>
            <a:headEnd/>
            <a:tailEnd/>
          </a:ln>
        </p:spPr>
        <p:txBody>
          <a:bodyPr/>
          <a:lstStyle/>
          <a:p>
            <a:fld id="{57C40B59-4E48-441D-AF51-905CBBCCDE00}" type="slidenum">
              <a:rPr lang="en-US" smtClean="0">
                <a:latin typeface="Arial" charset="0"/>
                <a:cs typeface="Arial" charset="0"/>
              </a:rPr>
              <a:pPr/>
              <a:t>33</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6"/>
          <p:cNvSpPr>
            <a:spLocks noGrp="1" noChangeArrowheads="1"/>
          </p:cNvSpPr>
          <p:nvPr>
            <p:ph type="sldNum" sz="quarter" idx="10"/>
          </p:nvPr>
        </p:nvSpPr>
        <p:spPr>
          <a:noFill/>
          <a:ln>
            <a:miter lim="800000"/>
            <a:headEnd/>
            <a:tailEnd/>
          </a:ln>
        </p:spPr>
        <p:txBody>
          <a:bodyPr/>
          <a:lstStyle/>
          <a:p>
            <a:fld id="{ED8A5294-5FF5-4E81-AA52-DF948F014D48}" type="slidenum">
              <a:rPr lang="en-US" smtClean="0">
                <a:latin typeface="Arial" charset="0"/>
                <a:cs typeface="Arial" charset="0"/>
              </a:rPr>
              <a:pPr/>
              <a:t>34</a:t>
            </a:fld>
            <a:endParaRPr lang="en-US" smtClean="0">
              <a:latin typeface="Arial" charset="0"/>
              <a:cs typeface="Arial" charset="0"/>
            </a:endParaRPr>
          </a:p>
        </p:txBody>
      </p:sp>
      <p:sp>
        <p:nvSpPr>
          <p:cNvPr id="56322" name="Rectangle 3"/>
          <p:cNvSpPr>
            <a:spLocks noGrp="1" noChangeArrowheads="1"/>
          </p:cNvSpPr>
          <p:nvPr>
            <p:ph type="title"/>
          </p:nvPr>
        </p:nvSpPr>
        <p:spPr>
          <a:xfrm>
            <a:off x="152400" y="381000"/>
            <a:ext cx="7620000" cy="715963"/>
          </a:xfrm>
        </p:spPr>
        <p:txBody>
          <a:bodyPr/>
          <a:lstStyle/>
          <a:p>
            <a:r>
              <a:rPr lang="en-US" smtClean="0"/>
              <a:t>Contact Information</a:t>
            </a:r>
          </a:p>
        </p:txBody>
      </p:sp>
      <p:sp>
        <p:nvSpPr>
          <p:cNvPr id="56323" name="Rectangle 2"/>
          <p:cNvSpPr>
            <a:spLocks noGrp="1"/>
          </p:cNvSpPr>
          <p:nvPr>
            <p:ph type="body" idx="1"/>
          </p:nvPr>
        </p:nvSpPr>
        <p:spPr/>
        <p:txBody>
          <a:bodyPr/>
          <a:lstStyle/>
          <a:p>
            <a:pPr indent="-57150"/>
            <a:r>
              <a:rPr lang="en-US" smtClean="0"/>
              <a:t>  Aaron T. Baier 	abaier@aticortland.org</a:t>
            </a:r>
          </a:p>
          <a:p>
            <a:pPr indent="-57150"/>
            <a:r>
              <a:rPr lang="en-US" smtClean="0"/>
              <a:t>  Jayne Chase 		jchase1040@aol.com</a:t>
            </a:r>
          </a:p>
          <a:p>
            <a:pPr indent="-57150"/>
            <a:r>
              <a:rPr lang="en-US" smtClean="0"/>
              <a:t>  Stacey Milbern 	stacey@NYLN.org</a:t>
            </a:r>
          </a:p>
        </p:txBody>
      </p:sp>
      <p:pic>
        <p:nvPicPr>
          <p:cNvPr id="56324" name="Picture 5" descr="Hand depositing mail in mailbox."/>
          <p:cNvPicPr>
            <a:picLocks noChangeAspect="1" noChangeArrowheads="1"/>
          </p:cNvPicPr>
          <p:nvPr/>
        </p:nvPicPr>
        <p:blipFill>
          <a:blip r:embed="rId3"/>
          <a:srcRect/>
          <a:stretch>
            <a:fillRect/>
          </a:stretch>
        </p:blipFill>
        <p:spPr bwMode="auto">
          <a:xfrm>
            <a:off x="3200400" y="3124200"/>
            <a:ext cx="2514600" cy="23844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6"/>
          <p:cNvSpPr>
            <a:spLocks noGrp="1" noChangeArrowheads="1"/>
          </p:cNvSpPr>
          <p:nvPr>
            <p:ph type="sldNum" sz="quarter" idx="10"/>
          </p:nvPr>
        </p:nvSpPr>
        <p:spPr>
          <a:noFill/>
          <a:ln>
            <a:miter lim="800000"/>
            <a:headEnd/>
            <a:tailEnd/>
          </a:ln>
        </p:spPr>
        <p:txBody>
          <a:bodyPr/>
          <a:lstStyle/>
          <a:p>
            <a:fld id="{EC4D8039-4B25-42B7-BF2A-7860E6776232}" type="slidenum">
              <a:rPr lang="en-US" smtClean="0">
                <a:latin typeface="Arial" charset="0"/>
                <a:cs typeface="Arial" charset="0"/>
              </a:rPr>
              <a:pPr/>
              <a:t>35</a:t>
            </a:fld>
            <a:endParaRPr lang="en-US" smtClean="0">
              <a:latin typeface="Arial" charset="0"/>
              <a:cs typeface="Arial" charset="0"/>
            </a:endParaRPr>
          </a:p>
        </p:txBody>
      </p:sp>
      <p:sp>
        <p:nvSpPr>
          <p:cNvPr id="57346" name="Rectangle 2"/>
          <p:cNvSpPr>
            <a:spLocks noGrp="1" noChangeArrowheads="1"/>
          </p:cNvSpPr>
          <p:nvPr>
            <p:ph type="title"/>
          </p:nvPr>
        </p:nvSpPr>
        <p:spPr>
          <a:xfrm>
            <a:off x="152400" y="381000"/>
            <a:ext cx="7696200" cy="715963"/>
          </a:xfrm>
        </p:spPr>
        <p:txBody>
          <a:bodyPr/>
          <a:lstStyle/>
          <a:p>
            <a:r>
              <a:rPr lang="en-US" smtClean="0"/>
              <a:t>Wrap Up and Evaluation</a:t>
            </a:r>
          </a:p>
        </p:txBody>
      </p:sp>
      <p:sp>
        <p:nvSpPr>
          <p:cNvPr id="57347" name="Rectangle 3"/>
          <p:cNvSpPr>
            <a:spLocks noGrp="1" noChangeArrowheads="1"/>
          </p:cNvSpPr>
          <p:nvPr>
            <p:ph type="body" idx="1"/>
          </p:nvPr>
        </p:nvSpPr>
        <p:spPr/>
        <p:txBody>
          <a:bodyPr/>
          <a:lstStyle/>
          <a:p>
            <a:r>
              <a:rPr lang="en-US" smtClean="0"/>
              <a:t> Please complete the evaluation of this program by clicking here:</a:t>
            </a:r>
          </a:p>
          <a:p>
            <a:pPr eaLnBrk="1" hangingPunct="1">
              <a:buFontTx/>
              <a:buNone/>
            </a:pPr>
            <a:r>
              <a:rPr lang="en-US" smtClean="0">
                <a:hlinkClick r:id="rId3"/>
              </a:rPr>
              <a:t>https://vovici.com/wsb.dll/s/12291g4a93f</a:t>
            </a:r>
            <a:endParaRPr lang="en-US"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152400" y="381000"/>
            <a:ext cx="7696200" cy="715963"/>
          </a:xfrm>
        </p:spPr>
        <p:txBody>
          <a:bodyPr/>
          <a:lstStyle/>
          <a:p>
            <a:r>
              <a:rPr lang="en-US" smtClean="0"/>
              <a:t>New Community Opportunities </a:t>
            </a:r>
            <a:br>
              <a:rPr lang="en-US" smtClean="0"/>
            </a:br>
            <a:r>
              <a:rPr lang="en-US" smtClean="0"/>
              <a:t>Attribution</a:t>
            </a:r>
          </a:p>
        </p:txBody>
      </p:sp>
      <p:sp>
        <p:nvSpPr>
          <p:cNvPr id="58370" name="Content Placeholder 2"/>
          <p:cNvSpPr>
            <a:spLocks noGrp="1"/>
          </p:cNvSpPr>
          <p:nvPr>
            <p:ph type="body" idx="1"/>
          </p:nvPr>
        </p:nvSpPr>
        <p:spPr>
          <a:xfrm>
            <a:off x="457200" y="1295400"/>
            <a:ext cx="8534400" cy="4876800"/>
          </a:xfrm>
        </p:spPr>
        <p:txBody>
          <a:bodyPr/>
          <a:lstStyle/>
          <a:p>
            <a:pPr>
              <a:buFontTx/>
              <a:buNone/>
            </a:pPr>
            <a:endParaRPr lang="en-US" smtClean="0"/>
          </a:p>
          <a:p>
            <a:pPr>
              <a:buFontTx/>
              <a:buNone/>
            </a:pPr>
            <a:endParaRPr lang="en-US" sz="800" smtClean="0"/>
          </a:p>
          <a:p>
            <a:pPr>
              <a:buFontTx/>
              <a:buNone/>
            </a:pPr>
            <a:endParaRPr lang="en-US" sz="800" smtClean="0"/>
          </a:p>
          <a:p>
            <a:pPr>
              <a:buFontTx/>
              <a:buNone/>
            </a:pPr>
            <a:endParaRPr lang="en-US" b="1" smtClean="0"/>
          </a:p>
          <a:p>
            <a:pPr>
              <a:buFontTx/>
              <a:buNone/>
            </a:pPr>
            <a:endParaRPr lang="en-US" smtClean="0"/>
          </a:p>
        </p:txBody>
      </p:sp>
      <p:sp>
        <p:nvSpPr>
          <p:cNvPr id="58371" name="Slide Number Placeholder 3"/>
          <p:cNvSpPr>
            <a:spLocks noGrp="1"/>
          </p:cNvSpPr>
          <p:nvPr>
            <p:ph type="sldNum" sz="quarter" idx="10"/>
          </p:nvPr>
        </p:nvSpPr>
        <p:spPr>
          <a:noFill/>
          <a:ln>
            <a:miter lim="800000"/>
            <a:headEnd/>
            <a:tailEnd/>
          </a:ln>
        </p:spPr>
        <p:txBody>
          <a:bodyPr/>
          <a:lstStyle/>
          <a:p>
            <a:fld id="{A44D7B42-A368-4DC9-A7CF-4ACDBAE36E6F}" type="slidenum">
              <a:rPr lang="en-US" smtClean="0">
                <a:latin typeface="Arial" charset="0"/>
                <a:cs typeface="Arial" charset="0"/>
              </a:rPr>
              <a:pPr/>
              <a:t>36</a:t>
            </a:fld>
            <a:endParaRPr lang="en-US" smtClean="0">
              <a:latin typeface="Arial" charset="0"/>
              <a:cs typeface="Arial" charset="0"/>
            </a:endParaRPr>
          </a:p>
        </p:txBody>
      </p:sp>
      <p:sp>
        <p:nvSpPr>
          <p:cNvPr id="58372" name="Content Placeholder 6"/>
          <p:cNvSpPr>
            <a:spLocks/>
          </p:cNvSpPr>
          <p:nvPr/>
        </p:nvSpPr>
        <p:spPr bwMode="auto">
          <a:xfrm>
            <a:off x="381000" y="1371600"/>
            <a:ext cx="8610600" cy="4876800"/>
          </a:xfrm>
          <a:prstGeom prst="rect">
            <a:avLst/>
          </a:prstGeom>
          <a:noFill/>
          <a:ln w="9525">
            <a:noFill/>
            <a:miter lim="800000"/>
            <a:headEnd/>
            <a:tailEnd/>
          </a:ln>
        </p:spPr>
        <p:txBody>
          <a:bodyPr/>
          <a:lstStyle/>
          <a:p>
            <a:pPr marL="342900" indent="-342900">
              <a:spcBef>
                <a:spcPct val="20000"/>
              </a:spcBef>
              <a:buClr>
                <a:srgbClr val="000066"/>
              </a:buClr>
            </a:pPr>
            <a:r>
              <a:rPr lang="en-US" sz="2200" b="0">
                <a:latin typeface="Tahoma" pitchFamily="34" charset="0"/>
              </a:rPr>
              <a:t>	</a:t>
            </a:r>
            <a:r>
              <a:rPr lang="en-US" sz="2400" b="0">
                <a:latin typeface="Tahoma" pitchFamily="34" charset="0"/>
              </a:rPr>
              <a:t>This webinar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EF5939E1-A013-42AD-9847-902C990182B9}" type="slidenum">
              <a:rPr lang="en-US" sz="800"/>
              <a:pPr algn="r"/>
              <a:t>3</a:t>
            </a:fld>
            <a:endParaRPr lang="en-US" sz="800"/>
          </a:p>
        </p:txBody>
      </p:sp>
      <p:sp>
        <p:nvSpPr>
          <p:cNvPr id="20482" name="Title 1"/>
          <p:cNvSpPr>
            <a:spLocks noGrp="1"/>
          </p:cNvSpPr>
          <p:nvPr>
            <p:ph type="title" idx="4294967295"/>
          </p:nvPr>
        </p:nvSpPr>
        <p:spPr>
          <a:xfrm>
            <a:off x="152400" y="381000"/>
            <a:ext cx="7696200" cy="715963"/>
          </a:xfrm>
        </p:spPr>
        <p:txBody>
          <a:bodyPr/>
          <a:lstStyle/>
          <a:p>
            <a:r>
              <a:rPr lang="en-US" smtClean="0"/>
              <a:t>Youth Transition Project Team</a:t>
            </a:r>
          </a:p>
        </p:txBody>
      </p:sp>
      <p:sp>
        <p:nvSpPr>
          <p:cNvPr id="20483" name="Content Placeholder 2"/>
          <p:cNvSpPr>
            <a:spLocks noGrp="1"/>
          </p:cNvSpPr>
          <p:nvPr>
            <p:ph type="body" idx="4294967295"/>
          </p:nvPr>
        </p:nvSpPr>
        <p:spPr>
          <a:xfrm>
            <a:off x="457200" y="1219200"/>
            <a:ext cx="8534400" cy="4876800"/>
          </a:xfrm>
        </p:spPr>
        <p:txBody>
          <a:bodyPr/>
          <a:lstStyle/>
          <a:p>
            <a:pPr>
              <a:buFontTx/>
              <a:buNone/>
            </a:pPr>
            <a:r>
              <a:rPr lang="en-US" smtClean="0"/>
              <a:t>ILRU’s partners and collaborators in the youth transition activities include </a:t>
            </a:r>
          </a:p>
          <a:p>
            <a:r>
              <a:rPr lang="en-US" smtClean="0"/>
              <a:t>Utah State University, Center for Persons with Disabilities</a:t>
            </a:r>
          </a:p>
          <a:p>
            <a:r>
              <a:rPr lang="en-US" smtClean="0"/>
              <a:t>National Youth Leadership Network</a:t>
            </a:r>
          </a:p>
          <a:p>
            <a:r>
              <a:rPr lang="en-US" smtClean="0"/>
              <a:t>Michele Martin, Social Media Consultant</a:t>
            </a:r>
          </a:p>
          <a:p>
            <a:r>
              <a:rPr lang="en-US" smtClean="0"/>
              <a:t>Margo Vreeburg Izzo, Ohio State’s Nisonger Center</a:t>
            </a:r>
          </a:p>
          <a:p>
            <a:r>
              <a:rPr lang="en-US" smtClean="0"/>
              <a:t>Association of Programs for Rural Independent Living</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152400" y="381000"/>
            <a:ext cx="7696200" cy="715963"/>
          </a:xfrm>
        </p:spPr>
        <p:txBody>
          <a:bodyPr/>
          <a:lstStyle/>
          <a:p>
            <a:r>
              <a:rPr lang="en-US" smtClean="0"/>
              <a:t>You will learn…</a:t>
            </a:r>
          </a:p>
        </p:txBody>
      </p:sp>
      <p:sp>
        <p:nvSpPr>
          <p:cNvPr id="21506" name="Content Placeholder 2"/>
          <p:cNvSpPr>
            <a:spLocks noGrp="1"/>
          </p:cNvSpPr>
          <p:nvPr>
            <p:ph idx="4294967295"/>
          </p:nvPr>
        </p:nvSpPr>
        <p:spPr/>
        <p:txBody>
          <a:bodyPr/>
          <a:lstStyle/>
          <a:p>
            <a:pPr>
              <a:buFont typeface="Symbol" pitchFamily="18" charset="2"/>
              <a:buChar char=""/>
            </a:pPr>
            <a:r>
              <a:rPr lang="en-US" smtClean="0"/>
              <a:t>The important role and value of parental involvement at key points in the youth transition process</a:t>
            </a:r>
          </a:p>
          <a:p>
            <a:pPr>
              <a:buFont typeface="Symbol" pitchFamily="18" charset="2"/>
              <a:buChar char=""/>
            </a:pPr>
            <a:r>
              <a:rPr lang="en-US" smtClean="0"/>
              <a:t>When and how Centers can involve parents in a way that maintains consumer self-determination</a:t>
            </a:r>
          </a:p>
          <a:p>
            <a:pPr>
              <a:buFont typeface="Symbol" pitchFamily="18" charset="2"/>
              <a:buChar char=""/>
            </a:pPr>
            <a:r>
              <a:rPr lang="en-US" smtClean="0"/>
              <a:t>Best practices and strategies to assist parents with challenging situations through real life examples of effective parent/child collaboration through the transition process</a:t>
            </a:r>
          </a:p>
        </p:txBody>
      </p:sp>
      <p:sp>
        <p:nvSpPr>
          <p:cNvPr id="2150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9027671-B42C-4F7A-8D07-23B00639FD49}" type="slidenum">
              <a:rPr lang="en-US" sz="800"/>
              <a:pPr algn="r"/>
              <a:t>4</a:t>
            </a:fld>
            <a:endParaRPr lang="en-US" sz="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custDataLst>
              <p:tags r:id="rId1"/>
            </p:custDataLst>
          </p:nvPr>
        </p:nvSpPr>
        <p:spPr>
          <a:xfrm>
            <a:off x="152400" y="381000"/>
            <a:ext cx="7391400" cy="715963"/>
          </a:xfrm>
        </p:spPr>
        <p:txBody>
          <a:bodyPr/>
          <a:lstStyle/>
          <a:p>
            <a:r>
              <a:rPr lang="en-US" smtClean="0"/>
              <a:t>Common Perception of Youth and Families in the Transition Process</a:t>
            </a:r>
          </a:p>
        </p:txBody>
      </p:sp>
      <p:sp>
        <p:nvSpPr>
          <p:cNvPr id="22530" name="Rectangle 3"/>
          <p:cNvSpPr>
            <a:spLocks noGrp="1" noChangeArrowheads="1"/>
          </p:cNvSpPr>
          <p:nvPr>
            <p:ph type="body" idx="1"/>
            <p:custDataLst>
              <p:tags r:id="rId2"/>
            </p:custDataLst>
          </p:nvPr>
        </p:nvSpPr>
        <p:spPr>
          <a:xfrm>
            <a:off x="457200" y="1371600"/>
            <a:ext cx="8534400" cy="4876800"/>
          </a:xfrm>
        </p:spPr>
        <p:txBody>
          <a:bodyPr/>
          <a:lstStyle/>
          <a:p>
            <a:r>
              <a:rPr lang="en-US" smtClean="0"/>
              <a:t>“They don’t know.”</a:t>
            </a:r>
          </a:p>
          <a:p>
            <a:r>
              <a:rPr lang="en-US" smtClean="0"/>
              <a:t>“They don’t care.”</a:t>
            </a:r>
          </a:p>
          <a:p>
            <a:r>
              <a:rPr lang="en-US" smtClean="0"/>
              <a:t>“They can’t / don’t have the skills to do this.”</a:t>
            </a:r>
          </a:p>
          <a:p>
            <a:r>
              <a:rPr lang="en-US" smtClean="0"/>
              <a:t>“What made them become parents?”</a:t>
            </a:r>
          </a:p>
          <a:p>
            <a:r>
              <a:rPr lang="en-US" smtClean="0"/>
              <a:t>“We know better than they do about this.”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9E317D9D-3A84-4F58-9FDC-8007DF5503FA}" type="slidenum">
              <a:rPr lang="en-US" sz="800">
                <a:ea typeface="ＭＳ Ｐゴシック" pitchFamily="1" charset="-128"/>
              </a:rPr>
              <a:pPr algn="r"/>
              <a:t>6</a:t>
            </a:fld>
            <a:endParaRPr lang="en-US" sz="800">
              <a:ea typeface="ＭＳ Ｐゴシック" pitchFamily="1" charset="-128"/>
            </a:endParaRPr>
          </a:p>
        </p:txBody>
      </p:sp>
      <p:sp>
        <p:nvSpPr>
          <p:cNvPr id="23554" name="Title 1"/>
          <p:cNvSpPr>
            <a:spLocks noGrp="1"/>
          </p:cNvSpPr>
          <p:nvPr>
            <p:ph type="title"/>
          </p:nvPr>
        </p:nvSpPr>
        <p:spPr>
          <a:xfrm>
            <a:off x="152400" y="381000"/>
            <a:ext cx="7391400" cy="715963"/>
          </a:xfrm>
        </p:spPr>
        <p:txBody>
          <a:bodyPr/>
          <a:lstStyle/>
          <a:p>
            <a:r>
              <a:rPr lang="en-US" smtClean="0"/>
              <a:t>Systemic Reasons for these Perceptions</a:t>
            </a:r>
          </a:p>
        </p:txBody>
      </p:sp>
      <p:sp>
        <p:nvSpPr>
          <p:cNvPr id="23555" name="Rectangle 7"/>
          <p:cNvSpPr>
            <a:spLocks noGrp="1" noChangeArrowheads="1"/>
          </p:cNvSpPr>
          <p:nvPr>
            <p:ph type="body" idx="1"/>
          </p:nvPr>
        </p:nvSpPr>
        <p:spPr/>
        <p:txBody>
          <a:bodyPr/>
          <a:lstStyle/>
          <a:p>
            <a:r>
              <a:rPr lang="en-US" smtClean="0"/>
              <a:t>Ableism – system of power that favors people marked as able-bodied and polices those marked as having a disability </a:t>
            </a:r>
          </a:p>
          <a:p>
            <a:r>
              <a:rPr lang="en-US" smtClean="0"/>
              <a:t>Ageism – system of power that says people of a certain age group (e.g. older people, youth) are less valuable or deserving of self-determination</a:t>
            </a:r>
          </a:p>
          <a:p>
            <a:r>
              <a:rPr lang="en-US" smtClean="0"/>
              <a:t>Classism and racism</a:t>
            </a:r>
          </a:p>
          <a:p>
            <a:r>
              <a:rPr lang="en-US" smtClean="0"/>
              <a:t>Presumed incompetence </a:t>
            </a:r>
          </a:p>
          <a:p>
            <a:r>
              <a:rPr lang="en-US" smtClean="0"/>
              <a:t>Paternalism </a:t>
            </a:r>
          </a:p>
        </p:txBody>
      </p:sp>
      <p:sp>
        <p:nvSpPr>
          <p:cNvPr id="23556" name="Content Placeholder 2"/>
          <p:cNvSpPr>
            <a:spLocks/>
          </p:cNvSpPr>
          <p:nvPr/>
        </p:nvSpPr>
        <p:spPr bwMode="auto">
          <a:xfrm>
            <a:off x="457200" y="1066800"/>
            <a:ext cx="8686800" cy="5334000"/>
          </a:xfrm>
          <a:prstGeom prst="rect">
            <a:avLst/>
          </a:prstGeom>
          <a:noFill/>
          <a:ln w="9525">
            <a:noFill/>
            <a:miter lim="800000"/>
            <a:headEnd/>
            <a:tailEnd/>
          </a:ln>
        </p:spPr>
        <p:txBody>
          <a:bodyPr/>
          <a:lstStyle/>
          <a:p>
            <a:pPr marL="342900" indent="-342900" eaLnBrk="0" hangingPunct="0">
              <a:spcBef>
                <a:spcPct val="20000"/>
              </a:spcBef>
              <a:buClr>
                <a:srgbClr val="000066"/>
              </a:buClr>
            </a:pPr>
            <a:endParaRPr lang="en-US" sz="2800" b="0">
              <a:latin typeface="Tahoma" pitchFamily="34" charset="0"/>
              <a:ea typeface="ＭＳ Ｐゴシック" pitchFamily="1" charset="-128"/>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6"/>
          <p:cNvSpPr>
            <a:spLocks noGrp="1" noChangeArrowheads="1"/>
          </p:cNvSpPr>
          <p:nvPr>
            <p:ph type="sldNum" sz="quarter" idx="10"/>
          </p:nvPr>
        </p:nvSpPr>
        <p:spPr>
          <a:noFill/>
          <a:ln>
            <a:miter lim="800000"/>
            <a:headEnd/>
            <a:tailEnd/>
          </a:ln>
        </p:spPr>
        <p:txBody>
          <a:bodyPr/>
          <a:lstStyle/>
          <a:p>
            <a:fld id="{EB6E569F-1DB7-440F-A4D5-3777746A7E51}" type="slidenum">
              <a:rPr lang="en-US" smtClean="0">
                <a:latin typeface="Arial" charset="0"/>
                <a:cs typeface="Arial" charset="0"/>
              </a:rPr>
              <a:pPr/>
              <a:t>7</a:t>
            </a:fld>
            <a:endParaRPr lang="en-US" smtClean="0">
              <a:latin typeface="Arial" charset="0"/>
              <a:cs typeface="Arial" charset="0"/>
            </a:endParaRPr>
          </a:p>
        </p:txBody>
      </p:sp>
      <p:sp>
        <p:nvSpPr>
          <p:cNvPr id="24578" name="Title 1"/>
          <p:cNvSpPr>
            <a:spLocks noGrp="1"/>
          </p:cNvSpPr>
          <p:nvPr>
            <p:ph type="title"/>
          </p:nvPr>
        </p:nvSpPr>
        <p:spPr>
          <a:xfrm>
            <a:off x="152400" y="304800"/>
            <a:ext cx="7391400" cy="715963"/>
          </a:xfrm>
        </p:spPr>
        <p:txBody>
          <a:bodyPr/>
          <a:lstStyle/>
          <a:p>
            <a:r>
              <a:rPr lang="en-US" sz="3600" smtClean="0"/>
              <a:t>Who/What is a Parent?</a:t>
            </a:r>
          </a:p>
        </p:txBody>
      </p:sp>
      <p:sp>
        <p:nvSpPr>
          <p:cNvPr id="24579" name="Content Placeholder 2"/>
          <p:cNvSpPr>
            <a:spLocks noGrp="1"/>
          </p:cNvSpPr>
          <p:nvPr>
            <p:ph type="body" idx="1"/>
          </p:nvPr>
        </p:nvSpPr>
        <p:spPr>
          <a:xfrm>
            <a:off x="304800" y="1143000"/>
            <a:ext cx="8534400" cy="4876800"/>
          </a:xfrm>
        </p:spPr>
        <p:txBody>
          <a:bodyPr/>
          <a:lstStyle/>
          <a:p>
            <a:pPr>
              <a:lnSpc>
                <a:spcPct val="90000"/>
              </a:lnSpc>
            </a:pPr>
            <a:r>
              <a:rPr lang="en-US" smtClean="0"/>
              <a:t>What has traditionally been viewed as a parent(s)</a:t>
            </a:r>
          </a:p>
          <a:p>
            <a:pPr>
              <a:lnSpc>
                <a:spcPct val="90000"/>
              </a:lnSpc>
              <a:buFontTx/>
              <a:buNone/>
            </a:pPr>
            <a:r>
              <a:rPr lang="en-US" smtClean="0"/>
              <a:t>	devalues/excludes youth who do not have this</a:t>
            </a:r>
          </a:p>
          <a:p>
            <a:pPr>
              <a:lnSpc>
                <a:spcPct val="90000"/>
              </a:lnSpc>
              <a:buFontTx/>
              <a:buNone/>
            </a:pPr>
            <a:r>
              <a:rPr lang="en-US" smtClean="0"/>
              <a:t>	traditional model as a part of their lives. </a:t>
            </a:r>
          </a:p>
          <a:p>
            <a:pPr lvl="2">
              <a:lnSpc>
                <a:spcPct val="90000"/>
              </a:lnSpc>
            </a:pPr>
            <a:r>
              <a:rPr lang="en-US" sz="2800" smtClean="0"/>
              <a:t>Biological or Adoptive</a:t>
            </a:r>
          </a:p>
          <a:p>
            <a:pPr lvl="2">
              <a:lnSpc>
                <a:spcPct val="90000"/>
              </a:lnSpc>
            </a:pPr>
            <a:r>
              <a:rPr lang="en-US" sz="2800" smtClean="0"/>
              <a:t>Foster</a:t>
            </a:r>
          </a:p>
          <a:p>
            <a:pPr lvl="2">
              <a:lnSpc>
                <a:spcPct val="90000"/>
              </a:lnSpc>
            </a:pPr>
            <a:r>
              <a:rPr lang="en-US" sz="2800" smtClean="0"/>
              <a:t>Grandparents</a:t>
            </a:r>
          </a:p>
          <a:p>
            <a:pPr lvl="2">
              <a:lnSpc>
                <a:spcPct val="90000"/>
              </a:lnSpc>
            </a:pPr>
            <a:r>
              <a:rPr lang="en-US" sz="2800" smtClean="0"/>
              <a:t>Older Sibling</a:t>
            </a:r>
          </a:p>
          <a:p>
            <a:pPr lvl="2">
              <a:lnSpc>
                <a:spcPct val="90000"/>
              </a:lnSpc>
            </a:pPr>
            <a:r>
              <a:rPr lang="en-US" sz="2800" smtClean="0"/>
              <a:t>Adult Ally</a:t>
            </a:r>
          </a:p>
          <a:p>
            <a:r>
              <a:rPr lang="en-US" smtClean="0"/>
              <a:t>How can we move beyond this definition of “parent” into an understanding of a support system?</a:t>
            </a:r>
            <a:endParaRPr lang="en-US" sz="240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52400" y="304800"/>
            <a:ext cx="7772400" cy="715963"/>
          </a:xfrm>
        </p:spPr>
        <p:txBody>
          <a:bodyPr/>
          <a:lstStyle/>
          <a:p>
            <a:r>
              <a:rPr lang="en-US" smtClean="0"/>
              <a:t>The Role of Parents/Support System</a:t>
            </a:r>
          </a:p>
        </p:txBody>
      </p:sp>
      <p:sp>
        <p:nvSpPr>
          <p:cNvPr id="25602" name="Content Placeholder 2"/>
          <p:cNvSpPr>
            <a:spLocks noGrp="1"/>
          </p:cNvSpPr>
          <p:nvPr>
            <p:ph type="body" idx="1"/>
          </p:nvPr>
        </p:nvSpPr>
        <p:spPr>
          <a:xfrm>
            <a:off x="457200" y="1143000"/>
            <a:ext cx="8534400" cy="4876800"/>
          </a:xfrm>
        </p:spPr>
        <p:txBody>
          <a:bodyPr/>
          <a:lstStyle/>
          <a:p>
            <a:r>
              <a:rPr lang="en-US" smtClean="0"/>
              <a:t>Parents are sometimes the one consistent relationship in a young person’s life.</a:t>
            </a:r>
          </a:p>
          <a:p>
            <a:r>
              <a:rPr lang="en-US" smtClean="0"/>
              <a:t>Parents often provide, among other things:</a:t>
            </a:r>
          </a:p>
          <a:p>
            <a:pPr marL="400050" lvl="1" indent="0">
              <a:buFont typeface="Wingdings" pitchFamily="2" charset="2"/>
              <a:buChar char="§"/>
            </a:pPr>
            <a:r>
              <a:rPr lang="en-US" sz="2600" smtClean="0"/>
              <a:t>Food</a:t>
            </a:r>
          </a:p>
          <a:p>
            <a:pPr marL="400050" lvl="1" indent="0">
              <a:buFont typeface="Wingdings" pitchFamily="2" charset="2"/>
              <a:buChar char="§"/>
            </a:pPr>
            <a:r>
              <a:rPr lang="en-US" sz="2600" smtClean="0"/>
              <a:t>Shelter</a:t>
            </a:r>
          </a:p>
          <a:p>
            <a:pPr marL="400050" lvl="1" indent="0">
              <a:buFont typeface="Wingdings" pitchFamily="2" charset="2"/>
              <a:buChar char="§"/>
            </a:pPr>
            <a:r>
              <a:rPr lang="en-US" sz="2600" smtClean="0"/>
              <a:t>Transportation</a:t>
            </a:r>
          </a:p>
          <a:p>
            <a:pPr marL="400050" lvl="1" indent="0">
              <a:buFont typeface="Wingdings" pitchFamily="2" charset="2"/>
              <a:buChar char="§"/>
            </a:pPr>
            <a:r>
              <a:rPr lang="en-US" sz="2600" smtClean="0"/>
              <a:t>Medical Care / Disability-related Access Support</a:t>
            </a:r>
          </a:p>
          <a:p>
            <a:pPr marL="400050" lvl="1" indent="0">
              <a:buFont typeface="Wingdings" pitchFamily="2" charset="2"/>
              <a:buChar char="§"/>
            </a:pPr>
            <a:r>
              <a:rPr lang="en-US" sz="2600" smtClean="0"/>
              <a:t>Learning Educational Laws (www.wrightslaw.com)</a:t>
            </a:r>
          </a:p>
          <a:p>
            <a:pPr marL="400050" lvl="1" indent="0">
              <a:buFont typeface="Wingdings" pitchFamily="2" charset="2"/>
              <a:buChar char="§"/>
            </a:pPr>
            <a:r>
              <a:rPr lang="en-US" sz="2600" smtClean="0"/>
              <a:t>Keeping track of appointments</a:t>
            </a:r>
          </a:p>
          <a:p>
            <a:pPr marL="400050" lvl="1" indent="0">
              <a:buFont typeface="Wingdings" pitchFamily="2" charset="2"/>
              <a:buChar char="§"/>
            </a:pPr>
            <a:r>
              <a:rPr lang="en-US" sz="2600" smtClean="0"/>
              <a:t>Support for young person’s dreams</a:t>
            </a:r>
          </a:p>
        </p:txBody>
      </p:sp>
      <p:sp>
        <p:nvSpPr>
          <p:cNvPr id="25603" name="Slide Number Placeholder 3"/>
          <p:cNvSpPr>
            <a:spLocks noGrp="1"/>
          </p:cNvSpPr>
          <p:nvPr>
            <p:ph type="sldNum" sz="quarter" idx="10"/>
          </p:nvPr>
        </p:nvSpPr>
        <p:spPr>
          <a:noFill/>
          <a:ln>
            <a:miter lim="800000"/>
            <a:headEnd/>
            <a:tailEnd/>
          </a:ln>
        </p:spPr>
        <p:txBody>
          <a:bodyPr/>
          <a:lstStyle/>
          <a:p>
            <a:fld id="{D447D776-D08E-4458-A0EB-9A6687D5967E}" type="slidenum">
              <a:rPr lang="en-US" smtClean="0">
                <a:latin typeface="Arial" charset="0"/>
                <a:cs typeface="Arial" charset="0"/>
              </a:rPr>
              <a:pPr/>
              <a:t>8</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UTHOR_TEXT" val="Aaron Baier, Jayne Chase &amp; Stacey Milbern"/>
  <p:tag name="COPYRIGHT_TEXT" val="2011 ILRU"/>
  <p:tag name="DATE_TEXT" val="June 29, 2011"/>
  <p:tag name="TITLE_TEXT" val="CIL Strategies for Involving Parents in the Transition Process"/>
  <p:tag name="VERSION_TEXT" val="1.0"/>
  <p:tag name="COURSE_TEXT" val="NCO Webinar on June 29, 2011"/>
</p:tagLst>
</file>

<file path=ppt/tags/tag10.xml><?xml version="1.0" encoding="utf-8"?>
<p:tagLst xmlns:a="http://schemas.openxmlformats.org/drawingml/2006/main" xmlns:r="http://schemas.openxmlformats.org/officeDocument/2006/relationships" xmlns:p="http://schemas.openxmlformats.org/presentationml/2006/main">
  <p:tag name="OBJECT_ORDER" val="2"/>
</p:tagLst>
</file>

<file path=ppt/tags/tag11.xml><?xml version="1.0" encoding="utf-8"?>
<p:tagLst xmlns:a="http://schemas.openxmlformats.org/drawingml/2006/main" xmlns:r="http://schemas.openxmlformats.org/officeDocument/2006/relationships" xmlns:p="http://schemas.openxmlformats.org/presentationml/2006/main">
  <p:tag name="OBJECT_ORDER" val="1"/>
</p:tagLst>
</file>

<file path=ppt/tags/tag12.xml><?xml version="1.0" encoding="utf-8"?>
<p:tagLst xmlns:a="http://schemas.openxmlformats.org/drawingml/2006/main" xmlns:r="http://schemas.openxmlformats.org/officeDocument/2006/relationships" xmlns:p="http://schemas.openxmlformats.org/presentationml/2006/main">
  <p:tag name="OBJECT_ORDER" val="3"/>
</p:tagLst>
</file>

<file path=ppt/tags/tag13.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14.xml><?xml version="1.0" encoding="utf-8"?>
<p:tagLst xmlns:a="http://schemas.openxmlformats.org/drawingml/2006/main" xmlns:r="http://schemas.openxmlformats.org/officeDocument/2006/relationships" xmlns:p="http://schemas.openxmlformats.org/presentationml/2006/main">
  <p:tag name="SLIDE_TITLE" val="Questions and Answers 3"/>
</p:tagLst>
</file>

<file path=ppt/tags/tag2.xml><?xml version="1.0" encoding="utf-8"?>
<p:tagLst xmlns:a="http://schemas.openxmlformats.org/drawingml/2006/main" xmlns:r="http://schemas.openxmlformats.org/officeDocument/2006/relationships" xmlns:p="http://schemas.openxmlformats.org/presentationml/2006/main">
  <p:tag name="SLIDE_TITLE" val="New Community Opportunities Center at ILRU Presents"/>
</p:tagLst>
</file>

<file path=ppt/tags/tag3.xml><?xml version="1.0" encoding="utf-8"?>
<p:tagLst xmlns:a="http://schemas.openxmlformats.org/drawingml/2006/main" xmlns:r="http://schemas.openxmlformats.org/officeDocument/2006/relationships" xmlns:p="http://schemas.openxmlformats.org/presentationml/2006/main">
  <p:tag name="SLIDE_TITLE" val="CIL Strategies for Involving Parents in the Transition Process"/>
</p:tagLst>
</file>

<file path=ppt/tags/tag4.xml><?xml version="1.0" encoding="utf-8"?>
<p:tagLst xmlns:a="http://schemas.openxmlformats.org/drawingml/2006/main" xmlns:r="http://schemas.openxmlformats.org/officeDocument/2006/relationships" xmlns:p="http://schemas.openxmlformats.org/presentationml/2006/main">
  <p:tag name="OBJECT_ORDER" val="2"/>
</p:tagLst>
</file>

<file path=ppt/tags/tag5.xml><?xml version="1.0" encoding="utf-8"?>
<p:tagLst xmlns:a="http://schemas.openxmlformats.org/drawingml/2006/main" xmlns:r="http://schemas.openxmlformats.org/officeDocument/2006/relationships" xmlns:p="http://schemas.openxmlformats.org/presentationml/2006/main">
  <p:tag name="OBJECT_ORDER" val="1"/>
</p:tagLst>
</file>

<file path=ppt/tags/tag6.xml><?xml version="1.0" encoding="utf-8"?>
<p:tagLst xmlns:a="http://schemas.openxmlformats.org/drawingml/2006/main" xmlns:r="http://schemas.openxmlformats.org/officeDocument/2006/relationships" xmlns:p="http://schemas.openxmlformats.org/presentationml/2006/main">
  <p:tag name="SLIDE_TITLE" val="Questions and Answers 2"/>
</p:tagLst>
</file>

<file path=ppt/tags/tag7.xml><?xml version="1.0" encoding="utf-8"?>
<p:tagLst xmlns:a="http://schemas.openxmlformats.org/drawingml/2006/main" xmlns:r="http://schemas.openxmlformats.org/officeDocument/2006/relationships" xmlns:p="http://schemas.openxmlformats.org/presentationml/2006/main">
  <p:tag name="ALT_NULL" val="1"/>
  <p:tag name="LONGDESC_NULL" val="1"/>
</p:tagLst>
</file>

<file path=ppt/tags/tag8.xml><?xml version="1.0" encoding="utf-8"?>
<p:tagLst xmlns:a="http://schemas.openxmlformats.org/drawingml/2006/main" xmlns:r="http://schemas.openxmlformats.org/officeDocument/2006/relationships" xmlns:p="http://schemas.openxmlformats.org/presentationml/2006/main">
  <p:tag name="ALT" val="Poster for Multimedia Mural Tour"/>
  <p:tag name="ALT_NULL" val="0"/>
  <p:tag name="LONGDESC_NULL" val="1"/>
</p:tagLst>
</file>

<file path=ppt/tags/tag9.xml><?xml version="1.0" encoding="utf-8"?>
<p:tagLst xmlns:a="http://schemas.openxmlformats.org/drawingml/2006/main" xmlns:r="http://schemas.openxmlformats.org/officeDocument/2006/relationships" xmlns:p="http://schemas.openxmlformats.org/presentationml/2006/main">
  <p:tag name="ALT" val="Reap what you sow logo. Tag line: Harvesting support systems"/>
  <p:tag name="ALT_NULL" val="0"/>
  <p:tag name="LONGDESC_NULL"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2981</TotalTime>
  <Words>1666</Words>
  <Application>Microsoft Office PowerPoint</Application>
  <PresentationFormat>On-screen Show (4:3)</PresentationFormat>
  <Paragraphs>249</Paragraphs>
  <Slides>37</Slides>
  <Notes>37</Notes>
  <HiddenSlides>0</HiddenSlides>
  <MMClips>0</MMClips>
  <ScaleCrop>false</ScaleCrop>
  <HeadingPairs>
    <vt:vector size="6" baseType="variant">
      <vt:variant>
        <vt:lpstr>Fonts Used</vt:lpstr>
      </vt:variant>
      <vt:variant>
        <vt:i4>7</vt:i4>
      </vt:variant>
      <vt:variant>
        <vt:lpstr>Design Template</vt:lpstr>
      </vt:variant>
      <vt:variant>
        <vt:i4>1</vt:i4>
      </vt:variant>
      <vt:variant>
        <vt:lpstr>Slide Titles</vt:lpstr>
      </vt:variant>
      <vt:variant>
        <vt:i4>37</vt:i4>
      </vt:variant>
    </vt:vector>
  </HeadingPairs>
  <TitlesOfParts>
    <vt:vector size="45" baseType="lpstr">
      <vt:lpstr>Arial</vt:lpstr>
      <vt:lpstr>Arial Rounded MT Bold</vt:lpstr>
      <vt:lpstr>Tahoma</vt:lpstr>
      <vt:lpstr>ＭＳ Ｐゴシック</vt:lpstr>
      <vt:lpstr>Symbol</vt:lpstr>
      <vt:lpstr>Wingdings</vt:lpstr>
      <vt:lpstr>Garamond</vt:lpstr>
      <vt:lpstr>Default Design</vt:lpstr>
      <vt:lpstr>Slide 0</vt:lpstr>
      <vt:lpstr>Slide 1</vt:lpstr>
      <vt:lpstr>Purpose of the Project</vt:lpstr>
      <vt:lpstr>Youth Transition Project Team</vt:lpstr>
      <vt:lpstr>You will learn…</vt:lpstr>
      <vt:lpstr>Common Perception of Youth and Families in the Transition Process</vt:lpstr>
      <vt:lpstr>Systemic Reasons for these Perceptions</vt:lpstr>
      <vt:lpstr>Who/What is a Parent?</vt:lpstr>
      <vt:lpstr>The Role of Parents/Support System</vt:lpstr>
      <vt:lpstr>Take Time to Know Your Customer</vt:lpstr>
      <vt:lpstr>What Parents Wish You Knew</vt:lpstr>
      <vt:lpstr>Independent Living is not a Place</vt:lpstr>
      <vt:lpstr>Transition is a Rite of Passage</vt:lpstr>
      <vt:lpstr>Questions and Answers</vt:lpstr>
      <vt:lpstr>Consider Existing Youth Programming</vt:lpstr>
      <vt:lpstr> CIL  Youth  Parent </vt:lpstr>
      <vt:lpstr>Consider the Young Person’s Goals</vt:lpstr>
      <vt:lpstr>What does Parent Involvement Look Like?</vt:lpstr>
      <vt:lpstr>What does Parent Involvement Look Like? cont’d.</vt:lpstr>
      <vt:lpstr>What does Parent Involvement Look Like? cont’d. 2</vt:lpstr>
      <vt:lpstr>Provide Support to Parents</vt:lpstr>
      <vt:lpstr>Outreach to Parents</vt:lpstr>
      <vt:lpstr>Provide Support to Parent, cont’d</vt:lpstr>
      <vt:lpstr>Foreseeable Barriers</vt:lpstr>
      <vt:lpstr>Questions and Answers</vt:lpstr>
      <vt:lpstr>On the Ground…Best Practices  </vt:lpstr>
      <vt:lpstr>Detroit Summer</vt:lpstr>
      <vt:lpstr>NYLN Reap What You Sow</vt:lpstr>
      <vt:lpstr>Putting Young People “at the Center”</vt:lpstr>
      <vt:lpstr>CIL Case Study: Christine</vt:lpstr>
      <vt:lpstr>Recap! </vt:lpstr>
      <vt:lpstr>It takes a village…</vt:lpstr>
      <vt:lpstr>Questions and Answers</vt:lpstr>
      <vt:lpstr>Resources</vt:lpstr>
      <vt:lpstr>Contact Information</vt:lpstr>
      <vt:lpstr>Wrap Up and Evaluation</vt:lpstr>
      <vt:lpstr>New Community Opportunities  Attribution</vt:lpstr>
    </vt:vector>
  </TitlesOfParts>
  <Company>Tirr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NCO presents...</dc:title>
  <dc:creator>eubanks</dc:creator>
  <cp:lastModifiedBy>mgordon</cp:lastModifiedBy>
  <cp:revision>176</cp:revision>
  <dcterms:created xsi:type="dcterms:W3CDTF">2010-11-10T14:07:53Z</dcterms:created>
  <dcterms:modified xsi:type="dcterms:W3CDTF">2011-06-21T16:49:26Z</dcterms:modified>
</cp:coreProperties>
</file>