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tags/tag16.xml" ContentType="application/vnd.openxmlformats-officedocument.presentationml.tags+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tags/tag12.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21.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tags/tag19.xml" ContentType="application/vnd.openxmlformats-officedocument.presentationml.tags+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tags/tag17.xml" ContentType="application/vnd.openxmlformats-officedocument.presentationml.tags+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tags/tag15.xml" ContentType="application/vnd.openxmlformats-officedocument.presentationml.tags+xml"/>
  <Override PartName="/ppt/notesSlides/notesSlide40.xml" ContentType="application/vnd.openxmlformats-officedocument.presentationml.notesSlide+xml"/>
  <Override PartName="/ppt/notesSlides/notesSlide6.xml" ContentType="application/vnd.openxmlformats-officedocument.presentationml.notesSlide+xml"/>
  <Override PartName="/ppt/tags/tag13.xml" ContentType="application/vnd.openxmlformats-officedocument.presentationml.tags+xml"/>
  <Override PartName="/ppt/tags/tag22.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tags/tag2.xml" ContentType="application/vnd.openxmlformats-officedocument.presentationml.tags+xml"/>
  <Override PartName="/ppt/notesSlides/notesSlide18.xml" ContentType="application/vnd.openxmlformats-officedocument.presentationml.notesSlide+xml"/>
  <Override PartName="/ppt/notesSlides/notesSlide36.xml" ContentType="application/vnd.openxmlformats-officedocument.presentationml.notes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tags/tag18.xml" ContentType="application/vnd.openxmlformats-officedocument.presentationml.tags+xml"/>
  <Override PartName="/ppt/notesSlides/notesSlide9.xml" ContentType="application/vnd.openxmlformats-officedocument.presentationml.notesSlide+xml"/>
  <Override PartName="/ppt/notesSlides/notesSlide21.xml" ContentType="application/vnd.openxmlformats-officedocument.presentationml.notesSlide+xml"/>
  <Override PartName="/ppt/tags/tag14.xml" ContentType="application/vnd.openxmlformats-officedocument.presentationml.tags+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46"/>
  </p:notesMasterIdLst>
  <p:handoutMasterIdLst>
    <p:handoutMasterId r:id="rId47"/>
  </p:handoutMasterIdLst>
  <p:sldIdLst>
    <p:sldId id="280" r:id="rId2"/>
    <p:sldId id="322" r:id="rId3"/>
    <p:sldId id="354" r:id="rId4"/>
    <p:sldId id="356" r:id="rId5"/>
    <p:sldId id="358" r:id="rId6"/>
    <p:sldId id="359" r:id="rId7"/>
    <p:sldId id="360" r:id="rId8"/>
    <p:sldId id="361" r:id="rId9"/>
    <p:sldId id="362" r:id="rId10"/>
    <p:sldId id="363" r:id="rId11"/>
    <p:sldId id="364" r:id="rId12"/>
    <p:sldId id="365" r:id="rId13"/>
    <p:sldId id="366" r:id="rId14"/>
    <p:sldId id="367" r:id="rId15"/>
    <p:sldId id="368" r:id="rId16"/>
    <p:sldId id="394" r:id="rId17"/>
    <p:sldId id="370" r:id="rId18"/>
    <p:sldId id="371" r:id="rId19"/>
    <p:sldId id="372" r:id="rId20"/>
    <p:sldId id="373" r:id="rId21"/>
    <p:sldId id="374" r:id="rId22"/>
    <p:sldId id="375" r:id="rId23"/>
    <p:sldId id="376" r:id="rId24"/>
    <p:sldId id="377" r:id="rId25"/>
    <p:sldId id="378" r:id="rId26"/>
    <p:sldId id="379" r:id="rId27"/>
    <p:sldId id="380" r:id="rId28"/>
    <p:sldId id="381" r:id="rId29"/>
    <p:sldId id="382" r:id="rId30"/>
    <p:sldId id="395" r:id="rId31"/>
    <p:sldId id="383" r:id="rId32"/>
    <p:sldId id="384" r:id="rId33"/>
    <p:sldId id="385" r:id="rId34"/>
    <p:sldId id="386" r:id="rId35"/>
    <p:sldId id="387" r:id="rId36"/>
    <p:sldId id="388" r:id="rId37"/>
    <p:sldId id="389" r:id="rId38"/>
    <p:sldId id="390" r:id="rId39"/>
    <p:sldId id="391" r:id="rId40"/>
    <p:sldId id="392" r:id="rId41"/>
    <p:sldId id="393" r:id="rId42"/>
    <p:sldId id="321" r:id="rId43"/>
    <p:sldId id="278" r:id="rId44"/>
    <p:sldId id="279" r:id="rId45"/>
  </p:sldIdLst>
  <p:sldSz cx="9144000" cy="6858000" type="screen4x3"/>
  <p:notesSz cx="6858000" cy="9144000"/>
  <p:custDataLst>
    <p:tags r:id="rId48"/>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3" autoAdjust="0"/>
    <p:restoredTop sz="78674" autoAdjust="0"/>
  </p:normalViewPr>
  <p:slideViewPr>
    <p:cSldViewPr>
      <p:cViewPr>
        <p:scale>
          <a:sx n="87" d="100"/>
          <a:sy n="87" d="100"/>
        </p:scale>
        <p:origin x="-7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0506"/>
    </p:cViewPr>
  </p:sorterViewPr>
  <p:notesViewPr>
    <p:cSldViewPr>
      <p:cViewPr varScale="1">
        <p:scale>
          <a:sx n="41" d="100"/>
          <a:sy n="41" d="100"/>
        </p:scale>
        <p:origin x="-261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cs typeface="+mn-cs"/>
              </a:defRPr>
            </a:lvl1pPr>
          </a:lstStyle>
          <a:p>
            <a:pPr>
              <a:defRPr/>
            </a:pPr>
            <a:fld id="{F71AEDF3-3D13-4DD7-A74A-C1EE8B3A407E}" type="datetimeFigureOut">
              <a:rPr lang="en-US"/>
              <a:pPr>
                <a:defRPr/>
              </a:pPr>
              <a:t>7/26/2011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cs typeface="+mn-cs"/>
              </a:defRPr>
            </a:lvl1pPr>
          </a:lstStyle>
          <a:p>
            <a:pPr>
              <a:defRPr/>
            </a:pPr>
            <a:fld id="{4A5AE4AB-5FDE-4510-9323-2BDA79A9A59C}" type="slidenum">
              <a:rPr lang="en-US"/>
              <a:pPr>
                <a:defRPr/>
              </a:pPr>
              <a:t>‹#›</a:t>
            </a:fld>
            <a:endParaRPr 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2662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2663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EE25F001-1D57-46EE-9231-ED61240354C1}" type="slidenum">
              <a:rPr lang="en-US"/>
              <a:pPr>
                <a:defRPr/>
              </a:pPr>
              <a:t>‹#›</a:t>
            </a:fld>
            <a:endParaRPr lang="en-US"/>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a:ln/>
        </p:spPr>
      </p:sp>
      <p:sp>
        <p:nvSpPr>
          <p:cNvPr id="32770" name="Notes Placeholder 2"/>
          <p:cNvSpPr>
            <a:spLocks noGrp="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noTextEdit="1"/>
          </p:cNvSpPr>
          <p:nvPr>
            <p:ph type="sldImg"/>
          </p:nvPr>
        </p:nvSpPr>
        <p:spPr>
          <a:ln/>
        </p:spPr>
      </p:sp>
      <p:sp>
        <p:nvSpPr>
          <p:cNvPr id="34818" name="Notes Placeholder 2"/>
          <p:cNvSpPr>
            <a:spLocks noGrp="1"/>
          </p:cNvSpPr>
          <p:nvPr>
            <p:ph type="body" idx="1"/>
          </p:nvPr>
        </p:nvSpPr>
        <p:spPr>
          <a:noFill/>
          <a:ln/>
        </p:spPr>
        <p:txBody>
          <a:bodyPr/>
          <a:lstStyle/>
          <a:p>
            <a:pPr marL="0" lvl="1" eaLnBrk="1" hangingPunct="1">
              <a:spcBef>
                <a:spcPct val="0"/>
              </a:spcBef>
            </a:pPr>
            <a:r>
              <a:rPr lang="en-US" smtClean="0"/>
              <a:t>If you can independently board the bus with the assistance of a ramp/lift and navigate the system, you should use the fixed route system. </a:t>
            </a:r>
          </a:p>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eaLnBrk="1" hangingPunct="1">
              <a:defRPr/>
            </a:pPr>
            <a:r>
              <a:rPr lang="en-US" dirty="0" smtClean="0">
                <a:latin typeface="+mn-lt"/>
              </a:rPr>
              <a:t>For persons who cannot independently use fixed route transportation even if it is accessible (cannot navigate the system)</a:t>
            </a:r>
          </a:p>
          <a:p>
            <a:pPr eaLnBrk="1" hangingPunct="1">
              <a:defRPr/>
            </a:pPr>
            <a:r>
              <a:rPr lang="en-US" dirty="0" smtClean="0">
                <a:latin typeface="+mn-lt"/>
              </a:rPr>
              <a:t>Cannot use the fixed-route system because the bus or rail station is not accessible</a:t>
            </a:r>
          </a:p>
          <a:p>
            <a:pPr eaLnBrk="1" hangingPunct="1">
              <a:defRPr/>
            </a:pPr>
            <a:r>
              <a:rPr lang="en-US" dirty="0" smtClean="0">
                <a:latin typeface="+mn-lt"/>
              </a:rPr>
              <a:t>Cannot get to and from fixed-route stops and stations within the service area</a:t>
            </a:r>
          </a:p>
          <a:p>
            <a:pPr eaLnBrk="1" hangingPunct="1">
              <a:defRPr/>
            </a:pPr>
            <a:r>
              <a:rPr lang="en-US" dirty="0" smtClean="0">
                <a:latin typeface="+mn-lt"/>
              </a:rPr>
              <a:t>The decision is based on functional ability</a:t>
            </a:r>
          </a:p>
          <a:p>
            <a:pPr eaLnBrk="1" hangingPunct="1">
              <a:defRPr/>
            </a:pP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noTextEdit="1"/>
          </p:cNvSpPr>
          <p:nvPr>
            <p:ph type="sldImg"/>
          </p:nvPr>
        </p:nvSpPr>
        <p:spPr>
          <a:ln/>
        </p:spPr>
      </p:sp>
      <p:sp>
        <p:nvSpPr>
          <p:cNvPr id="55298" name="Notes Placeholder 2"/>
          <p:cNvSpPr>
            <a:spLocks noGrp="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dirty="0" smtClean="0">
                <a:latin typeface="+mn-lt"/>
              </a:rPr>
              <a:t>Use the media to influence public policy, educate the public and explain how public policies affect the lives of people with disabilities.  When the general public becomes passionate about our issues, elected officials have less chance of resisting our demands</a:t>
            </a:r>
          </a:p>
          <a:p>
            <a:pPr eaLnBrk="1" hangingPunct="1">
              <a:defRPr/>
            </a:pPr>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noTextEdit="1"/>
          </p:cNvSpPr>
          <p:nvPr>
            <p:ph type="sldImg"/>
          </p:nvPr>
        </p:nvSpPr>
        <p:spPr>
          <a:ln/>
        </p:spPr>
      </p:sp>
      <p:sp>
        <p:nvSpPr>
          <p:cNvPr id="61442" name="Notes Placeholder 2"/>
          <p:cNvSpPr>
            <a:spLocks noGrp="1"/>
          </p:cNvSpPr>
          <p:nvPr>
            <p:ph type="body" idx="1"/>
          </p:nvPr>
        </p:nvSpPr>
        <p:spPr>
          <a:noFill/>
          <a:ln/>
        </p:spPr>
        <p:txBody>
          <a:bodyPr/>
          <a:lstStyle/>
          <a:p>
            <a:pPr eaLnBrk="1" hangingPunct="1"/>
            <a:r>
              <a:rPr lang="en-US" smtClean="0"/>
              <a:t>One time we did this, we had a wheelchair user who had been denied bus access many times and lost her job because she could not always get to work on time because busses would not pick her up. We also had a paratransit rider who lost her job as an accountant because the paratransit was late picking her up and dropping her off, or sometimes she was unable to request a ride because the paratransit company said they were “all booked up.” Most Rochestarians that are not disabled were not aware of the discrimination that people with disabilities faced when using public transportation, so when they learned about this, many were shocked. Because of this, our local representatives, including state senators and assemblymen received calls from the concerned public. </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eaLnBrk="1" hangingPunct="1">
              <a:defRPr/>
            </a:pPr>
            <a:r>
              <a:rPr lang="en-US" dirty="0" smtClean="0">
                <a:latin typeface="+mn-lt"/>
              </a:rPr>
              <a:t>This prong deals with using existing anti-discrimination laws in court to challenge discriminatory practices.</a:t>
            </a:r>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noTextEdit="1"/>
          </p:cNvSpPr>
          <p:nvPr>
            <p:ph type="sldImg"/>
          </p:nvPr>
        </p:nvSpPr>
        <p:spPr>
          <a:ln/>
        </p:spPr>
      </p:sp>
      <p:sp>
        <p:nvSpPr>
          <p:cNvPr id="66562" name="Notes Placeholder 2"/>
          <p:cNvSpPr>
            <a:spLocks noGrp="1"/>
          </p:cNvSpPr>
          <p:nvPr>
            <p:ph type="body" idx="1"/>
          </p:nvPr>
        </p:nvSpPr>
        <p:spPr>
          <a:noFill/>
          <a:ln/>
        </p:spPr>
        <p:txBody>
          <a:bodyPr/>
          <a:lstStyle/>
          <a:p>
            <a:pPr eaLnBrk="1" hangingPunct="1">
              <a:spcBef>
                <a:spcPct val="0"/>
              </a:spcBef>
            </a:pPr>
            <a:r>
              <a:rPr lang="en-US" smtClean="0"/>
              <a:t>Non-violent direct action, such as civil disobedience, street theater and rallies can be used to bring about systems change.  One of the strengths of our movement is the number of people we have who are fiercely committed to creating change.  When government does not listen to our other advocacy prongs, we use direct action to force them to deal with us.</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a:ln/>
        </p:spPr>
      </p:sp>
      <p:sp>
        <p:nvSpPr>
          <p:cNvPr id="20482" name="Notes Placeholder 2"/>
          <p:cNvSpPr>
            <a:spLocks noGrp="1"/>
          </p:cNvSpPr>
          <p:nvPr>
            <p:ph type="body" idx="1"/>
          </p:nvPr>
        </p:nvSpPr>
        <p:spPr>
          <a:noFill/>
          <a:ln/>
        </p:spPr>
        <p:txBody>
          <a:bodyPr/>
          <a:lstStyle/>
          <a:p>
            <a:pPr eaLnBrk="1" hangingPunct="1"/>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a:ln/>
        </p:spPr>
      </p:sp>
      <p:sp>
        <p:nvSpPr>
          <p:cNvPr id="22530" name="Notes Placeholder 2"/>
          <p:cNvSpPr>
            <a:spLocks noGrp="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noTextEdit="1"/>
          </p:cNvSpPr>
          <p:nvPr>
            <p:ph type="sldImg"/>
          </p:nvPr>
        </p:nvSpPr>
        <p:spPr>
          <a:ln/>
        </p:spPr>
      </p:sp>
      <p:sp>
        <p:nvSpPr>
          <p:cNvPr id="24578" name="Notes Placeholder 2"/>
          <p:cNvSpPr>
            <a:spLocks noGrp="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a:ln/>
        </p:spPr>
      </p:sp>
      <p:sp>
        <p:nvSpPr>
          <p:cNvPr id="26626" name="Notes Placeholder 2"/>
          <p:cNvSpPr>
            <a:spLocks noGrp="1"/>
          </p:cNvSpPr>
          <p:nvPr>
            <p:ph type="body" idx="1"/>
          </p:nvPr>
        </p:nvSpPr>
        <p:spPr>
          <a:noFill/>
          <a:ln/>
        </p:spPr>
        <p:txBody>
          <a:bodyPr/>
          <a:lstStyle/>
          <a:p>
            <a:pPr eaLnBrk="1" hangingPunct="1"/>
            <a:r>
              <a:rPr lang="en-US" smtClean="0"/>
              <a:t>When the ADA was passed, Amtrak was given 20 years to comply with the ADA and become fully accessible. In 2009 Amtrak told Congress they did not have enough time or funds to comply and asked for a time extension as well as funding. One of the ADA requirements for Amtrak is that Amtrak must provide barrier free access for passengers with mobility impairments. Additionally, in 2005 a Federal District Court judge found that the ADA did not require Amtrak to allow passengers that are wheelchair to ride together in the same car. In this case, a disability rights activist group that frequently traveled from Pennsylvania to D.C. wanted to ride in the same car together. Amtrak wanted to charge some of the passengers an extra $200 to cover the cost of removing seats in the car. The judge found that the ADA did not require Amtrak to have more than 1 accessible seat and 1 space to store wheelchair per car. The Court found that ADA regulations simply prohibited rail carrier from imposing special charges or surcharges for services “required” by Title II of the ADA or its regulations, but did not prohibit rail carrier from assessing fees for additional accommodations that it made available that were not compelled by ADA.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a:ln/>
        </p:spPr>
      </p:sp>
      <p:sp>
        <p:nvSpPr>
          <p:cNvPr id="28674" name="Notes Placeholder 2"/>
          <p:cNvSpPr>
            <a:spLocks noGrp="1"/>
          </p:cNvSpPr>
          <p:nvPr>
            <p:ph type="body" idx="1"/>
          </p:nvPr>
        </p:nvSpPr>
        <p:spPr>
          <a:noFill/>
          <a:ln/>
        </p:spPr>
        <p:txBody>
          <a:bodyPr/>
          <a:lstStyle/>
          <a:p>
            <a:pPr eaLnBrk="1" hangingPunct="1"/>
            <a:r>
              <a:rPr lang="en-US" smtClean="0"/>
              <a:t>Public transportation companies must comply with requirements for accessibility in newly purchased vehicles, make good faith efforts to purchase or lease accessible used buses, and remanufacture buses in an accessible manner.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a:ln/>
        </p:spPr>
      </p:sp>
      <p:sp>
        <p:nvSpPr>
          <p:cNvPr id="30722" name="Notes Placeholder 2"/>
          <p:cNvSpPr>
            <a:spLocks noGrp="1"/>
          </p:cNvSpPr>
          <p:nvPr>
            <p:ph type="body" idx="1"/>
          </p:nvPr>
        </p:nvSpPr>
        <p:spPr>
          <a:noFill/>
          <a:ln/>
        </p:spPr>
        <p:txBody>
          <a:bodyPr/>
          <a:lstStyle/>
          <a:p>
            <a:pPr eaLnBrk="1" hangingPunct="1"/>
            <a:r>
              <a:rPr lang="en-US" smtClean="0"/>
              <a:t>Unless it would result in an undue burden, public transportation companies must provide paratransit services where they operate fixed-route bus or rail systems. Paratransit is a service where individuals who are unable to use the regular transit system independently (because of a physical or mental impairment) are picked up and dropped off at their destinations.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6854E49-3E71-40C4-83FC-BEEBCFA8816F}" type="slidenum">
              <a:rPr lang="en-US"/>
              <a:pPr>
                <a:defRPr/>
              </a:pPr>
              <a:t>‹#›</a:t>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88F8EDF-300D-473E-843A-C76500D0163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4638"/>
            <a:ext cx="2171700" cy="5973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362700" cy="5973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50B7A23E-5D95-4ED5-88E8-3F92075A6C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F5B3B334-45FF-4EE8-8876-BFA3A11D806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B0F2969F-3DE2-4F72-B77A-3BB6470FF71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F6A398B1-6C28-46A4-AECE-8428D50EC6A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1A4182DF-C2CD-42B7-B56E-8AFF4F8BBB9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87113F3C-9AD1-4B39-B4F6-C5EC7B3D685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C8DDC458-F0E8-4EA0-B6A4-B9881BA1DBB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C17CAF4A-ABDC-4489-849A-F3D1CC4D380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F3FAC2DB-570D-4F60-9AA0-A14C236D2C9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b="1">
                <a:cs typeface="+mn-cs"/>
              </a:defRPr>
            </a:lvl1pPr>
          </a:lstStyle>
          <a:p>
            <a:pPr>
              <a:defRPr/>
            </a:pPr>
            <a:fld id="{31D49C4C-E90F-40DE-B3B3-2FCC091A2F24}" type="slidenum">
              <a:rPr lang="en-US"/>
              <a:pPr>
                <a:defRPr/>
              </a:pPr>
              <a:t>‹#›</a:t>
            </a:fld>
            <a:endParaRPr lang="en-US"/>
          </a:p>
        </p:txBody>
      </p:sp>
      <p:pic>
        <p:nvPicPr>
          <p:cNvPr id="1029" name="Picture 7" descr="ilru_new_logo"/>
          <p:cNvPicPr>
            <a:picLocks noChangeAspect="1" noChangeArrowheads="1"/>
          </p:cNvPicPr>
          <p:nvPr userDrawn="1"/>
        </p:nvPicPr>
        <p:blipFill>
          <a:blip r:embed="rId13"/>
          <a:srcRect/>
          <a:stretch>
            <a:fillRect/>
          </a:stretch>
        </p:blipFill>
        <p:spPr bwMode="auto">
          <a:xfrm>
            <a:off x="7924800" y="152400"/>
            <a:ext cx="990600" cy="471488"/>
          </a:xfrm>
          <a:prstGeom prst="rect">
            <a:avLst/>
          </a:prstGeom>
          <a:noFill/>
          <a:ln w="9525">
            <a:noFill/>
            <a:miter lim="800000"/>
            <a:headEnd/>
            <a:tailEnd/>
          </a:ln>
        </p:spPr>
      </p:pic>
      <p:sp>
        <p:nvSpPr>
          <p:cNvPr id="2" name="Rectangle 9"/>
          <p:cNvSpPr>
            <a:spLocks noChangeArrowheads="1"/>
          </p:cNvSpPr>
          <p:nvPr userDrawn="1"/>
        </p:nvSpPr>
        <p:spPr bwMode="auto">
          <a:xfrm>
            <a:off x="228600" y="6373813"/>
            <a:ext cx="4572000" cy="214312"/>
          </a:xfrm>
          <a:prstGeom prst="rect">
            <a:avLst/>
          </a:prstGeom>
          <a:noFill/>
          <a:ln>
            <a:noFill/>
          </a:ln>
          <a:extLst>
            <a:ext uri="{909E8E84-426E-40DD-AFC4-6F175D3DCCD1}"/>
            <a:ext uri="{91240B29-F687-4F45-9708-019B960494DF}"/>
          </a:extLst>
        </p:spPr>
        <p:txBody>
          <a:bodyPr>
            <a:spAutoFit/>
          </a:bodyPr>
          <a:lstStyle/>
          <a:p>
            <a:pPr>
              <a:defRPr/>
            </a:pPr>
            <a:r>
              <a:rPr lang="en-US" sz="800" b="1">
                <a:cs typeface="+mn-cs"/>
              </a:rPr>
              <a:t>CIL-NET, a project of ILRU – Independent Living Research Utilization</a:t>
            </a: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6.xml"/><Relationship Id="rId1" Type="http://schemas.openxmlformats.org/officeDocument/2006/relationships/tags" Target="../tags/tag10.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6.xml"/><Relationship Id="rId1" Type="http://schemas.openxmlformats.org/officeDocument/2006/relationships/tags" Target="../tags/tag21.xml"/></Relationships>
</file>

<file path=ppt/slides/_rels/slide43.xml.rels><?xml version="1.0" encoding="UTF-8" standalone="yes"?>
<Relationships xmlns="http://schemas.openxmlformats.org/package/2006/relationships"><Relationship Id="rId3" Type="http://schemas.openxmlformats.org/officeDocument/2006/relationships/hyperlink" Target="https://vovici.com/wsb.dll/s/12291g4b280"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Number Placeholder 1"/>
          <p:cNvSpPr>
            <a:spLocks noGrp="1"/>
          </p:cNvSpPr>
          <p:nvPr>
            <p:ph type="sldNum" sz="quarter" idx="10"/>
          </p:nvPr>
        </p:nvSpPr>
        <p:spPr>
          <a:noFill/>
        </p:spPr>
        <p:txBody>
          <a:bodyPr/>
          <a:lstStyle/>
          <a:p>
            <a:fld id="{FAEAE873-C53F-4D44-B2BC-D6DA978FFB77}" type="slidenum">
              <a:rPr lang="en-US" smtClean="0">
                <a:cs typeface="Arial" charset="0"/>
              </a:rPr>
              <a:pPr/>
              <a:t>0</a:t>
            </a:fld>
            <a:endParaRPr lang="en-US" smtClean="0">
              <a:cs typeface="Arial" charset="0"/>
            </a:endParaRPr>
          </a:p>
        </p:txBody>
      </p:sp>
      <p:sp>
        <p:nvSpPr>
          <p:cNvPr id="27652" name="Rectangle 2"/>
          <p:cNvSpPr>
            <a:spLocks noChangeArrowheads="1"/>
          </p:cNvSpPr>
          <p:nvPr/>
        </p:nvSpPr>
        <p:spPr bwMode="auto">
          <a:xfrm>
            <a:off x="685800" y="511175"/>
            <a:ext cx="7772400" cy="1470025"/>
          </a:xfrm>
          <a:prstGeom prst="rect">
            <a:avLst/>
          </a:prstGeom>
          <a:noFill/>
          <a:ln w="9525">
            <a:noFill/>
            <a:miter lim="800000"/>
            <a:headEnd/>
            <a:tailEnd/>
          </a:ln>
        </p:spPr>
        <p:txBody>
          <a:bodyPr anchor="ctr"/>
          <a:lstStyle/>
          <a:p>
            <a:pPr algn="ctr">
              <a:defRPr/>
            </a:pPr>
            <a:r>
              <a:rPr lang="en-US" sz="3600" b="1" dirty="0">
                <a:solidFill>
                  <a:schemeClr val="accent2"/>
                </a:solidFill>
                <a:effectLst>
                  <a:outerShdw blurRad="38100" dist="38100" dir="2700000" algn="tl">
                    <a:srgbClr val="C0C0C0"/>
                  </a:outerShdw>
                </a:effectLst>
                <a:latin typeface="Arial Rounded MT Bold" pitchFamily="34" charset="0"/>
                <a:cs typeface="+mn-cs"/>
              </a:rPr>
              <a:t>CIL-NET Presents…</a:t>
            </a:r>
            <a:br>
              <a:rPr lang="en-US" sz="3600" b="1" dirty="0">
                <a:solidFill>
                  <a:schemeClr val="accent2"/>
                </a:solidFill>
                <a:effectLst>
                  <a:outerShdw blurRad="38100" dist="38100" dir="2700000" algn="tl">
                    <a:srgbClr val="C0C0C0"/>
                  </a:outerShdw>
                </a:effectLst>
                <a:latin typeface="Arial Rounded MT Bold" pitchFamily="34" charset="0"/>
                <a:cs typeface="+mn-cs"/>
              </a:rPr>
            </a:br>
            <a:r>
              <a:rPr lang="en-US" sz="3200" b="1" dirty="0">
                <a:solidFill>
                  <a:schemeClr val="accent2"/>
                </a:solidFill>
                <a:effectLst>
                  <a:outerShdw blurRad="38100" dist="38100" dir="2700000" algn="tl">
                    <a:srgbClr val="C0C0C0"/>
                  </a:outerShdw>
                </a:effectLst>
                <a:latin typeface="Arial Rounded MT Bold" pitchFamily="34" charset="0"/>
                <a:cs typeface="+mn-cs"/>
              </a:rPr>
              <a:t>A National Teleconference &amp; Webinar</a:t>
            </a:r>
            <a:r>
              <a:rPr lang="en-US" sz="3200" dirty="0">
                <a:solidFill>
                  <a:schemeClr val="accent2"/>
                </a:solidFill>
                <a:effectLst>
                  <a:outerShdw blurRad="38100" dist="38100" dir="2700000" algn="tl">
                    <a:srgbClr val="C0C0C0"/>
                  </a:outerShdw>
                </a:effectLst>
                <a:latin typeface="Arial Rounded MT Bold" pitchFamily="34" charset="0"/>
                <a:cs typeface="+mn-cs"/>
              </a:rPr>
              <a:t/>
            </a:r>
            <a:br>
              <a:rPr lang="en-US" sz="3200" dirty="0">
                <a:solidFill>
                  <a:schemeClr val="accent2"/>
                </a:solidFill>
                <a:effectLst>
                  <a:outerShdw blurRad="38100" dist="38100" dir="2700000" algn="tl">
                    <a:srgbClr val="C0C0C0"/>
                  </a:outerShdw>
                </a:effectLst>
                <a:latin typeface="Arial Rounded MT Bold" pitchFamily="34" charset="0"/>
                <a:cs typeface="+mn-cs"/>
              </a:rPr>
            </a:br>
            <a:endParaRPr lang="en-US" sz="3200" dirty="0">
              <a:solidFill>
                <a:schemeClr val="accent2"/>
              </a:solidFill>
              <a:effectLst>
                <a:outerShdw blurRad="38100" dist="38100" dir="2700000" algn="tl">
                  <a:srgbClr val="C0C0C0"/>
                </a:outerShdw>
              </a:effectLst>
              <a:latin typeface="Arial Rounded MT Bold" pitchFamily="34" charset="0"/>
              <a:cs typeface="+mn-cs"/>
            </a:endParaRPr>
          </a:p>
        </p:txBody>
      </p:sp>
      <p:sp>
        <p:nvSpPr>
          <p:cNvPr id="15363" name="Rectangle 3"/>
          <p:cNvSpPr>
            <a:spLocks noChangeArrowheads="1"/>
          </p:cNvSpPr>
          <p:nvPr/>
        </p:nvSpPr>
        <p:spPr bwMode="auto">
          <a:xfrm>
            <a:off x="609600" y="1828800"/>
            <a:ext cx="8001000" cy="1752600"/>
          </a:xfrm>
          <a:prstGeom prst="rect">
            <a:avLst/>
          </a:prstGeom>
          <a:noFill/>
          <a:ln w="9525">
            <a:noFill/>
            <a:miter lim="800000"/>
            <a:headEnd/>
            <a:tailEnd/>
          </a:ln>
        </p:spPr>
        <p:txBody>
          <a:bodyPr/>
          <a:lstStyle/>
          <a:p>
            <a:pPr algn="ctr">
              <a:spcBef>
                <a:spcPct val="20000"/>
              </a:spcBef>
            </a:pPr>
            <a:r>
              <a:rPr lang="en-US" sz="2600" b="1">
                <a:solidFill>
                  <a:schemeClr val="accent2"/>
                </a:solidFill>
                <a:latin typeface="Arial Rounded MT Bold" pitchFamily="34" charset="0"/>
              </a:rPr>
              <a:t>Ride On! An Introduction to Accessible Transportation Programs and Advocacy at Centers for Independent Living</a:t>
            </a:r>
            <a:r>
              <a:rPr lang="en-US" sz="2400">
                <a:latin typeface="Tahoma" pitchFamily="34" charset="0"/>
              </a:rPr>
              <a:t> </a:t>
            </a:r>
          </a:p>
          <a:p>
            <a:pPr algn="ctr">
              <a:spcBef>
                <a:spcPct val="20000"/>
              </a:spcBef>
            </a:pPr>
            <a:r>
              <a:rPr lang="en-US" sz="2400" b="1">
                <a:solidFill>
                  <a:schemeClr val="accent2"/>
                </a:solidFill>
                <a:latin typeface="Arial Rounded MT Bold" pitchFamily="34" charset="0"/>
              </a:rPr>
              <a:t>Part 1</a:t>
            </a:r>
            <a:endParaRPr lang="en-US" sz="2600" b="1">
              <a:solidFill>
                <a:schemeClr val="accent2"/>
              </a:solidFill>
              <a:latin typeface="Arial Rounded MT Bold" pitchFamily="34" charset="0"/>
            </a:endParaRPr>
          </a:p>
          <a:p>
            <a:pPr algn="ctr">
              <a:spcBef>
                <a:spcPct val="20000"/>
              </a:spcBef>
            </a:pPr>
            <a:endParaRPr lang="en-US" sz="800">
              <a:solidFill>
                <a:schemeClr val="accent2"/>
              </a:solidFill>
              <a:latin typeface="Arial Rounded MT Bold" pitchFamily="34" charset="0"/>
            </a:endParaRPr>
          </a:p>
          <a:p>
            <a:pPr algn="ctr">
              <a:spcBef>
                <a:spcPct val="20000"/>
              </a:spcBef>
            </a:pPr>
            <a:endParaRPr lang="en-US" sz="2200">
              <a:solidFill>
                <a:schemeClr val="accent2"/>
              </a:solidFill>
              <a:latin typeface="Arial Rounded MT Bold" pitchFamily="34" charset="0"/>
            </a:endParaRPr>
          </a:p>
          <a:p>
            <a:pPr algn="ctr">
              <a:spcBef>
                <a:spcPct val="20000"/>
              </a:spcBef>
            </a:pPr>
            <a:r>
              <a:rPr lang="en-US" sz="2200">
                <a:solidFill>
                  <a:schemeClr val="accent2"/>
                </a:solidFill>
                <a:latin typeface="Arial Rounded MT Bold" pitchFamily="34" charset="0"/>
              </a:rPr>
              <a:t>July 26, 2011</a:t>
            </a:r>
          </a:p>
          <a:p>
            <a:pPr algn="ctr">
              <a:spcBef>
                <a:spcPct val="20000"/>
              </a:spcBef>
            </a:pPr>
            <a:endParaRPr lang="en-US" sz="700">
              <a:solidFill>
                <a:schemeClr val="accent2"/>
              </a:solidFill>
              <a:latin typeface="Arial Rounded MT Bold" pitchFamily="34" charset="0"/>
            </a:endParaRPr>
          </a:p>
          <a:p>
            <a:pPr algn="ctr">
              <a:spcBef>
                <a:spcPct val="20000"/>
              </a:spcBef>
            </a:pPr>
            <a:endParaRPr lang="en-US" sz="800">
              <a:solidFill>
                <a:schemeClr val="accent2"/>
              </a:solidFill>
              <a:latin typeface="Arial Rounded MT Bold" pitchFamily="34" charset="0"/>
            </a:endParaRPr>
          </a:p>
          <a:p>
            <a:pPr algn="ctr">
              <a:spcBef>
                <a:spcPct val="20000"/>
              </a:spcBef>
            </a:pPr>
            <a:r>
              <a:rPr lang="en-US" sz="2200">
                <a:solidFill>
                  <a:schemeClr val="accent2"/>
                </a:solidFill>
                <a:latin typeface="Arial Rounded MT Bold" pitchFamily="34" charset="0"/>
              </a:rPr>
              <a:t>Presenters:</a:t>
            </a:r>
          </a:p>
          <a:p>
            <a:pPr algn="ctr">
              <a:spcBef>
                <a:spcPct val="20000"/>
              </a:spcBef>
            </a:pPr>
            <a:r>
              <a:rPr lang="en-US" sz="2200" b="1" i="1">
                <a:solidFill>
                  <a:schemeClr val="accent2"/>
                </a:solidFill>
                <a:latin typeface="Arial Rounded MT Bold" pitchFamily="34" charset="0"/>
              </a:rPr>
              <a:t>Roger Howard</a:t>
            </a:r>
          </a:p>
          <a:p>
            <a:pPr algn="ctr">
              <a:spcBef>
                <a:spcPct val="20000"/>
              </a:spcBef>
            </a:pPr>
            <a:r>
              <a:rPr lang="en-US" sz="2200" b="1" i="1">
                <a:solidFill>
                  <a:schemeClr val="accent2"/>
                </a:solidFill>
                <a:latin typeface="Arial Rounded MT Bold" pitchFamily="34" charset="0"/>
              </a:rPr>
              <a:t>Stephanie Woodward</a:t>
            </a:r>
          </a:p>
          <a:p>
            <a:pPr algn="ctr">
              <a:spcBef>
                <a:spcPct val="20000"/>
              </a:spcBef>
            </a:pPr>
            <a:endParaRPr lang="en-US" sz="2400">
              <a:solidFill>
                <a:schemeClr val="accent2"/>
              </a:solidFill>
              <a:latin typeface="Arial Rounded MT Bold" pitchFamily="34" charset="0"/>
            </a:endParaRPr>
          </a:p>
        </p:txBody>
      </p:sp>
      <p:sp>
        <p:nvSpPr>
          <p:cNvPr id="15364" name="Rectangle 6"/>
          <p:cNvSpPr>
            <a:spLocks noChangeArrowheads="1"/>
          </p:cNvSpPr>
          <p:nvPr/>
        </p:nvSpPr>
        <p:spPr bwMode="auto">
          <a:xfrm>
            <a:off x="228600" y="6373813"/>
            <a:ext cx="4572000" cy="214312"/>
          </a:xfrm>
          <a:prstGeom prst="rect">
            <a:avLst/>
          </a:prstGeom>
          <a:noFill/>
          <a:ln w="9525">
            <a:noFill/>
            <a:miter lim="800000"/>
            <a:headEnd/>
            <a:tailEnd/>
          </a:ln>
        </p:spPr>
        <p:txBody>
          <a:bodyPr>
            <a:spAutoFit/>
          </a:bodyPr>
          <a:lstStyle/>
          <a:p>
            <a:r>
              <a:rPr lang="en-US" sz="800" b="1"/>
              <a:t>CIL-NET, a project of ILRU – Independent Living Research Utilization</a:t>
            </a: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130425"/>
            <a:ext cx="7772400" cy="1470025"/>
          </a:xfrm>
        </p:spPr>
        <p:txBody>
          <a:bodyPr/>
          <a:lstStyle/>
          <a:p>
            <a:pPr algn="ctr" eaLnBrk="1" hangingPunct="1">
              <a:defRPr/>
            </a:pPr>
            <a:r>
              <a:rPr lang="en-US" dirty="0" smtClean="0"/>
              <a:t>Fixed Route v. Paratransit</a:t>
            </a:r>
            <a:br>
              <a:rPr lang="en-US" dirty="0" smtClean="0"/>
            </a:br>
            <a:r>
              <a:rPr lang="en-US" dirty="0" smtClean="0"/>
              <a:t/>
            </a:r>
            <a:br>
              <a:rPr lang="en-US" dirty="0" smtClean="0"/>
            </a:br>
            <a:r>
              <a:rPr lang="en-US" dirty="0" smtClean="0"/>
              <a:t>Which to use? </a:t>
            </a:r>
            <a:endParaRPr lang="en-US" dirty="0"/>
          </a:p>
        </p:txBody>
      </p:sp>
      <p:sp>
        <p:nvSpPr>
          <p:cNvPr id="31746" name="Slide Number Placeholder 3"/>
          <p:cNvSpPr>
            <a:spLocks noGrp="1"/>
          </p:cNvSpPr>
          <p:nvPr>
            <p:ph type="sldNum" sz="quarter" idx="10"/>
          </p:nvPr>
        </p:nvSpPr>
        <p:spPr>
          <a:noFill/>
        </p:spPr>
        <p:txBody>
          <a:bodyPr/>
          <a:lstStyle/>
          <a:p>
            <a:fld id="{EF6F7305-12E1-45BC-8756-7A2298333F61}" type="slidenum">
              <a:rPr lang="en-US" smtClean="0">
                <a:cs typeface="Arial" charset="0"/>
              </a:rPr>
              <a:pPr/>
              <a:t>9</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Fixed Route</a:t>
            </a:r>
            <a:endParaRPr lang="en-US" dirty="0"/>
          </a:p>
        </p:txBody>
      </p:sp>
      <p:sp>
        <p:nvSpPr>
          <p:cNvPr id="33794" name="Content Placeholder 4"/>
          <p:cNvSpPr>
            <a:spLocks noGrp="1"/>
          </p:cNvSpPr>
          <p:nvPr>
            <p:ph idx="1"/>
          </p:nvPr>
        </p:nvSpPr>
        <p:spPr/>
        <p:txBody>
          <a:bodyPr/>
          <a:lstStyle/>
          <a:p>
            <a:pPr eaLnBrk="1" hangingPunct="1"/>
            <a:r>
              <a:rPr lang="en-US" smtClean="0"/>
              <a:t>Use if you can:</a:t>
            </a:r>
          </a:p>
          <a:p>
            <a:pPr lvl="1" eaLnBrk="1" hangingPunct="1"/>
            <a:r>
              <a:rPr lang="en-US" sz="2800" smtClean="0"/>
              <a:t>independently board with the assistance of a ramp/lift </a:t>
            </a:r>
          </a:p>
          <a:p>
            <a:pPr lvl="1" eaLnBrk="1" hangingPunct="1"/>
            <a:r>
              <a:rPr lang="en-US" sz="2800" smtClean="0"/>
              <a:t>navigate the system</a:t>
            </a:r>
          </a:p>
          <a:p>
            <a:pPr lvl="1" eaLnBrk="1" hangingPunct="1">
              <a:buFontTx/>
              <a:buNone/>
            </a:pPr>
            <a:endParaRPr lang="en-US" sz="1000" smtClean="0"/>
          </a:p>
          <a:p>
            <a:pPr lvl="1" eaLnBrk="1" hangingPunct="1"/>
            <a:r>
              <a:rPr lang="en-US" sz="2800" smtClean="0"/>
              <a:t>Benefits:</a:t>
            </a:r>
          </a:p>
          <a:p>
            <a:pPr lvl="2" eaLnBrk="1" hangingPunct="1"/>
            <a:r>
              <a:rPr lang="en-US" sz="2800" smtClean="0"/>
              <a:t>Generally lower fares</a:t>
            </a:r>
          </a:p>
          <a:p>
            <a:pPr lvl="2" eaLnBrk="1" hangingPunct="1"/>
            <a:r>
              <a:rPr lang="en-US" sz="2800" smtClean="0"/>
              <a:t>Travel time flexibility</a:t>
            </a:r>
          </a:p>
          <a:p>
            <a:pPr lvl="2" eaLnBrk="1" hangingPunct="1"/>
            <a:r>
              <a:rPr lang="en-US" sz="2800" smtClean="0"/>
              <a:t>Increased independence</a:t>
            </a:r>
            <a:endParaRPr lang="en-US" smtClean="0"/>
          </a:p>
        </p:txBody>
      </p:sp>
      <p:sp>
        <p:nvSpPr>
          <p:cNvPr id="33795" name="Slide Number Placeholder 3"/>
          <p:cNvSpPr>
            <a:spLocks noGrp="1"/>
          </p:cNvSpPr>
          <p:nvPr>
            <p:ph type="sldNum" sz="quarter" idx="10"/>
          </p:nvPr>
        </p:nvSpPr>
        <p:spPr>
          <a:noFill/>
        </p:spPr>
        <p:txBody>
          <a:bodyPr/>
          <a:lstStyle/>
          <a:p>
            <a:fld id="{80B4A6FA-B9B7-489C-AEAE-D6430F9E09DD}" type="slidenum">
              <a:rPr lang="en-US" smtClean="0">
                <a:cs typeface="Arial" charset="0"/>
              </a:rPr>
              <a:pPr/>
              <a:t>10</a:t>
            </a:fld>
            <a:endParaRPr lang="en-US" smtClean="0">
              <a:cs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Paratransit </a:t>
            </a:r>
            <a:endParaRPr lang="en-US" dirty="0"/>
          </a:p>
        </p:txBody>
      </p:sp>
      <p:sp>
        <p:nvSpPr>
          <p:cNvPr id="35842" name="Content Placeholder 2"/>
          <p:cNvSpPr>
            <a:spLocks noGrp="1"/>
          </p:cNvSpPr>
          <p:nvPr>
            <p:ph idx="1"/>
          </p:nvPr>
        </p:nvSpPr>
        <p:spPr/>
        <p:txBody>
          <a:bodyPr/>
          <a:lstStyle/>
          <a:p>
            <a:pPr eaLnBrk="1" hangingPunct="1"/>
            <a:r>
              <a:rPr lang="en-US" smtClean="0"/>
              <a:t>For persons who cannot:</a:t>
            </a:r>
          </a:p>
          <a:p>
            <a:pPr lvl="1" eaLnBrk="1" hangingPunct="1"/>
            <a:r>
              <a:rPr lang="en-US" sz="2800" smtClean="0"/>
              <a:t>independently use the fixed route system (cannot navigate the system)</a:t>
            </a:r>
          </a:p>
          <a:p>
            <a:pPr lvl="1" eaLnBrk="1" hangingPunct="1"/>
            <a:r>
              <a:rPr lang="en-US" sz="2800" smtClean="0"/>
              <a:t>use the fixed-route system because the bus or rail station is not accessible</a:t>
            </a:r>
          </a:p>
          <a:p>
            <a:pPr lvl="1" eaLnBrk="1" hangingPunct="1"/>
            <a:r>
              <a:rPr lang="en-US" sz="2800" smtClean="0"/>
              <a:t>get to and from fixed-route stops and stations within the service area</a:t>
            </a:r>
          </a:p>
          <a:p>
            <a:pPr eaLnBrk="1" hangingPunct="1"/>
            <a:r>
              <a:rPr lang="en-US" smtClean="0"/>
              <a:t>The decision is based on functional ability</a:t>
            </a:r>
          </a:p>
        </p:txBody>
      </p:sp>
      <p:sp>
        <p:nvSpPr>
          <p:cNvPr id="35843" name="Slide Number Placeholder 3"/>
          <p:cNvSpPr>
            <a:spLocks noGrp="1"/>
          </p:cNvSpPr>
          <p:nvPr>
            <p:ph type="sldNum" sz="quarter" idx="10"/>
          </p:nvPr>
        </p:nvSpPr>
        <p:spPr>
          <a:noFill/>
        </p:spPr>
        <p:txBody>
          <a:bodyPr/>
          <a:lstStyle/>
          <a:p>
            <a:fld id="{8A6F14F0-6F0B-44CF-BE29-44CCC050F0B0}" type="slidenum">
              <a:rPr lang="en-US" smtClean="0">
                <a:cs typeface="Arial" charset="0"/>
              </a:rPr>
              <a:pPr/>
              <a:t>11</a:t>
            </a:fld>
            <a:endParaRPr lang="en-US" smtClean="0">
              <a:cs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7696200" cy="792162"/>
          </a:xfrm>
        </p:spPr>
        <p:txBody>
          <a:bodyPr/>
          <a:lstStyle/>
          <a:p>
            <a:pPr eaLnBrk="1" hangingPunct="1">
              <a:defRPr/>
            </a:pPr>
            <a:r>
              <a:rPr lang="en-US" dirty="0" smtClean="0"/>
              <a:t>Private Transportation</a:t>
            </a:r>
            <a:endParaRPr lang="en-US" dirty="0"/>
          </a:p>
        </p:txBody>
      </p:sp>
      <p:sp>
        <p:nvSpPr>
          <p:cNvPr id="37890" name="Content Placeholder 2"/>
          <p:cNvSpPr>
            <a:spLocks noGrp="1"/>
          </p:cNvSpPr>
          <p:nvPr>
            <p:ph idx="1"/>
          </p:nvPr>
        </p:nvSpPr>
        <p:spPr>
          <a:xfrm>
            <a:off x="457200" y="1295400"/>
            <a:ext cx="8229600" cy="4754563"/>
          </a:xfrm>
        </p:spPr>
        <p:txBody>
          <a:bodyPr/>
          <a:lstStyle/>
          <a:p>
            <a:pPr eaLnBrk="1" hangingPunct="1">
              <a:buFontTx/>
              <a:buChar char="-"/>
            </a:pPr>
            <a:r>
              <a:rPr lang="en-US" smtClean="0"/>
              <a:t>Taxi Services</a:t>
            </a:r>
          </a:p>
          <a:p>
            <a:pPr eaLnBrk="1" hangingPunct="1">
              <a:buFontTx/>
              <a:buChar char="-"/>
            </a:pPr>
            <a:r>
              <a:rPr lang="en-US" smtClean="0"/>
              <a:t>Limo Services</a:t>
            </a:r>
            <a:endParaRPr lang="en-US" b="1" smtClean="0"/>
          </a:p>
          <a:p>
            <a:pPr eaLnBrk="1" hangingPunct="1">
              <a:buFontTx/>
              <a:buChar char="-"/>
            </a:pPr>
            <a:r>
              <a:rPr lang="en-US" smtClean="0"/>
              <a:t>Any Demand Responsive System</a:t>
            </a:r>
            <a:endParaRPr lang="en-US" b="1" smtClean="0"/>
          </a:p>
        </p:txBody>
      </p:sp>
      <p:sp>
        <p:nvSpPr>
          <p:cNvPr id="37891" name="Slide Number Placeholder 3"/>
          <p:cNvSpPr>
            <a:spLocks noGrp="1"/>
          </p:cNvSpPr>
          <p:nvPr>
            <p:ph type="sldNum" sz="quarter" idx="10"/>
          </p:nvPr>
        </p:nvSpPr>
        <p:spPr>
          <a:noFill/>
        </p:spPr>
        <p:txBody>
          <a:bodyPr/>
          <a:lstStyle/>
          <a:p>
            <a:fld id="{AF0E9544-0A99-4407-B674-801783D6F020}" type="slidenum">
              <a:rPr lang="en-US" smtClean="0">
                <a:cs typeface="Arial" charset="0"/>
              </a:rPr>
              <a:pPr/>
              <a:t>12</a:t>
            </a:fld>
            <a:endParaRPr lang="en-US" smtClean="0">
              <a:cs typeface="Arial"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7620000" cy="792163"/>
          </a:xfrm>
        </p:spPr>
        <p:txBody>
          <a:bodyPr>
            <a:normAutofit fontScale="90000"/>
          </a:bodyPr>
          <a:lstStyle/>
          <a:p>
            <a:pPr eaLnBrk="1" hangingPunct="1">
              <a:defRPr/>
            </a:pPr>
            <a:r>
              <a:rPr lang="en-US" dirty="0" smtClean="0"/>
              <a:t/>
            </a:r>
            <a:br>
              <a:rPr lang="en-US" dirty="0" smtClean="0"/>
            </a:br>
            <a:r>
              <a:rPr lang="en-US" sz="3600" dirty="0" smtClean="0"/>
              <a:t>Private Transportation </a:t>
            </a:r>
            <a:br>
              <a:rPr lang="en-US" sz="3600" dirty="0" smtClean="0"/>
            </a:br>
            <a:r>
              <a:rPr lang="en-US" sz="3600" dirty="0" smtClean="0"/>
              <a:t>General Requirements</a:t>
            </a:r>
            <a:r>
              <a:rPr lang="en-US" sz="3600" dirty="0"/>
              <a:t/>
            </a:r>
            <a:br>
              <a:rPr lang="en-US" sz="3600" dirty="0"/>
            </a:br>
            <a:r>
              <a:rPr lang="en-US" dirty="0" smtClean="0"/>
              <a:t> </a:t>
            </a:r>
            <a:endParaRPr lang="en-US" dirty="0"/>
          </a:p>
        </p:txBody>
      </p:sp>
      <p:sp>
        <p:nvSpPr>
          <p:cNvPr id="3" name="Content Placeholder 2"/>
          <p:cNvSpPr>
            <a:spLocks noGrp="1"/>
          </p:cNvSpPr>
          <p:nvPr>
            <p:ph idx="1"/>
          </p:nvPr>
        </p:nvSpPr>
        <p:spPr/>
        <p:txBody>
          <a:bodyPr>
            <a:normAutofit/>
          </a:bodyPr>
          <a:lstStyle/>
          <a:p>
            <a:pPr eaLnBrk="1" hangingPunct="1">
              <a:defRPr/>
            </a:pPr>
            <a:r>
              <a:rPr lang="en-US" dirty="0" smtClean="0"/>
              <a:t>Cannot </a:t>
            </a:r>
            <a:r>
              <a:rPr lang="en-US" dirty="0"/>
              <a:t>refuse to serve </a:t>
            </a:r>
            <a:r>
              <a:rPr lang="en-US" dirty="0" smtClean="0"/>
              <a:t>disabled person who </a:t>
            </a:r>
            <a:r>
              <a:rPr lang="en-US" dirty="0"/>
              <a:t>can use taxi </a:t>
            </a:r>
            <a:r>
              <a:rPr lang="en-US" dirty="0" smtClean="0"/>
              <a:t>vehicles</a:t>
            </a:r>
            <a:r>
              <a:rPr lang="en-US" dirty="0"/>
              <a:t> </a:t>
            </a:r>
            <a:r>
              <a:rPr lang="en-US" dirty="0" smtClean="0"/>
              <a:t>(i.e. blind or can transfer from wheelchair)</a:t>
            </a:r>
          </a:p>
          <a:p>
            <a:pPr eaLnBrk="1" hangingPunct="1">
              <a:buFontTx/>
              <a:buNone/>
              <a:defRPr/>
            </a:pPr>
            <a:endParaRPr lang="en-US" sz="1000" dirty="0"/>
          </a:p>
          <a:p>
            <a:pPr eaLnBrk="1" hangingPunct="1">
              <a:defRPr/>
            </a:pPr>
            <a:r>
              <a:rPr lang="en-US" dirty="0"/>
              <a:t>Cannot charge higher fares or fees for carrying individuals with </a:t>
            </a:r>
            <a:r>
              <a:rPr lang="en-US" dirty="0" smtClean="0"/>
              <a:t>disabilities or their equipment</a:t>
            </a:r>
          </a:p>
          <a:p>
            <a:pPr eaLnBrk="1" hangingPunct="1">
              <a:buFontTx/>
              <a:buNone/>
              <a:defRPr/>
            </a:pPr>
            <a:endParaRPr lang="en-US" sz="1000" dirty="0"/>
          </a:p>
          <a:p>
            <a:pPr eaLnBrk="1" hangingPunct="1">
              <a:defRPr/>
            </a:pPr>
            <a:r>
              <a:rPr lang="en-US" dirty="0" smtClean="0"/>
              <a:t>Must </a:t>
            </a:r>
            <a:r>
              <a:rPr lang="en-US" dirty="0"/>
              <a:t>provide assistance with the stowing of mobility devices (wheelchairs, walkers, etc</a:t>
            </a:r>
            <a:r>
              <a:rPr lang="en-US" dirty="0" smtClean="0"/>
              <a:t>.)</a:t>
            </a:r>
          </a:p>
          <a:p>
            <a:pPr marL="0" indent="0" eaLnBrk="1" hangingPunct="1">
              <a:buFontTx/>
              <a:buNone/>
              <a:defRPr/>
            </a:pPr>
            <a:endParaRPr lang="en-US" sz="1000" dirty="0"/>
          </a:p>
          <a:p>
            <a:pPr eaLnBrk="1" hangingPunct="1">
              <a:defRPr/>
            </a:pPr>
            <a:r>
              <a:rPr lang="en-US" dirty="0"/>
              <a:t>Must allow service animals to </a:t>
            </a:r>
            <a:r>
              <a:rPr lang="en-US" dirty="0" smtClean="0"/>
              <a:t>ride</a:t>
            </a:r>
            <a:endParaRPr lang="en-US" dirty="0"/>
          </a:p>
          <a:p>
            <a:pPr marL="0" indent="0" eaLnBrk="1" hangingPunct="1">
              <a:buFontTx/>
              <a:buNone/>
              <a:defRPr/>
            </a:pPr>
            <a:endParaRPr lang="en-US" dirty="0"/>
          </a:p>
        </p:txBody>
      </p:sp>
      <p:sp>
        <p:nvSpPr>
          <p:cNvPr id="38915" name="Slide Number Placeholder 3"/>
          <p:cNvSpPr>
            <a:spLocks noGrp="1"/>
          </p:cNvSpPr>
          <p:nvPr>
            <p:ph type="sldNum" sz="quarter" idx="10"/>
          </p:nvPr>
        </p:nvSpPr>
        <p:spPr>
          <a:noFill/>
        </p:spPr>
        <p:txBody>
          <a:bodyPr/>
          <a:lstStyle/>
          <a:p>
            <a:fld id="{A7435ED1-B1C5-49BC-B0EB-7B03AFF5E0D2}" type="slidenum">
              <a:rPr lang="en-US" smtClean="0">
                <a:cs typeface="Arial" charset="0"/>
              </a:rPr>
              <a:pPr/>
              <a:t>13</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50838"/>
            <a:ext cx="7391400" cy="792162"/>
          </a:xfrm>
        </p:spPr>
        <p:txBody>
          <a:bodyPr>
            <a:noAutofit/>
          </a:bodyPr>
          <a:lstStyle/>
          <a:p>
            <a:pPr eaLnBrk="1" hangingPunct="1">
              <a:defRPr/>
            </a:pPr>
            <a:r>
              <a:rPr lang="en-US" dirty="0" smtClean="0"/>
              <a:t>Private Transportation </a:t>
            </a:r>
            <a:br>
              <a:rPr lang="en-US" dirty="0" smtClean="0"/>
            </a:br>
            <a:r>
              <a:rPr lang="en-US" dirty="0" smtClean="0"/>
              <a:t>Vehicle Requirements</a:t>
            </a:r>
            <a:endParaRPr lang="en-US" dirty="0"/>
          </a:p>
        </p:txBody>
      </p:sp>
      <p:sp>
        <p:nvSpPr>
          <p:cNvPr id="39938" name="Content Placeholder 2"/>
          <p:cNvSpPr>
            <a:spLocks noGrp="1"/>
          </p:cNvSpPr>
          <p:nvPr>
            <p:ph idx="1"/>
          </p:nvPr>
        </p:nvSpPr>
        <p:spPr>
          <a:xfrm>
            <a:off x="304800" y="1371600"/>
            <a:ext cx="8610600" cy="5029200"/>
          </a:xfrm>
        </p:spPr>
        <p:txBody>
          <a:bodyPr/>
          <a:lstStyle/>
          <a:p>
            <a:pPr eaLnBrk="1" hangingPunct="1"/>
            <a:r>
              <a:rPr lang="en-US" smtClean="0"/>
              <a:t>New and Used Sedans are not required to be accessible</a:t>
            </a:r>
          </a:p>
          <a:p>
            <a:pPr eaLnBrk="1" hangingPunct="1">
              <a:buFontTx/>
              <a:buNone/>
            </a:pPr>
            <a:endParaRPr lang="en-US" sz="1000" smtClean="0"/>
          </a:p>
          <a:p>
            <a:pPr eaLnBrk="1" hangingPunct="1"/>
            <a:r>
              <a:rPr lang="en-US" smtClean="0"/>
              <a:t>Used Vans are not required to be accessible</a:t>
            </a:r>
          </a:p>
          <a:p>
            <a:pPr eaLnBrk="1" hangingPunct="1">
              <a:buFontTx/>
              <a:buNone/>
            </a:pPr>
            <a:endParaRPr lang="en-US" sz="1000" smtClean="0"/>
          </a:p>
          <a:p>
            <a:pPr eaLnBrk="1" hangingPunct="1"/>
            <a:r>
              <a:rPr lang="en-US" smtClean="0"/>
              <a:t>All New Vans </a:t>
            </a:r>
            <a:r>
              <a:rPr lang="en-US" b="1" smtClean="0"/>
              <a:t>are required</a:t>
            </a:r>
            <a:r>
              <a:rPr lang="en-US" smtClean="0"/>
              <a:t> to be accessible </a:t>
            </a:r>
          </a:p>
        </p:txBody>
      </p:sp>
      <p:sp>
        <p:nvSpPr>
          <p:cNvPr id="39939" name="Slide Number Placeholder 3"/>
          <p:cNvSpPr>
            <a:spLocks noGrp="1"/>
          </p:cNvSpPr>
          <p:nvPr>
            <p:ph type="sldNum" sz="quarter" idx="10"/>
          </p:nvPr>
        </p:nvSpPr>
        <p:spPr>
          <a:noFill/>
        </p:spPr>
        <p:txBody>
          <a:bodyPr/>
          <a:lstStyle/>
          <a:p>
            <a:fld id="{A6E40D29-6D9A-4093-B088-CB3DCF1B7395}" type="slidenum">
              <a:rPr lang="en-US" smtClean="0">
                <a:cs typeface="Arial" charset="0"/>
              </a:rPr>
              <a:pPr/>
              <a:t>14</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eaLnBrk="1" hangingPunct="1">
              <a:defRPr/>
            </a:pPr>
            <a:r>
              <a:rPr lang="en-US" smtClean="0"/>
              <a:t>Questions and Answers</a:t>
            </a:r>
          </a:p>
        </p:txBody>
      </p:sp>
      <p:sp>
        <p:nvSpPr>
          <p:cNvPr id="40962" name="Slide Number Placeholder 2"/>
          <p:cNvSpPr>
            <a:spLocks noGrp="1"/>
          </p:cNvSpPr>
          <p:nvPr>
            <p:ph type="sldNum" sz="quarter" idx="10"/>
          </p:nvPr>
        </p:nvSpPr>
        <p:spPr>
          <a:noFill/>
        </p:spPr>
        <p:txBody>
          <a:bodyPr/>
          <a:lstStyle/>
          <a:p>
            <a:fld id="{12BA0FDA-BAE0-4861-9937-8758ABB22E19}" type="slidenum">
              <a:rPr lang="en-US" smtClean="0">
                <a:cs typeface="Arial" charset="0"/>
              </a:rPr>
              <a:pPr/>
              <a:t>15</a:t>
            </a:fld>
            <a:endParaRPr lang="en-US" smtClean="0">
              <a:cs typeface="Arial"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Advocacy Strategies</a:t>
            </a:r>
            <a:endParaRPr lang="en-US" dirty="0"/>
          </a:p>
        </p:txBody>
      </p:sp>
      <p:sp>
        <p:nvSpPr>
          <p:cNvPr id="41986" name="Content Placeholder 2"/>
          <p:cNvSpPr>
            <a:spLocks noGrp="1"/>
          </p:cNvSpPr>
          <p:nvPr>
            <p:ph idx="1"/>
          </p:nvPr>
        </p:nvSpPr>
        <p:spPr/>
        <p:txBody>
          <a:bodyPr/>
          <a:lstStyle/>
          <a:p>
            <a:pPr eaLnBrk="1" hangingPunct="1"/>
            <a:r>
              <a:rPr lang="en-US" smtClean="0"/>
              <a:t>Data Collecting</a:t>
            </a:r>
          </a:p>
          <a:p>
            <a:pPr eaLnBrk="1" hangingPunct="1">
              <a:buFontTx/>
              <a:buNone/>
            </a:pPr>
            <a:endParaRPr lang="en-US" sz="1000" smtClean="0"/>
          </a:p>
          <a:p>
            <a:pPr eaLnBrk="1" hangingPunct="1"/>
            <a:r>
              <a:rPr lang="en-US" smtClean="0"/>
              <a:t>Pitchfork Approach</a:t>
            </a:r>
          </a:p>
        </p:txBody>
      </p:sp>
      <p:sp>
        <p:nvSpPr>
          <p:cNvPr id="41987" name="Slide Number Placeholder 3"/>
          <p:cNvSpPr>
            <a:spLocks noGrp="1"/>
          </p:cNvSpPr>
          <p:nvPr>
            <p:ph type="sldNum" sz="quarter" idx="10"/>
          </p:nvPr>
        </p:nvSpPr>
        <p:spPr>
          <a:noFill/>
        </p:spPr>
        <p:txBody>
          <a:bodyPr/>
          <a:lstStyle/>
          <a:p>
            <a:fld id="{82448783-C707-462B-A806-7FD126DF501A}" type="slidenum">
              <a:rPr lang="en-US" smtClean="0">
                <a:cs typeface="Arial" charset="0"/>
              </a:rPr>
              <a:pPr/>
              <a:t>16</a:t>
            </a:fld>
            <a:endParaRPr lang="en-US" smtClean="0">
              <a:cs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Data Collecting</a:t>
            </a:r>
            <a:endParaRPr lang="en-US" dirty="0"/>
          </a:p>
        </p:txBody>
      </p:sp>
      <p:sp>
        <p:nvSpPr>
          <p:cNvPr id="43010" name="Content Placeholder 2"/>
          <p:cNvSpPr>
            <a:spLocks noGrp="1"/>
          </p:cNvSpPr>
          <p:nvPr>
            <p:ph idx="1"/>
          </p:nvPr>
        </p:nvSpPr>
        <p:spPr/>
        <p:txBody>
          <a:bodyPr/>
          <a:lstStyle/>
          <a:p>
            <a:pPr eaLnBrk="1" hangingPunct="1"/>
            <a:r>
              <a:rPr lang="en-US" smtClean="0"/>
              <a:t>Tools:</a:t>
            </a:r>
          </a:p>
          <a:p>
            <a:pPr lvl="1" eaLnBrk="1" hangingPunct="1"/>
            <a:r>
              <a:rPr lang="en-US" sz="2800" smtClean="0"/>
              <a:t>Surveys for Fixed Route &amp; Paratransit Systems</a:t>
            </a:r>
          </a:p>
          <a:p>
            <a:pPr lvl="1" eaLnBrk="1" hangingPunct="1"/>
            <a:r>
              <a:rPr lang="en-US" sz="2800" smtClean="0"/>
              <a:t>Rider Complaint Forms </a:t>
            </a:r>
          </a:p>
          <a:p>
            <a:pPr lvl="1" eaLnBrk="1" hangingPunct="1"/>
            <a:r>
              <a:rPr lang="en-US" sz="2800" smtClean="0"/>
              <a:t>Phone Recording System </a:t>
            </a:r>
          </a:p>
          <a:p>
            <a:pPr lvl="1" eaLnBrk="1" hangingPunct="1"/>
            <a:r>
              <a:rPr lang="en-US" sz="2800" smtClean="0"/>
              <a:t>Paratransit Ride Request Grids </a:t>
            </a:r>
          </a:p>
          <a:p>
            <a:pPr eaLnBrk="1" hangingPunct="1">
              <a:buFontTx/>
              <a:buNone/>
            </a:pPr>
            <a:endParaRPr lang="en-US" smtClean="0"/>
          </a:p>
        </p:txBody>
      </p:sp>
      <p:sp>
        <p:nvSpPr>
          <p:cNvPr id="43011" name="Slide Number Placeholder 3"/>
          <p:cNvSpPr>
            <a:spLocks noGrp="1"/>
          </p:cNvSpPr>
          <p:nvPr>
            <p:ph type="sldNum" sz="quarter" idx="10"/>
          </p:nvPr>
        </p:nvSpPr>
        <p:spPr>
          <a:noFill/>
        </p:spPr>
        <p:txBody>
          <a:bodyPr/>
          <a:lstStyle/>
          <a:p>
            <a:fld id="{7C416337-EE84-4B5D-B504-A7AD03A1E0D1}" type="slidenum">
              <a:rPr lang="en-US" smtClean="0">
                <a:cs typeface="Arial" charset="0"/>
              </a:rPr>
              <a:pPr/>
              <a:t>17</a:t>
            </a:fld>
            <a:endParaRPr lang="en-US" smtClean="0">
              <a:cs typeface="Arial"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dirty="0" smtClean="0"/>
              <a:t>Surveys In General</a:t>
            </a:r>
            <a:endParaRPr lang="en-US" dirty="0"/>
          </a:p>
        </p:txBody>
      </p:sp>
      <p:sp>
        <p:nvSpPr>
          <p:cNvPr id="3" name="Content Placeholder 2"/>
          <p:cNvSpPr>
            <a:spLocks noGrp="1"/>
          </p:cNvSpPr>
          <p:nvPr>
            <p:ph idx="1"/>
          </p:nvPr>
        </p:nvSpPr>
        <p:spPr/>
        <p:txBody>
          <a:bodyPr/>
          <a:lstStyle/>
          <a:p>
            <a:pPr eaLnBrk="1" hangingPunct="1">
              <a:defRPr/>
            </a:pPr>
            <a:r>
              <a:rPr lang="en-US" dirty="0" smtClean="0"/>
              <a:t>Quarterly Survey</a:t>
            </a:r>
          </a:p>
          <a:p>
            <a:pPr eaLnBrk="1" hangingPunct="1">
              <a:buFontTx/>
              <a:buNone/>
              <a:defRPr/>
            </a:pPr>
            <a:endParaRPr lang="en-US" sz="1000" dirty="0" smtClean="0"/>
          </a:p>
          <a:p>
            <a:pPr eaLnBrk="1" hangingPunct="1">
              <a:defRPr/>
            </a:pPr>
            <a:r>
              <a:rPr lang="en-US" dirty="0" smtClean="0"/>
              <a:t>Distribute Among other Organizations</a:t>
            </a:r>
          </a:p>
          <a:p>
            <a:pPr eaLnBrk="1" hangingPunct="1">
              <a:buFontTx/>
              <a:buNone/>
              <a:defRPr/>
            </a:pPr>
            <a:endParaRPr lang="en-US" sz="1000" dirty="0" smtClean="0"/>
          </a:p>
          <a:p>
            <a:pPr eaLnBrk="1" hangingPunct="1">
              <a:defRPr/>
            </a:pPr>
            <a:r>
              <a:rPr lang="en-US" dirty="0" smtClean="0"/>
              <a:t>Make Available Paper Form and Online Form</a:t>
            </a:r>
            <a:endParaRPr lang="en-US" dirty="0"/>
          </a:p>
          <a:p>
            <a:pPr marL="0" indent="0" eaLnBrk="1" hangingPunct="1">
              <a:buFontTx/>
              <a:buNone/>
              <a:defRPr/>
            </a:pPr>
            <a:endParaRPr lang="en-US" dirty="0" smtClean="0"/>
          </a:p>
          <a:p>
            <a:pPr marL="0" indent="0" eaLnBrk="1" hangingPunct="1">
              <a:buFontTx/>
              <a:buNone/>
              <a:defRPr/>
            </a:pPr>
            <a:endParaRPr lang="en-US" dirty="0"/>
          </a:p>
        </p:txBody>
      </p:sp>
      <p:sp>
        <p:nvSpPr>
          <p:cNvPr id="44035" name="Slide Number Placeholder 3"/>
          <p:cNvSpPr>
            <a:spLocks noGrp="1"/>
          </p:cNvSpPr>
          <p:nvPr>
            <p:ph type="sldNum" sz="quarter" idx="10"/>
          </p:nvPr>
        </p:nvSpPr>
        <p:spPr>
          <a:noFill/>
        </p:spPr>
        <p:txBody>
          <a:bodyPr/>
          <a:lstStyle/>
          <a:p>
            <a:fld id="{38ED8D50-C137-498D-8CD9-9FB1B985358C}" type="slidenum">
              <a:rPr lang="en-US" smtClean="0">
                <a:cs typeface="Arial" charset="0"/>
              </a:rPr>
              <a:pPr/>
              <a:t>18</a:t>
            </a:fld>
            <a:endParaRPr lang="en-US" smtClean="0">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Number Placeholder 1"/>
          <p:cNvSpPr>
            <a:spLocks noGrp="1"/>
          </p:cNvSpPr>
          <p:nvPr>
            <p:ph type="sldNum" sz="quarter" idx="10"/>
          </p:nvPr>
        </p:nvSpPr>
        <p:spPr>
          <a:noFill/>
        </p:spPr>
        <p:txBody>
          <a:bodyPr/>
          <a:lstStyle/>
          <a:p>
            <a:fld id="{1D9BD085-76C9-4547-8221-05FD1E5B96FF}" type="slidenum">
              <a:rPr lang="en-US" smtClean="0">
                <a:cs typeface="Arial" charset="0"/>
              </a:rPr>
              <a:pPr/>
              <a:t>1</a:t>
            </a:fld>
            <a:endParaRPr lang="en-US" smtClean="0">
              <a:cs typeface="Arial" charset="0"/>
            </a:endParaRPr>
          </a:p>
        </p:txBody>
      </p:sp>
      <p:sp>
        <p:nvSpPr>
          <p:cNvPr id="94210" name="Rectangle 2"/>
          <p:cNvSpPr>
            <a:spLocks noChangeArrowheads="1"/>
          </p:cNvSpPr>
          <p:nvPr/>
        </p:nvSpPr>
        <p:spPr bwMode="auto">
          <a:xfrm>
            <a:off x="685800" y="511175"/>
            <a:ext cx="7772400" cy="1470025"/>
          </a:xfrm>
          <a:prstGeom prst="rect">
            <a:avLst/>
          </a:prstGeom>
          <a:noFill/>
          <a:ln w="9525">
            <a:noFill/>
            <a:miter lim="800000"/>
            <a:headEnd/>
            <a:tailEnd/>
          </a:ln>
        </p:spPr>
        <p:txBody>
          <a:bodyPr anchor="ctr"/>
          <a:lstStyle/>
          <a:p>
            <a:pPr algn="ctr">
              <a:defRPr/>
            </a:pPr>
            <a:r>
              <a:rPr lang="en-US" sz="3600" b="1">
                <a:solidFill>
                  <a:schemeClr val="accent2"/>
                </a:solidFill>
                <a:effectLst>
                  <a:outerShdw blurRad="38100" dist="38100" dir="2700000" algn="tl">
                    <a:srgbClr val="C0C0C0"/>
                  </a:outerShdw>
                </a:effectLst>
                <a:latin typeface="Arial Rounded MT Bold" pitchFamily="34" charset="0"/>
                <a:cs typeface="+mn-cs"/>
              </a:rPr>
              <a:t>CIL-NET Presents…</a:t>
            </a:r>
            <a:br>
              <a:rPr lang="en-US" sz="3600" b="1">
                <a:solidFill>
                  <a:schemeClr val="accent2"/>
                </a:solidFill>
                <a:effectLst>
                  <a:outerShdw blurRad="38100" dist="38100" dir="2700000" algn="tl">
                    <a:srgbClr val="C0C0C0"/>
                  </a:outerShdw>
                </a:effectLst>
                <a:latin typeface="Arial Rounded MT Bold" pitchFamily="34" charset="0"/>
                <a:cs typeface="+mn-cs"/>
              </a:rPr>
            </a:br>
            <a:r>
              <a:rPr lang="en-US" sz="3200" b="1">
                <a:solidFill>
                  <a:schemeClr val="accent2"/>
                </a:solidFill>
                <a:effectLst>
                  <a:outerShdw blurRad="38100" dist="38100" dir="2700000" algn="tl">
                    <a:srgbClr val="C0C0C0"/>
                  </a:outerShdw>
                </a:effectLst>
                <a:latin typeface="Arial Rounded MT Bold" pitchFamily="34" charset="0"/>
                <a:cs typeface="+mn-cs"/>
              </a:rPr>
              <a:t>A National Teleconference &amp; Webinar</a:t>
            </a:r>
            <a:r>
              <a:rPr lang="en-US" sz="3200">
                <a:solidFill>
                  <a:schemeClr val="accent2"/>
                </a:solidFill>
                <a:effectLst>
                  <a:outerShdw blurRad="38100" dist="38100" dir="2700000" algn="tl">
                    <a:srgbClr val="C0C0C0"/>
                  </a:outerShdw>
                </a:effectLst>
                <a:latin typeface="Arial Rounded MT Bold" pitchFamily="34" charset="0"/>
                <a:cs typeface="+mn-cs"/>
              </a:rPr>
              <a:t/>
            </a:r>
            <a:br>
              <a:rPr lang="en-US" sz="3200">
                <a:solidFill>
                  <a:schemeClr val="accent2"/>
                </a:solidFill>
                <a:effectLst>
                  <a:outerShdw blurRad="38100" dist="38100" dir="2700000" algn="tl">
                    <a:srgbClr val="C0C0C0"/>
                  </a:outerShdw>
                </a:effectLst>
                <a:latin typeface="Arial Rounded MT Bold" pitchFamily="34" charset="0"/>
                <a:cs typeface="+mn-cs"/>
              </a:rPr>
            </a:br>
            <a:endParaRPr lang="en-US" sz="3200">
              <a:solidFill>
                <a:schemeClr val="accent2"/>
              </a:solidFill>
              <a:effectLst>
                <a:outerShdw blurRad="38100" dist="38100" dir="2700000" algn="tl">
                  <a:srgbClr val="C0C0C0"/>
                </a:outerShdw>
              </a:effectLst>
              <a:latin typeface="Arial Rounded MT Bold" pitchFamily="34" charset="0"/>
              <a:cs typeface="+mn-cs"/>
            </a:endParaRPr>
          </a:p>
        </p:txBody>
      </p:sp>
      <p:sp>
        <p:nvSpPr>
          <p:cNvPr id="17411" name="Rectangle 3"/>
          <p:cNvSpPr>
            <a:spLocks noChangeArrowheads="1"/>
          </p:cNvSpPr>
          <p:nvPr/>
        </p:nvSpPr>
        <p:spPr bwMode="auto">
          <a:xfrm>
            <a:off x="609600" y="1828800"/>
            <a:ext cx="8001000" cy="1752600"/>
          </a:xfrm>
          <a:prstGeom prst="rect">
            <a:avLst/>
          </a:prstGeom>
          <a:noFill/>
          <a:ln w="9525">
            <a:noFill/>
            <a:miter lim="800000"/>
            <a:headEnd/>
            <a:tailEnd/>
          </a:ln>
        </p:spPr>
        <p:txBody>
          <a:bodyPr/>
          <a:lstStyle/>
          <a:p>
            <a:pPr algn="ctr">
              <a:spcBef>
                <a:spcPct val="20000"/>
              </a:spcBef>
            </a:pPr>
            <a:r>
              <a:rPr lang="en-US" sz="2600" b="1">
                <a:solidFill>
                  <a:schemeClr val="accent2"/>
                </a:solidFill>
                <a:latin typeface="Arial Rounded MT Bold" pitchFamily="34" charset="0"/>
              </a:rPr>
              <a:t>Ride On! An Introduction to Accessible Transportation Programs and Advocacy at Centers for Independent Living</a:t>
            </a:r>
            <a:r>
              <a:rPr lang="en-US" sz="2400">
                <a:latin typeface="Tahoma" pitchFamily="34" charset="0"/>
              </a:rPr>
              <a:t> </a:t>
            </a:r>
          </a:p>
          <a:p>
            <a:pPr algn="ctr">
              <a:spcBef>
                <a:spcPct val="20000"/>
              </a:spcBef>
            </a:pPr>
            <a:r>
              <a:rPr lang="en-US" sz="2400" b="1">
                <a:solidFill>
                  <a:schemeClr val="accent2"/>
                </a:solidFill>
                <a:latin typeface="Arial Rounded MT Bold" pitchFamily="34" charset="0"/>
              </a:rPr>
              <a:t>Part 1</a:t>
            </a:r>
            <a:endParaRPr lang="en-US" sz="2600" b="1">
              <a:solidFill>
                <a:schemeClr val="accent2"/>
              </a:solidFill>
              <a:latin typeface="Arial Rounded MT Bold" pitchFamily="34" charset="0"/>
            </a:endParaRPr>
          </a:p>
          <a:p>
            <a:pPr algn="ctr">
              <a:spcBef>
                <a:spcPct val="20000"/>
              </a:spcBef>
            </a:pPr>
            <a:endParaRPr lang="en-US" sz="800">
              <a:solidFill>
                <a:schemeClr val="accent2"/>
              </a:solidFill>
              <a:latin typeface="Arial Rounded MT Bold" pitchFamily="34" charset="0"/>
            </a:endParaRPr>
          </a:p>
          <a:p>
            <a:pPr algn="ctr">
              <a:spcBef>
                <a:spcPct val="20000"/>
              </a:spcBef>
            </a:pPr>
            <a:endParaRPr lang="en-US" sz="2200">
              <a:solidFill>
                <a:schemeClr val="accent2"/>
              </a:solidFill>
              <a:latin typeface="Arial Rounded MT Bold" pitchFamily="34" charset="0"/>
            </a:endParaRPr>
          </a:p>
          <a:p>
            <a:pPr algn="ctr">
              <a:spcBef>
                <a:spcPct val="20000"/>
              </a:spcBef>
            </a:pPr>
            <a:r>
              <a:rPr lang="en-US" sz="2200">
                <a:solidFill>
                  <a:schemeClr val="accent2"/>
                </a:solidFill>
                <a:latin typeface="Arial Rounded MT Bold" pitchFamily="34" charset="0"/>
              </a:rPr>
              <a:t>July 26, 2011</a:t>
            </a:r>
          </a:p>
          <a:p>
            <a:pPr algn="ctr">
              <a:spcBef>
                <a:spcPct val="20000"/>
              </a:spcBef>
            </a:pPr>
            <a:endParaRPr lang="en-US" sz="700">
              <a:solidFill>
                <a:schemeClr val="accent2"/>
              </a:solidFill>
              <a:latin typeface="Arial Rounded MT Bold" pitchFamily="34" charset="0"/>
            </a:endParaRPr>
          </a:p>
          <a:p>
            <a:pPr algn="ctr">
              <a:spcBef>
                <a:spcPct val="20000"/>
              </a:spcBef>
            </a:pPr>
            <a:endParaRPr lang="en-US" sz="800">
              <a:solidFill>
                <a:schemeClr val="accent2"/>
              </a:solidFill>
              <a:latin typeface="Arial Rounded MT Bold" pitchFamily="34" charset="0"/>
            </a:endParaRPr>
          </a:p>
          <a:p>
            <a:pPr algn="ctr">
              <a:spcBef>
                <a:spcPct val="20000"/>
              </a:spcBef>
            </a:pPr>
            <a:r>
              <a:rPr lang="en-US" sz="2200">
                <a:solidFill>
                  <a:schemeClr val="accent2"/>
                </a:solidFill>
                <a:latin typeface="Arial Rounded MT Bold" pitchFamily="34" charset="0"/>
              </a:rPr>
              <a:t>Presenters:</a:t>
            </a:r>
          </a:p>
          <a:p>
            <a:pPr algn="ctr">
              <a:spcBef>
                <a:spcPct val="20000"/>
              </a:spcBef>
            </a:pPr>
            <a:r>
              <a:rPr lang="en-US" sz="2200" b="1" i="1">
                <a:solidFill>
                  <a:schemeClr val="accent2"/>
                </a:solidFill>
                <a:latin typeface="Arial Rounded MT Bold" pitchFamily="34" charset="0"/>
              </a:rPr>
              <a:t>Roger Howard</a:t>
            </a:r>
          </a:p>
          <a:p>
            <a:pPr algn="ctr">
              <a:spcBef>
                <a:spcPct val="20000"/>
              </a:spcBef>
            </a:pPr>
            <a:r>
              <a:rPr lang="en-US" sz="2200" b="1" i="1">
                <a:solidFill>
                  <a:schemeClr val="accent2"/>
                </a:solidFill>
                <a:latin typeface="Arial Rounded MT Bold" pitchFamily="34" charset="0"/>
              </a:rPr>
              <a:t>Stephanie Woodward</a:t>
            </a:r>
          </a:p>
          <a:p>
            <a:pPr algn="ctr">
              <a:spcBef>
                <a:spcPct val="20000"/>
              </a:spcBef>
            </a:pPr>
            <a:endParaRPr lang="en-US" sz="2400">
              <a:solidFill>
                <a:schemeClr val="accent2"/>
              </a:solidFill>
              <a:latin typeface="Arial Rounded MT Bold" pitchFamily="34" charset="0"/>
            </a:endParaRPr>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pPr eaLnBrk="1" hangingPunct="1">
              <a:defRPr/>
            </a:pPr>
            <a:r>
              <a:rPr lang="en-US" dirty="0" smtClean="0"/>
              <a:t>Surveys: Questions to Ask</a:t>
            </a:r>
            <a:endParaRPr lang="en-US" dirty="0"/>
          </a:p>
        </p:txBody>
      </p:sp>
      <p:sp>
        <p:nvSpPr>
          <p:cNvPr id="45058" name="Text Placeholder 3"/>
          <p:cNvSpPr>
            <a:spLocks noGrp="1"/>
          </p:cNvSpPr>
          <p:nvPr>
            <p:ph type="body" idx="1"/>
          </p:nvPr>
        </p:nvSpPr>
        <p:spPr>
          <a:xfrm>
            <a:off x="381000" y="1143000"/>
            <a:ext cx="4040188" cy="639763"/>
          </a:xfrm>
        </p:spPr>
        <p:txBody>
          <a:bodyPr/>
          <a:lstStyle/>
          <a:p>
            <a:pPr algn="ctr" eaLnBrk="1" hangingPunct="1"/>
            <a:r>
              <a:rPr lang="en-US" sz="2800" smtClean="0"/>
              <a:t>Fixed Route</a:t>
            </a:r>
          </a:p>
        </p:txBody>
      </p:sp>
      <p:sp>
        <p:nvSpPr>
          <p:cNvPr id="45059" name="Content Placeholder 4"/>
          <p:cNvSpPr>
            <a:spLocks noGrp="1"/>
          </p:cNvSpPr>
          <p:nvPr>
            <p:ph sz="half" idx="2"/>
          </p:nvPr>
        </p:nvSpPr>
        <p:spPr>
          <a:xfrm>
            <a:off x="228600" y="1782763"/>
            <a:ext cx="4267200" cy="3951287"/>
          </a:xfrm>
          <a:ln>
            <a:solidFill>
              <a:schemeClr val="accent2"/>
            </a:solidFill>
          </a:ln>
        </p:spPr>
        <p:txBody>
          <a:bodyPr/>
          <a:lstStyle/>
          <a:p>
            <a:pPr eaLnBrk="1" hangingPunct="1"/>
            <a:r>
              <a:rPr lang="en-US" sz="2800" smtClean="0"/>
              <a:t>How often do you ride?</a:t>
            </a:r>
          </a:p>
          <a:p>
            <a:pPr eaLnBrk="1" hangingPunct="1">
              <a:buFontTx/>
              <a:buNone/>
            </a:pPr>
            <a:endParaRPr lang="en-US" sz="1000" smtClean="0"/>
          </a:p>
          <a:p>
            <a:pPr eaLnBrk="1" hangingPunct="1"/>
            <a:r>
              <a:rPr lang="en-US" sz="2800" smtClean="0"/>
              <a:t>Has a driver ever refused to allow you on the bus? </a:t>
            </a:r>
          </a:p>
          <a:p>
            <a:pPr eaLnBrk="1" hangingPunct="1">
              <a:buFontTx/>
              <a:buNone/>
            </a:pPr>
            <a:endParaRPr lang="en-US" sz="1000" smtClean="0"/>
          </a:p>
          <a:p>
            <a:pPr eaLnBrk="1" hangingPunct="1"/>
            <a:r>
              <a:rPr lang="en-US" sz="2800" smtClean="0"/>
              <a:t>Have you ever been passed by a bus that you were waiting for?</a:t>
            </a:r>
          </a:p>
        </p:txBody>
      </p:sp>
      <p:sp>
        <p:nvSpPr>
          <p:cNvPr id="45060" name="Text Placeholder 5"/>
          <p:cNvSpPr>
            <a:spLocks noGrp="1"/>
          </p:cNvSpPr>
          <p:nvPr>
            <p:ph type="body" sz="quarter" idx="3"/>
          </p:nvPr>
        </p:nvSpPr>
        <p:spPr>
          <a:xfrm>
            <a:off x="4797425" y="1143000"/>
            <a:ext cx="4041775" cy="639763"/>
          </a:xfrm>
        </p:spPr>
        <p:txBody>
          <a:bodyPr/>
          <a:lstStyle/>
          <a:p>
            <a:pPr algn="ctr" eaLnBrk="1" hangingPunct="1"/>
            <a:r>
              <a:rPr lang="en-US" sz="2800" smtClean="0"/>
              <a:t>Paratransit</a:t>
            </a:r>
          </a:p>
        </p:txBody>
      </p:sp>
      <p:sp>
        <p:nvSpPr>
          <p:cNvPr id="45061" name="Content Placeholder 6"/>
          <p:cNvSpPr>
            <a:spLocks noGrp="1"/>
          </p:cNvSpPr>
          <p:nvPr>
            <p:ph sz="quarter" idx="4"/>
          </p:nvPr>
        </p:nvSpPr>
        <p:spPr>
          <a:xfrm>
            <a:off x="4648200" y="1782763"/>
            <a:ext cx="4346575" cy="3951287"/>
          </a:xfrm>
          <a:ln>
            <a:solidFill>
              <a:schemeClr val="accent2"/>
            </a:solidFill>
          </a:ln>
        </p:spPr>
        <p:txBody>
          <a:bodyPr/>
          <a:lstStyle/>
          <a:p>
            <a:pPr eaLnBrk="1" hangingPunct="1"/>
            <a:r>
              <a:rPr lang="en-US" sz="2800" smtClean="0"/>
              <a:t>How often do you ride?</a:t>
            </a:r>
          </a:p>
          <a:p>
            <a:pPr eaLnBrk="1" hangingPunct="1">
              <a:buFontTx/>
              <a:buNone/>
            </a:pPr>
            <a:endParaRPr lang="en-US" sz="1000" smtClean="0"/>
          </a:p>
          <a:p>
            <a:pPr eaLnBrk="1" hangingPunct="1"/>
            <a:r>
              <a:rPr lang="en-US" sz="2800" smtClean="0"/>
              <a:t>Have you ever been denied a ride?</a:t>
            </a:r>
          </a:p>
          <a:p>
            <a:pPr eaLnBrk="1" hangingPunct="1">
              <a:buFontTx/>
              <a:buNone/>
            </a:pPr>
            <a:endParaRPr lang="en-US" sz="1000" smtClean="0"/>
          </a:p>
          <a:p>
            <a:pPr eaLnBrk="1" hangingPunct="1"/>
            <a:r>
              <a:rPr lang="en-US" sz="2800" smtClean="0"/>
              <a:t>Have you ever missed a ride because a bus driver was too early or too late?</a:t>
            </a:r>
          </a:p>
        </p:txBody>
      </p:sp>
      <p:sp>
        <p:nvSpPr>
          <p:cNvPr id="45062" name="Slide Number Placeholder 6"/>
          <p:cNvSpPr>
            <a:spLocks noGrp="1"/>
          </p:cNvSpPr>
          <p:nvPr>
            <p:ph type="sldNum" sz="quarter" idx="10"/>
          </p:nvPr>
        </p:nvSpPr>
        <p:spPr>
          <a:noFill/>
        </p:spPr>
        <p:txBody>
          <a:bodyPr/>
          <a:lstStyle/>
          <a:p>
            <a:fld id="{656EDFC0-99F0-4153-880A-A08D78323424}" type="slidenum">
              <a:rPr lang="en-US" smtClean="0">
                <a:cs typeface="Arial" charset="0"/>
              </a:rPr>
              <a:pPr/>
              <a:t>19</a:t>
            </a:fld>
            <a:endParaRPr lang="en-US" smtClean="0">
              <a:cs typeface="Arial"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pPr eaLnBrk="1" hangingPunct="1">
              <a:defRPr/>
            </a:pPr>
            <a:r>
              <a:rPr lang="en-US" dirty="0" smtClean="0"/>
              <a:t>Surveys</a:t>
            </a:r>
            <a:endParaRPr lang="en-US" dirty="0"/>
          </a:p>
        </p:txBody>
      </p:sp>
      <p:sp>
        <p:nvSpPr>
          <p:cNvPr id="8" name="Content Placeholder 7"/>
          <p:cNvSpPr>
            <a:spLocks noGrp="1"/>
          </p:cNvSpPr>
          <p:nvPr>
            <p:ph idx="1"/>
          </p:nvPr>
        </p:nvSpPr>
        <p:spPr/>
        <p:txBody>
          <a:bodyPr/>
          <a:lstStyle/>
          <a:p>
            <a:pPr eaLnBrk="1" hangingPunct="1">
              <a:defRPr/>
            </a:pPr>
            <a:r>
              <a:rPr lang="en-US" dirty="0" smtClean="0"/>
              <a:t>Example:</a:t>
            </a:r>
          </a:p>
          <a:p>
            <a:pPr marL="0" indent="0" eaLnBrk="1" hangingPunct="1">
              <a:buFontTx/>
              <a:buNone/>
              <a:defRPr/>
            </a:pPr>
            <a:endParaRPr lang="en-US" sz="1000" dirty="0" smtClean="0"/>
          </a:p>
          <a:p>
            <a:pPr lvl="1" eaLnBrk="1" hangingPunct="1">
              <a:defRPr/>
            </a:pPr>
            <a:r>
              <a:rPr lang="en-US" sz="2800" dirty="0" smtClean="0"/>
              <a:t>To view the online version of the Paratransit Survey that the Center for Disability Rights uses in Rochester, NY please visit:</a:t>
            </a:r>
          </a:p>
          <a:p>
            <a:pPr marL="457200" lvl="1" indent="0" eaLnBrk="1" hangingPunct="1">
              <a:buFontTx/>
              <a:buNone/>
              <a:defRPr/>
            </a:pPr>
            <a:endParaRPr lang="en-US" sz="1000" dirty="0" smtClean="0"/>
          </a:p>
          <a:p>
            <a:pPr marL="914400" lvl="2" indent="0" eaLnBrk="1" hangingPunct="1">
              <a:buFontTx/>
              <a:buNone/>
              <a:defRPr/>
            </a:pPr>
            <a:r>
              <a:rPr lang="en-US" sz="2800" dirty="0"/>
              <a:t>http://</a:t>
            </a:r>
            <a:r>
              <a:rPr lang="en-US" sz="2800" dirty="0" smtClean="0"/>
              <a:t>www.cdrnys.org/index.php?option=com_jumi&amp;fileid=5&amp;Itemid=155</a:t>
            </a:r>
          </a:p>
          <a:p>
            <a:pPr marL="914400" lvl="2" indent="0" eaLnBrk="1" hangingPunct="1">
              <a:buFontTx/>
              <a:buNone/>
              <a:defRPr/>
            </a:pPr>
            <a:endParaRPr lang="en-US" dirty="0"/>
          </a:p>
        </p:txBody>
      </p:sp>
      <p:sp>
        <p:nvSpPr>
          <p:cNvPr id="46083" name="Slide Number Placeholder 3"/>
          <p:cNvSpPr>
            <a:spLocks noGrp="1"/>
          </p:cNvSpPr>
          <p:nvPr>
            <p:ph type="sldNum" sz="quarter" idx="10"/>
          </p:nvPr>
        </p:nvSpPr>
        <p:spPr>
          <a:noFill/>
        </p:spPr>
        <p:txBody>
          <a:bodyPr/>
          <a:lstStyle/>
          <a:p>
            <a:fld id="{14765ECA-B000-4BEE-8E37-95447DD96EFE}" type="slidenum">
              <a:rPr lang="en-US" smtClean="0">
                <a:cs typeface="Arial" charset="0"/>
              </a:rPr>
              <a:pPr/>
              <a:t>20</a:t>
            </a:fld>
            <a:endParaRPr lang="en-US" smtClean="0">
              <a:cs typeface="Arial"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dirty="0" smtClean="0"/>
              <a:t>Rider Complaint Forms In General</a:t>
            </a:r>
            <a:endParaRPr lang="en-US" dirty="0"/>
          </a:p>
        </p:txBody>
      </p:sp>
      <p:sp>
        <p:nvSpPr>
          <p:cNvPr id="47106" name="Content Placeholder 2"/>
          <p:cNvSpPr>
            <a:spLocks noGrp="1"/>
          </p:cNvSpPr>
          <p:nvPr>
            <p:ph idx="1"/>
          </p:nvPr>
        </p:nvSpPr>
        <p:spPr/>
        <p:txBody>
          <a:bodyPr/>
          <a:lstStyle/>
          <a:p>
            <a:pPr eaLnBrk="1" hangingPunct="1"/>
            <a:r>
              <a:rPr lang="en-US" smtClean="0"/>
              <a:t>For both fixed route and paratransit</a:t>
            </a:r>
          </a:p>
          <a:p>
            <a:pPr eaLnBrk="1" hangingPunct="1">
              <a:buFontTx/>
              <a:buNone/>
            </a:pPr>
            <a:endParaRPr lang="en-US" sz="1000" smtClean="0"/>
          </a:p>
          <a:p>
            <a:pPr eaLnBrk="1" hangingPunct="1"/>
            <a:r>
              <a:rPr lang="en-US" smtClean="0"/>
              <a:t>Distribute with return envelopes</a:t>
            </a:r>
          </a:p>
          <a:p>
            <a:pPr eaLnBrk="1" hangingPunct="1">
              <a:buFontTx/>
              <a:buNone/>
            </a:pPr>
            <a:endParaRPr lang="en-US" sz="1000" smtClean="0"/>
          </a:p>
          <a:p>
            <a:pPr eaLnBrk="1" hangingPunct="1"/>
            <a:r>
              <a:rPr lang="en-US" smtClean="0"/>
              <a:t>Encourage riders to complete forms as soon as possible after the incident occurs</a:t>
            </a:r>
          </a:p>
          <a:p>
            <a:pPr eaLnBrk="1" hangingPunct="1">
              <a:buFontTx/>
              <a:buNone/>
            </a:pPr>
            <a:endParaRPr lang="en-US" sz="1000" smtClean="0"/>
          </a:p>
          <a:p>
            <a:pPr eaLnBrk="1" hangingPunct="1"/>
            <a:r>
              <a:rPr lang="en-US" smtClean="0"/>
              <a:t>Can be used as affidavits for lawsuits</a:t>
            </a:r>
          </a:p>
        </p:txBody>
      </p:sp>
      <p:sp>
        <p:nvSpPr>
          <p:cNvPr id="47107" name="Slide Number Placeholder 3"/>
          <p:cNvSpPr>
            <a:spLocks noGrp="1"/>
          </p:cNvSpPr>
          <p:nvPr>
            <p:ph type="sldNum" sz="quarter" idx="10"/>
          </p:nvPr>
        </p:nvSpPr>
        <p:spPr>
          <a:noFill/>
        </p:spPr>
        <p:txBody>
          <a:bodyPr/>
          <a:lstStyle/>
          <a:p>
            <a:fld id="{A743E0C4-9D4E-415B-9609-6346CDAB5191}" type="slidenum">
              <a:rPr lang="en-US" smtClean="0">
                <a:cs typeface="Arial" charset="0"/>
              </a:rPr>
              <a:pPr/>
              <a:t>21</a:t>
            </a:fld>
            <a:endParaRPr lang="en-US" smtClean="0">
              <a:cs typeface="Arial"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458200" cy="792163"/>
          </a:xfrm>
        </p:spPr>
        <p:txBody>
          <a:bodyPr>
            <a:noAutofit/>
          </a:bodyPr>
          <a:lstStyle/>
          <a:p>
            <a:pPr eaLnBrk="1" hangingPunct="1">
              <a:defRPr/>
            </a:pPr>
            <a:r>
              <a:rPr lang="en-US" dirty="0" smtClean="0"/>
              <a:t>Rider Complaint Forms </a:t>
            </a:r>
            <a:br>
              <a:rPr lang="en-US" dirty="0" smtClean="0"/>
            </a:br>
            <a:r>
              <a:rPr lang="en-US" dirty="0" smtClean="0"/>
              <a:t>Information to Collect</a:t>
            </a:r>
            <a:endParaRPr lang="en-US" dirty="0"/>
          </a:p>
        </p:txBody>
      </p:sp>
      <p:sp>
        <p:nvSpPr>
          <p:cNvPr id="48130" name="Content Placeholder 2"/>
          <p:cNvSpPr>
            <a:spLocks noGrp="1"/>
          </p:cNvSpPr>
          <p:nvPr>
            <p:ph idx="1"/>
          </p:nvPr>
        </p:nvSpPr>
        <p:spPr>
          <a:xfrm>
            <a:off x="304800" y="1447800"/>
            <a:ext cx="8610600" cy="5029200"/>
          </a:xfrm>
        </p:spPr>
        <p:txBody>
          <a:bodyPr/>
          <a:lstStyle/>
          <a:p>
            <a:pPr eaLnBrk="1" hangingPunct="1"/>
            <a:r>
              <a:rPr lang="en-US" smtClean="0"/>
              <a:t>Time, date, bus number</a:t>
            </a:r>
          </a:p>
          <a:p>
            <a:pPr eaLnBrk="1" hangingPunct="1">
              <a:buFontTx/>
              <a:buNone/>
            </a:pPr>
            <a:endParaRPr lang="en-US" sz="1000" smtClean="0"/>
          </a:p>
          <a:p>
            <a:pPr eaLnBrk="1" hangingPunct="1"/>
            <a:r>
              <a:rPr lang="en-US" smtClean="0"/>
              <a:t>What occurred (check boxes with lines for details work best)</a:t>
            </a:r>
          </a:p>
          <a:p>
            <a:pPr eaLnBrk="1" hangingPunct="1">
              <a:buFontTx/>
              <a:buNone/>
            </a:pPr>
            <a:endParaRPr lang="en-US" sz="1000" smtClean="0"/>
          </a:p>
          <a:p>
            <a:pPr eaLnBrk="1" hangingPunct="1"/>
            <a:r>
              <a:rPr lang="en-US" smtClean="0"/>
              <a:t>Signature and date</a:t>
            </a:r>
          </a:p>
        </p:txBody>
      </p:sp>
      <p:sp>
        <p:nvSpPr>
          <p:cNvPr id="48131" name="Slide Number Placeholder 3"/>
          <p:cNvSpPr>
            <a:spLocks noGrp="1"/>
          </p:cNvSpPr>
          <p:nvPr>
            <p:ph type="sldNum" sz="quarter" idx="10"/>
          </p:nvPr>
        </p:nvSpPr>
        <p:spPr>
          <a:noFill/>
        </p:spPr>
        <p:txBody>
          <a:bodyPr/>
          <a:lstStyle/>
          <a:p>
            <a:fld id="{0CCD516E-B7E0-45E3-9C08-AA42E98226A5}" type="slidenum">
              <a:rPr lang="en-US" smtClean="0">
                <a:cs typeface="Arial" charset="0"/>
              </a:rPr>
              <a:pPr/>
              <a:t>22</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Rider Complaint Forms</a:t>
            </a:r>
            <a:endParaRPr lang="en-US" dirty="0"/>
          </a:p>
        </p:txBody>
      </p:sp>
      <p:sp>
        <p:nvSpPr>
          <p:cNvPr id="49154" name="Content Placeholder 2"/>
          <p:cNvSpPr>
            <a:spLocks noGrp="1"/>
          </p:cNvSpPr>
          <p:nvPr>
            <p:ph idx="1"/>
          </p:nvPr>
        </p:nvSpPr>
        <p:spPr/>
        <p:txBody>
          <a:bodyPr/>
          <a:lstStyle/>
          <a:p>
            <a:pPr eaLnBrk="1" hangingPunct="1"/>
            <a:r>
              <a:rPr lang="en-US" smtClean="0"/>
              <a:t>Examples:</a:t>
            </a:r>
          </a:p>
          <a:p>
            <a:pPr eaLnBrk="1" hangingPunct="1">
              <a:buFontTx/>
              <a:buNone/>
            </a:pPr>
            <a:endParaRPr lang="en-US" sz="1000" smtClean="0"/>
          </a:p>
          <a:p>
            <a:pPr lvl="1" eaLnBrk="1" hangingPunct="1"/>
            <a:r>
              <a:rPr lang="en-US" sz="2800" smtClean="0"/>
              <a:t>Examples of the Fixed Route and Paratransit Complaint Forms, or “Rider Statements” that the Center for Disability Rights uses are available as word documents for you to view.</a:t>
            </a:r>
          </a:p>
        </p:txBody>
      </p:sp>
      <p:sp>
        <p:nvSpPr>
          <p:cNvPr id="49155" name="Slide Number Placeholder 3"/>
          <p:cNvSpPr>
            <a:spLocks noGrp="1"/>
          </p:cNvSpPr>
          <p:nvPr>
            <p:ph type="sldNum" sz="quarter" idx="10"/>
          </p:nvPr>
        </p:nvSpPr>
        <p:spPr>
          <a:noFill/>
        </p:spPr>
        <p:txBody>
          <a:bodyPr/>
          <a:lstStyle/>
          <a:p>
            <a:fld id="{C445F247-CA05-42A6-A7E6-823338C9E48E}" type="slidenum">
              <a:rPr lang="en-US" smtClean="0">
                <a:cs typeface="Arial" charset="0"/>
              </a:rPr>
              <a:pPr/>
              <a:t>23</a:t>
            </a:fld>
            <a:endParaRPr lang="en-US" smtClean="0">
              <a:cs typeface="Arial"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Phone Recording System</a:t>
            </a:r>
            <a:endParaRPr lang="en-US" dirty="0"/>
          </a:p>
        </p:txBody>
      </p:sp>
      <p:sp>
        <p:nvSpPr>
          <p:cNvPr id="50178" name="Content Placeholder 2"/>
          <p:cNvSpPr>
            <a:spLocks noGrp="1"/>
          </p:cNvSpPr>
          <p:nvPr>
            <p:ph idx="1"/>
          </p:nvPr>
        </p:nvSpPr>
        <p:spPr/>
        <p:txBody>
          <a:bodyPr/>
          <a:lstStyle/>
          <a:p>
            <a:pPr eaLnBrk="1" hangingPunct="1"/>
            <a:r>
              <a:rPr lang="en-US" smtClean="0"/>
              <a:t>Useful when paratransit company is less than honest about the rides they book</a:t>
            </a:r>
          </a:p>
          <a:p>
            <a:pPr eaLnBrk="1" hangingPunct="1">
              <a:buFontTx/>
              <a:buNone/>
            </a:pPr>
            <a:endParaRPr lang="en-US" sz="1000" smtClean="0"/>
          </a:p>
          <a:p>
            <a:pPr eaLnBrk="1" hangingPunct="1"/>
            <a:r>
              <a:rPr lang="en-US" smtClean="0"/>
              <a:t>Create a number for the riders to call which will automatically connect to paratransit company</a:t>
            </a:r>
          </a:p>
          <a:p>
            <a:pPr eaLnBrk="1" hangingPunct="1">
              <a:buFontTx/>
              <a:buNone/>
            </a:pPr>
            <a:endParaRPr lang="en-US" sz="1000" smtClean="0"/>
          </a:p>
          <a:p>
            <a:pPr eaLnBrk="1" hangingPunct="1"/>
            <a:r>
              <a:rPr lang="en-US" smtClean="0"/>
              <a:t>This special number records the call</a:t>
            </a:r>
          </a:p>
        </p:txBody>
      </p:sp>
      <p:sp>
        <p:nvSpPr>
          <p:cNvPr id="50179" name="Slide Number Placeholder 3"/>
          <p:cNvSpPr>
            <a:spLocks noGrp="1"/>
          </p:cNvSpPr>
          <p:nvPr>
            <p:ph type="sldNum" sz="quarter" idx="10"/>
          </p:nvPr>
        </p:nvSpPr>
        <p:spPr>
          <a:noFill/>
        </p:spPr>
        <p:txBody>
          <a:bodyPr/>
          <a:lstStyle/>
          <a:p>
            <a:fld id="{02D3A652-E0F4-40F8-9026-C0606936828C}" type="slidenum">
              <a:rPr lang="en-US" smtClean="0">
                <a:cs typeface="Arial" charset="0"/>
              </a:rPr>
              <a:pPr/>
              <a:t>24</a:t>
            </a:fld>
            <a:endParaRPr lang="en-US" smtClean="0">
              <a:cs typeface="Arial"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dirty="0" smtClean="0"/>
              <a:t>Phone Recording System Warnings</a:t>
            </a:r>
            <a:endParaRPr lang="en-US" dirty="0"/>
          </a:p>
        </p:txBody>
      </p:sp>
      <p:sp>
        <p:nvSpPr>
          <p:cNvPr id="51202" name="Content Placeholder 2"/>
          <p:cNvSpPr>
            <a:spLocks noGrp="1"/>
          </p:cNvSpPr>
          <p:nvPr>
            <p:ph idx="1"/>
          </p:nvPr>
        </p:nvSpPr>
        <p:spPr/>
        <p:txBody>
          <a:bodyPr/>
          <a:lstStyle/>
          <a:p>
            <a:pPr eaLnBrk="1" hangingPunct="1"/>
            <a:r>
              <a:rPr lang="en-US" smtClean="0"/>
              <a:t>Tech savvy individuals required</a:t>
            </a:r>
          </a:p>
          <a:p>
            <a:pPr eaLnBrk="1" hangingPunct="1">
              <a:buFontTx/>
              <a:buNone/>
            </a:pPr>
            <a:endParaRPr lang="en-US" sz="1000" smtClean="0"/>
          </a:p>
          <a:p>
            <a:pPr eaLnBrk="1" hangingPunct="1"/>
            <a:r>
              <a:rPr lang="en-US" smtClean="0"/>
              <a:t>Large time chunks to review calls required</a:t>
            </a:r>
          </a:p>
          <a:p>
            <a:pPr eaLnBrk="1" hangingPunct="1">
              <a:buFontTx/>
              <a:buNone/>
            </a:pPr>
            <a:endParaRPr lang="en-US" sz="1000" smtClean="0"/>
          </a:p>
          <a:p>
            <a:pPr eaLnBrk="1" hangingPunct="1"/>
            <a:r>
              <a:rPr lang="en-US" smtClean="0"/>
              <a:t>Check law in your state!</a:t>
            </a:r>
          </a:p>
          <a:p>
            <a:pPr lvl="1" eaLnBrk="1" hangingPunct="1"/>
            <a:r>
              <a:rPr lang="en-US" sz="2800" smtClean="0"/>
              <a:t>In NY, only one party on the call needs to know the call is being recorded.</a:t>
            </a:r>
          </a:p>
        </p:txBody>
      </p:sp>
      <p:sp>
        <p:nvSpPr>
          <p:cNvPr id="51203" name="Slide Number Placeholder 3"/>
          <p:cNvSpPr>
            <a:spLocks noGrp="1"/>
          </p:cNvSpPr>
          <p:nvPr>
            <p:ph type="sldNum" sz="quarter" idx="10"/>
          </p:nvPr>
        </p:nvSpPr>
        <p:spPr>
          <a:noFill/>
        </p:spPr>
        <p:txBody>
          <a:bodyPr/>
          <a:lstStyle/>
          <a:p>
            <a:fld id="{8E3DB230-33DF-4EC9-A05A-5CC43DD6F378}" type="slidenum">
              <a:rPr lang="en-US" smtClean="0">
                <a:cs typeface="Arial" charset="0"/>
              </a:rPr>
              <a:pPr/>
              <a:t>25</a:t>
            </a:fld>
            <a:endParaRPr lang="en-US" smtClean="0">
              <a:cs typeface="Arial"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dirty="0" smtClean="0"/>
              <a:t>Paratransit Grid In General</a:t>
            </a:r>
            <a:endParaRPr lang="en-US" dirty="0"/>
          </a:p>
        </p:txBody>
      </p:sp>
      <p:sp>
        <p:nvSpPr>
          <p:cNvPr id="52226" name="Content Placeholder 2"/>
          <p:cNvSpPr>
            <a:spLocks noGrp="1"/>
          </p:cNvSpPr>
          <p:nvPr>
            <p:ph idx="1"/>
          </p:nvPr>
        </p:nvSpPr>
        <p:spPr/>
        <p:txBody>
          <a:bodyPr/>
          <a:lstStyle/>
          <a:p>
            <a:pPr eaLnBrk="1" hangingPunct="1"/>
            <a:r>
              <a:rPr lang="en-US" smtClean="0"/>
              <a:t>Less time-consuming (but sometimes less reliable) than Recording System</a:t>
            </a:r>
          </a:p>
          <a:p>
            <a:pPr eaLnBrk="1" hangingPunct="1">
              <a:buFontTx/>
              <a:buNone/>
            </a:pPr>
            <a:endParaRPr lang="en-US" sz="1000" smtClean="0"/>
          </a:p>
          <a:p>
            <a:pPr eaLnBrk="1" hangingPunct="1"/>
            <a:r>
              <a:rPr lang="en-US" smtClean="0"/>
              <a:t>Distribute to Paratransit riders before they call to request rides</a:t>
            </a:r>
          </a:p>
          <a:p>
            <a:pPr eaLnBrk="1" hangingPunct="1">
              <a:buFontTx/>
              <a:buNone/>
            </a:pPr>
            <a:endParaRPr lang="en-US" sz="1000" smtClean="0"/>
          </a:p>
          <a:p>
            <a:pPr eaLnBrk="1" hangingPunct="1"/>
            <a:r>
              <a:rPr lang="en-US" smtClean="0"/>
              <a:t>Have riders record ride times requested &amp; ride times scheduled</a:t>
            </a:r>
          </a:p>
          <a:p>
            <a:pPr eaLnBrk="1" hangingPunct="1">
              <a:buFontTx/>
              <a:buNone/>
            </a:pPr>
            <a:endParaRPr lang="en-US" smtClean="0"/>
          </a:p>
        </p:txBody>
      </p:sp>
      <p:sp>
        <p:nvSpPr>
          <p:cNvPr id="52227" name="Slide Number Placeholder 3"/>
          <p:cNvSpPr>
            <a:spLocks noGrp="1"/>
          </p:cNvSpPr>
          <p:nvPr>
            <p:ph type="sldNum" sz="quarter" idx="10"/>
          </p:nvPr>
        </p:nvSpPr>
        <p:spPr>
          <a:noFill/>
        </p:spPr>
        <p:txBody>
          <a:bodyPr/>
          <a:lstStyle/>
          <a:p>
            <a:fld id="{808C0428-F685-4CB4-BB0C-2C3629362407}" type="slidenum">
              <a:rPr lang="en-US" smtClean="0">
                <a:cs typeface="Arial" charset="0"/>
              </a:rPr>
              <a:pPr/>
              <a:t>26</a:t>
            </a:fld>
            <a:endParaRPr lang="en-US" smtClean="0">
              <a:cs typeface="Arial"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dirty="0" smtClean="0"/>
              <a:t>Paratransit Grid Example</a:t>
            </a:r>
            <a:endParaRPr lang="en-US" dirty="0"/>
          </a:p>
        </p:txBody>
      </p:sp>
      <p:graphicFrame>
        <p:nvGraphicFramePr>
          <p:cNvPr id="4" name="Content Placeholder 3"/>
          <p:cNvGraphicFramePr>
            <a:graphicFrameLocks noGrp="1"/>
          </p:cNvGraphicFramePr>
          <p:nvPr>
            <p:ph idx="1"/>
            <p:custDataLst>
              <p:tags r:id="rId1"/>
            </p:custDataLst>
          </p:nvPr>
        </p:nvGraphicFramePr>
        <p:xfrm>
          <a:off x="533400" y="1371600"/>
          <a:ext cx="8229600" cy="2768600"/>
        </p:xfrm>
        <a:graphic>
          <a:graphicData uri="http://schemas.openxmlformats.org/drawingml/2006/table">
            <a:tbl>
              <a:tblPr firstRow="1" bandRow="1">
                <a:tableStyleId>{7DF18680-E054-41AD-8BC1-D1AEF772440D}</a:tableStyleId>
              </a:tblPr>
              <a:tblGrid>
                <a:gridCol w="1645920"/>
                <a:gridCol w="1645920"/>
                <a:gridCol w="1645920"/>
                <a:gridCol w="1645920"/>
                <a:gridCol w="1645920"/>
              </a:tblGrid>
              <a:tr h="370840">
                <a:tc>
                  <a:txBody>
                    <a:bodyPr/>
                    <a:lstStyle/>
                    <a:p>
                      <a:pPr algn="ctr"/>
                      <a:r>
                        <a:rPr lang="en-US" dirty="0" smtClean="0">
                          <a:solidFill>
                            <a:schemeClr val="tx1"/>
                          </a:solidFill>
                        </a:rPr>
                        <a:t>Day &amp; Time Called</a:t>
                      </a:r>
                      <a:endParaRPr lang="en-US" dirty="0">
                        <a:solidFill>
                          <a:schemeClr val="tx1"/>
                        </a:solidFill>
                      </a:endParaRPr>
                    </a:p>
                  </a:txBody>
                  <a:tcPr/>
                </a:tc>
                <a:tc>
                  <a:txBody>
                    <a:bodyPr/>
                    <a:lstStyle/>
                    <a:p>
                      <a:r>
                        <a:rPr lang="en-US" dirty="0" smtClean="0">
                          <a:solidFill>
                            <a:schemeClr val="tx1"/>
                          </a:solidFill>
                        </a:rPr>
                        <a:t>Day of Requested</a:t>
                      </a:r>
                      <a:r>
                        <a:rPr lang="en-US" baseline="0" dirty="0" smtClean="0">
                          <a:solidFill>
                            <a:schemeClr val="tx1"/>
                          </a:solidFill>
                        </a:rPr>
                        <a:t> Ride</a:t>
                      </a:r>
                      <a:endParaRPr lang="en-US" dirty="0">
                        <a:solidFill>
                          <a:schemeClr val="tx1"/>
                        </a:solidFill>
                      </a:endParaRPr>
                    </a:p>
                  </a:txBody>
                  <a:tcPr/>
                </a:tc>
                <a:tc>
                  <a:txBody>
                    <a:bodyPr/>
                    <a:lstStyle/>
                    <a:p>
                      <a:r>
                        <a:rPr lang="en-US" dirty="0" smtClean="0">
                          <a:solidFill>
                            <a:schemeClr val="tx1"/>
                          </a:solidFill>
                        </a:rPr>
                        <a:t>Ride Time Requested</a:t>
                      </a:r>
                      <a:endParaRPr lang="en-US" dirty="0">
                        <a:solidFill>
                          <a:schemeClr val="tx1"/>
                        </a:solidFill>
                      </a:endParaRPr>
                    </a:p>
                  </a:txBody>
                  <a:tcPr/>
                </a:tc>
                <a:tc>
                  <a:txBody>
                    <a:bodyPr/>
                    <a:lstStyle/>
                    <a:p>
                      <a:r>
                        <a:rPr lang="en-US" dirty="0" smtClean="0">
                          <a:solidFill>
                            <a:schemeClr val="tx1"/>
                          </a:solidFill>
                        </a:rPr>
                        <a:t>Ride Time Offered</a:t>
                      </a:r>
                      <a:endParaRPr lang="en-US" dirty="0">
                        <a:solidFill>
                          <a:schemeClr val="tx1"/>
                        </a:solidFill>
                      </a:endParaRPr>
                    </a:p>
                  </a:txBody>
                  <a:tcPr/>
                </a:tc>
                <a:tc>
                  <a:txBody>
                    <a:bodyPr/>
                    <a:lstStyle/>
                    <a:p>
                      <a:r>
                        <a:rPr lang="en-US" dirty="0" smtClean="0">
                          <a:solidFill>
                            <a:schemeClr val="tx1"/>
                          </a:solidFill>
                        </a:rPr>
                        <a:t>Did</a:t>
                      </a:r>
                      <a:r>
                        <a:rPr lang="en-US" baseline="0" dirty="0" smtClean="0">
                          <a:solidFill>
                            <a:schemeClr val="tx1"/>
                          </a:solidFill>
                        </a:rPr>
                        <a:t> you book this ride?</a:t>
                      </a:r>
                      <a:endParaRPr lang="en-US" dirty="0">
                        <a:solidFill>
                          <a:schemeClr val="tx1"/>
                        </a:solidFill>
                      </a:endParaRPr>
                    </a:p>
                  </a:txBody>
                  <a:tcPr/>
                </a:tc>
              </a:tr>
              <a:tr h="370840">
                <a:tc>
                  <a:txBody>
                    <a:bodyPr/>
                    <a:lstStyle/>
                    <a:p>
                      <a:r>
                        <a:rPr lang="en-US" dirty="0" smtClean="0"/>
                        <a:t>June 7-</a:t>
                      </a:r>
                      <a:r>
                        <a:rPr lang="en-US" baseline="0" dirty="0" smtClean="0"/>
                        <a:t> 11am</a:t>
                      </a:r>
                      <a:endParaRPr lang="en-US" dirty="0"/>
                    </a:p>
                  </a:txBody>
                  <a:tcPr/>
                </a:tc>
                <a:tc>
                  <a:txBody>
                    <a:bodyPr/>
                    <a:lstStyle/>
                    <a:p>
                      <a:r>
                        <a:rPr lang="en-US" dirty="0" smtClean="0"/>
                        <a:t>June 10</a:t>
                      </a:r>
                      <a:endParaRPr lang="en-US" dirty="0"/>
                    </a:p>
                  </a:txBody>
                  <a:tcPr/>
                </a:tc>
                <a:tc>
                  <a:txBody>
                    <a:bodyPr/>
                    <a:lstStyle/>
                    <a:p>
                      <a:r>
                        <a:rPr lang="en-US" dirty="0" smtClean="0"/>
                        <a:t>10am </a:t>
                      </a:r>
                      <a:endParaRPr lang="en-US" dirty="0"/>
                    </a:p>
                  </a:txBody>
                  <a:tcPr/>
                </a:tc>
                <a:tc>
                  <a:txBody>
                    <a:bodyPr/>
                    <a:lstStyle/>
                    <a:p>
                      <a:r>
                        <a:rPr lang="en-US" dirty="0" smtClean="0"/>
                        <a:t>11:30am</a:t>
                      </a:r>
                      <a:endParaRPr lang="en-US" dirty="0"/>
                    </a:p>
                  </a:txBody>
                  <a:tcPr/>
                </a:tc>
                <a:tc>
                  <a:txBody>
                    <a:bodyPr/>
                    <a:lstStyle/>
                    <a:p>
                      <a:r>
                        <a:rPr lang="en-US" dirty="0" smtClean="0"/>
                        <a:t>yes</a:t>
                      </a:r>
                      <a:endParaRPr lang="en-US" dirty="0"/>
                    </a:p>
                  </a:txBody>
                  <a:tcPr/>
                </a:tc>
              </a:tr>
              <a:tr h="370840">
                <a:tc>
                  <a:txBody>
                    <a:bodyPr/>
                    <a:lstStyle/>
                    <a:p>
                      <a:r>
                        <a:rPr lang="en-US" dirty="0" smtClean="0"/>
                        <a:t>June 10-</a:t>
                      </a:r>
                      <a:r>
                        <a:rPr lang="en-US" baseline="0" dirty="0" smtClean="0"/>
                        <a:t> 9am</a:t>
                      </a:r>
                      <a:endParaRPr lang="en-US" dirty="0"/>
                    </a:p>
                  </a:txBody>
                  <a:tcPr/>
                </a:tc>
                <a:tc>
                  <a:txBody>
                    <a:bodyPr/>
                    <a:lstStyle/>
                    <a:p>
                      <a:r>
                        <a:rPr lang="en-US" dirty="0" smtClean="0"/>
                        <a:t>June 12</a:t>
                      </a:r>
                      <a:endParaRPr lang="en-US" dirty="0"/>
                    </a:p>
                  </a:txBody>
                  <a:tcPr/>
                </a:tc>
                <a:tc>
                  <a:txBody>
                    <a:bodyPr/>
                    <a:lstStyle/>
                    <a:p>
                      <a:r>
                        <a:rPr lang="en-US" dirty="0" smtClean="0"/>
                        <a:t>1pm</a:t>
                      </a:r>
                      <a:endParaRPr lang="en-US" dirty="0"/>
                    </a:p>
                  </a:txBody>
                  <a:tcPr/>
                </a:tc>
                <a:tc>
                  <a:txBody>
                    <a:bodyPr/>
                    <a:lstStyle/>
                    <a:p>
                      <a:r>
                        <a:rPr lang="en-US" dirty="0" smtClean="0"/>
                        <a:t>4pm</a:t>
                      </a:r>
                      <a:endParaRPr lang="en-US" dirty="0"/>
                    </a:p>
                  </a:txBody>
                  <a:tcPr/>
                </a:tc>
                <a:tc>
                  <a:txBody>
                    <a:bodyPr/>
                    <a:lstStyle/>
                    <a:p>
                      <a:r>
                        <a:rPr lang="en-US" dirty="0" smtClean="0"/>
                        <a:t>no</a:t>
                      </a:r>
                      <a:endParaRPr lang="en-US" dirty="0"/>
                    </a:p>
                  </a:txBody>
                  <a:tcPr/>
                </a:tc>
              </a:tr>
              <a:tr h="370840">
                <a:tc>
                  <a:txBody>
                    <a:bodyPr/>
                    <a:lstStyle/>
                    <a:p>
                      <a:r>
                        <a:rPr lang="en-US" dirty="0" smtClean="0"/>
                        <a:t>June 11- 9am</a:t>
                      </a:r>
                      <a:endParaRPr lang="en-US" dirty="0"/>
                    </a:p>
                  </a:txBody>
                  <a:tcPr/>
                </a:tc>
                <a:tc>
                  <a:txBody>
                    <a:bodyPr/>
                    <a:lstStyle/>
                    <a:p>
                      <a:r>
                        <a:rPr lang="en-US" dirty="0" smtClean="0"/>
                        <a:t>June 14</a:t>
                      </a:r>
                      <a:endParaRPr lang="en-US" dirty="0"/>
                    </a:p>
                  </a:txBody>
                  <a:tcPr/>
                </a:tc>
                <a:tc>
                  <a:txBody>
                    <a:bodyPr/>
                    <a:lstStyle/>
                    <a:p>
                      <a:r>
                        <a:rPr lang="en-US" dirty="0" smtClean="0"/>
                        <a:t>8am</a:t>
                      </a:r>
                      <a:endParaRPr lang="en-US" dirty="0"/>
                    </a:p>
                  </a:txBody>
                  <a:tcPr/>
                </a:tc>
                <a:tc>
                  <a:txBody>
                    <a:bodyPr/>
                    <a:lstStyle/>
                    <a:p>
                      <a:r>
                        <a:rPr lang="en-US" dirty="0" smtClean="0"/>
                        <a:t>8:30am</a:t>
                      </a:r>
                      <a:endParaRPr lang="en-US" dirty="0"/>
                    </a:p>
                  </a:txBody>
                  <a:tcPr/>
                </a:tc>
                <a:tc>
                  <a:txBody>
                    <a:bodyPr/>
                    <a:lstStyle/>
                    <a:p>
                      <a:r>
                        <a:rPr lang="en-US" dirty="0" smtClean="0"/>
                        <a:t>yes</a:t>
                      </a:r>
                      <a:endParaRPr lang="en-US" dirty="0"/>
                    </a:p>
                  </a:txBody>
                  <a:tcPr/>
                </a:tc>
              </a:tr>
              <a:tr h="370840">
                <a:tc>
                  <a:txBody>
                    <a:bodyPr/>
                    <a:lstStyle/>
                    <a:p>
                      <a:r>
                        <a:rPr lang="en-US" dirty="0" smtClean="0"/>
                        <a:t>June 13- 1pm</a:t>
                      </a:r>
                      <a:endParaRPr lang="en-US" dirty="0"/>
                    </a:p>
                  </a:txBody>
                  <a:tcPr/>
                </a:tc>
                <a:tc>
                  <a:txBody>
                    <a:bodyPr/>
                    <a:lstStyle/>
                    <a:p>
                      <a:r>
                        <a:rPr lang="en-US" dirty="0" smtClean="0"/>
                        <a:t>June</a:t>
                      </a:r>
                      <a:r>
                        <a:rPr lang="en-US" baseline="0" dirty="0" smtClean="0"/>
                        <a:t> 16</a:t>
                      </a:r>
                      <a:endParaRPr lang="en-US" dirty="0"/>
                    </a:p>
                  </a:txBody>
                  <a:tcPr/>
                </a:tc>
                <a:tc>
                  <a:txBody>
                    <a:bodyPr/>
                    <a:lstStyle/>
                    <a:p>
                      <a:r>
                        <a:rPr lang="en-US" dirty="0" smtClean="0"/>
                        <a:t>2pm</a:t>
                      </a:r>
                      <a:endParaRPr lang="en-US" dirty="0"/>
                    </a:p>
                  </a:txBody>
                  <a:tcPr/>
                </a:tc>
                <a:tc>
                  <a:txBody>
                    <a:bodyPr/>
                    <a:lstStyle/>
                    <a:p>
                      <a:r>
                        <a:rPr lang="en-US" dirty="0" smtClean="0"/>
                        <a:t>1pm</a:t>
                      </a:r>
                      <a:endParaRPr lang="en-US" dirty="0"/>
                    </a:p>
                  </a:txBody>
                  <a:tcPr/>
                </a:tc>
                <a:tc>
                  <a:txBody>
                    <a:bodyPr/>
                    <a:lstStyle/>
                    <a:p>
                      <a:r>
                        <a:rPr lang="en-US" dirty="0" smtClean="0"/>
                        <a:t>yes</a:t>
                      </a:r>
                      <a:endParaRPr lang="en-US" dirty="0"/>
                    </a:p>
                  </a:txBody>
                  <a:tcPr/>
                </a:tc>
              </a:tr>
              <a:tr h="370840">
                <a:tc>
                  <a:txBody>
                    <a:bodyPr/>
                    <a:lstStyle/>
                    <a:p>
                      <a:r>
                        <a:rPr lang="en-US" dirty="0" smtClean="0"/>
                        <a:t>June 15- 9am</a:t>
                      </a:r>
                      <a:endParaRPr lang="en-US" dirty="0"/>
                    </a:p>
                  </a:txBody>
                  <a:tcPr/>
                </a:tc>
                <a:tc>
                  <a:txBody>
                    <a:bodyPr/>
                    <a:lstStyle/>
                    <a:p>
                      <a:r>
                        <a:rPr lang="en-US" dirty="0" smtClean="0"/>
                        <a:t>June 17</a:t>
                      </a:r>
                      <a:endParaRPr lang="en-US" dirty="0"/>
                    </a:p>
                  </a:txBody>
                  <a:tcPr/>
                </a:tc>
                <a:tc>
                  <a:txBody>
                    <a:bodyPr/>
                    <a:lstStyle/>
                    <a:p>
                      <a:r>
                        <a:rPr lang="en-US" dirty="0" smtClean="0"/>
                        <a:t>10am</a:t>
                      </a:r>
                      <a:endParaRPr lang="en-US" dirty="0"/>
                    </a:p>
                  </a:txBody>
                  <a:tcPr/>
                </a:tc>
                <a:tc>
                  <a:txBody>
                    <a:bodyPr/>
                    <a:lstStyle/>
                    <a:p>
                      <a:r>
                        <a:rPr lang="en-US" dirty="0" smtClean="0"/>
                        <a:t>12pm</a:t>
                      </a:r>
                      <a:endParaRPr lang="en-US" dirty="0"/>
                    </a:p>
                  </a:txBody>
                  <a:tcPr/>
                </a:tc>
                <a:tc>
                  <a:txBody>
                    <a:bodyPr/>
                    <a:lstStyle/>
                    <a:p>
                      <a:r>
                        <a:rPr lang="en-US" dirty="0" smtClean="0"/>
                        <a:t>no</a:t>
                      </a:r>
                      <a:endParaRPr lang="en-US" dirty="0"/>
                    </a:p>
                  </a:txBody>
                  <a:tcPr/>
                </a:tc>
              </a:tr>
            </a:tbl>
          </a:graphicData>
        </a:graphic>
      </p:graphicFrame>
      <p:sp>
        <p:nvSpPr>
          <p:cNvPr id="53294" name="Slide Number Placeholder 4"/>
          <p:cNvSpPr>
            <a:spLocks noGrp="1"/>
          </p:cNvSpPr>
          <p:nvPr>
            <p:ph type="sldNum" sz="quarter" idx="10"/>
          </p:nvPr>
        </p:nvSpPr>
        <p:spPr>
          <a:noFill/>
        </p:spPr>
        <p:txBody>
          <a:bodyPr/>
          <a:lstStyle/>
          <a:p>
            <a:fld id="{5BEB15CA-7B5E-409A-BE6E-46E5BB637CE1}" type="slidenum">
              <a:rPr lang="en-US" smtClean="0">
                <a:cs typeface="Arial" charset="0"/>
              </a:rPr>
              <a:pPr/>
              <a:t>27</a:t>
            </a:fld>
            <a:endParaRPr lang="en-US" smtClean="0">
              <a:cs typeface="Arial"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eaLnBrk="1" hangingPunct="1">
              <a:defRPr/>
            </a:pPr>
            <a:r>
              <a:rPr lang="en-US" dirty="0" smtClean="0"/>
              <a:t>Paratransit </a:t>
            </a:r>
            <a:br>
              <a:rPr lang="en-US" dirty="0" smtClean="0"/>
            </a:br>
            <a:r>
              <a:rPr lang="en-US" dirty="0" smtClean="0"/>
              <a:t>Things to Remember</a:t>
            </a:r>
            <a:endParaRPr lang="en-US" dirty="0"/>
          </a:p>
        </p:txBody>
      </p:sp>
      <p:sp>
        <p:nvSpPr>
          <p:cNvPr id="30723" name="Content Placeholder 2"/>
          <p:cNvSpPr>
            <a:spLocks noGrp="1"/>
          </p:cNvSpPr>
          <p:nvPr>
            <p:ph idx="1"/>
          </p:nvPr>
        </p:nvSpPr>
        <p:spPr/>
        <p:txBody>
          <a:bodyPr/>
          <a:lstStyle/>
          <a:p>
            <a:pPr eaLnBrk="1" hangingPunct="1">
              <a:defRPr/>
            </a:pPr>
            <a:r>
              <a:rPr lang="en-US" dirty="0" smtClean="0"/>
              <a:t>When using either the call recording system or the Paratransit Grid, remember:</a:t>
            </a:r>
          </a:p>
          <a:p>
            <a:pPr eaLnBrk="1" hangingPunct="1">
              <a:buFontTx/>
              <a:buNone/>
              <a:defRPr/>
            </a:pPr>
            <a:endParaRPr lang="en-US" sz="1000" dirty="0" smtClean="0"/>
          </a:p>
          <a:p>
            <a:pPr lvl="1" eaLnBrk="1" hangingPunct="1">
              <a:spcBef>
                <a:spcPct val="0"/>
              </a:spcBef>
              <a:defRPr/>
            </a:pPr>
            <a:r>
              <a:rPr lang="en-US" sz="2800" dirty="0" smtClean="0"/>
              <a:t>If the ride time offered is more than 1 hour before or after the time requested, it counts as a denial.</a:t>
            </a:r>
          </a:p>
          <a:p>
            <a:pPr marL="457200" lvl="1" indent="0" eaLnBrk="1" hangingPunct="1">
              <a:spcBef>
                <a:spcPct val="0"/>
              </a:spcBef>
              <a:buFontTx/>
              <a:buNone/>
              <a:defRPr/>
            </a:pPr>
            <a:endParaRPr lang="en-US" sz="1000" dirty="0" smtClean="0"/>
          </a:p>
          <a:p>
            <a:pPr lvl="1" eaLnBrk="1" hangingPunct="1">
              <a:spcBef>
                <a:spcPct val="0"/>
              </a:spcBef>
              <a:defRPr/>
            </a:pPr>
            <a:r>
              <a:rPr lang="en-US" sz="2800" dirty="0" smtClean="0"/>
              <a:t>Local transit providers, in conjunction with the riding public, may establish reservation systems that best meet local needs with a maximum 14-day advance reservation period.</a:t>
            </a:r>
          </a:p>
          <a:p>
            <a:pPr lvl="1" eaLnBrk="1" hangingPunct="1">
              <a:spcBef>
                <a:spcPct val="0"/>
              </a:spcBef>
              <a:buFontTx/>
              <a:buNone/>
              <a:defRPr/>
            </a:pPr>
            <a:endParaRPr lang="en-US" sz="1000" dirty="0" smtClean="0"/>
          </a:p>
          <a:p>
            <a:pPr lvl="1" eaLnBrk="1" hangingPunct="1">
              <a:spcBef>
                <a:spcPct val="0"/>
              </a:spcBef>
              <a:defRPr/>
            </a:pPr>
            <a:r>
              <a:rPr lang="en-US" sz="2800" dirty="0" smtClean="0"/>
              <a:t>It is illegal to deny requests for next day service. </a:t>
            </a:r>
            <a:endParaRPr lang="en-US" dirty="0" smtClean="0"/>
          </a:p>
        </p:txBody>
      </p:sp>
      <p:sp>
        <p:nvSpPr>
          <p:cNvPr id="54275" name="Slide Number Placeholder 3"/>
          <p:cNvSpPr>
            <a:spLocks noGrp="1"/>
          </p:cNvSpPr>
          <p:nvPr>
            <p:ph type="sldNum" sz="quarter" idx="10"/>
          </p:nvPr>
        </p:nvSpPr>
        <p:spPr>
          <a:noFill/>
        </p:spPr>
        <p:txBody>
          <a:bodyPr/>
          <a:lstStyle/>
          <a:p>
            <a:fld id="{EC9FED1D-12C2-461E-8C8F-78537548FB4D}" type="slidenum">
              <a:rPr lang="en-US" smtClean="0">
                <a:cs typeface="Arial" charset="0"/>
              </a:rPr>
              <a:pPr/>
              <a:t>28</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Number Placeholder 3"/>
          <p:cNvSpPr>
            <a:spLocks noGrp="1"/>
          </p:cNvSpPr>
          <p:nvPr>
            <p:ph type="sldNum" sz="quarter" idx="10"/>
          </p:nvPr>
        </p:nvSpPr>
        <p:spPr>
          <a:noFill/>
        </p:spPr>
        <p:txBody>
          <a:bodyPr/>
          <a:lstStyle/>
          <a:p>
            <a:fld id="{395995FC-12AB-49F2-BF04-DA3F0DFFCAC9}" type="slidenum">
              <a:rPr lang="en-US" smtClean="0">
                <a:cs typeface="Arial" charset="0"/>
              </a:rPr>
              <a:pPr/>
              <a:t>2</a:t>
            </a:fld>
            <a:endParaRPr lang="en-US" smtClean="0">
              <a:cs typeface="Arial" charset="0"/>
            </a:endParaRPr>
          </a:p>
        </p:txBody>
      </p:sp>
      <p:sp>
        <p:nvSpPr>
          <p:cNvPr id="6" name="Title 5"/>
          <p:cNvSpPr>
            <a:spLocks noGrp="1"/>
          </p:cNvSpPr>
          <p:nvPr>
            <p:ph type="title"/>
          </p:nvPr>
        </p:nvSpPr>
        <p:spPr>
          <a:xfrm>
            <a:off x="228600" y="274638"/>
            <a:ext cx="7620000" cy="792162"/>
          </a:xfrm>
        </p:spPr>
        <p:txBody>
          <a:bodyPr/>
          <a:lstStyle/>
          <a:p>
            <a:pPr eaLnBrk="1" hangingPunct="1">
              <a:defRPr/>
            </a:pPr>
            <a:r>
              <a:rPr lang="en-US" smtClean="0"/>
              <a:t>You will learn…</a:t>
            </a:r>
          </a:p>
        </p:txBody>
      </p:sp>
      <p:sp>
        <p:nvSpPr>
          <p:cNvPr id="18435" name="Content Placeholder 6"/>
          <p:cNvSpPr>
            <a:spLocks noGrp="1"/>
          </p:cNvSpPr>
          <p:nvPr>
            <p:ph type="body" idx="1"/>
          </p:nvPr>
        </p:nvSpPr>
        <p:spPr/>
        <p:txBody>
          <a:bodyPr/>
          <a:lstStyle/>
          <a:p>
            <a:pPr eaLnBrk="1" hangingPunct="1"/>
            <a:r>
              <a:rPr lang="en-US" smtClean="0"/>
              <a:t>An overview of the impact and current state of the ADA on accessible transportation</a:t>
            </a:r>
          </a:p>
          <a:p>
            <a:pPr eaLnBrk="1" hangingPunct="1"/>
            <a:r>
              <a:rPr lang="en-US" smtClean="0"/>
              <a:t>Different types of transportation, including pros and cons of Fixed Route vs. Paratransit options</a:t>
            </a:r>
          </a:p>
          <a:p>
            <a:pPr eaLnBrk="1" hangingPunct="1"/>
            <a:r>
              <a:rPr lang="en-US" smtClean="0"/>
              <a:t>Major program funding sources for transportation services offered by CILs</a:t>
            </a:r>
          </a:p>
          <a:p>
            <a:pPr eaLnBrk="1" hangingPunct="1"/>
            <a:r>
              <a:rPr lang="en-US" smtClean="0"/>
              <a:t>Suggestions for creative collaborations to increase the availability of affordable, accessible transportation options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2"/>
          <p:cNvSpPr>
            <a:spLocks noGrp="1"/>
          </p:cNvSpPr>
          <p:nvPr>
            <p:ph type="sldNum" sz="quarter" idx="10"/>
          </p:nvPr>
        </p:nvSpPr>
        <p:spPr>
          <a:noFill/>
        </p:spPr>
        <p:txBody>
          <a:bodyPr/>
          <a:lstStyle/>
          <a:p>
            <a:fld id="{CC77F14F-C8F2-4BE4-8098-146D2498CD5F}" type="slidenum">
              <a:rPr lang="en-US" smtClean="0">
                <a:cs typeface="Arial" charset="0"/>
              </a:rPr>
              <a:pPr/>
              <a:t>29</a:t>
            </a:fld>
            <a:endParaRPr lang="en-US" smtClean="0">
              <a:cs typeface="Arial" charset="0"/>
            </a:endParaRPr>
          </a:p>
        </p:txBody>
      </p:sp>
      <p:sp>
        <p:nvSpPr>
          <p:cNvPr id="6" name="Title 5"/>
          <p:cNvSpPr>
            <a:spLocks noGrp="1"/>
          </p:cNvSpPr>
          <p:nvPr>
            <p:ph type="title"/>
          </p:nvPr>
        </p:nvSpPr>
        <p:spPr/>
        <p:txBody>
          <a:bodyPr/>
          <a:lstStyle/>
          <a:p>
            <a:pPr eaLnBrk="1" hangingPunct="1">
              <a:defRPr/>
            </a:pPr>
            <a:r>
              <a:rPr lang="en-US" smtClean="0"/>
              <a:t>Questions and Answers</a:t>
            </a:r>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Pitchfork Approach</a:t>
            </a:r>
            <a:endParaRPr lang="en-US" dirty="0"/>
          </a:p>
        </p:txBody>
      </p:sp>
      <p:sp>
        <p:nvSpPr>
          <p:cNvPr id="57346" name="Content Placeholder 2"/>
          <p:cNvSpPr>
            <a:spLocks noGrp="1"/>
          </p:cNvSpPr>
          <p:nvPr>
            <p:ph idx="1"/>
          </p:nvPr>
        </p:nvSpPr>
        <p:spPr/>
        <p:txBody>
          <a:bodyPr/>
          <a:lstStyle/>
          <a:p>
            <a:pPr eaLnBrk="1" hangingPunct="1"/>
            <a:r>
              <a:rPr lang="en-US" smtClean="0"/>
              <a:t>Media/Education</a:t>
            </a:r>
          </a:p>
          <a:p>
            <a:pPr eaLnBrk="1" hangingPunct="1"/>
            <a:r>
              <a:rPr lang="en-US" smtClean="0"/>
              <a:t>Legal/Litigation</a:t>
            </a:r>
          </a:p>
          <a:p>
            <a:pPr eaLnBrk="1" hangingPunct="1"/>
            <a:r>
              <a:rPr lang="en-US" smtClean="0"/>
              <a:t>Direct Actions</a:t>
            </a:r>
          </a:p>
          <a:p>
            <a:pPr eaLnBrk="1" hangingPunct="1"/>
            <a:r>
              <a:rPr lang="en-US" smtClean="0"/>
              <a:t>Political/Legislative</a:t>
            </a:r>
          </a:p>
          <a:p>
            <a:pPr eaLnBrk="1" hangingPunct="1"/>
            <a:r>
              <a:rPr lang="en-US" smtClean="0"/>
              <a:t>Administrative/Regulatory</a:t>
            </a:r>
          </a:p>
        </p:txBody>
      </p:sp>
      <p:sp>
        <p:nvSpPr>
          <p:cNvPr id="57347" name="Slide Number Placeholder 3"/>
          <p:cNvSpPr>
            <a:spLocks noGrp="1"/>
          </p:cNvSpPr>
          <p:nvPr>
            <p:ph type="sldNum" sz="quarter" idx="10"/>
          </p:nvPr>
        </p:nvSpPr>
        <p:spPr>
          <a:noFill/>
        </p:spPr>
        <p:txBody>
          <a:bodyPr/>
          <a:lstStyle/>
          <a:p>
            <a:fld id="{6A42A040-51D5-45DB-8682-BDCEB9E100C1}" type="slidenum">
              <a:rPr lang="en-US" smtClean="0">
                <a:cs typeface="Arial" charset="0"/>
              </a:rPr>
              <a:pPr/>
              <a:t>30</a:t>
            </a:fld>
            <a:endParaRPr lang="en-US" smtClean="0">
              <a:cs typeface="Arial"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dirty="0" smtClean="0"/>
              <a:t/>
            </a:r>
            <a:br>
              <a:rPr lang="en-US" dirty="0" smtClean="0"/>
            </a:br>
            <a:r>
              <a:rPr lang="en-US" sz="3600" dirty="0" smtClean="0"/>
              <a:t>Pitchfork Approach </a:t>
            </a:r>
            <a:br>
              <a:rPr lang="en-US" sz="3600" dirty="0" smtClean="0"/>
            </a:br>
            <a:r>
              <a:rPr lang="en-US" sz="3600" dirty="0" smtClean="0"/>
              <a:t>Media/Education</a:t>
            </a:r>
            <a:br>
              <a:rPr lang="en-US" sz="3600" dirty="0" smtClean="0"/>
            </a:br>
            <a:endParaRPr lang="en-US" sz="3600" dirty="0"/>
          </a:p>
        </p:txBody>
      </p:sp>
      <p:sp>
        <p:nvSpPr>
          <p:cNvPr id="3" name="Content Placeholder 2"/>
          <p:cNvSpPr>
            <a:spLocks noGrp="1"/>
          </p:cNvSpPr>
          <p:nvPr>
            <p:ph idx="1"/>
          </p:nvPr>
        </p:nvSpPr>
        <p:spPr>
          <a:xfrm>
            <a:off x="304800" y="1295400"/>
            <a:ext cx="8610600" cy="5029200"/>
          </a:xfrm>
        </p:spPr>
        <p:txBody>
          <a:bodyPr/>
          <a:lstStyle/>
          <a:p>
            <a:pPr eaLnBrk="1" hangingPunct="1">
              <a:defRPr/>
            </a:pPr>
            <a:r>
              <a:rPr lang="en-US" dirty="0" smtClean="0"/>
              <a:t>Influence public policy</a:t>
            </a:r>
          </a:p>
          <a:p>
            <a:pPr marL="0" indent="0" eaLnBrk="1" hangingPunct="1">
              <a:buFontTx/>
              <a:buNone/>
              <a:defRPr/>
            </a:pPr>
            <a:endParaRPr lang="en-US" sz="1000" dirty="0" smtClean="0"/>
          </a:p>
          <a:p>
            <a:pPr eaLnBrk="1" hangingPunct="1">
              <a:defRPr/>
            </a:pPr>
            <a:r>
              <a:rPr lang="en-US" dirty="0" smtClean="0"/>
              <a:t>Educate the public </a:t>
            </a:r>
          </a:p>
          <a:p>
            <a:pPr eaLnBrk="1" hangingPunct="1">
              <a:buFontTx/>
              <a:buNone/>
              <a:defRPr/>
            </a:pPr>
            <a:endParaRPr lang="en-US" sz="1000" dirty="0"/>
          </a:p>
          <a:p>
            <a:pPr eaLnBrk="1" hangingPunct="1">
              <a:defRPr/>
            </a:pPr>
            <a:r>
              <a:rPr lang="en-US" dirty="0" smtClean="0"/>
              <a:t>Passionate Public affects Elected Officials </a:t>
            </a:r>
            <a:endParaRPr lang="en-US" dirty="0"/>
          </a:p>
        </p:txBody>
      </p:sp>
      <p:sp>
        <p:nvSpPr>
          <p:cNvPr id="58371" name="Slide Number Placeholder 3"/>
          <p:cNvSpPr>
            <a:spLocks noGrp="1"/>
          </p:cNvSpPr>
          <p:nvPr>
            <p:ph type="sldNum" sz="quarter" idx="10"/>
          </p:nvPr>
        </p:nvSpPr>
        <p:spPr>
          <a:noFill/>
        </p:spPr>
        <p:txBody>
          <a:bodyPr/>
          <a:lstStyle/>
          <a:p>
            <a:fld id="{0BAD38FC-0921-4119-9DF1-A2973E21D97A}" type="slidenum">
              <a:rPr lang="en-US" smtClean="0">
                <a:cs typeface="Arial" charset="0"/>
              </a:rPr>
              <a:pPr/>
              <a:t>31</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7848600" cy="792162"/>
          </a:xfrm>
        </p:spPr>
        <p:txBody>
          <a:bodyPr>
            <a:noAutofit/>
          </a:bodyPr>
          <a:lstStyle/>
          <a:p>
            <a:pPr eaLnBrk="1" hangingPunct="1">
              <a:defRPr/>
            </a:pPr>
            <a:r>
              <a:rPr lang="en-US" dirty="0" smtClean="0"/>
              <a:t>Pitchfork Approach </a:t>
            </a:r>
            <a:br>
              <a:rPr lang="en-US" dirty="0" smtClean="0"/>
            </a:br>
            <a:r>
              <a:rPr lang="en-US" dirty="0" smtClean="0"/>
              <a:t>Media/Education, cont’d.</a:t>
            </a:r>
            <a:endParaRPr lang="en-US" dirty="0"/>
          </a:p>
        </p:txBody>
      </p:sp>
      <p:sp>
        <p:nvSpPr>
          <p:cNvPr id="60418" name="Content Placeholder 2"/>
          <p:cNvSpPr>
            <a:spLocks noGrp="1"/>
          </p:cNvSpPr>
          <p:nvPr>
            <p:ph idx="1"/>
          </p:nvPr>
        </p:nvSpPr>
        <p:spPr>
          <a:xfrm>
            <a:off x="304800" y="1295400"/>
            <a:ext cx="8610600" cy="5029200"/>
          </a:xfrm>
        </p:spPr>
        <p:txBody>
          <a:bodyPr/>
          <a:lstStyle/>
          <a:p>
            <a:pPr eaLnBrk="1" hangingPunct="1"/>
            <a:r>
              <a:rPr lang="en-US" smtClean="0"/>
              <a:t>Example:</a:t>
            </a:r>
          </a:p>
          <a:p>
            <a:pPr lvl="1" eaLnBrk="1" hangingPunct="1"/>
            <a:r>
              <a:rPr lang="en-US" sz="2800" smtClean="0"/>
              <a:t>Individuals who had been denied bus service or paratransit service to talk to the media.</a:t>
            </a:r>
          </a:p>
          <a:p>
            <a:pPr lvl="1" eaLnBrk="1" hangingPunct="1"/>
            <a:r>
              <a:rPr lang="en-US" sz="2800" smtClean="0"/>
              <a:t>Educate the public on how individuals with disabilities lost their jobs due to the discrimination from public transportation. </a:t>
            </a:r>
          </a:p>
          <a:p>
            <a:pPr lvl="1" eaLnBrk="1" hangingPunct="1"/>
            <a:r>
              <a:rPr lang="en-US" sz="2800" smtClean="0"/>
              <a:t>Our local representatives received calls from the general public. </a:t>
            </a:r>
          </a:p>
        </p:txBody>
      </p:sp>
      <p:sp>
        <p:nvSpPr>
          <p:cNvPr id="60419" name="Slide Number Placeholder 3"/>
          <p:cNvSpPr>
            <a:spLocks noGrp="1"/>
          </p:cNvSpPr>
          <p:nvPr>
            <p:ph type="sldNum" sz="quarter" idx="10"/>
          </p:nvPr>
        </p:nvSpPr>
        <p:spPr>
          <a:noFill/>
        </p:spPr>
        <p:txBody>
          <a:bodyPr/>
          <a:lstStyle/>
          <a:p>
            <a:fld id="{8DB4D882-0B36-474E-B8E3-92B6A6D8CE4F}" type="slidenum">
              <a:rPr lang="en-US" smtClean="0">
                <a:cs typeface="Arial" charset="0"/>
              </a:rPr>
              <a:pPr/>
              <a:t>32</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dirty="0" smtClean="0"/>
              <a:t/>
            </a:r>
            <a:br>
              <a:rPr lang="en-US" dirty="0" smtClean="0"/>
            </a:br>
            <a:r>
              <a:rPr lang="en-US" sz="3600" dirty="0" smtClean="0"/>
              <a:t>Pitchfork Approach </a:t>
            </a:r>
            <a:br>
              <a:rPr lang="en-US" sz="3600" dirty="0" smtClean="0"/>
            </a:br>
            <a:r>
              <a:rPr lang="en-US" sz="3600" dirty="0" smtClean="0"/>
              <a:t>Legal/Litigation</a:t>
            </a:r>
            <a:r>
              <a:rPr lang="en-US" dirty="0" smtClean="0"/>
              <a:t/>
            </a:r>
            <a:br>
              <a:rPr lang="en-US" dirty="0" smtClean="0"/>
            </a:br>
            <a:endParaRPr lang="en-US" dirty="0"/>
          </a:p>
        </p:txBody>
      </p:sp>
      <p:sp>
        <p:nvSpPr>
          <p:cNvPr id="62466" name="Content Placeholder 2"/>
          <p:cNvSpPr>
            <a:spLocks noGrp="1"/>
          </p:cNvSpPr>
          <p:nvPr>
            <p:ph idx="1"/>
          </p:nvPr>
        </p:nvSpPr>
        <p:spPr>
          <a:xfrm>
            <a:off x="228600" y="1219200"/>
            <a:ext cx="8610600" cy="5029200"/>
          </a:xfrm>
        </p:spPr>
        <p:txBody>
          <a:bodyPr/>
          <a:lstStyle/>
          <a:p>
            <a:pPr marL="0" indent="0" eaLnBrk="1" hangingPunct="1">
              <a:buFontTx/>
              <a:buNone/>
            </a:pPr>
            <a:endParaRPr lang="en-US" smtClean="0"/>
          </a:p>
          <a:p>
            <a:pPr marL="0" indent="0" algn="ctr" eaLnBrk="1" hangingPunct="1">
              <a:buFontTx/>
              <a:buNone/>
            </a:pPr>
            <a:r>
              <a:rPr lang="en-US" smtClean="0"/>
              <a:t>Using existing anti-discrimination laws in court to challenge discriminatory practices.</a:t>
            </a:r>
          </a:p>
        </p:txBody>
      </p:sp>
      <p:sp>
        <p:nvSpPr>
          <p:cNvPr id="62467" name="Slide Number Placeholder 3"/>
          <p:cNvSpPr>
            <a:spLocks noGrp="1"/>
          </p:cNvSpPr>
          <p:nvPr>
            <p:ph type="sldNum" sz="quarter" idx="10"/>
          </p:nvPr>
        </p:nvSpPr>
        <p:spPr>
          <a:noFill/>
        </p:spPr>
        <p:txBody>
          <a:bodyPr/>
          <a:lstStyle/>
          <a:p>
            <a:fld id="{1A25F9E2-A060-4E82-960F-BC5E0D71E623}" type="slidenum">
              <a:rPr lang="en-US" smtClean="0">
                <a:cs typeface="Arial" charset="0"/>
              </a:rPr>
              <a:pPr/>
              <a:t>33</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smtClean="0"/>
              <a:t>Pitchfork Approach </a:t>
            </a:r>
            <a:br>
              <a:rPr lang="en-US" smtClean="0"/>
            </a:br>
            <a:r>
              <a:rPr lang="en-US" smtClean="0"/>
              <a:t>Legal/Litigation, cont’d.</a:t>
            </a:r>
          </a:p>
        </p:txBody>
      </p:sp>
      <p:sp>
        <p:nvSpPr>
          <p:cNvPr id="64514" name="Content Placeholder 2"/>
          <p:cNvSpPr>
            <a:spLocks noGrp="1"/>
          </p:cNvSpPr>
          <p:nvPr>
            <p:ph idx="1"/>
          </p:nvPr>
        </p:nvSpPr>
        <p:spPr>
          <a:xfrm>
            <a:off x="304800" y="1295400"/>
            <a:ext cx="8610600" cy="5029200"/>
          </a:xfrm>
        </p:spPr>
        <p:txBody>
          <a:bodyPr/>
          <a:lstStyle/>
          <a:p>
            <a:pPr eaLnBrk="1" hangingPunct="1"/>
            <a:r>
              <a:rPr lang="en-US" smtClean="0"/>
              <a:t>Example:</a:t>
            </a:r>
          </a:p>
          <a:p>
            <a:pPr lvl="1" eaLnBrk="1" hangingPunct="1"/>
            <a:r>
              <a:rPr lang="en-US" sz="2800" smtClean="0"/>
              <a:t>Lawsuit in early 2000’s </a:t>
            </a:r>
          </a:p>
          <a:p>
            <a:pPr lvl="1" eaLnBrk="1" hangingPunct="1"/>
            <a:r>
              <a:rPr lang="en-US" sz="2800" smtClean="0"/>
              <a:t>Results:</a:t>
            </a:r>
          </a:p>
          <a:p>
            <a:pPr lvl="2" eaLnBrk="1" hangingPunct="1"/>
            <a:r>
              <a:rPr lang="en-US" sz="2800" smtClean="0"/>
              <a:t>Claimants won</a:t>
            </a:r>
          </a:p>
          <a:p>
            <a:pPr lvl="2" eaLnBrk="1" hangingPunct="1"/>
            <a:r>
              <a:rPr lang="en-US" sz="2800" smtClean="0"/>
              <a:t>14 day scheduling down to 3 day scheduling </a:t>
            </a:r>
            <a:endParaRPr lang="en-US" smtClean="0"/>
          </a:p>
        </p:txBody>
      </p:sp>
      <p:sp>
        <p:nvSpPr>
          <p:cNvPr id="64515" name="Slide Number Placeholder 3"/>
          <p:cNvSpPr>
            <a:spLocks noGrp="1"/>
          </p:cNvSpPr>
          <p:nvPr>
            <p:ph type="sldNum" sz="quarter" idx="10"/>
          </p:nvPr>
        </p:nvSpPr>
        <p:spPr>
          <a:noFill/>
        </p:spPr>
        <p:txBody>
          <a:bodyPr/>
          <a:lstStyle/>
          <a:p>
            <a:fld id="{914A5F50-5C96-4D19-96CC-99DDBC822328}" type="slidenum">
              <a:rPr lang="en-US" smtClean="0">
                <a:cs typeface="Arial" charset="0"/>
              </a:rPr>
              <a:pPr/>
              <a:t>34</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sz="3600" dirty="0" smtClean="0"/>
              <a:t/>
            </a:r>
            <a:br>
              <a:rPr lang="en-US" sz="3600" dirty="0" smtClean="0"/>
            </a:br>
            <a:r>
              <a:rPr lang="en-US" sz="3600" dirty="0" smtClean="0"/>
              <a:t>Pitchfork Approach </a:t>
            </a:r>
            <a:br>
              <a:rPr lang="en-US" sz="3600" dirty="0" smtClean="0"/>
            </a:br>
            <a:r>
              <a:rPr lang="en-US" sz="3600" dirty="0" smtClean="0"/>
              <a:t>Direct Actions</a:t>
            </a:r>
            <a:br>
              <a:rPr lang="en-US" sz="3600" dirty="0" smtClean="0"/>
            </a:br>
            <a:r>
              <a:rPr lang="en-US" dirty="0" smtClean="0"/>
              <a:t> </a:t>
            </a:r>
            <a:endParaRPr lang="en-US" dirty="0"/>
          </a:p>
        </p:txBody>
      </p:sp>
      <p:sp>
        <p:nvSpPr>
          <p:cNvPr id="65538" name="Content Placeholder 2"/>
          <p:cNvSpPr>
            <a:spLocks noGrp="1"/>
          </p:cNvSpPr>
          <p:nvPr>
            <p:ph idx="1"/>
          </p:nvPr>
        </p:nvSpPr>
        <p:spPr>
          <a:xfrm>
            <a:off x="304800" y="1371600"/>
            <a:ext cx="8610600" cy="4343400"/>
          </a:xfrm>
        </p:spPr>
        <p:txBody>
          <a:bodyPr/>
          <a:lstStyle/>
          <a:p>
            <a:pPr eaLnBrk="1" hangingPunct="1">
              <a:buFontTx/>
              <a:buNone/>
            </a:pPr>
            <a:r>
              <a:rPr lang="en-US" smtClean="0"/>
              <a:t>To bring about change in the transportation system, consider using non-violent direct action including:</a:t>
            </a:r>
          </a:p>
          <a:p>
            <a:pPr lvl="1" eaLnBrk="1" hangingPunct="1"/>
            <a:r>
              <a:rPr lang="en-US" sz="2800" smtClean="0"/>
              <a:t>civil disobedience </a:t>
            </a:r>
          </a:p>
          <a:p>
            <a:pPr lvl="1" eaLnBrk="1" hangingPunct="1"/>
            <a:r>
              <a:rPr lang="en-US" sz="2800" smtClean="0"/>
              <a:t>street theater </a:t>
            </a:r>
          </a:p>
          <a:p>
            <a:pPr lvl="1" eaLnBrk="1" hangingPunct="1"/>
            <a:r>
              <a:rPr lang="en-US" sz="2800" smtClean="0"/>
              <a:t>rallies</a:t>
            </a:r>
          </a:p>
        </p:txBody>
      </p:sp>
      <p:sp>
        <p:nvSpPr>
          <p:cNvPr id="65539" name="Slide Number Placeholder 3"/>
          <p:cNvSpPr>
            <a:spLocks noGrp="1"/>
          </p:cNvSpPr>
          <p:nvPr>
            <p:ph type="sldNum" sz="quarter" idx="10"/>
          </p:nvPr>
        </p:nvSpPr>
        <p:spPr>
          <a:noFill/>
        </p:spPr>
        <p:txBody>
          <a:bodyPr/>
          <a:lstStyle/>
          <a:p>
            <a:fld id="{ED6C4972-7089-4308-AE63-8787D050EC44}" type="slidenum">
              <a:rPr lang="en-US" smtClean="0">
                <a:cs typeface="Arial" charset="0"/>
              </a:rPr>
              <a:pPr/>
              <a:t>35</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smtClean="0"/>
              <a:t>Pitchfork Approach </a:t>
            </a:r>
            <a:br>
              <a:rPr lang="en-US" smtClean="0"/>
            </a:br>
            <a:r>
              <a:rPr lang="en-US" smtClean="0"/>
              <a:t>Direct Actions, cont’d.</a:t>
            </a:r>
          </a:p>
        </p:txBody>
      </p:sp>
      <p:sp>
        <p:nvSpPr>
          <p:cNvPr id="67586" name="Content Placeholder 2"/>
          <p:cNvSpPr>
            <a:spLocks noGrp="1"/>
          </p:cNvSpPr>
          <p:nvPr>
            <p:ph idx="1"/>
          </p:nvPr>
        </p:nvSpPr>
        <p:spPr>
          <a:xfrm>
            <a:off x="304800" y="1219200"/>
            <a:ext cx="8763000" cy="5029200"/>
          </a:xfrm>
        </p:spPr>
        <p:txBody>
          <a:bodyPr/>
          <a:lstStyle/>
          <a:p>
            <a:pPr marL="0" indent="0">
              <a:buFontTx/>
              <a:buNone/>
            </a:pPr>
            <a:r>
              <a:rPr lang="en-US" smtClean="0"/>
              <a:t>Example:</a:t>
            </a:r>
          </a:p>
          <a:p>
            <a:pPr lvl="1"/>
            <a:r>
              <a:rPr lang="en-US" sz="2800" smtClean="0"/>
              <a:t>Summer 2010: Reports of buses passing wheelchair users</a:t>
            </a:r>
          </a:p>
          <a:p>
            <a:pPr lvl="1"/>
            <a:r>
              <a:rPr lang="en-US" sz="2800" smtClean="0"/>
              <a:t>Protest at Transportation Authority Headquarters</a:t>
            </a:r>
          </a:p>
          <a:p>
            <a:pPr lvl="1"/>
            <a:r>
              <a:rPr lang="en-US" sz="2800" smtClean="0"/>
              <a:t>Chant “RTS says they don’t care! They won’t take us anywhere!” </a:t>
            </a:r>
          </a:p>
          <a:p>
            <a:pPr marL="0" indent="0">
              <a:buFontTx/>
              <a:buNone/>
            </a:pPr>
            <a:r>
              <a:rPr lang="en-US" smtClean="0"/>
              <a:t>Results:</a:t>
            </a:r>
          </a:p>
          <a:p>
            <a:pPr lvl="1"/>
            <a:r>
              <a:rPr lang="en-US" sz="2800" smtClean="0"/>
              <a:t>Memo distributed to all drivers threatening termination to any driver that passes wheelchair users.</a:t>
            </a:r>
            <a:r>
              <a:rPr lang="en-US" smtClean="0"/>
              <a:t> </a:t>
            </a:r>
          </a:p>
        </p:txBody>
      </p:sp>
      <p:sp>
        <p:nvSpPr>
          <p:cNvPr id="67587" name="Slide Number Placeholder 3"/>
          <p:cNvSpPr>
            <a:spLocks noGrp="1"/>
          </p:cNvSpPr>
          <p:nvPr>
            <p:ph type="sldNum" sz="quarter" idx="10"/>
          </p:nvPr>
        </p:nvSpPr>
        <p:spPr>
          <a:noFill/>
        </p:spPr>
        <p:txBody>
          <a:bodyPr/>
          <a:lstStyle/>
          <a:p>
            <a:fld id="{71394B96-8D86-4F91-BF37-A60D4B1E664C}" type="slidenum">
              <a:rPr lang="en-US" smtClean="0">
                <a:cs typeface="Arial" charset="0"/>
              </a:rPr>
              <a:pPr/>
              <a:t>36</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eaLnBrk="1" hangingPunct="1">
              <a:defRPr/>
            </a:pPr>
            <a:r>
              <a:rPr lang="en-US" dirty="0"/>
              <a:t>Pitchfork </a:t>
            </a:r>
            <a:r>
              <a:rPr lang="en-US" dirty="0" smtClean="0"/>
              <a:t>Approach </a:t>
            </a:r>
            <a:br>
              <a:rPr lang="en-US" dirty="0" smtClean="0"/>
            </a:br>
            <a:r>
              <a:rPr lang="en-US" dirty="0" smtClean="0"/>
              <a:t>Political/Legislative</a:t>
            </a:r>
          </a:p>
        </p:txBody>
      </p:sp>
      <p:sp>
        <p:nvSpPr>
          <p:cNvPr id="68610" name="Content Placeholder 2"/>
          <p:cNvSpPr>
            <a:spLocks noGrp="1"/>
          </p:cNvSpPr>
          <p:nvPr>
            <p:ph idx="1"/>
          </p:nvPr>
        </p:nvSpPr>
        <p:spPr>
          <a:xfrm>
            <a:off x="304800" y="1828800"/>
            <a:ext cx="8610600" cy="4191000"/>
          </a:xfrm>
        </p:spPr>
        <p:txBody>
          <a:bodyPr/>
          <a:lstStyle/>
          <a:p>
            <a:pPr marL="0" indent="0" eaLnBrk="1" hangingPunct="1">
              <a:buFontTx/>
              <a:buNone/>
            </a:pPr>
            <a:r>
              <a:rPr lang="en-US" smtClean="0"/>
              <a:t>Influencing elected officials and their staff in order to affect public policy.</a:t>
            </a:r>
          </a:p>
        </p:txBody>
      </p:sp>
      <p:sp>
        <p:nvSpPr>
          <p:cNvPr id="68611" name="Slide Number Placeholder 3"/>
          <p:cNvSpPr>
            <a:spLocks noGrp="1"/>
          </p:cNvSpPr>
          <p:nvPr>
            <p:ph type="sldNum" sz="quarter" idx="10"/>
          </p:nvPr>
        </p:nvSpPr>
        <p:spPr>
          <a:noFill/>
        </p:spPr>
        <p:txBody>
          <a:bodyPr/>
          <a:lstStyle/>
          <a:p>
            <a:fld id="{24022A81-4674-4093-98C0-FF15D257AD99}" type="slidenum">
              <a:rPr lang="en-US" smtClean="0">
                <a:cs typeface="Arial" charset="0"/>
              </a:rPr>
              <a:pPr/>
              <a:t>37</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eaLnBrk="1" hangingPunct="1">
              <a:defRPr/>
            </a:pPr>
            <a:r>
              <a:rPr lang="en-US" smtClean="0"/>
              <a:t>Pitchfork Approach </a:t>
            </a:r>
            <a:br>
              <a:rPr lang="en-US" smtClean="0"/>
            </a:br>
            <a:r>
              <a:rPr lang="en-US" smtClean="0"/>
              <a:t>Political/Legislative, cont’d.</a:t>
            </a:r>
          </a:p>
        </p:txBody>
      </p:sp>
      <p:sp>
        <p:nvSpPr>
          <p:cNvPr id="69634" name="Content Placeholder 2"/>
          <p:cNvSpPr>
            <a:spLocks noGrp="1"/>
          </p:cNvSpPr>
          <p:nvPr>
            <p:ph idx="1"/>
          </p:nvPr>
        </p:nvSpPr>
        <p:spPr>
          <a:xfrm>
            <a:off x="304800" y="1447800"/>
            <a:ext cx="8610600" cy="4800600"/>
          </a:xfrm>
        </p:spPr>
        <p:txBody>
          <a:bodyPr/>
          <a:lstStyle/>
          <a:p>
            <a:pPr marL="0" indent="0">
              <a:buFontTx/>
              <a:buNone/>
            </a:pPr>
            <a:r>
              <a:rPr lang="en-US" smtClean="0"/>
              <a:t>Example:</a:t>
            </a:r>
          </a:p>
          <a:p>
            <a:pPr lvl="1"/>
            <a:r>
              <a:rPr lang="en-US" sz="2800" smtClean="0"/>
              <a:t>Rider Statements copied and forwarded to local representatives.</a:t>
            </a:r>
          </a:p>
          <a:p>
            <a:pPr lvl="1"/>
            <a:r>
              <a:rPr lang="en-US" sz="2800" smtClean="0"/>
              <a:t>Representatives received over 25 copies of complaints in one month. </a:t>
            </a:r>
          </a:p>
          <a:p>
            <a:pPr lvl="1"/>
            <a:r>
              <a:rPr lang="en-US" sz="2800" smtClean="0"/>
              <a:t>Representatives contacted the Transportation Authority and attended the next “Town Meeting.”</a:t>
            </a:r>
          </a:p>
        </p:txBody>
      </p:sp>
      <p:sp>
        <p:nvSpPr>
          <p:cNvPr id="69635" name="Slide Number Placeholder 3"/>
          <p:cNvSpPr>
            <a:spLocks noGrp="1"/>
          </p:cNvSpPr>
          <p:nvPr>
            <p:ph type="sldNum" sz="quarter" idx="10"/>
          </p:nvPr>
        </p:nvSpPr>
        <p:spPr>
          <a:noFill/>
        </p:spPr>
        <p:txBody>
          <a:bodyPr/>
          <a:lstStyle/>
          <a:p>
            <a:fld id="{9A81CBBF-8236-4B6E-A3CB-BFDB6FC68B69}" type="slidenum">
              <a:rPr lang="en-US" smtClean="0">
                <a:cs typeface="Arial" charset="0"/>
              </a:rPr>
              <a:pPr/>
              <a:t>38</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State of Accessible Transportation</a:t>
            </a:r>
            <a:endParaRPr lang="en-US" dirty="0"/>
          </a:p>
        </p:txBody>
      </p:sp>
      <p:sp>
        <p:nvSpPr>
          <p:cNvPr id="19458" name="Content Placeholder 2"/>
          <p:cNvSpPr>
            <a:spLocks noGrp="1"/>
          </p:cNvSpPr>
          <p:nvPr>
            <p:ph idx="1"/>
          </p:nvPr>
        </p:nvSpPr>
        <p:spPr/>
        <p:txBody>
          <a:bodyPr/>
          <a:lstStyle/>
          <a:p>
            <a:pPr eaLnBrk="1" hangingPunct="1"/>
            <a:r>
              <a:rPr lang="en-US" smtClean="0"/>
              <a:t>Required to be accessible in service area</a:t>
            </a:r>
          </a:p>
          <a:p>
            <a:pPr eaLnBrk="1" hangingPunct="1">
              <a:buFontTx/>
              <a:buNone/>
            </a:pPr>
            <a:endParaRPr lang="en-US" sz="1000" smtClean="0"/>
          </a:p>
          <a:p>
            <a:pPr eaLnBrk="1" hangingPunct="1"/>
            <a:r>
              <a:rPr lang="en-US" smtClean="0"/>
              <a:t>Every city differs</a:t>
            </a:r>
          </a:p>
          <a:p>
            <a:pPr eaLnBrk="1" hangingPunct="1">
              <a:buFontTx/>
              <a:buNone/>
            </a:pPr>
            <a:endParaRPr lang="en-US" sz="1000" smtClean="0"/>
          </a:p>
          <a:p>
            <a:pPr eaLnBrk="1" hangingPunct="1"/>
            <a:r>
              <a:rPr lang="en-US" smtClean="0"/>
              <a:t>ADA requirements are not always followed </a:t>
            </a:r>
          </a:p>
        </p:txBody>
      </p:sp>
      <p:sp>
        <p:nvSpPr>
          <p:cNvPr id="19459" name="Slide Number Placeholder 3"/>
          <p:cNvSpPr>
            <a:spLocks noGrp="1"/>
          </p:cNvSpPr>
          <p:nvPr>
            <p:ph type="sldNum" sz="quarter" idx="10"/>
          </p:nvPr>
        </p:nvSpPr>
        <p:spPr>
          <a:noFill/>
        </p:spPr>
        <p:txBody>
          <a:bodyPr/>
          <a:lstStyle/>
          <a:p>
            <a:fld id="{C0048D45-9E38-4AA1-BEE5-274DB75B62C3}" type="slidenum">
              <a:rPr lang="en-US" smtClean="0">
                <a:cs typeface="Arial" charset="0"/>
              </a:rPr>
              <a:pPr/>
              <a:t>3</a:t>
            </a:fld>
            <a:endParaRPr lang="en-US" smtClean="0">
              <a:cs typeface="Arial"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458200" cy="792163"/>
          </a:xfrm>
        </p:spPr>
        <p:txBody>
          <a:bodyPr>
            <a:noAutofit/>
          </a:bodyPr>
          <a:lstStyle/>
          <a:p>
            <a:pPr eaLnBrk="1" hangingPunct="1">
              <a:defRPr/>
            </a:pPr>
            <a:r>
              <a:rPr lang="en-US" dirty="0" smtClean="0"/>
              <a:t/>
            </a:r>
            <a:br>
              <a:rPr lang="en-US" dirty="0" smtClean="0"/>
            </a:br>
            <a:r>
              <a:rPr lang="en-US" dirty="0" smtClean="0"/>
              <a:t>Pitchfork Approach</a:t>
            </a:r>
            <a:br>
              <a:rPr lang="en-US" dirty="0" smtClean="0"/>
            </a:br>
            <a:r>
              <a:rPr lang="en-US" dirty="0" smtClean="0"/>
              <a:t>Administrative/Regulator</a:t>
            </a:r>
            <a:br>
              <a:rPr lang="en-US" dirty="0" smtClean="0"/>
            </a:br>
            <a:endParaRPr lang="en-US" dirty="0"/>
          </a:p>
        </p:txBody>
      </p:sp>
      <p:sp>
        <p:nvSpPr>
          <p:cNvPr id="70658" name="Content Placeholder 2"/>
          <p:cNvSpPr>
            <a:spLocks noGrp="1"/>
          </p:cNvSpPr>
          <p:nvPr>
            <p:ph idx="1"/>
          </p:nvPr>
        </p:nvSpPr>
        <p:spPr>
          <a:xfrm>
            <a:off x="304800" y="1981200"/>
            <a:ext cx="8610600" cy="4267200"/>
          </a:xfrm>
        </p:spPr>
        <p:txBody>
          <a:bodyPr/>
          <a:lstStyle/>
          <a:p>
            <a:pPr marL="0" indent="0" algn="ctr" eaLnBrk="1" hangingPunct="1">
              <a:buFontTx/>
              <a:buNone/>
            </a:pPr>
            <a:r>
              <a:rPr lang="en-US" smtClean="0"/>
              <a:t>Influencing administrative or regulatory entities.</a:t>
            </a:r>
          </a:p>
        </p:txBody>
      </p:sp>
      <p:sp>
        <p:nvSpPr>
          <p:cNvPr id="70659" name="Slide Number Placeholder 3"/>
          <p:cNvSpPr>
            <a:spLocks noGrp="1"/>
          </p:cNvSpPr>
          <p:nvPr>
            <p:ph type="sldNum" sz="quarter" idx="10"/>
          </p:nvPr>
        </p:nvSpPr>
        <p:spPr>
          <a:noFill/>
        </p:spPr>
        <p:txBody>
          <a:bodyPr/>
          <a:lstStyle/>
          <a:p>
            <a:fld id="{43434337-A019-40A6-91EA-68C219039CFC}" type="slidenum">
              <a:rPr lang="en-US" smtClean="0">
                <a:cs typeface="Arial" charset="0"/>
              </a:rPr>
              <a:pPr/>
              <a:t>39</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eaLnBrk="1" hangingPunct="1">
              <a:defRPr/>
            </a:pPr>
            <a:r>
              <a:rPr lang="en-US" smtClean="0"/>
              <a:t>Pitchfork Approach </a:t>
            </a:r>
            <a:br>
              <a:rPr lang="en-US" smtClean="0"/>
            </a:br>
            <a:r>
              <a:rPr lang="en-US" smtClean="0"/>
              <a:t>Administrative/Regulator, cont’d.</a:t>
            </a:r>
          </a:p>
        </p:txBody>
      </p:sp>
      <p:sp>
        <p:nvSpPr>
          <p:cNvPr id="71682" name="Content Placeholder 2"/>
          <p:cNvSpPr>
            <a:spLocks noGrp="1"/>
          </p:cNvSpPr>
          <p:nvPr>
            <p:ph idx="1"/>
          </p:nvPr>
        </p:nvSpPr>
        <p:spPr>
          <a:xfrm>
            <a:off x="304800" y="1447800"/>
            <a:ext cx="8610600" cy="4800600"/>
          </a:xfrm>
        </p:spPr>
        <p:txBody>
          <a:bodyPr/>
          <a:lstStyle/>
          <a:p>
            <a:pPr marL="0" indent="0">
              <a:buFontTx/>
              <a:buNone/>
            </a:pPr>
            <a:r>
              <a:rPr lang="en-US" smtClean="0"/>
              <a:t>Example:</a:t>
            </a:r>
          </a:p>
          <a:p>
            <a:pPr lvl="1"/>
            <a:r>
              <a:rPr lang="en-US" sz="2800" smtClean="0"/>
              <a:t>Helped riders to submit complaints to the Federal Transit Administration and encouraged riders to submit their own.</a:t>
            </a:r>
          </a:p>
          <a:p>
            <a:pPr lvl="1"/>
            <a:r>
              <a:rPr lang="en-US" sz="2800" smtClean="0"/>
              <a:t>FTA investigator contacted the Center for Disability Rights requesting copies of any new complaints.</a:t>
            </a:r>
          </a:p>
        </p:txBody>
      </p:sp>
      <p:sp>
        <p:nvSpPr>
          <p:cNvPr id="71683" name="Slide Number Placeholder 3"/>
          <p:cNvSpPr>
            <a:spLocks noGrp="1"/>
          </p:cNvSpPr>
          <p:nvPr>
            <p:ph type="sldNum" sz="quarter" idx="10"/>
          </p:nvPr>
        </p:nvSpPr>
        <p:spPr>
          <a:noFill/>
        </p:spPr>
        <p:txBody>
          <a:bodyPr/>
          <a:lstStyle/>
          <a:p>
            <a:fld id="{C7512E02-B5C4-498E-88C0-88A6432A4479}" type="slidenum">
              <a:rPr lang="en-US" smtClean="0">
                <a:cs typeface="Arial" charset="0"/>
              </a:rPr>
              <a:pPr/>
              <a:t>40</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Number Placeholder 2"/>
          <p:cNvSpPr>
            <a:spLocks noGrp="1"/>
          </p:cNvSpPr>
          <p:nvPr>
            <p:ph type="sldNum" sz="quarter" idx="10"/>
          </p:nvPr>
        </p:nvSpPr>
        <p:spPr>
          <a:noFill/>
        </p:spPr>
        <p:txBody>
          <a:bodyPr/>
          <a:lstStyle/>
          <a:p>
            <a:fld id="{E8834D3B-D377-42BD-AD7E-B1B86C46F02B}" type="slidenum">
              <a:rPr lang="en-US" smtClean="0">
                <a:cs typeface="Arial" charset="0"/>
              </a:rPr>
              <a:pPr/>
              <a:t>41</a:t>
            </a:fld>
            <a:endParaRPr lang="en-US" smtClean="0">
              <a:cs typeface="Arial" charset="0"/>
            </a:endParaRPr>
          </a:p>
        </p:txBody>
      </p:sp>
      <p:sp>
        <p:nvSpPr>
          <p:cNvPr id="6" name="Title 5"/>
          <p:cNvSpPr>
            <a:spLocks noGrp="1"/>
          </p:cNvSpPr>
          <p:nvPr>
            <p:ph type="title"/>
          </p:nvPr>
        </p:nvSpPr>
        <p:spPr/>
        <p:txBody>
          <a:bodyPr/>
          <a:lstStyle/>
          <a:p>
            <a:pPr eaLnBrk="1" hangingPunct="1">
              <a:defRPr/>
            </a:pPr>
            <a:r>
              <a:rPr lang="en-US" dirty="0" smtClean="0"/>
              <a:t>Questions and Answers</a:t>
            </a:r>
          </a:p>
        </p:txBody>
      </p:sp>
    </p:spTree>
    <p:custDataLst>
      <p:tags r:id="rId1"/>
    </p:custData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Number Placeholder 3"/>
          <p:cNvSpPr>
            <a:spLocks noGrp="1"/>
          </p:cNvSpPr>
          <p:nvPr>
            <p:ph type="sldNum" sz="quarter" idx="10"/>
          </p:nvPr>
        </p:nvSpPr>
        <p:spPr>
          <a:noFill/>
        </p:spPr>
        <p:txBody>
          <a:bodyPr/>
          <a:lstStyle/>
          <a:p>
            <a:fld id="{E1E62F3C-B1AB-45CC-800C-063F20C49F8E}" type="slidenum">
              <a:rPr lang="en-US" smtClean="0">
                <a:cs typeface="Arial" charset="0"/>
              </a:rPr>
              <a:pPr/>
              <a:t>42</a:t>
            </a:fld>
            <a:endParaRPr lang="en-US" smtClean="0">
              <a:cs typeface="Arial" charset="0"/>
            </a:endParaRPr>
          </a:p>
        </p:txBody>
      </p:sp>
      <p:sp>
        <p:nvSpPr>
          <p:cNvPr id="6" name="Title 5"/>
          <p:cNvSpPr>
            <a:spLocks noGrp="1"/>
          </p:cNvSpPr>
          <p:nvPr>
            <p:ph type="title"/>
          </p:nvPr>
        </p:nvSpPr>
        <p:spPr/>
        <p:txBody>
          <a:bodyPr/>
          <a:lstStyle/>
          <a:p>
            <a:pPr eaLnBrk="1" hangingPunct="1">
              <a:defRPr/>
            </a:pPr>
            <a:r>
              <a:rPr lang="en-US" dirty="0" smtClean="0"/>
              <a:t>Wrap Up and Evaluation</a:t>
            </a:r>
          </a:p>
        </p:txBody>
      </p:sp>
      <p:sp>
        <p:nvSpPr>
          <p:cNvPr id="73731" name="Content Placeholder 6"/>
          <p:cNvSpPr>
            <a:spLocks noGrp="1"/>
          </p:cNvSpPr>
          <p:nvPr>
            <p:ph type="body" idx="1"/>
          </p:nvPr>
        </p:nvSpPr>
        <p:spPr/>
        <p:txBody>
          <a:bodyPr/>
          <a:lstStyle/>
          <a:p>
            <a:pPr eaLnBrk="1" hangingPunct="1"/>
            <a:r>
              <a:rPr lang="en-US" smtClean="0"/>
              <a:t>Please complete the evaluation of this program by clicking here:</a:t>
            </a:r>
          </a:p>
          <a:p>
            <a:pPr eaLnBrk="1" hangingPunct="1">
              <a:buFontTx/>
              <a:buNone/>
            </a:pPr>
            <a:r>
              <a:rPr lang="en-US" b="1" i="1" smtClean="0">
                <a:hlinkClick r:id="rId3"/>
              </a:rPr>
              <a:t>https://vovici.com/wsb.dll/s/12291g4b280</a:t>
            </a:r>
            <a:endParaRPr lang="en-US" b="1" i="1"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lide Number Placeholder 3"/>
          <p:cNvSpPr>
            <a:spLocks noGrp="1"/>
          </p:cNvSpPr>
          <p:nvPr>
            <p:ph type="sldNum" sz="quarter" idx="10"/>
          </p:nvPr>
        </p:nvSpPr>
        <p:spPr>
          <a:noFill/>
        </p:spPr>
        <p:txBody>
          <a:bodyPr/>
          <a:lstStyle/>
          <a:p>
            <a:fld id="{EFA69002-6DF3-4CA6-965A-A6D408C89A3F}" type="slidenum">
              <a:rPr lang="en-US" smtClean="0">
                <a:cs typeface="Arial" charset="0"/>
              </a:rPr>
              <a:pPr/>
              <a:t>43</a:t>
            </a:fld>
            <a:endParaRPr lang="en-US" smtClean="0">
              <a:cs typeface="Arial" charset="0"/>
            </a:endParaRPr>
          </a:p>
        </p:txBody>
      </p:sp>
      <p:sp>
        <p:nvSpPr>
          <p:cNvPr id="25604" name="Rectangle 2"/>
          <p:cNvSpPr>
            <a:spLocks noGrp="1" noChangeArrowheads="1"/>
          </p:cNvSpPr>
          <p:nvPr>
            <p:ph type="title"/>
          </p:nvPr>
        </p:nvSpPr>
        <p:spPr/>
        <p:txBody>
          <a:bodyPr/>
          <a:lstStyle/>
          <a:p>
            <a:pPr eaLnBrk="1" hangingPunct="1">
              <a:defRPr/>
            </a:pPr>
            <a:r>
              <a:rPr lang="en-US" smtClean="0"/>
              <a:t>CIL-NET</a:t>
            </a:r>
          </a:p>
        </p:txBody>
      </p:sp>
      <p:sp>
        <p:nvSpPr>
          <p:cNvPr id="74755" name="Rectangle 3"/>
          <p:cNvSpPr>
            <a:spLocks noGrp="1" noChangeArrowheads="1"/>
          </p:cNvSpPr>
          <p:nvPr>
            <p:ph type="body" idx="1"/>
          </p:nvPr>
        </p:nvSpPr>
        <p:spPr/>
        <p:txBody>
          <a:bodyPr/>
          <a:lstStyle/>
          <a:p>
            <a:pPr eaLnBrk="1" hangingPunct="1">
              <a:lnSpc>
                <a:spcPct val="90000"/>
              </a:lnSpc>
            </a:pPr>
            <a:r>
              <a:rPr lang="en-US" sz="2400" smtClean="0"/>
              <a:t>Support for development of this Webinar/teleconference was provided by the U.S. Department of Education, Rehabilitation Services Administration under grant number H132B070002-10. No official endorsement of the Department of Education should be inferred. Permission is granted for duplication of any portion of this PowerPoint presentation, providing that the following credit is given to the project: </a:t>
            </a:r>
            <a:r>
              <a:rPr lang="en-US" sz="2400" b="1" smtClean="0"/>
              <a:t>Developed as part of the CIL-NET, a program of the IL NET, an ILRU/NCIL/APRIL National Training and Technical Assistance Project.</a:t>
            </a:r>
          </a:p>
          <a:p>
            <a:pPr eaLnBrk="1" hangingPunct="1">
              <a:lnSpc>
                <a:spcPct val="90000"/>
              </a:lnSpc>
              <a:buFontTx/>
              <a:buNone/>
            </a:pPr>
            <a:endParaRPr lang="en-US" sz="2200" smtClean="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Public Transportation</a:t>
            </a:r>
            <a:endParaRPr lang="en-US" dirty="0"/>
          </a:p>
        </p:txBody>
      </p:sp>
      <p:sp>
        <p:nvSpPr>
          <p:cNvPr id="21506" name="Content Placeholder 2"/>
          <p:cNvSpPr>
            <a:spLocks noGrp="1"/>
          </p:cNvSpPr>
          <p:nvPr>
            <p:ph idx="1"/>
          </p:nvPr>
        </p:nvSpPr>
        <p:spPr/>
        <p:txBody>
          <a:bodyPr/>
          <a:lstStyle/>
          <a:p>
            <a:pPr eaLnBrk="1" hangingPunct="1">
              <a:buFontTx/>
              <a:buNone/>
            </a:pPr>
            <a:r>
              <a:rPr lang="en-US" smtClean="0"/>
              <a:t>Covered under ADA Title II</a:t>
            </a:r>
          </a:p>
          <a:p>
            <a:pPr lvl="1" eaLnBrk="1" hangingPunct="1"/>
            <a:r>
              <a:rPr lang="en-US" sz="2800" smtClean="0"/>
              <a:t>Subways</a:t>
            </a:r>
          </a:p>
          <a:p>
            <a:pPr lvl="1" eaLnBrk="1" hangingPunct="1"/>
            <a:r>
              <a:rPr lang="en-US" sz="2800" smtClean="0"/>
              <a:t>Amtrak</a:t>
            </a:r>
          </a:p>
          <a:p>
            <a:pPr lvl="1" eaLnBrk="1" hangingPunct="1"/>
            <a:r>
              <a:rPr lang="en-US" sz="2800" smtClean="0"/>
              <a:t>Buses</a:t>
            </a:r>
          </a:p>
          <a:p>
            <a:pPr lvl="1" eaLnBrk="1" hangingPunct="1"/>
            <a:r>
              <a:rPr lang="en-US" sz="2800" smtClean="0"/>
              <a:t>Paratransit</a:t>
            </a:r>
          </a:p>
        </p:txBody>
      </p:sp>
      <p:sp>
        <p:nvSpPr>
          <p:cNvPr id="21507" name="Slide Number Placeholder 3"/>
          <p:cNvSpPr>
            <a:spLocks noGrp="1"/>
          </p:cNvSpPr>
          <p:nvPr>
            <p:ph type="sldNum" sz="quarter" idx="10"/>
          </p:nvPr>
        </p:nvSpPr>
        <p:spPr>
          <a:noFill/>
        </p:spPr>
        <p:txBody>
          <a:bodyPr/>
          <a:lstStyle/>
          <a:p>
            <a:fld id="{0FBDA79F-37B1-4C50-8AA6-4623D59FF75C}" type="slidenum">
              <a:rPr lang="en-US" smtClean="0">
                <a:cs typeface="Arial" charset="0"/>
              </a:rPr>
              <a:pPr/>
              <a:t>4</a:t>
            </a:fld>
            <a:endParaRPr lang="en-US" smtClean="0">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Subways</a:t>
            </a:r>
            <a:endParaRPr lang="en-US" dirty="0"/>
          </a:p>
        </p:txBody>
      </p:sp>
      <p:sp>
        <p:nvSpPr>
          <p:cNvPr id="23554" name="Content Placeholder 2"/>
          <p:cNvSpPr>
            <a:spLocks noGrp="1"/>
          </p:cNvSpPr>
          <p:nvPr>
            <p:ph idx="1"/>
          </p:nvPr>
        </p:nvSpPr>
        <p:spPr/>
        <p:txBody>
          <a:bodyPr/>
          <a:lstStyle/>
          <a:p>
            <a:pPr marL="0" indent="0" eaLnBrk="1" hangingPunct="1">
              <a:buFontTx/>
              <a:buNone/>
            </a:pPr>
            <a:r>
              <a:rPr lang="en-US" smtClean="0"/>
              <a:t>Accessibility differs in each city</a:t>
            </a:r>
          </a:p>
          <a:p>
            <a:pPr marL="0" indent="0" eaLnBrk="1" hangingPunct="1"/>
            <a:r>
              <a:rPr lang="en-US" smtClean="0"/>
              <a:t>Examples:</a:t>
            </a:r>
          </a:p>
          <a:p>
            <a:pPr lvl="1" eaLnBrk="1" hangingPunct="1"/>
            <a:r>
              <a:rPr lang="en-US" sz="2800" smtClean="0"/>
              <a:t>Washington, D.C. </a:t>
            </a:r>
          </a:p>
          <a:p>
            <a:pPr lvl="2" eaLnBrk="1" hangingPunct="1"/>
            <a:r>
              <a:rPr lang="en-US" sz="2800" smtClean="0"/>
              <a:t>Train cars are level with platform</a:t>
            </a:r>
          </a:p>
          <a:p>
            <a:pPr lvl="2" eaLnBrk="1" hangingPunct="1"/>
            <a:r>
              <a:rPr lang="en-US" sz="2800" smtClean="0"/>
              <a:t>Elevator access</a:t>
            </a:r>
          </a:p>
          <a:p>
            <a:pPr lvl="1" eaLnBrk="1" hangingPunct="1"/>
            <a:r>
              <a:rPr lang="en-US" sz="2800" smtClean="0"/>
              <a:t>New York City</a:t>
            </a:r>
          </a:p>
          <a:p>
            <a:pPr lvl="2" eaLnBrk="1" hangingPunct="1"/>
            <a:r>
              <a:rPr lang="en-US" sz="2800" smtClean="0"/>
              <a:t>Train cars are sometimes inches from platform</a:t>
            </a:r>
          </a:p>
          <a:p>
            <a:pPr lvl="2" eaLnBrk="1" hangingPunct="1"/>
            <a:r>
              <a:rPr lang="en-US" sz="2800" smtClean="0"/>
              <a:t>Not all stops have elevator access</a:t>
            </a:r>
          </a:p>
        </p:txBody>
      </p:sp>
      <p:sp>
        <p:nvSpPr>
          <p:cNvPr id="23555" name="Slide Number Placeholder 3"/>
          <p:cNvSpPr>
            <a:spLocks noGrp="1"/>
          </p:cNvSpPr>
          <p:nvPr>
            <p:ph type="sldNum" sz="quarter" idx="10"/>
          </p:nvPr>
        </p:nvSpPr>
        <p:spPr>
          <a:noFill/>
        </p:spPr>
        <p:txBody>
          <a:bodyPr/>
          <a:lstStyle/>
          <a:p>
            <a:fld id="{C409B64F-5EB8-4D1B-AD58-DB6A01EE1EC7}" type="slidenum">
              <a:rPr lang="en-US" smtClean="0">
                <a:cs typeface="Arial" charset="0"/>
              </a:rPr>
              <a:pPr/>
              <a:t>5</a:t>
            </a:fld>
            <a:endParaRPr lang="en-US" smtClean="0">
              <a:cs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Amtrak</a:t>
            </a:r>
            <a:endParaRPr lang="en-US" dirty="0"/>
          </a:p>
        </p:txBody>
      </p:sp>
      <p:sp>
        <p:nvSpPr>
          <p:cNvPr id="25602" name="Content Placeholder 2"/>
          <p:cNvSpPr>
            <a:spLocks noGrp="1"/>
          </p:cNvSpPr>
          <p:nvPr>
            <p:ph idx="1"/>
          </p:nvPr>
        </p:nvSpPr>
        <p:spPr/>
        <p:txBody>
          <a:bodyPr/>
          <a:lstStyle/>
          <a:p>
            <a:pPr eaLnBrk="1" hangingPunct="1"/>
            <a:r>
              <a:rPr lang="en-US" smtClean="0"/>
              <a:t>20 Years to become fully accessible</a:t>
            </a:r>
          </a:p>
          <a:p>
            <a:pPr lvl="1" eaLnBrk="1" hangingPunct="1"/>
            <a:r>
              <a:rPr lang="en-US" sz="2800" smtClean="0"/>
              <a:t>Did not comply &amp; asked Congress for an extension</a:t>
            </a:r>
          </a:p>
          <a:p>
            <a:pPr eaLnBrk="1" hangingPunct="1"/>
            <a:r>
              <a:rPr lang="en-US" smtClean="0"/>
              <a:t>Barrier-free access for passengers with mobility impairments</a:t>
            </a:r>
          </a:p>
          <a:p>
            <a:pPr eaLnBrk="1" hangingPunct="1"/>
            <a:r>
              <a:rPr lang="en-US" smtClean="0"/>
              <a:t>Accessible Seating Limits</a:t>
            </a:r>
          </a:p>
          <a:p>
            <a:pPr lvl="1" eaLnBrk="1" hangingPunct="1"/>
            <a:r>
              <a:rPr lang="en-US" sz="2800" smtClean="0"/>
              <a:t>Disabled in Action v. National Passenger R.R. Comp.</a:t>
            </a:r>
          </a:p>
        </p:txBody>
      </p:sp>
      <p:sp>
        <p:nvSpPr>
          <p:cNvPr id="25603" name="Slide Number Placeholder 3"/>
          <p:cNvSpPr>
            <a:spLocks noGrp="1"/>
          </p:cNvSpPr>
          <p:nvPr>
            <p:ph type="sldNum" sz="quarter" idx="10"/>
          </p:nvPr>
        </p:nvSpPr>
        <p:spPr>
          <a:noFill/>
        </p:spPr>
        <p:txBody>
          <a:bodyPr/>
          <a:lstStyle/>
          <a:p>
            <a:fld id="{0D255D79-2378-487A-BCD7-7B385D39C1F7}" type="slidenum">
              <a:rPr lang="en-US" smtClean="0">
                <a:cs typeface="Arial" charset="0"/>
              </a:rPr>
              <a:pPr/>
              <a:t>6</a:t>
            </a:fld>
            <a:endParaRPr lang="en-US" smtClean="0">
              <a:cs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Buses</a:t>
            </a:r>
            <a:endParaRPr lang="en-US" dirty="0"/>
          </a:p>
        </p:txBody>
      </p:sp>
      <p:sp>
        <p:nvSpPr>
          <p:cNvPr id="27650" name="Content Placeholder 2"/>
          <p:cNvSpPr>
            <a:spLocks noGrp="1"/>
          </p:cNvSpPr>
          <p:nvPr>
            <p:ph idx="1"/>
          </p:nvPr>
        </p:nvSpPr>
        <p:spPr/>
        <p:txBody>
          <a:bodyPr/>
          <a:lstStyle/>
          <a:p>
            <a:pPr eaLnBrk="1" hangingPunct="1"/>
            <a:r>
              <a:rPr lang="en-US" smtClean="0"/>
              <a:t>Ramps or lifts</a:t>
            </a:r>
          </a:p>
          <a:p>
            <a:pPr eaLnBrk="1" hangingPunct="1">
              <a:buFontTx/>
              <a:buNone/>
            </a:pPr>
            <a:endParaRPr lang="en-US" sz="1000" smtClean="0"/>
          </a:p>
          <a:p>
            <a:pPr eaLnBrk="1" hangingPunct="1"/>
            <a:r>
              <a:rPr lang="en-US" smtClean="0"/>
              <a:t>New vehicles have specific provisions</a:t>
            </a:r>
          </a:p>
          <a:p>
            <a:pPr eaLnBrk="1" hangingPunct="1">
              <a:buFontTx/>
              <a:buNone/>
            </a:pPr>
            <a:endParaRPr lang="en-US" sz="1000" smtClean="0"/>
          </a:p>
          <a:p>
            <a:pPr eaLnBrk="1" hangingPunct="1"/>
            <a:r>
              <a:rPr lang="en-US" smtClean="0"/>
              <a:t>“Good Faith Effort” for used buses</a:t>
            </a:r>
          </a:p>
          <a:p>
            <a:pPr eaLnBrk="1" hangingPunct="1">
              <a:buFontTx/>
              <a:buNone/>
            </a:pPr>
            <a:endParaRPr lang="en-US" sz="1000" smtClean="0"/>
          </a:p>
          <a:p>
            <a:pPr eaLnBrk="1" hangingPunct="1"/>
            <a:r>
              <a:rPr lang="en-US" smtClean="0"/>
              <a:t>Remanufacture buses</a:t>
            </a:r>
          </a:p>
        </p:txBody>
      </p:sp>
      <p:sp>
        <p:nvSpPr>
          <p:cNvPr id="27651" name="Slide Number Placeholder 3"/>
          <p:cNvSpPr>
            <a:spLocks noGrp="1"/>
          </p:cNvSpPr>
          <p:nvPr>
            <p:ph type="sldNum" sz="quarter" idx="10"/>
          </p:nvPr>
        </p:nvSpPr>
        <p:spPr>
          <a:noFill/>
        </p:spPr>
        <p:txBody>
          <a:bodyPr/>
          <a:lstStyle/>
          <a:p>
            <a:fld id="{F6FD2DCA-19D7-4FB2-A1F2-0A5C56D0FC69}" type="slidenum">
              <a:rPr lang="en-US" smtClean="0">
                <a:cs typeface="Arial" charset="0"/>
              </a:rPr>
              <a:pPr/>
              <a:t>7</a:t>
            </a:fld>
            <a:endParaRPr lang="en-US" smtClean="0">
              <a:cs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Paratransit</a:t>
            </a:r>
            <a:endParaRPr lang="en-US" dirty="0"/>
          </a:p>
        </p:txBody>
      </p:sp>
      <p:sp>
        <p:nvSpPr>
          <p:cNvPr id="29698" name="Content Placeholder 2"/>
          <p:cNvSpPr>
            <a:spLocks noGrp="1"/>
          </p:cNvSpPr>
          <p:nvPr>
            <p:ph idx="1"/>
          </p:nvPr>
        </p:nvSpPr>
        <p:spPr/>
        <p:txBody>
          <a:bodyPr/>
          <a:lstStyle/>
          <a:p>
            <a:pPr eaLnBrk="1" hangingPunct="1"/>
            <a:r>
              <a:rPr lang="en-US" smtClean="0"/>
              <a:t>Door-to-Door or Curb-to-Curb service</a:t>
            </a:r>
          </a:p>
          <a:p>
            <a:pPr eaLnBrk="1" hangingPunct="1">
              <a:buFontTx/>
              <a:buNone/>
            </a:pPr>
            <a:endParaRPr lang="en-US" sz="1000" smtClean="0"/>
          </a:p>
          <a:p>
            <a:pPr eaLnBrk="1" hangingPunct="1"/>
            <a:r>
              <a:rPr lang="en-US" smtClean="0"/>
              <a:t>Must serve area within ¾ of a mile of fixed route bus or rail system</a:t>
            </a:r>
          </a:p>
          <a:p>
            <a:pPr eaLnBrk="1" hangingPunct="1">
              <a:buFontTx/>
              <a:buNone/>
            </a:pPr>
            <a:endParaRPr lang="en-US" sz="1000" smtClean="0"/>
          </a:p>
          <a:p>
            <a:pPr eaLnBrk="1" hangingPunct="1"/>
            <a:r>
              <a:rPr lang="en-US" smtClean="0"/>
              <a:t>Only for individuals who cannot use fixed route bus or rail system</a:t>
            </a:r>
          </a:p>
        </p:txBody>
      </p:sp>
      <p:sp>
        <p:nvSpPr>
          <p:cNvPr id="29699" name="Slide Number Placeholder 3"/>
          <p:cNvSpPr>
            <a:spLocks noGrp="1"/>
          </p:cNvSpPr>
          <p:nvPr>
            <p:ph type="sldNum" sz="quarter" idx="10"/>
          </p:nvPr>
        </p:nvSpPr>
        <p:spPr>
          <a:noFill/>
        </p:spPr>
        <p:txBody>
          <a:bodyPr/>
          <a:lstStyle/>
          <a:p>
            <a:fld id="{22481F94-41DC-4958-B4C1-941C83DE4644}" type="slidenum">
              <a:rPr lang="en-US" smtClean="0">
                <a:cs typeface="Arial" charset="0"/>
              </a:rPr>
              <a:pPr/>
              <a:t>8</a:t>
            </a:fld>
            <a:endParaRPr lang="en-US" smtClean="0">
              <a:cs typeface="Arial" charset="0"/>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UTHOR_TEXT" val="Roger Howard &amp; Stephanie Woodward"/>
  <p:tag name="COPYRIGHT_TEXT" val="2011 ILRU"/>
  <p:tag name="DATE_TEXT" val="July 26, 2011"/>
  <p:tag name="TITLE_TEXT" val="Ride On! An Introduction to Accessible Transportaion Programs and Advocacy at Centers for Independent Living, Part 1"/>
  <p:tag name="VERSION_TEXT" val="1.0"/>
  <p:tag name="COURSE_TEXT" val="CIL-NET Teleconference &amp; Webinar"/>
</p:tagLst>
</file>

<file path=ppt/tags/tag10.xml><?xml version="1.0" encoding="utf-8"?>
<p:tagLst xmlns:a="http://schemas.openxmlformats.org/drawingml/2006/main" xmlns:r="http://schemas.openxmlformats.org/officeDocument/2006/relationships" xmlns:p="http://schemas.openxmlformats.org/presentationml/2006/main">
  <p:tag name="SLIDE_TITLE" val="Questions and Answers 2"/>
</p:tagLst>
</file>

<file path=ppt/tags/tag11.xml><?xml version="1.0" encoding="utf-8"?>
<p:tagLst xmlns:a="http://schemas.openxmlformats.org/drawingml/2006/main" xmlns:r="http://schemas.openxmlformats.org/officeDocument/2006/relationships" xmlns:p="http://schemas.openxmlformats.org/presentationml/2006/main">
  <p:tag name="SLIDE_TITLE" val="Pitchfork Approach Media/Education"/>
</p:tagLst>
</file>

<file path=ppt/tags/tag12.xml><?xml version="1.0" encoding="utf-8"?>
<p:tagLst xmlns:a="http://schemas.openxmlformats.org/drawingml/2006/main" xmlns:r="http://schemas.openxmlformats.org/officeDocument/2006/relationships" xmlns:p="http://schemas.openxmlformats.org/presentationml/2006/main">
  <p:tag name="SLIDE_TITLE" val="Pitchfork Approach Media/Education cont'd."/>
</p:tagLst>
</file>

<file path=ppt/tags/tag13.xml><?xml version="1.0" encoding="utf-8"?>
<p:tagLst xmlns:a="http://schemas.openxmlformats.org/drawingml/2006/main" xmlns:r="http://schemas.openxmlformats.org/officeDocument/2006/relationships" xmlns:p="http://schemas.openxmlformats.org/presentationml/2006/main">
  <p:tag name="SLIDE_TITLE" val="Pitchfork Approach Legal/Litigation"/>
</p:tagLst>
</file>

<file path=ppt/tags/tag14.xml><?xml version="1.0" encoding="utf-8"?>
<p:tagLst xmlns:a="http://schemas.openxmlformats.org/drawingml/2006/main" xmlns:r="http://schemas.openxmlformats.org/officeDocument/2006/relationships" xmlns:p="http://schemas.openxmlformats.org/presentationml/2006/main">
  <p:tag name="SLIDE_TITLE" val="Pitchfork Approach Legal/Litigation cont'd."/>
</p:tagLst>
</file>

<file path=ppt/tags/tag15.xml><?xml version="1.0" encoding="utf-8"?>
<p:tagLst xmlns:a="http://schemas.openxmlformats.org/drawingml/2006/main" xmlns:r="http://schemas.openxmlformats.org/officeDocument/2006/relationships" xmlns:p="http://schemas.openxmlformats.org/presentationml/2006/main">
  <p:tag name="SLIDE_TITLE" val="Pitchfork Approach Direct Actions"/>
</p:tagLst>
</file>

<file path=ppt/tags/tag16.xml><?xml version="1.0" encoding="utf-8"?>
<p:tagLst xmlns:a="http://schemas.openxmlformats.org/drawingml/2006/main" xmlns:r="http://schemas.openxmlformats.org/officeDocument/2006/relationships" xmlns:p="http://schemas.openxmlformats.org/presentationml/2006/main">
  <p:tag name="SLIDE_TITLE" val="Pitchfork Approach Direct Actions cont'd."/>
</p:tagLst>
</file>

<file path=ppt/tags/tag17.xml><?xml version="1.0" encoding="utf-8"?>
<p:tagLst xmlns:a="http://schemas.openxmlformats.org/drawingml/2006/main" xmlns:r="http://schemas.openxmlformats.org/officeDocument/2006/relationships" xmlns:p="http://schemas.openxmlformats.org/presentationml/2006/main">
  <p:tag name="SLIDE_TITLE" val="Pitchfork Approach Political/Legislative"/>
</p:tagLst>
</file>

<file path=ppt/tags/tag18.xml><?xml version="1.0" encoding="utf-8"?>
<p:tagLst xmlns:a="http://schemas.openxmlformats.org/drawingml/2006/main" xmlns:r="http://schemas.openxmlformats.org/officeDocument/2006/relationships" xmlns:p="http://schemas.openxmlformats.org/presentationml/2006/main">
  <p:tag name="SLIDE_TITLE" val="Pitchfork Approach Political/Legislative cont'd."/>
</p:tagLst>
</file>

<file path=ppt/tags/tag19.xml><?xml version="1.0" encoding="utf-8"?>
<p:tagLst xmlns:a="http://schemas.openxmlformats.org/drawingml/2006/main" xmlns:r="http://schemas.openxmlformats.org/officeDocument/2006/relationships" xmlns:p="http://schemas.openxmlformats.org/presentationml/2006/main">
  <p:tag name="SLIDE_TITLE" val="Pitchfork Approach Administrative/Regulator"/>
</p:tagLst>
</file>

<file path=ppt/tags/tag2.xml><?xml version="1.0" encoding="utf-8"?>
<p:tagLst xmlns:a="http://schemas.openxmlformats.org/drawingml/2006/main" xmlns:r="http://schemas.openxmlformats.org/officeDocument/2006/relationships" xmlns:p="http://schemas.openxmlformats.org/presentationml/2006/main">
  <p:tag name="SLIDE_TITLE" val="CIL-NET Presents a National Teleconference &amp; Webinar"/>
</p:tagLst>
</file>

<file path=ppt/tags/tag20.xml><?xml version="1.0" encoding="utf-8"?>
<p:tagLst xmlns:a="http://schemas.openxmlformats.org/drawingml/2006/main" xmlns:r="http://schemas.openxmlformats.org/officeDocument/2006/relationships" xmlns:p="http://schemas.openxmlformats.org/presentationml/2006/main">
  <p:tag name="SLIDE_TITLE" val="Pitchfork Approach Administrative/Regulator cont'd."/>
</p:tagLst>
</file>

<file path=ppt/tags/tag21.xml><?xml version="1.0" encoding="utf-8"?>
<p:tagLst xmlns:a="http://schemas.openxmlformats.org/drawingml/2006/main" xmlns:r="http://schemas.openxmlformats.org/officeDocument/2006/relationships" xmlns:p="http://schemas.openxmlformats.org/presentationml/2006/main">
  <p:tag name="SLIDE_TITLE" val="Questions and Answers 3"/>
</p:tagLst>
</file>

<file path=ppt/tags/tag22.xml><?xml version="1.0" encoding="utf-8"?>
<p:tagLst xmlns:a="http://schemas.openxmlformats.org/drawingml/2006/main" xmlns:r="http://schemas.openxmlformats.org/officeDocument/2006/relationships" xmlns:p="http://schemas.openxmlformats.org/presentationml/2006/main">
  <p:tag name="SLIDE_TITLE" val="CIL-NET Attribution"/>
</p:tagLst>
</file>

<file path=ppt/tags/tag3.xml><?xml version="1.0" encoding="utf-8"?>
<p:tagLst xmlns:a="http://schemas.openxmlformats.org/drawingml/2006/main" xmlns:r="http://schemas.openxmlformats.org/officeDocument/2006/relationships" xmlns:p="http://schemas.openxmlformats.org/presentationml/2006/main">
  <p:tag name="SLIDE_TITLE" val="Ride On! An Introduction to Accessible Transportation Programs and Advocacy at Centers for Independent Living, Part 1"/>
</p:tagLst>
</file>

<file path=ppt/tags/tag4.xml><?xml version="1.0" encoding="utf-8"?>
<p:tagLst xmlns:a="http://schemas.openxmlformats.org/drawingml/2006/main" xmlns:r="http://schemas.openxmlformats.org/officeDocument/2006/relationships" xmlns:p="http://schemas.openxmlformats.org/presentationml/2006/main">
  <p:tag name="SLIDE_TITLE" val="Fixed Route v. Paratransit"/>
</p:tagLst>
</file>

<file path=ppt/tags/tag5.xml><?xml version="1.0" encoding="utf-8"?>
<p:tagLst xmlns:a="http://schemas.openxmlformats.org/drawingml/2006/main" xmlns:r="http://schemas.openxmlformats.org/officeDocument/2006/relationships" xmlns:p="http://schemas.openxmlformats.org/presentationml/2006/main">
  <p:tag name="SLIDE_TITLE" val="Private Transportation General Requirements"/>
</p:tagLst>
</file>

<file path=ppt/tags/tag6.xml><?xml version="1.0" encoding="utf-8"?>
<p:tagLst xmlns:a="http://schemas.openxmlformats.org/drawingml/2006/main" xmlns:r="http://schemas.openxmlformats.org/officeDocument/2006/relationships" xmlns:p="http://schemas.openxmlformats.org/presentationml/2006/main">
  <p:tag name="SLIDE_TITLE" val="Private Transportation Vehicle Requirements"/>
</p:tagLst>
</file>

<file path=ppt/tags/tag7.xml><?xml version="1.0" encoding="utf-8"?>
<p:tagLst xmlns:a="http://schemas.openxmlformats.org/drawingml/2006/main" xmlns:r="http://schemas.openxmlformats.org/officeDocument/2006/relationships" xmlns:p="http://schemas.openxmlformats.org/presentationml/2006/main">
  <p:tag name="SLIDE_TITLE" val="Rider Complaint Forms Information to Collect"/>
</p:tagLst>
</file>

<file path=ppt/tags/tag8.xml><?xml version="1.0" encoding="utf-8"?>
<p:tagLst xmlns:a="http://schemas.openxmlformats.org/drawingml/2006/main" xmlns:r="http://schemas.openxmlformats.org/officeDocument/2006/relationships" xmlns:p="http://schemas.openxmlformats.org/presentationml/2006/main">
  <p:tag name="TABLE_TITLE" val="Paratransit Grid Example"/>
  <p:tag name="ROW_HEADER" val="0"/>
  <p:tag name="COLUMN_HEADER" val="1"/>
</p:tagLst>
</file>

<file path=ppt/tags/tag9.xml><?xml version="1.0" encoding="utf-8"?>
<p:tagLst xmlns:a="http://schemas.openxmlformats.org/drawingml/2006/main" xmlns:r="http://schemas.openxmlformats.org/officeDocument/2006/relationships" xmlns:p="http://schemas.openxmlformats.org/presentationml/2006/main">
  <p:tag name="SLIDE_TITLE" val="Paratransit Things to Remember"/>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473</TotalTime>
  <Words>1928</Words>
  <Application>Microsoft Office PowerPoint</Application>
  <PresentationFormat>On-screen Show (4:3)</PresentationFormat>
  <Paragraphs>329</Paragraphs>
  <Slides>44</Slides>
  <Notes>44</Notes>
  <HiddenSlides>0</HiddenSlides>
  <MMClips>0</MMClips>
  <ScaleCrop>false</ScaleCrop>
  <HeadingPairs>
    <vt:vector size="6" baseType="variant">
      <vt:variant>
        <vt:lpstr>Fonts Used</vt:lpstr>
      </vt:variant>
      <vt:variant>
        <vt:i4>4</vt:i4>
      </vt:variant>
      <vt:variant>
        <vt:lpstr>Design Template</vt:lpstr>
      </vt:variant>
      <vt:variant>
        <vt:i4>1</vt:i4>
      </vt:variant>
      <vt:variant>
        <vt:lpstr>Slide Titles</vt:lpstr>
      </vt:variant>
      <vt:variant>
        <vt:i4>44</vt:i4>
      </vt:variant>
    </vt:vector>
  </HeadingPairs>
  <TitlesOfParts>
    <vt:vector size="49" baseType="lpstr">
      <vt:lpstr>Arial</vt:lpstr>
      <vt:lpstr>Arial Rounded MT Bold</vt:lpstr>
      <vt:lpstr>Tahoma</vt:lpstr>
      <vt:lpstr>Calibri</vt:lpstr>
      <vt:lpstr>Default Design</vt:lpstr>
      <vt:lpstr>Slide 0</vt:lpstr>
      <vt:lpstr>Slide 1</vt:lpstr>
      <vt:lpstr>You will learn…</vt:lpstr>
      <vt:lpstr>State of Accessible Transportation</vt:lpstr>
      <vt:lpstr>Public Transportation</vt:lpstr>
      <vt:lpstr>Subways</vt:lpstr>
      <vt:lpstr>Amtrak</vt:lpstr>
      <vt:lpstr>Buses</vt:lpstr>
      <vt:lpstr>Paratransit</vt:lpstr>
      <vt:lpstr>Fixed Route v. Paratransit  Which to use? </vt:lpstr>
      <vt:lpstr>Fixed Route</vt:lpstr>
      <vt:lpstr>Paratransit </vt:lpstr>
      <vt:lpstr>Private Transportation</vt:lpstr>
      <vt:lpstr> Private Transportation  General Requirements  </vt:lpstr>
      <vt:lpstr>Private Transportation  Vehicle Requirements</vt:lpstr>
      <vt:lpstr>Questions and Answers</vt:lpstr>
      <vt:lpstr>Advocacy Strategies</vt:lpstr>
      <vt:lpstr>Data Collecting</vt:lpstr>
      <vt:lpstr>Surveys In General</vt:lpstr>
      <vt:lpstr>Surveys: Questions to Ask</vt:lpstr>
      <vt:lpstr>Surveys</vt:lpstr>
      <vt:lpstr>Rider Complaint Forms In General</vt:lpstr>
      <vt:lpstr>Rider Complaint Forms  Information to Collect</vt:lpstr>
      <vt:lpstr>Rider Complaint Forms</vt:lpstr>
      <vt:lpstr>Phone Recording System</vt:lpstr>
      <vt:lpstr>Phone Recording System Warnings</vt:lpstr>
      <vt:lpstr>Paratransit Grid In General</vt:lpstr>
      <vt:lpstr>Paratransit Grid Example</vt:lpstr>
      <vt:lpstr>Paratransit  Things to Remember</vt:lpstr>
      <vt:lpstr>Questions and Answers</vt:lpstr>
      <vt:lpstr>Pitchfork Approach</vt:lpstr>
      <vt:lpstr> Pitchfork Approach  Media/Education </vt:lpstr>
      <vt:lpstr>Pitchfork Approach  Media/Education, cont’d.</vt:lpstr>
      <vt:lpstr> Pitchfork Approach  Legal/Litigation </vt:lpstr>
      <vt:lpstr>Pitchfork Approach  Legal/Litigation, cont’d.</vt:lpstr>
      <vt:lpstr> Pitchfork Approach  Direct Actions  </vt:lpstr>
      <vt:lpstr>Pitchfork Approach  Direct Actions, cont’d.</vt:lpstr>
      <vt:lpstr>Pitchfork Approach  Political/Legislative</vt:lpstr>
      <vt:lpstr>Pitchfork Approach  Political/Legislative, cont’d.</vt:lpstr>
      <vt:lpstr> Pitchfork Approach Administrative/Regulator </vt:lpstr>
      <vt:lpstr>Pitchfork Approach  Administrative/Regulator, cont’d.</vt:lpstr>
      <vt:lpstr>Questions and Answers</vt:lpstr>
      <vt:lpstr>Wrap Up and Evaluation</vt:lpstr>
      <vt:lpstr>CIL-NET</vt:lpstr>
    </vt:vector>
  </TitlesOfParts>
  <Company>Tirr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mgordon</cp:lastModifiedBy>
  <cp:revision>44</cp:revision>
  <dcterms:created xsi:type="dcterms:W3CDTF">2011-01-05T14:17:40Z</dcterms:created>
  <dcterms:modified xsi:type="dcterms:W3CDTF">2011-07-26T19:35:53Z</dcterms:modified>
</cp:coreProperties>
</file>