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Override PartName="/ppt/notesSlides/notesSlide18.xml" ContentType="application/vnd.openxmlformats-officedocument.presentationml.notesSlide+xml"/>
  <Override PartName="/ppt/notesSlides/notesSlide27.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tags/tag14.xml" ContentType="application/vnd.openxmlformats-officedocument.presentationml.tags+xml"/>
  <Override PartName="/ppt/notesSlides/notesSlide7.xml" ContentType="application/vnd.openxmlformats-officedocument.presentationml.notesSlide+xml"/>
  <Override PartName="/ppt/notesSlides/notesSlide10.xml" ContentType="application/vnd.openxmlformats-officedocument.presentationml.notesSlide+xml"/>
  <Override PartName="/ppt/tags/tag12.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tags/tag13.xml" ContentType="application/vnd.openxmlformats-officedocument.presentationml.tags+xml"/>
  <Override PartName="/ppt/slides/slide8.xml" ContentType="application/vnd.openxmlformats-officedocument.presentationml.slide+xml"/>
  <Override PartName="/ppt/notesSlides/notesSlide4.xml" ContentType="application/vnd.openxmlformats-officedocument.presentationml.notesSlide+xml"/>
  <Override PartName="/ppt/tags/tag11.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33"/>
  </p:notesMasterIdLst>
  <p:sldIdLst>
    <p:sldId id="280" r:id="rId2"/>
    <p:sldId id="322" r:id="rId3"/>
    <p:sldId id="354" r:id="rId4"/>
    <p:sldId id="282" r:id="rId5"/>
    <p:sldId id="324" r:id="rId6"/>
    <p:sldId id="323" r:id="rId7"/>
    <p:sldId id="355" r:id="rId8"/>
    <p:sldId id="325" r:id="rId9"/>
    <p:sldId id="326" r:id="rId10"/>
    <p:sldId id="327" r:id="rId11"/>
    <p:sldId id="349" r:id="rId12"/>
    <p:sldId id="348" r:id="rId13"/>
    <p:sldId id="328" r:id="rId14"/>
    <p:sldId id="329" r:id="rId15"/>
    <p:sldId id="281" r:id="rId16"/>
    <p:sldId id="331" r:id="rId17"/>
    <p:sldId id="332" r:id="rId18"/>
    <p:sldId id="333" r:id="rId19"/>
    <p:sldId id="334" r:id="rId20"/>
    <p:sldId id="335" r:id="rId21"/>
    <p:sldId id="336" r:id="rId22"/>
    <p:sldId id="337" r:id="rId23"/>
    <p:sldId id="350" r:id="rId24"/>
    <p:sldId id="351" r:id="rId25"/>
    <p:sldId id="321" r:id="rId26"/>
    <p:sldId id="338" r:id="rId27"/>
    <p:sldId id="339" r:id="rId28"/>
    <p:sldId id="340" r:id="rId29"/>
    <p:sldId id="277" r:id="rId30"/>
    <p:sldId id="278" r:id="rId31"/>
    <p:sldId id="279" r:id="rId32"/>
  </p:sldIdLst>
  <p:sldSz cx="9144000" cy="6858000" type="screen4x3"/>
  <p:notesSz cx="6858000" cy="9144000"/>
  <p:custDataLst>
    <p:tags r:id="rId34"/>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83" autoAdjust="0"/>
    <p:restoredTop sz="94624" autoAdjust="0"/>
  </p:normalViewPr>
  <p:slideViewPr>
    <p:cSldViewPr>
      <p:cViewPr varScale="1">
        <p:scale>
          <a:sx n="10" d="100"/>
          <a:sy n="10" d="100"/>
        </p:scale>
        <p:origin x="300" y="22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US"/>
          </a:p>
        </p:txBody>
      </p:sp>
      <p:sp>
        <p:nvSpPr>
          <p:cNvPr id="2662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US"/>
          </a:p>
        </p:txBody>
      </p:sp>
      <p:sp>
        <p:nvSpPr>
          <p:cNvPr id="13316" name="Rectangle 4"/>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662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663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10385854-6D10-4F35-87DA-0F55BE1857D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Rot="1" noChangeArrowheads="1" noTextEdit="1"/>
          </p:cNvSpPr>
          <p:nvPr>
            <p:ph type="sldImg"/>
          </p:nvPr>
        </p:nvSpPr>
        <p:spPr>
          <a:ln/>
        </p:spPr>
      </p:sp>
      <p:sp>
        <p:nvSpPr>
          <p:cNvPr id="1536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Rot="1" noChangeArrowheads="1" noTextEdit="1"/>
          </p:cNvSpPr>
          <p:nvPr>
            <p:ph type="sldImg"/>
          </p:nvPr>
        </p:nvSpPr>
        <p:spPr>
          <a:ln/>
        </p:spPr>
      </p:sp>
      <p:sp>
        <p:nvSpPr>
          <p:cNvPr id="3379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Rot="1" noChangeArrowheads="1" noTextEdit="1"/>
          </p:cNvSpPr>
          <p:nvPr>
            <p:ph type="sldImg"/>
          </p:nvPr>
        </p:nvSpPr>
        <p:spPr>
          <a:ln/>
        </p:spPr>
      </p:sp>
      <p:sp>
        <p:nvSpPr>
          <p:cNvPr id="3584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Rot="1" noChangeArrowheads="1" noTextEdit="1"/>
          </p:cNvSpPr>
          <p:nvPr>
            <p:ph type="sldImg"/>
          </p:nvPr>
        </p:nvSpPr>
        <p:spPr>
          <a:ln/>
        </p:spPr>
      </p:sp>
      <p:sp>
        <p:nvSpPr>
          <p:cNvPr id="3789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Rot="1" noChangeArrowheads="1" noTextEdit="1"/>
          </p:cNvSpPr>
          <p:nvPr>
            <p:ph type="sldImg"/>
          </p:nvPr>
        </p:nvSpPr>
        <p:spPr>
          <a:ln/>
        </p:spPr>
      </p:sp>
      <p:sp>
        <p:nvSpPr>
          <p:cNvPr id="3993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Rot="1" noChangeArrowheads="1" noTextEdit="1"/>
          </p:cNvSpPr>
          <p:nvPr>
            <p:ph type="sldImg"/>
          </p:nvPr>
        </p:nvSpPr>
        <p:spPr>
          <a:ln/>
        </p:spPr>
      </p:sp>
      <p:sp>
        <p:nvSpPr>
          <p:cNvPr id="4198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Rot="1" noChangeArrowheads="1" noTextEdit="1"/>
          </p:cNvSpPr>
          <p:nvPr>
            <p:ph type="sldImg"/>
          </p:nvPr>
        </p:nvSpPr>
        <p:spPr>
          <a:ln/>
        </p:spPr>
      </p:sp>
      <p:sp>
        <p:nvSpPr>
          <p:cNvPr id="4403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Rot="1" noChangeArrowheads="1" noTextEdit="1"/>
          </p:cNvSpPr>
          <p:nvPr>
            <p:ph type="sldImg"/>
          </p:nvPr>
        </p:nvSpPr>
        <p:spPr>
          <a:ln/>
        </p:spPr>
      </p:sp>
      <p:sp>
        <p:nvSpPr>
          <p:cNvPr id="4608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Rot="1" noChangeArrowheads="1" noTextEdit="1"/>
          </p:cNvSpPr>
          <p:nvPr>
            <p:ph type="sldImg"/>
          </p:nvPr>
        </p:nvSpPr>
        <p:spPr>
          <a:ln/>
        </p:spPr>
      </p:sp>
      <p:sp>
        <p:nvSpPr>
          <p:cNvPr id="4813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Rot="1" noChangeArrowheads="1" noTextEdit="1"/>
          </p:cNvSpPr>
          <p:nvPr>
            <p:ph type="sldImg"/>
          </p:nvPr>
        </p:nvSpPr>
        <p:spPr>
          <a:ln/>
        </p:spPr>
      </p:sp>
      <p:sp>
        <p:nvSpPr>
          <p:cNvPr id="5017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Rot="1" noChangeArrowheads="1" noTextEdit="1"/>
          </p:cNvSpPr>
          <p:nvPr>
            <p:ph type="sldImg"/>
          </p:nvPr>
        </p:nvSpPr>
        <p:spPr>
          <a:ln/>
        </p:spPr>
      </p:sp>
      <p:sp>
        <p:nvSpPr>
          <p:cNvPr id="5222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rrowheads="1" noTextEdit="1"/>
          </p:cNvSpPr>
          <p:nvPr>
            <p:ph type="sldImg"/>
          </p:nvPr>
        </p:nvSpPr>
        <p:spPr>
          <a:ln/>
        </p:spPr>
      </p:sp>
      <p:sp>
        <p:nvSpPr>
          <p:cNvPr id="1741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Rot="1" noChangeArrowheads="1" noTextEdit="1"/>
          </p:cNvSpPr>
          <p:nvPr>
            <p:ph type="sldImg"/>
          </p:nvPr>
        </p:nvSpPr>
        <p:spPr>
          <a:ln/>
        </p:spPr>
      </p:sp>
      <p:sp>
        <p:nvSpPr>
          <p:cNvPr id="5427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Rot="1" noChangeArrowheads="1" noTextEdit="1"/>
          </p:cNvSpPr>
          <p:nvPr>
            <p:ph type="sldImg"/>
          </p:nvPr>
        </p:nvSpPr>
        <p:spPr>
          <a:ln/>
        </p:spPr>
      </p:sp>
      <p:sp>
        <p:nvSpPr>
          <p:cNvPr id="5632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Rot="1" noChangeArrowheads="1" noTextEdit="1"/>
          </p:cNvSpPr>
          <p:nvPr>
            <p:ph type="sldImg"/>
          </p:nvPr>
        </p:nvSpPr>
        <p:spPr>
          <a:ln/>
        </p:spPr>
      </p:sp>
      <p:sp>
        <p:nvSpPr>
          <p:cNvPr id="5837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Rot="1" noChangeArrowheads="1" noTextEdit="1"/>
          </p:cNvSpPr>
          <p:nvPr>
            <p:ph type="sldImg"/>
          </p:nvPr>
        </p:nvSpPr>
        <p:spPr>
          <a:ln/>
        </p:spPr>
      </p:sp>
      <p:sp>
        <p:nvSpPr>
          <p:cNvPr id="6041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Rot="1" noChangeArrowheads="1" noTextEdit="1"/>
          </p:cNvSpPr>
          <p:nvPr>
            <p:ph type="sldImg"/>
          </p:nvPr>
        </p:nvSpPr>
        <p:spPr>
          <a:ln/>
        </p:spPr>
      </p:sp>
      <p:sp>
        <p:nvSpPr>
          <p:cNvPr id="6246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noRot="1" noChangeArrowheads="1" noTextEdit="1"/>
          </p:cNvSpPr>
          <p:nvPr>
            <p:ph type="sldImg"/>
          </p:nvPr>
        </p:nvSpPr>
        <p:spPr>
          <a:ln/>
        </p:spPr>
      </p:sp>
      <p:sp>
        <p:nvSpPr>
          <p:cNvPr id="6451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noRot="1" noChangeArrowheads="1" noTextEdit="1"/>
          </p:cNvSpPr>
          <p:nvPr>
            <p:ph type="sldImg"/>
          </p:nvPr>
        </p:nvSpPr>
        <p:spPr>
          <a:ln/>
        </p:spPr>
      </p:sp>
      <p:sp>
        <p:nvSpPr>
          <p:cNvPr id="6656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Rot="1" noChangeArrowheads="1" noTextEdit="1"/>
          </p:cNvSpPr>
          <p:nvPr>
            <p:ph type="sldImg"/>
          </p:nvPr>
        </p:nvSpPr>
        <p:spPr>
          <a:ln/>
        </p:spPr>
      </p:sp>
      <p:sp>
        <p:nvSpPr>
          <p:cNvPr id="6861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Rot="1" noChangeArrowheads="1" noTextEdit="1"/>
          </p:cNvSpPr>
          <p:nvPr>
            <p:ph type="sldImg"/>
          </p:nvPr>
        </p:nvSpPr>
        <p:spPr>
          <a:ln/>
        </p:spPr>
      </p:sp>
      <p:sp>
        <p:nvSpPr>
          <p:cNvPr id="7065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Rot="1" noChangeArrowheads="1" noTextEdit="1"/>
          </p:cNvSpPr>
          <p:nvPr>
            <p:ph type="sldImg"/>
          </p:nvPr>
        </p:nvSpPr>
        <p:spPr>
          <a:ln/>
        </p:spPr>
      </p:sp>
      <p:sp>
        <p:nvSpPr>
          <p:cNvPr id="7270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Rot="1" noChangeArrowheads="1" noTextEdit="1"/>
          </p:cNvSpPr>
          <p:nvPr>
            <p:ph type="sldImg"/>
          </p:nvPr>
        </p:nvSpPr>
        <p:spPr>
          <a:ln/>
        </p:spPr>
      </p:sp>
      <p:sp>
        <p:nvSpPr>
          <p:cNvPr id="7475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Rot="1" noChangeArrowheads="1" noTextEdit="1"/>
          </p:cNvSpPr>
          <p:nvPr>
            <p:ph type="sldImg"/>
          </p:nvPr>
        </p:nvSpPr>
        <p:spPr>
          <a:ln/>
        </p:spPr>
      </p:sp>
      <p:sp>
        <p:nvSpPr>
          <p:cNvPr id="7680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rrowheads="1" noTextEdit="1"/>
          </p:cNvSpPr>
          <p:nvPr>
            <p:ph type="sldImg"/>
          </p:nvPr>
        </p:nvSpPr>
        <p:spPr>
          <a:ln/>
        </p:spPr>
      </p:sp>
      <p:sp>
        <p:nvSpPr>
          <p:cNvPr id="2150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rrowheads="1" noTextEdit="1"/>
          </p:cNvSpPr>
          <p:nvPr>
            <p:ph type="sldImg"/>
          </p:nvPr>
        </p:nvSpPr>
        <p:spPr>
          <a:ln/>
        </p:spPr>
      </p:sp>
      <p:sp>
        <p:nvSpPr>
          <p:cNvPr id="2560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Rot="1" noChangeArrowheads="1" noTextEdit="1"/>
          </p:cNvSpPr>
          <p:nvPr>
            <p:ph type="sldImg"/>
          </p:nvPr>
        </p:nvSpPr>
        <p:spPr>
          <a:ln/>
        </p:spPr>
      </p:sp>
      <p:sp>
        <p:nvSpPr>
          <p:cNvPr id="2765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Rot="1" noChangeArrowheads="1" noTextEdit="1"/>
          </p:cNvSpPr>
          <p:nvPr>
            <p:ph type="sldImg"/>
          </p:nvPr>
        </p:nvSpPr>
        <p:spPr>
          <a:ln/>
        </p:spPr>
      </p:sp>
      <p:sp>
        <p:nvSpPr>
          <p:cNvPr id="2969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Rot="1" noChangeArrowheads="1" noTextEdit="1"/>
          </p:cNvSpPr>
          <p:nvPr>
            <p:ph type="sldImg"/>
          </p:nvPr>
        </p:nvSpPr>
        <p:spPr>
          <a:ln/>
        </p:spPr>
      </p:sp>
      <p:sp>
        <p:nvSpPr>
          <p:cNvPr id="3174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E80D6CC1-B375-4C6B-A49A-869E37DD840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8C563251-CDEC-457E-BEF4-34D5BA05DDA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74638"/>
            <a:ext cx="2171700" cy="59737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274638"/>
            <a:ext cx="6362700" cy="59737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DEE6D240-DC59-4F1E-95D1-F96D47D999D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16A6CDF5-78C3-4CEA-9F66-9B859E19175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A7AC8619-1973-4DB8-ACB2-8F0092D0657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219200"/>
            <a:ext cx="42291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2291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7FAAFE12-68F9-43D7-90BF-4954A8A4DD2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3E035C20-0E59-4A14-B702-75B3C330118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6C4ADC48-A06D-4270-90A8-EC2E9F87DC4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5D11446F-D344-4055-B9B6-625FC24C320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5F7B217C-6AEE-43EB-951F-764FAEFE5FC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BB0A6964-94BC-4B2D-9119-622A77C5B75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28600" y="274638"/>
            <a:ext cx="8458200" cy="7921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04800" y="1219200"/>
            <a:ext cx="8610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6553200" y="6384925"/>
            <a:ext cx="23622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b="1">
                <a:cs typeface="+mn-cs"/>
              </a:defRPr>
            </a:lvl1pPr>
          </a:lstStyle>
          <a:p>
            <a:pPr>
              <a:defRPr/>
            </a:pPr>
            <a:fld id="{1FEF5025-F9D6-49D3-AC6E-DC7CB0A6DE3D}" type="slidenum">
              <a:rPr lang="en-US"/>
              <a:pPr>
                <a:defRPr/>
              </a:pPr>
              <a:t>‹#›</a:t>
            </a:fld>
            <a:endParaRPr lang="en-US"/>
          </a:p>
        </p:txBody>
      </p:sp>
      <p:pic>
        <p:nvPicPr>
          <p:cNvPr id="1029" name="Picture 7" descr="ilru_new_logo"/>
          <p:cNvPicPr>
            <a:picLocks noChangeAspect="1" noChangeArrowheads="1"/>
          </p:cNvPicPr>
          <p:nvPr userDrawn="1"/>
        </p:nvPicPr>
        <p:blipFill>
          <a:blip r:embed="rId13"/>
          <a:srcRect/>
          <a:stretch>
            <a:fillRect/>
          </a:stretch>
        </p:blipFill>
        <p:spPr bwMode="auto">
          <a:xfrm>
            <a:off x="7924800" y="152400"/>
            <a:ext cx="990600" cy="471488"/>
          </a:xfrm>
          <a:prstGeom prst="rect">
            <a:avLst/>
          </a:prstGeom>
          <a:noFill/>
          <a:ln w="9525">
            <a:noFill/>
            <a:miter lim="800000"/>
            <a:headEnd/>
            <a:tailEnd/>
          </a:ln>
        </p:spPr>
      </p:pic>
      <p:sp>
        <p:nvSpPr>
          <p:cNvPr id="2" name="Rectangle 9"/>
          <p:cNvSpPr>
            <a:spLocks noChangeArrowheads="1"/>
          </p:cNvSpPr>
          <p:nvPr userDrawn="1"/>
        </p:nvSpPr>
        <p:spPr bwMode="auto">
          <a:xfrm>
            <a:off x="228600" y="6373813"/>
            <a:ext cx="4572000" cy="214312"/>
          </a:xfrm>
          <a:prstGeom prst="rect">
            <a:avLst/>
          </a:prstGeom>
          <a:noFill/>
          <a:ln w="9525">
            <a:noFill/>
            <a:miter lim="800000"/>
            <a:headEnd/>
            <a:tailEnd/>
          </a:ln>
        </p:spPr>
        <p:txBody>
          <a:bodyPr>
            <a:spAutoFit/>
          </a:bodyPr>
          <a:lstStyle/>
          <a:p>
            <a:pPr>
              <a:defRPr/>
            </a:pPr>
            <a:r>
              <a:rPr lang="en-US" sz="800" b="1">
                <a:cs typeface="+mn-cs"/>
              </a:rPr>
              <a:t>CIL-NET, a project of ILRU – Independent Living Research Utilization</a:t>
            </a: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l" rtl="0" eaLnBrk="0" fontAlgn="base" hangingPunct="0">
        <a:spcBef>
          <a:spcPct val="0"/>
        </a:spcBef>
        <a:spcAft>
          <a:spcPct val="0"/>
        </a:spcAft>
        <a:defRPr sz="3200" b="1">
          <a:solidFill>
            <a:schemeClr val="accent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200" b="1">
          <a:solidFill>
            <a:schemeClr val="accent2"/>
          </a:solidFill>
          <a:effectLst>
            <a:outerShdw blurRad="38100" dist="38100" dir="2700000" algn="tl">
              <a:srgbClr val="C0C0C0"/>
            </a:outerShdw>
          </a:effectLst>
          <a:latin typeface="Arial Rounded MT Bold" pitchFamily="34" charset="0"/>
        </a:defRPr>
      </a:lvl2pPr>
      <a:lvl3pPr algn="l" rtl="0" eaLnBrk="0" fontAlgn="base" hangingPunct="0">
        <a:spcBef>
          <a:spcPct val="0"/>
        </a:spcBef>
        <a:spcAft>
          <a:spcPct val="0"/>
        </a:spcAft>
        <a:defRPr sz="3200" b="1">
          <a:solidFill>
            <a:schemeClr val="accent2"/>
          </a:solidFill>
          <a:effectLst>
            <a:outerShdw blurRad="38100" dist="38100" dir="2700000" algn="tl">
              <a:srgbClr val="C0C0C0"/>
            </a:outerShdw>
          </a:effectLst>
          <a:latin typeface="Arial Rounded MT Bold" pitchFamily="34" charset="0"/>
        </a:defRPr>
      </a:lvl3pPr>
      <a:lvl4pPr algn="l" rtl="0" eaLnBrk="0" fontAlgn="base" hangingPunct="0">
        <a:spcBef>
          <a:spcPct val="0"/>
        </a:spcBef>
        <a:spcAft>
          <a:spcPct val="0"/>
        </a:spcAft>
        <a:defRPr sz="3200" b="1">
          <a:solidFill>
            <a:schemeClr val="accent2"/>
          </a:solidFill>
          <a:effectLst>
            <a:outerShdw blurRad="38100" dist="38100" dir="2700000" algn="tl">
              <a:srgbClr val="C0C0C0"/>
            </a:outerShdw>
          </a:effectLst>
          <a:latin typeface="Arial Rounded MT Bold" pitchFamily="34" charset="0"/>
        </a:defRPr>
      </a:lvl4pPr>
      <a:lvl5pPr algn="l" rtl="0" eaLnBrk="0" fontAlgn="base" hangingPunct="0">
        <a:spcBef>
          <a:spcPct val="0"/>
        </a:spcBef>
        <a:spcAft>
          <a:spcPct val="0"/>
        </a:spcAft>
        <a:defRPr sz="3200" b="1">
          <a:solidFill>
            <a:schemeClr val="accent2"/>
          </a:solidFill>
          <a:effectLst>
            <a:outerShdw blurRad="38100" dist="38100" dir="2700000" algn="tl">
              <a:srgbClr val="C0C0C0"/>
            </a:outerShdw>
          </a:effectLst>
          <a:latin typeface="Arial Rounded MT Bold" pitchFamily="34" charset="0"/>
        </a:defRPr>
      </a:lvl5pPr>
      <a:lvl6pPr marL="457200" algn="l" rtl="0" fontAlgn="base">
        <a:spcBef>
          <a:spcPct val="0"/>
        </a:spcBef>
        <a:spcAft>
          <a:spcPct val="0"/>
        </a:spcAft>
        <a:defRPr sz="3200" b="1">
          <a:solidFill>
            <a:schemeClr val="accent2"/>
          </a:solidFill>
          <a:effectLst>
            <a:outerShdw blurRad="38100" dist="38100" dir="2700000" algn="tl">
              <a:srgbClr val="C0C0C0"/>
            </a:outerShdw>
          </a:effectLst>
          <a:latin typeface="Arial Rounded MT Bold" pitchFamily="34" charset="0"/>
        </a:defRPr>
      </a:lvl6pPr>
      <a:lvl7pPr marL="914400" algn="l" rtl="0" fontAlgn="base">
        <a:spcBef>
          <a:spcPct val="0"/>
        </a:spcBef>
        <a:spcAft>
          <a:spcPct val="0"/>
        </a:spcAft>
        <a:defRPr sz="3200" b="1">
          <a:solidFill>
            <a:schemeClr val="accent2"/>
          </a:solidFill>
          <a:effectLst>
            <a:outerShdw blurRad="38100" dist="38100" dir="2700000" algn="tl">
              <a:srgbClr val="C0C0C0"/>
            </a:outerShdw>
          </a:effectLst>
          <a:latin typeface="Arial Rounded MT Bold" pitchFamily="34" charset="0"/>
        </a:defRPr>
      </a:lvl7pPr>
      <a:lvl8pPr marL="1371600" algn="l" rtl="0" fontAlgn="base">
        <a:spcBef>
          <a:spcPct val="0"/>
        </a:spcBef>
        <a:spcAft>
          <a:spcPct val="0"/>
        </a:spcAft>
        <a:defRPr sz="3200" b="1">
          <a:solidFill>
            <a:schemeClr val="accent2"/>
          </a:solidFill>
          <a:effectLst>
            <a:outerShdw blurRad="38100" dist="38100" dir="2700000" algn="tl">
              <a:srgbClr val="C0C0C0"/>
            </a:outerShdw>
          </a:effectLst>
          <a:latin typeface="Arial Rounded MT Bold" pitchFamily="34" charset="0"/>
        </a:defRPr>
      </a:lvl8pPr>
      <a:lvl9pPr marL="1828800" algn="l" rtl="0" fontAlgn="base">
        <a:spcBef>
          <a:spcPct val="0"/>
        </a:spcBef>
        <a:spcAft>
          <a:spcPct val="0"/>
        </a:spcAft>
        <a:defRPr sz="3200" b="1">
          <a:solidFill>
            <a:schemeClr val="accent2"/>
          </a:solidFill>
          <a:effectLst>
            <a:outerShdw blurRad="38100" dist="38100" dir="2700000" algn="tl">
              <a:srgbClr val="C0C0C0"/>
            </a:outerShdw>
          </a:effectLst>
          <a:latin typeface="Arial Rounded MT Bold" pitchFamily="34"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tags" Target="../tags/tag10.xml"/><Relationship Id="rId4"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6.xml"/><Relationship Id="rId1" Type="http://schemas.openxmlformats.org/officeDocument/2006/relationships/tags" Target="../tags/tag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6.xml"/><Relationship Id="rId1" Type="http://schemas.openxmlformats.org/officeDocument/2006/relationships/tags" Target="../tags/tag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vovici.com/wsb.dll/s/12291g4b281"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Number Placeholder 1"/>
          <p:cNvSpPr>
            <a:spLocks noGrp="1"/>
          </p:cNvSpPr>
          <p:nvPr>
            <p:ph type="sldNum" sz="quarter" idx="10"/>
          </p:nvPr>
        </p:nvSpPr>
        <p:spPr>
          <a:noFill/>
        </p:spPr>
        <p:txBody>
          <a:bodyPr/>
          <a:lstStyle/>
          <a:p>
            <a:fld id="{B33C84C3-BBB1-449C-9903-66634ACE97DE}" type="slidenum">
              <a:rPr lang="en-US" smtClean="0">
                <a:cs typeface="Arial" charset="0"/>
              </a:rPr>
              <a:pPr/>
              <a:t>0</a:t>
            </a:fld>
            <a:endParaRPr lang="en-US" smtClean="0">
              <a:cs typeface="Arial" charset="0"/>
            </a:endParaRPr>
          </a:p>
        </p:txBody>
      </p:sp>
      <p:sp>
        <p:nvSpPr>
          <p:cNvPr id="27652" name="Rectangle 2"/>
          <p:cNvSpPr>
            <a:spLocks noChangeArrowheads="1"/>
          </p:cNvSpPr>
          <p:nvPr/>
        </p:nvSpPr>
        <p:spPr bwMode="auto">
          <a:xfrm>
            <a:off x="685800" y="511175"/>
            <a:ext cx="7772400" cy="1470025"/>
          </a:xfrm>
          <a:prstGeom prst="rect">
            <a:avLst/>
          </a:prstGeom>
          <a:noFill/>
          <a:ln w="9525">
            <a:noFill/>
            <a:miter lim="800000"/>
            <a:headEnd/>
            <a:tailEnd/>
          </a:ln>
        </p:spPr>
        <p:txBody>
          <a:bodyPr anchor="ctr"/>
          <a:lstStyle/>
          <a:p>
            <a:pPr algn="ctr">
              <a:defRPr/>
            </a:pPr>
            <a:r>
              <a:rPr lang="en-US" sz="3600" b="1">
                <a:solidFill>
                  <a:schemeClr val="accent2"/>
                </a:solidFill>
                <a:effectLst>
                  <a:outerShdw blurRad="38100" dist="38100" dir="2700000" algn="tl">
                    <a:srgbClr val="C0C0C0"/>
                  </a:outerShdw>
                </a:effectLst>
                <a:latin typeface="Arial Rounded MT Bold" pitchFamily="34" charset="0"/>
                <a:cs typeface="+mn-cs"/>
              </a:rPr>
              <a:t>CIL-NET Presents…</a:t>
            </a:r>
            <a:br>
              <a:rPr lang="en-US" sz="3600" b="1">
                <a:solidFill>
                  <a:schemeClr val="accent2"/>
                </a:solidFill>
                <a:effectLst>
                  <a:outerShdw blurRad="38100" dist="38100" dir="2700000" algn="tl">
                    <a:srgbClr val="C0C0C0"/>
                  </a:outerShdw>
                </a:effectLst>
                <a:latin typeface="Arial Rounded MT Bold" pitchFamily="34" charset="0"/>
                <a:cs typeface="+mn-cs"/>
              </a:rPr>
            </a:br>
            <a:r>
              <a:rPr lang="en-US" sz="3200" b="1">
                <a:solidFill>
                  <a:schemeClr val="accent2"/>
                </a:solidFill>
                <a:effectLst>
                  <a:outerShdw blurRad="38100" dist="38100" dir="2700000" algn="tl">
                    <a:srgbClr val="C0C0C0"/>
                  </a:outerShdw>
                </a:effectLst>
                <a:latin typeface="Arial Rounded MT Bold" pitchFamily="34" charset="0"/>
                <a:cs typeface="+mn-cs"/>
              </a:rPr>
              <a:t>A National Teleconference &amp; Webinar</a:t>
            </a:r>
            <a:r>
              <a:rPr lang="en-US" sz="3200">
                <a:solidFill>
                  <a:schemeClr val="accent2"/>
                </a:solidFill>
                <a:effectLst>
                  <a:outerShdw blurRad="38100" dist="38100" dir="2700000" algn="tl">
                    <a:srgbClr val="C0C0C0"/>
                  </a:outerShdw>
                </a:effectLst>
                <a:latin typeface="Arial Rounded MT Bold" pitchFamily="34" charset="0"/>
                <a:cs typeface="+mn-cs"/>
              </a:rPr>
              <a:t/>
            </a:r>
            <a:br>
              <a:rPr lang="en-US" sz="3200">
                <a:solidFill>
                  <a:schemeClr val="accent2"/>
                </a:solidFill>
                <a:effectLst>
                  <a:outerShdw blurRad="38100" dist="38100" dir="2700000" algn="tl">
                    <a:srgbClr val="C0C0C0"/>
                  </a:outerShdw>
                </a:effectLst>
                <a:latin typeface="Arial Rounded MT Bold" pitchFamily="34" charset="0"/>
                <a:cs typeface="+mn-cs"/>
              </a:rPr>
            </a:br>
            <a:endParaRPr lang="en-US" sz="3200">
              <a:solidFill>
                <a:schemeClr val="accent2"/>
              </a:solidFill>
              <a:effectLst>
                <a:outerShdw blurRad="38100" dist="38100" dir="2700000" algn="tl">
                  <a:srgbClr val="C0C0C0"/>
                </a:outerShdw>
              </a:effectLst>
              <a:latin typeface="Arial Rounded MT Bold" pitchFamily="34" charset="0"/>
              <a:cs typeface="+mn-cs"/>
            </a:endParaRPr>
          </a:p>
        </p:txBody>
      </p:sp>
      <p:sp>
        <p:nvSpPr>
          <p:cNvPr id="14339" name="Rectangle 3"/>
          <p:cNvSpPr>
            <a:spLocks noChangeArrowheads="1"/>
          </p:cNvSpPr>
          <p:nvPr/>
        </p:nvSpPr>
        <p:spPr bwMode="auto">
          <a:xfrm>
            <a:off x="609600" y="1828800"/>
            <a:ext cx="8001000" cy="1752600"/>
          </a:xfrm>
          <a:prstGeom prst="rect">
            <a:avLst/>
          </a:prstGeom>
          <a:noFill/>
          <a:ln w="9525">
            <a:noFill/>
            <a:miter lim="800000"/>
            <a:headEnd/>
            <a:tailEnd/>
          </a:ln>
        </p:spPr>
        <p:txBody>
          <a:bodyPr/>
          <a:lstStyle/>
          <a:p>
            <a:pPr algn="ctr">
              <a:spcBef>
                <a:spcPct val="20000"/>
              </a:spcBef>
            </a:pPr>
            <a:r>
              <a:rPr lang="en-US" sz="2600" b="1">
                <a:solidFill>
                  <a:schemeClr val="accent2"/>
                </a:solidFill>
                <a:latin typeface="Arial Rounded MT Bold" pitchFamily="34" charset="0"/>
              </a:rPr>
              <a:t>Ride On! An Introduction to Accessible Transportation Programs and Advocacy at Centers for Independent Living</a:t>
            </a:r>
            <a:r>
              <a:rPr lang="en-US" sz="2400">
                <a:latin typeface="Tahoma" pitchFamily="34" charset="0"/>
              </a:rPr>
              <a:t> </a:t>
            </a:r>
          </a:p>
          <a:p>
            <a:pPr algn="ctr">
              <a:spcBef>
                <a:spcPct val="20000"/>
              </a:spcBef>
            </a:pPr>
            <a:r>
              <a:rPr lang="en-US" sz="2400" b="1">
                <a:solidFill>
                  <a:schemeClr val="accent2"/>
                </a:solidFill>
                <a:latin typeface="Arial Rounded MT Bold" pitchFamily="34" charset="0"/>
              </a:rPr>
              <a:t>Part 2</a:t>
            </a:r>
            <a:endParaRPr lang="en-US" sz="2600" b="1">
              <a:solidFill>
                <a:schemeClr val="accent2"/>
              </a:solidFill>
              <a:latin typeface="Arial Rounded MT Bold" pitchFamily="34" charset="0"/>
            </a:endParaRPr>
          </a:p>
          <a:p>
            <a:pPr algn="ctr">
              <a:spcBef>
                <a:spcPct val="20000"/>
              </a:spcBef>
            </a:pPr>
            <a:endParaRPr lang="en-US" sz="800">
              <a:solidFill>
                <a:schemeClr val="accent2"/>
              </a:solidFill>
              <a:latin typeface="Arial Rounded MT Bold" pitchFamily="34" charset="0"/>
            </a:endParaRPr>
          </a:p>
          <a:p>
            <a:pPr algn="ctr">
              <a:spcBef>
                <a:spcPct val="20000"/>
              </a:spcBef>
            </a:pPr>
            <a:endParaRPr lang="en-US" sz="2200">
              <a:solidFill>
                <a:schemeClr val="accent2"/>
              </a:solidFill>
              <a:latin typeface="Arial Rounded MT Bold" pitchFamily="34" charset="0"/>
            </a:endParaRPr>
          </a:p>
          <a:p>
            <a:pPr algn="ctr">
              <a:spcBef>
                <a:spcPct val="20000"/>
              </a:spcBef>
            </a:pPr>
            <a:r>
              <a:rPr lang="en-US" sz="2200">
                <a:solidFill>
                  <a:schemeClr val="accent2"/>
                </a:solidFill>
                <a:latin typeface="Arial Rounded MT Bold" pitchFamily="34" charset="0"/>
              </a:rPr>
              <a:t>July 28, 2011</a:t>
            </a:r>
          </a:p>
          <a:p>
            <a:pPr algn="ctr">
              <a:spcBef>
                <a:spcPct val="20000"/>
              </a:spcBef>
            </a:pPr>
            <a:endParaRPr lang="en-US" sz="700">
              <a:solidFill>
                <a:schemeClr val="accent2"/>
              </a:solidFill>
              <a:latin typeface="Arial Rounded MT Bold" pitchFamily="34" charset="0"/>
            </a:endParaRPr>
          </a:p>
          <a:p>
            <a:pPr algn="ctr">
              <a:spcBef>
                <a:spcPct val="20000"/>
              </a:spcBef>
            </a:pPr>
            <a:endParaRPr lang="en-US" sz="800">
              <a:solidFill>
                <a:schemeClr val="accent2"/>
              </a:solidFill>
              <a:latin typeface="Arial Rounded MT Bold" pitchFamily="34" charset="0"/>
            </a:endParaRPr>
          </a:p>
          <a:p>
            <a:pPr algn="ctr">
              <a:spcBef>
                <a:spcPct val="20000"/>
              </a:spcBef>
            </a:pPr>
            <a:r>
              <a:rPr lang="en-US" sz="2200">
                <a:solidFill>
                  <a:schemeClr val="accent2"/>
                </a:solidFill>
                <a:latin typeface="Arial Rounded MT Bold" pitchFamily="34" charset="0"/>
              </a:rPr>
              <a:t>Presenters:</a:t>
            </a:r>
          </a:p>
          <a:p>
            <a:pPr algn="ctr">
              <a:spcBef>
                <a:spcPct val="20000"/>
              </a:spcBef>
            </a:pPr>
            <a:r>
              <a:rPr lang="en-US" sz="2200" b="1" i="1">
                <a:solidFill>
                  <a:schemeClr val="accent2"/>
                </a:solidFill>
                <a:latin typeface="Arial Rounded MT Bold" pitchFamily="34" charset="0"/>
              </a:rPr>
              <a:t>Roger Howard</a:t>
            </a:r>
          </a:p>
          <a:p>
            <a:pPr algn="ctr">
              <a:spcBef>
                <a:spcPct val="20000"/>
              </a:spcBef>
            </a:pPr>
            <a:r>
              <a:rPr lang="en-US" sz="2200" b="1" i="1">
                <a:solidFill>
                  <a:schemeClr val="accent2"/>
                </a:solidFill>
                <a:latin typeface="Arial Rounded MT Bold" pitchFamily="34" charset="0"/>
              </a:rPr>
              <a:t>Stephanie Woodward</a:t>
            </a:r>
          </a:p>
          <a:p>
            <a:pPr algn="ctr">
              <a:spcBef>
                <a:spcPct val="20000"/>
              </a:spcBef>
            </a:pPr>
            <a:endParaRPr lang="en-US" sz="2400">
              <a:solidFill>
                <a:schemeClr val="accent2"/>
              </a:solidFill>
              <a:latin typeface="Arial Rounded MT Bold" pitchFamily="34" charset="0"/>
            </a:endParaRPr>
          </a:p>
        </p:txBody>
      </p:sp>
      <p:sp>
        <p:nvSpPr>
          <p:cNvPr id="14340" name="Rectangle 6"/>
          <p:cNvSpPr>
            <a:spLocks noChangeArrowheads="1"/>
          </p:cNvSpPr>
          <p:nvPr/>
        </p:nvSpPr>
        <p:spPr bwMode="auto">
          <a:xfrm>
            <a:off x="228600" y="6373813"/>
            <a:ext cx="4572000" cy="214312"/>
          </a:xfrm>
          <a:prstGeom prst="rect">
            <a:avLst/>
          </a:prstGeom>
          <a:noFill/>
          <a:ln w="9525">
            <a:noFill/>
            <a:miter lim="800000"/>
            <a:headEnd/>
            <a:tailEnd/>
          </a:ln>
        </p:spPr>
        <p:txBody>
          <a:bodyPr>
            <a:spAutoFit/>
          </a:bodyPr>
          <a:lstStyle/>
          <a:p>
            <a:r>
              <a:rPr lang="en-US" sz="800" b="1"/>
              <a:t>CIL-NET, a project of ILRU – Independent Living Research Utilization</a:t>
            </a: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Number Placeholder 3"/>
          <p:cNvSpPr>
            <a:spLocks noGrp="1"/>
          </p:cNvSpPr>
          <p:nvPr>
            <p:ph type="sldNum" sz="quarter" idx="10"/>
          </p:nvPr>
        </p:nvSpPr>
        <p:spPr>
          <a:noFill/>
        </p:spPr>
        <p:txBody>
          <a:bodyPr/>
          <a:lstStyle/>
          <a:p>
            <a:fld id="{E91CF411-8698-401D-B742-8C567FE3D72F}" type="slidenum">
              <a:rPr lang="en-US" smtClean="0">
                <a:cs typeface="Arial" charset="0"/>
              </a:rPr>
              <a:pPr/>
              <a:t>9</a:t>
            </a:fld>
            <a:endParaRPr lang="en-US" smtClean="0">
              <a:cs typeface="Arial" charset="0"/>
            </a:endParaRPr>
          </a:p>
        </p:txBody>
      </p:sp>
      <p:sp>
        <p:nvSpPr>
          <p:cNvPr id="6" name="Title 5"/>
          <p:cNvSpPr>
            <a:spLocks noGrp="1"/>
          </p:cNvSpPr>
          <p:nvPr>
            <p:ph type="title"/>
          </p:nvPr>
        </p:nvSpPr>
        <p:spPr>
          <a:xfrm>
            <a:off x="228600" y="274638"/>
            <a:ext cx="7620000" cy="792162"/>
          </a:xfrm>
        </p:spPr>
        <p:txBody>
          <a:bodyPr/>
          <a:lstStyle/>
          <a:p>
            <a:pPr eaLnBrk="1" hangingPunct="1">
              <a:defRPr/>
            </a:pPr>
            <a:r>
              <a:rPr lang="en-US" dirty="0" smtClean="0"/>
              <a:t>5316 Job Access &amp; Reverse Commute Program (JARC)</a:t>
            </a:r>
          </a:p>
        </p:txBody>
      </p:sp>
      <p:sp>
        <p:nvSpPr>
          <p:cNvPr id="32771" name="Content Placeholder 6"/>
          <p:cNvSpPr>
            <a:spLocks noGrp="1"/>
          </p:cNvSpPr>
          <p:nvPr>
            <p:ph type="body" idx="1"/>
          </p:nvPr>
        </p:nvSpPr>
        <p:spPr>
          <a:xfrm>
            <a:off x="304800" y="1371600"/>
            <a:ext cx="8610600" cy="5029200"/>
          </a:xfrm>
        </p:spPr>
        <p:txBody>
          <a:bodyPr/>
          <a:lstStyle/>
          <a:p>
            <a:pPr eaLnBrk="1" hangingPunct="1"/>
            <a:r>
              <a:rPr lang="en-US" smtClean="0"/>
              <a:t>Program Goal: to increase access to employment and related activities for welfare recipients and eligible low income individuals.</a:t>
            </a:r>
          </a:p>
          <a:p>
            <a:pPr eaLnBrk="1" hangingPunct="1"/>
            <a:r>
              <a:rPr lang="en-US" smtClean="0"/>
              <a:t>Eligible Projects: capital, planning, and operating projects designed to meet the needs of the targeted population, including reverse commute services.</a:t>
            </a:r>
          </a:p>
          <a:p>
            <a:pPr eaLnBrk="1" hangingPunct="1"/>
            <a:r>
              <a:rPr lang="en-US" smtClean="0"/>
              <a:t>Projects must be derived from a locally developed Coordinated Plan.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Number Placeholder 3"/>
          <p:cNvSpPr>
            <a:spLocks noGrp="1"/>
          </p:cNvSpPr>
          <p:nvPr>
            <p:ph type="sldNum" sz="quarter" idx="10"/>
          </p:nvPr>
        </p:nvSpPr>
        <p:spPr>
          <a:noFill/>
        </p:spPr>
        <p:txBody>
          <a:bodyPr/>
          <a:lstStyle/>
          <a:p>
            <a:fld id="{55C0FD62-0326-4E19-8D42-261E036EDEA3}" type="slidenum">
              <a:rPr lang="en-US" smtClean="0">
                <a:cs typeface="Arial" charset="0"/>
              </a:rPr>
              <a:pPr/>
              <a:t>10</a:t>
            </a:fld>
            <a:endParaRPr lang="en-US" smtClean="0">
              <a:cs typeface="Arial" charset="0"/>
            </a:endParaRPr>
          </a:p>
        </p:txBody>
      </p:sp>
      <p:sp>
        <p:nvSpPr>
          <p:cNvPr id="6" name="Title 5"/>
          <p:cNvSpPr>
            <a:spLocks noGrp="1"/>
          </p:cNvSpPr>
          <p:nvPr>
            <p:ph type="title"/>
          </p:nvPr>
        </p:nvSpPr>
        <p:spPr>
          <a:xfrm>
            <a:off x="228600" y="274638"/>
            <a:ext cx="7620000" cy="792162"/>
          </a:xfrm>
        </p:spPr>
        <p:txBody>
          <a:bodyPr/>
          <a:lstStyle/>
          <a:p>
            <a:pPr eaLnBrk="1" hangingPunct="1">
              <a:defRPr/>
            </a:pPr>
            <a:r>
              <a:rPr lang="en-US" dirty="0" smtClean="0"/>
              <a:t>5317 New Freedom Program</a:t>
            </a:r>
          </a:p>
        </p:txBody>
      </p:sp>
      <p:sp>
        <p:nvSpPr>
          <p:cNvPr id="34819" name="Content Placeholder 6"/>
          <p:cNvSpPr>
            <a:spLocks noGrp="1"/>
          </p:cNvSpPr>
          <p:nvPr>
            <p:ph type="body" idx="1"/>
          </p:nvPr>
        </p:nvSpPr>
        <p:spPr/>
        <p:txBody>
          <a:bodyPr/>
          <a:lstStyle/>
          <a:p>
            <a:pPr eaLnBrk="1" hangingPunct="1"/>
            <a:r>
              <a:rPr lang="en-US" smtClean="0"/>
              <a:t>Program Goal: to enhance transportation services for people with disabilities.</a:t>
            </a:r>
          </a:p>
          <a:p>
            <a:pPr eaLnBrk="1" hangingPunct="1">
              <a:buFontTx/>
              <a:buNone/>
            </a:pPr>
            <a:endParaRPr lang="en-US" sz="1000" smtClean="0"/>
          </a:p>
          <a:p>
            <a:pPr eaLnBrk="1" hangingPunct="1"/>
            <a:r>
              <a:rPr lang="en-US" smtClean="0"/>
              <a:t>Eligible Projects: capital and operating expenses to support “new public transportation” and “new public transportation alternatives” beyond the ADA.</a:t>
            </a:r>
          </a:p>
          <a:p>
            <a:pPr eaLnBrk="1" hangingPunct="1">
              <a:buFontTx/>
              <a:buNone/>
            </a:pPr>
            <a:endParaRPr lang="en-US" sz="1000" smtClean="0"/>
          </a:p>
          <a:p>
            <a:pPr eaLnBrk="1" hangingPunct="1"/>
            <a:r>
              <a:rPr lang="en-US" smtClean="0"/>
              <a:t>Projects must be derived from a locally developed Coordinated Plan.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Number Placeholder 3"/>
          <p:cNvSpPr>
            <a:spLocks noGrp="1"/>
          </p:cNvSpPr>
          <p:nvPr>
            <p:ph type="sldNum" sz="quarter" idx="10"/>
          </p:nvPr>
        </p:nvSpPr>
        <p:spPr>
          <a:noFill/>
        </p:spPr>
        <p:txBody>
          <a:bodyPr/>
          <a:lstStyle/>
          <a:p>
            <a:fld id="{309BC942-91FF-4BB1-9CD0-22EDD8395203}" type="slidenum">
              <a:rPr lang="en-US" smtClean="0">
                <a:cs typeface="Arial" charset="0"/>
              </a:rPr>
              <a:pPr/>
              <a:t>11</a:t>
            </a:fld>
            <a:endParaRPr lang="en-US" smtClean="0">
              <a:cs typeface="Arial" charset="0"/>
            </a:endParaRPr>
          </a:p>
        </p:txBody>
      </p:sp>
      <p:sp>
        <p:nvSpPr>
          <p:cNvPr id="6" name="Title 5"/>
          <p:cNvSpPr>
            <a:spLocks noGrp="1"/>
          </p:cNvSpPr>
          <p:nvPr>
            <p:ph type="title"/>
          </p:nvPr>
        </p:nvSpPr>
        <p:spPr>
          <a:xfrm>
            <a:off x="228600" y="274638"/>
            <a:ext cx="7620000" cy="792162"/>
          </a:xfrm>
        </p:spPr>
        <p:txBody>
          <a:bodyPr/>
          <a:lstStyle/>
          <a:p>
            <a:pPr eaLnBrk="1" hangingPunct="1">
              <a:defRPr/>
            </a:pPr>
            <a:r>
              <a:rPr lang="en-US" dirty="0" smtClean="0"/>
              <a:t>5317: What is “Beyond the ADA”?</a:t>
            </a:r>
          </a:p>
        </p:txBody>
      </p:sp>
      <p:sp>
        <p:nvSpPr>
          <p:cNvPr id="36867" name="Content Placeholder 6"/>
          <p:cNvSpPr>
            <a:spLocks noGrp="1"/>
          </p:cNvSpPr>
          <p:nvPr>
            <p:ph type="body" idx="1"/>
          </p:nvPr>
        </p:nvSpPr>
        <p:spPr/>
        <p:txBody>
          <a:bodyPr/>
          <a:lstStyle/>
          <a:p>
            <a:pPr eaLnBrk="1" hangingPunct="1"/>
            <a:r>
              <a:rPr lang="en-US" smtClean="0"/>
              <a:t>Travel Training</a:t>
            </a:r>
          </a:p>
          <a:p>
            <a:pPr eaLnBrk="1" hangingPunct="1"/>
            <a:r>
              <a:rPr lang="en-US" smtClean="0"/>
              <a:t>Environmental Modifications beyond ADA requirements, i.e., enhancements such as signage, curb cuts, technologies to enhance customer access</a:t>
            </a:r>
          </a:p>
          <a:p>
            <a:pPr eaLnBrk="1" hangingPunct="1"/>
            <a:r>
              <a:rPr lang="en-US" smtClean="0"/>
              <a:t>Expanded hours &amp; routes for paratransit, accommodations for mobility aids that exceed ADA standards</a:t>
            </a:r>
          </a:p>
          <a:p>
            <a:pPr eaLnBrk="1" hangingPunct="1"/>
            <a:r>
              <a:rPr lang="en-US" smtClean="0"/>
              <a:t>Accessible Taxis</a:t>
            </a:r>
          </a:p>
          <a:p>
            <a:pPr eaLnBrk="1" hangingPunct="1"/>
            <a:r>
              <a:rPr lang="en-US" smtClean="0"/>
              <a:t>Vouchers &amp; for taxi rides, volunteer driver mileage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Number Placeholder 3"/>
          <p:cNvSpPr>
            <a:spLocks noGrp="1"/>
          </p:cNvSpPr>
          <p:nvPr>
            <p:ph type="sldNum" sz="quarter" idx="10"/>
          </p:nvPr>
        </p:nvSpPr>
        <p:spPr>
          <a:noFill/>
        </p:spPr>
        <p:txBody>
          <a:bodyPr/>
          <a:lstStyle/>
          <a:p>
            <a:fld id="{363988C1-E58A-4EC7-B8E6-11267E56497C}" type="slidenum">
              <a:rPr lang="en-US" smtClean="0">
                <a:cs typeface="Arial" charset="0"/>
              </a:rPr>
              <a:pPr/>
              <a:t>12</a:t>
            </a:fld>
            <a:endParaRPr lang="en-US" smtClean="0">
              <a:cs typeface="Arial" charset="0"/>
            </a:endParaRPr>
          </a:p>
        </p:txBody>
      </p:sp>
      <p:sp>
        <p:nvSpPr>
          <p:cNvPr id="6" name="Title 5"/>
          <p:cNvSpPr>
            <a:spLocks noGrp="1"/>
          </p:cNvSpPr>
          <p:nvPr>
            <p:ph type="title"/>
          </p:nvPr>
        </p:nvSpPr>
        <p:spPr>
          <a:xfrm>
            <a:off x="228600" y="274638"/>
            <a:ext cx="7620000" cy="792162"/>
          </a:xfrm>
        </p:spPr>
        <p:txBody>
          <a:bodyPr/>
          <a:lstStyle/>
          <a:p>
            <a:pPr eaLnBrk="1" hangingPunct="1">
              <a:defRPr/>
            </a:pPr>
            <a:r>
              <a:rPr lang="en-US" dirty="0" smtClean="0"/>
              <a:t>What is a “Coordinated Plan”?</a:t>
            </a:r>
          </a:p>
        </p:txBody>
      </p:sp>
      <p:sp>
        <p:nvSpPr>
          <p:cNvPr id="38915" name="Content Placeholder 6"/>
          <p:cNvSpPr>
            <a:spLocks noGrp="1"/>
          </p:cNvSpPr>
          <p:nvPr>
            <p:ph type="body" idx="1"/>
          </p:nvPr>
        </p:nvSpPr>
        <p:spPr/>
        <p:txBody>
          <a:bodyPr/>
          <a:lstStyle/>
          <a:p>
            <a:pPr eaLnBrk="1" hangingPunct="1"/>
            <a:r>
              <a:rPr lang="en-US" smtClean="0"/>
              <a:t>Must include input from individuals with disabilities, older adults, &amp; people with low incomes</a:t>
            </a:r>
          </a:p>
          <a:p>
            <a:pPr eaLnBrk="1" hangingPunct="1"/>
            <a:r>
              <a:rPr lang="en-US" smtClean="0"/>
              <a:t>Assesses available services</a:t>
            </a:r>
          </a:p>
          <a:p>
            <a:pPr eaLnBrk="1" hangingPunct="1"/>
            <a:r>
              <a:rPr lang="en-US" smtClean="0"/>
              <a:t>Assesses transportation needs</a:t>
            </a:r>
          </a:p>
          <a:p>
            <a:pPr eaLnBrk="1" hangingPunct="1"/>
            <a:r>
              <a:rPr lang="en-US" smtClean="0"/>
              <a:t>Strategies to address gaps</a:t>
            </a:r>
          </a:p>
          <a:p>
            <a:pPr eaLnBrk="1" hangingPunct="1"/>
            <a:r>
              <a:rPr lang="en-US" smtClean="0"/>
              <a:t>Priorities for implementation</a:t>
            </a:r>
          </a:p>
          <a:p>
            <a:pPr eaLnBrk="1" hangingPunct="1">
              <a:buFontTx/>
              <a:buNone/>
            </a:pPr>
            <a:endParaRPr lang="en-US" sz="1000" smtClean="0"/>
          </a:p>
          <a:p>
            <a:pPr eaLnBrk="1" hangingPunct="1">
              <a:buFontTx/>
              <a:buNone/>
            </a:pPr>
            <a:r>
              <a:rPr lang="en-US" smtClean="0"/>
              <a:t>Partners: public &amp; private transportation providers, consumers/advocates, &amp; human service agencies/providers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Number Placeholder 3"/>
          <p:cNvSpPr>
            <a:spLocks noGrp="1"/>
          </p:cNvSpPr>
          <p:nvPr>
            <p:ph type="sldNum" sz="quarter" idx="10"/>
          </p:nvPr>
        </p:nvSpPr>
        <p:spPr>
          <a:noFill/>
        </p:spPr>
        <p:txBody>
          <a:bodyPr/>
          <a:lstStyle/>
          <a:p>
            <a:fld id="{EB610F62-CC31-44F9-97A3-AA25A1D78588}" type="slidenum">
              <a:rPr lang="en-US" smtClean="0">
                <a:cs typeface="Arial" charset="0"/>
              </a:rPr>
              <a:pPr/>
              <a:t>13</a:t>
            </a:fld>
            <a:endParaRPr lang="en-US" smtClean="0">
              <a:cs typeface="Arial" charset="0"/>
            </a:endParaRPr>
          </a:p>
        </p:txBody>
      </p:sp>
      <p:sp>
        <p:nvSpPr>
          <p:cNvPr id="6" name="Title 5"/>
          <p:cNvSpPr>
            <a:spLocks noGrp="1"/>
          </p:cNvSpPr>
          <p:nvPr>
            <p:ph type="title"/>
          </p:nvPr>
        </p:nvSpPr>
        <p:spPr>
          <a:xfrm>
            <a:off x="228600" y="274638"/>
            <a:ext cx="7620000" cy="792162"/>
          </a:xfrm>
        </p:spPr>
        <p:txBody>
          <a:bodyPr/>
          <a:lstStyle/>
          <a:p>
            <a:pPr eaLnBrk="1" hangingPunct="1">
              <a:defRPr/>
            </a:pPr>
            <a:r>
              <a:rPr lang="en-US" dirty="0" smtClean="0"/>
              <a:t>Rural Issues</a:t>
            </a:r>
          </a:p>
        </p:txBody>
      </p:sp>
      <p:sp>
        <p:nvSpPr>
          <p:cNvPr id="40963" name="Content Placeholder 6"/>
          <p:cNvSpPr>
            <a:spLocks noGrp="1"/>
          </p:cNvSpPr>
          <p:nvPr>
            <p:ph type="body" idx="1"/>
          </p:nvPr>
        </p:nvSpPr>
        <p:spPr/>
        <p:txBody>
          <a:bodyPr/>
          <a:lstStyle/>
          <a:p>
            <a:pPr eaLnBrk="1" hangingPunct="1">
              <a:buFontTx/>
              <a:buNone/>
            </a:pPr>
            <a:r>
              <a:rPr lang="en-US" smtClean="0"/>
              <a:t>Compared to the resources allocated to urban areas, those allocated for rural public transportation are significantly inequitable. Statistically, 25% of the U.S. population lives in rural areas, but only 6% of federal transit funding is allocated to serve them. Many rural communities (1200 counties with a total population of 37 million people) have no public transit. </a:t>
            </a:r>
          </a:p>
          <a:p>
            <a:pPr eaLnBrk="1" hangingPunct="1">
              <a:buFontTx/>
              <a:buNone/>
            </a:pPr>
            <a:r>
              <a:rPr lang="en-US" i="1" smtClean="0"/>
              <a:t>APRIL Transportation Act Reauthorization Position Statement, January 2010</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Number Placeholder 2"/>
          <p:cNvSpPr>
            <a:spLocks noGrp="1"/>
          </p:cNvSpPr>
          <p:nvPr>
            <p:ph type="sldNum" sz="quarter" idx="10"/>
          </p:nvPr>
        </p:nvSpPr>
        <p:spPr>
          <a:noFill/>
        </p:spPr>
        <p:txBody>
          <a:bodyPr/>
          <a:lstStyle/>
          <a:p>
            <a:fld id="{48F9639E-C062-431E-9593-ADDF4FF4243B}" type="slidenum">
              <a:rPr lang="en-US" smtClean="0">
                <a:cs typeface="Arial" charset="0"/>
              </a:rPr>
              <a:pPr/>
              <a:t>14</a:t>
            </a:fld>
            <a:endParaRPr lang="en-US" smtClean="0">
              <a:cs typeface="Arial" charset="0"/>
            </a:endParaRPr>
          </a:p>
        </p:txBody>
      </p:sp>
      <p:sp>
        <p:nvSpPr>
          <p:cNvPr id="6" name="Title 5"/>
          <p:cNvSpPr>
            <a:spLocks noGrp="1"/>
          </p:cNvSpPr>
          <p:nvPr>
            <p:ph type="title"/>
          </p:nvPr>
        </p:nvSpPr>
        <p:spPr/>
        <p:txBody>
          <a:bodyPr/>
          <a:lstStyle/>
          <a:p>
            <a:pPr eaLnBrk="1" hangingPunct="1">
              <a:defRPr/>
            </a:pPr>
            <a:r>
              <a:rPr lang="en-US" smtClean="0"/>
              <a:t>Questions and Answers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Number Placeholder 3"/>
          <p:cNvSpPr>
            <a:spLocks noGrp="1"/>
          </p:cNvSpPr>
          <p:nvPr>
            <p:ph type="sldNum" sz="quarter" idx="10"/>
          </p:nvPr>
        </p:nvSpPr>
        <p:spPr>
          <a:noFill/>
        </p:spPr>
        <p:txBody>
          <a:bodyPr/>
          <a:lstStyle/>
          <a:p>
            <a:fld id="{8C790178-5803-4982-8BCF-3B19E56B8B55}" type="slidenum">
              <a:rPr lang="en-US" smtClean="0">
                <a:cs typeface="Arial" charset="0"/>
              </a:rPr>
              <a:pPr/>
              <a:t>15</a:t>
            </a:fld>
            <a:endParaRPr lang="en-US" smtClean="0">
              <a:cs typeface="Arial" charset="0"/>
            </a:endParaRPr>
          </a:p>
        </p:txBody>
      </p:sp>
      <p:sp>
        <p:nvSpPr>
          <p:cNvPr id="6" name="Title 5"/>
          <p:cNvSpPr>
            <a:spLocks noGrp="1"/>
          </p:cNvSpPr>
          <p:nvPr>
            <p:ph type="title"/>
          </p:nvPr>
        </p:nvSpPr>
        <p:spPr>
          <a:xfrm>
            <a:off x="228600" y="274638"/>
            <a:ext cx="7620000" cy="792162"/>
          </a:xfrm>
        </p:spPr>
        <p:txBody>
          <a:bodyPr/>
          <a:lstStyle/>
          <a:p>
            <a:pPr eaLnBrk="1" hangingPunct="1">
              <a:defRPr/>
            </a:pPr>
            <a:r>
              <a:rPr lang="en-US" dirty="0" smtClean="0"/>
              <a:t>The LINC Transportation Program</a:t>
            </a:r>
          </a:p>
        </p:txBody>
      </p:sp>
      <p:sp>
        <p:nvSpPr>
          <p:cNvPr id="45059" name="Content Placeholder 6"/>
          <p:cNvSpPr>
            <a:spLocks noGrp="1"/>
          </p:cNvSpPr>
          <p:nvPr>
            <p:ph type="body" idx="1"/>
          </p:nvPr>
        </p:nvSpPr>
        <p:spPr/>
        <p:txBody>
          <a:bodyPr/>
          <a:lstStyle/>
          <a:p>
            <a:pPr eaLnBrk="1" hangingPunct="1"/>
            <a:r>
              <a:rPr lang="en-US" smtClean="0"/>
              <a:t>The LINC office in Twin Falls, Idaho, operates a transportation program that serves a 4 county area in south central Idaho that is the size of the state of Connecticut.</a:t>
            </a:r>
          </a:p>
          <a:p>
            <a:pPr eaLnBrk="1" hangingPunct="1"/>
            <a:r>
              <a:rPr lang="en-US" smtClean="0"/>
              <a:t>The 4 county area has a population of just over 100,000 people, and 64,000 of them live in Twin Falls County.</a:t>
            </a:r>
          </a:p>
          <a:p>
            <a:pPr eaLnBrk="1" hangingPunct="1"/>
            <a:r>
              <a:rPr lang="en-US" smtClean="0"/>
              <a:t>A link to an online news story about the program: http://www.dailyyonder.com/twin-falls-transportation/2011/02/01/3155</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Number Placeholder 3"/>
          <p:cNvSpPr>
            <a:spLocks noGrp="1"/>
          </p:cNvSpPr>
          <p:nvPr>
            <p:ph type="sldNum" sz="quarter" idx="10"/>
          </p:nvPr>
        </p:nvSpPr>
        <p:spPr>
          <a:noFill/>
        </p:spPr>
        <p:txBody>
          <a:bodyPr/>
          <a:lstStyle/>
          <a:p>
            <a:fld id="{D5A3C860-3C68-40F2-B623-DCF7829A0710}" type="slidenum">
              <a:rPr lang="en-US" smtClean="0">
                <a:cs typeface="Arial" charset="0"/>
              </a:rPr>
              <a:pPr/>
              <a:t>16</a:t>
            </a:fld>
            <a:endParaRPr lang="en-US" smtClean="0">
              <a:cs typeface="Arial" charset="0"/>
            </a:endParaRPr>
          </a:p>
        </p:txBody>
      </p:sp>
      <p:sp>
        <p:nvSpPr>
          <p:cNvPr id="6" name="Title 5"/>
          <p:cNvSpPr>
            <a:spLocks noGrp="1"/>
          </p:cNvSpPr>
          <p:nvPr>
            <p:ph type="title"/>
          </p:nvPr>
        </p:nvSpPr>
        <p:spPr>
          <a:xfrm>
            <a:off x="228600" y="274638"/>
            <a:ext cx="7620000" cy="792162"/>
          </a:xfrm>
        </p:spPr>
        <p:txBody>
          <a:bodyPr/>
          <a:lstStyle/>
          <a:p>
            <a:pPr eaLnBrk="1" hangingPunct="1">
              <a:defRPr/>
            </a:pPr>
            <a:r>
              <a:rPr lang="en-US" dirty="0" smtClean="0"/>
              <a:t>LINC</a:t>
            </a:r>
          </a:p>
        </p:txBody>
      </p:sp>
      <p:sp>
        <p:nvSpPr>
          <p:cNvPr id="47107" name="Content Placeholder 6"/>
          <p:cNvSpPr>
            <a:spLocks noGrp="1"/>
          </p:cNvSpPr>
          <p:nvPr>
            <p:ph type="body" idx="1"/>
          </p:nvPr>
        </p:nvSpPr>
        <p:spPr/>
        <p:txBody>
          <a:bodyPr/>
          <a:lstStyle/>
          <a:p>
            <a:pPr eaLnBrk="1" hangingPunct="1"/>
            <a:r>
              <a:rPr lang="en-US" smtClean="0"/>
              <a:t>The LINC transportation program was started as a “user-side subsidy” service that allowed people with disabilities that prevented them from driving to defray the cost of taxi rides.</a:t>
            </a:r>
          </a:p>
          <a:p>
            <a:pPr eaLnBrk="1" hangingPunct="1"/>
            <a:r>
              <a:rPr lang="en-US" smtClean="0"/>
              <a:t>The user would buy “scrip” from the CIL, and each dollar spent purchased 3 dollars worth of scrip.</a:t>
            </a:r>
          </a:p>
          <a:p>
            <a:pPr eaLnBrk="1" hangingPunct="1"/>
            <a:r>
              <a:rPr lang="en-US" smtClean="0"/>
              <a:t>Users would pay for rides with scrip (for example, a $9 ride cost the user $3), then at the end of the month the taxi company would redeem the scrip and the CIL paid the remainder of the trip cost ($6 in the example above).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Number Placeholder 3"/>
          <p:cNvSpPr>
            <a:spLocks noGrp="1"/>
          </p:cNvSpPr>
          <p:nvPr>
            <p:ph type="sldNum" sz="quarter" idx="10"/>
          </p:nvPr>
        </p:nvSpPr>
        <p:spPr>
          <a:noFill/>
        </p:spPr>
        <p:txBody>
          <a:bodyPr/>
          <a:lstStyle/>
          <a:p>
            <a:fld id="{C2EB8384-835D-4270-AB61-DF2B38665A63}" type="slidenum">
              <a:rPr lang="en-US" smtClean="0">
                <a:cs typeface="Arial" charset="0"/>
              </a:rPr>
              <a:pPr/>
              <a:t>17</a:t>
            </a:fld>
            <a:endParaRPr lang="en-US" smtClean="0">
              <a:cs typeface="Arial" charset="0"/>
            </a:endParaRPr>
          </a:p>
        </p:txBody>
      </p:sp>
      <p:sp>
        <p:nvSpPr>
          <p:cNvPr id="6" name="Title 5"/>
          <p:cNvSpPr>
            <a:spLocks noGrp="1"/>
          </p:cNvSpPr>
          <p:nvPr>
            <p:ph type="title"/>
          </p:nvPr>
        </p:nvSpPr>
        <p:spPr>
          <a:xfrm>
            <a:off x="228600" y="274638"/>
            <a:ext cx="7620000" cy="792162"/>
          </a:xfrm>
        </p:spPr>
        <p:txBody>
          <a:bodyPr/>
          <a:lstStyle/>
          <a:p>
            <a:pPr eaLnBrk="1" hangingPunct="1">
              <a:defRPr/>
            </a:pPr>
            <a:r>
              <a:rPr lang="en-US" dirty="0" smtClean="0"/>
              <a:t>LINC</a:t>
            </a:r>
          </a:p>
        </p:txBody>
      </p:sp>
      <p:sp>
        <p:nvSpPr>
          <p:cNvPr id="49155" name="Content Placeholder 6"/>
          <p:cNvSpPr>
            <a:spLocks noGrp="1"/>
          </p:cNvSpPr>
          <p:nvPr>
            <p:ph type="body" idx="1"/>
          </p:nvPr>
        </p:nvSpPr>
        <p:spPr/>
        <p:txBody>
          <a:bodyPr/>
          <a:lstStyle/>
          <a:p>
            <a:pPr eaLnBrk="1" hangingPunct="1"/>
            <a:r>
              <a:rPr lang="en-US" smtClean="0"/>
              <a:t>Over time, the program has “morphed” into a voucher-style service</a:t>
            </a:r>
          </a:p>
          <a:p>
            <a:pPr eaLnBrk="1" hangingPunct="1"/>
            <a:r>
              <a:rPr lang="en-US" smtClean="0"/>
              <a:t>Users can use their vouchers to pay for rides from private providers such as taxis, pay for rides from public transportation such as fixed route and paratransit, or pay for mileage to “community inclusion drivers”</a:t>
            </a:r>
          </a:p>
          <a:p>
            <a:pPr eaLnBrk="1" hangingPunct="1"/>
            <a:r>
              <a:rPr lang="en-US" smtClean="0"/>
              <a:t>Implemented through contracts with private and public transportation providers</a:t>
            </a:r>
          </a:p>
        </p:txBody>
      </p:sp>
    </p:spTree>
    <p:custDataLst>
      <p:tags r:id="rId1"/>
    </p:custData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Number Placeholder 3"/>
          <p:cNvSpPr>
            <a:spLocks noGrp="1"/>
          </p:cNvSpPr>
          <p:nvPr>
            <p:ph type="sldNum" sz="quarter" idx="10"/>
          </p:nvPr>
        </p:nvSpPr>
        <p:spPr>
          <a:noFill/>
        </p:spPr>
        <p:txBody>
          <a:bodyPr/>
          <a:lstStyle/>
          <a:p>
            <a:fld id="{1AB638D7-F108-487E-965E-A85E282851C9}" type="slidenum">
              <a:rPr lang="en-US" smtClean="0">
                <a:cs typeface="Arial" charset="0"/>
              </a:rPr>
              <a:pPr/>
              <a:t>18</a:t>
            </a:fld>
            <a:endParaRPr lang="en-US" smtClean="0">
              <a:cs typeface="Arial" charset="0"/>
            </a:endParaRPr>
          </a:p>
        </p:txBody>
      </p:sp>
      <p:sp>
        <p:nvSpPr>
          <p:cNvPr id="6" name="Title 5"/>
          <p:cNvSpPr>
            <a:spLocks noGrp="1"/>
          </p:cNvSpPr>
          <p:nvPr>
            <p:ph type="title"/>
          </p:nvPr>
        </p:nvSpPr>
        <p:spPr>
          <a:xfrm>
            <a:off x="228600" y="274638"/>
            <a:ext cx="7620000" cy="792162"/>
          </a:xfrm>
        </p:spPr>
        <p:txBody>
          <a:bodyPr/>
          <a:lstStyle/>
          <a:p>
            <a:pPr eaLnBrk="1" hangingPunct="1">
              <a:defRPr/>
            </a:pPr>
            <a:r>
              <a:rPr lang="en-US" dirty="0" smtClean="0"/>
              <a:t>Printed Transportation Cards look </a:t>
            </a:r>
            <a:br>
              <a:rPr lang="en-US" dirty="0" smtClean="0"/>
            </a:br>
            <a:r>
              <a:rPr lang="en-US" dirty="0" smtClean="0"/>
              <a:t>like this:</a:t>
            </a:r>
          </a:p>
        </p:txBody>
      </p:sp>
      <p:sp>
        <p:nvSpPr>
          <p:cNvPr id="5" name="Title 1"/>
          <p:cNvSpPr txBox="1">
            <a:spLocks/>
          </p:cNvSpPr>
          <p:nvPr/>
        </p:nvSpPr>
        <p:spPr bwMode="auto">
          <a:xfrm>
            <a:off x="457200" y="320675"/>
            <a:ext cx="7242175" cy="1143000"/>
          </a:xfrm>
          <a:prstGeom prst="rect">
            <a:avLst/>
          </a:prstGeom>
          <a:noFill/>
          <a:ln w="9525">
            <a:noFill/>
            <a:miter lim="800000"/>
            <a:headEnd/>
            <a:tailEnd/>
          </a:ln>
          <a:effectLst/>
        </p:spPr>
        <p:txBody>
          <a:bodyPr anchor="ctr"/>
          <a:lstStyle/>
          <a:p>
            <a:pPr algn="ctr" eaLnBrk="0" hangingPunct="0">
              <a:defRPr/>
            </a:pPr>
            <a:endParaRPr lang="en-US" sz="3200" b="1" kern="0" dirty="0">
              <a:solidFill>
                <a:schemeClr val="accent2"/>
              </a:solidFill>
              <a:effectLst>
                <a:outerShdw blurRad="38100" dist="38100" dir="2700000" algn="tl">
                  <a:srgbClr val="C0C0C0"/>
                </a:outerShdw>
              </a:effectLst>
              <a:latin typeface="+mj-lt"/>
              <a:ea typeface="+mj-ea"/>
              <a:cs typeface="+mj-cs"/>
            </a:endParaRPr>
          </a:p>
        </p:txBody>
      </p:sp>
      <p:sp>
        <p:nvSpPr>
          <p:cNvPr id="7" name="Content Placeholder 3"/>
          <p:cNvSpPr txBox="1">
            <a:spLocks/>
          </p:cNvSpPr>
          <p:nvPr/>
        </p:nvSpPr>
        <p:spPr>
          <a:xfrm>
            <a:off x="457200" y="1219200"/>
            <a:ext cx="8153400" cy="533400"/>
          </a:xfrm>
          <a:prstGeom prst="rect">
            <a:avLst/>
          </a:prstGeom>
        </p:spPr>
        <p:txBody>
          <a:bodyPr>
            <a:normAutofit/>
          </a:bodyPr>
          <a:lstStyle/>
          <a:p>
            <a:pPr marL="342900" indent="-342900" algn="ctr" eaLnBrk="0" hangingPunct="0">
              <a:spcBef>
                <a:spcPct val="20000"/>
              </a:spcBef>
              <a:defRPr/>
            </a:pPr>
            <a:r>
              <a:rPr lang="en-US" b="1" kern="0" dirty="0">
                <a:latin typeface="Arial" pitchFamily="34" charset="0"/>
                <a:cs typeface="Arial" pitchFamily="34" charset="0"/>
              </a:rPr>
              <a:t>Here is an example of what the front of the card looks like:</a:t>
            </a:r>
          </a:p>
        </p:txBody>
      </p:sp>
      <p:sp>
        <p:nvSpPr>
          <p:cNvPr id="51205" name="Text Box 2"/>
          <p:cNvSpPr txBox="1">
            <a:spLocks noChangeArrowheads="1"/>
          </p:cNvSpPr>
          <p:nvPr/>
        </p:nvSpPr>
        <p:spPr bwMode="auto">
          <a:xfrm>
            <a:off x="1828800" y="4419600"/>
            <a:ext cx="5486400" cy="304800"/>
          </a:xfrm>
          <a:prstGeom prst="rect">
            <a:avLst/>
          </a:prstGeom>
          <a:noFill/>
          <a:ln w="9525" algn="in">
            <a:noFill/>
            <a:miter lim="800000"/>
            <a:headEnd/>
            <a:tailEnd/>
          </a:ln>
        </p:spPr>
        <p:txBody>
          <a:bodyPr lIns="36576" tIns="36576" rIns="36576" bIns="36576"/>
          <a:lstStyle/>
          <a:p>
            <a:pPr algn="ctr"/>
            <a:r>
              <a:rPr lang="en-US" sz="1400">
                <a:solidFill>
                  <a:srgbClr val="000000"/>
                </a:solidFill>
              </a:rPr>
              <a:t>TRANSPORTATION PROVIDERS — LINC</a:t>
            </a:r>
            <a:endParaRPr lang="en-US" sz="1400"/>
          </a:p>
        </p:txBody>
      </p:sp>
      <p:sp>
        <p:nvSpPr>
          <p:cNvPr id="51206" name="Text Box 3"/>
          <p:cNvSpPr txBox="1">
            <a:spLocks noChangeArrowheads="1"/>
          </p:cNvSpPr>
          <p:nvPr/>
        </p:nvSpPr>
        <p:spPr bwMode="auto">
          <a:xfrm>
            <a:off x="2362200" y="4724400"/>
            <a:ext cx="4191000" cy="1171575"/>
          </a:xfrm>
          <a:prstGeom prst="rect">
            <a:avLst/>
          </a:prstGeom>
          <a:noFill/>
          <a:ln w="9525" algn="in">
            <a:noFill/>
            <a:miter lim="800000"/>
            <a:headEnd/>
            <a:tailEnd/>
          </a:ln>
        </p:spPr>
        <p:txBody>
          <a:bodyPr lIns="36576" tIns="36576" rIns="36576" bIns="36576"/>
          <a:lstStyle/>
          <a:p>
            <a:r>
              <a:rPr lang="en-US" sz="1200">
                <a:solidFill>
                  <a:srgbClr val="000000"/>
                </a:solidFill>
              </a:rPr>
              <a:t>Karen’s Errands...........................Office….732-5205  </a:t>
            </a:r>
          </a:p>
          <a:p>
            <a:r>
              <a:rPr lang="en-US" sz="1200">
                <a:solidFill>
                  <a:srgbClr val="000000"/>
                </a:solidFill>
              </a:rPr>
              <a:t>    Karen….404-3890  Alfred….404-1890  Lisa....420-6151</a:t>
            </a:r>
          </a:p>
          <a:p>
            <a:r>
              <a:rPr lang="en-US" sz="1200">
                <a:solidFill>
                  <a:srgbClr val="000000"/>
                </a:solidFill>
              </a:rPr>
              <a:t>Magic Valley Cab and Courier……….…….212-8294</a:t>
            </a:r>
          </a:p>
          <a:p>
            <a:r>
              <a:rPr lang="en-US" sz="1200">
                <a:solidFill>
                  <a:srgbClr val="000000"/>
                </a:solidFill>
              </a:rPr>
              <a:t>MS Yellow Cab…………………………..….736-8294</a:t>
            </a:r>
          </a:p>
          <a:p>
            <a:r>
              <a:rPr lang="en-US" sz="1200">
                <a:solidFill>
                  <a:srgbClr val="000000"/>
                </a:solidFill>
              </a:rPr>
              <a:t>Precious Cargo …………………………….404-1751</a:t>
            </a:r>
          </a:p>
          <a:p>
            <a:r>
              <a:rPr lang="en-US" sz="1200">
                <a:solidFill>
                  <a:srgbClr val="000000"/>
                </a:solidFill>
              </a:rPr>
              <a:t>Trans IV…………………………………..….736-2133</a:t>
            </a:r>
          </a:p>
          <a:p>
            <a:r>
              <a:rPr lang="en-US" sz="1200">
                <a:solidFill>
                  <a:srgbClr val="000000"/>
                </a:solidFill>
              </a:rPr>
              <a:t>Twin Falls Taxi…………………………..….732-8946</a:t>
            </a:r>
          </a:p>
          <a:p>
            <a:r>
              <a:rPr lang="en-US" sz="1200">
                <a:solidFill>
                  <a:srgbClr val="000000"/>
                </a:solidFill>
              </a:rPr>
              <a:t>LINC…...733-1712  FAX…. 733-7711</a:t>
            </a:r>
            <a:endParaRPr lang="en-US" sz="800">
              <a:solidFill>
                <a:srgbClr val="000000"/>
              </a:solidFill>
            </a:endParaRPr>
          </a:p>
          <a:p>
            <a:endParaRPr lang="en-US"/>
          </a:p>
        </p:txBody>
      </p:sp>
      <p:sp>
        <p:nvSpPr>
          <p:cNvPr id="51207" name="Rectangle 9"/>
          <p:cNvSpPr>
            <a:spLocks noChangeArrowheads="1"/>
          </p:cNvSpPr>
          <p:nvPr/>
        </p:nvSpPr>
        <p:spPr bwMode="auto">
          <a:xfrm>
            <a:off x="457200" y="4038600"/>
            <a:ext cx="8153400" cy="369888"/>
          </a:xfrm>
          <a:prstGeom prst="rect">
            <a:avLst/>
          </a:prstGeom>
          <a:noFill/>
          <a:ln w="9525">
            <a:noFill/>
            <a:miter lim="800000"/>
            <a:headEnd/>
            <a:tailEnd/>
          </a:ln>
        </p:spPr>
        <p:txBody>
          <a:bodyPr>
            <a:spAutoFit/>
          </a:bodyPr>
          <a:lstStyle/>
          <a:p>
            <a:pPr algn="ctr"/>
            <a:r>
              <a:rPr lang="en-US" b="1"/>
              <a:t>Here is an example of the back of the transportation card:</a:t>
            </a:r>
          </a:p>
        </p:txBody>
      </p:sp>
      <p:graphicFrame>
        <p:nvGraphicFramePr>
          <p:cNvPr id="11" name="Table 10"/>
          <p:cNvGraphicFramePr>
            <a:graphicFrameLocks noGrp="1"/>
          </p:cNvGraphicFramePr>
          <p:nvPr>
            <p:custDataLst>
              <p:tags r:id="rId1"/>
            </p:custDataLst>
          </p:nvPr>
        </p:nvGraphicFramePr>
        <p:xfrm>
          <a:off x="2667000" y="1752600"/>
          <a:ext cx="3505200" cy="2133600"/>
        </p:xfrm>
        <a:graphic>
          <a:graphicData uri="http://schemas.openxmlformats.org/drawingml/2006/table">
            <a:tbl>
              <a:tblPr/>
              <a:tblGrid>
                <a:gridCol w="359847"/>
                <a:gridCol w="306948"/>
                <a:gridCol w="359847"/>
                <a:gridCol w="359847"/>
                <a:gridCol w="359847"/>
                <a:gridCol w="359847"/>
                <a:gridCol w="359847"/>
                <a:gridCol w="359847"/>
                <a:gridCol w="359847"/>
                <a:gridCol w="319477"/>
              </a:tblGrid>
              <a:tr h="351563">
                <a:tc>
                  <a:txBody>
                    <a:bodyPr/>
                    <a:lstStyle/>
                    <a:p>
                      <a:pPr marL="0" marR="0" indent="0" algn="ctr" rtl="0">
                        <a:spcBef>
                          <a:spcPts val="0"/>
                        </a:spcBef>
                        <a:spcAft>
                          <a:spcPts val="1400"/>
                        </a:spcAft>
                      </a:pPr>
                      <a:r>
                        <a:rPr lang="en-US" sz="1100" b="1" kern="1400" dirty="0">
                          <a:solidFill>
                            <a:srgbClr val="000000"/>
                          </a:solidFill>
                          <a:latin typeface="Arial"/>
                        </a:rPr>
                        <a:t>4</a:t>
                      </a:r>
                      <a:endParaRPr lang="en-US" sz="1000" kern="1400" dirty="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r>
                        <a:rPr lang="en-US" sz="1100" b="1" kern="1400">
                          <a:solidFill>
                            <a:srgbClr val="000000"/>
                          </a:solidFill>
                          <a:latin typeface="Arial"/>
                        </a:rPr>
                        <a:t>4</a:t>
                      </a:r>
                      <a:endParaRPr lang="en-US" sz="1000" kern="140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r>
                        <a:rPr lang="en-US" sz="1100" b="1" kern="1400">
                          <a:solidFill>
                            <a:srgbClr val="000000"/>
                          </a:solidFill>
                          <a:latin typeface="Arial"/>
                        </a:rPr>
                        <a:t>6</a:t>
                      </a:r>
                      <a:endParaRPr lang="en-US" sz="1000" kern="140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r>
                        <a:rPr lang="en-US" sz="1100" b="1" kern="1400">
                          <a:solidFill>
                            <a:srgbClr val="000000"/>
                          </a:solidFill>
                          <a:latin typeface="Arial"/>
                        </a:rPr>
                        <a:t>6</a:t>
                      </a:r>
                      <a:endParaRPr lang="en-US" sz="1000" kern="140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r>
                        <a:rPr lang="en-US" sz="1100" b="1" kern="1400">
                          <a:solidFill>
                            <a:srgbClr val="000000"/>
                          </a:solidFill>
                          <a:latin typeface="Arial"/>
                        </a:rPr>
                        <a:t>6</a:t>
                      </a:r>
                      <a:endParaRPr lang="en-US" sz="1000" kern="140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r>
                        <a:rPr lang="en-US" sz="1100" b="1" kern="1400">
                          <a:solidFill>
                            <a:srgbClr val="000000"/>
                          </a:solidFill>
                          <a:latin typeface="Arial"/>
                        </a:rPr>
                        <a:t>8</a:t>
                      </a:r>
                      <a:endParaRPr lang="en-US" sz="1000" kern="140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r>
                        <a:rPr lang="en-US" sz="1100" b="1" kern="1400" dirty="0">
                          <a:solidFill>
                            <a:srgbClr val="000000"/>
                          </a:solidFill>
                          <a:latin typeface="Arial"/>
                        </a:rPr>
                        <a:t>8</a:t>
                      </a:r>
                      <a:endParaRPr lang="en-US" sz="1000" kern="1400" dirty="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r>
                        <a:rPr lang="en-US" sz="1100" b="1" kern="1400">
                          <a:solidFill>
                            <a:srgbClr val="000000"/>
                          </a:solidFill>
                          <a:latin typeface="Arial"/>
                        </a:rPr>
                        <a:t>8</a:t>
                      </a:r>
                      <a:endParaRPr lang="en-US" sz="1000" kern="140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r>
                        <a:rPr lang="en-US" sz="1100" b="1" kern="1400" dirty="0">
                          <a:solidFill>
                            <a:srgbClr val="000000"/>
                          </a:solidFill>
                          <a:latin typeface="Arial"/>
                        </a:rPr>
                        <a:t>8</a:t>
                      </a:r>
                      <a:endParaRPr lang="en-US" sz="1000" kern="1400" dirty="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r>
                        <a:rPr lang="en-US" sz="1100" b="1" kern="1400">
                          <a:solidFill>
                            <a:srgbClr val="000000"/>
                          </a:solidFill>
                          <a:latin typeface="Arial"/>
                        </a:rPr>
                        <a:t>1</a:t>
                      </a:r>
                      <a:endParaRPr lang="en-US" sz="1000" kern="140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4316">
                <a:tc>
                  <a:txBody>
                    <a:bodyPr/>
                    <a:lstStyle/>
                    <a:p>
                      <a:pPr marL="0" marR="0" indent="0" algn="ctr" rtl="0">
                        <a:spcBef>
                          <a:spcPts val="0"/>
                        </a:spcBef>
                        <a:spcAft>
                          <a:spcPts val="1400"/>
                        </a:spcAft>
                      </a:pPr>
                      <a:r>
                        <a:rPr lang="en-US" sz="1100" b="1" kern="1400">
                          <a:solidFill>
                            <a:srgbClr val="000000"/>
                          </a:solidFill>
                          <a:latin typeface="Arial"/>
                        </a:rPr>
                        <a:t>4</a:t>
                      </a:r>
                      <a:endParaRPr lang="en-US" sz="1000" kern="140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endParaRPr lang="en-US" sz="1100" b="1" kern="1400">
                        <a:solidFill>
                          <a:srgbClr val="000000"/>
                        </a:solidFill>
                        <a:latin typeface="Arial"/>
                      </a:endParaRP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marR="0" indent="0" algn="ctr" rtl="0">
                        <a:spcBef>
                          <a:spcPts val="0"/>
                        </a:spcBef>
                        <a:spcAft>
                          <a:spcPts val="1400"/>
                        </a:spcAft>
                      </a:pPr>
                      <a:r>
                        <a:rPr lang="en-US" sz="1100" b="1" kern="1400">
                          <a:solidFill>
                            <a:srgbClr val="000000"/>
                          </a:solidFill>
                          <a:latin typeface="Arial"/>
                        </a:rPr>
                        <a:t>1</a:t>
                      </a:r>
                      <a:endParaRPr lang="en-US" sz="1000" kern="1400">
                        <a:solidFill>
                          <a:srgbClr val="000000"/>
                        </a:solidFill>
                        <a:latin typeface="Times New Roman"/>
                      </a:endParaRPr>
                    </a:p>
                  </a:txBody>
                  <a:tcPr marL="9500" marR="9500" marT="95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1563">
                <a:tc>
                  <a:txBody>
                    <a:bodyPr/>
                    <a:lstStyle/>
                    <a:p>
                      <a:pPr marL="0" marR="0" indent="0" algn="ctr" rtl="0">
                        <a:spcBef>
                          <a:spcPts val="0"/>
                        </a:spcBef>
                        <a:spcAft>
                          <a:spcPts val="1400"/>
                        </a:spcAft>
                      </a:pPr>
                      <a:r>
                        <a:rPr lang="en-US" sz="1100" b="1" kern="1400">
                          <a:solidFill>
                            <a:srgbClr val="000000"/>
                          </a:solidFill>
                          <a:latin typeface="Arial"/>
                        </a:rPr>
                        <a:t>4</a:t>
                      </a:r>
                      <a:endParaRPr lang="en-US" sz="1000" kern="140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endParaRPr lang="en-US" sz="1100" b="1" kern="1400">
                        <a:solidFill>
                          <a:srgbClr val="000000"/>
                        </a:solidFill>
                        <a:latin typeface="Arial"/>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a:noFill/>
                    </a:lnT>
                    <a:lnB>
                      <a:noFill/>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a:noFill/>
                    </a:lnT>
                    <a:lnB>
                      <a:noFill/>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a:noFill/>
                    </a:lnT>
                    <a:lnB>
                      <a:noFill/>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a:noFill/>
                    </a:lnT>
                    <a:lnB>
                      <a:noFill/>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a:noFill/>
                    </a:lnT>
                    <a:lnB>
                      <a:noFill/>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a:noFill/>
                    </a:lnT>
                    <a:lnB>
                      <a:noFill/>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marR="0" indent="0" algn="ctr" rtl="0">
                        <a:spcBef>
                          <a:spcPts val="0"/>
                        </a:spcBef>
                        <a:spcAft>
                          <a:spcPts val="1400"/>
                        </a:spcAft>
                      </a:pPr>
                      <a:r>
                        <a:rPr lang="en-US" sz="1100" b="1" kern="1400">
                          <a:solidFill>
                            <a:srgbClr val="000000"/>
                          </a:solidFill>
                          <a:latin typeface="Arial"/>
                        </a:rPr>
                        <a:t>1</a:t>
                      </a:r>
                      <a:endParaRPr lang="en-US" sz="1000" kern="1400">
                        <a:solidFill>
                          <a:srgbClr val="000000"/>
                        </a:solidFill>
                        <a:latin typeface="Times New Roman"/>
                      </a:endParaRPr>
                    </a:p>
                  </a:txBody>
                  <a:tcPr marL="9500" marR="9500" marT="95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2297">
                <a:tc>
                  <a:txBody>
                    <a:bodyPr/>
                    <a:lstStyle/>
                    <a:p>
                      <a:pPr marL="0" marR="0" indent="0" algn="ctr" rtl="0">
                        <a:spcBef>
                          <a:spcPts val="0"/>
                        </a:spcBef>
                        <a:spcAft>
                          <a:spcPts val="1400"/>
                        </a:spcAft>
                      </a:pPr>
                      <a:r>
                        <a:rPr lang="en-US" sz="1100" b="1" kern="1400">
                          <a:solidFill>
                            <a:srgbClr val="000000"/>
                          </a:solidFill>
                          <a:latin typeface="Arial"/>
                        </a:rPr>
                        <a:t>4</a:t>
                      </a:r>
                      <a:endParaRPr lang="en-US" sz="1000" kern="140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endParaRPr lang="en-US" sz="1100" b="1" kern="1400">
                        <a:solidFill>
                          <a:srgbClr val="000000"/>
                        </a:solidFill>
                        <a:latin typeface="Arial"/>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a:noFill/>
                    </a:lnT>
                    <a:lnB>
                      <a:noFill/>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a:noFill/>
                    </a:lnT>
                    <a:lnB>
                      <a:noFill/>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a:noFill/>
                    </a:lnT>
                    <a:lnB>
                      <a:noFill/>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a:noFill/>
                    </a:lnT>
                    <a:lnB>
                      <a:noFill/>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a:noFill/>
                    </a:lnT>
                    <a:lnB>
                      <a:noFill/>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a:noFill/>
                    </a:lnT>
                    <a:lnB>
                      <a:noFill/>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marR="0" indent="0" algn="ctr" rtl="0">
                        <a:spcBef>
                          <a:spcPts val="0"/>
                        </a:spcBef>
                        <a:spcAft>
                          <a:spcPts val="1400"/>
                        </a:spcAft>
                      </a:pPr>
                      <a:r>
                        <a:rPr lang="en-US" sz="1100" b="1" kern="1400">
                          <a:solidFill>
                            <a:srgbClr val="000000"/>
                          </a:solidFill>
                          <a:latin typeface="Arial"/>
                        </a:rPr>
                        <a:t>1</a:t>
                      </a:r>
                      <a:endParaRPr lang="en-US" sz="1000" kern="140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1563">
                <a:tc>
                  <a:txBody>
                    <a:bodyPr/>
                    <a:lstStyle/>
                    <a:p>
                      <a:pPr marL="0" marR="0" indent="0" algn="ctr" rtl="0">
                        <a:spcBef>
                          <a:spcPts val="0"/>
                        </a:spcBef>
                        <a:spcAft>
                          <a:spcPts val="1400"/>
                        </a:spcAft>
                      </a:pPr>
                      <a:r>
                        <a:rPr lang="en-US" sz="1100" b="1" kern="1400">
                          <a:solidFill>
                            <a:srgbClr val="000000"/>
                          </a:solidFill>
                          <a:latin typeface="Arial"/>
                        </a:rPr>
                        <a:t>4</a:t>
                      </a:r>
                      <a:endParaRPr lang="en-US" sz="1000" kern="140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endParaRPr lang="en-US" sz="1100" b="1" kern="1400">
                        <a:solidFill>
                          <a:srgbClr val="000000"/>
                        </a:solidFill>
                        <a:latin typeface="Arial"/>
                      </a:endParaRPr>
                    </a:p>
                  </a:txBody>
                  <a:tcPr marL="9525" marR="9525" marT="952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endParaRPr lang="en-US" sz="1000" kern="1400" dirty="0">
                        <a:solidFill>
                          <a:srgbClr val="000000"/>
                        </a:solidFill>
                        <a:latin typeface="Times New Roman"/>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endParaRPr lang="en-US" sz="1000" kern="1400">
                        <a:solidFill>
                          <a:srgbClr val="000000"/>
                        </a:solidFill>
                        <a:latin typeface="Times New Roman"/>
                      </a:endParaRPr>
                    </a:p>
                  </a:txBody>
                  <a:tcPr marL="9525" marR="9525" marT="952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r>
                        <a:rPr lang="en-US" sz="1100" b="1" kern="1400">
                          <a:solidFill>
                            <a:srgbClr val="000000"/>
                          </a:solidFill>
                          <a:latin typeface="Arial"/>
                        </a:rPr>
                        <a:t>1</a:t>
                      </a:r>
                      <a:endParaRPr lang="en-US" sz="1000" kern="140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2297">
                <a:tc>
                  <a:txBody>
                    <a:bodyPr/>
                    <a:lstStyle/>
                    <a:p>
                      <a:pPr marL="0" marR="0" indent="0" algn="ctr" rtl="0">
                        <a:spcBef>
                          <a:spcPts val="0"/>
                        </a:spcBef>
                        <a:spcAft>
                          <a:spcPts val="1400"/>
                        </a:spcAft>
                      </a:pPr>
                      <a:r>
                        <a:rPr lang="en-US" sz="1100" b="1" kern="1400">
                          <a:solidFill>
                            <a:srgbClr val="000000"/>
                          </a:solidFill>
                          <a:latin typeface="Arial"/>
                        </a:rPr>
                        <a:t>4</a:t>
                      </a:r>
                      <a:endParaRPr lang="en-US" sz="1000" kern="140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r>
                        <a:rPr lang="en-US" sz="1100" b="1" kern="1400">
                          <a:solidFill>
                            <a:srgbClr val="000000"/>
                          </a:solidFill>
                          <a:latin typeface="Arial"/>
                        </a:rPr>
                        <a:t>2</a:t>
                      </a:r>
                      <a:endParaRPr lang="en-US" sz="1000" kern="140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r>
                        <a:rPr lang="en-US" sz="1100" b="1" kern="1400">
                          <a:solidFill>
                            <a:srgbClr val="000000"/>
                          </a:solidFill>
                          <a:latin typeface="Arial"/>
                        </a:rPr>
                        <a:t>2</a:t>
                      </a:r>
                      <a:endParaRPr lang="en-US" sz="1000" kern="140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r>
                        <a:rPr lang="en-US" sz="1100" b="1" kern="1400">
                          <a:solidFill>
                            <a:srgbClr val="000000"/>
                          </a:solidFill>
                          <a:latin typeface="Arial"/>
                        </a:rPr>
                        <a:t>2</a:t>
                      </a:r>
                      <a:endParaRPr lang="en-US" sz="1000" kern="140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r>
                        <a:rPr lang="en-US" sz="1100" b="1" kern="1400">
                          <a:solidFill>
                            <a:srgbClr val="000000"/>
                          </a:solidFill>
                          <a:latin typeface="Arial"/>
                        </a:rPr>
                        <a:t>2</a:t>
                      </a:r>
                      <a:endParaRPr lang="en-US" sz="1000" kern="140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r>
                        <a:rPr lang="en-US" sz="1100" b="1" kern="1400">
                          <a:solidFill>
                            <a:srgbClr val="000000"/>
                          </a:solidFill>
                          <a:latin typeface="Arial"/>
                        </a:rPr>
                        <a:t>2</a:t>
                      </a:r>
                      <a:endParaRPr lang="en-US" sz="1000" kern="140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r>
                        <a:rPr lang="en-US" sz="1100" b="1" kern="1400">
                          <a:solidFill>
                            <a:srgbClr val="000000"/>
                          </a:solidFill>
                          <a:latin typeface="Arial"/>
                        </a:rPr>
                        <a:t>2</a:t>
                      </a:r>
                      <a:endParaRPr lang="en-US" sz="1000" kern="140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r>
                        <a:rPr lang="en-US" sz="1100" b="1" kern="1400" dirty="0">
                          <a:solidFill>
                            <a:srgbClr val="000000"/>
                          </a:solidFill>
                          <a:latin typeface="Arial"/>
                        </a:rPr>
                        <a:t>2</a:t>
                      </a:r>
                      <a:endParaRPr lang="en-US" sz="1000" kern="1400" dirty="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r>
                        <a:rPr lang="en-US" sz="1100" b="1" kern="1400">
                          <a:solidFill>
                            <a:srgbClr val="000000"/>
                          </a:solidFill>
                          <a:latin typeface="Arial"/>
                        </a:rPr>
                        <a:t>2</a:t>
                      </a:r>
                      <a:endParaRPr lang="en-US" sz="1000" kern="140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rtl="0">
                        <a:spcBef>
                          <a:spcPts val="0"/>
                        </a:spcBef>
                        <a:spcAft>
                          <a:spcPts val="1400"/>
                        </a:spcAft>
                      </a:pPr>
                      <a:r>
                        <a:rPr lang="en-US" sz="1100" b="1" kern="1400" dirty="0">
                          <a:solidFill>
                            <a:srgbClr val="000000"/>
                          </a:solidFill>
                          <a:latin typeface="Arial"/>
                        </a:rPr>
                        <a:t>1</a:t>
                      </a:r>
                      <a:endParaRPr lang="en-US" sz="1000" kern="1400" dirty="0">
                        <a:solidFill>
                          <a:srgbClr val="000000"/>
                        </a:solidFill>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21603" name="Text Box 5"/>
          <p:cNvSpPr txBox="1">
            <a:spLocks noChangeArrowheads="1"/>
          </p:cNvSpPr>
          <p:nvPr/>
        </p:nvSpPr>
        <p:spPr bwMode="auto">
          <a:xfrm>
            <a:off x="3124200" y="2133600"/>
            <a:ext cx="2754313" cy="231775"/>
          </a:xfrm>
          <a:prstGeom prst="rect">
            <a:avLst/>
          </a:prstGeom>
          <a:noFill/>
          <a:ln w="9525" algn="in">
            <a:noFill/>
            <a:miter lim="800000"/>
            <a:headEnd/>
            <a:tailEnd/>
          </a:ln>
        </p:spPr>
        <p:txBody>
          <a:bodyPr lIns="36576" tIns="36576" rIns="36576" bIns="36576"/>
          <a:lstStyle/>
          <a:p>
            <a:pPr>
              <a:defRPr/>
            </a:pPr>
            <a:r>
              <a:rPr lang="en-US" sz="1050" dirty="0">
                <a:solidFill>
                  <a:srgbClr val="000000"/>
                </a:solidFill>
              </a:rPr>
              <a:t>TRANSPORTATION SERVICES — LINC</a:t>
            </a:r>
            <a:endParaRPr lang="en-US" sz="1200" b="1" dirty="0">
              <a:solidFill>
                <a:srgbClr val="000000"/>
              </a:solidFill>
            </a:endParaRPr>
          </a:p>
          <a:p>
            <a:pPr>
              <a:defRPr/>
            </a:pPr>
            <a:endParaRPr lang="en-US" sz="1050" dirty="0">
              <a:solidFill>
                <a:srgbClr val="000000"/>
              </a:solidFill>
            </a:endParaRPr>
          </a:p>
          <a:p>
            <a:pPr>
              <a:defRPr/>
            </a:pPr>
            <a:endParaRPr lang="en-US" sz="2000" dirty="0"/>
          </a:p>
        </p:txBody>
      </p:sp>
      <p:sp>
        <p:nvSpPr>
          <p:cNvPr id="51298" name="Text Box 6"/>
          <p:cNvSpPr txBox="1">
            <a:spLocks noChangeArrowheads="1"/>
          </p:cNvSpPr>
          <p:nvPr/>
        </p:nvSpPr>
        <p:spPr bwMode="auto">
          <a:xfrm>
            <a:off x="3048000" y="2362200"/>
            <a:ext cx="2786063" cy="1155700"/>
          </a:xfrm>
          <a:prstGeom prst="rect">
            <a:avLst/>
          </a:prstGeom>
          <a:noFill/>
          <a:ln w="9525" algn="in">
            <a:noFill/>
            <a:miter lim="800000"/>
            <a:headEnd/>
            <a:tailEnd/>
          </a:ln>
        </p:spPr>
        <p:txBody>
          <a:bodyPr lIns="36576" tIns="36576" rIns="36576" bIns="36576"/>
          <a:lstStyle/>
          <a:p>
            <a:r>
              <a:rPr lang="en-US" sz="1000">
                <a:solidFill>
                  <a:srgbClr val="000000"/>
                </a:solidFill>
                <a:latin typeface="Lucida Sans" pitchFamily="34" charset="0"/>
              </a:rPr>
              <a:t>Card Number: </a:t>
            </a:r>
            <a:r>
              <a:rPr lang="en-US" sz="1000" b="1">
                <a:solidFill>
                  <a:srgbClr val="000000"/>
                </a:solidFill>
                <a:latin typeface="Lucida Sans" pitchFamily="34" charset="0"/>
              </a:rPr>
              <a:t>CA</a:t>
            </a:r>
            <a:r>
              <a:rPr lang="en-US" sz="1000">
                <a:solidFill>
                  <a:srgbClr val="000000"/>
                </a:solidFill>
                <a:latin typeface="Lucida Sans" pitchFamily="34" charset="0"/>
              </a:rPr>
              <a:t>  SR #81    </a:t>
            </a:r>
          </a:p>
          <a:p>
            <a:r>
              <a:rPr lang="en-US" sz="1000">
                <a:solidFill>
                  <a:srgbClr val="000000"/>
                </a:solidFill>
                <a:latin typeface="Lucida Sans" pitchFamily="34" charset="0"/>
              </a:rPr>
              <a:t>Month Valid:  DEC, 2011</a:t>
            </a:r>
          </a:p>
          <a:p>
            <a:r>
              <a:rPr lang="en-US" sz="1000">
                <a:solidFill>
                  <a:srgbClr val="000000"/>
                </a:solidFill>
                <a:latin typeface="Lucida Sans" pitchFamily="34" charset="0"/>
              </a:rPr>
              <a:t>Name:  </a:t>
            </a:r>
            <a:r>
              <a:rPr lang="en-US" sz="900">
                <a:solidFill>
                  <a:srgbClr val="000000"/>
                </a:solidFill>
                <a:latin typeface="Lucida Sans" pitchFamily="34" charset="0"/>
              </a:rPr>
              <a:t>CUSTOMER NAME</a:t>
            </a:r>
            <a:endParaRPr lang="en-US" sz="1000">
              <a:solidFill>
                <a:srgbClr val="000000"/>
              </a:solidFill>
              <a:latin typeface="Lucida Sans" pitchFamily="34" charset="0"/>
            </a:endParaRPr>
          </a:p>
          <a:p>
            <a:r>
              <a:rPr lang="en-US" sz="1000">
                <a:solidFill>
                  <a:srgbClr val="000000"/>
                </a:solidFill>
                <a:latin typeface="Lucida Sans" pitchFamily="34" charset="0"/>
              </a:rPr>
              <a:t>Phone: 555-1212</a:t>
            </a:r>
            <a:endParaRPr lang="en-US" sz="2000"/>
          </a:p>
        </p:txBody>
      </p:sp>
      <p:sp>
        <p:nvSpPr>
          <p:cNvPr id="51299" name="Text Box 7"/>
          <p:cNvSpPr txBox="1">
            <a:spLocks noChangeArrowheads="1"/>
          </p:cNvSpPr>
          <p:nvPr/>
        </p:nvSpPr>
        <p:spPr bwMode="auto">
          <a:xfrm>
            <a:off x="3124200" y="3057525"/>
            <a:ext cx="1565275" cy="396875"/>
          </a:xfrm>
          <a:prstGeom prst="rect">
            <a:avLst/>
          </a:prstGeom>
          <a:noFill/>
          <a:ln w="9525" algn="in">
            <a:noFill/>
            <a:miter lim="800000"/>
            <a:headEnd/>
            <a:tailEnd/>
          </a:ln>
        </p:spPr>
        <p:txBody>
          <a:bodyPr lIns="36576" tIns="36576" rIns="36576" bIns="36576"/>
          <a:lstStyle/>
          <a:p>
            <a:r>
              <a:rPr lang="en-US" sz="800" b="1">
                <a:solidFill>
                  <a:srgbClr val="0000FF"/>
                </a:solidFill>
                <a:latin typeface="Arial Narrow" pitchFamily="34" charset="0"/>
              </a:rPr>
              <a:t>Funding for this card is dependent on availability of grant funds.</a:t>
            </a:r>
            <a:endParaRPr lang="en-US"/>
          </a:p>
        </p:txBody>
      </p:sp>
      <p:sp>
        <p:nvSpPr>
          <p:cNvPr id="51300" name="Text Box 8"/>
          <p:cNvSpPr txBox="1">
            <a:spLocks noChangeArrowheads="1"/>
          </p:cNvSpPr>
          <p:nvPr/>
        </p:nvSpPr>
        <p:spPr bwMode="auto">
          <a:xfrm>
            <a:off x="4719638" y="2743200"/>
            <a:ext cx="1071562" cy="330200"/>
          </a:xfrm>
          <a:prstGeom prst="rect">
            <a:avLst/>
          </a:prstGeom>
          <a:noFill/>
          <a:ln w="19050" algn="in">
            <a:solidFill>
              <a:srgbClr val="000000"/>
            </a:solidFill>
            <a:miter lim="800000"/>
            <a:headEnd/>
            <a:tailEnd/>
          </a:ln>
        </p:spPr>
        <p:txBody>
          <a:bodyPr lIns="36576" tIns="36576" rIns="36576" bIns="36576"/>
          <a:lstStyle/>
          <a:p>
            <a:r>
              <a:rPr lang="en-US" sz="1000" b="1">
                <a:solidFill>
                  <a:srgbClr val="000000"/>
                </a:solidFill>
                <a:latin typeface="Arial Black" pitchFamily="34" charset="0"/>
              </a:rPr>
              <a:t>CO-PAY:  $0</a:t>
            </a:r>
            <a:endParaRPr lang="en-US" sz="1600"/>
          </a:p>
        </p:txBody>
      </p:sp>
      <p:sp>
        <p:nvSpPr>
          <p:cNvPr id="51301" name="Text Box 9"/>
          <p:cNvSpPr txBox="1">
            <a:spLocks noChangeArrowheads="1"/>
          </p:cNvSpPr>
          <p:nvPr/>
        </p:nvSpPr>
        <p:spPr bwMode="auto">
          <a:xfrm>
            <a:off x="4648200" y="3048000"/>
            <a:ext cx="1158875" cy="363538"/>
          </a:xfrm>
          <a:prstGeom prst="rect">
            <a:avLst/>
          </a:prstGeom>
          <a:noFill/>
          <a:ln w="9525" algn="in">
            <a:noFill/>
            <a:miter lim="800000"/>
            <a:headEnd/>
            <a:tailEnd/>
          </a:ln>
        </p:spPr>
        <p:txBody>
          <a:bodyPr lIns="36576" tIns="36576" rIns="36576" bIns="36576"/>
          <a:lstStyle/>
          <a:p>
            <a:r>
              <a:rPr lang="en-US" sz="800" b="1" i="1">
                <a:solidFill>
                  <a:srgbClr val="0000FF"/>
                </a:solidFill>
                <a:latin typeface="Arial Narrow" pitchFamily="34" charset="0"/>
              </a:rPr>
              <a:t>$0 Co-Pay within city </a:t>
            </a:r>
          </a:p>
          <a:p>
            <a:r>
              <a:rPr lang="en-US" sz="800" b="1" i="1">
                <a:solidFill>
                  <a:srgbClr val="0000FF"/>
                </a:solidFill>
                <a:latin typeface="Arial Narrow" pitchFamily="34" charset="0"/>
              </a:rPr>
              <a:t>limits or ten mile radius.</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Number Placeholder 1"/>
          <p:cNvSpPr>
            <a:spLocks noGrp="1"/>
          </p:cNvSpPr>
          <p:nvPr>
            <p:ph type="sldNum" sz="quarter" idx="10"/>
          </p:nvPr>
        </p:nvSpPr>
        <p:spPr>
          <a:noFill/>
        </p:spPr>
        <p:txBody>
          <a:bodyPr/>
          <a:lstStyle/>
          <a:p>
            <a:fld id="{D6F0ED48-321D-40D8-8B24-83C05CBBF054}" type="slidenum">
              <a:rPr lang="en-US" smtClean="0">
                <a:cs typeface="Arial" charset="0"/>
              </a:rPr>
              <a:pPr/>
              <a:t>1</a:t>
            </a:fld>
            <a:endParaRPr lang="en-US" smtClean="0">
              <a:cs typeface="Arial" charset="0"/>
            </a:endParaRPr>
          </a:p>
        </p:txBody>
      </p:sp>
      <p:sp>
        <p:nvSpPr>
          <p:cNvPr id="94210" name="Rectangle 2" descr="Text Box: CIL-NET Presents…"/>
          <p:cNvSpPr>
            <a:spLocks noChangeArrowheads="1"/>
          </p:cNvSpPr>
          <p:nvPr>
            <p:custDataLst>
              <p:tags r:id="rId2"/>
            </p:custDataLst>
          </p:nvPr>
        </p:nvSpPr>
        <p:spPr bwMode="auto">
          <a:xfrm>
            <a:off x="685800" y="511175"/>
            <a:ext cx="7772400" cy="1470025"/>
          </a:xfrm>
          <a:prstGeom prst="rect">
            <a:avLst/>
          </a:prstGeom>
          <a:noFill/>
          <a:ln w="9525">
            <a:noFill/>
            <a:miter lim="800000"/>
            <a:headEnd/>
            <a:tailEnd/>
          </a:ln>
        </p:spPr>
        <p:txBody>
          <a:bodyPr anchor="ctr"/>
          <a:lstStyle/>
          <a:p>
            <a:pPr algn="ctr">
              <a:defRPr/>
            </a:pPr>
            <a:r>
              <a:rPr lang="en-US" sz="3600" b="1">
                <a:solidFill>
                  <a:schemeClr val="accent2"/>
                </a:solidFill>
                <a:effectLst>
                  <a:outerShdw blurRad="38100" dist="38100" dir="2700000" algn="tl">
                    <a:srgbClr val="C0C0C0"/>
                  </a:outerShdw>
                </a:effectLst>
                <a:latin typeface="Arial Rounded MT Bold" pitchFamily="34" charset="0"/>
                <a:cs typeface="+mn-cs"/>
              </a:rPr>
              <a:t>CIL-NET Presents…</a:t>
            </a:r>
            <a:br>
              <a:rPr lang="en-US" sz="3600" b="1">
                <a:solidFill>
                  <a:schemeClr val="accent2"/>
                </a:solidFill>
                <a:effectLst>
                  <a:outerShdw blurRad="38100" dist="38100" dir="2700000" algn="tl">
                    <a:srgbClr val="C0C0C0"/>
                  </a:outerShdw>
                </a:effectLst>
                <a:latin typeface="Arial Rounded MT Bold" pitchFamily="34" charset="0"/>
                <a:cs typeface="+mn-cs"/>
              </a:rPr>
            </a:br>
            <a:r>
              <a:rPr lang="en-US" sz="3200" b="1">
                <a:solidFill>
                  <a:schemeClr val="accent2"/>
                </a:solidFill>
                <a:effectLst>
                  <a:outerShdw blurRad="38100" dist="38100" dir="2700000" algn="tl">
                    <a:srgbClr val="C0C0C0"/>
                  </a:outerShdw>
                </a:effectLst>
                <a:latin typeface="Arial Rounded MT Bold" pitchFamily="34" charset="0"/>
                <a:cs typeface="+mn-cs"/>
              </a:rPr>
              <a:t>A National Teleconference &amp; Webinar</a:t>
            </a:r>
            <a:r>
              <a:rPr lang="en-US" sz="3200">
                <a:solidFill>
                  <a:schemeClr val="accent2"/>
                </a:solidFill>
                <a:effectLst>
                  <a:outerShdw blurRad="38100" dist="38100" dir="2700000" algn="tl">
                    <a:srgbClr val="C0C0C0"/>
                  </a:outerShdw>
                </a:effectLst>
                <a:latin typeface="Arial Rounded MT Bold" pitchFamily="34" charset="0"/>
                <a:cs typeface="+mn-cs"/>
              </a:rPr>
              <a:t/>
            </a:r>
            <a:br>
              <a:rPr lang="en-US" sz="3200">
                <a:solidFill>
                  <a:schemeClr val="accent2"/>
                </a:solidFill>
                <a:effectLst>
                  <a:outerShdw blurRad="38100" dist="38100" dir="2700000" algn="tl">
                    <a:srgbClr val="C0C0C0"/>
                  </a:outerShdw>
                </a:effectLst>
                <a:latin typeface="Arial Rounded MT Bold" pitchFamily="34" charset="0"/>
                <a:cs typeface="+mn-cs"/>
              </a:rPr>
            </a:br>
            <a:endParaRPr lang="en-US" sz="3200">
              <a:solidFill>
                <a:schemeClr val="accent2"/>
              </a:solidFill>
              <a:effectLst>
                <a:outerShdw blurRad="38100" dist="38100" dir="2700000" algn="tl">
                  <a:srgbClr val="C0C0C0"/>
                </a:outerShdw>
              </a:effectLst>
              <a:latin typeface="Arial Rounded MT Bold" pitchFamily="34" charset="0"/>
              <a:cs typeface="+mn-cs"/>
            </a:endParaRPr>
          </a:p>
        </p:txBody>
      </p:sp>
      <p:sp>
        <p:nvSpPr>
          <p:cNvPr id="16387" name="Rectangle 3"/>
          <p:cNvSpPr>
            <a:spLocks noChangeArrowheads="1"/>
          </p:cNvSpPr>
          <p:nvPr/>
        </p:nvSpPr>
        <p:spPr bwMode="auto">
          <a:xfrm>
            <a:off x="609600" y="1828800"/>
            <a:ext cx="8001000" cy="1752600"/>
          </a:xfrm>
          <a:prstGeom prst="rect">
            <a:avLst/>
          </a:prstGeom>
          <a:noFill/>
          <a:ln w="9525">
            <a:noFill/>
            <a:miter lim="800000"/>
            <a:headEnd/>
            <a:tailEnd/>
          </a:ln>
        </p:spPr>
        <p:txBody>
          <a:bodyPr/>
          <a:lstStyle/>
          <a:p>
            <a:pPr algn="ctr">
              <a:spcBef>
                <a:spcPct val="20000"/>
              </a:spcBef>
            </a:pPr>
            <a:r>
              <a:rPr lang="en-US" sz="2600" b="1">
                <a:solidFill>
                  <a:schemeClr val="accent2"/>
                </a:solidFill>
                <a:latin typeface="Arial Rounded MT Bold" pitchFamily="34" charset="0"/>
              </a:rPr>
              <a:t>Ride On! An Introduction to Accessible Transportation Programs and Advocacy at Centers for Independent Living</a:t>
            </a:r>
            <a:r>
              <a:rPr lang="en-US" sz="2400">
                <a:latin typeface="Tahoma" pitchFamily="34" charset="0"/>
              </a:rPr>
              <a:t> </a:t>
            </a:r>
          </a:p>
          <a:p>
            <a:pPr algn="ctr">
              <a:spcBef>
                <a:spcPct val="20000"/>
              </a:spcBef>
            </a:pPr>
            <a:r>
              <a:rPr lang="en-US" sz="2400" b="1">
                <a:solidFill>
                  <a:schemeClr val="accent2"/>
                </a:solidFill>
                <a:latin typeface="Arial Rounded MT Bold" pitchFamily="34" charset="0"/>
              </a:rPr>
              <a:t>Part 2</a:t>
            </a:r>
            <a:endParaRPr lang="en-US" sz="2600" b="1">
              <a:solidFill>
                <a:schemeClr val="accent2"/>
              </a:solidFill>
              <a:latin typeface="Arial Rounded MT Bold" pitchFamily="34" charset="0"/>
            </a:endParaRPr>
          </a:p>
          <a:p>
            <a:pPr algn="ctr">
              <a:spcBef>
                <a:spcPct val="20000"/>
              </a:spcBef>
            </a:pPr>
            <a:endParaRPr lang="en-US" sz="800">
              <a:solidFill>
                <a:schemeClr val="accent2"/>
              </a:solidFill>
              <a:latin typeface="Arial Rounded MT Bold" pitchFamily="34" charset="0"/>
            </a:endParaRPr>
          </a:p>
          <a:p>
            <a:pPr algn="ctr">
              <a:spcBef>
                <a:spcPct val="20000"/>
              </a:spcBef>
            </a:pPr>
            <a:endParaRPr lang="en-US" sz="2200">
              <a:solidFill>
                <a:schemeClr val="accent2"/>
              </a:solidFill>
              <a:latin typeface="Arial Rounded MT Bold" pitchFamily="34" charset="0"/>
            </a:endParaRPr>
          </a:p>
          <a:p>
            <a:pPr algn="ctr">
              <a:spcBef>
                <a:spcPct val="20000"/>
              </a:spcBef>
            </a:pPr>
            <a:r>
              <a:rPr lang="en-US" sz="2200">
                <a:solidFill>
                  <a:schemeClr val="accent2"/>
                </a:solidFill>
                <a:latin typeface="Arial Rounded MT Bold" pitchFamily="34" charset="0"/>
              </a:rPr>
              <a:t>July 28, 2011</a:t>
            </a:r>
          </a:p>
          <a:p>
            <a:pPr algn="ctr">
              <a:spcBef>
                <a:spcPct val="20000"/>
              </a:spcBef>
            </a:pPr>
            <a:endParaRPr lang="en-US" sz="700">
              <a:solidFill>
                <a:schemeClr val="accent2"/>
              </a:solidFill>
              <a:latin typeface="Arial Rounded MT Bold" pitchFamily="34" charset="0"/>
            </a:endParaRPr>
          </a:p>
          <a:p>
            <a:pPr algn="ctr">
              <a:spcBef>
                <a:spcPct val="20000"/>
              </a:spcBef>
            </a:pPr>
            <a:endParaRPr lang="en-US" sz="800">
              <a:solidFill>
                <a:schemeClr val="accent2"/>
              </a:solidFill>
              <a:latin typeface="Arial Rounded MT Bold" pitchFamily="34" charset="0"/>
            </a:endParaRPr>
          </a:p>
          <a:p>
            <a:pPr algn="ctr">
              <a:spcBef>
                <a:spcPct val="20000"/>
              </a:spcBef>
            </a:pPr>
            <a:r>
              <a:rPr lang="en-US" sz="2200">
                <a:solidFill>
                  <a:schemeClr val="accent2"/>
                </a:solidFill>
                <a:latin typeface="Arial Rounded MT Bold" pitchFamily="34" charset="0"/>
              </a:rPr>
              <a:t>Presenters:</a:t>
            </a:r>
          </a:p>
          <a:p>
            <a:pPr algn="ctr">
              <a:spcBef>
                <a:spcPct val="20000"/>
              </a:spcBef>
            </a:pPr>
            <a:r>
              <a:rPr lang="en-US" sz="2200" b="1" i="1">
                <a:solidFill>
                  <a:schemeClr val="accent2"/>
                </a:solidFill>
                <a:latin typeface="Arial Rounded MT Bold" pitchFamily="34" charset="0"/>
              </a:rPr>
              <a:t>Roger Howard</a:t>
            </a:r>
          </a:p>
          <a:p>
            <a:pPr algn="ctr">
              <a:spcBef>
                <a:spcPct val="20000"/>
              </a:spcBef>
            </a:pPr>
            <a:r>
              <a:rPr lang="en-US" sz="2200" b="1" i="1">
                <a:solidFill>
                  <a:schemeClr val="accent2"/>
                </a:solidFill>
                <a:latin typeface="Arial Rounded MT Bold" pitchFamily="34" charset="0"/>
              </a:rPr>
              <a:t>Stephanie Woodward</a:t>
            </a:r>
          </a:p>
          <a:p>
            <a:pPr algn="ctr">
              <a:spcBef>
                <a:spcPct val="20000"/>
              </a:spcBef>
            </a:pPr>
            <a:endParaRPr lang="en-US" sz="2400">
              <a:solidFill>
                <a:schemeClr val="accent2"/>
              </a:solidFill>
              <a:latin typeface="Arial Rounded MT Bold" pitchFamily="34" charset="0"/>
            </a:endParaRPr>
          </a:p>
        </p:txBody>
      </p:sp>
    </p:spTree>
    <p:custDataLst>
      <p:tags r:id="rId1"/>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Number Placeholder 3"/>
          <p:cNvSpPr>
            <a:spLocks noGrp="1"/>
          </p:cNvSpPr>
          <p:nvPr>
            <p:ph type="sldNum" sz="quarter" idx="10"/>
          </p:nvPr>
        </p:nvSpPr>
        <p:spPr>
          <a:noFill/>
        </p:spPr>
        <p:txBody>
          <a:bodyPr/>
          <a:lstStyle/>
          <a:p>
            <a:fld id="{39F06DEA-36B4-4B5C-A7BE-844AAC810223}" type="slidenum">
              <a:rPr lang="en-US" smtClean="0">
                <a:cs typeface="Arial" charset="0"/>
              </a:rPr>
              <a:pPr/>
              <a:t>19</a:t>
            </a:fld>
            <a:endParaRPr lang="en-US" smtClean="0">
              <a:cs typeface="Arial" charset="0"/>
            </a:endParaRPr>
          </a:p>
        </p:txBody>
      </p:sp>
      <p:sp>
        <p:nvSpPr>
          <p:cNvPr id="6" name="Title 5"/>
          <p:cNvSpPr>
            <a:spLocks noGrp="1"/>
          </p:cNvSpPr>
          <p:nvPr>
            <p:ph type="title"/>
          </p:nvPr>
        </p:nvSpPr>
        <p:spPr>
          <a:xfrm>
            <a:off x="228600" y="274638"/>
            <a:ext cx="7620000" cy="792162"/>
          </a:xfrm>
        </p:spPr>
        <p:txBody>
          <a:bodyPr/>
          <a:lstStyle/>
          <a:p>
            <a:pPr eaLnBrk="1" hangingPunct="1">
              <a:defRPr/>
            </a:pPr>
            <a:r>
              <a:rPr lang="en-US" dirty="0" smtClean="0"/>
              <a:t>LINC Program Funding</a:t>
            </a:r>
          </a:p>
        </p:txBody>
      </p:sp>
      <p:sp>
        <p:nvSpPr>
          <p:cNvPr id="53251" name="Content Placeholder 6"/>
          <p:cNvSpPr>
            <a:spLocks noGrp="1"/>
          </p:cNvSpPr>
          <p:nvPr>
            <p:ph type="body" idx="1"/>
          </p:nvPr>
        </p:nvSpPr>
        <p:spPr>
          <a:xfrm>
            <a:off x="304800" y="1066800"/>
            <a:ext cx="8610600" cy="5029200"/>
          </a:xfrm>
        </p:spPr>
        <p:txBody>
          <a:bodyPr/>
          <a:lstStyle/>
          <a:p>
            <a:pPr eaLnBrk="1" hangingPunct="1">
              <a:buFontTx/>
              <a:buNone/>
            </a:pPr>
            <a:r>
              <a:rPr lang="en-US" smtClean="0"/>
              <a:t>The transportation program is funded by a combination of:</a:t>
            </a:r>
          </a:p>
          <a:p>
            <a:pPr eaLnBrk="1" hangingPunct="1"/>
            <a:r>
              <a:rPr lang="en-US" smtClean="0"/>
              <a:t>5310 Elderly Individuals &amp; Individuals with Disabilities Program</a:t>
            </a:r>
          </a:p>
          <a:p>
            <a:pPr eaLnBrk="1" hangingPunct="1"/>
            <a:r>
              <a:rPr lang="en-US" smtClean="0"/>
              <a:t>5316 Job Access and Reverse Commute Program (JARC)</a:t>
            </a:r>
          </a:p>
          <a:p>
            <a:pPr eaLnBrk="1" hangingPunct="1"/>
            <a:r>
              <a:rPr lang="en-US" smtClean="0"/>
              <a:t>5317 New Freedom Initiative Program</a:t>
            </a:r>
          </a:p>
          <a:p>
            <a:pPr eaLnBrk="1" hangingPunct="1"/>
            <a:r>
              <a:rPr lang="en-US" smtClean="0"/>
              <a:t>Older Americans Act funds through the local Area Agency on Aging</a:t>
            </a:r>
          </a:p>
          <a:p>
            <a:pPr eaLnBrk="1" hangingPunct="1"/>
            <a:r>
              <a:rPr lang="en-US" smtClean="0"/>
              <a:t>LINC match from unrestricted revenues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Number Placeholder 3"/>
          <p:cNvSpPr>
            <a:spLocks noGrp="1"/>
          </p:cNvSpPr>
          <p:nvPr>
            <p:ph type="sldNum" sz="quarter" idx="10"/>
          </p:nvPr>
        </p:nvSpPr>
        <p:spPr>
          <a:noFill/>
        </p:spPr>
        <p:txBody>
          <a:bodyPr/>
          <a:lstStyle/>
          <a:p>
            <a:fld id="{C1F95872-F186-4356-BAA3-39CAF8FE3D76}" type="slidenum">
              <a:rPr lang="en-US" smtClean="0">
                <a:cs typeface="Arial" charset="0"/>
              </a:rPr>
              <a:pPr/>
              <a:t>20</a:t>
            </a:fld>
            <a:endParaRPr lang="en-US" smtClean="0">
              <a:cs typeface="Arial" charset="0"/>
            </a:endParaRPr>
          </a:p>
        </p:txBody>
      </p:sp>
      <p:sp>
        <p:nvSpPr>
          <p:cNvPr id="6" name="Title 5"/>
          <p:cNvSpPr>
            <a:spLocks noGrp="1"/>
          </p:cNvSpPr>
          <p:nvPr>
            <p:ph type="title"/>
          </p:nvPr>
        </p:nvSpPr>
        <p:spPr>
          <a:xfrm>
            <a:off x="228600" y="0"/>
            <a:ext cx="7620000" cy="792163"/>
          </a:xfrm>
        </p:spPr>
        <p:txBody>
          <a:bodyPr/>
          <a:lstStyle/>
          <a:p>
            <a:pPr eaLnBrk="1" hangingPunct="1">
              <a:defRPr/>
            </a:pPr>
            <a:r>
              <a:rPr lang="en-US" dirty="0" smtClean="0"/>
              <a:t>Application reflects funding</a:t>
            </a:r>
          </a:p>
        </p:txBody>
      </p:sp>
      <p:sp>
        <p:nvSpPr>
          <p:cNvPr id="55299" name="Rectangle 7"/>
          <p:cNvSpPr>
            <a:spLocks noChangeArrowheads="1"/>
          </p:cNvSpPr>
          <p:nvPr/>
        </p:nvSpPr>
        <p:spPr bwMode="auto">
          <a:xfrm>
            <a:off x="1066800" y="593725"/>
            <a:ext cx="7010400" cy="4400550"/>
          </a:xfrm>
          <a:prstGeom prst="rect">
            <a:avLst/>
          </a:prstGeom>
          <a:noFill/>
          <a:ln w="9525">
            <a:noFill/>
            <a:miter lim="800000"/>
            <a:headEnd/>
            <a:tailEnd/>
          </a:ln>
        </p:spPr>
        <p:txBody>
          <a:bodyPr anchor="ctr">
            <a:spAutoFit/>
          </a:bodyPr>
          <a:lstStyle/>
          <a:p>
            <a:pPr>
              <a:tabLst>
                <a:tab pos="6446838" algn="r"/>
              </a:tabLst>
            </a:pPr>
            <a:r>
              <a:rPr lang="en-US" sz="1600" b="1">
                <a:cs typeface="Times New Roman" pitchFamily="18" charset="0"/>
              </a:rPr>
              <a:t>LINC TRANSPORTATION GRANT APPLICATION</a:t>
            </a:r>
            <a:endParaRPr lang="en-US" sz="1100">
              <a:cs typeface="Times New Roman" pitchFamily="18" charset="0"/>
            </a:endParaRPr>
          </a:p>
          <a:p>
            <a:pPr eaLnBrk="0" hangingPunct="0">
              <a:tabLst>
                <a:tab pos="6446838" algn="r"/>
              </a:tabLst>
            </a:pPr>
            <a:endParaRPr lang="en-US" sz="1000">
              <a:cs typeface="Times New Roman" pitchFamily="18" charset="0"/>
            </a:endParaRPr>
          </a:p>
          <a:p>
            <a:pPr eaLnBrk="0" hangingPunct="0">
              <a:tabLst>
                <a:tab pos="6446838" algn="r"/>
              </a:tabLst>
            </a:pPr>
            <a:r>
              <a:rPr lang="en-US" sz="1400">
                <a:cs typeface="Times New Roman" pitchFamily="18" charset="0"/>
              </a:rPr>
              <a:t>NAME:  ________________________________________________</a:t>
            </a:r>
            <a:endParaRPr lang="en-US" sz="1100">
              <a:cs typeface="Times New Roman" pitchFamily="18" charset="0"/>
            </a:endParaRPr>
          </a:p>
          <a:p>
            <a:pPr eaLnBrk="0" hangingPunct="0">
              <a:tabLst>
                <a:tab pos="6446838" algn="r"/>
              </a:tabLst>
            </a:pPr>
            <a:r>
              <a:rPr lang="en-US" sz="1400">
                <a:cs typeface="Times New Roman" pitchFamily="18" charset="0"/>
              </a:rPr>
              <a:t>ADDRESS:  _____________________________________________</a:t>
            </a:r>
            <a:endParaRPr lang="en-US" sz="1100">
              <a:cs typeface="Times New Roman" pitchFamily="18" charset="0"/>
            </a:endParaRPr>
          </a:p>
          <a:p>
            <a:pPr eaLnBrk="0" hangingPunct="0">
              <a:tabLst>
                <a:tab pos="6446838" algn="r"/>
              </a:tabLst>
            </a:pPr>
            <a:r>
              <a:rPr lang="en-US" sz="1400">
                <a:cs typeface="Times New Roman" pitchFamily="18" charset="0"/>
              </a:rPr>
              <a:t>_____________________________________  ZIP: _______-______</a:t>
            </a:r>
            <a:endParaRPr lang="en-US" sz="1100">
              <a:cs typeface="Times New Roman" pitchFamily="18" charset="0"/>
            </a:endParaRPr>
          </a:p>
          <a:p>
            <a:pPr eaLnBrk="0" hangingPunct="0">
              <a:tabLst>
                <a:tab pos="6446838" algn="r"/>
              </a:tabLst>
            </a:pPr>
            <a:r>
              <a:rPr lang="en-US" sz="1400">
                <a:cs typeface="Times New Roman" pitchFamily="18" charset="0"/>
              </a:rPr>
              <a:t>PHONE:  _______________________________________________</a:t>
            </a:r>
            <a:endParaRPr lang="en-US" sz="1100">
              <a:cs typeface="Times New Roman" pitchFamily="18" charset="0"/>
            </a:endParaRPr>
          </a:p>
          <a:p>
            <a:pPr eaLnBrk="0" hangingPunct="0">
              <a:tabLst>
                <a:tab pos="6446838" algn="r"/>
              </a:tabLst>
            </a:pPr>
            <a:r>
              <a:rPr lang="en-US" sz="1400">
                <a:cs typeface="Times New Roman" pitchFamily="18" charset="0"/>
              </a:rPr>
              <a:t>DATE OF BIRTH:  ________________________________________</a:t>
            </a:r>
            <a:endParaRPr lang="en-US" sz="1100">
              <a:cs typeface="Times New Roman" pitchFamily="18" charset="0"/>
            </a:endParaRPr>
          </a:p>
          <a:p>
            <a:pPr eaLnBrk="0" hangingPunct="0">
              <a:tabLst>
                <a:tab pos="6446838" algn="r"/>
              </a:tabLst>
            </a:pPr>
            <a:r>
              <a:rPr lang="en-US" sz="1400">
                <a:cs typeface="Times New Roman" pitchFamily="18" charset="0"/>
              </a:rPr>
              <a:t>I CERTIFY THAT : (check all that apply)</a:t>
            </a:r>
          </a:p>
          <a:p>
            <a:pPr eaLnBrk="0" hangingPunct="0">
              <a:tabLst>
                <a:tab pos="6446838" algn="r"/>
              </a:tabLst>
            </a:pPr>
            <a:endParaRPr lang="en-US" sz="1400">
              <a:cs typeface="Times New Roman" pitchFamily="18" charset="0"/>
            </a:endParaRPr>
          </a:p>
          <a:p>
            <a:pPr eaLnBrk="0" hangingPunct="0">
              <a:tabLst>
                <a:tab pos="6446838" algn="r"/>
              </a:tabLst>
            </a:pPr>
            <a:endParaRPr lang="en-US" sz="1400">
              <a:cs typeface="Times New Roman" pitchFamily="18" charset="0"/>
            </a:endParaRPr>
          </a:p>
          <a:p>
            <a:pPr eaLnBrk="0" hangingPunct="0">
              <a:tabLst>
                <a:tab pos="6446838" algn="r"/>
              </a:tabLst>
            </a:pPr>
            <a:endParaRPr lang="en-US" sz="1400">
              <a:cs typeface="Times New Roman" pitchFamily="18" charset="0"/>
            </a:endParaRPr>
          </a:p>
          <a:p>
            <a:pPr eaLnBrk="0" hangingPunct="0">
              <a:tabLst>
                <a:tab pos="6446838" algn="r"/>
              </a:tabLst>
            </a:pPr>
            <a:endParaRPr lang="en-US" sz="1400">
              <a:cs typeface="Times New Roman" pitchFamily="18" charset="0"/>
            </a:endParaRPr>
          </a:p>
          <a:p>
            <a:pPr eaLnBrk="0" hangingPunct="0">
              <a:tabLst>
                <a:tab pos="6446838" algn="r"/>
              </a:tabLst>
            </a:pPr>
            <a:endParaRPr lang="en-US" sz="1400">
              <a:cs typeface="Times New Roman" pitchFamily="18" charset="0"/>
            </a:endParaRPr>
          </a:p>
          <a:p>
            <a:pPr eaLnBrk="0" hangingPunct="0">
              <a:tabLst>
                <a:tab pos="6446838" algn="r"/>
              </a:tabLst>
            </a:pPr>
            <a:endParaRPr lang="en-US" sz="1400">
              <a:cs typeface="Times New Roman" pitchFamily="18" charset="0"/>
            </a:endParaRPr>
          </a:p>
          <a:p>
            <a:pPr eaLnBrk="0" hangingPunct="0">
              <a:tabLst>
                <a:tab pos="6446838" algn="r"/>
              </a:tabLst>
            </a:pPr>
            <a:endParaRPr lang="en-US" sz="1400">
              <a:cs typeface="Times New Roman" pitchFamily="18" charset="0"/>
            </a:endParaRPr>
          </a:p>
          <a:p>
            <a:pPr eaLnBrk="0" hangingPunct="0">
              <a:tabLst>
                <a:tab pos="6446838" algn="r"/>
              </a:tabLst>
            </a:pPr>
            <a:endParaRPr lang="en-US" sz="1400">
              <a:cs typeface="Times New Roman" pitchFamily="18" charset="0"/>
            </a:endParaRPr>
          </a:p>
          <a:p>
            <a:pPr eaLnBrk="0" hangingPunct="0">
              <a:tabLst>
                <a:tab pos="6446838" algn="r"/>
              </a:tabLst>
            </a:pPr>
            <a:r>
              <a:rPr lang="en-US" sz="1400">
                <a:cs typeface="Times New Roman" pitchFamily="18" charset="0"/>
              </a:rPr>
              <a:t>SIGNATURE:  ___________________________________________</a:t>
            </a:r>
            <a:endParaRPr lang="en-US" sz="1100">
              <a:cs typeface="Times New Roman" pitchFamily="18" charset="0"/>
            </a:endParaRPr>
          </a:p>
          <a:p>
            <a:pPr eaLnBrk="0" hangingPunct="0">
              <a:tabLst>
                <a:tab pos="6446838" algn="r"/>
              </a:tabLst>
            </a:pPr>
            <a:r>
              <a:rPr lang="en-US" sz="1400">
                <a:cs typeface="Times New Roman" pitchFamily="18" charset="0"/>
              </a:rPr>
              <a:t>DATE:  _________________________________________________</a:t>
            </a:r>
            <a:endParaRPr lang="en-US" sz="1100">
              <a:cs typeface="Times New Roman" pitchFamily="18" charset="0"/>
            </a:endParaRPr>
          </a:p>
          <a:p>
            <a:pPr eaLnBrk="0" hangingPunct="0">
              <a:tabLst>
                <a:tab pos="6446838" algn="r"/>
              </a:tabLst>
            </a:pPr>
            <a:r>
              <a:rPr lang="en-US" sz="1200" b="1" i="1" u="sng">
                <a:cs typeface="Times New Roman" pitchFamily="18" charset="0"/>
              </a:rPr>
              <a:t>COPY OF PHOTO ID IS REQUIRED IN ORDER TO PROCESS APPLICATION</a:t>
            </a:r>
            <a:endParaRPr lang="en-US" sz="1100">
              <a:cs typeface="Times New Roman" pitchFamily="18" charset="0"/>
            </a:endParaRPr>
          </a:p>
          <a:p>
            <a:pPr eaLnBrk="0" hangingPunct="0">
              <a:tabLst>
                <a:tab pos="6446838" algn="r"/>
              </a:tabLst>
            </a:pPr>
            <a:endParaRPr lang="en-US">
              <a:cs typeface="Times New Roman" pitchFamily="18" charset="0"/>
            </a:endParaRPr>
          </a:p>
        </p:txBody>
      </p:sp>
      <p:graphicFrame>
        <p:nvGraphicFramePr>
          <p:cNvPr id="7" name="Table 6"/>
          <p:cNvGraphicFramePr>
            <a:graphicFrameLocks noGrp="1"/>
          </p:cNvGraphicFramePr>
          <p:nvPr>
            <p:custDataLst>
              <p:tags r:id="rId1"/>
            </p:custDataLst>
          </p:nvPr>
        </p:nvGraphicFramePr>
        <p:xfrm>
          <a:off x="1524000" y="2451100"/>
          <a:ext cx="6096000" cy="368300"/>
        </p:xfrm>
        <a:graphic>
          <a:graphicData uri="http://schemas.openxmlformats.org/drawingml/2006/table">
            <a:tbl>
              <a:tblPr/>
              <a:tblGrid>
                <a:gridCol w="358588"/>
                <a:gridCol w="5737412"/>
              </a:tblGrid>
              <a:tr h="182753">
                <a:tc>
                  <a:txBody>
                    <a:bodyPr/>
                    <a:lstStyle/>
                    <a:p>
                      <a:pPr marL="0" marR="0">
                        <a:spcBef>
                          <a:spcPts val="0"/>
                        </a:spcBef>
                        <a:spcAft>
                          <a:spcPts val="0"/>
                        </a:spcAft>
                      </a:pPr>
                      <a:endParaRPr lang="en-US" sz="1200" dirty="0">
                        <a:latin typeface="Arial"/>
                        <a:ea typeface="Times New Roman"/>
                      </a:endParaRPr>
                    </a:p>
                  </a:txBody>
                  <a:tcPr marL="59765" marR="59765"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dirty="0">
                          <a:latin typeface="Arial"/>
                          <a:ea typeface="Times New Roman"/>
                        </a:rPr>
                        <a:t>I am 60 years old or older</a:t>
                      </a:r>
                      <a:endParaRPr lang="en-US" sz="1000" dirty="0">
                        <a:latin typeface="Times New Roman"/>
                        <a:ea typeface="Times New Roman"/>
                      </a:endParaRPr>
                    </a:p>
                  </a:txBody>
                  <a:tcPr marL="59765" marR="59765"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5547">
                <a:tc>
                  <a:txBody>
                    <a:bodyPr/>
                    <a:lstStyle/>
                    <a:p>
                      <a:pPr marL="0" marR="0">
                        <a:spcBef>
                          <a:spcPts val="0"/>
                        </a:spcBef>
                        <a:spcAft>
                          <a:spcPts val="0"/>
                        </a:spcAft>
                      </a:pPr>
                      <a:endParaRPr lang="en-US" sz="1200">
                        <a:latin typeface="Arial"/>
                        <a:ea typeface="Times New Roman"/>
                      </a:endParaRPr>
                    </a:p>
                  </a:txBody>
                  <a:tcPr marL="59765" marR="59765"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6446520" algn="r"/>
                        </a:tabLst>
                      </a:pPr>
                      <a:r>
                        <a:rPr lang="en-US" sz="1200" dirty="0">
                          <a:latin typeface="Arial"/>
                          <a:ea typeface="Times New Roman"/>
                        </a:rPr>
                        <a:t>I Have a disability(	)</a:t>
                      </a:r>
                      <a:endParaRPr lang="en-US" sz="1000" dirty="0">
                        <a:latin typeface="Times New Roman"/>
                        <a:ea typeface="Times New Roman"/>
                      </a:endParaRPr>
                    </a:p>
                  </a:txBody>
                  <a:tcPr marL="59765" marR="59765"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graphicFrame>
        <p:nvGraphicFramePr>
          <p:cNvPr id="8" name="Table 7"/>
          <p:cNvGraphicFramePr>
            <a:graphicFrameLocks noGrp="1"/>
          </p:cNvGraphicFramePr>
          <p:nvPr>
            <p:custDataLst>
              <p:tags r:id="rId2"/>
            </p:custDataLst>
          </p:nvPr>
        </p:nvGraphicFramePr>
        <p:xfrm>
          <a:off x="1524000" y="3048000"/>
          <a:ext cx="6172200" cy="739775"/>
        </p:xfrm>
        <a:graphic>
          <a:graphicData uri="http://schemas.openxmlformats.org/drawingml/2006/table">
            <a:tbl>
              <a:tblPr/>
              <a:tblGrid>
                <a:gridCol w="377825"/>
                <a:gridCol w="5794375"/>
              </a:tblGrid>
              <a:tr h="19843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300" b="0" i="0" u="none" strike="noStrike" cap="none" normalizeH="0" baseline="0" smtClean="0">
                        <a:ln>
                          <a:noFill/>
                        </a:ln>
                        <a:solidFill>
                          <a:schemeClr val="tx1"/>
                        </a:solidFill>
                        <a:effectLst/>
                        <a:latin typeface="Arial" charset="0"/>
                        <a:cs typeface="Times New Roman" pitchFamily="18" charset="0"/>
                      </a:endParaRPr>
                    </a:p>
                  </a:txBody>
                  <a:tcPr marL="64056" marR="64056"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Arial" charset="0"/>
                          <a:cs typeface="Times New Roman" pitchFamily="18" charset="0"/>
                        </a:rPr>
                        <a:t>I work @ </a:t>
                      </a:r>
                      <a:endParaRPr kumimoji="0" lang="en-US" sz="1100" b="0" i="0" u="none" strike="noStrike" cap="none" normalizeH="0" baseline="0" smtClean="0">
                        <a:ln>
                          <a:noFill/>
                        </a:ln>
                        <a:solidFill>
                          <a:schemeClr val="tx1"/>
                        </a:solidFill>
                        <a:effectLst/>
                        <a:latin typeface="Times New Roman" pitchFamily="18" charset="0"/>
                        <a:cs typeface="Times New Roman" pitchFamily="18" charset="0"/>
                      </a:endParaRPr>
                    </a:p>
                  </a:txBody>
                  <a:tcPr marL="64056" marR="64056"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429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300" b="0" i="0" u="none" strike="noStrike" cap="none" normalizeH="0" baseline="0" smtClean="0">
                        <a:ln>
                          <a:noFill/>
                        </a:ln>
                        <a:solidFill>
                          <a:schemeClr val="tx1"/>
                        </a:solidFill>
                        <a:effectLst/>
                        <a:latin typeface="Arial" charset="0"/>
                        <a:cs typeface="Times New Roman" pitchFamily="18" charset="0"/>
                      </a:endParaRPr>
                    </a:p>
                  </a:txBody>
                  <a:tcPr marL="64056" marR="64056"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Arial" charset="0"/>
                          <a:cs typeface="Times New Roman" pitchFamily="18" charset="0"/>
                        </a:rPr>
                        <a:t>I volunteer @                                                              </a:t>
                      </a:r>
                      <a:r>
                        <a:rPr kumimoji="0" lang="en-US" sz="1000" b="0" i="0" u="none" strike="noStrike" cap="none" normalizeH="0" baseline="0" smtClean="0">
                          <a:ln>
                            <a:noFill/>
                          </a:ln>
                          <a:solidFill>
                            <a:schemeClr val="tx1"/>
                          </a:solidFill>
                          <a:effectLst/>
                          <a:latin typeface="Arial" charset="0"/>
                          <a:cs typeface="Times New Roman" pitchFamily="18" charset="0"/>
                        </a:rPr>
                        <a:t>(at least 16 hrs a month)</a:t>
                      </a:r>
                      <a:endParaRPr kumimoji="0" lang="en-US" sz="1100" b="0" i="0" u="none" strike="noStrike" cap="none" normalizeH="0" baseline="0" smtClean="0">
                        <a:ln>
                          <a:noFill/>
                        </a:ln>
                        <a:solidFill>
                          <a:schemeClr val="tx1"/>
                        </a:solidFill>
                        <a:effectLst/>
                        <a:latin typeface="Times New Roman" pitchFamily="18" charset="0"/>
                        <a:cs typeface="Times New Roman" pitchFamily="18" charset="0"/>
                      </a:endParaRPr>
                    </a:p>
                  </a:txBody>
                  <a:tcPr marL="64056" marR="64056"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843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300" b="0" i="0" u="none" strike="noStrike" cap="none" normalizeH="0" baseline="0" smtClean="0">
                        <a:ln>
                          <a:noFill/>
                        </a:ln>
                        <a:solidFill>
                          <a:schemeClr val="tx1"/>
                        </a:solidFill>
                        <a:effectLst/>
                        <a:latin typeface="Arial" charset="0"/>
                        <a:cs typeface="Times New Roman" pitchFamily="18" charset="0"/>
                      </a:endParaRPr>
                    </a:p>
                  </a:txBody>
                  <a:tcPr marL="64056" marR="64056"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Arial" charset="0"/>
                          <a:cs typeface="Times New Roman" pitchFamily="18" charset="0"/>
                        </a:rPr>
                        <a:t>Training/Education:@</a:t>
                      </a:r>
                      <a:endParaRPr kumimoji="0" lang="en-US" sz="1100" b="0" i="0" u="none" strike="noStrike" cap="none" normalizeH="0" baseline="0" smtClean="0">
                        <a:ln>
                          <a:noFill/>
                        </a:ln>
                        <a:solidFill>
                          <a:schemeClr val="tx1"/>
                        </a:solidFill>
                        <a:effectLst/>
                        <a:latin typeface="Times New Roman" pitchFamily="18" charset="0"/>
                        <a:cs typeface="Times New Roman" pitchFamily="18" charset="0"/>
                      </a:endParaRPr>
                    </a:p>
                  </a:txBody>
                  <a:tcPr marL="64056" marR="64056"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55325" name="Rectangle 8"/>
          <p:cNvSpPr>
            <a:spLocks noChangeArrowheads="1"/>
          </p:cNvSpPr>
          <p:nvPr/>
        </p:nvSpPr>
        <p:spPr bwMode="auto">
          <a:xfrm>
            <a:off x="838200" y="4724400"/>
            <a:ext cx="6970713" cy="1600200"/>
          </a:xfrm>
          <a:prstGeom prst="rect">
            <a:avLst/>
          </a:prstGeom>
          <a:noFill/>
          <a:ln w="9525">
            <a:noFill/>
            <a:miter lim="800000"/>
            <a:headEnd/>
            <a:tailEnd/>
          </a:ln>
        </p:spPr>
        <p:txBody>
          <a:bodyPr wrap="none" anchor="ctr">
            <a:spAutoFit/>
          </a:bodyPr>
          <a:lstStyle/>
          <a:p>
            <a:r>
              <a:rPr lang="en-US" sz="1200" b="1">
                <a:cs typeface="Times New Roman" pitchFamily="18" charset="0"/>
              </a:rPr>
              <a:t>LINC Notes:</a:t>
            </a:r>
            <a:endParaRPr lang="en-US" sz="1100">
              <a:cs typeface="Times New Roman" pitchFamily="18" charset="0"/>
            </a:endParaRPr>
          </a:p>
          <a:p>
            <a:pPr eaLnBrk="0" hangingPunct="0"/>
            <a:r>
              <a:rPr lang="en-US" sz="1200">
                <a:cs typeface="Times New Roman" pitchFamily="18" charset="0"/>
              </a:rPr>
              <a:t>LINC Initials&amp;Date:  __________    LINC#:_________   What Cards Issued: ___________________</a:t>
            </a:r>
            <a:endParaRPr lang="en-US" sz="1100">
              <a:cs typeface="Times New Roman" pitchFamily="18" charset="0"/>
            </a:endParaRPr>
          </a:p>
          <a:p>
            <a:pPr eaLnBrk="0" hangingPunct="0"/>
            <a:r>
              <a:rPr lang="en-US" sz="1200">
                <a:cs typeface="Times New Roman" pitchFamily="18" charset="0"/>
              </a:rPr>
              <a:t>Card Location: TF: ______   Jerome: ________   Buhl: _______    </a:t>
            </a:r>
            <a:endParaRPr lang="en-US" sz="1100">
              <a:cs typeface="Times New Roman" pitchFamily="18" charset="0"/>
            </a:endParaRPr>
          </a:p>
          <a:p>
            <a:pPr eaLnBrk="0" hangingPunct="0"/>
            <a:r>
              <a:rPr lang="en-US" sz="1200">
                <a:cs typeface="Times New Roman" pitchFamily="18" charset="0"/>
              </a:rPr>
              <a:t>Type of Card:  D: _______   SR: __________    CA: ________   MH: _______   DC: _______</a:t>
            </a:r>
            <a:endParaRPr lang="en-US" sz="1100">
              <a:cs typeface="Times New Roman" pitchFamily="18" charset="0"/>
            </a:endParaRPr>
          </a:p>
          <a:p>
            <a:pPr eaLnBrk="0" hangingPunct="0"/>
            <a:r>
              <a:rPr lang="en-US" sz="1200">
                <a:cs typeface="Times New Roman" pitchFamily="18" charset="0"/>
              </a:rPr>
              <a:t>Notes:  _______________________________________ CIL I&amp;R: _______  CIL CNSMR: ______</a:t>
            </a:r>
            <a:endParaRPr lang="en-US" sz="1100">
              <a:cs typeface="Times New Roman" pitchFamily="18" charset="0"/>
            </a:endParaRPr>
          </a:p>
          <a:p>
            <a:pPr eaLnBrk="0" hangingPunct="0"/>
            <a:r>
              <a:rPr lang="en-US" sz="1200">
                <a:cs typeface="Times New Roman" pitchFamily="18" charset="0"/>
              </a:rPr>
              <a:t>Hard copy List ________ Client list.xlsx 2011 ________ Client list.xlsx Prog Ref: ____________</a:t>
            </a:r>
            <a:endParaRPr lang="en-US" sz="1100">
              <a:cs typeface="Times New Roman" pitchFamily="18" charset="0"/>
            </a:endParaRPr>
          </a:p>
          <a:p>
            <a:pPr eaLnBrk="0" hangingPunct="0"/>
            <a:r>
              <a:rPr lang="en-US" sz="1200">
                <a:cs typeface="Times New Roman" pitchFamily="18" charset="0"/>
              </a:rPr>
              <a:t>Client list.xlsx cards ________ Client list.xlsx labels ________ Client list.xlsx To Print ________</a:t>
            </a:r>
            <a:endParaRPr lang="en-US" sz="1100">
              <a:cs typeface="Times New Roman" pitchFamily="18" charset="0"/>
            </a:endParaRPr>
          </a:p>
          <a:p>
            <a:pPr eaLnBrk="0" hangingPunct="0"/>
            <a:r>
              <a:rPr lang="en-US" sz="1400" b="1" i="1">
                <a:cs typeface="Times New Roman" pitchFamily="18" charset="0"/>
              </a:rPr>
              <a:t>LINC – 1182 EASTLAND DRIVE N, SUITE C – (208)733-1712 Fax (208)733-7711</a:t>
            </a:r>
            <a:endParaRPr lang="en-US">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Number Placeholder 3"/>
          <p:cNvSpPr>
            <a:spLocks noGrp="1"/>
          </p:cNvSpPr>
          <p:nvPr>
            <p:ph type="sldNum" sz="quarter" idx="10"/>
          </p:nvPr>
        </p:nvSpPr>
        <p:spPr>
          <a:noFill/>
        </p:spPr>
        <p:txBody>
          <a:bodyPr/>
          <a:lstStyle/>
          <a:p>
            <a:fld id="{A29930DD-6FFF-410D-AE7F-18D61C5E21BB}" type="slidenum">
              <a:rPr lang="en-US" smtClean="0">
                <a:cs typeface="Arial" charset="0"/>
              </a:rPr>
              <a:pPr/>
              <a:t>21</a:t>
            </a:fld>
            <a:endParaRPr lang="en-US" smtClean="0">
              <a:cs typeface="Arial" charset="0"/>
            </a:endParaRPr>
          </a:p>
        </p:txBody>
      </p:sp>
      <p:sp>
        <p:nvSpPr>
          <p:cNvPr id="6" name="Title 5"/>
          <p:cNvSpPr>
            <a:spLocks noGrp="1"/>
          </p:cNvSpPr>
          <p:nvPr>
            <p:ph type="title"/>
          </p:nvPr>
        </p:nvSpPr>
        <p:spPr>
          <a:xfrm>
            <a:off x="228600" y="228600"/>
            <a:ext cx="7620000" cy="792163"/>
          </a:xfrm>
        </p:spPr>
        <p:txBody>
          <a:bodyPr/>
          <a:lstStyle/>
          <a:p>
            <a:pPr eaLnBrk="1" hangingPunct="1">
              <a:defRPr/>
            </a:pPr>
            <a:r>
              <a:rPr lang="en-US" dirty="0" smtClean="0"/>
              <a:t>AmeriCorps Project</a:t>
            </a:r>
          </a:p>
        </p:txBody>
      </p:sp>
      <p:sp>
        <p:nvSpPr>
          <p:cNvPr id="57347" name="Content Placeholder 6"/>
          <p:cNvSpPr>
            <a:spLocks noGrp="1"/>
          </p:cNvSpPr>
          <p:nvPr>
            <p:ph type="body" idx="1"/>
          </p:nvPr>
        </p:nvSpPr>
        <p:spPr>
          <a:xfrm>
            <a:off x="304800" y="1143000"/>
            <a:ext cx="8610600" cy="5105400"/>
          </a:xfrm>
        </p:spPr>
        <p:txBody>
          <a:bodyPr/>
          <a:lstStyle/>
          <a:p>
            <a:pPr eaLnBrk="1" hangingPunct="1"/>
            <a:r>
              <a:rPr lang="en-US" smtClean="0"/>
              <a:t>A 3-year AmeriCorps Project through the Idaho SILC placed an AmeriCorps member in each of the 10 CIL offices throughout the state</a:t>
            </a:r>
          </a:p>
          <a:p>
            <a:pPr eaLnBrk="1" hangingPunct="1"/>
            <a:r>
              <a:rPr lang="en-US" smtClean="0"/>
              <a:t>AmeriCorps members worked with CIL staff and consumers to develop local transportation projects in their communities and the surrounding area</a:t>
            </a:r>
          </a:p>
          <a:p>
            <a:pPr eaLnBrk="1" hangingPunct="1"/>
            <a:r>
              <a:rPr lang="en-US" smtClean="0"/>
              <a:t>SILC applied for and administered the project funding</a:t>
            </a:r>
          </a:p>
          <a:p>
            <a:pPr eaLnBrk="1" hangingPunct="1"/>
            <a:r>
              <a:rPr lang="en-US" smtClean="0"/>
              <a:t>CILs supervised and collaborated with members to develop and implement transportation projects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Number Placeholder 3"/>
          <p:cNvSpPr>
            <a:spLocks noGrp="1"/>
          </p:cNvSpPr>
          <p:nvPr>
            <p:ph type="sldNum" sz="quarter" idx="10"/>
          </p:nvPr>
        </p:nvSpPr>
        <p:spPr>
          <a:noFill/>
        </p:spPr>
        <p:txBody>
          <a:bodyPr/>
          <a:lstStyle/>
          <a:p>
            <a:fld id="{34032FEA-4943-46FA-849A-064EC3F2D339}" type="slidenum">
              <a:rPr lang="en-US" smtClean="0">
                <a:cs typeface="Arial" charset="0"/>
              </a:rPr>
              <a:pPr/>
              <a:t>22</a:t>
            </a:fld>
            <a:endParaRPr lang="en-US" smtClean="0">
              <a:cs typeface="Arial" charset="0"/>
            </a:endParaRPr>
          </a:p>
        </p:txBody>
      </p:sp>
      <p:sp>
        <p:nvSpPr>
          <p:cNvPr id="6" name="Title 5"/>
          <p:cNvSpPr>
            <a:spLocks noGrp="1"/>
          </p:cNvSpPr>
          <p:nvPr>
            <p:ph type="title"/>
          </p:nvPr>
        </p:nvSpPr>
        <p:spPr>
          <a:xfrm>
            <a:off x="228600" y="274638"/>
            <a:ext cx="7620000" cy="792162"/>
          </a:xfrm>
        </p:spPr>
        <p:txBody>
          <a:bodyPr/>
          <a:lstStyle/>
          <a:p>
            <a:pPr eaLnBrk="1" hangingPunct="1">
              <a:defRPr/>
            </a:pPr>
            <a:r>
              <a:rPr lang="en-US" dirty="0" smtClean="0"/>
              <a:t>AmeriCorps Results</a:t>
            </a:r>
          </a:p>
        </p:txBody>
      </p:sp>
      <p:sp>
        <p:nvSpPr>
          <p:cNvPr id="59395" name="Content Placeholder 6"/>
          <p:cNvSpPr>
            <a:spLocks noGrp="1"/>
          </p:cNvSpPr>
          <p:nvPr>
            <p:ph type="body" idx="1"/>
          </p:nvPr>
        </p:nvSpPr>
        <p:spPr/>
        <p:txBody>
          <a:bodyPr/>
          <a:lstStyle/>
          <a:p>
            <a:pPr>
              <a:lnSpc>
                <a:spcPct val="90000"/>
              </a:lnSpc>
            </a:pPr>
            <a:r>
              <a:rPr lang="en-US" smtClean="0"/>
              <a:t>$70,000 for 2 accessible vehicles for the Regional Transit Authority in Treasure Valley</a:t>
            </a:r>
          </a:p>
          <a:p>
            <a:pPr>
              <a:lnSpc>
                <a:spcPct val="90000"/>
              </a:lnSpc>
            </a:pPr>
            <a:r>
              <a:rPr lang="en-US" smtClean="0"/>
              <a:t>$62,000 for an accessible vehicle for the existing program in Twin Falls</a:t>
            </a:r>
          </a:p>
          <a:p>
            <a:pPr>
              <a:lnSpc>
                <a:spcPct val="90000"/>
              </a:lnSpc>
            </a:pPr>
            <a:r>
              <a:rPr lang="en-US" smtClean="0"/>
              <a:t>$45,000 for a demonstration project to replicate the Twin Falls Program in Canyon County and surrounding areas</a:t>
            </a:r>
          </a:p>
          <a:p>
            <a:pPr>
              <a:lnSpc>
                <a:spcPct val="90000"/>
              </a:lnSpc>
            </a:pPr>
            <a:r>
              <a:rPr lang="en-US" smtClean="0"/>
              <a:t>Increases in funding for the Twin Falls Program</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Number Placeholder 3"/>
          <p:cNvSpPr>
            <a:spLocks noGrp="1"/>
          </p:cNvSpPr>
          <p:nvPr>
            <p:ph type="sldNum" sz="quarter" idx="10"/>
          </p:nvPr>
        </p:nvSpPr>
        <p:spPr>
          <a:noFill/>
        </p:spPr>
        <p:txBody>
          <a:bodyPr/>
          <a:lstStyle/>
          <a:p>
            <a:fld id="{9D560BC4-A9FB-47A6-9C53-83AC50E957B6}" type="slidenum">
              <a:rPr lang="en-US" smtClean="0">
                <a:cs typeface="Arial" charset="0"/>
              </a:rPr>
              <a:pPr/>
              <a:t>23</a:t>
            </a:fld>
            <a:endParaRPr lang="en-US" smtClean="0">
              <a:cs typeface="Arial" charset="0"/>
            </a:endParaRPr>
          </a:p>
        </p:txBody>
      </p:sp>
      <p:sp>
        <p:nvSpPr>
          <p:cNvPr id="6" name="Title 5"/>
          <p:cNvSpPr>
            <a:spLocks noGrp="1"/>
          </p:cNvSpPr>
          <p:nvPr>
            <p:ph type="title"/>
          </p:nvPr>
        </p:nvSpPr>
        <p:spPr>
          <a:xfrm>
            <a:off x="228600" y="274638"/>
            <a:ext cx="7620000" cy="792162"/>
          </a:xfrm>
        </p:spPr>
        <p:txBody>
          <a:bodyPr/>
          <a:lstStyle/>
          <a:p>
            <a:pPr eaLnBrk="1" hangingPunct="1">
              <a:defRPr/>
            </a:pPr>
            <a:r>
              <a:rPr lang="en-US" dirty="0" smtClean="0"/>
              <a:t>SILC Medicaid Infrastructure Grant (MIG)</a:t>
            </a:r>
          </a:p>
        </p:txBody>
      </p:sp>
      <p:sp>
        <p:nvSpPr>
          <p:cNvPr id="61443" name="Content Placeholder 6"/>
          <p:cNvSpPr>
            <a:spLocks noGrp="1"/>
          </p:cNvSpPr>
          <p:nvPr>
            <p:ph type="body" idx="1"/>
          </p:nvPr>
        </p:nvSpPr>
        <p:spPr>
          <a:xfrm>
            <a:off x="304800" y="1143000"/>
            <a:ext cx="8610600" cy="5029200"/>
          </a:xfrm>
        </p:spPr>
        <p:txBody>
          <a:bodyPr/>
          <a:lstStyle/>
          <a:p>
            <a:pPr eaLnBrk="1" hangingPunct="1">
              <a:buFontTx/>
              <a:buNone/>
            </a:pPr>
            <a:r>
              <a:rPr lang="en-US" smtClean="0"/>
              <a:t>	LINC also worked collaboratively with the Idaho SILC to use SILC MIG funds to start up a new accessible fixed route “route”</a:t>
            </a:r>
          </a:p>
        </p:txBody>
      </p:sp>
      <p:pic>
        <p:nvPicPr>
          <p:cNvPr id="61444" name="Picture 1" descr="Diagram of LINC's new accessible fixed route."/>
          <p:cNvPicPr>
            <a:picLocks noChangeAspect="1"/>
          </p:cNvPicPr>
          <p:nvPr/>
        </p:nvPicPr>
        <p:blipFill>
          <a:blip r:embed="rId3"/>
          <a:srcRect/>
          <a:stretch>
            <a:fillRect/>
          </a:stretch>
        </p:blipFill>
        <p:spPr bwMode="auto">
          <a:xfrm>
            <a:off x="1404938" y="2409825"/>
            <a:ext cx="6334125" cy="3838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Number Placeholder 2"/>
          <p:cNvSpPr>
            <a:spLocks noGrp="1"/>
          </p:cNvSpPr>
          <p:nvPr>
            <p:ph type="sldNum" sz="quarter" idx="10"/>
          </p:nvPr>
        </p:nvSpPr>
        <p:spPr>
          <a:noFill/>
        </p:spPr>
        <p:txBody>
          <a:bodyPr/>
          <a:lstStyle/>
          <a:p>
            <a:fld id="{8B297ABE-6301-4BB4-B8B7-302C952608DD}" type="slidenum">
              <a:rPr lang="en-US" smtClean="0">
                <a:cs typeface="Arial" charset="0"/>
              </a:rPr>
              <a:pPr/>
              <a:t>24</a:t>
            </a:fld>
            <a:endParaRPr lang="en-US" smtClean="0">
              <a:cs typeface="Arial" charset="0"/>
            </a:endParaRPr>
          </a:p>
        </p:txBody>
      </p:sp>
      <p:sp>
        <p:nvSpPr>
          <p:cNvPr id="6" name="Title 5"/>
          <p:cNvSpPr>
            <a:spLocks noGrp="1"/>
          </p:cNvSpPr>
          <p:nvPr>
            <p:ph type="title"/>
          </p:nvPr>
        </p:nvSpPr>
        <p:spPr/>
        <p:txBody>
          <a:bodyPr/>
          <a:lstStyle/>
          <a:p>
            <a:pPr eaLnBrk="1" hangingPunct="1">
              <a:defRPr/>
            </a:pPr>
            <a:r>
              <a:rPr lang="en-US" smtClean="0"/>
              <a:t>Questions and Answers</a:t>
            </a:r>
          </a:p>
        </p:txBody>
      </p:sp>
    </p:spTree>
    <p:custDataLst>
      <p:tags r:id="rId1"/>
    </p:custData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Number Placeholder 3"/>
          <p:cNvSpPr>
            <a:spLocks noGrp="1"/>
          </p:cNvSpPr>
          <p:nvPr>
            <p:ph type="sldNum" sz="quarter" idx="10"/>
          </p:nvPr>
        </p:nvSpPr>
        <p:spPr>
          <a:noFill/>
        </p:spPr>
        <p:txBody>
          <a:bodyPr/>
          <a:lstStyle/>
          <a:p>
            <a:fld id="{84B6EA8F-9454-42F1-9F47-FB72D403F357}" type="slidenum">
              <a:rPr lang="en-US" smtClean="0">
                <a:cs typeface="Arial" charset="0"/>
              </a:rPr>
              <a:pPr/>
              <a:t>25</a:t>
            </a:fld>
            <a:endParaRPr lang="en-US" smtClean="0">
              <a:cs typeface="Arial" charset="0"/>
            </a:endParaRPr>
          </a:p>
        </p:txBody>
      </p:sp>
      <p:sp>
        <p:nvSpPr>
          <p:cNvPr id="6" name="Title 5"/>
          <p:cNvSpPr>
            <a:spLocks noGrp="1"/>
          </p:cNvSpPr>
          <p:nvPr>
            <p:ph type="title"/>
          </p:nvPr>
        </p:nvSpPr>
        <p:spPr>
          <a:xfrm>
            <a:off x="228600" y="274638"/>
            <a:ext cx="7620000" cy="792162"/>
          </a:xfrm>
        </p:spPr>
        <p:txBody>
          <a:bodyPr/>
          <a:lstStyle/>
          <a:p>
            <a:pPr eaLnBrk="1" hangingPunct="1">
              <a:defRPr/>
            </a:pPr>
            <a:r>
              <a:rPr lang="en-US" dirty="0" smtClean="0"/>
              <a:t>Transportation Planning from the Bottom Up</a:t>
            </a:r>
          </a:p>
        </p:txBody>
      </p:sp>
      <p:sp>
        <p:nvSpPr>
          <p:cNvPr id="65539" name="Content Placeholder 6"/>
          <p:cNvSpPr>
            <a:spLocks noGrp="1"/>
          </p:cNvSpPr>
          <p:nvPr>
            <p:ph type="body" idx="1"/>
          </p:nvPr>
        </p:nvSpPr>
        <p:spPr>
          <a:xfrm>
            <a:off x="304800" y="1295400"/>
            <a:ext cx="8610600" cy="5029200"/>
          </a:xfrm>
        </p:spPr>
        <p:txBody>
          <a:bodyPr/>
          <a:lstStyle/>
          <a:p>
            <a:pPr eaLnBrk="1" hangingPunct="1"/>
            <a:r>
              <a:rPr lang="en-US" smtClean="0"/>
              <a:t>Planning for coordinated systems occurs from the bottom up from the local level to the funding source</a:t>
            </a:r>
          </a:p>
          <a:p>
            <a:pPr eaLnBrk="1" hangingPunct="1"/>
            <a:r>
              <a:rPr lang="en-US" smtClean="0"/>
              <a:t>Local Area Mobility Networks (LAMN)</a:t>
            </a:r>
          </a:p>
          <a:p>
            <a:pPr eaLnBrk="1" hangingPunct="1"/>
            <a:r>
              <a:rPr lang="en-US" smtClean="0"/>
              <a:t>District Coordination Councils (DCC’s)</a:t>
            </a:r>
          </a:p>
          <a:p>
            <a:pPr eaLnBrk="1" hangingPunct="1"/>
            <a:r>
              <a:rPr lang="en-US" smtClean="0"/>
              <a:t>Public Transportation Advisory Board</a:t>
            </a:r>
          </a:p>
          <a:p>
            <a:pPr eaLnBrk="1" hangingPunct="1"/>
            <a:r>
              <a:rPr lang="en-US" smtClean="0"/>
              <a:t>State Department of Transportation Board</a:t>
            </a:r>
          </a:p>
          <a:p>
            <a:pPr eaLnBrk="1" hangingPunct="1"/>
            <a:r>
              <a:rPr lang="en-US" smtClean="0"/>
              <a:t>Key Player: the Mobility Manager</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Number Placeholder 3"/>
          <p:cNvSpPr>
            <a:spLocks noGrp="1"/>
          </p:cNvSpPr>
          <p:nvPr>
            <p:ph type="sldNum" sz="quarter" idx="10"/>
          </p:nvPr>
        </p:nvSpPr>
        <p:spPr>
          <a:noFill/>
        </p:spPr>
        <p:txBody>
          <a:bodyPr/>
          <a:lstStyle/>
          <a:p>
            <a:fld id="{189F1833-B5CB-4B14-ADFF-23E9DCF9D792}" type="slidenum">
              <a:rPr lang="en-US" smtClean="0">
                <a:cs typeface="Arial" charset="0"/>
              </a:rPr>
              <a:pPr/>
              <a:t>26</a:t>
            </a:fld>
            <a:endParaRPr lang="en-US" smtClean="0">
              <a:cs typeface="Arial" charset="0"/>
            </a:endParaRPr>
          </a:p>
        </p:txBody>
      </p:sp>
      <p:sp>
        <p:nvSpPr>
          <p:cNvPr id="6" name="Title 5"/>
          <p:cNvSpPr>
            <a:spLocks noGrp="1"/>
          </p:cNvSpPr>
          <p:nvPr>
            <p:ph type="title"/>
          </p:nvPr>
        </p:nvSpPr>
        <p:spPr>
          <a:xfrm>
            <a:off x="228600" y="274638"/>
            <a:ext cx="7620000" cy="792162"/>
          </a:xfrm>
        </p:spPr>
        <p:txBody>
          <a:bodyPr/>
          <a:lstStyle/>
          <a:p>
            <a:pPr eaLnBrk="1" hangingPunct="1">
              <a:defRPr/>
            </a:pPr>
            <a:r>
              <a:rPr lang="en-US" dirty="0" smtClean="0"/>
              <a:t>Mobility Management IL Coaches</a:t>
            </a:r>
          </a:p>
        </p:txBody>
      </p:sp>
      <p:sp>
        <p:nvSpPr>
          <p:cNvPr id="67587" name="Content Placeholder 6"/>
          <p:cNvSpPr>
            <a:spLocks noGrp="1"/>
          </p:cNvSpPr>
          <p:nvPr>
            <p:ph type="body" idx="1"/>
          </p:nvPr>
        </p:nvSpPr>
        <p:spPr/>
        <p:txBody>
          <a:bodyPr/>
          <a:lstStyle/>
          <a:p>
            <a:pPr eaLnBrk="1" hangingPunct="1"/>
            <a:r>
              <a:rPr lang="en-US" smtClean="0"/>
              <a:t>A project of Easter Seals Project ACTION, the program developed a national network of IL Coaches to facilitate person-directed mobility management service delivery</a:t>
            </a:r>
          </a:p>
          <a:p>
            <a:pPr eaLnBrk="1" hangingPunct="1"/>
            <a:r>
              <a:rPr lang="en-US" smtClean="0"/>
              <a:t>Trained IL self-advocates help Mobility Managers to engage members of the disability community in planning, implementing, and evaluation of transportation coordination and policy activities</a:t>
            </a:r>
          </a:p>
          <a:p>
            <a:pPr eaLnBrk="1" hangingPunct="1"/>
            <a:r>
              <a:rPr lang="en-US" smtClean="0"/>
              <a:t>An invaluable resource: www.projectaction.org</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Number Placeholder 3"/>
          <p:cNvSpPr>
            <a:spLocks noGrp="1"/>
          </p:cNvSpPr>
          <p:nvPr>
            <p:ph type="sldNum" sz="quarter" idx="10"/>
          </p:nvPr>
        </p:nvSpPr>
        <p:spPr>
          <a:noFill/>
        </p:spPr>
        <p:txBody>
          <a:bodyPr/>
          <a:lstStyle/>
          <a:p>
            <a:fld id="{2A0AABB4-F41D-448F-A96C-8D39B8972803}" type="slidenum">
              <a:rPr lang="en-US" smtClean="0">
                <a:cs typeface="Arial" charset="0"/>
              </a:rPr>
              <a:pPr/>
              <a:t>27</a:t>
            </a:fld>
            <a:endParaRPr lang="en-US" smtClean="0">
              <a:cs typeface="Arial" charset="0"/>
            </a:endParaRPr>
          </a:p>
        </p:txBody>
      </p:sp>
      <p:sp>
        <p:nvSpPr>
          <p:cNvPr id="6" name="Title 5"/>
          <p:cNvSpPr>
            <a:spLocks noGrp="1"/>
          </p:cNvSpPr>
          <p:nvPr>
            <p:ph type="title"/>
          </p:nvPr>
        </p:nvSpPr>
        <p:spPr>
          <a:xfrm>
            <a:off x="228600" y="274638"/>
            <a:ext cx="7620000" cy="792162"/>
          </a:xfrm>
        </p:spPr>
        <p:txBody>
          <a:bodyPr/>
          <a:lstStyle/>
          <a:p>
            <a:pPr eaLnBrk="1" hangingPunct="1">
              <a:defRPr/>
            </a:pPr>
            <a:r>
              <a:rPr lang="en-US" dirty="0" smtClean="0"/>
              <a:t>Reauthorization of the Surface Transportation Act</a:t>
            </a:r>
          </a:p>
        </p:txBody>
      </p:sp>
      <p:sp>
        <p:nvSpPr>
          <p:cNvPr id="69635" name="Content Placeholder 6"/>
          <p:cNvSpPr>
            <a:spLocks noGrp="1"/>
          </p:cNvSpPr>
          <p:nvPr>
            <p:ph type="body" idx="1"/>
          </p:nvPr>
        </p:nvSpPr>
        <p:spPr>
          <a:xfrm>
            <a:off x="304800" y="1371600"/>
            <a:ext cx="8610600" cy="5029200"/>
          </a:xfrm>
        </p:spPr>
        <p:txBody>
          <a:bodyPr/>
          <a:lstStyle/>
          <a:p>
            <a:pPr eaLnBrk="1" hangingPunct="1"/>
            <a:r>
              <a:rPr lang="en-US" smtClean="0"/>
              <a:t>The Association of Programs for Rural Independent Living (APRIL) is the lead in advocating for equitable, affordable, accessible transportation nationwide.</a:t>
            </a:r>
          </a:p>
          <a:p>
            <a:pPr eaLnBrk="1" hangingPunct="1"/>
            <a:r>
              <a:rPr lang="en-US" smtClean="0"/>
              <a:t>Help them help you!  Get involved!</a:t>
            </a:r>
          </a:p>
          <a:p>
            <a:pPr eaLnBrk="1" hangingPunct="1"/>
            <a:r>
              <a:rPr lang="en-US" smtClean="0"/>
              <a:t>www.april-rural.org</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Number Placeholder 2"/>
          <p:cNvSpPr>
            <a:spLocks noGrp="1"/>
          </p:cNvSpPr>
          <p:nvPr>
            <p:ph type="sldNum" sz="quarter" idx="10"/>
          </p:nvPr>
        </p:nvSpPr>
        <p:spPr>
          <a:noFill/>
        </p:spPr>
        <p:txBody>
          <a:bodyPr/>
          <a:lstStyle/>
          <a:p>
            <a:fld id="{A3D26C72-BB78-4694-A09C-8AFBF00BBCEB}" type="slidenum">
              <a:rPr lang="en-US" smtClean="0">
                <a:cs typeface="Arial" charset="0"/>
              </a:rPr>
              <a:pPr/>
              <a:t>28</a:t>
            </a:fld>
            <a:endParaRPr lang="en-US" smtClean="0">
              <a:cs typeface="Arial" charset="0"/>
            </a:endParaRPr>
          </a:p>
        </p:txBody>
      </p:sp>
      <p:sp>
        <p:nvSpPr>
          <p:cNvPr id="6" name="Title 5"/>
          <p:cNvSpPr>
            <a:spLocks noGrp="1"/>
          </p:cNvSpPr>
          <p:nvPr>
            <p:ph type="title"/>
          </p:nvPr>
        </p:nvSpPr>
        <p:spPr/>
        <p:txBody>
          <a:bodyPr/>
          <a:lstStyle/>
          <a:p>
            <a:pPr eaLnBrk="1" hangingPunct="1">
              <a:defRPr/>
            </a:pPr>
            <a:r>
              <a:rPr lang="en-US" smtClean="0"/>
              <a:t>Questions and Answers</a:t>
            </a:r>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Number Placeholder 3"/>
          <p:cNvSpPr>
            <a:spLocks noGrp="1"/>
          </p:cNvSpPr>
          <p:nvPr>
            <p:ph type="sldNum" sz="quarter" idx="10"/>
          </p:nvPr>
        </p:nvSpPr>
        <p:spPr>
          <a:noFill/>
        </p:spPr>
        <p:txBody>
          <a:bodyPr/>
          <a:lstStyle/>
          <a:p>
            <a:fld id="{4DD6DF2A-03DF-43DA-8484-69B5C8B70861}" type="slidenum">
              <a:rPr lang="en-US" smtClean="0">
                <a:cs typeface="Arial" charset="0"/>
              </a:rPr>
              <a:pPr/>
              <a:t>2</a:t>
            </a:fld>
            <a:endParaRPr lang="en-US" smtClean="0">
              <a:cs typeface="Arial" charset="0"/>
            </a:endParaRPr>
          </a:p>
        </p:txBody>
      </p:sp>
      <p:sp>
        <p:nvSpPr>
          <p:cNvPr id="6" name="Title 5"/>
          <p:cNvSpPr>
            <a:spLocks noGrp="1"/>
          </p:cNvSpPr>
          <p:nvPr>
            <p:ph type="title"/>
          </p:nvPr>
        </p:nvSpPr>
        <p:spPr>
          <a:xfrm>
            <a:off x="228600" y="274638"/>
            <a:ext cx="7620000" cy="792162"/>
          </a:xfrm>
        </p:spPr>
        <p:txBody>
          <a:bodyPr/>
          <a:lstStyle/>
          <a:p>
            <a:pPr eaLnBrk="1" hangingPunct="1">
              <a:defRPr/>
            </a:pPr>
            <a:r>
              <a:rPr lang="en-US" smtClean="0"/>
              <a:t>You will learn…</a:t>
            </a:r>
          </a:p>
        </p:txBody>
      </p:sp>
      <p:sp>
        <p:nvSpPr>
          <p:cNvPr id="18435" name="Content Placeholder 6"/>
          <p:cNvSpPr>
            <a:spLocks noGrp="1"/>
          </p:cNvSpPr>
          <p:nvPr>
            <p:ph type="body" idx="1"/>
          </p:nvPr>
        </p:nvSpPr>
        <p:spPr/>
        <p:txBody>
          <a:bodyPr/>
          <a:lstStyle/>
          <a:p>
            <a:pPr eaLnBrk="1" hangingPunct="1"/>
            <a:r>
              <a:rPr lang="en-US" smtClean="0"/>
              <a:t>An overview of the impact and current state of the ADA on accessible transportation</a:t>
            </a:r>
          </a:p>
          <a:p>
            <a:pPr eaLnBrk="1" hangingPunct="1"/>
            <a:r>
              <a:rPr lang="en-US" smtClean="0"/>
              <a:t>Different types of transportation, including pros and cons of Fixed Route vs. Paratransit options</a:t>
            </a:r>
          </a:p>
          <a:p>
            <a:pPr eaLnBrk="1" hangingPunct="1"/>
            <a:r>
              <a:rPr lang="en-US" smtClean="0"/>
              <a:t>Major program funding sources for transportation services offered by CILs</a:t>
            </a:r>
          </a:p>
          <a:p>
            <a:pPr eaLnBrk="1" hangingPunct="1"/>
            <a:r>
              <a:rPr lang="en-US" smtClean="0"/>
              <a:t>Suggestions for creative collaborations to increase the availability of affordable, accessible transportation options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Number Placeholder 3"/>
          <p:cNvSpPr>
            <a:spLocks noGrp="1"/>
          </p:cNvSpPr>
          <p:nvPr>
            <p:ph type="sldNum" sz="quarter" idx="10"/>
          </p:nvPr>
        </p:nvSpPr>
        <p:spPr>
          <a:noFill/>
        </p:spPr>
        <p:txBody>
          <a:bodyPr/>
          <a:lstStyle/>
          <a:p>
            <a:fld id="{9F65517E-084F-44BD-AAB5-28D575DFD1B4}" type="slidenum">
              <a:rPr lang="en-US" smtClean="0">
                <a:cs typeface="Arial" charset="0"/>
              </a:rPr>
              <a:pPr/>
              <a:t>29</a:t>
            </a:fld>
            <a:endParaRPr lang="en-US" smtClean="0">
              <a:cs typeface="Arial" charset="0"/>
            </a:endParaRPr>
          </a:p>
        </p:txBody>
      </p:sp>
      <p:sp>
        <p:nvSpPr>
          <p:cNvPr id="6" name="Title 5"/>
          <p:cNvSpPr>
            <a:spLocks noGrp="1"/>
          </p:cNvSpPr>
          <p:nvPr>
            <p:ph type="title"/>
          </p:nvPr>
        </p:nvSpPr>
        <p:spPr/>
        <p:txBody>
          <a:bodyPr/>
          <a:lstStyle/>
          <a:p>
            <a:pPr eaLnBrk="1" hangingPunct="1">
              <a:defRPr/>
            </a:pPr>
            <a:r>
              <a:rPr lang="en-US" smtClean="0"/>
              <a:t>Wrap Up and Evaluation</a:t>
            </a:r>
          </a:p>
        </p:txBody>
      </p:sp>
      <p:sp>
        <p:nvSpPr>
          <p:cNvPr id="73731" name="Content Placeholder 6"/>
          <p:cNvSpPr>
            <a:spLocks noGrp="1"/>
          </p:cNvSpPr>
          <p:nvPr>
            <p:ph type="body" idx="1"/>
          </p:nvPr>
        </p:nvSpPr>
        <p:spPr/>
        <p:txBody>
          <a:bodyPr/>
          <a:lstStyle/>
          <a:p>
            <a:pPr eaLnBrk="1" hangingPunct="1"/>
            <a:r>
              <a:rPr lang="en-US" smtClean="0"/>
              <a:t>Please complete the evaluation of this program by clicking here:</a:t>
            </a:r>
          </a:p>
          <a:p>
            <a:pPr eaLnBrk="1" hangingPunct="1">
              <a:buFontTx/>
              <a:buNone/>
            </a:pPr>
            <a:r>
              <a:rPr lang="en-US" b="1" i="1" smtClean="0">
                <a:hlinkClick r:id="rId3"/>
              </a:rPr>
              <a:t>https://vovici.com/wsb.dll/s/12291g4b281</a:t>
            </a:r>
            <a:endParaRPr lang="en-US" b="1" i="1"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Slide Number Placeholder 3"/>
          <p:cNvSpPr>
            <a:spLocks noGrp="1"/>
          </p:cNvSpPr>
          <p:nvPr>
            <p:ph type="sldNum" sz="quarter" idx="10"/>
          </p:nvPr>
        </p:nvSpPr>
        <p:spPr>
          <a:noFill/>
        </p:spPr>
        <p:txBody>
          <a:bodyPr/>
          <a:lstStyle/>
          <a:p>
            <a:fld id="{9620E022-5FE0-4910-A0B3-4457E512FA32}" type="slidenum">
              <a:rPr lang="en-US" smtClean="0">
                <a:cs typeface="Arial" charset="0"/>
              </a:rPr>
              <a:pPr/>
              <a:t>30</a:t>
            </a:fld>
            <a:endParaRPr lang="en-US" smtClean="0">
              <a:cs typeface="Arial" charset="0"/>
            </a:endParaRPr>
          </a:p>
        </p:txBody>
      </p:sp>
      <p:sp>
        <p:nvSpPr>
          <p:cNvPr id="25604" name="Rectangle 2"/>
          <p:cNvSpPr>
            <a:spLocks noGrp="1" noChangeArrowheads="1"/>
          </p:cNvSpPr>
          <p:nvPr>
            <p:ph type="title"/>
          </p:nvPr>
        </p:nvSpPr>
        <p:spPr/>
        <p:txBody>
          <a:bodyPr/>
          <a:lstStyle/>
          <a:p>
            <a:pPr eaLnBrk="1" hangingPunct="1">
              <a:defRPr/>
            </a:pPr>
            <a:r>
              <a:rPr lang="en-US" smtClean="0"/>
              <a:t>CIL-NET</a:t>
            </a:r>
          </a:p>
        </p:txBody>
      </p:sp>
      <p:sp>
        <p:nvSpPr>
          <p:cNvPr id="75779" name="Rectangle 3"/>
          <p:cNvSpPr>
            <a:spLocks noGrp="1" noChangeArrowheads="1"/>
          </p:cNvSpPr>
          <p:nvPr>
            <p:ph type="body" idx="1"/>
          </p:nvPr>
        </p:nvSpPr>
        <p:spPr/>
        <p:txBody>
          <a:bodyPr/>
          <a:lstStyle/>
          <a:p>
            <a:pPr eaLnBrk="1" hangingPunct="1">
              <a:lnSpc>
                <a:spcPct val="90000"/>
              </a:lnSpc>
            </a:pPr>
            <a:r>
              <a:rPr lang="en-US" sz="2400" smtClean="0"/>
              <a:t>Support for development of this Webinar/teleconference was provided by the U.S. Department of Education, Rehabilitation Services Administration under grant number H132B070002-10. No official endorsement of the Department of Education should be inferred. Permission is granted for duplication of any portion of this PowerPoint presentation, providing that the following credit is given to the project: </a:t>
            </a:r>
            <a:r>
              <a:rPr lang="en-US" sz="2400" b="1" smtClean="0"/>
              <a:t>Developed as part of the CIL-NET, a program of the IL NET, an ILRU/NCIL/APRIL National Training and Technical Assistance Project.</a:t>
            </a:r>
            <a:endParaRPr lang="en-US" sz="2200" smtClean="0"/>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Number Placeholder 3"/>
          <p:cNvSpPr>
            <a:spLocks noGrp="1"/>
          </p:cNvSpPr>
          <p:nvPr>
            <p:ph type="sldNum" sz="quarter" idx="10"/>
          </p:nvPr>
        </p:nvSpPr>
        <p:spPr>
          <a:noFill/>
        </p:spPr>
        <p:txBody>
          <a:bodyPr/>
          <a:lstStyle/>
          <a:p>
            <a:fld id="{A9C133D6-1883-478B-9FAF-2D7D97D04159}" type="slidenum">
              <a:rPr lang="en-US" smtClean="0">
                <a:cs typeface="Arial" charset="0"/>
              </a:rPr>
              <a:pPr/>
              <a:t>3</a:t>
            </a:fld>
            <a:endParaRPr lang="en-US" smtClean="0">
              <a:cs typeface="Arial" charset="0"/>
            </a:endParaRPr>
          </a:p>
        </p:txBody>
      </p:sp>
      <p:sp>
        <p:nvSpPr>
          <p:cNvPr id="6" name="Title 5"/>
          <p:cNvSpPr>
            <a:spLocks noGrp="1"/>
          </p:cNvSpPr>
          <p:nvPr>
            <p:ph type="title"/>
          </p:nvPr>
        </p:nvSpPr>
        <p:spPr>
          <a:xfrm>
            <a:off x="228600" y="274638"/>
            <a:ext cx="7620000" cy="792162"/>
          </a:xfrm>
        </p:spPr>
        <p:txBody>
          <a:bodyPr/>
          <a:lstStyle/>
          <a:p>
            <a:pPr eaLnBrk="1" hangingPunct="1">
              <a:defRPr/>
            </a:pPr>
            <a:r>
              <a:rPr lang="en-US" dirty="0" smtClean="0"/>
              <a:t>The State of Accessible Transportation</a:t>
            </a:r>
          </a:p>
        </p:txBody>
      </p:sp>
      <p:sp>
        <p:nvSpPr>
          <p:cNvPr id="20483" name="Content Placeholder 6"/>
          <p:cNvSpPr>
            <a:spLocks noGrp="1"/>
          </p:cNvSpPr>
          <p:nvPr>
            <p:ph type="body" idx="1"/>
          </p:nvPr>
        </p:nvSpPr>
        <p:spPr>
          <a:xfrm>
            <a:off x="304800" y="1371600"/>
            <a:ext cx="8610600" cy="5029200"/>
          </a:xfrm>
        </p:spPr>
        <p:txBody>
          <a:bodyPr/>
          <a:lstStyle/>
          <a:p>
            <a:pPr eaLnBrk="1" hangingPunct="1">
              <a:buFontTx/>
              <a:buNone/>
            </a:pPr>
            <a:r>
              <a:rPr lang="en-US" smtClean="0"/>
              <a:t>Two of the most important laws that influence the State of Accessible Transportation are:</a:t>
            </a:r>
          </a:p>
          <a:p>
            <a:pPr eaLnBrk="1" hangingPunct="1">
              <a:buFontTx/>
              <a:buNone/>
            </a:pPr>
            <a:endParaRPr lang="en-US" sz="1000" smtClean="0"/>
          </a:p>
          <a:p>
            <a:pPr eaLnBrk="1" hangingPunct="1"/>
            <a:r>
              <a:rPr lang="en-US" smtClean="0"/>
              <a:t>The Americans with Disabilities Act (ADA) http://www.ada.gov/</a:t>
            </a:r>
          </a:p>
          <a:p>
            <a:pPr eaLnBrk="1" hangingPunct="1">
              <a:buFontTx/>
              <a:buNone/>
            </a:pPr>
            <a:endParaRPr lang="en-US" sz="1000" smtClean="0"/>
          </a:p>
          <a:p>
            <a:pPr eaLnBrk="1" hangingPunct="1"/>
            <a:r>
              <a:rPr lang="en-US" smtClean="0"/>
              <a:t>The Safe Accountable Flexible Efficient Transportation Equity Act: A Legacy for Users (SAFETEA-LU) http://www.fhwa.dot.gov/safetealu/summary.htm</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Number Placeholder 3"/>
          <p:cNvSpPr>
            <a:spLocks noGrp="1"/>
          </p:cNvSpPr>
          <p:nvPr>
            <p:ph type="sldNum" sz="quarter" idx="10"/>
          </p:nvPr>
        </p:nvSpPr>
        <p:spPr>
          <a:noFill/>
        </p:spPr>
        <p:txBody>
          <a:bodyPr/>
          <a:lstStyle/>
          <a:p>
            <a:fld id="{7C644990-4EC8-4BF5-97A2-361015914F20}" type="slidenum">
              <a:rPr lang="en-US" smtClean="0">
                <a:cs typeface="Arial" charset="0"/>
              </a:rPr>
              <a:pPr/>
              <a:t>4</a:t>
            </a:fld>
            <a:endParaRPr lang="en-US" smtClean="0">
              <a:cs typeface="Arial" charset="0"/>
            </a:endParaRPr>
          </a:p>
        </p:txBody>
      </p:sp>
      <p:sp>
        <p:nvSpPr>
          <p:cNvPr id="6" name="Title 5"/>
          <p:cNvSpPr>
            <a:spLocks noGrp="1"/>
          </p:cNvSpPr>
          <p:nvPr>
            <p:ph type="title"/>
          </p:nvPr>
        </p:nvSpPr>
        <p:spPr>
          <a:xfrm>
            <a:off x="228600" y="274638"/>
            <a:ext cx="7620000" cy="792162"/>
          </a:xfrm>
        </p:spPr>
        <p:txBody>
          <a:bodyPr/>
          <a:lstStyle/>
          <a:p>
            <a:pPr eaLnBrk="1" hangingPunct="1">
              <a:defRPr/>
            </a:pPr>
            <a:r>
              <a:rPr lang="en-US" dirty="0" smtClean="0"/>
              <a:t>The ADA &amp; Transportation</a:t>
            </a:r>
          </a:p>
        </p:txBody>
      </p:sp>
      <p:sp>
        <p:nvSpPr>
          <p:cNvPr id="22531" name="Content Placeholder 6"/>
          <p:cNvSpPr>
            <a:spLocks noGrp="1"/>
          </p:cNvSpPr>
          <p:nvPr>
            <p:ph type="body" idx="1"/>
          </p:nvPr>
        </p:nvSpPr>
        <p:spPr/>
        <p:txBody>
          <a:bodyPr/>
          <a:lstStyle/>
          <a:p>
            <a:pPr eaLnBrk="1" hangingPunct="1"/>
            <a:r>
              <a:rPr lang="en-US" smtClean="0"/>
              <a:t>Title II, State &amp; Local Government Entities, subpart B, addresses publicly-funded transportation:  Enforced by the DOJ, regulated by the DOT</a:t>
            </a:r>
          </a:p>
          <a:p>
            <a:pPr eaLnBrk="1" hangingPunct="1"/>
            <a:r>
              <a:rPr lang="en-US" smtClean="0"/>
              <a:t>Title III, Public Accommodations (the private sector) addresses privately-funded transportation, such as:</a:t>
            </a:r>
          </a:p>
          <a:p>
            <a:pPr lvl="1" eaLnBrk="1" hangingPunct="1"/>
            <a:r>
              <a:rPr lang="en-US" sz="2800" smtClean="0"/>
              <a:t>Primarily engaged in transportation, such as taxis, and</a:t>
            </a:r>
          </a:p>
          <a:p>
            <a:pPr lvl="1" eaLnBrk="1" hangingPunct="1"/>
            <a:r>
              <a:rPr lang="en-US" sz="2800" smtClean="0"/>
              <a:t>Not Primarily engaged in transportation, such as hotel shuttles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Number Placeholder 3"/>
          <p:cNvSpPr>
            <a:spLocks noGrp="1"/>
          </p:cNvSpPr>
          <p:nvPr>
            <p:ph type="sldNum" sz="quarter" idx="10"/>
          </p:nvPr>
        </p:nvSpPr>
        <p:spPr>
          <a:noFill/>
        </p:spPr>
        <p:txBody>
          <a:bodyPr/>
          <a:lstStyle/>
          <a:p>
            <a:fld id="{DBF42460-CD24-4FB7-B287-429CBB63E674}" type="slidenum">
              <a:rPr lang="en-US" smtClean="0">
                <a:cs typeface="Arial" charset="0"/>
              </a:rPr>
              <a:pPr/>
              <a:t>5</a:t>
            </a:fld>
            <a:endParaRPr lang="en-US" smtClean="0">
              <a:cs typeface="Arial" charset="0"/>
            </a:endParaRPr>
          </a:p>
        </p:txBody>
      </p:sp>
      <p:sp>
        <p:nvSpPr>
          <p:cNvPr id="6" name="Title 5"/>
          <p:cNvSpPr>
            <a:spLocks noGrp="1"/>
          </p:cNvSpPr>
          <p:nvPr>
            <p:ph type="title"/>
          </p:nvPr>
        </p:nvSpPr>
        <p:spPr>
          <a:xfrm>
            <a:off x="228600" y="274638"/>
            <a:ext cx="7620000" cy="792162"/>
          </a:xfrm>
        </p:spPr>
        <p:txBody>
          <a:bodyPr/>
          <a:lstStyle/>
          <a:p>
            <a:pPr eaLnBrk="1" hangingPunct="1">
              <a:defRPr/>
            </a:pPr>
            <a:r>
              <a:rPr lang="en-US" dirty="0" smtClean="0"/>
              <a:t>The ADA &amp; Transportation </a:t>
            </a:r>
            <a:br>
              <a:rPr lang="en-US" dirty="0" smtClean="0"/>
            </a:br>
            <a:r>
              <a:rPr lang="en-US" dirty="0" smtClean="0"/>
              <a:t>Resources</a:t>
            </a:r>
          </a:p>
        </p:txBody>
      </p:sp>
      <p:sp>
        <p:nvSpPr>
          <p:cNvPr id="24579" name="Content Placeholder 6"/>
          <p:cNvSpPr>
            <a:spLocks noGrp="1"/>
          </p:cNvSpPr>
          <p:nvPr>
            <p:ph type="body" idx="1"/>
          </p:nvPr>
        </p:nvSpPr>
        <p:spPr>
          <a:xfrm>
            <a:off x="228600" y="1295400"/>
            <a:ext cx="8915400" cy="5029200"/>
          </a:xfrm>
        </p:spPr>
        <p:txBody>
          <a:bodyPr/>
          <a:lstStyle/>
          <a:p>
            <a:pPr eaLnBrk="1" hangingPunct="1">
              <a:buFontTx/>
              <a:buNone/>
            </a:pPr>
            <a:r>
              <a:rPr lang="en-US" smtClean="0"/>
              <a:t>The ACCESS Board minimum guidelines for accessible vehicles:</a:t>
            </a:r>
          </a:p>
          <a:p>
            <a:pPr lvl="1" eaLnBrk="1" hangingPunct="1"/>
            <a:r>
              <a:rPr lang="en-US" sz="2800" smtClean="0"/>
              <a:t>http://www.access-board.gov/transit/html/vguide.htm</a:t>
            </a:r>
            <a:endParaRPr lang="en-US" sz="700" smtClean="0"/>
          </a:p>
          <a:p>
            <a:pPr lvl="1" eaLnBrk="1" hangingPunct="1"/>
            <a:r>
              <a:rPr lang="en-US" sz="2800" smtClean="0"/>
              <a:t>FTA/DOT Guidance &amp; Regulations</a:t>
            </a:r>
          </a:p>
          <a:p>
            <a:pPr lvl="2" eaLnBrk="1" hangingPunct="1"/>
            <a:r>
              <a:rPr lang="en-US" sz="2800" smtClean="0"/>
              <a:t>http://www.fta.dot.gov/civilrights/civil_rights_2360.html</a:t>
            </a:r>
          </a:p>
          <a:p>
            <a:pPr eaLnBrk="1" hangingPunct="1">
              <a:buFontTx/>
              <a:buNone/>
            </a:pPr>
            <a:endParaRPr lang="en-US" smtClean="0"/>
          </a:p>
          <a:p>
            <a:pPr eaLnBrk="1" hangingPunct="1">
              <a:buFontTx/>
              <a:buNone/>
            </a:pPr>
            <a:endParaRPr lang="en-US" smtClean="0"/>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The ADA and Transportation </a:t>
            </a:r>
            <a:br>
              <a:rPr lang="en-US" dirty="0" smtClean="0"/>
            </a:br>
            <a:r>
              <a:rPr lang="en-US" dirty="0" smtClean="0"/>
              <a:t>Resources cont’d</a:t>
            </a:r>
            <a:endParaRPr lang="en-US" dirty="0"/>
          </a:p>
        </p:txBody>
      </p:sp>
      <p:sp>
        <p:nvSpPr>
          <p:cNvPr id="26626" name="Content Placeholder 2"/>
          <p:cNvSpPr>
            <a:spLocks noGrp="1"/>
          </p:cNvSpPr>
          <p:nvPr>
            <p:ph idx="1"/>
          </p:nvPr>
        </p:nvSpPr>
        <p:spPr>
          <a:xfrm>
            <a:off x="304800" y="1371600"/>
            <a:ext cx="8610600" cy="5029200"/>
          </a:xfrm>
        </p:spPr>
        <p:txBody>
          <a:bodyPr/>
          <a:lstStyle/>
          <a:p>
            <a:r>
              <a:rPr lang="en-US" smtClean="0"/>
              <a:t>Easter Seals Project ACTION: through collaboration and coordination among people with disabilities, transportation and other providers, helps to expand accessible transportation in our nation.</a:t>
            </a:r>
          </a:p>
          <a:p>
            <a:pPr lvl="1"/>
            <a:r>
              <a:rPr lang="en-US" sz="2800" smtClean="0"/>
              <a:t>www.projectaction.org</a:t>
            </a:r>
          </a:p>
          <a:p>
            <a:pPr>
              <a:buFontTx/>
              <a:buNone/>
            </a:pPr>
            <a:endParaRPr lang="en-US" sz="1000" smtClean="0"/>
          </a:p>
          <a:p>
            <a:pPr eaLnBrk="1" hangingPunct="1"/>
            <a:r>
              <a:rPr lang="en-US" smtClean="0"/>
              <a:t>DREDF Topic Guide Series on ADA Transportation:</a:t>
            </a:r>
          </a:p>
          <a:p>
            <a:pPr lvl="1" eaLnBrk="1" hangingPunct="1"/>
            <a:r>
              <a:rPr lang="en-US" sz="2800" smtClean="0"/>
              <a:t>http://www.dredf.org/ADAtg/?gclid=CIrtyfLA8qkCFQgbQgod_RxqYA</a:t>
            </a:r>
          </a:p>
          <a:p>
            <a:pPr>
              <a:buFontTx/>
              <a:buNone/>
            </a:pPr>
            <a:endParaRPr lang="en-US" smtClean="0"/>
          </a:p>
          <a:p>
            <a:pPr>
              <a:buFontTx/>
              <a:buNone/>
            </a:pPr>
            <a:endParaRPr lang="en-US" smtClean="0"/>
          </a:p>
        </p:txBody>
      </p:sp>
      <p:sp>
        <p:nvSpPr>
          <p:cNvPr id="26627" name="Slide Number Placeholder 3"/>
          <p:cNvSpPr>
            <a:spLocks noGrp="1"/>
          </p:cNvSpPr>
          <p:nvPr>
            <p:ph type="sldNum" sz="quarter" idx="10"/>
          </p:nvPr>
        </p:nvSpPr>
        <p:spPr>
          <a:noFill/>
        </p:spPr>
        <p:txBody>
          <a:bodyPr/>
          <a:lstStyle/>
          <a:p>
            <a:fld id="{0B5B4139-153A-405C-98AE-BCBDC73AF794}" type="slidenum">
              <a:rPr lang="en-US" smtClean="0">
                <a:cs typeface="Arial" charset="0"/>
              </a:rPr>
              <a:pPr/>
              <a:t>6</a:t>
            </a:fld>
            <a:endParaRPr lang="en-US" smtClean="0">
              <a:cs typeface="Arial" charset="0"/>
            </a:endParaRPr>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Number Placeholder 3"/>
          <p:cNvSpPr>
            <a:spLocks noGrp="1"/>
          </p:cNvSpPr>
          <p:nvPr>
            <p:ph type="sldNum" sz="quarter" idx="10"/>
          </p:nvPr>
        </p:nvSpPr>
        <p:spPr>
          <a:noFill/>
        </p:spPr>
        <p:txBody>
          <a:bodyPr/>
          <a:lstStyle/>
          <a:p>
            <a:fld id="{19CCBDD8-A489-479F-B65F-EB93D966642D}" type="slidenum">
              <a:rPr lang="en-US" smtClean="0">
                <a:cs typeface="Arial" charset="0"/>
              </a:rPr>
              <a:pPr/>
              <a:t>7</a:t>
            </a:fld>
            <a:endParaRPr lang="en-US" smtClean="0">
              <a:cs typeface="Arial" charset="0"/>
            </a:endParaRPr>
          </a:p>
        </p:txBody>
      </p:sp>
      <p:sp>
        <p:nvSpPr>
          <p:cNvPr id="6" name="Title 5"/>
          <p:cNvSpPr>
            <a:spLocks noGrp="1"/>
          </p:cNvSpPr>
          <p:nvPr>
            <p:ph type="title"/>
          </p:nvPr>
        </p:nvSpPr>
        <p:spPr>
          <a:xfrm>
            <a:off x="228600" y="274638"/>
            <a:ext cx="7620000" cy="792162"/>
          </a:xfrm>
        </p:spPr>
        <p:txBody>
          <a:bodyPr/>
          <a:lstStyle/>
          <a:p>
            <a:pPr eaLnBrk="1" hangingPunct="1">
              <a:defRPr/>
            </a:pPr>
            <a:r>
              <a:rPr lang="en-US" dirty="0" smtClean="0"/>
              <a:t>SAFETEA-LU</a:t>
            </a:r>
          </a:p>
        </p:txBody>
      </p:sp>
      <p:sp>
        <p:nvSpPr>
          <p:cNvPr id="28675" name="Content Placeholder 6"/>
          <p:cNvSpPr>
            <a:spLocks noGrp="1"/>
          </p:cNvSpPr>
          <p:nvPr>
            <p:ph type="body" idx="1"/>
          </p:nvPr>
        </p:nvSpPr>
        <p:spPr/>
        <p:txBody>
          <a:bodyPr/>
          <a:lstStyle/>
          <a:p>
            <a:pPr eaLnBrk="1" hangingPunct="1"/>
            <a:r>
              <a:rPr lang="en-US" smtClean="0"/>
              <a:t>This federal transportation bill provides the funding mechanisms for federal dollars to flow to state and local entities.</a:t>
            </a:r>
          </a:p>
          <a:p>
            <a:pPr eaLnBrk="1" hangingPunct="1"/>
            <a:r>
              <a:rPr lang="en-US" smtClean="0"/>
              <a:t>Includes FTA Funding for various transportation program opportunities, such as:</a:t>
            </a:r>
          </a:p>
          <a:p>
            <a:pPr lvl="1" eaLnBrk="1" hangingPunct="1"/>
            <a:r>
              <a:rPr lang="en-US" sz="2800" smtClean="0"/>
              <a:t>5310 Elderly Individuals &amp; Individuals with Disabilities Program</a:t>
            </a:r>
          </a:p>
          <a:p>
            <a:pPr lvl="1" eaLnBrk="1" hangingPunct="1"/>
            <a:r>
              <a:rPr lang="en-US" sz="2800" smtClean="0"/>
              <a:t>5316 Job Access and Reverse Commute Program</a:t>
            </a:r>
          </a:p>
          <a:p>
            <a:pPr lvl="1" eaLnBrk="1" hangingPunct="1"/>
            <a:r>
              <a:rPr lang="en-US" sz="2800" smtClean="0"/>
              <a:t>5317 New Freedom Program</a:t>
            </a:r>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3"/>
          <p:cNvSpPr>
            <a:spLocks noGrp="1"/>
          </p:cNvSpPr>
          <p:nvPr>
            <p:ph type="sldNum" sz="quarter" idx="10"/>
          </p:nvPr>
        </p:nvSpPr>
        <p:spPr>
          <a:noFill/>
        </p:spPr>
        <p:txBody>
          <a:bodyPr/>
          <a:lstStyle/>
          <a:p>
            <a:fld id="{38FDAE92-1766-4556-8641-A1FCC980FFE6}" type="slidenum">
              <a:rPr lang="en-US" smtClean="0">
                <a:cs typeface="Arial" charset="0"/>
              </a:rPr>
              <a:pPr/>
              <a:t>8</a:t>
            </a:fld>
            <a:endParaRPr lang="en-US" smtClean="0">
              <a:cs typeface="Arial" charset="0"/>
            </a:endParaRPr>
          </a:p>
        </p:txBody>
      </p:sp>
      <p:sp>
        <p:nvSpPr>
          <p:cNvPr id="6" name="Title 5"/>
          <p:cNvSpPr>
            <a:spLocks noGrp="1"/>
          </p:cNvSpPr>
          <p:nvPr>
            <p:ph type="title"/>
          </p:nvPr>
        </p:nvSpPr>
        <p:spPr>
          <a:xfrm>
            <a:off x="228600" y="350838"/>
            <a:ext cx="7620000" cy="792162"/>
          </a:xfrm>
        </p:spPr>
        <p:txBody>
          <a:bodyPr/>
          <a:lstStyle/>
          <a:p>
            <a:pPr eaLnBrk="1" hangingPunct="1">
              <a:defRPr/>
            </a:pPr>
            <a:r>
              <a:rPr lang="en-US" dirty="0" smtClean="0"/>
              <a:t>5310 Elderly Individuals &amp; </a:t>
            </a:r>
            <a:br>
              <a:rPr lang="en-US" dirty="0" smtClean="0"/>
            </a:br>
            <a:r>
              <a:rPr lang="en-US" dirty="0" smtClean="0"/>
              <a:t>Individuals with Disabilities Program</a:t>
            </a:r>
          </a:p>
        </p:txBody>
      </p:sp>
      <p:sp>
        <p:nvSpPr>
          <p:cNvPr id="30723" name="Content Placeholder 6"/>
          <p:cNvSpPr>
            <a:spLocks noGrp="1"/>
          </p:cNvSpPr>
          <p:nvPr>
            <p:ph type="body" idx="1"/>
          </p:nvPr>
        </p:nvSpPr>
        <p:spPr>
          <a:xfrm>
            <a:off x="304800" y="1371600"/>
            <a:ext cx="8610600" cy="5029200"/>
          </a:xfrm>
        </p:spPr>
        <p:txBody>
          <a:bodyPr/>
          <a:lstStyle/>
          <a:p>
            <a:pPr eaLnBrk="1" hangingPunct="1"/>
            <a:r>
              <a:rPr lang="en-US" smtClean="0"/>
              <a:t>Program Goal: to improve mobility for older adults and people with disabilities by providing capital projects planned, designed, and implemented to meet their needs.</a:t>
            </a:r>
          </a:p>
          <a:p>
            <a:pPr eaLnBrk="1" hangingPunct="1">
              <a:buFontTx/>
              <a:buNone/>
            </a:pPr>
            <a:endParaRPr lang="en-US" sz="1000" smtClean="0"/>
          </a:p>
          <a:p>
            <a:pPr eaLnBrk="1" hangingPunct="1"/>
            <a:r>
              <a:rPr lang="en-US" smtClean="0"/>
              <a:t>Eligible Projects: funding (primarily) to support vehicle acquisition and contracted services for non-profit organizations serving the target populations.</a:t>
            </a:r>
          </a:p>
          <a:p>
            <a:pPr eaLnBrk="1" hangingPunct="1">
              <a:buFontTx/>
              <a:buNone/>
            </a:pPr>
            <a:endParaRPr lang="en-US" sz="1000" smtClean="0"/>
          </a:p>
          <a:p>
            <a:pPr eaLnBrk="1" hangingPunct="1"/>
            <a:r>
              <a:rPr lang="en-US" smtClean="0"/>
              <a:t>Projects must be derived from a locally developed Coordinated Plan.</a:t>
            </a:r>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UTHOR_TEXT" val="Roger Howard &amp; Stephanie Woodward"/>
  <p:tag name="COPYRIGHT_TEXT" val="2011 ILRU"/>
  <p:tag name="DATE_TEXT" val="July 28, 2011"/>
  <p:tag name="TITLE_TEXT" val="Ride On! An Introduction to Accessible Transportation Programs and Advocacy at Centers for Independent Living, Part 2"/>
  <p:tag name="VERSION_TEXT" val="1.0"/>
  <p:tag name="COURSE_TEXT" val="CIL-NET National Teleconference &amp; Webinar on July 28, 2011"/>
</p:tagLst>
</file>

<file path=ppt/tags/tag10.xml><?xml version="1.0" encoding="utf-8"?>
<p:tagLst xmlns:a="http://schemas.openxmlformats.org/drawingml/2006/main" xmlns:r="http://schemas.openxmlformats.org/officeDocument/2006/relationships" xmlns:p="http://schemas.openxmlformats.org/presentationml/2006/main">
  <p:tag name="TABLE_TITLE" val="Part of sample form"/>
  <p:tag name="TABLE_DESCRIPTION" val="Two lines on sample form with check boxes"/>
  <p:tag name="ROW_HEADER" val="0"/>
  <p:tag name="COLUMN_HEADER" val="0"/>
</p:tagLst>
</file>

<file path=ppt/tags/tag11.xml><?xml version="1.0" encoding="utf-8"?>
<p:tagLst xmlns:a="http://schemas.openxmlformats.org/drawingml/2006/main" xmlns:r="http://schemas.openxmlformats.org/officeDocument/2006/relationships" xmlns:p="http://schemas.openxmlformats.org/presentationml/2006/main">
  <p:tag name="TABLE_TITLE" val="Portion of sample form "/>
  <p:tag name="TABLE_DESCRIPTION" val="Contains three lines of form with check boxes and information to be completed"/>
  <p:tag name="ROW_HEADER" val="0"/>
  <p:tag name="COLUMN_HEADER" val="0"/>
</p:tagLst>
</file>

<file path=ppt/tags/tag12.xml><?xml version="1.0" encoding="utf-8"?>
<p:tagLst xmlns:a="http://schemas.openxmlformats.org/drawingml/2006/main" xmlns:r="http://schemas.openxmlformats.org/officeDocument/2006/relationships" xmlns:p="http://schemas.openxmlformats.org/presentationml/2006/main">
  <p:tag name="SLIDE_TITLE" val="Questions and Answers 2"/>
</p:tagLst>
</file>

<file path=ppt/tags/tag13.xml><?xml version="1.0" encoding="utf-8"?>
<p:tagLst xmlns:a="http://schemas.openxmlformats.org/drawingml/2006/main" xmlns:r="http://schemas.openxmlformats.org/officeDocument/2006/relationships" xmlns:p="http://schemas.openxmlformats.org/presentationml/2006/main">
  <p:tag name="SLIDE_TITLE" val="Questions and Answers 3"/>
</p:tagLst>
</file>

<file path=ppt/tags/tag14.xml><?xml version="1.0" encoding="utf-8"?>
<p:tagLst xmlns:a="http://schemas.openxmlformats.org/drawingml/2006/main" xmlns:r="http://schemas.openxmlformats.org/officeDocument/2006/relationships" xmlns:p="http://schemas.openxmlformats.org/presentationml/2006/main">
  <p:tag name="SLIDE_TITLE" val="CIL-NET Attribution"/>
</p:tagLst>
</file>

<file path=ppt/tags/tag2.xml><?xml version="1.0" encoding="utf-8"?>
<p:tagLst xmlns:a="http://schemas.openxmlformats.org/drawingml/2006/main" xmlns:r="http://schemas.openxmlformats.org/officeDocument/2006/relationships" xmlns:p="http://schemas.openxmlformats.org/presentationml/2006/main">
  <p:tag name="SLIDE_TITLE" val="CIL-NET Presents a National Teleconference &amp; Webinar"/>
</p:tagLst>
</file>

<file path=ppt/tags/tag3.xml><?xml version="1.0" encoding="utf-8"?>
<p:tagLst xmlns:a="http://schemas.openxmlformats.org/drawingml/2006/main" xmlns:r="http://schemas.openxmlformats.org/officeDocument/2006/relationships" xmlns:p="http://schemas.openxmlformats.org/presentationml/2006/main">
  <p:tag name="SLIDE_TITLE" val="Ride On! An Introduction to Accessible Transportation Programs and Advocacy at Centers for Independent Living, Part 2"/>
</p:tagLst>
</file>

<file path=ppt/tags/tag4.xml><?xml version="1.0" encoding="utf-8"?>
<p:tagLst xmlns:a="http://schemas.openxmlformats.org/drawingml/2006/main" xmlns:r="http://schemas.openxmlformats.org/officeDocument/2006/relationships" xmlns:p="http://schemas.openxmlformats.org/presentationml/2006/main">
  <p:tag name="ALT" val="Text Box: CIL-NET Presents…"/>
  <p:tag name="ALT_NULL" val="0"/>
  <p:tag name="LONGDESC_NULL" val="1"/>
</p:tagLst>
</file>

<file path=ppt/tags/tag5.xml><?xml version="1.0" encoding="utf-8"?>
<p:tagLst xmlns:a="http://schemas.openxmlformats.org/drawingml/2006/main" xmlns:r="http://schemas.openxmlformats.org/officeDocument/2006/relationships" xmlns:p="http://schemas.openxmlformats.org/presentationml/2006/main">
  <p:tag name="SLIDE_TITLE" val="The ADA &amp; Transportation Resources"/>
</p:tagLst>
</file>

<file path=ppt/tags/tag6.xml><?xml version="1.0" encoding="utf-8"?>
<p:tagLst xmlns:a="http://schemas.openxmlformats.org/drawingml/2006/main" xmlns:r="http://schemas.openxmlformats.org/officeDocument/2006/relationships" xmlns:p="http://schemas.openxmlformats.org/presentationml/2006/main">
  <p:tag name="SLIDE_TITLE" val="The ADA and Transportation Resources cont'd."/>
</p:tagLst>
</file>

<file path=ppt/tags/tag7.xml><?xml version="1.0" encoding="utf-8"?>
<p:tagLst xmlns:a="http://schemas.openxmlformats.org/drawingml/2006/main" xmlns:r="http://schemas.openxmlformats.org/officeDocument/2006/relationships" xmlns:p="http://schemas.openxmlformats.org/presentationml/2006/main">
  <p:tag name="SLIDE_TITLE" val="5310 Elderly Individuals &amp; Individuals with Disabilities Program"/>
</p:tagLst>
</file>

<file path=ppt/tags/tag8.xml><?xml version="1.0" encoding="utf-8"?>
<p:tagLst xmlns:a="http://schemas.openxmlformats.org/drawingml/2006/main" xmlns:r="http://schemas.openxmlformats.org/officeDocument/2006/relationships" xmlns:p="http://schemas.openxmlformats.org/presentationml/2006/main">
  <p:tag name="SLIDE_TITLE" val="LINC cont'd."/>
</p:tagLst>
</file>

<file path=ppt/tags/tag9.xml><?xml version="1.0" encoding="utf-8"?>
<p:tagLst xmlns:a="http://schemas.openxmlformats.org/drawingml/2006/main" xmlns:r="http://schemas.openxmlformats.org/officeDocument/2006/relationships" xmlns:p="http://schemas.openxmlformats.org/presentationml/2006/main">
  <p:tag name="TABLE_TITLE" val="Example of what the front of the card looks like"/>
  <p:tag name="TABLE_DESCRIPTION" val="Use of table to depict card with border of squares containing numbers. Across the top, 4, 4, 6, 6, 6, 8, 8, 8, 8. Down the right side six boxes each containing the number 1. Across the bottom from left to right boxes numbered 4, 2, 2, 2, 2, 2, 2, 2, 2, 1. Down the left side, six boxes containing the number 4."/>
  <p:tag name="ROW_HEADER" val="0"/>
  <p:tag name="COLUMN_HEADER"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Rounded MT Bold"/>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969</TotalTime>
  <Words>1551</Words>
  <Application>Microsoft Office PowerPoint</Application>
  <PresentationFormat>On-screen Show (4:3)</PresentationFormat>
  <Paragraphs>256</Paragraphs>
  <Slides>31</Slides>
  <Notes>31</Notes>
  <HiddenSlides>0</HiddenSlides>
  <MMClips>0</MMClips>
  <ScaleCrop>false</ScaleCrop>
  <HeadingPairs>
    <vt:vector size="6" baseType="variant">
      <vt:variant>
        <vt:lpstr>Fonts Used</vt:lpstr>
      </vt:variant>
      <vt:variant>
        <vt:i4>7</vt:i4>
      </vt:variant>
      <vt:variant>
        <vt:lpstr>Design Template</vt:lpstr>
      </vt:variant>
      <vt:variant>
        <vt:i4>1</vt:i4>
      </vt:variant>
      <vt:variant>
        <vt:lpstr>Slide Titles</vt:lpstr>
      </vt:variant>
      <vt:variant>
        <vt:i4>31</vt:i4>
      </vt:variant>
    </vt:vector>
  </HeadingPairs>
  <TitlesOfParts>
    <vt:vector size="39" baseType="lpstr">
      <vt:lpstr>Arial</vt:lpstr>
      <vt:lpstr>Arial Rounded MT Bold</vt:lpstr>
      <vt:lpstr>Tahoma</vt:lpstr>
      <vt:lpstr>Times New Roman</vt:lpstr>
      <vt:lpstr>Lucida Sans</vt:lpstr>
      <vt:lpstr>Arial Narrow</vt:lpstr>
      <vt:lpstr>Arial Black</vt:lpstr>
      <vt:lpstr>Default Design</vt:lpstr>
      <vt:lpstr>Slide 0</vt:lpstr>
      <vt:lpstr>Slide 1</vt:lpstr>
      <vt:lpstr>You will learn…</vt:lpstr>
      <vt:lpstr>The State of Accessible Transportation</vt:lpstr>
      <vt:lpstr>The ADA &amp; Transportation</vt:lpstr>
      <vt:lpstr>The ADA &amp; Transportation  Resources</vt:lpstr>
      <vt:lpstr>The ADA and Transportation  Resources cont’d</vt:lpstr>
      <vt:lpstr>SAFETEA-LU</vt:lpstr>
      <vt:lpstr>5310 Elderly Individuals &amp;  Individuals with Disabilities Program</vt:lpstr>
      <vt:lpstr>5316 Job Access &amp; Reverse Commute Program (JARC)</vt:lpstr>
      <vt:lpstr>5317 New Freedom Program</vt:lpstr>
      <vt:lpstr>5317: What is “Beyond the ADA”?</vt:lpstr>
      <vt:lpstr>What is a “Coordinated Plan”?</vt:lpstr>
      <vt:lpstr>Rural Issues</vt:lpstr>
      <vt:lpstr>Questions and Answers</vt:lpstr>
      <vt:lpstr>The LINC Transportation Program</vt:lpstr>
      <vt:lpstr>LINC</vt:lpstr>
      <vt:lpstr>LINC</vt:lpstr>
      <vt:lpstr>Printed Transportation Cards look  like this:</vt:lpstr>
      <vt:lpstr>LINC Program Funding</vt:lpstr>
      <vt:lpstr>Application reflects funding</vt:lpstr>
      <vt:lpstr>AmeriCorps Project</vt:lpstr>
      <vt:lpstr>AmeriCorps Results</vt:lpstr>
      <vt:lpstr>SILC Medicaid Infrastructure Grant (MIG)</vt:lpstr>
      <vt:lpstr>Questions and Answers</vt:lpstr>
      <vt:lpstr>Transportation Planning from the Bottom Up</vt:lpstr>
      <vt:lpstr>Mobility Management IL Coaches</vt:lpstr>
      <vt:lpstr>Reauthorization of the Surface Transportation Act</vt:lpstr>
      <vt:lpstr>Questions and Answers</vt:lpstr>
      <vt:lpstr>Wrap Up and Evaluation</vt:lpstr>
      <vt:lpstr>CIL-NET</vt:lpstr>
    </vt:vector>
  </TitlesOfParts>
  <Company>Tirr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eubanks</dc:creator>
  <cp:lastModifiedBy>mgordon</cp:lastModifiedBy>
  <cp:revision>81</cp:revision>
  <dcterms:created xsi:type="dcterms:W3CDTF">2011-01-05T14:17:40Z</dcterms:created>
  <dcterms:modified xsi:type="dcterms:W3CDTF">2011-07-26T19:45:08Z</dcterms:modified>
</cp:coreProperties>
</file>