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109.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tags/tag4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tags/tag112.xml" ContentType="application/vnd.openxmlformats-officedocument.presentationml.tags+xml"/>
  <Override PartName="/ppt/tags/tag123.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diagrams/quickStyle3.xml" ContentType="application/vnd.openxmlformats-officedocument.drawingml.diagramStyle+xml"/>
  <Override PartName="/ppt/tags/tag101.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diagrams/data3.xml" ContentType="application/vnd.openxmlformats-officedocument.drawingml.diagramData+xml"/>
  <Override PartName="/ppt/tags/tag117.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notesSlides/notesSlide29.xml" ContentType="application/vnd.openxmlformats-officedocument.presentationml.notesSlide+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tags/tag5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Override PartName="/ppt/tags/tag87.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8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diagrams/layout3.xml" ContentType="application/vnd.openxmlformats-officedocument.drawingml.diagramLayout+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40.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tags/tag115.xml" ContentType="application/vnd.openxmlformats-officedocument.presentationml.tags+xml"/>
  <Override PartName="/ppt/slides/slide29.xml" ContentType="application/vnd.openxmlformats-officedocument.presentationml.slide+xml"/>
  <Override PartName="/ppt/diagrams/drawing2.xml" ContentType="application/vnd.ms-office.drawingml.diagramDrawing+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5"/>
  </p:notesMasterIdLst>
  <p:handoutMasterIdLst>
    <p:handoutMasterId r:id="rId46"/>
  </p:handoutMasterIdLst>
  <p:sldIdLst>
    <p:sldId id="864" r:id="rId2"/>
    <p:sldId id="882" r:id="rId3"/>
    <p:sldId id="869" r:id="rId4"/>
    <p:sldId id="870" r:id="rId5"/>
    <p:sldId id="865" r:id="rId6"/>
    <p:sldId id="866" r:id="rId7"/>
    <p:sldId id="868" r:id="rId8"/>
    <p:sldId id="860" r:id="rId9"/>
    <p:sldId id="862" r:id="rId10"/>
    <p:sldId id="877" r:id="rId11"/>
    <p:sldId id="763" r:id="rId12"/>
    <p:sldId id="832" r:id="rId13"/>
    <p:sldId id="557" r:id="rId14"/>
    <p:sldId id="558" r:id="rId15"/>
    <p:sldId id="559" r:id="rId16"/>
    <p:sldId id="560" r:id="rId17"/>
    <p:sldId id="704" r:id="rId18"/>
    <p:sldId id="772" r:id="rId19"/>
    <p:sldId id="846" r:id="rId20"/>
    <p:sldId id="871" r:id="rId21"/>
    <p:sldId id="867" r:id="rId22"/>
    <p:sldId id="673" r:id="rId23"/>
    <p:sldId id="848" r:id="rId24"/>
    <p:sldId id="674" r:id="rId25"/>
    <p:sldId id="853" r:id="rId26"/>
    <p:sldId id="816" r:id="rId27"/>
    <p:sldId id="624" r:id="rId28"/>
    <p:sldId id="658" r:id="rId29"/>
    <p:sldId id="782" r:id="rId30"/>
    <p:sldId id="578" r:id="rId31"/>
    <p:sldId id="856" r:id="rId32"/>
    <p:sldId id="886" r:id="rId33"/>
    <p:sldId id="873" r:id="rId34"/>
    <p:sldId id="878" r:id="rId35"/>
    <p:sldId id="887" r:id="rId36"/>
    <p:sldId id="875" r:id="rId37"/>
    <p:sldId id="876" r:id="rId38"/>
    <p:sldId id="881" r:id="rId39"/>
    <p:sldId id="880" r:id="rId40"/>
    <p:sldId id="834" r:id="rId41"/>
    <p:sldId id="787" r:id="rId42"/>
    <p:sldId id="889" r:id="rId43"/>
    <p:sldId id="884" r:id="rId44"/>
  </p:sldIdLst>
  <p:sldSz cx="9144000" cy="6858000" type="screen4x3"/>
  <p:notesSz cx="7010400" cy="9296400"/>
  <p:custDataLst>
    <p:tags r:id="rId47"/>
  </p:custDataLst>
  <p:defaultTextStyle>
    <a:defPPr>
      <a:defRPr lang="en-US"/>
    </a:defPPr>
    <a:lvl1pPr algn="l" rtl="0" fontAlgn="base">
      <a:spcBef>
        <a:spcPct val="0"/>
      </a:spcBef>
      <a:spcAft>
        <a:spcPct val="0"/>
      </a:spcAft>
      <a:defRPr sz="2600" kern="1200">
        <a:solidFill>
          <a:schemeClr val="tx1"/>
        </a:solidFill>
        <a:latin typeface="Arial" charset="0"/>
        <a:ea typeface="+mn-ea"/>
        <a:cs typeface="Arial" charset="0"/>
      </a:defRPr>
    </a:lvl1pPr>
    <a:lvl2pPr marL="457200" algn="l" rtl="0" fontAlgn="base">
      <a:spcBef>
        <a:spcPct val="0"/>
      </a:spcBef>
      <a:spcAft>
        <a:spcPct val="0"/>
      </a:spcAft>
      <a:defRPr sz="2600" kern="1200">
        <a:solidFill>
          <a:schemeClr val="tx1"/>
        </a:solidFill>
        <a:latin typeface="Arial" charset="0"/>
        <a:ea typeface="+mn-ea"/>
        <a:cs typeface="Arial" charset="0"/>
      </a:defRPr>
    </a:lvl2pPr>
    <a:lvl3pPr marL="914400" algn="l" rtl="0" fontAlgn="base">
      <a:spcBef>
        <a:spcPct val="0"/>
      </a:spcBef>
      <a:spcAft>
        <a:spcPct val="0"/>
      </a:spcAft>
      <a:defRPr sz="2600" kern="1200">
        <a:solidFill>
          <a:schemeClr val="tx1"/>
        </a:solidFill>
        <a:latin typeface="Arial" charset="0"/>
        <a:ea typeface="+mn-ea"/>
        <a:cs typeface="Arial" charset="0"/>
      </a:defRPr>
    </a:lvl3pPr>
    <a:lvl4pPr marL="1371600" algn="l" rtl="0" fontAlgn="base">
      <a:spcBef>
        <a:spcPct val="0"/>
      </a:spcBef>
      <a:spcAft>
        <a:spcPct val="0"/>
      </a:spcAft>
      <a:defRPr sz="2600" kern="1200">
        <a:solidFill>
          <a:schemeClr val="tx1"/>
        </a:solidFill>
        <a:latin typeface="Arial" charset="0"/>
        <a:ea typeface="+mn-ea"/>
        <a:cs typeface="Arial" charset="0"/>
      </a:defRPr>
    </a:lvl4pPr>
    <a:lvl5pPr marL="1828800" algn="l" rtl="0" fontAlgn="base">
      <a:spcBef>
        <a:spcPct val="0"/>
      </a:spcBef>
      <a:spcAft>
        <a:spcPct val="0"/>
      </a:spcAft>
      <a:defRPr sz="2600" kern="1200">
        <a:solidFill>
          <a:schemeClr val="tx1"/>
        </a:solidFill>
        <a:latin typeface="Arial" charset="0"/>
        <a:ea typeface="+mn-ea"/>
        <a:cs typeface="Arial" charset="0"/>
      </a:defRPr>
    </a:lvl5pPr>
    <a:lvl6pPr marL="2286000" algn="l" defTabSz="914400" rtl="0" eaLnBrk="1" latinLnBrk="0" hangingPunct="1">
      <a:defRPr sz="2600" kern="1200">
        <a:solidFill>
          <a:schemeClr val="tx1"/>
        </a:solidFill>
        <a:latin typeface="Arial" charset="0"/>
        <a:ea typeface="+mn-ea"/>
        <a:cs typeface="Arial" charset="0"/>
      </a:defRPr>
    </a:lvl6pPr>
    <a:lvl7pPr marL="2743200" algn="l" defTabSz="914400" rtl="0" eaLnBrk="1" latinLnBrk="0" hangingPunct="1">
      <a:defRPr sz="2600" kern="1200">
        <a:solidFill>
          <a:schemeClr val="tx1"/>
        </a:solidFill>
        <a:latin typeface="Arial" charset="0"/>
        <a:ea typeface="+mn-ea"/>
        <a:cs typeface="Arial" charset="0"/>
      </a:defRPr>
    </a:lvl7pPr>
    <a:lvl8pPr marL="3200400" algn="l" defTabSz="914400" rtl="0" eaLnBrk="1" latinLnBrk="0" hangingPunct="1">
      <a:defRPr sz="2600" kern="1200">
        <a:solidFill>
          <a:schemeClr val="tx1"/>
        </a:solidFill>
        <a:latin typeface="Arial" charset="0"/>
        <a:ea typeface="+mn-ea"/>
        <a:cs typeface="Arial" charset="0"/>
      </a:defRPr>
    </a:lvl8pPr>
    <a:lvl9pPr marL="3657600" algn="l" defTabSz="914400" rtl="0" eaLnBrk="1" latinLnBrk="0" hangingPunct="1">
      <a:defRPr sz="2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99FF"/>
    <a:srgbClr val="FFFF66"/>
    <a:srgbClr val="009999"/>
    <a:srgbClr val="FF99FF"/>
    <a:srgbClr val="FF9933"/>
    <a:srgbClr val="99FF66"/>
    <a:srgbClr val="FFCC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513" autoAdjust="0"/>
  </p:normalViewPr>
  <p:slideViewPr>
    <p:cSldViewPr>
      <p:cViewPr>
        <p:scale>
          <a:sx n="74" d="100"/>
          <a:sy n="74" d="100"/>
        </p:scale>
        <p:origin x="-72"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25" d="100"/>
        <a:sy n="125" d="100"/>
      </p:scale>
      <p:origin x="0" y="2019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 Target="slides/slide2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2E6BE-07E3-42F5-853C-C688B1ADAF8D}" type="doc">
      <dgm:prSet loTypeId="urn:microsoft.com/office/officeart/2005/8/layout/vList4#1" loCatId="list" qsTypeId="urn:microsoft.com/office/officeart/2005/8/quickstyle/simple1#7" qsCatId="simple" csTypeId="urn:microsoft.com/office/officeart/2005/8/colors/accent1_2#7" csCatId="accent1" phldr="1"/>
      <dgm:spPr/>
      <dgm:t>
        <a:bodyPr/>
        <a:lstStyle/>
        <a:p>
          <a:endParaRPr lang="en-US"/>
        </a:p>
      </dgm:t>
    </dgm:pt>
    <dgm:pt modelId="{AA137CE4-8154-42B3-B3AD-DE1E8EDBF00C}">
      <dgm:prSet phldrT="[Text]" custT="1"/>
      <dgm:spPr>
        <a:solidFill>
          <a:srgbClr val="66FFFF"/>
        </a:solidFill>
      </dgm:spPr>
      <dgm:t>
        <a:bodyPr/>
        <a:lstStyle/>
        <a:p>
          <a:pPr>
            <a:lnSpc>
              <a:spcPct val="100000"/>
            </a:lnSpc>
            <a:spcAft>
              <a:spcPts val="0"/>
            </a:spcAft>
          </a:pPr>
          <a:r>
            <a:rPr lang="en-US" sz="2400" baseline="0" dirty="0" smtClean="0">
              <a:solidFill>
                <a:schemeClr val="tx1"/>
              </a:solidFill>
            </a:rPr>
            <a:t>Diversity of world views and beliefs about disability  </a:t>
          </a:r>
          <a:endParaRPr lang="en-US" sz="2400" baseline="0" dirty="0">
            <a:solidFill>
              <a:schemeClr val="tx1"/>
            </a:solidFill>
          </a:endParaRPr>
        </a:p>
      </dgm:t>
    </dgm:pt>
    <dgm:pt modelId="{913B0B3C-25BD-4B13-A784-29329C3A831A}" type="parTrans" cxnId="{2B30643A-27AE-4C0B-83CE-9E003A5EFA50}">
      <dgm:prSet/>
      <dgm:spPr/>
      <dgm:t>
        <a:bodyPr/>
        <a:lstStyle/>
        <a:p>
          <a:endParaRPr lang="en-US"/>
        </a:p>
      </dgm:t>
    </dgm:pt>
    <dgm:pt modelId="{6B118858-592E-4FA4-B145-CCFC7427FF1E}" type="sibTrans" cxnId="{2B30643A-27AE-4C0B-83CE-9E003A5EFA50}">
      <dgm:prSet/>
      <dgm:spPr/>
      <dgm:t>
        <a:bodyPr/>
        <a:lstStyle/>
        <a:p>
          <a:endParaRPr lang="en-US"/>
        </a:p>
      </dgm:t>
    </dgm:pt>
    <dgm:pt modelId="{971A75E0-EA23-4697-8D3A-A7E0D9CBF293}">
      <dgm:prSet phldrT="[Text]" custT="1"/>
      <dgm:spPr>
        <a:solidFill>
          <a:srgbClr val="FF9966"/>
        </a:solidFill>
      </dgm:spPr>
      <dgm:t>
        <a:bodyPr/>
        <a:lstStyle/>
        <a:p>
          <a:r>
            <a:rPr lang="en-US" sz="2400" baseline="0" dirty="0" smtClean="0">
              <a:solidFill>
                <a:schemeClr val="tx1"/>
              </a:solidFill>
            </a:rPr>
            <a:t>Laws &amp; Federal and State Mandates</a:t>
          </a:r>
          <a:endParaRPr lang="en-US" sz="2400" baseline="0" dirty="0">
            <a:solidFill>
              <a:schemeClr val="tx1"/>
            </a:solidFill>
          </a:endParaRPr>
        </a:p>
      </dgm:t>
    </dgm:pt>
    <dgm:pt modelId="{85A57E91-7F29-49DB-B5E7-AD931F69A837}" type="sibTrans" cxnId="{3651F97B-AE44-4FCA-BD28-BCB4C0667FBE}">
      <dgm:prSet/>
      <dgm:spPr/>
      <dgm:t>
        <a:bodyPr/>
        <a:lstStyle/>
        <a:p>
          <a:endParaRPr lang="en-US"/>
        </a:p>
      </dgm:t>
    </dgm:pt>
    <dgm:pt modelId="{2F9AEAF8-9F07-4FF5-A8AF-670CD1483BDF}" type="parTrans" cxnId="{3651F97B-AE44-4FCA-BD28-BCB4C0667FBE}">
      <dgm:prSet/>
      <dgm:spPr/>
      <dgm:t>
        <a:bodyPr/>
        <a:lstStyle/>
        <a:p>
          <a:endParaRPr lang="en-US"/>
        </a:p>
      </dgm:t>
    </dgm:pt>
    <dgm:pt modelId="{6D3A94F7-E8D1-49A4-9F6B-80731723ADBC}">
      <dgm:prSet phldrT="[Text]" custT="1"/>
      <dgm:spPr>
        <a:solidFill>
          <a:srgbClr val="FFFF00"/>
        </a:solidFill>
        <a:ln>
          <a:solidFill>
            <a:schemeClr val="lt1">
              <a:hueOff val="0"/>
              <a:satOff val="0"/>
              <a:lumOff val="0"/>
            </a:schemeClr>
          </a:solidFill>
        </a:ln>
      </dgm:spPr>
      <dgm:t>
        <a:bodyPr/>
        <a:lstStyle/>
        <a:p>
          <a:pPr>
            <a:lnSpc>
              <a:spcPct val="100000"/>
            </a:lnSpc>
            <a:spcAft>
              <a:spcPts val="0"/>
            </a:spcAft>
          </a:pPr>
          <a:r>
            <a:rPr lang="en-US" sz="2400" baseline="0" dirty="0" smtClean="0">
              <a:solidFill>
                <a:schemeClr val="tx1"/>
              </a:solidFill>
            </a:rPr>
            <a:t>Demographic changes in the U.S., its territories, and tribal communities </a:t>
          </a:r>
          <a:endParaRPr lang="en-US" sz="2400" baseline="0" dirty="0">
            <a:solidFill>
              <a:schemeClr val="tx1"/>
            </a:solidFill>
          </a:endParaRPr>
        </a:p>
      </dgm:t>
    </dgm:pt>
    <dgm:pt modelId="{1205D3C8-8A04-4BC9-BF0D-D367F88D5870}" type="parTrans" cxnId="{A25C6759-9B60-4454-8DA6-DAB91679000D}">
      <dgm:prSet/>
      <dgm:spPr/>
      <dgm:t>
        <a:bodyPr/>
        <a:lstStyle/>
        <a:p>
          <a:endParaRPr lang="en-US"/>
        </a:p>
      </dgm:t>
    </dgm:pt>
    <dgm:pt modelId="{0B3A82DB-95D7-4127-A81F-5198A64182E8}" type="sibTrans" cxnId="{A25C6759-9B60-4454-8DA6-DAB91679000D}">
      <dgm:prSet/>
      <dgm:spPr/>
      <dgm:t>
        <a:bodyPr/>
        <a:lstStyle/>
        <a:p>
          <a:endParaRPr lang="en-US"/>
        </a:p>
      </dgm:t>
    </dgm:pt>
    <dgm:pt modelId="{F9707DA1-FAEF-41B4-AE43-0B8773FF308F}">
      <dgm:prSet phldrT="[Text]" custT="1"/>
      <dgm:spPr>
        <a:solidFill>
          <a:srgbClr val="CC99FF"/>
        </a:solidFill>
      </dgm:spPr>
      <dgm:t>
        <a:bodyPr/>
        <a:lstStyle/>
        <a:p>
          <a:r>
            <a:rPr lang="en-US" sz="2400" baseline="0" dirty="0" smtClean="0">
              <a:solidFill>
                <a:schemeClr val="tx1"/>
              </a:solidFill>
            </a:rPr>
            <a:t>Address racial, ethnic, socio-economic, and geographic disparities </a:t>
          </a:r>
          <a:endParaRPr lang="en-US" sz="2400" baseline="0" dirty="0">
            <a:solidFill>
              <a:schemeClr val="tx1"/>
            </a:solidFill>
          </a:endParaRPr>
        </a:p>
      </dgm:t>
    </dgm:pt>
    <dgm:pt modelId="{2561B8B0-B781-4B6F-A3A4-188DF78CC224}" type="parTrans" cxnId="{A56720B2-B040-4710-AF14-605F45F5775B}">
      <dgm:prSet/>
      <dgm:spPr/>
      <dgm:t>
        <a:bodyPr/>
        <a:lstStyle/>
        <a:p>
          <a:endParaRPr lang="en-US"/>
        </a:p>
      </dgm:t>
    </dgm:pt>
    <dgm:pt modelId="{5EDD1979-FD58-4338-BFBB-AEFA70801A1B}" type="sibTrans" cxnId="{A56720B2-B040-4710-AF14-605F45F5775B}">
      <dgm:prSet/>
      <dgm:spPr/>
      <dgm:t>
        <a:bodyPr/>
        <a:lstStyle/>
        <a:p>
          <a:endParaRPr lang="en-US"/>
        </a:p>
      </dgm:t>
    </dgm:pt>
    <dgm:pt modelId="{C3F9E811-A29A-439C-BD65-846BC93CCFA2}">
      <dgm:prSet phldrT="[Text]" custT="1"/>
      <dgm:spPr>
        <a:solidFill>
          <a:srgbClr val="00FF00"/>
        </a:solidFill>
      </dgm:spPr>
      <dgm:t>
        <a:bodyPr/>
        <a:lstStyle/>
        <a:p>
          <a:r>
            <a:rPr lang="en-US" sz="2400" baseline="0" dirty="0" smtClean="0">
              <a:solidFill>
                <a:schemeClr val="tx1"/>
              </a:solidFill>
            </a:rPr>
            <a:t>Improve quality, effectiveness, and satisfaction with services and supports</a:t>
          </a:r>
          <a:endParaRPr lang="en-US" sz="2400" baseline="0" dirty="0">
            <a:solidFill>
              <a:schemeClr val="tx1"/>
            </a:solidFill>
          </a:endParaRPr>
        </a:p>
      </dgm:t>
    </dgm:pt>
    <dgm:pt modelId="{62C7D757-5A13-4F55-9302-360C3BD82395}" type="sibTrans" cxnId="{CC056885-B78F-4E7F-958F-307977827360}">
      <dgm:prSet/>
      <dgm:spPr/>
      <dgm:t>
        <a:bodyPr/>
        <a:lstStyle/>
        <a:p>
          <a:endParaRPr lang="en-US"/>
        </a:p>
      </dgm:t>
    </dgm:pt>
    <dgm:pt modelId="{255DFCFE-53E4-47C3-A90B-714699D31415}" type="parTrans" cxnId="{CC056885-B78F-4E7F-958F-307977827360}">
      <dgm:prSet/>
      <dgm:spPr/>
      <dgm:t>
        <a:bodyPr/>
        <a:lstStyle/>
        <a:p>
          <a:endParaRPr lang="en-US"/>
        </a:p>
      </dgm:t>
    </dgm:pt>
    <dgm:pt modelId="{1F33939E-D7BC-47F5-93BF-8A8844641462}" type="pres">
      <dgm:prSet presAssocID="{6852E6BE-07E3-42F5-853C-C688B1ADAF8D}" presName="linear" presStyleCnt="0">
        <dgm:presLayoutVars>
          <dgm:dir/>
          <dgm:resizeHandles val="exact"/>
        </dgm:presLayoutVars>
      </dgm:prSet>
      <dgm:spPr/>
      <dgm:t>
        <a:bodyPr/>
        <a:lstStyle/>
        <a:p>
          <a:endParaRPr lang="en-US"/>
        </a:p>
      </dgm:t>
    </dgm:pt>
    <dgm:pt modelId="{6A1F94F6-1729-4FA0-9F50-A1035F36661B}" type="pres">
      <dgm:prSet presAssocID="{6D3A94F7-E8D1-49A4-9F6B-80731723ADBC}" presName="comp" presStyleCnt="0"/>
      <dgm:spPr/>
    </dgm:pt>
    <dgm:pt modelId="{5911DA8E-933C-412E-B9E9-1CA2161D4E1A}" type="pres">
      <dgm:prSet presAssocID="{6D3A94F7-E8D1-49A4-9F6B-80731723ADBC}" presName="box" presStyleLbl="node1" presStyleIdx="0" presStyleCnt="5" custScaleY="55308" custLinFactNeighborY="14845"/>
      <dgm:spPr/>
      <dgm:t>
        <a:bodyPr/>
        <a:lstStyle/>
        <a:p>
          <a:endParaRPr lang="en-US"/>
        </a:p>
      </dgm:t>
    </dgm:pt>
    <dgm:pt modelId="{EDD77E5F-5CDE-44FA-BC57-887FF5C95C31}" type="pres">
      <dgm:prSet presAssocID="{6D3A94F7-E8D1-49A4-9F6B-80731723ADBC}" presName="img" presStyleLbl="fgImgPlace1" presStyleIdx="0" presStyleCnt="5" custFlipVert="1" custScaleX="14871" custScaleY="32010" custLinFactNeighborX="-18816" custLinFactNeighborY="14723"/>
      <dgm:spPr/>
    </dgm:pt>
    <dgm:pt modelId="{1E032021-3CE6-4046-999E-B18636626F4F}" type="pres">
      <dgm:prSet presAssocID="{6D3A94F7-E8D1-49A4-9F6B-80731723ADBC}" presName="text" presStyleLbl="node1" presStyleIdx="0" presStyleCnt="5">
        <dgm:presLayoutVars>
          <dgm:bulletEnabled val="1"/>
        </dgm:presLayoutVars>
      </dgm:prSet>
      <dgm:spPr/>
      <dgm:t>
        <a:bodyPr/>
        <a:lstStyle/>
        <a:p>
          <a:endParaRPr lang="en-US"/>
        </a:p>
      </dgm:t>
    </dgm:pt>
    <dgm:pt modelId="{A1CB9A5B-EDB9-46CE-AC56-106251A3C3B6}" type="pres">
      <dgm:prSet presAssocID="{0B3A82DB-95D7-4127-A81F-5198A64182E8}" presName="spacer" presStyleCnt="0"/>
      <dgm:spPr/>
    </dgm:pt>
    <dgm:pt modelId="{E74CF3F8-244E-4D59-B53B-D21E21646C41}" type="pres">
      <dgm:prSet presAssocID="{AA137CE4-8154-42B3-B3AD-DE1E8EDBF00C}" presName="comp" presStyleCnt="0"/>
      <dgm:spPr/>
    </dgm:pt>
    <dgm:pt modelId="{EF303EC9-EEC9-45CC-8AE8-A4C50C302CB8}" type="pres">
      <dgm:prSet presAssocID="{AA137CE4-8154-42B3-B3AD-DE1E8EDBF00C}" presName="box" presStyleLbl="node1" presStyleIdx="1" presStyleCnt="5" custScaleY="71974" custLinFactNeighborX="66" custLinFactNeighborY="10330"/>
      <dgm:spPr/>
      <dgm:t>
        <a:bodyPr/>
        <a:lstStyle/>
        <a:p>
          <a:endParaRPr lang="en-US"/>
        </a:p>
      </dgm:t>
    </dgm:pt>
    <dgm:pt modelId="{39F1BEFA-DFB8-47B0-BE55-74ADC65FED8B}" type="pres">
      <dgm:prSet presAssocID="{AA137CE4-8154-42B3-B3AD-DE1E8EDBF00C}" presName="img" presStyleLbl="fgImgPlace1" presStyleIdx="1" presStyleCnt="5" custScaleX="49708" custScaleY="83775" custLinFactNeighborX="-24255" custLinFactNeighborY="15444"/>
      <dgm:spPr>
        <a:blipFill rotWithShape="0">
          <a:blip xmlns:r="http://schemas.openxmlformats.org/officeDocument/2006/relationships" r:embed="rId1"/>
          <a:stretch>
            <a:fillRect/>
          </a:stretch>
        </a:blipFill>
      </dgm:spPr>
      <dgm:t>
        <a:bodyPr/>
        <a:lstStyle/>
        <a:p>
          <a:endParaRPr lang="en-US"/>
        </a:p>
      </dgm:t>
    </dgm:pt>
    <dgm:pt modelId="{28D190B5-849C-492F-BD89-BEDA27F6EF71}" type="pres">
      <dgm:prSet presAssocID="{AA137CE4-8154-42B3-B3AD-DE1E8EDBF00C}" presName="text" presStyleLbl="node1" presStyleIdx="1" presStyleCnt="5">
        <dgm:presLayoutVars>
          <dgm:bulletEnabled val="1"/>
        </dgm:presLayoutVars>
      </dgm:prSet>
      <dgm:spPr/>
      <dgm:t>
        <a:bodyPr/>
        <a:lstStyle/>
        <a:p>
          <a:endParaRPr lang="en-US"/>
        </a:p>
      </dgm:t>
    </dgm:pt>
    <dgm:pt modelId="{E1C5A53D-3C8C-4A78-BBC9-384BCF5E00B2}" type="pres">
      <dgm:prSet presAssocID="{6B118858-592E-4FA4-B145-CCFC7427FF1E}" presName="spacer" presStyleCnt="0"/>
      <dgm:spPr/>
    </dgm:pt>
    <dgm:pt modelId="{6974803A-14E1-46A3-92C2-86D8BA057D3C}" type="pres">
      <dgm:prSet presAssocID="{971A75E0-EA23-4697-8D3A-A7E0D9CBF293}" presName="comp" presStyleCnt="0"/>
      <dgm:spPr/>
    </dgm:pt>
    <dgm:pt modelId="{A06C8289-D37A-41D3-A99C-4DA731136F4E}" type="pres">
      <dgm:prSet presAssocID="{971A75E0-EA23-4697-8D3A-A7E0D9CBF293}" presName="box" presStyleLbl="node1" presStyleIdx="2" presStyleCnt="5" custScaleY="54404" custLinFactNeighborX="66" custLinFactNeighborY="7830"/>
      <dgm:spPr/>
      <dgm:t>
        <a:bodyPr/>
        <a:lstStyle/>
        <a:p>
          <a:endParaRPr lang="en-US"/>
        </a:p>
      </dgm:t>
    </dgm:pt>
    <dgm:pt modelId="{8B458887-8591-4DBC-A676-463E98BBF13B}" type="pres">
      <dgm:prSet presAssocID="{971A75E0-EA23-4697-8D3A-A7E0D9CBF293}" presName="img" presStyleLbl="fgImgPlace1" presStyleIdx="2" presStyleCnt="5" custScaleX="41120" custScaleY="54245" custLinFactNeighborX="-27640" custLinFactNeighborY="7941"/>
      <dgm:spPr>
        <a:blipFill rotWithShape="0">
          <a:blip xmlns:r="http://schemas.openxmlformats.org/officeDocument/2006/relationships" r:embed="rId2"/>
          <a:stretch>
            <a:fillRect/>
          </a:stretch>
        </a:blipFill>
      </dgm:spPr>
      <dgm:t>
        <a:bodyPr/>
        <a:lstStyle/>
        <a:p>
          <a:endParaRPr lang="en-US"/>
        </a:p>
      </dgm:t>
    </dgm:pt>
    <dgm:pt modelId="{B4B683BB-F18A-4275-AAF3-F2D6F328F81D}" type="pres">
      <dgm:prSet presAssocID="{971A75E0-EA23-4697-8D3A-A7E0D9CBF293}" presName="text" presStyleLbl="node1" presStyleIdx="2" presStyleCnt="5">
        <dgm:presLayoutVars>
          <dgm:bulletEnabled val="1"/>
        </dgm:presLayoutVars>
      </dgm:prSet>
      <dgm:spPr/>
      <dgm:t>
        <a:bodyPr/>
        <a:lstStyle/>
        <a:p>
          <a:endParaRPr lang="en-US"/>
        </a:p>
      </dgm:t>
    </dgm:pt>
    <dgm:pt modelId="{D3B71051-9202-4A68-B9DF-5B241764B631}" type="pres">
      <dgm:prSet presAssocID="{85A57E91-7F29-49DB-B5E7-AD931F69A837}" presName="spacer" presStyleCnt="0"/>
      <dgm:spPr/>
    </dgm:pt>
    <dgm:pt modelId="{0247C9D2-3175-4CD8-87D6-33ECB0076A9E}" type="pres">
      <dgm:prSet presAssocID="{C3F9E811-A29A-439C-BD65-846BC93CCFA2}" presName="comp" presStyleCnt="0"/>
      <dgm:spPr/>
    </dgm:pt>
    <dgm:pt modelId="{FBDCA731-22F0-46C6-B0D9-62DAFF8426FD}" type="pres">
      <dgm:prSet presAssocID="{C3F9E811-A29A-439C-BD65-846BC93CCFA2}" presName="box" presStyleLbl="node1" presStyleIdx="3" presStyleCnt="5" custScaleY="59697" custLinFactNeighborX="393" custLinFactNeighborY="6517"/>
      <dgm:spPr/>
      <dgm:t>
        <a:bodyPr/>
        <a:lstStyle/>
        <a:p>
          <a:endParaRPr lang="en-US"/>
        </a:p>
      </dgm:t>
    </dgm:pt>
    <dgm:pt modelId="{F9BBA27F-DAFE-4842-8118-513A1DD5EF89}" type="pres">
      <dgm:prSet presAssocID="{C3F9E811-A29A-439C-BD65-846BC93CCFA2}" presName="img" presStyleLbl="fgImgPlace1" presStyleIdx="3" presStyleCnt="5" custAng="10800000" custFlipVert="1" custScaleX="41226" custScaleY="66475" custLinFactNeighborX="-19723" custLinFactNeighborY="7207"/>
      <dgm:spPr>
        <a:blipFill rotWithShape="1">
          <a:blip xmlns:r="http://schemas.openxmlformats.org/officeDocument/2006/relationships" r:embed="rId3"/>
          <a:stretch>
            <a:fillRect/>
          </a:stretch>
        </a:blipFill>
      </dgm:spPr>
      <dgm:t>
        <a:bodyPr/>
        <a:lstStyle/>
        <a:p>
          <a:endParaRPr lang="en-US"/>
        </a:p>
      </dgm:t>
    </dgm:pt>
    <dgm:pt modelId="{68F0A12B-630C-4923-9021-F70B5552CDD8}" type="pres">
      <dgm:prSet presAssocID="{C3F9E811-A29A-439C-BD65-846BC93CCFA2}" presName="text" presStyleLbl="node1" presStyleIdx="3" presStyleCnt="5">
        <dgm:presLayoutVars>
          <dgm:bulletEnabled val="1"/>
        </dgm:presLayoutVars>
      </dgm:prSet>
      <dgm:spPr/>
      <dgm:t>
        <a:bodyPr/>
        <a:lstStyle/>
        <a:p>
          <a:endParaRPr lang="en-US"/>
        </a:p>
      </dgm:t>
    </dgm:pt>
    <dgm:pt modelId="{E8865264-C81D-494A-9F66-078610FC6652}" type="pres">
      <dgm:prSet presAssocID="{62C7D757-5A13-4F55-9302-360C3BD82395}" presName="spacer" presStyleCnt="0"/>
      <dgm:spPr/>
    </dgm:pt>
    <dgm:pt modelId="{31EA8144-C3B7-4117-A617-526A1EB6975C}" type="pres">
      <dgm:prSet presAssocID="{F9707DA1-FAEF-41B4-AE43-0B8773FF308F}" presName="comp" presStyleCnt="0"/>
      <dgm:spPr/>
    </dgm:pt>
    <dgm:pt modelId="{499A327B-D4AD-4893-9577-5E0007676DA4}" type="pres">
      <dgm:prSet presAssocID="{F9707DA1-FAEF-41B4-AE43-0B8773FF308F}" presName="box" presStyleLbl="node1" presStyleIdx="4" presStyleCnt="5" custScaleY="69784"/>
      <dgm:spPr/>
      <dgm:t>
        <a:bodyPr/>
        <a:lstStyle/>
        <a:p>
          <a:endParaRPr lang="en-US"/>
        </a:p>
      </dgm:t>
    </dgm:pt>
    <dgm:pt modelId="{4857BDCB-D504-4CFA-9030-2778C92773EB}" type="pres">
      <dgm:prSet presAssocID="{F9707DA1-FAEF-41B4-AE43-0B8773FF308F}" presName="img" presStyleLbl="fgImgPlace1" presStyleIdx="4" presStyleCnt="5" custFlipHor="1" custScaleX="2752" custScaleY="5412" custLinFactNeighborX="-20876"/>
      <dgm:spPr/>
    </dgm:pt>
    <dgm:pt modelId="{140BF390-3D9A-4444-8754-80E777956D2B}" type="pres">
      <dgm:prSet presAssocID="{F9707DA1-FAEF-41B4-AE43-0B8773FF308F}" presName="text" presStyleLbl="node1" presStyleIdx="4" presStyleCnt="5">
        <dgm:presLayoutVars>
          <dgm:bulletEnabled val="1"/>
        </dgm:presLayoutVars>
      </dgm:prSet>
      <dgm:spPr/>
      <dgm:t>
        <a:bodyPr/>
        <a:lstStyle/>
        <a:p>
          <a:endParaRPr lang="en-US"/>
        </a:p>
      </dgm:t>
    </dgm:pt>
  </dgm:ptLst>
  <dgm:cxnLst>
    <dgm:cxn modelId="{C3986542-8283-4193-884D-B6ED8C32DD2D}" type="presOf" srcId="{C3F9E811-A29A-439C-BD65-846BC93CCFA2}" destId="{68F0A12B-630C-4923-9021-F70B5552CDD8}" srcOrd="1" destOrd="0" presId="urn:microsoft.com/office/officeart/2005/8/layout/vList4#1"/>
    <dgm:cxn modelId="{5DC95EBE-4F13-434D-A959-170B0AE52E72}" type="presOf" srcId="{C3F9E811-A29A-439C-BD65-846BC93CCFA2}" destId="{FBDCA731-22F0-46C6-B0D9-62DAFF8426FD}" srcOrd="0" destOrd="0" presId="urn:microsoft.com/office/officeart/2005/8/layout/vList4#1"/>
    <dgm:cxn modelId="{9EB01C10-8EB4-4A16-B31A-C6B713FD69F1}" type="presOf" srcId="{6852E6BE-07E3-42F5-853C-C688B1ADAF8D}" destId="{1F33939E-D7BC-47F5-93BF-8A8844641462}" srcOrd="0" destOrd="0" presId="urn:microsoft.com/office/officeart/2005/8/layout/vList4#1"/>
    <dgm:cxn modelId="{51C63549-1E61-4D12-91D1-D50EB50FB69E}" type="presOf" srcId="{971A75E0-EA23-4697-8D3A-A7E0D9CBF293}" destId="{B4B683BB-F18A-4275-AAF3-F2D6F328F81D}" srcOrd="1" destOrd="0" presId="urn:microsoft.com/office/officeart/2005/8/layout/vList4#1"/>
    <dgm:cxn modelId="{49255CA9-2867-43B6-9CF9-5DFA98CF42C9}" type="presOf" srcId="{6D3A94F7-E8D1-49A4-9F6B-80731723ADBC}" destId="{1E032021-3CE6-4046-999E-B18636626F4F}" srcOrd="1" destOrd="0" presId="urn:microsoft.com/office/officeart/2005/8/layout/vList4#1"/>
    <dgm:cxn modelId="{3651F97B-AE44-4FCA-BD28-BCB4C0667FBE}" srcId="{6852E6BE-07E3-42F5-853C-C688B1ADAF8D}" destId="{971A75E0-EA23-4697-8D3A-A7E0D9CBF293}" srcOrd="2" destOrd="0" parTransId="{2F9AEAF8-9F07-4FF5-A8AF-670CD1483BDF}" sibTransId="{85A57E91-7F29-49DB-B5E7-AD931F69A837}"/>
    <dgm:cxn modelId="{CC056885-B78F-4E7F-958F-307977827360}" srcId="{6852E6BE-07E3-42F5-853C-C688B1ADAF8D}" destId="{C3F9E811-A29A-439C-BD65-846BC93CCFA2}" srcOrd="3" destOrd="0" parTransId="{255DFCFE-53E4-47C3-A90B-714699D31415}" sibTransId="{62C7D757-5A13-4F55-9302-360C3BD82395}"/>
    <dgm:cxn modelId="{491771D8-7D9A-4D99-A1E1-EB70364FDA9F}" type="presOf" srcId="{6D3A94F7-E8D1-49A4-9F6B-80731723ADBC}" destId="{5911DA8E-933C-412E-B9E9-1CA2161D4E1A}" srcOrd="0" destOrd="0" presId="urn:microsoft.com/office/officeart/2005/8/layout/vList4#1"/>
    <dgm:cxn modelId="{BF659FCB-90E0-42DC-A305-6A3247CDAB41}" type="presOf" srcId="{F9707DA1-FAEF-41B4-AE43-0B8773FF308F}" destId="{140BF390-3D9A-4444-8754-80E777956D2B}" srcOrd="1" destOrd="0" presId="urn:microsoft.com/office/officeart/2005/8/layout/vList4#1"/>
    <dgm:cxn modelId="{36D73C68-7546-4462-9527-D129B16DC28F}" type="presOf" srcId="{F9707DA1-FAEF-41B4-AE43-0B8773FF308F}" destId="{499A327B-D4AD-4893-9577-5E0007676DA4}" srcOrd="0" destOrd="0" presId="urn:microsoft.com/office/officeart/2005/8/layout/vList4#1"/>
    <dgm:cxn modelId="{2B30643A-27AE-4C0B-83CE-9E003A5EFA50}" srcId="{6852E6BE-07E3-42F5-853C-C688B1ADAF8D}" destId="{AA137CE4-8154-42B3-B3AD-DE1E8EDBF00C}" srcOrd="1" destOrd="0" parTransId="{913B0B3C-25BD-4B13-A784-29329C3A831A}" sibTransId="{6B118858-592E-4FA4-B145-CCFC7427FF1E}"/>
    <dgm:cxn modelId="{A56720B2-B040-4710-AF14-605F45F5775B}" srcId="{6852E6BE-07E3-42F5-853C-C688B1ADAF8D}" destId="{F9707DA1-FAEF-41B4-AE43-0B8773FF308F}" srcOrd="4" destOrd="0" parTransId="{2561B8B0-B781-4B6F-A3A4-188DF78CC224}" sibTransId="{5EDD1979-FD58-4338-BFBB-AEFA70801A1B}"/>
    <dgm:cxn modelId="{C535E480-C3DB-400F-AAA7-751288F56A77}" type="presOf" srcId="{AA137CE4-8154-42B3-B3AD-DE1E8EDBF00C}" destId="{EF303EC9-EEC9-45CC-8AE8-A4C50C302CB8}" srcOrd="0" destOrd="0" presId="urn:microsoft.com/office/officeart/2005/8/layout/vList4#1"/>
    <dgm:cxn modelId="{6B3D12F4-9CB9-4829-B306-BC9A2FB49D1D}" type="presOf" srcId="{971A75E0-EA23-4697-8D3A-A7E0D9CBF293}" destId="{A06C8289-D37A-41D3-A99C-4DA731136F4E}" srcOrd="0" destOrd="0" presId="urn:microsoft.com/office/officeart/2005/8/layout/vList4#1"/>
    <dgm:cxn modelId="{6E0E68B7-F6BB-45E6-8835-0FB92856F7FE}" type="presOf" srcId="{AA137CE4-8154-42B3-B3AD-DE1E8EDBF00C}" destId="{28D190B5-849C-492F-BD89-BEDA27F6EF71}" srcOrd="1" destOrd="0" presId="urn:microsoft.com/office/officeart/2005/8/layout/vList4#1"/>
    <dgm:cxn modelId="{A25C6759-9B60-4454-8DA6-DAB91679000D}" srcId="{6852E6BE-07E3-42F5-853C-C688B1ADAF8D}" destId="{6D3A94F7-E8D1-49A4-9F6B-80731723ADBC}" srcOrd="0" destOrd="0" parTransId="{1205D3C8-8A04-4BC9-BF0D-D367F88D5870}" sibTransId="{0B3A82DB-95D7-4127-A81F-5198A64182E8}"/>
    <dgm:cxn modelId="{AA9AC2EE-D2B1-4639-9659-F9BDE69414E9}" type="presParOf" srcId="{1F33939E-D7BC-47F5-93BF-8A8844641462}" destId="{6A1F94F6-1729-4FA0-9F50-A1035F36661B}" srcOrd="0" destOrd="0" presId="urn:microsoft.com/office/officeart/2005/8/layout/vList4#1"/>
    <dgm:cxn modelId="{233791BE-2A4C-40F8-8E33-696217E46BCA}" type="presParOf" srcId="{6A1F94F6-1729-4FA0-9F50-A1035F36661B}" destId="{5911DA8E-933C-412E-B9E9-1CA2161D4E1A}" srcOrd="0" destOrd="0" presId="urn:microsoft.com/office/officeart/2005/8/layout/vList4#1"/>
    <dgm:cxn modelId="{9E9D96E8-425D-4BA3-9722-87825A7B5443}" type="presParOf" srcId="{6A1F94F6-1729-4FA0-9F50-A1035F36661B}" destId="{EDD77E5F-5CDE-44FA-BC57-887FF5C95C31}" srcOrd="1" destOrd="0" presId="urn:microsoft.com/office/officeart/2005/8/layout/vList4#1"/>
    <dgm:cxn modelId="{8A11BACA-4C7E-4D3D-89C7-5E3497DF91D7}" type="presParOf" srcId="{6A1F94F6-1729-4FA0-9F50-A1035F36661B}" destId="{1E032021-3CE6-4046-999E-B18636626F4F}" srcOrd="2" destOrd="0" presId="urn:microsoft.com/office/officeart/2005/8/layout/vList4#1"/>
    <dgm:cxn modelId="{E74F8AA2-C4FE-42E7-822D-83E4EFE78F89}" type="presParOf" srcId="{1F33939E-D7BC-47F5-93BF-8A8844641462}" destId="{A1CB9A5B-EDB9-46CE-AC56-106251A3C3B6}" srcOrd="1" destOrd="0" presId="urn:microsoft.com/office/officeart/2005/8/layout/vList4#1"/>
    <dgm:cxn modelId="{7D6C1616-F9E0-4FEB-9A90-9C3023E13B23}" type="presParOf" srcId="{1F33939E-D7BC-47F5-93BF-8A8844641462}" destId="{E74CF3F8-244E-4D59-B53B-D21E21646C41}" srcOrd="2" destOrd="0" presId="urn:microsoft.com/office/officeart/2005/8/layout/vList4#1"/>
    <dgm:cxn modelId="{3A811A40-8B84-47D7-B6BF-A430DACC9B4E}" type="presParOf" srcId="{E74CF3F8-244E-4D59-B53B-D21E21646C41}" destId="{EF303EC9-EEC9-45CC-8AE8-A4C50C302CB8}" srcOrd="0" destOrd="0" presId="urn:microsoft.com/office/officeart/2005/8/layout/vList4#1"/>
    <dgm:cxn modelId="{BCC5ECA2-C10E-4E29-99AE-61BF46AF6359}" type="presParOf" srcId="{E74CF3F8-244E-4D59-B53B-D21E21646C41}" destId="{39F1BEFA-DFB8-47B0-BE55-74ADC65FED8B}" srcOrd="1" destOrd="0" presId="urn:microsoft.com/office/officeart/2005/8/layout/vList4#1"/>
    <dgm:cxn modelId="{B6DB2EF3-DC34-4C58-8537-16CCE28FA6C6}" type="presParOf" srcId="{E74CF3F8-244E-4D59-B53B-D21E21646C41}" destId="{28D190B5-849C-492F-BD89-BEDA27F6EF71}" srcOrd="2" destOrd="0" presId="urn:microsoft.com/office/officeart/2005/8/layout/vList4#1"/>
    <dgm:cxn modelId="{F30E79C6-937A-4A6C-AACF-94B7A8D0D024}" type="presParOf" srcId="{1F33939E-D7BC-47F5-93BF-8A8844641462}" destId="{E1C5A53D-3C8C-4A78-BBC9-384BCF5E00B2}" srcOrd="3" destOrd="0" presId="urn:microsoft.com/office/officeart/2005/8/layout/vList4#1"/>
    <dgm:cxn modelId="{C77217B4-6F40-4EC1-AC3B-0AC9D3DFB5DB}" type="presParOf" srcId="{1F33939E-D7BC-47F5-93BF-8A8844641462}" destId="{6974803A-14E1-46A3-92C2-86D8BA057D3C}" srcOrd="4" destOrd="0" presId="urn:microsoft.com/office/officeart/2005/8/layout/vList4#1"/>
    <dgm:cxn modelId="{E6C9D23C-2282-4075-961F-FF742911502D}" type="presParOf" srcId="{6974803A-14E1-46A3-92C2-86D8BA057D3C}" destId="{A06C8289-D37A-41D3-A99C-4DA731136F4E}" srcOrd="0" destOrd="0" presId="urn:microsoft.com/office/officeart/2005/8/layout/vList4#1"/>
    <dgm:cxn modelId="{7EDDA64F-C84F-4AAD-91DF-7B2799630A4B}" type="presParOf" srcId="{6974803A-14E1-46A3-92C2-86D8BA057D3C}" destId="{8B458887-8591-4DBC-A676-463E98BBF13B}" srcOrd="1" destOrd="0" presId="urn:microsoft.com/office/officeart/2005/8/layout/vList4#1"/>
    <dgm:cxn modelId="{62CF1D5C-4D69-4CE5-97FF-7B0873AAC64B}" type="presParOf" srcId="{6974803A-14E1-46A3-92C2-86D8BA057D3C}" destId="{B4B683BB-F18A-4275-AAF3-F2D6F328F81D}" srcOrd="2" destOrd="0" presId="urn:microsoft.com/office/officeart/2005/8/layout/vList4#1"/>
    <dgm:cxn modelId="{AE231167-F8A3-4818-8896-B5F7D9166BCF}" type="presParOf" srcId="{1F33939E-D7BC-47F5-93BF-8A8844641462}" destId="{D3B71051-9202-4A68-B9DF-5B241764B631}" srcOrd="5" destOrd="0" presId="urn:microsoft.com/office/officeart/2005/8/layout/vList4#1"/>
    <dgm:cxn modelId="{EA232CC8-5239-49E1-9E85-D7CE9778D7C1}" type="presParOf" srcId="{1F33939E-D7BC-47F5-93BF-8A8844641462}" destId="{0247C9D2-3175-4CD8-87D6-33ECB0076A9E}" srcOrd="6" destOrd="0" presId="urn:microsoft.com/office/officeart/2005/8/layout/vList4#1"/>
    <dgm:cxn modelId="{22581ABA-9E1C-40CB-BC2F-EEA677E51E0F}" type="presParOf" srcId="{0247C9D2-3175-4CD8-87D6-33ECB0076A9E}" destId="{FBDCA731-22F0-46C6-B0D9-62DAFF8426FD}" srcOrd="0" destOrd="0" presId="urn:microsoft.com/office/officeart/2005/8/layout/vList4#1"/>
    <dgm:cxn modelId="{3AFD6A8F-5111-44F0-B30B-A629BEDBAB8B}" type="presParOf" srcId="{0247C9D2-3175-4CD8-87D6-33ECB0076A9E}" destId="{F9BBA27F-DAFE-4842-8118-513A1DD5EF89}" srcOrd="1" destOrd="0" presId="urn:microsoft.com/office/officeart/2005/8/layout/vList4#1"/>
    <dgm:cxn modelId="{AB6A2B98-6FEF-49D2-B564-2BA7EF774A0B}" type="presParOf" srcId="{0247C9D2-3175-4CD8-87D6-33ECB0076A9E}" destId="{68F0A12B-630C-4923-9021-F70B5552CDD8}" srcOrd="2" destOrd="0" presId="urn:microsoft.com/office/officeart/2005/8/layout/vList4#1"/>
    <dgm:cxn modelId="{052C77D2-313C-4C8E-9994-046A52D8DAA1}" type="presParOf" srcId="{1F33939E-D7BC-47F5-93BF-8A8844641462}" destId="{E8865264-C81D-494A-9F66-078610FC6652}" srcOrd="7" destOrd="0" presId="urn:microsoft.com/office/officeart/2005/8/layout/vList4#1"/>
    <dgm:cxn modelId="{AC1A468D-0B11-4724-97A0-4A57DCCCF812}" type="presParOf" srcId="{1F33939E-D7BC-47F5-93BF-8A8844641462}" destId="{31EA8144-C3B7-4117-A617-526A1EB6975C}" srcOrd="8" destOrd="0" presId="urn:microsoft.com/office/officeart/2005/8/layout/vList4#1"/>
    <dgm:cxn modelId="{A5832EDC-DA24-4130-AE44-C2AF642C3597}" type="presParOf" srcId="{31EA8144-C3B7-4117-A617-526A1EB6975C}" destId="{499A327B-D4AD-4893-9577-5E0007676DA4}" srcOrd="0" destOrd="0" presId="urn:microsoft.com/office/officeart/2005/8/layout/vList4#1"/>
    <dgm:cxn modelId="{C616CB4D-9F71-410B-92E2-A7E2D09A0383}" type="presParOf" srcId="{31EA8144-C3B7-4117-A617-526A1EB6975C}" destId="{4857BDCB-D504-4CFA-9030-2778C92773EB}" srcOrd="1" destOrd="0" presId="urn:microsoft.com/office/officeart/2005/8/layout/vList4#1"/>
    <dgm:cxn modelId="{1C1C79B1-B992-485E-B0BE-19B15C53CD97}" type="presParOf" srcId="{31EA8144-C3B7-4117-A617-526A1EB6975C}" destId="{140BF390-3D9A-4444-8754-80E777956D2B}" srcOrd="2" destOrd="0" presId="urn:microsoft.com/office/officeart/2005/8/layout/vList4#1"/>
  </dgm:cxnLst>
  <dgm:bg>
    <a:no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FE1A2-3B59-4113-90E3-DCA136EB5F28}" type="doc">
      <dgm:prSet loTypeId="urn:microsoft.com/office/officeart/2005/8/layout/matrix3" loCatId="matrix" qsTypeId="urn:microsoft.com/office/officeart/2005/8/quickstyle/simple1#8" qsCatId="simple" csTypeId="urn:microsoft.com/office/officeart/2005/8/colors/accent1_2#8" csCatId="accent1" phldr="1"/>
      <dgm:spPr/>
      <dgm:t>
        <a:bodyPr/>
        <a:lstStyle/>
        <a:p>
          <a:endParaRPr lang="en-US"/>
        </a:p>
      </dgm:t>
    </dgm:pt>
    <dgm:pt modelId="{40C71F7B-0B9C-41A1-84AC-143FB3CB8F36}">
      <dgm:prSet phldrT="[Text]" custT="1"/>
      <dgm:spPr>
        <a:solidFill>
          <a:srgbClr val="FF9966"/>
        </a:solidFill>
      </dgm:spPr>
      <dgm:t>
        <a:bodyPr/>
        <a:lstStyle/>
        <a:p>
          <a:r>
            <a:rPr lang="en-US" sz="1700" dirty="0" smtClean="0">
              <a:solidFill>
                <a:schemeClr val="tx1"/>
              </a:solidFill>
            </a:rPr>
            <a:t>Access</a:t>
          </a:r>
          <a:endParaRPr lang="en-US" sz="1700" dirty="0">
            <a:solidFill>
              <a:schemeClr val="tx1"/>
            </a:solidFill>
          </a:endParaRPr>
        </a:p>
      </dgm:t>
    </dgm:pt>
    <dgm:pt modelId="{7237C311-2A4D-4BEF-B9F0-32D6B9F46A13}" type="parTrans" cxnId="{30CE058E-9061-4428-91DF-CCCCDB051B44}">
      <dgm:prSet/>
      <dgm:spPr/>
      <dgm:t>
        <a:bodyPr/>
        <a:lstStyle/>
        <a:p>
          <a:endParaRPr lang="en-US"/>
        </a:p>
      </dgm:t>
    </dgm:pt>
    <dgm:pt modelId="{79EE17BC-3C81-4F0A-B52C-3F5EFDFF42EB}" type="sibTrans" cxnId="{30CE058E-9061-4428-91DF-CCCCDB051B44}">
      <dgm:prSet/>
      <dgm:spPr/>
      <dgm:t>
        <a:bodyPr/>
        <a:lstStyle/>
        <a:p>
          <a:endParaRPr lang="en-US"/>
        </a:p>
      </dgm:t>
    </dgm:pt>
    <dgm:pt modelId="{71D0C931-7556-46BA-A974-BF4DB86F0A7C}">
      <dgm:prSet phldrT="[Text]"/>
      <dgm:spPr>
        <a:solidFill>
          <a:srgbClr val="9966FF"/>
        </a:solidFill>
      </dgm:spPr>
      <dgm:t>
        <a:bodyPr/>
        <a:lstStyle/>
        <a:p>
          <a:r>
            <a:rPr lang="en-US" dirty="0" smtClean="0">
              <a:solidFill>
                <a:schemeClr val="tx1"/>
              </a:solidFill>
            </a:rPr>
            <a:t>Effectiveness</a:t>
          </a:r>
          <a:endParaRPr lang="en-US" dirty="0">
            <a:solidFill>
              <a:schemeClr val="tx1"/>
            </a:solidFill>
          </a:endParaRPr>
        </a:p>
      </dgm:t>
    </dgm:pt>
    <dgm:pt modelId="{6D6118EB-84E8-4A6B-BD70-3A3CCF4903D7}" type="parTrans" cxnId="{D8B5F224-0421-4BEF-94F4-0AD15275AD8F}">
      <dgm:prSet/>
      <dgm:spPr/>
      <dgm:t>
        <a:bodyPr/>
        <a:lstStyle/>
        <a:p>
          <a:endParaRPr lang="en-US"/>
        </a:p>
      </dgm:t>
    </dgm:pt>
    <dgm:pt modelId="{0069E217-7C90-44A7-A9EB-0026BAF7E450}" type="sibTrans" cxnId="{D8B5F224-0421-4BEF-94F4-0AD15275AD8F}">
      <dgm:prSet/>
      <dgm:spPr/>
      <dgm:t>
        <a:bodyPr/>
        <a:lstStyle/>
        <a:p>
          <a:endParaRPr lang="en-US"/>
        </a:p>
      </dgm:t>
    </dgm:pt>
    <dgm:pt modelId="{D4BCE3D2-1646-4089-94EB-891DE4A3977E}">
      <dgm:prSet phldrT="[Text]"/>
      <dgm:spPr>
        <a:solidFill>
          <a:srgbClr val="00FF00"/>
        </a:solidFill>
      </dgm:spPr>
      <dgm:t>
        <a:bodyPr/>
        <a:lstStyle/>
        <a:p>
          <a:r>
            <a:rPr lang="en-US" dirty="0" smtClean="0">
              <a:solidFill>
                <a:schemeClr val="tx1"/>
              </a:solidFill>
            </a:rPr>
            <a:t>Acceptability</a:t>
          </a:r>
          <a:r>
            <a:rPr lang="en-US" dirty="0" smtClean="0"/>
            <a:t> </a:t>
          </a:r>
          <a:endParaRPr lang="en-US" dirty="0"/>
        </a:p>
      </dgm:t>
    </dgm:pt>
    <dgm:pt modelId="{9F02CD51-5AC7-4DAF-8475-047281A84A0D}" type="parTrans" cxnId="{DDF88525-D167-438D-BF46-510E6EA11088}">
      <dgm:prSet/>
      <dgm:spPr/>
      <dgm:t>
        <a:bodyPr/>
        <a:lstStyle/>
        <a:p>
          <a:endParaRPr lang="en-US"/>
        </a:p>
      </dgm:t>
    </dgm:pt>
    <dgm:pt modelId="{784F36A4-A93F-4410-A009-2347742006EE}" type="sibTrans" cxnId="{DDF88525-D167-438D-BF46-510E6EA11088}">
      <dgm:prSet/>
      <dgm:spPr/>
      <dgm:t>
        <a:bodyPr/>
        <a:lstStyle/>
        <a:p>
          <a:endParaRPr lang="en-US"/>
        </a:p>
      </dgm:t>
    </dgm:pt>
    <dgm:pt modelId="{72C76A1F-162A-4D4B-97C3-ACDF7E2158C4}">
      <dgm:prSet phldrT="[Text]"/>
      <dgm:spPr>
        <a:solidFill>
          <a:srgbClr val="FFFF00"/>
        </a:solidFill>
      </dgm:spPr>
      <dgm:t>
        <a:bodyPr/>
        <a:lstStyle/>
        <a:p>
          <a:r>
            <a:rPr lang="en-US" dirty="0" smtClean="0">
              <a:solidFill>
                <a:schemeClr val="tx1"/>
              </a:solidFill>
            </a:rPr>
            <a:t>Satisfaction </a:t>
          </a:r>
          <a:endParaRPr lang="en-US" dirty="0">
            <a:solidFill>
              <a:schemeClr val="tx1"/>
            </a:solidFill>
          </a:endParaRPr>
        </a:p>
      </dgm:t>
    </dgm:pt>
    <dgm:pt modelId="{5BBBE14E-A67A-41A2-9F9B-6C515EC2AD39}" type="parTrans" cxnId="{2FFA3E84-7C3F-4CD0-ABB6-6C5C6D5C041D}">
      <dgm:prSet/>
      <dgm:spPr/>
      <dgm:t>
        <a:bodyPr/>
        <a:lstStyle/>
        <a:p>
          <a:endParaRPr lang="en-US"/>
        </a:p>
      </dgm:t>
    </dgm:pt>
    <dgm:pt modelId="{469BF25F-C568-4353-A19C-3CECD603D67C}" type="sibTrans" cxnId="{2FFA3E84-7C3F-4CD0-ABB6-6C5C6D5C041D}">
      <dgm:prSet/>
      <dgm:spPr/>
      <dgm:t>
        <a:bodyPr/>
        <a:lstStyle/>
        <a:p>
          <a:endParaRPr lang="en-US"/>
        </a:p>
      </dgm:t>
    </dgm:pt>
    <dgm:pt modelId="{29413E8F-3AD1-4CDF-9F68-82DE0BAABCB9}" type="pres">
      <dgm:prSet presAssocID="{909FE1A2-3B59-4113-90E3-DCA136EB5F28}" presName="matrix" presStyleCnt="0">
        <dgm:presLayoutVars>
          <dgm:chMax val="1"/>
          <dgm:dir/>
          <dgm:resizeHandles val="exact"/>
        </dgm:presLayoutVars>
      </dgm:prSet>
      <dgm:spPr/>
      <dgm:t>
        <a:bodyPr/>
        <a:lstStyle/>
        <a:p>
          <a:endParaRPr lang="en-US"/>
        </a:p>
      </dgm:t>
    </dgm:pt>
    <dgm:pt modelId="{866C3710-6904-4EBD-B048-5DFF2551A359}" type="pres">
      <dgm:prSet presAssocID="{909FE1A2-3B59-4113-90E3-DCA136EB5F28}" presName="diamond" presStyleLbl="bgShp" presStyleIdx="0" presStyleCnt="1"/>
      <dgm:spPr>
        <a:solidFill>
          <a:srgbClr val="DDDDDD"/>
        </a:solidFill>
      </dgm:spPr>
    </dgm:pt>
    <dgm:pt modelId="{5BE20874-C655-4D56-B640-23E11A4E7D71}" type="pres">
      <dgm:prSet presAssocID="{909FE1A2-3B59-4113-90E3-DCA136EB5F28}" presName="quad1" presStyleLbl="node1" presStyleIdx="0" presStyleCnt="4">
        <dgm:presLayoutVars>
          <dgm:chMax val="0"/>
          <dgm:chPref val="0"/>
          <dgm:bulletEnabled val="1"/>
        </dgm:presLayoutVars>
      </dgm:prSet>
      <dgm:spPr/>
      <dgm:t>
        <a:bodyPr/>
        <a:lstStyle/>
        <a:p>
          <a:endParaRPr lang="en-US"/>
        </a:p>
      </dgm:t>
    </dgm:pt>
    <dgm:pt modelId="{6EC54869-CC3C-4021-A17C-9AA8D738A2E6}" type="pres">
      <dgm:prSet presAssocID="{909FE1A2-3B59-4113-90E3-DCA136EB5F28}" presName="quad2" presStyleLbl="node1" presStyleIdx="1" presStyleCnt="4">
        <dgm:presLayoutVars>
          <dgm:chMax val="0"/>
          <dgm:chPref val="0"/>
          <dgm:bulletEnabled val="1"/>
        </dgm:presLayoutVars>
      </dgm:prSet>
      <dgm:spPr/>
      <dgm:t>
        <a:bodyPr/>
        <a:lstStyle/>
        <a:p>
          <a:endParaRPr lang="en-US"/>
        </a:p>
      </dgm:t>
    </dgm:pt>
    <dgm:pt modelId="{DEDDB851-BE5A-4911-A720-26A235B9C5CB}" type="pres">
      <dgm:prSet presAssocID="{909FE1A2-3B59-4113-90E3-DCA136EB5F28}" presName="quad3" presStyleLbl="node1" presStyleIdx="2" presStyleCnt="4">
        <dgm:presLayoutVars>
          <dgm:chMax val="0"/>
          <dgm:chPref val="0"/>
          <dgm:bulletEnabled val="1"/>
        </dgm:presLayoutVars>
      </dgm:prSet>
      <dgm:spPr/>
      <dgm:t>
        <a:bodyPr/>
        <a:lstStyle/>
        <a:p>
          <a:endParaRPr lang="en-US"/>
        </a:p>
      </dgm:t>
    </dgm:pt>
    <dgm:pt modelId="{F2C2213A-5F60-445D-A2A5-5064CD24949F}" type="pres">
      <dgm:prSet presAssocID="{909FE1A2-3B59-4113-90E3-DCA136EB5F28}" presName="quad4" presStyleLbl="node1" presStyleIdx="3" presStyleCnt="4">
        <dgm:presLayoutVars>
          <dgm:chMax val="0"/>
          <dgm:chPref val="0"/>
          <dgm:bulletEnabled val="1"/>
        </dgm:presLayoutVars>
      </dgm:prSet>
      <dgm:spPr/>
      <dgm:t>
        <a:bodyPr/>
        <a:lstStyle/>
        <a:p>
          <a:endParaRPr lang="en-US"/>
        </a:p>
      </dgm:t>
    </dgm:pt>
  </dgm:ptLst>
  <dgm:cxnLst>
    <dgm:cxn modelId="{9C204C68-89F6-4F6D-84AA-C6EC537EC45C}" type="presOf" srcId="{72C76A1F-162A-4D4B-97C3-ACDF7E2158C4}" destId="{F2C2213A-5F60-445D-A2A5-5064CD24949F}" srcOrd="0" destOrd="0" presId="urn:microsoft.com/office/officeart/2005/8/layout/matrix3"/>
    <dgm:cxn modelId="{52A95429-DBD6-4DFA-9B6F-8179B0CE534E}" type="presOf" srcId="{909FE1A2-3B59-4113-90E3-DCA136EB5F28}" destId="{29413E8F-3AD1-4CDF-9F68-82DE0BAABCB9}" srcOrd="0" destOrd="0" presId="urn:microsoft.com/office/officeart/2005/8/layout/matrix3"/>
    <dgm:cxn modelId="{DDF88525-D167-438D-BF46-510E6EA11088}" srcId="{909FE1A2-3B59-4113-90E3-DCA136EB5F28}" destId="{D4BCE3D2-1646-4089-94EB-891DE4A3977E}" srcOrd="2" destOrd="0" parTransId="{9F02CD51-5AC7-4DAF-8475-047281A84A0D}" sibTransId="{784F36A4-A93F-4410-A009-2347742006EE}"/>
    <dgm:cxn modelId="{D8B5F224-0421-4BEF-94F4-0AD15275AD8F}" srcId="{909FE1A2-3B59-4113-90E3-DCA136EB5F28}" destId="{71D0C931-7556-46BA-A974-BF4DB86F0A7C}" srcOrd="1" destOrd="0" parTransId="{6D6118EB-84E8-4A6B-BD70-3A3CCF4903D7}" sibTransId="{0069E217-7C90-44A7-A9EB-0026BAF7E450}"/>
    <dgm:cxn modelId="{072ADCBC-F181-49FF-9A87-59FE6113454E}" type="presOf" srcId="{71D0C931-7556-46BA-A974-BF4DB86F0A7C}" destId="{6EC54869-CC3C-4021-A17C-9AA8D738A2E6}" srcOrd="0" destOrd="0" presId="urn:microsoft.com/office/officeart/2005/8/layout/matrix3"/>
    <dgm:cxn modelId="{30CE058E-9061-4428-91DF-CCCCDB051B44}" srcId="{909FE1A2-3B59-4113-90E3-DCA136EB5F28}" destId="{40C71F7B-0B9C-41A1-84AC-143FB3CB8F36}" srcOrd="0" destOrd="0" parTransId="{7237C311-2A4D-4BEF-B9F0-32D6B9F46A13}" sibTransId="{79EE17BC-3C81-4F0A-B52C-3F5EFDFF42EB}"/>
    <dgm:cxn modelId="{33A68EDA-62A5-4F8F-ABE0-B92FC6979745}" type="presOf" srcId="{D4BCE3D2-1646-4089-94EB-891DE4A3977E}" destId="{DEDDB851-BE5A-4911-A720-26A235B9C5CB}" srcOrd="0" destOrd="0" presId="urn:microsoft.com/office/officeart/2005/8/layout/matrix3"/>
    <dgm:cxn modelId="{2FFA3E84-7C3F-4CD0-ABB6-6C5C6D5C041D}" srcId="{909FE1A2-3B59-4113-90E3-DCA136EB5F28}" destId="{72C76A1F-162A-4D4B-97C3-ACDF7E2158C4}" srcOrd="3" destOrd="0" parTransId="{5BBBE14E-A67A-41A2-9F9B-6C515EC2AD39}" sibTransId="{469BF25F-C568-4353-A19C-3CECD603D67C}"/>
    <dgm:cxn modelId="{E850F1E1-50D6-469F-BD08-538AB1A21C2E}" type="presOf" srcId="{40C71F7B-0B9C-41A1-84AC-143FB3CB8F36}" destId="{5BE20874-C655-4D56-B640-23E11A4E7D71}" srcOrd="0" destOrd="0" presId="urn:microsoft.com/office/officeart/2005/8/layout/matrix3"/>
    <dgm:cxn modelId="{3B555057-6FDA-4C88-9396-CE4482D662DE}" type="presParOf" srcId="{29413E8F-3AD1-4CDF-9F68-82DE0BAABCB9}" destId="{866C3710-6904-4EBD-B048-5DFF2551A359}" srcOrd="0" destOrd="0" presId="urn:microsoft.com/office/officeart/2005/8/layout/matrix3"/>
    <dgm:cxn modelId="{0F81FA05-4BD7-4B76-B38A-49B152EF8365}" type="presParOf" srcId="{29413E8F-3AD1-4CDF-9F68-82DE0BAABCB9}" destId="{5BE20874-C655-4D56-B640-23E11A4E7D71}" srcOrd="1" destOrd="0" presId="urn:microsoft.com/office/officeart/2005/8/layout/matrix3"/>
    <dgm:cxn modelId="{32A7143C-A0B4-41C9-B0C7-741ADCAED24C}" type="presParOf" srcId="{29413E8F-3AD1-4CDF-9F68-82DE0BAABCB9}" destId="{6EC54869-CC3C-4021-A17C-9AA8D738A2E6}" srcOrd="2" destOrd="0" presId="urn:microsoft.com/office/officeart/2005/8/layout/matrix3"/>
    <dgm:cxn modelId="{796F4B7C-31DF-4CE7-82CA-1B5996598D8E}" type="presParOf" srcId="{29413E8F-3AD1-4CDF-9F68-82DE0BAABCB9}" destId="{DEDDB851-BE5A-4911-A720-26A235B9C5CB}" srcOrd="3" destOrd="0" presId="urn:microsoft.com/office/officeart/2005/8/layout/matrix3"/>
    <dgm:cxn modelId="{9464DEB5-6CB8-4FE9-9DFE-777C5131D622}" type="presParOf" srcId="{29413E8F-3AD1-4CDF-9F68-82DE0BAABCB9}" destId="{F2C2213A-5F60-445D-A2A5-5064CD24949F}"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741426-4688-47D9-BA3B-D8FB64952B1E}" type="doc">
      <dgm:prSet loTypeId="urn:microsoft.com/office/officeart/2005/8/layout/matrix1" loCatId="matrix" qsTypeId="urn:microsoft.com/office/officeart/2005/8/quickstyle/simple1#9" qsCatId="simple" csTypeId="urn:microsoft.com/office/officeart/2005/8/colors/accent1_2#9" csCatId="accent1" phldr="1"/>
      <dgm:spPr/>
      <dgm:t>
        <a:bodyPr/>
        <a:lstStyle/>
        <a:p>
          <a:endParaRPr lang="en-US"/>
        </a:p>
      </dgm:t>
    </dgm:pt>
    <dgm:pt modelId="{A037A1E3-AD50-4B3E-B394-35CCE726A8F8}">
      <dgm:prSet phldrT="[Text]" custT="1"/>
      <dgm:spPr>
        <a:solidFill>
          <a:srgbClr val="FFFF66"/>
        </a:solidFill>
      </dgm:spPr>
      <dgm:t>
        <a:bodyPr/>
        <a:lstStyle/>
        <a:p>
          <a:r>
            <a:rPr lang="en-US" sz="1600" b="1" dirty="0" smtClean="0">
              <a:solidFill>
                <a:schemeClr val="tx1"/>
              </a:solidFill>
            </a:rPr>
            <a:t>Title VI, Section 601,  Civil Rights Act of  1964</a:t>
          </a:r>
          <a:endParaRPr lang="en-US" sz="1600" b="1" dirty="0">
            <a:solidFill>
              <a:schemeClr val="tx1"/>
            </a:solidFill>
          </a:endParaRPr>
        </a:p>
      </dgm:t>
    </dgm:pt>
    <dgm:pt modelId="{7F71CA1E-4780-4BD3-8508-0AE13C237199}" type="parTrans" cxnId="{1A28A0CD-C5E2-4FF2-802D-BAD0038241C4}">
      <dgm:prSet/>
      <dgm:spPr/>
      <dgm:t>
        <a:bodyPr/>
        <a:lstStyle/>
        <a:p>
          <a:endParaRPr lang="en-US"/>
        </a:p>
      </dgm:t>
    </dgm:pt>
    <dgm:pt modelId="{1EA764CC-5399-43D3-9E6D-9F86ECBE0CAB}" type="sibTrans" cxnId="{1A28A0CD-C5E2-4FF2-802D-BAD0038241C4}">
      <dgm:prSet/>
      <dgm:spPr/>
      <dgm:t>
        <a:bodyPr/>
        <a:lstStyle/>
        <a:p>
          <a:endParaRPr lang="en-US"/>
        </a:p>
      </dgm:t>
    </dgm:pt>
    <dgm:pt modelId="{AFE91508-EE15-40CA-BD2B-18FC6EBD32B1}">
      <dgm:prSet phldrT="[Text]"/>
      <dgm:spPr>
        <a:solidFill>
          <a:srgbClr val="99FF66"/>
        </a:solidFill>
      </dgm:spPr>
      <dgm:t>
        <a:bodyPr/>
        <a:lstStyle/>
        <a:p>
          <a:r>
            <a:rPr lang="en-US" dirty="0" smtClean="0">
              <a:solidFill>
                <a:schemeClr val="tx1"/>
              </a:solidFill>
            </a:rPr>
            <a:t>Title IX, Education Amendments of 1972</a:t>
          </a:r>
          <a:endParaRPr lang="en-US" dirty="0">
            <a:solidFill>
              <a:schemeClr val="tx1"/>
            </a:solidFill>
          </a:endParaRPr>
        </a:p>
      </dgm:t>
    </dgm:pt>
    <dgm:pt modelId="{26CD08EF-B8FD-426C-A2C9-2ED539F9ECB9}" type="parTrans" cxnId="{615B93B0-E31C-47DB-BC90-AF08E7D65F93}">
      <dgm:prSet/>
      <dgm:spPr/>
      <dgm:t>
        <a:bodyPr/>
        <a:lstStyle/>
        <a:p>
          <a:endParaRPr lang="en-US"/>
        </a:p>
      </dgm:t>
    </dgm:pt>
    <dgm:pt modelId="{44C1EDEE-A543-4709-B33B-58F5055C94DE}" type="sibTrans" cxnId="{615B93B0-E31C-47DB-BC90-AF08E7D65F93}">
      <dgm:prSet/>
      <dgm:spPr/>
      <dgm:t>
        <a:bodyPr/>
        <a:lstStyle/>
        <a:p>
          <a:endParaRPr lang="en-US"/>
        </a:p>
      </dgm:t>
    </dgm:pt>
    <dgm:pt modelId="{44F03245-2280-4E5B-91C6-45FD4AEFD4CD}">
      <dgm:prSet phldrT="[Text]"/>
      <dgm:spPr>
        <a:solidFill>
          <a:srgbClr val="FF9933"/>
        </a:solidFill>
      </dgm:spPr>
      <dgm:t>
        <a:bodyPr/>
        <a:lstStyle/>
        <a:p>
          <a:r>
            <a:rPr lang="en-US" dirty="0" smtClean="0">
              <a:solidFill>
                <a:schemeClr val="tx1"/>
              </a:solidFill>
            </a:rPr>
            <a:t>Rehabilitation Act of 1973, </a:t>
          </a:r>
        </a:p>
        <a:p>
          <a:r>
            <a:rPr lang="en-US" dirty="0" smtClean="0">
              <a:solidFill>
                <a:schemeClr val="tx1"/>
              </a:solidFill>
            </a:rPr>
            <a:t>Section 504</a:t>
          </a:r>
          <a:endParaRPr lang="en-US" dirty="0">
            <a:solidFill>
              <a:schemeClr val="tx1"/>
            </a:solidFill>
          </a:endParaRPr>
        </a:p>
      </dgm:t>
    </dgm:pt>
    <dgm:pt modelId="{F69EC868-1F00-4CD1-854F-4425669A1D4C}" type="parTrans" cxnId="{16024E97-766B-4434-9B64-4019823487B8}">
      <dgm:prSet/>
      <dgm:spPr/>
      <dgm:t>
        <a:bodyPr/>
        <a:lstStyle/>
        <a:p>
          <a:endParaRPr lang="en-US"/>
        </a:p>
      </dgm:t>
    </dgm:pt>
    <dgm:pt modelId="{9E8D91D1-A92A-4BDB-9962-365E6AEDA45D}" type="sibTrans" cxnId="{16024E97-766B-4434-9B64-4019823487B8}">
      <dgm:prSet/>
      <dgm:spPr/>
      <dgm:t>
        <a:bodyPr/>
        <a:lstStyle/>
        <a:p>
          <a:endParaRPr lang="en-US"/>
        </a:p>
      </dgm:t>
    </dgm:pt>
    <dgm:pt modelId="{48339850-1D8D-4BD6-9470-6ABE00521F39}">
      <dgm:prSet phldrT="[Text]"/>
      <dgm:spPr>
        <a:solidFill>
          <a:srgbClr val="FF99FF"/>
        </a:solidFill>
      </dgm:spPr>
      <dgm:t>
        <a:bodyPr/>
        <a:lstStyle/>
        <a:p>
          <a:r>
            <a:rPr lang="en-US" dirty="0" smtClean="0">
              <a:solidFill>
                <a:schemeClr val="tx1"/>
              </a:solidFill>
            </a:rPr>
            <a:t>Age Discrimination Act of 1975</a:t>
          </a:r>
          <a:endParaRPr lang="en-US" dirty="0">
            <a:solidFill>
              <a:schemeClr val="tx1"/>
            </a:solidFill>
          </a:endParaRPr>
        </a:p>
      </dgm:t>
    </dgm:pt>
    <dgm:pt modelId="{316DD2B1-E22B-468C-8142-2F632DE10E7E}" type="parTrans" cxnId="{5A9849B2-5482-459D-A853-8C00C2E17765}">
      <dgm:prSet/>
      <dgm:spPr/>
      <dgm:t>
        <a:bodyPr/>
        <a:lstStyle/>
        <a:p>
          <a:endParaRPr lang="en-US"/>
        </a:p>
      </dgm:t>
    </dgm:pt>
    <dgm:pt modelId="{2838AA28-697D-455D-9173-A71EB79B4D9F}" type="sibTrans" cxnId="{5A9849B2-5482-459D-A853-8C00C2E17765}">
      <dgm:prSet/>
      <dgm:spPr/>
      <dgm:t>
        <a:bodyPr/>
        <a:lstStyle/>
        <a:p>
          <a:endParaRPr lang="en-US"/>
        </a:p>
      </dgm:t>
    </dgm:pt>
    <dgm:pt modelId="{1C3F7715-A135-44C9-B65B-4C6605B96A76}">
      <dgm:prSet phldrT="[Text]"/>
      <dgm:spPr>
        <a:solidFill>
          <a:srgbClr val="009999"/>
        </a:solidFill>
      </dgm:spPr>
      <dgm:t>
        <a:bodyPr/>
        <a:lstStyle/>
        <a:p>
          <a:r>
            <a:rPr lang="en-US" dirty="0" smtClean="0">
              <a:solidFill>
                <a:schemeClr val="tx1"/>
              </a:solidFill>
            </a:rPr>
            <a:t>Title II, Americans with Disabilities Act of 1990 </a:t>
          </a:r>
          <a:endParaRPr lang="en-US" dirty="0">
            <a:solidFill>
              <a:schemeClr val="tx1"/>
            </a:solidFill>
          </a:endParaRPr>
        </a:p>
      </dgm:t>
    </dgm:pt>
    <dgm:pt modelId="{32F1CCFE-3CBB-4FF3-91D0-C1C6A9456C20}" type="parTrans" cxnId="{AEEF14DE-F8CD-4F17-9787-9442BF8BBADF}">
      <dgm:prSet/>
      <dgm:spPr/>
      <dgm:t>
        <a:bodyPr/>
        <a:lstStyle/>
        <a:p>
          <a:endParaRPr lang="en-US"/>
        </a:p>
      </dgm:t>
    </dgm:pt>
    <dgm:pt modelId="{78D37377-A8D8-4FB8-B268-5FF90803B4EA}" type="sibTrans" cxnId="{AEEF14DE-F8CD-4F17-9787-9442BF8BBADF}">
      <dgm:prSet/>
      <dgm:spPr/>
      <dgm:t>
        <a:bodyPr/>
        <a:lstStyle/>
        <a:p>
          <a:endParaRPr lang="en-US"/>
        </a:p>
      </dgm:t>
    </dgm:pt>
    <dgm:pt modelId="{529E1B61-EF5C-46F8-939A-F71BFC2C862C}" type="pres">
      <dgm:prSet presAssocID="{2D741426-4688-47D9-BA3B-D8FB64952B1E}" presName="diagram" presStyleCnt="0">
        <dgm:presLayoutVars>
          <dgm:chMax val="1"/>
          <dgm:dir/>
          <dgm:animLvl val="ctr"/>
          <dgm:resizeHandles val="exact"/>
        </dgm:presLayoutVars>
      </dgm:prSet>
      <dgm:spPr/>
      <dgm:t>
        <a:bodyPr/>
        <a:lstStyle/>
        <a:p>
          <a:endParaRPr lang="en-US"/>
        </a:p>
      </dgm:t>
    </dgm:pt>
    <dgm:pt modelId="{6F1AEC21-2EC7-4B6C-85C1-A33893E9746B}" type="pres">
      <dgm:prSet presAssocID="{2D741426-4688-47D9-BA3B-D8FB64952B1E}" presName="matrix" presStyleCnt="0"/>
      <dgm:spPr/>
    </dgm:pt>
    <dgm:pt modelId="{7FF0BFD7-0A91-4D21-8F9E-214DB21C044E}" type="pres">
      <dgm:prSet presAssocID="{2D741426-4688-47D9-BA3B-D8FB64952B1E}" presName="tile1" presStyleLbl="node1" presStyleIdx="0" presStyleCnt="4"/>
      <dgm:spPr/>
      <dgm:t>
        <a:bodyPr/>
        <a:lstStyle/>
        <a:p>
          <a:endParaRPr lang="en-US"/>
        </a:p>
      </dgm:t>
    </dgm:pt>
    <dgm:pt modelId="{DAF9EB0A-3307-45FF-9E38-48930E4C8975}" type="pres">
      <dgm:prSet presAssocID="{2D741426-4688-47D9-BA3B-D8FB64952B1E}" presName="tile1text" presStyleLbl="node1" presStyleIdx="0" presStyleCnt="4">
        <dgm:presLayoutVars>
          <dgm:chMax val="0"/>
          <dgm:chPref val="0"/>
          <dgm:bulletEnabled val="1"/>
        </dgm:presLayoutVars>
      </dgm:prSet>
      <dgm:spPr/>
      <dgm:t>
        <a:bodyPr/>
        <a:lstStyle/>
        <a:p>
          <a:endParaRPr lang="en-US"/>
        </a:p>
      </dgm:t>
    </dgm:pt>
    <dgm:pt modelId="{0417B84F-A79E-4A3A-BF93-71EF9FD9D654}" type="pres">
      <dgm:prSet presAssocID="{2D741426-4688-47D9-BA3B-D8FB64952B1E}" presName="tile2" presStyleLbl="node1" presStyleIdx="1" presStyleCnt="4"/>
      <dgm:spPr/>
      <dgm:t>
        <a:bodyPr/>
        <a:lstStyle/>
        <a:p>
          <a:endParaRPr lang="en-US"/>
        </a:p>
      </dgm:t>
    </dgm:pt>
    <dgm:pt modelId="{830DDD13-D131-4FE1-B4AD-C39DF3535DB0}" type="pres">
      <dgm:prSet presAssocID="{2D741426-4688-47D9-BA3B-D8FB64952B1E}" presName="tile2text" presStyleLbl="node1" presStyleIdx="1" presStyleCnt="4">
        <dgm:presLayoutVars>
          <dgm:chMax val="0"/>
          <dgm:chPref val="0"/>
          <dgm:bulletEnabled val="1"/>
        </dgm:presLayoutVars>
      </dgm:prSet>
      <dgm:spPr/>
      <dgm:t>
        <a:bodyPr/>
        <a:lstStyle/>
        <a:p>
          <a:endParaRPr lang="en-US"/>
        </a:p>
      </dgm:t>
    </dgm:pt>
    <dgm:pt modelId="{C9D06417-B5FC-4A7B-8F6F-C2751957651B}" type="pres">
      <dgm:prSet presAssocID="{2D741426-4688-47D9-BA3B-D8FB64952B1E}" presName="tile3" presStyleLbl="node1" presStyleIdx="2" presStyleCnt="4"/>
      <dgm:spPr/>
      <dgm:t>
        <a:bodyPr/>
        <a:lstStyle/>
        <a:p>
          <a:endParaRPr lang="en-US"/>
        </a:p>
      </dgm:t>
    </dgm:pt>
    <dgm:pt modelId="{25085F8F-4337-4AFC-A17B-6BD5EDA4E82F}" type="pres">
      <dgm:prSet presAssocID="{2D741426-4688-47D9-BA3B-D8FB64952B1E}" presName="tile3text" presStyleLbl="node1" presStyleIdx="2" presStyleCnt="4">
        <dgm:presLayoutVars>
          <dgm:chMax val="0"/>
          <dgm:chPref val="0"/>
          <dgm:bulletEnabled val="1"/>
        </dgm:presLayoutVars>
      </dgm:prSet>
      <dgm:spPr/>
      <dgm:t>
        <a:bodyPr/>
        <a:lstStyle/>
        <a:p>
          <a:endParaRPr lang="en-US"/>
        </a:p>
      </dgm:t>
    </dgm:pt>
    <dgm:pt modelId="{B9C71799-1A8C-4323-A849-F6F9DE716D63}" type="pres">
      <dgm:prSet presAssocID="{2D741426-4688-47D9-BA3B-D8FB64952B1E}" presName="tile4" presStyleLbl="node1" presStyleIdx="3" presStyleCnt="4"/>
      <dgm:spPr/>
      <dgm:t>
        <a:bodyPr/>
        <a:lstStyle/>
        <a:p>
          <a:endParaRPr lang="en-US"/>
        </a:p>
      </dgm:t>
    </dgm:pt>
    <dgm:pt modelId="{146E8812-78F8-48F8-90DF-C4A42494B181}" type="pres">
      <dgm:prSet presAssocID="{2D741426-4688-47D9-BA3B-D8FB64952B1E}" presName="tile4text" presStyleLbl="node1" presStyleIdx="3" presStyleCnt="4">
        <dgm:presLayoutVars>
          <dgm:chMax val="0"/>
          <dgm:chPref val="0"/>
          <dgm:bulletEnabled val="1"/>
        </dgm:presLayoutVars>
      </dgm:prSet>
      <dgm:spPr/>
      <dgm:t>
        <a:bodyPr/>
        <a:lstStyle/>
        <a:p>
          <a:endParaRPr lang="en-US"/>
        </a:p>
      </dgm:t>
    </dgm:pt>
    <dgm:pt modelId="{35D1BD4E-6FF5-4305-AFA2-42D716839EE9}" type="pres">
      <dgm:prSet presAssocID="{2D741426-4688-47D9-BA3B-D8FB64952B1E}" presName="centerTile" presStyleLbl="fgShp" presStyleIdx="0" presStyleCnt="1">
        <dgm:presLayoutVars>
          <dgm:chMax val="0"/>
          <dgm:chPref val="0"/>
        </dgm:presLayoutVars>
      </dgm:prSet>
      <dgm:spPr/>
      <dgm:t>
        <a:bodyPr/>
        <a:lstStyle/>
        <a:p>
          <a:endParaRPr lang="en-US"/>
        </a:p>
      </dgm:t>
    </dgm:pt>
  </dgm:ptLst>
  <dgm:cxnLst>
    <dgm:cxn modelId="{AEEF14DE-F8CD-4F17-9787-9442BF8BBADF}" srcId="{A037A1E3-AD50-4B3E-B394-35CCE726A8F8}" destId="{1C3F7715-A135-44C9-B65B-4C6605B96A76}" srcOrd="3" destOrd="0" parTransId="{32F1CCFE-3CBB-4FF3-91D0-C1C6A9456C20}" sibTransId="{78D37377-A8D8-4FB8-B268-5FF90803B4EA}"/>
    <dgm:cxn modelId="{615B93B0-E31C-47DB-BC90-AF08E7D65F93}" srcId="{A037A1E3-AD50-4B3E-B394-35CCE726A8F8}" destId="{AFE91508-EE15-40CA-BD2B-18FC6EBD32B1}" srcOrd="0" destOrd="0" parTransId="{26CD08EF-B8FD-426C-A2C9-2ED539F9ECB9}" sibTransId="{44C1EDEE-A543-4709-B33B-58F5055C94DE}"/>
    <dgm:cxn modelId="{16024E97-766B-4434-9B64-4019823487B8}" srcId="{A037A1E3-AD50-4B3E-B394-35CCE726A8F8}" destId="{44F03245-2280-4E5B-91C6-45FD4AEFD4CD}" srcOrd="1" destOrd="0" parTransId="{F69EC868-1F00-4CD1-854F-4425669A1D4C}" sibTransId="{9E8D91D1-A92A-4BDB-9962-365E6AEDA45D}"/>
    <dgm:cxn modelId="{5A9849B2-5482-459D-A853-8C00C2E17765}" srcId="{A037A1E3-AD50-4B3E-B394-35CCE726A8F8}" destId="{48339850-1D8D-4BD6-9470-6ABE00521F39}" srcOrd="2" destOrd="0" parTransId="{316DD2B1-E22B-468C-8142-2F632DE10E7E}" sibTransId="{2838AA28-697D-455D-9173-A71EB79B4D9F}"/>
    <dgm:cxn modelId="{B97D1CF6-11D6-48E1-B8EA-F27355A73FB2}" type="presOf" srcId="{44F03245-2280-4E5B-91C6-45FD4AEFD4CD}" destId="{0417B84F-A79E-4A3A-BF93-71EF9FD9D654}" srcOrd="0" destOrd="0" presId="urn:microsoft.com/office/officeart/2005/8/layout/matrix1"/>
    <dgm:cxn modelId="{5ECB11F2-5B88-4767-9187-F9E671C339D2}" type="presOf" srcId="{AFE91508-EE15-40CA-BD2B-18FC6EBD32B1}" destId="{DAF9EB0A-3307-45FF-9E38-48930E4C8975}" srcOrd="1" destOrd="0" presId="urn:microsoft.com/office/officeart/2005/8/layout/matrix1"/>
    <dgm:cxn modelId="{DE57AB3C-AF91-4267-B7CF-05D1680F3846}" type="presOf" srcId="{1C3F7715-A135-44C9-B65B-4C6605B96A76}" destId="{B9C71799-1A8C-4323-A849-F6F9DE716D63}" srcOrd="0" destOrd="0" presId="urn:microsoft.com/office/officeart/2005/8/layout/matrix1"/>
    <dgm:cxn modelId="{ADD7F9E4-09CE-4777-AF6C-6D49F49350B6}" type="presOf" srcId="{2D741426-4688-47D9-BA3B-D8FB64952B1E}" destId="{529E1B61-EF5C-46F8-939A-F71BFC2C862C}" srcOrd="0" destOrd="0" presId="urn:microsoft.com/office/officeart/2005/8/layout/matrix1"/>
    <dgm:cxn modelId="{2F1B5BB8-7010-440F-B35F-4BAA60731069}" type="presOf" srcId="{48339850-1D8D-4BD6-9470-6ABE00521F39}" destId="{C9D06417-B5FC-4A7B-8F6F-C2751957651B}" srcOrd="0" destOrd="0" presId="urn:microsoft.com/office/officeart/2005/8/layout/matrix1"/>
    <dgm:cxn modelId="{B3BE0F77-E711-497E-A847-1E9DE59EEA56}" type="presOf" srcId="{AFE91508-EE15-40CA-BD2B-18FC6EBD32B1}" destId="{7FF0BFD7-0A91-4D21-8F9E-214DB21C044E}" srcOrd="0" destOrd="0" presId="urn:microsoft.com/office/officeart/2005/8/layout/matrix1"/>
    <dgm:cxn modelId="{A638EFB2-D8A3-4801-8E15-5DD16418ABAF}" type="presOf" srcId="{1C3F7715-A135-44C9-B65B-4C6605B96A76}" destId="{146E8812-78F8-48F8-90DF-C4A42494B181}" srcOrd="1" destOrd="0" presId="urn:microsoft.com/office/officeart/2005/8/layout/matrix1"/>
    <dgm:cxn modelId="{FA91C895-76E0-433F-B270-DCEEDB57DF61}" type="presOf" srcId="{48339850-1D8D-4BD6-9470-6ABE00521F39}" destId="{25085F8F-4337-4AFC-A17B-6BD5EDA4E82F}" srcOrd="1" destOrd="0" presId="urn:microsoft.com/office/officeart/2005/8/layout/matrix1"/>
    <dgm:cxn modelId="{079E22EE-FCC0-4B9F-82F1-3F82220A6142}" type="presOf" srcId="{44F03245-2280-4E5B-91C6-45FD4AEFD4CD}" destId="{830DDD13-D131-4FE1-B4AD-C39DF3535DB0}" srcOrd="1" destOrd="0" presId="urn:microsoft.com/office/officeart/2005/8/layout/matrix1"/>
    <dgm:cxn modelId="{39C57F35-FC82-4EA8-AF20-D545A2328604}" type="presOf" srcId="{A037A1E3-AD50-4B3E-B394-35CCE726A8F8}" destId="{35D1BD4E-6FF5-4305-AFA2-42D716839EE9}" srcOrd="0" destOrd="0" presId="urn:microsoft.com/office/officeart/2005/8/layout/matrix1"/>
    <dgm:cxn modelId="{1A28A0CD-C5E2-4FF2-802D-BAD0038241C4}" srcId="{2D741426-4688-47D9-BA3B-D8FB64952B1E}" destId="{A037A1E3-AD50-4B3E-B394-35CCE726A8F8}" srcOrd="0" destOrd="0" parTransId="{7F71CA1E-4780-4BD3-8508-0AE13C237199}" sibTransId="{1EA764CC-5399-43D3-9E6D-9F86ECBE0CAB}"/>
    <dgm:cxn modelId="{357F4F44-27A3-43C8-8571-E6D08246745E}" type="presParOf" srcId="{529E1B61-EF5C-46F8-939A-F71BFC2C862C}" destId="{6F1AEC21-2EC7-4B6C-85C1-A33893E9746B}" srcOrd="0" destOrd="0" presId="urn:microsoft.com/office/officeart/2005/8/layout/matrix1"/>
    <dgm:cxn modelId="{2714630C-509C-4319-91C0-B0E9A3DBD3AF}" type="presParOf" srcId="{6F1AEC21-2EC7-4B6C-85C1-A33893E9746B}" destId="{7FF0BFD7-0A91-4D21-8F9E-214DB21C044E}" srcOrd="0" destOrd="0" presId="urn:microsoft.com/office/officeart/2005/8/layout/matrix1"/>
    <dgm:cxn modelId="{5A723370-BC9E-484C-9F72-AE63007EDBE2}" type="presParOf" srcId="{6F1AEC21-2EC7-4B6C-85C1-A33893E9746B}" destId="{DAF9EB0A-3307-45FF-9E38-48930E4C8975}" srcOrd="1" destOrd="0" presId="urn:microsoft.com/office/officeart/2005/8/layout/matrix1"/>
    <dgm:cxn modelId="{6B95E1FC-9399-422E-B92A-F7126EC6D4B8}" type="presParOf" srcId="{6F1AEC21-2EC7-4B6C-85C1-A33893E9746B}" destId="{0417B84F-A79E-4A3A-BF93-71EF9FD9D654}" srcOrd="2" destOrd="0" presId="urn:microsoft.com/office/officeart/2005/8/layout/matrix1"/>
    <dgm:cxn modelId="{91764DCC-8EEC-47C1-867A-0CAF35BB3630}" type="presParOf" srcId="{6F1AEC21-2EC7-4B6C-85C1-A33893E9746B}" destId="{830DDD13-D131-4FE1-B4AD-C39DF3535DB0}" srcOrd="3" destOrd="0" presId="urn:microsoft.com/office/officeart/2005/8/layout/matrix1"/>
    <dgm:cxn modelId="{EAA200BD-0E55-4450-ACCF-0AC42AA6D947}" type="presParOf" srcId="{6F1AEC21-2EC7-4B6C-85C1-A33893E9746B}" destId="{C9D06417-B5FC-4A7B-8F6F-C2751957651B}" srcOrd="4" destOrd="0" presId="urn:microsoft.com/office/officeart/2005/8/layout/matrix1"/>
    <dgm:cxn modelId="{CA5FA29C-5CDB-49A5-9CB4-F72A26ABA3B6}" type="presParOf" srcId="{6F1AEC21-2EC7-4B6C-85C1-A33893E9746B}" destId="{25085F8F-4337-4AFC-A17B-6BD5EDA4E82F}" srcOrd="5" destOrd="0" presId="urn:microsoft.com/office/officeart/2005/8/layout/matrix1"/>
    <dgm:cxn modelId="{CC544286-F25A-4472-BCD8-62E10D02D7EC}" type="presParOf" srcId="{6F1AEC21-2EC7-4B6C-85C1-A33893E9746B}" destId="{B9C71799-1A8C-4323-A849-F6F9DE716D63}" srcOrd="6" destOrd="0" presId="urn:microsoft.com/office/officeart/2005/8/layout/matrix1"/>
    <dgm:cxn modelId="{6B52AEFF-3636-469D-8D13-3DC344AA51F0}" type="presParOf" srcId="{6F1AEC21-2EC7-4B6C-85C1-A33893E9746B}" destId="{146E8812-78F8-48F8-90DF-C4A42494B181}" srcOrd="7" destOrd="0" presId="urn:microsoft.com/office/officeart/2005/8/layout/matrix1"/>
    <dgm:cxn modelId="{B2D75D7D-97F2-4D4B-988E-FC52C6423727}" type="presParOf" srcId="{529E1B61-EF5C-46F8-939A-F71BFC2C862C}" destId="{35D1BD4E-6FF5-4305-AFA2-42D716839EE9}" srcOrd="1" destOrd="0" presId="urn:microsoft.com/office/officeart/2005/8/layout/matrix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8" tIns="46585" rIns="93168" bIns="46585" numCol="1" anchor="t" anchorCtr="0" compatLnSpc="1">
            <a:prstTxWarp prst="textNoShape">
              <a:avLst/>
            </a:prstTxWarp>
          </a:bodyPr>
          <a:lstStyle>
            <a:lvl1pPr defTabSz="931338">
              <a:defRPr sz="1300">
                <a:latin typeface="Arial" charset="0"/>
                <a:cs typeface="+mn-cs"/>
              </a:defRPr>
            </a:lvl1pPr>
          </a:lstStyle>
          <a:p>
            <a:pPr>
              <a:defRPr/>
            </a:pPr>
            <a:endParaRPr lang="en-US"/>
          </a:p>
        </p:txBody>
      </p:sp>
      <p:sp>
        <p:nvSpPr>
          <p:cNvPr id="1361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68" tIns="46585" rIns="93168" bIns="46585" numCol="1" anchor="t" anchorCtr="0" compatLnSpc="1">
            <a:prstTxWarp prst="textNoShape">
              <a:avLst/>
            </a:prstTxWarp>
          </a:bodyPr>
          <a:lstStyle>
            <a:lvl1pPr algn="r" defTabSz="931338">
              <a:defRPr sz="1300">
                <a:latin typeface="Arial" charset="0"/>
                <a:cs typeface="+mn-cs"/>
              </a:defRPr>
            </a:lvl1pPr>
          </a:lstStyle>
          <a:p>
            <a:pPr>
              <a:defRPr/>
            </a:pPr>
            <a:endParaRPr lang="en-US"/>
          </a:p>
        </p:txBody>
      </p:sp>
      <p:sp>
        <p:nvSpPr>
          <p:cNvPr id="1361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68" tIns="46585" rIns="93168" bIns="46585" numCol="1" anchor="b" anchorCtr="0" compatLnSpc="1">
            <a:prstTxWarp prst="textNoShape">
              <a:avLst/>
            </a:prstTxWarp>
          </a:bodyPr>
          <a:lstStyle>
            <a:lvl1pPr defTabSz="931338">
              <a:defRPr sz="1300">
                <a:latin typeface="Arial" charset="0"/>
                <a:cs typeface="+mn-cs"/>
              </a:defRPr>
            </a:lvl1pPr>
          </a:lstStyle>
          <a:p>
            <a:pPr>
              <a:defRPr/>
            </a:pPr>
            <a:endParaRPr lang="en-US"/>
          </a:p>
        </p:txBody>
      </p:sp>
      <p:sp>
        <p:nvSpPr>
          <p:cNvPr id="1361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68" tIns="46585" rIns="93168" bIns="46585" numCol="1" anchor="b" anchorCtr="0" compatLnSpc="1">
            <a:prstTxWarp prst="textNoShape">
              <a:avLst/>
            </a:prstTxWarp>
          </a:bodyPr>
          <a:lstStyle>
            <a:lvl1pPr algn="r" defTabSz="931338">
              <a:defRPr sz="1300">
                <a:latin typeface="Arial" charset="0"/>
                <a:cs typeface="+mn-cs"/>
              </a:defRPr>
            </a:lvl1pPr>
          </a:lstStyle>
          <a:p>
            <a:pPr>
              <a:defRPr/>
            </a:pPr>
            <a:fld id="{4A49499C-1A87-40C8-9FA7-8593621CC10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8" tIns="46585" rIns="93168" bIns="46585" numCol="1" anchor="t" anchorCtr="0" compatLnSpc="1">
            <a:prstTxWarp prst="textNoShape">
              <a:avLst/>
            </a:prstTxWarp>
          </a:bodyPr>
          <a:lstStyle>
            <a:lvl1pPr defTabSz="931338">
              <a:defRPr sz="1300">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68" tIns="46585" rIns="93168" bIns="46585" numCol="1" anchor="t" anchorCtr="0" compatLnSpc="1">
            <a:prstTxWarp prst="textNoShape">
              <a:avLst/>
            </a:prstTxWarp>
          </a:bodyPr>
          <a:lstStyle>
            <a:lvl1pPr algn="r" defTabSz="931338">
              <a:defRPr sz="1300">
                <a:latin typeface="Arial"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5" y="4418013"/>
            <a:ext cx="5607050" cy="4181475"/>
          </a:xfrm>
          <a:prstGeom prst="rect">
            <a:avLst/>
          </a:prstGeom>
          <a:noFill/>
          <a:ln w="9525">
            <a:noFill/>
            <a:miter lim="800000"/>
            <a:headEnd/>
            <a:tailEnd/>
          </a:ln>
          <a:effectLst/>
        </p:spPr>
        <p:txBody>
          <a:bodyPr vert="horz" wrap="square" lIns="93168" tIns="46585" rIns="93168"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68" tIns="46585" rIns="93168" bIns="46585" numCol="1" anchor="b" anchorCtr="0" compatLnSpc="1">
            <a:prstTxWarp prst="textNoShape">
              <a:avLst/>
            </a:prstTxWarp>
          </a:bodyPr>
          <a:lstStyle>
            <a:lvl1pPr defTabSz="931338">
              <a:defRPr sz="1300">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8" tIns="46585" rIns="93168" bIns="46585" numCol="1" anchor="b" anchorCtr="0" compatLnSpc="1">
            <a:prstTxWarp prst="textNoShape">
              <a:avLst/>
            </a:prstTxWarp>
          </a:bodyPr>
          <a:lstStyle>
            <a:lvl1pPr algn="r" defTabSz="931338">
              <a:defRPr sz="1300">
                <a:latin typeface="Arial" charset="0"/>
                <a:cs typeface="+mn-cs"/>
              </a:defRPr>
            </a:lvl1pPr>
          </a:lstStyle>
          <a:p>
            <a:pPr>
              <a:defRPr/>
            </a:pPr>
            <a:fld id="{38A97EB6-1301-477F-8EAB-B773549689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pPr defTabSz="928688"/>
            <a:fld id="{1617740B-A3A3-404E-B832-D413372B67B4}" type="slidenum">
              <a:rPr lang="en-US" smtClean="0">
                <a:cs typeface="Arial" charset="0"/>
              </a:rPr>
              <a:pPr defTabSz="928688"/>
              <a:t>0</a:t>
            </a:fld>
            <a:endParaRPr lang="en-US" smtClean="0">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pPr defTabSz="927100"/>
            <a:fld id="{F2293BEF-BFDD-4912-BAFA-2735C5F302DC}" type="slidenum">
              <a:rPr lang="en-US" smtClean="0">
                <a:cs typeface="Arial" charset="0"/>
              </a:rPr>
              <a:pPr defTabSz="927100"/>
              <a:t>9</a:t>
            </a:fld>
            <a:endParaRPr lang="en-US" smtClean="0">
              <a:cs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pPr defTabSz="927100"/>
            <a:fld id="{11F575AE-05AA-45BD-B5DA-BA66EBE0B733}" type="slidenum">
              <a:rPr lang="en-US" smtClean="0">
                <a:cs typeface="Arial" charset="0"/>
              </a:rPr>
              <a:pPr defTabSz="927100"/>
              <a:t>10</a:t>
            </a:fld>
            <a:endParaRPr lang="en-US" smtClean="0">
              <a:cs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pPr defTabSz="930275"/>
            <a:fld id="{33E67AE3-0871-4007-9570-4E92975CAE3E}" type="slidenum">
              <a:rPr lang="en-US" smtClean="0">
                <a:cs typeface="Arial" charset="0"/>
              </a:rPr>
              <a:pPr defTabSz="930275"/>
              <a:t>11</a:t>
            </a:fld>
            <a:endParaRPr lang="en-US" smtClean="0">
              <a:cs typeface="Arial" charset="0"/>
            </a:endParaRPr>
          </a:p>
        </p:txBody>
      </p:sp>
      <p:sp>
        <p:nvSpPr>
          <p:cNvPr id="40962" name="Rectangle 2"/>
          <p:cNvSpPr>
            <a:spLocks noGrp="1" noRot="1" noChangeAspect="1" noChangeArrowheads="1" noTextEdit="1"/>
          </p:cNvSpPr>
          <p:nvPr>
            <p:ph type="sldImg"/>
          </p:nvPr>
        </p:nvSpPr>
        <p:spPr>
          <a:xfrm>
            <a:off x="1182688" y="698500"/>
            <a:ext cx="4645025" cy="3484563"/>
          </a:xfrm>
          <a:ln/>
        </p:spPr>
      </p:sp>
      <p:sp>
        <p:nvSpPr>
          <p:cNvPr id="40963" name="Rectangle 3"/>
          <p:cNvSpPr>
            <a:spLocks noGrp="1" noChangeArrowheads="1"/>
          </p:cNvSpPr>
          <p:nvPr>
            <p:ph type="body" idx="1"/>
          </p:nvPr>
        </p:nvSpPr>
        <p:spPr>
          <a:xfrm>
            <a:off x="933450" y="4416425"/>
            <a:ext cx="5143500" cy="4181475"/>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30275"/>
            <a:fld id="{3600BCAE-3186-444E-A1D7-31F71F920473}" type="slidenum">
              <a:rPr lang="en-US" smtClean="0">
                <a:cs typeface="Arial" charset="0"/>
              </a:rPr>
              <a:pPr defTabSz="930275"/>
              <a:t>12</a:t>
            </a:fld>
            <a:endParaRPr lang="en-US" smtClean="0">
              <a:cs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pPr defTabSz="930275"/>
            <a:fld id="{A1201702-D502-47F3-BE02-6AF4995A57FD}" type="slidenum">
              <a:rPr lang="en-US" smtClean="0">
                <a:cs typeface="Arial" charset="0"/>
              </a:rPr>
              <a:pPr defTabSz="930275"/>
              <a:t>13</a:t>
            </a:fld>
            <a:endParaRPr lang="en-US" smtClean="0">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pPr defTabSz="930275"/>
            <a:fld id="{E557B0B6-2C6E-4DC3-ABD8-A107B7F7FEC9}" type="slidenum">
              <a:rPr lang="en-US" smtClean="0">
                <a:cs typeface="Arial" charset="0"/>
              </a:rPr>
              <a:pPr defTabSz="930275"/>
              <a:t>14</a:t>
            </a:fld>
            <a:endParaRPr lang="en-US" smtClean="0">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pPr defTabSz="930275"/>
            <a:fld id="{2DCFF95B-2F79-4216-90C1-24FEA73EE80A}" type="slidenum">
              <a:rPr lang="en-US" smtClean="0">
                <a:cs typeface="Arial" charset="0"/>
              </a:rPr>
              <a:pPr defTabSz="930275"/>
              <a:t>15</a:t>
            </a:fld>
            <a:endParaRPr lang="en-US" smtClean="0">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pPr defTabSz="930275"/>
            <a:fld id="{913483B1-79EE-4B3B-BCE3-5FB35F374D0D}" type="slidenum">
              <a:rPr lang="en-US" smtClean="0">
                <a:cs typeface="Arial" charset="0"/>
              </a:rPr>
              <a:pPr defTabSz="930275"/>
              <a:t>16</a:t>
            </a:fld>
            <a:endParaRPr lang="en-US" smtClean="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pPr defTabSz="927100"/>
            <a:fld id="{C6D9F1C1-24E3-4A8D-BEA7-BD4DF3A6F87F}" type="slidenum">
              <a:rPr lang="en-US" smtClean="0">
                <a:cs typeface="Arial" charset="0"/>
              </a:rPr>
              <a:pPr defTabSz="927100"/>
              <a:t>17</a:t>
            </a:fld>
            <a:endParaRPr lang="en-US" smtClean="0">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defTabSz="928688"/>
            <a:fld id="{433D6227-5C5A-48BF-AE11-D8F57BCAB7A8}" type="slidenum">
              <a:rPr lang="en-US" smtClean="0">
                <a:cs typeface="Arial" charset="0"/>
              </a:rPr>
              <a:pPr defTabSz="928688"/>
              <a:t>1</a:t>
            </a:fld>
            <a:endParaRPr lang="en-US" smtClean="0">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pPr defTabSz="930275"/>
            <a:fld id="{3C4E4D22-8788-4CB7-9E13-4D4592C9ADE0}" type="slidenum">
              <a:rPr lang="en-US" smtClean="0">
                <a:cs typeface="Arial" charset="0"/>
              </a:rPr>
              <a:pPr defTabSz="930275"/>
              <a:t>21</a:t>
            </a:fld>
            <a:endParaRPr lang="en-US" smtClean="0">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701675" y="4414838"/>
            <a:ext cx="5607050" cy="418465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930275"/>
            <a:fld id="{DF372917-9D66-406B-AC6D-9634A931979E}" type="slidenum">
              <a:rPr lang="en-US" smtClean="0">
                <a:cs typeface="Arial" charset="0"/>
              </a:rPr>
              <a:pPr defTabSz="930275"/>
              <a:t>22</a:t>
            </a:fld>
            <a:endParaRPr lang="en-US" smtClean="0">
              <a:cs typeface="Arial"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701675" y="4414838"/>
            <a:ext cx="5607050" cy="418465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pPr defTabSz="930275"/>
            <a:fld id="{B0B6B15E-FCB4-4E16-AE71-45B8423547FA}" type="slidenum">
              <a:rPr lang="en-US" smtClean="0">
                <a:cs typeface="Arial" charset="0"/>
              </a:rPr>
              <a:pPr defTabSz="930275"/>
              <a:t>23</a:t>
            </a:fld>
            <a:endParaRPr lang="en-US" smtClean="0">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933450" y="4418013"/>
            <a:ext cx="5143500" cy="4181475"/>
          </a:xfrm>
          <a:noFill/>
          <a:ln/>
        </p:spPr>
        <p:txBody>
          <a:bodyPr lIns="91430" tIns="45715" rIns="91430" bIns="45715"/>
          <a:lstStyle/>
          <a:p>
            <a:pPr eaLnBrk="1" hangingPunct="1"/>
            <a:r>
              <a:rPr lang="en-US" smtClean="0"/>
              <a:t>Civil Rights Act</a:t>
            </a:r>
          </a:p>
          <a:p>
            <a:pPr eaLnBrk="1" hangingPunct="1"/>
            <a:endParaRPr lang="en-US" smtClean="0"/>
          </a:p>
          <a:p>
            <a:pPr eaLnBrk="1" hangingPunct="1"/>
            <a:r>
              <a:rPr lang="en-US" smtClean="0"/>
              <a:t>The CRA of 1964 states that “No person in the US shall, on the ground of race, color, or national orgin, be excluded from participation in, be denied the benefits of, or be subjected to discrimination under any program or activity receiving Federal financial assistance” This includes programs designed to provide healthcare.  Federal funding can be terminated if this is not followed. Although we will not discuss this at length, this also includes written materials, sign language interpreters and braille.</a:t>
            </a:r>
          </a:p>
          <a:p>
            <a:pPr eaLnBrk="1" hangingPunct="1"/>
            <a:endParaRPr lang="en-US" smtClean="0"/>
          </a:p>
          <a:p>
            <a:pPr eaLnBrk="1" hangingPunct="1"/>
            <a:r>
              <a:rPr lang="en-US" smtClean="0"/>
              <a:t>The entire document can be found at the following link.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pPr defTabSz="930275"/>
            <a:fld id="{3214AA62-1672-41AC-B7A6-39E977555544}" type="slidenum">
              <a:rPr lang="en-US" smtClean="0">
                <a:cs typeface="Arial" charset="0"/>
              </a:rPr>
              <a:pPr defTabSz="930275"/>
              <a:t>25</a:t>
            </a:fld>
            <a:endParaRPr lang="en-US" smtClean="0">
              <a:cs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701675" y="4413250"/>
            <a:ext cx="5607050" cy="4186238"/>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pPr defTabSz="930275"/>
            <a:fld id="{84BE13B5-968F-4133-8DB7-98513FE31BCA}" type="slidenum">
              <a:rPr lang="en-US" smtClean="0">
                <a:cs typeface="Arial" charset="0"/>
              </a:rPr>
              <a:pPr defTabSz="930275"/>
              <a:t>26</a:t>
            </a:fld>
            <a:endParaRPr lang="en-US" smtClean="0">
              <a:cs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33450" y="4418013"/>
            <a:ext cx="5143500" cy="4181475"/>
          </a:xfrm>
          <a:noFill/>
          <a:ln/>
        </p:spPr>
        <p:txBody>
          <a:bodyPr/>
          <a:lstStyle/>
          <a:p>
            <a:pPr eaLnBrk="1" hangingPunct="1"/>
            <a:r>
              <a:rPr lang="en-US" sz="1400" smtClean="0"/>
              <a:t>Who and what is a LEP?  LEP is defined as individuals that do not speak English as their primary language and who have a limited ability to read, write, speak, or understand English may be limited English proficient, or “LEP”, and may be eligible to receive language assistance with respect to a particular type of service, benefit, or encounter (CRA guidance).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pPr defTabSz="930275"/>
            <a:fld id="{F18CBF2F-533A-4DAC-A178-A669F53A1CEB}" type="slidenum">
              <a:rPr lang="en-US" smtClean="0">
                <a:cs typeface="Arial" charset="0"/>
              </a:rPr>
              <a:pPr defTabSz="930275"/>
              <a:t>27</a:t>
            </a:fld>
            <a:endParaRPr lang="en-US" smtClean="0">
              <a:cs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933450" y="4418013"/>
            <a:ext cx="5143500" cy="4181475"/>
          </a:xfrm>
          <a:noFill/>
          <a:ln/>
        </p:spPr>
        <p:txBody>
          <a:bodyPr lIns="91430" tIns="45715" rIns="91430" bIns="45715"/>
          <a:lstStyle/>
          <a:p>
            <a:r>
              <a:rPr lang="en-US" sz="1400" smtClean="0"/>
              <a:t>Who and what is a LEP?  LEP is defined as individuals that do not speak English as their primary language and who have a limited ability to read, write, speak, or understand English may be limited English proficient, or “LEP”, and may be eligible to receive language assistance with respect to a particular type of service, benefit, or encounter (CRA guidance).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pPr defTabSz="927100"/>
            <a:fld id="{7BF7A4B1-D34A-4DEC-AE63-B6A210297473}" type="slidenum">
              <a:rPr lang="en-US" smtClean="0">
                <a:cs typeface="Arial" charset="0"/>
              </a:rPr>
              <a:pPr defTabSz="927100"/>
              <a:t>28</a:t>
            </a:fld>
            <a:endParaRPr lang="en-US" smtClean="0">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8688"/>
            <a:fld id="{7441BEF1-73AC-46FE-8CCF-A716E42B788D}" type="slidenum">
              <a:rPr lang="en-US" smtClean="0">
                <a:cs typeface="Arial" charset="0"/>
              </a:rPr>
              <a:pPr defTabSz="928688"/>
              <a:t>2</a:t>
            </a:fld>
            <a:endParaRPr lang="en-US" smtClean="0">
              <a:cs typeface="Arial"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35038" y="4411663"/>
            <a:ext cx="5140325" cy="4189412"/>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pPr defTabSz="930275"/>
            <a:fld id="{19960B87-B104-4D91-9251-50FFC5F2A8D7}" type="slidenum">
              <a:rPr lang="en-US" smtClean="0">
                <a:cs typeface="Arial" charset="0"/>
              </a:rPr>
              <a:pPr defTabSz="930275"/>
              <a:t>29</a:t>
            </a:fld>
            <a:endParaRPr lang="en-US" smtClean="0">
              <a:cs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pPr defTabSz="927100"/>
            <a:fld id="{A63C4AB7-660A-4FEE-8961-983445B5DBDB}" type="slidenum">
              <a:rPr lang="en-US" smtClean="0">
                <a:cs typeface="Arial" charset="0"/>
              </a:rPr>
              <a:pPr defTabSz="927100"/>
              <a:t>30</a:t>
            </a:fld>
            <a:endParaRPr lang="en-US" smtClean="0">
              <a:cs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pPr defTabSz="927100"/>
            <a:fld id="{A75F889F-8ADD-4E9A-AA77-52B5317791BF}" type="slidenum">
              <a:rPr lang="en-US" smtClean="0">
                <a:cs typeface="Arial" charset="0"/>
              </a:rPr>
              <a:pPr defTabSz="927100"/>
              <a:t>31</a:t>
            </a:fld>
            <a:endParaRPr lang="en-US" smtClean="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pPr defTabSz="927100"/>
            <a:fld id="{8587104A-1EDD-42BB-B9FA-6E3B06F1BBA2}" type="slidenum">
              <a:rPr lang="en-US" smtClean="0">
                <a:cs typeface="Arial" charset="0"/>
              </a:rPr>
              <a:pPr defTabSz="927100"/>
              <a:t>32</a:t>
            </a:fld>
            <a:endParaRPr lang="en-US" smtClean="0">
              <a:cs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pPr defTabSz="927100"/>
            <a:fld id="{F33C11B3-4863-4658-B65F-E2DE79EE53E6}" type="slidenum">
              <a:rPr lang="en-US" smtClean="0">
                <a:cs typeface="Arial" charset="0"/>
              </a:rPr>
              <a:pPr defTabSz="927100"/>
              <a:t>33</a:t>
            </a:fld>
            <a:endParaRPr lang="en-US" smtClean="0">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pPr defTabSz="927100"/>
            <a:fld id="{4E2A5470-D2B8-46C3-AE20-18C769F2955B}" type="slidenum">
              <a:rPr lang="en-US" smtClean="0">
                <a:cs typeface="Arial" charset="0"/>
              </a:rPr>
              <a:pPr defTabSz="927100"/>
              <a:t>35</a:t>
            </a:fld>
            <a:endParaRPr lang="en-US" smtClean="0">
              <a:cs typeface="Arial"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pPr defTabSz="927100"/>
            <a:fld id="{666B4E70-CEFA-4AA2-85A5-6F9E75578D02}" type="slidenum">
              <a:rPr lang="en-US" smtClean="0">
                <a:cs typeface="Arial" charset="0"/>
              </a:rPr>
              <a:pPr defTabSz="927100"/>
              <a:t>36</a:t>
            </a:fld>
            <a:endParaRPr lang="en-US" smtClean="0">
              <a:cs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pPr defTabSz="927100"/>
            <a:fld id="{7985861F-BA08-43B5-A423-9349CF2F2564}" type="slidenum">
              <a:rPr lang="en-US" smtClean="0">
                <a:cs typeface="Arial" charset="0"/>
              </a:rPr>
              <a:pPr defTabSz="927100"/>
              <a:t>37</a:t>
            </a:fld>
            <a:endParaRPr lang="en-US" smtClean="0">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pPr defTabSz="927100"/>
            <a:fld id="{8AC25B8D-A1DD-42B0-A9A8-41FD74F8EB1F}" type="slidenum">
              <a:rPr lang="en-US" smtClean="0">
                <a:cs typeface="Arial" charset="0"/>
              </a:rPr>
              <a:pPr defTabSz="927100"/>
              <a:t>38</a:t>
            </a:fld>
            <a:endParaRPr lang="en-US" smtClean="0">
              <a:cs typeface="Arial"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pPr defTabSz="928688"/>
            <a:fld id="{643A509E-FE98-4E08-B58B-75BA6D072629}" type="slidenum">
              <a:rPr lang="en-US" smtClean="0">
                <a:cs typeface="Arial" charset="0"/>
              </a:rPr>
              <a:pPr defTabSz="928688"/>
              <a:t>3</a:t>
            </a:fld>
            <a:endParaRPr lang="en-US" smtClean="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35038" y="4411663"/>
            <a:ext cx="5140325" cy="4189412"/>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pPr defTabSz="930275"/>
            <a:fld id="{86B50422-9412-4BF3-8EA6-054CBE7EEDCB}" type="slidenum">
              <a:rPr lang="en-US" smtClean="0">
                <a:cs typeface="Arial" charset="0"/>
              </a:rPr>
              <a:pPr defTabSz="930275"/>
              <a:t>39</a:t>
            </a:fld>
            <a:endParaRPr lang="en-US" smtClean="0">
              <a:cs typeface="Arial"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pPr defTabSz="930275"/>
            <a:fld id="{4F45FD2A-B7F5-40CC-B210-78F5408E969B}" type="slidenum">
              <a:rPr lang="en-US" smtClean="0">
                <a:cs typeface="Arial" charset="0"/>
              </a:rPr>
              <a:pPr defTabSz="930275"/>
              <a:t>40</a:t>
            </a:fld>
            <a:endParaRPr lang="en-US" smtClean="0">
              <a:cs typeface="Arial"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35038" y="4410075"/>
            <a:ext cx="5140325" cy="4191000"/>
          </a:xfrm>
          <a:noFill/>
          <a:ln/>
        </p:spPr>
        <p:txBody>
          <a:bodyPr/>
          <a:lstStyle/>
          <a:p>
            <a:pPr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pPr defTabSz="930275"/>
            <a:fld id="{9904497D-B919-473E-8719-B8A3790D9146}" type="slidenum">
              <a:rPr lang="en-US" smtClean="0">
                <a:cs typeface="Arial" charset="0"/>
              </a:rPr>
              <a:pPr defTabSz="930275"/>
              <a:t>4</a:t>
            </a:fld>
            <a:endParaRPr lang="en-US" smtClean="0">
              <a:cs typeface="Arial" charset="0"/>
            </a:endParaRPr>
          </a:p>
        </p:txBody>
      </p:sp>
      <p:sp>
        <p:nvSpPr>
          <p:cNvPr id="27650" name="Rectangle 2"/>
          <p:cNvSpPr>
            <a:spLocks noGrp="1" noRot="1" noChangeAspect="1" noChangeArrowheads="1" noTextEdit="1"/>
          </p:cNvSpPr>
          <p:nvPr>
            <p:ph type="sldImg"/>
          </p:nvPr>
        </p:nvSpPr>
        <p:spPr>
          <a:xfrm>
            <a:off x="1187450" y="698500"/>
            <a:ext cx="4645025" cy="3482975"/>
          </a:xfrm>
          <a:ln w="12700" cap="flat">
            <a:solidFill>
              <a:schemeClr val="tx1"/>
            </a:solidFill>
          </a:ln>
        </p:spPr>
      </p:sp>
      <p:sp>
        <p:nvSpPr>
          <p:cNvPr id="27651" name="Rectangle 3"/>
          <p:cNvSpPr>
            <a:spLocks noGrp="1" noChangeArrowheads="1"/>
          </p:cNvSpPr>
          <p:nvPr>
            <p:ph type="body" idx="1"/>
          </p:nvPr>
        </p:nvSpPr>
        <p:spPr>
          <a:xfrm>
            <a:off x="933450" y="4416425"/>
            <a:ext cx="5143500" cy="4181475"/>
          </a:xfrm>
          <a:noFill/>
          <a:ln/>
        </p:spPr>
        <p:txBody>
          <a:bodyPr lIns="97110" tIns="46882" rIns="97110" bIns="46882"/>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pPr defTabSz="930275"/>
            <a:fld id="{99E21725-79B8-4856-8772-A3B71F866827}" type="slidenum">
              <a:rPr lang="en-US" smtClean="0">
                <a:cs typeface="Arial" charset="0"/>
              </a:rPr>
              <a:pPr defTabSz="930275"/>
              <a:t>5</a:t>
            </a:fld>
            <a:endParaRPr lang="en-US" smtClean="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33450" y="4411663"/>
            <a:ext cx="5143500" cy="4187825"/>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pPr defTabSz="927100"/>
            <a:fld id="{A872173E-639B-45C0-904D-91E8B3AB25A3}" type="slidenum">
              <a:rPr lang="en-US" smtClean="0">
                <a:cs typeface="Arial" charset="0"/>
              </a:rPr>
              <a:pPr defTabSz="927100"/>
              <a:t>7</a:t>
            </a:fld>
            <a:endParaRPr lang="en-US" smtClean="0">
              <a:cs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pPr defTabSz="927100"/>
            <a:fld id="{80A4EBDC-E2BB-40E9-B780-5DA3557B490F}" type="slidenum">
              <a:rPr lang="en-US" smtClean="0">
                <a:cs typeface="Arial" charset="0"/>
              </a:rPr>
              <a:pPr defTabSz="927100"/>
              <a:t>8</a:t>
            </a:fld>
            <a:endParaRPr lang="en-US" smtClean="0">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35038" y="4411663"/>
            <a:ext cx="5140325" cy="4187825"/>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8DAF913-F255-4A09-9E78-CA989C8A84B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A074F2A-ACF5-4E5E-9B85-C8DB211150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39B572B-2C98-46D7-9586-A8117B78191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0D0C6ECB-41F4-41A4-BB3F-308D687B935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0E6E872-8BBA-43AB-A876-2AEA1757AF5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28613" y="1941513"/>
            <a:ext cx="8208962" cy="74612"/>
          </a:xfrm>
        </p:spPr>
        <p:txBody>
          <a:bodyPr/>
          <a:lstStyle/>
          <a:p>
            <a:pPr lvl="0"/>
            <a:endParaRPr lang="en-US" noProof="0"/>
          </a:p>
        </p:txBody>
      </p:sp>
      <p:sp>
        <p:nvSpPr>
          <p:cNvPr id="4" name="Date Placeholder 3"/>
          <p:cNvSpPr>
            <a:spLocks noGrp="1"/>
          </p:cNvSpPr>
          <p:nvPr>
            <p:ph type="dt" sz="half" idx="10"/>
          </p:nvPr>
        </p:nvSpPr>
        <p:spPr>
          <a:xfrm>
            <a:off x="3433763" y="6343650"/>
            <a:ext cx="1905000" cy="457200"/>
          </a:xfrm>
          <a:prstGeom prst="rect">
            <a:avLst/>
          </a:prstGeom>
        </p:spPr>
        <p:txBody>
          <a:bodyPr/>
          <a:lstStyle>
            <a:lvl1pPr>
              <a:defRPr>
                <a:cs typeface="+mn-cs"/>
              </a:defRPr>
            </a:lvl1pPr>
          </a:lstStyle>
          <a:p>
            <a:pPr>
              <a:defRPr/>
            </a:pPr>
            <a:endParaRPr lang="en-US"/>
          </a:p>
        </p:txBody>
      </p:sp>
      <p:sp>
        <p:nvSpPr>
          <p:cNvPr id="5" name="Footer Placeholder 4"/>
          <p:cNvSpPr>
            <a:spLocks noGrp="1"/>
          </p:cNvSpPr>
          <p:nvPr>
            <p:ph type="ftr" sz="quarter" idx="11"/>
          </p:nvPr>
        </p:nvSpPr>
        <p:spPr>
          <a:xfrm>
            <a:off x="6108700" y="634365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46050" y="6361113"/>
            <a:ext cx="1905000" cy="457200"/>
          </a:xfrm>
        </p:spPr>
        <p:txBody>
          <a:bodyPr/>
          <a:lstStyle>
            <a:lvl1pPr>
              <a:defRPr/>
            </a:lvl1pPr>
          </a:lstStyle>
          <a:p>
            <a:pPr>
              <a:defRPr/>
            </a:pPr>
            <a:fld id="{06DCD214-6890-43EC-9E08-2980781AA85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152400" y="6534150"/>
            <a:ext cx="533400" cy="323850"/>
          </a:xfrm>
        </p:spPr>
        <p:txBody>
          <a:bodyPr/>
          <a:lstStyle>
            <a:lvl1pPr algn="ctr">
              <a:defRPr sz="1000" b="1" smtClean="0"/>
            </a:lvl1pPr>
          </a:lstStyle>
          <a:p>
            <a:pPr>
              <a:defRPr/>
            </a:pPr>
            <a:fld id="{BF47A014-DE7C-4EB6-AA2B-EFE35325B25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54FBDD6-2256-4B0D-BEED-DE7428C85F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6882790-87F9-4122-98CE-BC2F4BCA33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25F39B6-1224-4943-B718-EDC55DCCB8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84270D3-DD7C-4D42-88CA-59B0DF7967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FFC882F-87CE-4381-9BC6-157C8AD6B5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8DD8C4B-A46B-418F-ABAC-3450B48A5DD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DEBD9F6-950D-44C6-87BE-877D9E2853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381000" y="63055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latin typeface="Arial" charset="0"/>
                <a:cs typeface="+mn-cs"/>
              </a:defRPr>
            </a:lvl1pPr>
          </a:lstStyle>
          <a:p>
            <a:pPr>
              <a:defRPr/>
            </a:pPr>
            <a:fld id="{B8D7A2F5-C126-4FDA-95EE-9E83A6B4C70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42.xml"/><Relationship Id="rId7" Type="http://schemas.openxmlformats.org/officeDocument/2006/relationships/image" Target="../media/image2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48.xml"/><Relationship Id="rId7" Type="http://schemas.openxmlformats.org/officeDocument/2006/relationships/image" Target="../media/image22.w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9.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tags" Target="../tags/tag53.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9.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3.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9.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3.pn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9.jpe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67.xml"/><Relationship Id="rId7" Type="http://schemas.openxmlformats.org/officeDocument/2006/relationships/image" Target="../media/image25.wmf"/><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tags" Target="../tags/tag68.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8.xml"/><Relationship Id="rId7" Type="http://schemas.openxmlformats.org/officeDocument/2006/relationships/image" Target="../media/image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71.xml"/><Relationship Id="rId7" Type="http://schemas.openxmlformats.org/officeDocument/2006/relationships/image" Target="../media/image25.wmf"/><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72.xml"/></Relationships>
</file>

<file path=ppt/slides/_rels/slide21.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9.jpe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21.xml"/><Relationship Id="rId5" Type="http://schemas.openxmlformats.org/officeDocument/2006/relationships/slideLayout" Target="../slideLayouts/slideLayout12.xml"/><Relationship Id="rId4" Type="http://schemas.openxmlformats.org/officeDocument/2006/relationships/tags" Target="../tags/tag76.xml"/></Relationships>
</file>

<file path=ppt/slides/_rels/slide2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6.jpeg"/><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82.xml"/><Relationship Id="rId7" Type="http://schemas.openxmlformats.org/officeDocument/2006/relationships/notesSlide" Target="../notesSlides/notesSlide23.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7.xml"/><Relationship Id="rId5" Type="http://schemas.openxmlformats.org/officeDocument/2006/relationships/tags" Target="../tags/tag84.xml"/><Relationship Id="rId10" Type="http://schemas.openxmlformats.org/officeDocument/2006/relationships/image" Target="../media/image9.jpeg"/><Relationship Id="rId4" Type="http://schemas.openxmlformats.org/officeDocument/2006/relationships/tags" Target="../tags/tag83.xml"/><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9.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hyperlink" Target="http://usinfo.state.gov/usa/infousa/laws/majorlaw/civilr19.htm" TargetMode="External"/><Relationship Id="rId5" Type="http://schemas.openxmlformats.org/officeDocument/2006/relationships/notesSlide" Target="../notesSlides/notesSlide24.xml"/><Relationship Id="rId4"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diagramColors" Target="../diagrams/colors3.xml"/><Relationship Id="rId18" Type="http://schemas.openxmlformats.org/officeDocument/2006/relationships/image" Target="../media/image9.jpeg"/><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diagramQuickStyle" Target="../diagrams/quickStyle3.xml"/><Relationship Id="rId17" Type="http://schemas.openxmlformats.org/officeDocument/2006/relationships/image" Target="../media/image31.png"/><Relationship Id="rId2" Type="http://schemas.openxmlformats.org/officeDocument/2006/relationships/tags" Target="../tags/tag89.xml"/><Relationship Id="rId16" Type="http://schemas.openxmlformats.org/officeDocument/2006/relationships/image" Target="../media/image30.jpeg"/><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diagramLayout" Target="../diagrams/layout3.xml"/><Relationship Id="rId5" Type="http://schemas.openxmlformats.org/officeDocument/2006/relationships/tags" Target="../tags/tag92.xml"/><Relationship Id="rId15" Type="http://schemas.openxmlformats.org/officeDocument/2006/relationships/image" Target="../media/image29.jpeg"/><Relationship Id="rId10" Type="http://schemas.openxmlformats.org/officeDocument/2006/relationships/diagramData" Target="../diagrams/data3.xml"/><Relationship Id="rId4" Type="http://schemas.openxmlformats.org/officeDocument/2006/relationships/tags" Target="../tags/tag91.xml"/><Relationship Id="rId9" Type="http://schemas.openxmlformats.org/officeDocument/2006/relationships/notesSlide" Target="../notesSlides/notesSlide25.xml"/><Relationship Id="rId14" Type="http://schemas.microsoft.com/office/2007/relationships/diagramDrawing" Target="../diagrams/drawing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32.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3.jpe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hyperlink" Target="http://www.hrsa.gov/quality/healthlit.htm" TargetMode="External"/><Relationship Id="rId5" Type="http://schemas.openxmlformats.org/officeDocument/2006/relationships/hyperlink" Target="http://www.healthypeople.gov/Document/HTML/Volume1/11HealthCom.htm" TargetMode="Externa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13" Type="http://schemas.openxmlformats.org/officeDocument/2006/relationships/image" Target="../media/image37.jpeg"/><Relationship Id="rId3" Type="http://schemas.openxmlformats.org/officeDocument/2006/relationships/tags" Target="../tags/tag101.xml"/><Relationship Id="rId7" Type="http://schemas.openxmlformats.org/officeDocument/2006/relationships/slideLayout" Target="../slideLayouts/slideLayout13.xml"/><Relationship Id="rId12" Type="http://schemas.openxmlformats.org/officeDocument/2006/relationships/image" Target="../media/image36.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9.jpeg"/><Relationship Id="rId5" Type="http://schemas.openxmlformats.org/officeDocument/2006/relationships/tags" Target="../tags/tag103.xml"/><Relationship Id="rId10" Type="http://schemas.openxmlformats.org/officeDocument/2006/relationships/image" Target="../media/image35.jpeg"/><Relationship Id="rId4" Type="http://schemas.openxmlformats.org/officeDocument/2006/relationships/tags" Target="../tags/tag102.xml"/><Relationship Id="rId9"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38.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microsoft.com/office/2007/relationships/diagramDrawing" Target="../diagrams/drawing1.xml"/><Relationship Id="rId3" Type="http://schemas.openxmlformats.org/officeDocument/2006/relationships/tags" Target="../tags/tag12.xml"/><Relationship Id="rId7" Type="http://schemas.openxmlformats.org/officeDocument/2006/relationships/slideLayout" Target="../slideLayouts/slideLayout2.xml"/><Relationship Id="rId12" Type="http://schemas.openxmlformats.org/officeDocument/2006/relationships/diagramColors" Target="../diagrams/colors1.xml"/><Relationship Id="rId2" Type="http://schemas.openxmlformats.org/officeDocument/2006/relationships/tags" Target="../tags/tag11.xml"/><Relationship Id="rId16" Type="http://schemas.openxmlformats.org/officeDocument/2006/relationships/image" Target="../media/image9.jpe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diagramQuickStyle" Target="../diagrams/quickStyle1.xml"/><Relationship Id="rId5" Type="http://schemas.openxmlformats.org/officeDocument/2006/relationships/tags" Target="../tags/tag14.xml"/><Relationship Id="rId15" Type="http://schemas.openxmlformats.org/officeDocument/2006/relationships/image" Target="../media/image8.jpeg"/><Relationship Id="rId10" Type="http://schemas.openxmlformats.org/officeDocument/2006/relationships/diagramLayout" Target="../diagrams/layout1.xml"/><Relationship Id="rId4" Type="http://schemas.openxmlformats.org/officeDocument/2006/relationships/tags" Target="../tags/tag13.xml"/><Relationship Id="rId9" Type="http://schemas.openxmlformats.org/officeDocument/2006/relationships/diagramData" Target="../diagrams/data1.xml"/><Relationship Id="rId1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9.jpeg"/><Relationship Id="rId5" Type="http://schemas.openxmlformats.org/officeDocument/2006/relationships/image" Target="../media/image23.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09.xml"/><Relationship Id="rId6" Type="http://schemas.openxmlformats.org/officeDocument/2006/relationships/image" Target="../media/image9.jpeg"/><Relationship Id="rId5" Type="http://schemas.openxmlformats.org/officeDocument/2006/relationships/image" Target="../media/image40.gif"/><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10.xml"/><Relationship Id="rId6" Type="http://schemas.openxmlformats.org/officeDocument/2006/relationships/image" Target="../media/image9.jpeg"/><Relationship Id="rId5" Type="http://schemas.openxmlformats.org/officeDocument/2006/relationships/image" Target="../media/image40.gif"/><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11.xml"/><Relationship Id="rId6" Type="http://schemas.openxmlformats.org/officeDocument/2006/relationships/image" Target="../media/image9.jpeg"/><Relationship Id="rId5" Type="http://schemas.openxmlformats.org/officeDocument/2006/relationships/image" Target="../media/image40.gif"/><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12.xml"/><Relationship Id="rId6" Type="http://schemas.openxmlformats.org/officeDocument/2006/relationships/image" Target="../media/image9.jpeg"/><Relationship Id="rId5" Type="http://schemas.openxmlformats.org/officeDocument/2006/relationships/image" Target="../media/image40.gif"/><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13.xml"/><Relationship Id="rId6" Type="http://schemas.openxmlformats.org/officeDocument/2006/relationships/image" Target="../media/image9.jpeg"/><Relationship Id="rId5" Type="http://schemas.openxmlformats.org/officeDocument/2006/relationships/image" Target="../media/image39.jpeg"/><Relationship Id="rId4" Type="http://schemas.openxmlformats.org/officeDocument/2006/relationships/image" Target="../media/image40.gi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14.xml"/><Relationship Id="rId5" Type="http://schemas.openxmlformats.org/officeDocument/2006/relationships/image" Target="../media/image9.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15.xml"/><Relationship Id="rId5" Type="http://schemas.openxmlformats.org/officeDocument/2006/relationships/image" Target="../media/image9.jpe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8.xml"/><Relationship Id="rId3" Type="http://schemas.openxmlformats.org/officeDocument/2006/relationships/tags" Target="../tags/tag118.xml"/><Relationship Id="rId7" Type="http://schemas.openxmlformats.org/officeDocument/2006/relationships/slideLayout" Target="../slideLayouts/slideLayout2.xml"/><Relationship Id="rId12" Type="http://schemas.openxmlformats.org/officeDocument/2006/relationships/image" Target="../media/image43.jpe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42.jpeg"/><Relationship Id="rId5" Type="http://schemas.openxmlformats.org/officeDocument/2006/relationships/tags" Target="../tags/tag120.xml"/><Relationship Id="rId10" Type="http://schemas.openxmlformats.org/officeDocument/2006/relationships/image" Target="../media/image41.jpeg"/><Relationship Id="rId4" Type="http://schemas.openxmlformats.org/officeDocument/2006/relationships/tags" Target="../tags/tag119.xml"/><Relationship Id="rId9" Type="http://schemas.openxmlformats.org/officeDocument/2006/relationships/image" Target="../media/image9.jpeg"/></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3" Type="http://schemas.openxmlformats.org/officeDocument/2006/relationships/tags" Target="../tags/tag124.xml"/><Relationship Id="rId7" Type="http://schemas.openxmlformats.org/officeDocument/2006/relationships/slideLayout" Target="../slideLayouts/slideLayout2.xml"/><Relationship Id="rId12" Type="http://schemas.openxmlformats.org/officeDocument/2006/relationships/image" Target="../media/image43.jpe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42.jpeg"/><Relationship Id="rId5" Type="http://schemas.openxmlformats.org/officeDocument/2006/relationships/tags" Target="../tags/tag126.xml"/><Relationship Id="rId10" Type="http://schemas.openxmlformats.org/officeDocument/2006/relationships/image" Target="../media/image41.jpeg"/><Relationship Id="rId4" Type="http://schemas.openxmlformats.org/officeDocument/2006/relationships/tags" Target="../tags/tag125.xm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jpeg"/><Relationship Id="rId3" Type="http://schemas.openxmlformats.org/officeDocument/2006/relationships/tags" Target="../tags/tag18.xml"/><Relationship Id="rId7" Type="http://schemas.openxmlformats.org/officeDocument/2006/relationships/notesSlide" Target="../notesSlides/notesSlide4.xml"/><Relationship Id="rId12" Type="http://schemas.microsoft.com/office/2007/relationships/diagramDrawing" Target="../diagrams/drawing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xml"/><Relationship Id="rId11" Type="http://schemas.openxmlformats.org/officeDocument/2006/relationships/diagramColors" Target="../diagrams/colors2.xml"/><Relationship Id="rId5" Type="http://schemas.openxmlformats.org/officeDocument/2006/relationships/tags" Target="../tags/tag20.xml"/><Relationship Id="rId10" Type="http://schemas.openxmlformats.org/officeDocument/2006/relationships/diagramQuickStyle" Target="../diagrams/quickStyle2.xml"/><Relationship Id="rId4" Type="http://schemas.openxmlformats.org/officeDocument/2006/relationships/tags" Target="../tags/tag19.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44.wmf"/><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slideLayout" Target="../slideLayouts/slideLayout2.xml"/><Relationship Id="rId7" Type="http://schemas.openxmlformats.org/officeDocument/2006/relationships/hyperlink" Target="http://nccc.georgetown.edu/" TargetMode="Externa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hyperlink" Target="mailto:cultural@georgetown.edu" TargetMode="External"/><Relationship Id="rId5" Type="http://schemas.openxmlformats.org/officeDocument/2006/relationships/hyperlink" Target="http://www.georgetown.edu/home/copyright.html" TargetMode="Externa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hyperlink" Target="https://vovici.com/wsb.dll/s/12291g4bb34"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12.jpe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1.jpeg"/><Relationship Id="rId17" Type="http://schemas.openxmlformats.org/officeDocument/2006/relationships/image" Target="../media/image9.jpeg"/><Relationship Id="rId2" Type="http://schemas.openxmlformats.org/officeDocument/2006/relationships/tags" Target="../tags/tag23.xml"/><Relationship Id="rId16" Type="http://schemas.openxmlformats.org/officeDocument/2006/relationships/image" Target="../media/image15.jpe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10.jpeg"/><Relationship Id="rId5" Type="http://schemas.openxmlformats.org/officeDocument/2006/relationships/tags" Target="../tags/tag26.xml"/><Relationship Id="rId15" Type="http://schemas.openxmlformats.org/officeDocument/2006/relationships/image" Target="../media/image14.jpeg"/><Relationship Id="rId10" Type="http://schemas.openxmlformats.org/officeDocument/2006/relationships/notesSlide" Target="../notesSlides/notesSlide6.xml"/><Relationship Id="rId4" Type="http://schemas.openxmlformats.org/officeDocument/2006/relationships/tags" Target="../tags/tag25.xml"/><Relationship Id="rId9" Type="http://schemas.openxmlformats.org/officeDocument/2006/relationships/slideLayout" Target="../slideLayouts/slideLayout2.xml"/><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9.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6.png"/><Relationship Id="rId5" Type="http://schemas.openxmlformats.org/officeDocument/2006/relationships/notesSlide" Target="../notesSlides/notesSlide7.xml"/><Relationship Id="rId4"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9.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7.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38.xml"/><Relationship Id="rId7" Type="http://schemas.openxmlformats.org/officeDocument/2006/relationships/image" Target="../media/image18.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9.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6"/>
          <p:cNvSpPr txBox="1">
            <a:spLocks noChangeArrowheads="1"/>
          </p:cNvSpPr>
          <p:nvPr/>
        </p:nvSpPr>
        <p:spPr bwMode="auto">
          <a:xfrm>
            <a:off x="0" y="0"/>
            <a:ext cx="9144000" cy="5294313"/>
          </a:xfrm>
          <a:prstGeom prst="rect">
            <a:avLst/>
          </a:prstGeom>
          <a:solidFill>
            <a:srgbClr val="FFCC66"/>
          </a:solid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8434" name="Text Box 4"/>
          <p:cNvSpPr txBox="1">
            <a:spLocks noChangeArrowheads="1"/>
          </p:cNvSpPr>
          <p:nvPr/>
        </p:nvSpPr>
        <p:spPr bwMode="auto">
          <a:xfrm>
            <a:off x="457200" y="3494088"/>
            <a:ext cx="7848600" cy="860425"/>
          </a:xfrm>
          <a:prstGeom prst="rect">
            <a:avLst/>
          </a:prstGeom>
          <a:noFill/>
          <a:ln w="9525">
            <a:noFill/>
            <a:miter lim="800000"/>
            <a:headEnd/>
            <a:tailEnd/>
          </a:ln>
        </p:spPr>
        <p:txBody>
          <a:bodyPr>
            <a:spAutoFit/>
          </a:bodyPr>
          <a:lstStyle/>
          <a:p>
            <a:pPr algn="ctr"/>
            <a:r>
              <a:rPr lang="en-US">
                <a:solidFill>
                  <a:srgbClr val="A50021"/>
                </a:solidFill>
              </a:rPr>
              <a:t>  </a:t>
            </a:r>
            <a:r>
              <a:rPr lang="en-US" sz="2400">
                <a:solidFill>
                  <a:srgbClr val="A50021"/>
                </a:solidFill>
              </a:rPr>
              <a:t>Tawara D. Goode </a:t>
            </a:r>
          </a:p>
          <a:p>
            <a:pPr algn="ctr"/>
            <a:r>
              <a:rPr lang="en-US" sz="2400">
                <a:solidFill>
                  <a:srgbClr val="A50021"/>
                </a:solidFill>
              </a:rPr>
              <a:t>August 9, 2011</a:t>
            </a:r>
          </a:p>
        </p:txBody>
      </p:sp>
      <p:sp>
        <p:nvSpPr>
          <p:cNvPr id="5124" name="Rectangle 7"/>
          <p:cNvSpPr>
            <a:spLocks noChangeArrowheads="1"/>
          </p:cNvSpPr>
          <p:nvPr/>
        </p:nvSpPr>
        <p:spPr bwMode="auto">
          <a:xfrm>
            <a:off x="0" y="174625"/>
            <a:ext cx="9144000" cy="3138488"/>
          </a:xfrm>
          <a:prstGeom prst="rect">
            <a:avLst/>
          </a:prstGeom>
          <a:noFill/>
          <a:ln w="9525">
            <a:noFill/>
            <a:miter lim="800000"/>
            <a:headEnd/>
            <a:tailEnd/>
          </a:ln>
        </p:spPr>
        <p:txBody>
          <a:bodyPr anchor="ctr">
            <a:spAutoFit/>
          </a:bodyPr>
          <a:lstStyle/>
          <a:p>
            <a:pPr algn="ctr">
              <a:defRPr/>
            </a:pPr>
            <a:endParaRPr lang="en-US" sz="3600" dirty="0">
              <a:solidFill>
                <a:srgbClr val="A50021"/>
              </a:solidFill>
              <a:ea typeface="Times New Roman" pitchFamily="18" charset="0"/>
              <a:cs typeface="Arial" pitchFamily="34" charset="0"/>
            </a:endParaRPr>
          </a:p>
          <a:p>
            <a:pPr algn="ctr">
              <a:defRPr/>
            </a:pPr>
            <a:r>
              <a:rPr lang="en-US" sz="3400" dirty="0">
                <a:solidFill>
                  <a:srgbClr val="A50021"/>
                </a:solidFill>
                <a:ea typeface="Times New Roman" pitchFamily="18" charset="0"/>
                <a:cs typeface="Arial" pitchFamily="34" charset="0"/>
              </a:rPr>
              <a:t> </a:t>
            </a:r>
            <a:r>
              <a:rPr lang="en-US" sz="3200" dirty="0">
                <a:solidFill>
                  <a:srgbClr val="A50021"/>
                </a:solidFill>
                <a:ea typeface="Times New Roman" pitchFamily="18" charset="0"/>
                <a:cs typeface="Arial" pitchFamily="34" charset="0"/>
              </a:rPr>
              <a:t>CULTURAL AND LINGUISTIC COMPETENCE:</a:t>
            </a:r>
          </a:p>
          <a:p>
            <a:pPr algn="ctr">
              <a:defRPr/>
            </a:pPr>
            <a:r>
              <a:rPr lang="en-US" sz="3200" dirty="0">
                <a:solidFill>
                  <a:srgbClr val="A50021"/>
                </a:solidFill>
                <a:ea typeface="Times New Roman" pitchFamily="18" charset="0"/>
                <a:cs typeface="Arial" pitchFamily="34" charset="0"/>
              </a:rPr>
              <a:t>IMPLICATIONS FOR </a:t>
            </a:r>
          </a:p>
          <a:p>
            <a:pPr algn="ctr">
              <a:defRPr/>
            </a:pPr>
            <a:r>
              <a:rPr lang="en-US" sz="3200" dirty="0">
                <a:solidFill>
                  <a:srgbClr val="A50021"/>
                </a:solidFill>
                <a:ea typeface="Times New Roman" pitchFamily="18" charset="0"/>
                <a:cs typeface="Arial" pitchFamily="34" charset="0"/>
              </a:rPr>
              <a:t>STATEWIDE INDEPENDENT LIVING COUNCILS </a:t>
            </a:r>
            <a:r>
              <a:rPr lang="en-US" sz="3200" cap="all" dirty="0">
                <a:solidFill>
                  <a:srgbClr val="A50021"/>
                </a:solidFill>
                <a:ea typeface="Times New Roman" pitchFamily="18" charset="0"/>
                <a:cs typeface="Arial" pitchFamily="34" charset="0"/>
              </a:rPr>
              <a:t> </a:t>
            </a:r>
          </a:p>
          <a:p>
            <a:pPr algn="ctr">
              <a:defRPr/>
            </a:pPr>
            <a:r>
              <a:rPr lang="en-US" sz="3200" dirty="0">
                <a:solidFill>
                  <a:srgbClr val="A50021"/>
                </a:solidFill>
                <a:ea typeface="Times New Roman" pitchFamily="18" charset="0"/>
                <a:cs typeface="Arial" pitchFamily="34" charset="0"/>
              </a:rPr>
              <a:t>    </a:t>
            </a:r>
            <a:endParaRPr lang="en-US" sz="3200" dirty="0">
              <a:solidFill>
                <a:srgbClr val="A50021"/>
              </a:solidFill>
              <a:ea typeface="Times New Roman" pitchFamily="18" charset="0"/>
              <a:cs typeface="Arial" pitchFamily="34" charset="0"/>
            </a:endParaRPr>
          </a:p>
        </p:txBody>
      </p:sp>
      <p:sp>
        <p:nvSpPr>
          <p:cNvPr id="18436" name="TextBox 7"/>
          <p:cNvSpPr txBox="1">
            <a:spLocks noChangeArrowheads="1"/>
          </p:cNvSpPr>
          <p:nvPr/>
        </p:nvSpPr>
        <p:spPr bwMode="auto">
          <a:xfrm>
            <a:off x="1600200" y="5486400"/>
            <a:ext cx="1828800" cy="830263"/>
          </a:xfrm>
          <a:prstGeom prst="rect">
            <a:avLst/>
          </a:prstGeom>
          <a:noFill/>
          <a:ln w="9525">
            <a:noFill/>
            <a:miter lim="800000"/>
            <a:headEnd/>
            <a:tailEnd/>
          </a:ln>
        </p:spPr>
        <p:txBody>
          <a:bodyPr>
            <a:spAutoFit/>
          </a:bodyPr>
          <a:lstStyle/>
          <a:p>
            <a:pPr algn="ctr"/>
            <a:r>
              <a:rPr lang="en-US" sz="1600" b="1">
                <a:solidFill>
                  <a:srgbClr val="C00000"/>
                </a:solidFill>
                <a:latin typeface="Maiandra GD" pitchFamily="34" charset="0"/>
              </a:rPr>
              <a:t>National Center </a:t>
            </a:r>
          </a:p>
          <a:p>
            <a:pPr algn="ctr"/>
            <a:r>
              <a:rPr lang="en-US" sz="1600" b="1">
                <a:solidFill>
                  <a:srgbClr val="C00000"/>
                </a:solidFill>
                <a:latin typeface="Maiandra GD" pitchFamily="34" charset="0"/>
              </a:rPr>
              <a:t>for Cultural Competence </a:t>
            </a:r>
          </a:p>
        </p:txBody>
      </p:sp>
      <p:pic>
        <p:nvPicPr>
          <p:cNvPr id="18437" name="Picture 6" descr="Georgetown University Medical Center"/>
          <p:cNvPicPr>
            <a:picLocks noChangeAspect="1" noChangeArrowheads="1"/>
          </p:cNvPicPr>
          <p:nvPr>
            <p:custDataLst>
              <p:tags r:id="rId2"/>
            </p:custDataLst>
          </p:nvPr>
        </p:nvPicPr>
        <p:blipFill>
          <a:blip r:embed="rId7"/>
          <a:srcRect/>
          <a:stretch>
            <a:fillRect/>
          </a:stretch>
        </p:blipFill>
        <p:spPr bwMode="auto">
          <a:xfrm>
            <a:off x="6858000" y="4783138"/>
            <a:ext cx="1981200" cy="1254125"/>
          </a:xfrm>
          <a:prstGeom prst="rect">
            <a:avLst/>
          </a:prstGeom>
          <a:noFill/>
          <a:ln w="9525">
            <a:noFill/>
            <a:miter lim="800000"/>
            <a:headEnd/>
            <a:tailEnd/>
          </a:ln>
        </p:spPr>
      </p:pic>
      <p:pic>
        <p:nvPicPr>
          <p:cNvPr id="18438" name="Picture 2" descr="Nccc logo"/>
          <p:cNvPicPr>
            <a:picLocks noChangeAspect="1" noChangeArrowheads="1"/>
          </p:cNvPicPr>
          <p:nvPr>
            <p:custDataLst>
              <p:tags r:id="rId3"/>
            </p:custDataLst>
          </p:nvPr>
        </p:nvPicPr>
        <p:blipFill>
          <a:blip r:embed="rId8"/>
          <a:srcRect/>
          <a:stretch>
            <a:fillRect/>
          </a:stretch>
        </p:blipFill>
        <p:spPr bwMode="auto">
          <a:xfrm>
            <a:off x="25400" y="5486400"/>
            <a:ext cx="1612900" cy="1076325"/>
          </a:xfrm>
          <a:prstGeom prst="rect">
            <a:avLst/>
          </a:prstGeom>
          <a:noFill/>
          <a:ln w="9525">
            <a:noFill/>
            <a:miter lim="800000"/>
            <a:headEnd/>
            <a:tailEnd/>
          </a:ln>
        </p:spPr>
      </p:pic>
      <p:pic>
        <p:nvPicPr>
          <p:cNvPr id="18439" name="Picture 5" descr="Georgetown University Center for Child and Human Development"/>
          <p:cNvPicPr>
            <a:picLocks noChangeAspect="1"/>
          </p:cNvPicPr>
          <p:nvPr>
            <p:custDataLst>
              <p:tags r:id="rId4"/>
            </p:custDataLst>
          </p:nvPr>
        </p:nvPicPr>
        <p:blipFill>
          <a:blip r:embed="rId9"/>
          <a:srcRect/>
          <a:stretch>
            <a:fillRect/>
          </a:stretch>
        </p:blipFill>
        <p:spPr bwMode="auto">
          <a:xfrm>
            <a:off x="3505200" y="5638800"/>
            <a:ext cx="3059113" cy="725488"/>
          </a:xfrm>
          <a:prstGeom prst="rect">
            <a:avLst/>
          </a:prstGeom>
          <a:noFill/>
          <a:ln w="9525">
            <a:noFill/>
            <a:miter lim="800000"/>
            <a:headEnd/>
            <a:tailEnd/>
          </a:ln>
        </p:spPr>
      </p:pic>
      <p:sp>
        <p:nvSpPr>
          <p:cNvPr id="18440" name="Slide Number Placeholder 1"/>
          <p:cNvSpPr>
            <a:spLocks noGrp="1"/>
          </p:cNvSpPr>
          <p:nvPr>
            <p:ph type="sldNum" sz="quarter" idx="11"/>
          </p:nvPr>
        </p:nvSpPr>
        <p:spPr>
          <a:xfrm>
            <a:off x="152400" y="6316663"/>
            <a:ext cx="304800" cy="476250"/>
          </a:xfrm>
          <a:noFill/>
        </p:spPr>
        <p:txBody>
          <a:bodyPr/>
          <a:lstStyle/>
          <a:p>
            <a:fld id="{0DA6B731-847E-4E38-9192-F506EB5CABAF}" type="slidenum">
              <a:rPr lang="en-US">
                <a:cs typeface="Arial" charset="0"/>
              </a:rPr>
              <a:pPr/>
              <a:t>0</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35842"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2400"/>
              <a:t>   </a:t>
            </a:r>
            <a:r>
              <a:rPr lang="en-US" sz="3200">
                <a:solidFill>
                  <a:schemeClr val="bg1"/>
                </a:solidFill>
              </a:rPr>
              <a:t>RACIAL IDENTITY vs. DISABILITY IDENTITY </a:t>
            </a:r>
          </a:p>
        </p:txBody>
      </p:sp>
      <p:sp>
        <p:nvSpPr>
          <p:cNvPr id="35843" name="Rectangle 2"/>
          <p:cNvSpPr>
            <a:spLocks noChangeArrowheads="1"/>
          </p:cNvSpPr>
          <p:nvPr/>
        </p:nvSpPr>
        <p:spPr bwMode="auto">
          <a:xfrm>
            <a:off x="304800" y="533400"/>
            <a:ext cx="8534400" cy="5029200"/>
          </a:xfrm>
          <a:prstGeom prst="rect">
            <a:avLst/>
          </a:prstGeom>
          <a:noFill/>
          <a:ln w="9525">
            <a:noFill/>
            <a:miter lim="800000"/>
            <a:headEnd/>
            <a:tailEnd/>
          </a:ln>
        </p:spPr>
        <p:txBody>
          <a:bodyPr anchor="ctr"/>
          <a:lstStyle/>
          <a:p>
            <a:pPr>
              <a:buFont typeface="Wingdings" pitchFamily="2" charset="2"/>
              <a:buChar char="§"/>
            </a:pPr>
            <a:r>
              <a:rPr lang="en-US" sz="2400"/>
              <a:t>  Some people of color have substantial </a:t>
            </a:r>
          </a:p>
          <a:p>
            <a:r>
              <a:rPr lang="en-US" sz="2400"/>
              <a:t>    contact with disability groups. </a:t>
            </a:r>
          </a:p>
          <a:p>
            <a:endParaRPr lang="en-US" sz="900"/>
          </a:p>
          <a:p>
            <a:pPr>
              <a:buFont typeface="Wingdings" pitchFamily="2" charset="2"/>
              <a:buChar char="§"/>
            </a:pPr>
            <a:r>
              <a:rPr lang="en-US" sz="2400"/>
              <a:t>  They are more likely to identify as being </a:t>
            </a:r>
          </a:p>
          <a:p>
            <a:r>
              <a:rPr lang="en-US" sz="2400"/>
              <a:t>    “disabled” and to reference parallels </a:t>
            </a:r>
          </a:p>
          <a:p>
            <a:r>
              <a:rPr lang="en-US" sz="2400"/>
              <a:t>     between race and disability.   </a:t>
            </a:r>
          </a:p>
          <a:p>
            <a:endParaRPr lang="en-US" sz="900"/>
          </a:p>
          <a:p>
            <a:pPr>
              <a:buFont typeface="Wingdings" pitchFamily="2" charset="2"/>
              <a:buChar char="§"/>
            </a:pPr>
            <a:r>
              <a:rPr lang="en-US" sz="2400"/>
              <a:t>   Some say that their experiences of </a:t>
            </a:r>
          </a:p>
          <a:p>
            <a:r>
              <a:rPr lang="en-US" sz="2400"/>
              <a:t>     race-based oppression have prepared </a:t>
            </a:r>
          </a:p>
          <a:p>
            <a:r>
              <a:rPr lang="en-US" sz="2400"/>
              <a:t>     them to understand disability as a social</a:t>
            </a:r>
          </a:p>
          <a:p>
            <a:r>
              <a:rPr lang="en-US" sz="2400"/>
              <a:t>     minority experience. This suggests intersectional </a:t>
            </a:r>
          </a:p>
          <a:p>
            <a:r>
              <a:rPr lang="en-US" sz="2400"/>
              <a:t>     expressions of identify. (p.46) </a:t>
            </a:r>
          </a:p>
        </p:txBody>
      </p:sp>
      <p:sp>
        <p:nvSpPr>
          <p:cNvPr id="35844" name="Text Box 8"/>
          <p:cNvSpPr txBox="1">
            <a:spLocks noChangeArrowheads="1"/>
          </p:cNvSpPr>
          <p:nvPr/>
        </p:nvSpPr>
        <p:spPr bwMode="auto">
          <a:xfrm>
            <a:off x="3733800" y="6477000"/>
            <a:ext cx="45720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35845" name="Picture 5" descr="Nccc logo"/>
          <p:cNvPicPr>
            <a:picLocks noChangeAspect="1" noChangeArrowheads="1"/>
          </p:cNvPicPr>
          <p:nvPr>
            <p:custDataLst>
              <p:tags r:id="rId2"/>
            </p:custDataLst>
          </p:nvPr>
        </p:nvPicPr>
        <p:blipFill>
          <a:blip r:embed="rId7"/>
          <a:srcRect/>
          <a:stretch>
            <a:fillRect/>
          </a:stretch>
        </p:blipFill>
        <p:spPr bwMode="auto">
          <a:xfrm>
            <a:off x="8382000" y="6477000"/>
            <a:ext cx="762000" cy="398463"/>
          </a:xfrm>
          <a:prstGeom prst="rect">
            <a:avLst/>
          </a:prstGeom>
          <a:noFill/>
          <a:ln w="9525">
            <a:noFill/>
            <a:miter lim="800000"/>
            <a:headEnd/>
            <a:tailEnd/>
          </a:ln>
        </p:spPr>
      </p:pic>
      <p:sp>
        <p:nvSpPr>
          <p:cNvPr id="35846" name="TextBox 7"/>
          <p:cNvSpPr txBox="1">
            <a:spLocks noChangeArrowheads="1"/>
          </p:cNvSpPr>
          <p:nvPr/>
        </p:nvSpPr>
        <p:spPr bwMode="auto">
          <a:xfrm>
            <a:off x="152400" y="5602288"/>
            <a:ext cx="8915400" cy="646112"/>
          </a:xfrm>
          <a:prstGeom prst="rect">
            <a:avLst/>
          </a:prstGeom>
          <a:noFill/>
          <a:ln w="9525">
            <a:noFill/>
            <a:miter lim="800000"/>
            <a:headEnd/>
            <a:tailEnd/>
          </a:ln>
        </p:spPr>
        <p:txBody>
          <a:bodyPr>
            <a:spAutoFit/>
          </a:bodyPr>
          <a:lstStyle/>
          <a:p>
            <a:r>
              <a:rPr lang="en-US" sz="1200"/>
              <a:t>SOURCE:  Gill, C. &amp; Cross, W. (2010). Disability Identity and Racial-Cultural Identity Development: Points of Convergence, Divergence and Interplay.  In F. Balcazar, Y. Suarez-Balcazar, T. Taylor-Ritzler, &amp; C. Keys (Eds.), </a:t>
            </a:r>
            <a:r>
              <a:rPr lang="en-US" sz="1200" i="1"/>
              <a:t>Race, Culture, and Disability: Rehabilitation Science and Practice.  </a:t>
            </a:r>
            <a:r>
              <a:rPr lang="en-US" sz="1200"/>
              <a:t>Sudbury, MA: Jones and Bartlett Publishers</a:t>
            </a:r>
          </a:p>
        </p:txBody>
      </p:sp>
      <p:pic>
        <p:nvPicPr>
          <p:cNvPr id="35847" name="Picture 9" descr="Two women with disabilities"/>
          <p:cNvPicPr>
            <a:picLocks noChangeAspect="1"/>
          </p:cNvPicPr>
          <p:nvPr>
            <p:custDataLst>
              <p:tags r:id="rId3"/>
            </p:custDataLst>
          </p:nvPr>
        </p:nvPicPr>
        <p:blipFill>
          <a:blip r:embed="rId8"/>
          <a:srcRect/>
          <a:stretch>
            <a:fillRect/>
          </a:stretch>
        </p:blipFill>
        <p:spPr bwMode="auto">
          <a:xfrm>
            <a:off x="6553200" y="2895600"/>
            <a:ext cx="1852613" cy="1209675"/>
          </a:xfrm>
          <a:prstGeom prst="rect">
            <a:avLst/>
          </a:prstGeom>
          <a:noFill/>
          <a:ln w="9525">
            <a:noFill/>
            <a:miter lim="800000"/>
            <a:headEnd/>
            <a:tailEnd/>
          </a:ln>
        </p:spPr>
      </p:pic>
      <p:pic>
        <p:nvPicPr>
          <p:cNvPr id="35848" name="Picture 8" descr="Asian male in wheelchair"/>
          <p:cNvPicPr>
            <a:picLocks noChangeAspect="1"/>
          </p:cNvPicPr>
          <p:nvPr>
            <p:custDataLst>
              <p:tags r:id="rId4"/>
            </p:custDataLst>
          </p:nvPr>
        </p:nvPicPr>
        <p:blipFill>
          <a:blip r:embed="rId9"/>
          <a:srcRect/>
          <a:stretch>
            <a:fillRect/>
          </a:stretch>
        </p:blipFill>
        <p:spPr bwMode="auto">
          <a:xfrm>
            <a:off x="6477000" y="990600"/>
            <a:ext cx="2070100" cy="1376363"/>
          </a:xfrm>
          <a:prstGeom prst="rect">
            <a:avLst/>
          </a:prstGeom>
          <a:noFill/>
          <a:ln w="9525">
            <a:noFill/>
            <a:miter lim="800000"/>
            <a:headEnd/>
            <a:tailEnd/>
          </a:ln>
        </p:spPr>
      </p:pic>
      <p:sp>
        <p:nvSpPr>
          <p:cNvPr id="35849" name="Slide Number Placeholder 1"/>
          <p:cNvSpPr>
            <a:spLocks noGrp="1"/>
          </p:cNvSpPr>
          <p:nvPr>
            <p:ph type="sldNum" sz="quarter" idx="11"/>
          </p:nvPr>
        </p:nvSpPr>
        <p:spPr>
          <a:noFill/>
        </p:spPr>
        <p:txBody>
          <a:bodyPr/>
          <a:lstStyle/>
          <a:p>
            <a:fld id="{0D4F37F7-92F4-43D5-BBD0-480CA5AE71C6}" type="slidenum">
              <a:rPr lang="en-US">
                <a:cs typeface="Arial" charset="0"/>
              </a:rPr>
              <a:pPr/>
              <a:t>9</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37890"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pPr>
            <a:r>
              <a:rPr lang="en-US"/>
              <a:t>     </a:t>
            </a:r>
            <a:endParaRPr lang="en-US" sz="3600">
              <a:solidFill>
                <a:schemeClr val="bg1"/>
              </a:solidFill>
            </a:endParaRPr>
          </a:p>
        </p:txBody>
      </p:sp>
      <p:sp>
        <p:nvSpPr>
          <p:cNvPr id="37891" name="Rectangle 2"/>
          <p:cNvSpPr>
            <a:spLocks noChangeArrowheads="1"/>
          </p:cNvSpPr>
          <p:nvPr/>
        </p:nvSpPr>
        <p:spPr bwMode="auto">
          <a:xfrm>
            <a:off x="152400" y="1371600"/>
            <a:ext cx="8839200" cy="2514600"/>
          </a:xfrm>
          <a:prstGeom prst="rect">
            <a:avLst/>
          </a:prstGeom>
          <a:noFill/>
          <a:ln w="9525">
            <a:noFill/>
            <a:miter lim="800000"/>
            <a:headEnd/>
            <a:tailEnd/>
          </a:ln>
        </p:spPr>
        <p:txBody>
          <a:bodyPr anchor="ctr"/>
          <a:lstStyle/>
          <a:p>
            <a:pPr algn="ctr"/>
            <a:r>
              <a:rPr lang="en-US" sz="3200"/>
              <a:t>Cultural Competence</a:t>
            </a:r>
          </a:p>
          <a:p>
            <a:pPr algn="ctr"/>
            <a:r>
              <a:rPr lang="en-US" sz="3200"/>
              <a:t>Definition &amp; Framework  </a:t>
            </a:r>
          </a:p>
        </p:txBody>
      </p:sp>
      <p:pic>
        <p:nvPicPr>
          <p:cNvPr id="37892" name="Picture 2" descr="Nccc logo"/>
          <p:cNvPicPr>
            <a:picLocks noChangeAspect="1" noChangeArrowheads="1"/>
          </p:cNvPicPr>
          <p:nvPr>
            <p:custDataLst>
              <p:tags r:id="rId2"/>
            </p:custDataLst>
          </p:nvPr>
        </p:nvPicPr>
        <p:blipFill>
          <a:blip r:embed="rId5"/>
          <a:srcRect/>
          <a:stretch>
            <a:fillRect/>
          </a:stretch>
        </p:blipFill>
        <p:spPr bwMode="auto">
          <a:xfrm>
            <a:off x="2933700" y="3584575"/>
            <a:ext cx="3275013" cy="2185988"/>
          </a:xfrm>
          <a:prstGeom prst="rect">
            <a:avLst/>
          </a:prstGeom>
          <a:noFill/>
          <a:ln w="9525">
            <a:noFill/>
            <a:miter lim="800000"/>
            <a:headEnd/>
            <a:tailEnd/>
          </a:ln>
        </p:spPr>
      </p:pic>
      <p:sp>
        <p:nvSpPr>
          <p:cNvPr id="37893" name="Slide Number Placeholder 1"/>
          <p:cNvSpPr>
            <a:spLocks noGrp="1"/>
          </p:cNvSpPr>
          <p:nvPr>
            <p:ph type="sldNum" sz="quarter" idx="11"/>
          </p:nvPr>
        </p:nvSpPr>
        <p:spPr>
          <a:noFill/>
        </p:spPr>
        <p:txBody>
          <a:bodyPr/>
          <a:lstStyle/>
          <a:p>
            <a:fld id="{92BCE64A-969A-4834-AF17-1BD853157275}" type="slidenum">
              <a:rPr lang="en-US">
                <a:cs typeface="Arial" charset="0"/>
              </a:rPr>
              <a:pPr/>
              <a:t>10</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457200" y="228600"/>
            <a:ext cx="6553200" cy="698500"/>
          </a:xfrm>
          <a:prstGeom prst="rect">
            <a:avLst/>
          </a:prstGeom>
          <a:solidFill>
            <a:schemeClr val="bg1"/>
          </a:solidFill>
          <a:ln w="57150" cmpd="thickThin">
            <a:solidFill>
              <a:schemeClr val="tx1"/>
            </a:solidFill>
            <a:miter lim="800000"/>
            <a:headEnd/>
            <a:tailEnd/>
          </a:ln>
        </p:spPr>
        <p:txBody>
          <a:bodyPr>
            <a:spAutoFit/>
          </a:bodyPr>
          <a:lstStyle/>
          <a:p>
            <a:pPr algn="ctr">
              <a:spcBef>
                <a:spcPct val="50000"/>
              </a:spcBef>
            </a:pPr>
            <a:r>
              <a:rPr lang="en-US" sz="3600" b="1"/>
              <a:t>Are we on the same page?</a:t>
            </a:r>
          </a:p>
        </p:txBody>
      </p:sp>
      <p:sp>
        <p:nvSpPr>
          <p:cNvPr id="39938" name="Text Box 3"/>
          <p:cNvSpPr txBox="1">
            <a:spLocks noChangeArrowheads="1"/>
          </p:cNvSpPr>
          <p:nvPr/>
        </p:nvSpPr>
        <p:spPr bwMode="auto">
          <a:xfrm>
            <a:off x="762000" y="1219200"/>
            <a:ext cx="2438400" cy="822325"/>
          </a:xfrm>
          <a:prstGeom prst="rect">
            <a:avLst/>
          </a:prstGeom>
          <a:solidFill>
            <a:schemeClr val="bg1"/>
          </a:solidFill>
          <a:ln w="9525">
            <a:noFill/>
            <a:miter lim="800000"/>
            <a:headEnd/>
            <a:tailEnd/>
          </a:ln>
        </p:spPr>
        <p:txBody>
          <a:bodyPr>
            <a:spAutoFit/>
          </a:bodyPr>
          <a:lstStyle/>
          <a:p>
            <a:pPr algn="ctr">
              <a:spcBef>
                <a:spcPct val="50000"/>
              </a:spcBef>
            </a:pPr>
            <a:r>
              <a:rPr lang="en-US" sz="2400" b="1">
                <a:solidFill>
                  <a:srgbClr val="FFCC00"/>
                </a:solidFill>
              </a:rPr>
              <a:t>Culturally aware</a:t>
            </a:r>
          </a:p>
        </p:txBody>
      </p:sp>
      <p:sp>
        <p:nvSpPr>
          <p:cNvPr id="39939" name="Rectangle 4"/>
          <p:cNvSpPr>
            <a:spLocks noChangeArrowheads="1"/>
          </p:cNvSpPr>
          <p:nvPr/>
        </p:nvSpPr>
        <p:spPr bwMode="auto">
          <a:xfrm>
            <a:off x="5986463" y="2133600"/>
            <a:ext cx="1674812" cy="712788"/>
          </a:xfrm>
          <a:prstGeom prst="rect">
            <a:avLst/>
          </a:prstGeom>
          <a:solidFill>
            <a:schemeClr val="bg1"/>
          </a:solidFill>
          <a:ln w="9525">
            <a:noFill/>
            <a:miter lim="800000"/>
            <a:headEnd/>
            <a:tailEnd/>
          </a:ln>
        </p:spPr>
        <p:txBody>
          <a:bodyPr>
            <a:spAutoFit/>
          </a:bodyPr>
          <a:lstStyle/>
          <a:p>
            <a:pPr algn="ctr">
              <a:spcBef>
                <a:spcPct val="50000"/>
              </a:spcBef>
            </a:pPr>
            <a:r>
              <a:rPr lang="en-US" sz="2400" b="1">
                <a:solidFill>
                  <a:srgbClr val="009900"/>
                </a:solidFill>
              </a:rPr>
              <a:t>Cultural </a:t>
            </a:r>
          </a:p>
          <a:p>
            <a:pPr algn="ctr">
              <a:lnSpc>
                <a:spcPct val="20000"/>
              </a:lnSpc>
              <a:spcBef>
                <a:spcPct val="50000"/>
              </a:spcBef>
            </a:pPr>
            <a:r>
              <a:rPr lang="en-US" sz="2400" b="1">
                <a:solidFill>
                  <a:srgbClr val="009900"/>
                </a:solidFill>
              </a:rPr>
              <a:t>sensitivity</a:t>
            </a:r>
          </a:p>
        </p:txBody>
      </p:sp>
      <p:sp>
        <p:nvSpPr>
          <p:cNvPr id="39940" name="Rectangle 5" descr="Text Box: Culturally appropriate"/>
          <p:cNvSpPr>
            <a:spLocks noChangeArrowheads="1"/>
          </p:cNvSpPr>
          <p:nvPr>
            <p:custDataLst>
              <p:tags r:id="rId2"/>
            </p:custDataLst>
          </p:nvPr>
        </p:nvSpPr>
        <p:spPr bwMode="auto">
          <a:xfrm>
            <a:off x="4648200" y="3657600"/>
            <a:ext cx="3349625" cy="457200"/>
          </a:xfrm>
          <a:prstGeom prst="rect">
            <a:avLst/>
          </a:prstGeom>
          <a:solidFill>
            <a:schemeClr val="bg1"/>
          </a:solidFill>
          <a:ln w="9525">
            <a:noFill/>
            <a:miter lim="800000"/>
            <a:headEnd/>
            <a:tailEnd/>
          </a:ln>
        </p:spPr>
        <p:txBody>
          <a:bodyPr wrap="none">
            <a:spAutoFit/>
          </a:bodyPr>
          <a:lstStyle/>
          <a:p>
            <a:pPr algn="ctr">
              <a:spcBef>
                <a:spcPct val="50000"/>
              </a:spcBef>
            </a:pPr>
            <a:r>
              <a:rPr lang="en-US" sz="2400" b="1">
                <a:solidFill>
                  <a:srgbClr val="FF6699"/>
                </a:solidFill>
              </a:rPr>
              <a:t>Culturally appropriate</a:t>
            </a:r>
          </a:p>
        </p:txBody>
      </p:sp>
      <p:sp>
        <p:nvSpPr>
          <p:cNvPr id="39941" name="Rectangle 6"/>
          <p:cNvSpPr>
            <a:spLocks noChangeArrowheads="1"/>
          </p:cNvSpPr>
          <p:nvPr/>
        </p:nvSpPr>
        <p:spPr bwMode="auto">
          <a:xfrm>
            <a:off x="3429000" y="4419600"/>
            <a:ext cx="2057400" cy="822325"/>
          </a:xfrm>
          <a:prstGeom prst="rect">
            <a:avLst/>
          </a:prstGeom>
          <a:solidFill>
            <a:schemeClr val="bg1"/>
          </a:solidFill>
          <a:ln w="9525">
            <a:noFill/>
            <a:miter lim="800000"/>
            <a:headEnd/>
            <a:tailEnd/>
          </a:ln>
        </p:spPr>
        <p:txBody>
          <a:bodyPr>
            <a:spAutoFit/>
          </a:bodyPr>
          <a:lstStyle/>
          <a:p>
            <a:pPr algn="ctr" eaLnBrk="0" hangingPunct="0"/>
            <a:r>
              <a:rPr lang="en-US" sz="2400" b="1">
                <a:solidFill>
                  <a:srgbClr val="9900CC"/>
                </a:solidFill>
              </a:rPr>
              <a:t>Culturally effective</a:t>
            </a:r>
          </a:p>
        </p:txBody>
      </p:sp>
      <p:sp>
        <p:nvSpPr>
          <p:cNvPr id="39942" name="Rectangle 7"/>
          <p:cNvSpPr>
            <a:spLocks noChangeArrowheads="1"/>
          </p:cNvSpPr>
          <p:nvPr/>
        </p:nvSpPr>
        <p:spPr bwMode="auto">
          <a:xfrm>
            <a:off x="3124200" y="2057400"/>
            <a:ext cx="1673225" cy="822325"/>
          </a:xfrm>
          <a:prstGeom prst="rect">
            <a:avLst/>
          </a:prstGeom>
          <a:solidFill>
            <a:schemeClr val="bg1"/>
          </a:solidFill>
          <a:ln w="9525">
            <a:noFill/>
            <a:miter lim="800000"/>
            <a:headEnd/>
            <a:tailEnd/>
          </a:ln>
        </p:spPr>
        <p:txBody>
          <a:bodyPr wrap="none">
            <a:spAutoFit/>
          </a:bodyPr>
          <a:lstStyle/>
          <a:p>
            <a:pPr algn="ctr" eaLnBrk="0" hangingPunct="0"/>
            <a:r>
              <a:rPr lang="en-US" sz="2400" b="1">
                <a:solidFill>
                  <a:srgbClr val="FF3300"/>
                </a:solidFill>
                <a:latin typeface="Kabel Bk BT"/>
              </a:rPr>
              <a:t>Culturally </a:t>
            </a:r>
          </a:p>
          <a:p>
            <a:pPr algn="ctr" eaLnBrk="0" hangingPunct="0"/>
            <a:r>
              <a:rPr lang="en-US" sz="2400" b="1">
                <a:solidFill>
                  <a:srgbClr val="FF3300"/>
                </a:solidFill>
                <a:latin typeface="Kabel Bk BT"/>
              </a:rPr>
              <a:t>relevant</a:t>
            </a:r>
          </a:p>
        </p:txBody>
      </p:sp>
      <p:sp>
        <p:nvSpPr>
          <p:cNvPr id="39943" name="Rectangle 8"/>
          <p:cNvSpPr>
            <a:spLocks noChangeArrowheads="1"/>
          </p:cNvSpPr>
          <p:nvPr/>
        </p:nvSpPr>
        <p:spPr bwMode="auto">
          <a:xfrm>
            <a:off x="304800" y="2209800"/>
            <a:ext cx="2706688" cy="822325"/>
          </a:xfrm>
          <a:prstGeom prst="rect">
            <a:avLst/>
          </a:prstGeom>
          <a:solidFill>
            <a:schemeClr val="bg1"/>
          </a:solidFill>
          <a:ln w="9525">
            <a:noFill/>
            <a:miter lim="800000"/>
            <a:headEnd/>
            <a:tailEnd/>
          </a:ln>
        </p:spPr>
        <p:txBody>
          <a:bodyPr>
            <a:spAutoFit/>
          </a:bodyPr>
          <a:lstStyle/>
          <a:p>
            <a:pPr algn="ctr" eaLnBrk="0" hangingPunct="0"/>
            <a:r>
              <a:rPr lang="en-US" sz="2400" b="1">
                <a:solidFill>
                  <a:srgbClr val="3333CC"/>
                </a:solidFill>
              </a:rPr>
              <a:t>Culturally competent</a:t>
            </a:r>
          </a:p>
        </p:txBody>
      </p:sp>
      <p:sp>
        <p:nvSpPr>
          <p:cNvPr id="39944" name="Rectangle 9"/>
          <p:cNvSpPr>
            <a:spLocks noChangeArrowheads="1"/>
          </p:cNvSpPr>
          <p:nvPr/>
        </p:nvSpPr>
        <p:spPr bwMode="auto">
          <a:xfrm>
            <a:off x="4572000" y="1219200"/>
            <a:ext cx="1419225" cy="822325"/>
          </a:xfrm>
          <a:prstGeom prst="rect">
            <a:avLst/>
          </a:prstGeom>
          <a:solidFill>
            <a:schemeClr val="bg1"/>
          </a:solidFill>
          <a:ln w="9525">
            <a:noFill/>
            <a:miter lim="800000"/>
            <a:headEnd/>
            <a:tailEnd/>
          </a:ln>
        </p:spPr>
        <p:txBody>
          <a:bodyPr wrap="none">
            <a:spAutoFit/>
          </a:bodyPr>
          <a:lstStyle/>
          <a:p>
            <a:pPr algn="ctr" eaLnBrk="0" hangingPunct="0"/>
            <a:r>
              <a:rPr lang="en-US" sz="2400" b="1">
                <a:solidFill>
                  <a:srgbClr val="D60093"/>
                </a:solidFill>
              </a:rPr>
              <a:t>Cultural </a:t>
            </a:r>
          </a:p>
          <a:p>
            <a:pPr algn="ctr" eaLnBrk="0" hangingPunct="0"/>
            <a:r>
              <a:rPr lang="en-US" sz="2400" b="1">
                <a:solidFill>
                  <a:srgbClr val="D60093"/>
                </a:solidFill>
              </a:rPr>
              <a:t>humility</a:t>
            </a:r>
          </a:p>
        </p:txBody>
      </p:sp>
      <p:sp>
        <p:nvSpPr>
          <p:cNvPr id="39945" name="Rectangle 10"/>
          <p:cNvSpPr>
            <a:spLocks noChangeArrowheads="1"/>
          </p:cNvSpPr>
          <p:nvPr/>
        </p:nvSpPr>
        <p:spPr bwMode="auto">
          <a:xfrm>
            <a:off x="2133600" y="3048000"/>
            <a:ext cx="5446713" cy="457200"/>
          </a:xfrm>
          <a:prstGeom prst="rect">
            <a:avLst/>
          </a:prstGeom>
          <a:solidFill>
            <a:schemeClr val="bg1"/>
          </a:solidFill>
          <a:ln w="9525">
            <a:noFill/>
            <a:miter lim="800000"/>
            <a:headEnd/>
            <a:tailEnd/>
          </a:ln>
        </p:spPr>
        <p:txBody>
          <a:bodyPr wrap="none">
            <a:spAutoFit/>
          </a:bodyPr>
          <a:lstStyle/>
          <a:p>
            <a:pPr algn="ctr" eaLnBrk="0" hangingPunct="0"/>
            <a:r>
              <a:rPr lang="en-US" sz="2400" b="1">
                <a:solidFill>
                  <a:srgbClr val="00CCFF"/>
                </a:solidFill>
              </a:rPr>
              <a:t>Culturally &amp; linguistically competent</a:t>
            </a:r>
          </a:p>
        </p:txBody>
      </p:sp>
      <p:sp>
        <p:nvSpPr>
          <p:cNvPr id="39946" name="Rectangle 11"/>
          <p:cNvSpPr>
            <a:spLocks noChangeArrowheads="1"/>
          </p:cNvSpPr>
          <p:nvPr/>
        </p:nvSpPr>
        <p:spPr bwMode="auto">
          <a:xfrm>
            <a:off x="1066800" y="4267200"/>
            <a:ext cx="2212975" cy="822325"/>
          </a:xfrm>
          <a:prstGeom prst="rect">
            <a:avLst/>
          </a:prstGeom>
          <a:solidFill>
            <a:schemeClr val="bg1"/>
          </a:solidFill>
          <a:ln w="9525">
            <a:noFill/>
            <a:miter lim="800000"/>
            <a:headEnd/>
            <a:tailEnd/>
          </a:ln>
        </p:spPr>
        <p:txBody>
          <a:bodyPr wrap="none">
            <a:spAutoFit/>
          </a:bodyPr>
          <a:lstStyle/>
          <a:p>
            <a:pPr algn="ctr" eaLnBrk="0" hangingPunct="0"/>
            <a:r>
              <a:rPr lang="en-US" sz="2400" b="1">
                <a:solidFill>
                  <a:srgbClr val="FF6600"/>
                </a:solidFill>
              </a:rPr>
              <a:t>Linguistically </a:t>
            </a:r>
          </a:p>
          <a:p>
            <a:pPr algn="ctr" eaLnBrk="0" hangingPunct="0"/>
            <a:r>
              <a:rPr lang="en-US" sz="2400" b="1">
                <a:solidFill>
                  <a:srgbClr val="FF6600"/>
                </a:solidFill>
              </a:rPr>
              <a:t>competent</a:t>
            </a:r>
          </a:p>
        </p:txBody>
      </p:sp>
      <p:pic>
        <p:nvPicPr>
          <p:cNvPr id="39947" name="Picture 12" descr="Illustration of stack of books"/>
          <p:cNvPicPr>
            <a:picLocks noChangeAspect="1" noChangeArrowheads="1"/>
          </p:cNvPicPr>
          <p:nvPr>
            <p:custDataLst>
              <p:tags r:id="rId3"/>
            </p:custDataLst>
          </p:nvPr>
        </p:nvPicPr>
        <p:blipFill>
          <a:blip r:embed="rId7"/>
          <a:srcRect/>
          <a:stretch>
            <a:fillRect/>
          </a:stretch>
        </p:blipFill>
        <p:spPr bwMode="auto">
          <a:xfrm>
            <a:off x="7156450" y="0"/>
            <a:ext cx="1987550" cy="1735138"/>
          </a:xfrm>
          <a:prstGeom prst="rect">
            <a:avLst/>
          </a:prstGeom>
          <a:noFill/>
          <a:ln w="9525">
            <a:noFill/>
            <a:miter lim="800000"/>
            <a:headEnd/>
            <a:tailEnd/>
          </a:ln>
        </p:spPr>
      </p:pic>
      <p:sp>
        <p:nvSpPr>
          <p:cNvPr id="39948" name="Rectangle 13"/>
          <p:cNvSpPr>
            <a:spLocks noChangeArrowheads="1"/>
          </p:cNvSpPr>
          <p:nvPr/>
        </p:nvSpPr>
        <p:spPr bwMode="auto">
          <a:xfrm>
            <a:off x="5638800" y="4419600"/>
            <a:ext cx="1827213" cy="712788"/>
          </a:xfrm>
          <a:prstGeom prst="rect">
            <a:avLst/>
          </a:prstGeom>
          <a:solidFill>
            <a:schemeClr val="bg1"/>
          </a:solidFill>
          <a:ln w="9525">
            <a:noFill/>
            <a:miter lim="800000"/>
            <a:headEnd/>
            <a:tailEnd/>
          </a:ln>
        </p:spPr>
        <p:txBody>
          <a:bodyPr wrap="none">
            <a:spAutoFit/>
          </a:bodyPr>
          <a:lstStyle/>
          <a:p>
            <a:pPr algn="ctr">
              <a:spcBef>
                <a:spcPct val="50000"/>
              </a:spcBef>
            </a:pPr>
            <a:r>
              <a:rPr lang="en-US" sz="2400" b="1">
                <a:solidFill>
                  <a:srgbClr val="00FF00"/>
                </a:solidFill>
              </a:rPr>
              <a:t>Cultural </a:t>
            </a:r>
          </a:p>
          <a:p>
            <a:pPr algn="ctr">
              <a:lnSpc>
                <a:spcPct val="20000"/>
              </a:lnSpc>
              <a:spcBef>
                <a:spcPct val="50000"/>
              </a:spcBef>
            </a:pPr>
            <a:r>
              <a:rPr lang="en-US" sz="2400" b="1">
                <a:solidFill>
                  <a:srgbClr val="00FF00"/>
                </a:solidFill>
              </a:rPr>
              <a:t>Proficiency</a:t>
            </a:r>
          </a:p>
        </p:txBody>
      </p:sp>
      <p:sp>
        <p:nvSpPr>
          <p:cNvPr id="39949" name="Rectangle 14"/>
          <p:cNvSpPr>
            <a:spLocks noChangeArrowheads="1"/>
          </p:cNvSpPr>
          <p:nvPr/>
        </p:nvSpPr>
        <p:spPr bwMode="auto">
          <a:xfrm>
            <a:off x="493713" y="3657600"/>
            <a:ext cx="3908425" cy="457200"/>
          </a:xfrm>
          <a:prstGeom prst="rect">
            <a:avLst/>
          </a:prstGeom>
          <a:solidFill>
            <a:schemeClr val="bg1"/>
          </a:solidFill>
          <a:ln w="9525">
            <a:noFill/>
            <a:miter lim="800000"/>
            <a:headEnd/>
            <a:tailEnd/>
          </a:ln>
        </p:spPr>
        <p:txBody>
          <a:bodyPr wrap="none">
            <a:spAutoFit/>
          </a:bodyPr>
          <a:lstStyle/>
          <a:p>
            <a:pPr algn="ctr">
              <a:spcBef>
                <a:spcPct val="50000"/>
              </a:spcBef>
            </a:pPr>
            <a:r>
              <a:rPr lang="en-US" sz="2400" b="1">
                <a:solidFill>
                  <a:srgbClr val="663300"/>
                </a:solidFill>
              </a:rPr>
              <a:t>Multicultural Competence</a:t>
            </a:r>
          </a:p>
        </p:txBody>
      </p:sp>
      <p:sp>
        <p:nvSpPr>
          <p:cNvPr id="39950" name="Text Box 15"/>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39951" name="Rectangle 17"/>
          <p:cNvSpPr>
            <a:spLocks noChangeArrowheads="1"/>
          </p:cNvSpPr>
          <p:nvPr/>
        </p:nvSpPr>
        <p:spPr bwMode="auto">
          <a:xfrm>
            <a:off x="385763" y="6537325"/>
            <a:ext cx="1143000" cy="244475"/>
          </a:xfrm>
          <a:prstGeom prst="rect">
            <a:avLst/>
          </a:prstGeom>
          <a:noFill/>
          <a:ln w="9525">
            <a:noFill/>
            <a:miter lim="800000"/>
            <a:headEnd/>
            <a:tailEnd/>
          </a:ln>
        </p:spPr>
        <p:txBody>
          <a:bodyPr>
            <a:spAutoFit/>
          </a:bodyPr>
          <a:lstStyle/>
          <a:p>
            <a:pPr>
              <a:spcBef>
                <a:spcPct val="50000"/>
              </a:spcBef>
            </a:pPr>
            <a:r>
              <a:rPr lang="en-US" sz="1000">
                <a:solidFill>
                  <a:schemeClr val="bg1"/>
                </a:solidFill>
              </a:rPr>
              <a:t>T.D. Goode</a:t>
            </a:r>
          </a:p>
        </p:txBody>
      </p:sp>
      <p:sp>
        <p:nvSpPr>
          <p:cNvPr id="39952"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39953" name="Picture 3" descr="Nccc logo"/>
          <p:cNvPicPr>
            <a:picLocks noChangeAspect="1" noChangeArrowheads="1"/>
          </p:cNvPicPr>
          <p:nvPr>
            <p:custDataLst>
              <p:tags r:id="rId4"/>
            </p:custDataLst>
          </p:nvPr>
        </p:nvPicPr>
        <p:blipFill>
          <a:blip r:embed="rId8"/>
          <a:srcRect/>
          <a:stretch>
            <a:fillRect/>
          </a:stretch>
        </p:blipFill>
        <p:spPr bwMode="auto">
          <a:xfrm>
            <a:off x="8418513" y="6365875"/>
            <a:ext cx="725487" cy="484188"/>
          </a:xfrm>
          <a:prstGeom prst="rect">
            <a:avLst/>
          </a:prstGeom>
          <a:noFill/>
          <a:ln w="9525">
            <a:noFill/>
            <a:miter lim="800000"/>
            <a:headEnd/>
            <a:tailEnd/>
          </a:ln>
        </p:spPr>
      </p:pic>
      <p:sp>
        <p:nvSpPr>
          <p:cNvPr id="39954" name="Slide Number Placeholder 2"/>
          <p:cNvSpPr>
            <a:spLocks noGrp="1"/>
          </p:cNvSpPr>
          <p:nvPr>
            <p:ph type="sldNum" sz="quarter" idx="12"/>
          </p:nvPr>
        </p:nvSpPr>
        <p:spPr>
          <a:xfrm>
            <a:off x="228600" y="6381750"/>
            <a:ext cx="457200" cy="476250"/>
          </a:xfrm>
          <a:noFill/>
        </p:spPr>
        <p:txBody>
          <a:bodyPr/>
          <a:lstStyle/>
          <a:p>
            <a:fld id="{2C6A1FF2-87F6-4D1D-BAC7-403E4B5F2775}" type="slidenum">
              <a:rPr lang="en-US" smtClean="0">
                <a:cs typeface="Arial" charset="0"/>
              </a:rPr>
              <a:pPr/>
              <a:t>11</a:t>
            </a:fld>
            <a:endParaRPr lang="en-US" smtClean="0">
              <a:cs typeface="Arial" charset="0"/>
            </a:endParaRPr>
          </a:p>
        </p:txBody>
      </p:sp>
    </p:spTree>
    <p:custDataLst>
      <p:tags r:id="rId1"/>
    </p:custDataLst>
  </p:cSld>
  <p:clrMapOvr>
    <a:masterClrMapping/>
  </p:clrMapOvr>
  <p:transition spd="med">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41986" name="Line 4"/>
          <p:cNvSpPr>
            <a:spLocks noChangeShapeType="1"/>
          </p:cNvSpPr>
          <p:nvPr>
            <p:custDataLst>
              <p:tags r:id="rId2"/>
            </p:custDataLst>
          </p:nvPr>
        </p:nvSpPr>
        <p:spPr bwMode="auto">
          <a:xfrm>
            <a:off x="457200" y="1295400"/>
            <a:ext cx="8077200" cy="0"/>
          </a:xfrm>
          <a:prstGeom prst="line">
            <a:avLst/>
          </a:prstGeom>
          <a:noFill/>
          <a:ln w="38100">
            <a:solidFill>
              <a:srgbClr val="990000"/>
            </a:solidFill>
            <a:round/>
            <a:headEnd/>
            <a:tailEnd/>
          </a:ln>
        </p:spPr>
        <p:txBody>
          <a:bodyPr/>
          <a:lstStyle/>
          <a:p>
            <a:endParaRPr lang="en-US"/>
          </a:p>
        </p:txBody>
      </p:sp>
      <p:sp>
        <p:nvSpPr>
          <p:cNvPr id="41987"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sz="1800"/>
          </a:p>
        </p:txBody>
      </p:sp>
      <p:sp>
        <p:nvSpPr>
          <p:cNvPr id="41988" name="Rectangle 7"/>
          <p:cNvSpPr>
            <a:spLocks noChangeArrowheads="1"/>
          </p:cNvSpPr>
          <p:nvPr/>
        </p:nvSpPr>
        <p:spPr bwMode="auto">
          <a:xfrm>
            <a:off x="609600" y="100013"/>
            <a:ext cx="8129588" cy="914400"/>
          </a:xfrm>
          <a:prstGeom prst="rect">
            <a:avLst/>
          </a:prstGeom>
          <a:noFill/>
          <a:ln w="9525">
            <a:noFill/>
            <a:miter lim="800000"/>
            <a:headEnd/>
            <a:tailEnd/>
          </a:ln>
        </p:spPr>
        <p:txBody>
          <a:bodyPr anchor="ctr"/>
          <a:lstStyle/>
          <a:p>
            <a:pPr algn="ctr">
              <a:tabLst>
                <a:tab pos="3486150" algn="l"/>
              </a:tabLst>
            </a:pPr>
            <a:r>
              <a:rPr lang="en-US" sz="4800" b="1">
                <a:solidFill>
                  <a:schemeClr val="tx2"/>
                </a:solidFill>
              </a:rPr>
              <a:t>Cultural Competence</a:t>
            </a:r>
          </a:p>
        </p:txBody>
      </p:sp>
      <p:grpSp>
        <p:nvGrpSpPr>
          <p:cNvPr id="41989" name="Group 8" descr="Five ovals, each containing the words behaviors, practices, policies, attitudes, structures"/>
          <p:cNvGrpSpPr>
            <a:grpSpLocks/>
          </p:cNvGrpSpPr>
          <p:nvPr>
            <p:custDataLst>
              <p:tags r:id="rId3"/>
            </p:custDataLst>
          </p:nvPr>
        </p:nvGrpSpPr>
        <p:grpSpPr bwMode="auto">
          <a:xfrm>
            <a:off x="1143000" y="1600200"/>
            <a:ext cx="6616700" cy="2559050"/>
            <a:chOff x="912" y="912"/>
            <a:chExt cx="4168" cy="1612"/>
          </a:xfrm>
        </p:grpSpPr>
        <p:sp>
          <p:nvSpPr>
            <p:cNvPr id="41995" name="Oval 9"/>
            <p:cNvSpPr>
              <a:spLocks noChangeArrowheads="1"/>
            </p:cNvSpPr>
            <p:nvPr/>
          </p:nvSpPr>
          <p:spPr bwMode="auto">
            <a:xfrm>
              <a:off x="912" y="912"/>
              <a:ext cx="1144" cy="700"/>
            </a:xfrm>
            <a:prstGeom prst="ellipse">
              <a:avLst/>
            </a:prstGeom>
            <a:solidFill>
              <a:schemeClr val="bg1"/>
            </a:solidFill>
            <a:ln w="76200">
              <a:solidFill>
                <a:srgbClr val="A50021"/>
              </a:solidFill>
              <a:round/>
              <a:headEnd/>
              <a:tailEnd/>
            </a:ln>
          </p:spPr>
          <p:txBody>
            <a:bodyPr wrap="none" anchor="ctr"/>
            <a:lstStyle/>
            <a:p>
              <a:pPr algn="ctr" eaLnBrk="0" hangingPunct="0"/>
              <a:r>
                <a:rPr lang="en-US" sz="2400" b="1"/>
                <a:t>behaviors</a:t>
              </a:r>
            </a:p>
          </p:txBody>
        </p:sp>
        <p:sp>
          <p:nvSpPr>
            <p:cNvPr id="41996" name="Oval 10"/>
            <p:cNvSpPr>
              <a:spLocks noChangeArrowheads="1"/>
            </p:cNvSpPr>
            <p:nvPr/>
          </p:nvSpPr>
          <p:spPr bwMode="auto">
            <a:xfrm>
              <a:off x="1680" y="1824"/>
              <a:ext cx="1144" cy="700"/>
            </a:xfrm>
            <a:prstGeom prst="ellipse">
              <a:avLst/>
            </a:prstGeom>
            <a:solidFill>
              <a:schemeClr val="bg1"/>
            </a:solidFill>
            <a:ln w="76200">
              <a:solidFill>
                <a:srgbClr val="A50021"/>
              </a:solidFill>
              <a:round/>
              <a:headEnd/>
              <a:tailEnd/>
            </a:ln>
          </p:spPr>
          <p:txBody>
            <a:bodyPr wrap="none" anchor="ctr"/>
            <a:lstStyle/>
            <a:p>
              <a:pPr algn="ctr" eaLnBrk="0" hangingPunct="0"/>
              <a:r>
                <a:rPr lang="en-US" sz="2400" b="1"/>
                <a:t>attitudes</a:t>
              </a:r>
            </a:p>
          </p:txBody>
        </p:sp>
        <p:sp>
          <p:nvSpPr>
            <p:cNvPr id="41997" name="Oval 11"/>
            <p:cNvSpPr>
              <a:spLocks noChangeArrowheads="1"/>
            </p:cNvSpPr>
            <p:nvPr/>
          </p:nvSpPr>
          <p:spPr bwMode="auto">
            <a:xfrm>
              <a:off x="3936" y="912"/>
              <a:ext cx="1144" cy="700"/>
            </a:xfrm>
            <a:prstGeom prst="ellipse">
              <a:avLst/>
            </a:prstGeom>
            <a:solidFill>
              <a:schemeClr val="bg1"/>
            </a:solidFill>
            <a:ln w="76200">
              <a:solidFill>
                <a:srgbClr val="A50021"/>
              </a:solidFill>
              <a:round/>
              <a:headEnd/>
              <a:tailEnd/>
            </a:ln>
          </p:spPr>
          <p:txBody>
            <a:bodyPr wrap="none" anchor="ctr"/>
            <a:lstStyle/>
            <a:p>
              <a:pPr algn="ctr" eaLnBrk="0" hangingPunct="0"/>
              <a:r>
                <a:rPr lang="en-US" sz="2400" b="1"/>
                <a:t>policies</a:t>
              </a:r>
            </a:p>
          </p:txBody>
        </p:sp>
        <p:sp>
          <p:nvSpPr>
            <p:cNvPr id="41998" name="Line 12"/>
            <p:cNvSpPr>
              <a:spLocks noChangeShapeType="1"/>
            </p:cNvSpPr>
            <p:nvPr/>
          </p:nvSpPr>
          <p:spPr bwMode="auto">
            <a:xfrm>
              <a:off x="1200" y="1584"/>
              <a:ext cx="768" cy="288"/>
            </a:xfrm>
            <a:prstGeom prst="line">
              <a:avLst/>
            </a:prstGeom>
            <a:noFill/>
            <a:ln w="9525">
              <a:solidFill>
                <a:srgbClr val="A50021"/>
              </a:solidFill>
              <a:round/>
              <a:headEnd/>
              <a:tailEnd/>
            </a:ln>
          </p:spPr>
          <p:txBody>
            <a:bodyPr wrap="none" anchor="ctr"/>
            <a:lstStyle/>
            <a:p>
              <a:endParaRPr lang="en-US"/>
            </a:p>
          </p:txBody>
        </p:sp>
        <p:sp>
          <p:nvSpPr>
            <p:cNvPr id="41999" name="Line 13"/>
            <p:cNvSpPr>
              <a:spLocks noChangeShapeType="1"/>
            </p:cNvSpPr>
            <p:nvPr/>
          </p:nvSpPr>
          <p:spPr bwMode="auto">
            <a:xfrm flipV="1">
              <a:off x="3648" y="1584"/>
              <a:ext cx="720" cy="240"/>
            </a:xfrm>
            <a:prstGeom prst="line">
              <a:avLst/>
            </a:prstGeom>
            <a:noFill/>
            <a:ln w="9525">
              <a:solidFill>
                <a:srgbClr val="A50021"/>
              </a:solidFill>
              <a:round/>
              <a:headEnd/>
              <a:tailEnd/>
            </a:ln>
          </p:spPr>
          <p:txBody>
            <a:bodyPr wrap="none" anchor="ctr"/>
            <a:lstStyle/>
            <a:p>
              <a:endParaRPr lang="en-US"/>
            </a:p>
          </p:txBody>
        </p:sp>
        <p:sp>
          <p:nvSpPr>
            <p:cNvPr id="42000" name="Line 14"/>
            <p:cNvSpPr>
              <a:spLocks noChangeShapeType="1"/>
            </p:cNvSpPr>
            <p:nvPr/>
          </p:nvSpPr>
          <p:spPr bwMode="auto">
            <a:xfrm flipH="1">
              <a:off x="3548" y="1248"/>
              <a:ext cx="388" cy="0"/>
            </a:xfrm>
            <a:prstGeom prst="line">
              <a:avLst/>
            </a:prstGeom>
            <a:noFill/>
            <a:ln w="9525">
              <a:solidFill>
                <a:srgbClr val="A50021"/>
              </a:solidFill>
              <a:round/>
              <a:headEnd/>
              <a:tailEnd/>
            </a:ln>
          </p:spPr>
          <p:txBody>
            <a:bodyPr wrap="none" anchor="ctr"/>
            <a:lstStyle/>
            <a:p>
              <a:endParaRPr lang="en-US"/>
            </a:p>
          </p:txBody>
        </p:sp>
        <p:sp>
          <p:nvSpPr>
            <p:cNvPr id="42001" name="Oval 15"/>
            <p:cNvSpPr>
              <a:spLocks noChangeArrowheads="1"/>
            </p:cNvSpPr>
            <p:nvPr/>
          </p:nvSpPr>
          <p:spPr bwMode="auto">
            <a:xfrm>
              <a:off x="2976" y="1824"/>
              <a:ext cx="1144" cy="700"/>
            </a:xfrm>
            <a:prstGeom prst="ellipse">
              <a:avLst/>
            </a:prstGeom>
            <a:solidFill>
              <a:schemeClr val="bg1"/>
            </a:solidFill>
            <a:ln w="76200">
              <a:solidFill>
                <a:srgbClr val="A50021"/>
              </a:solidFill>
              <a:round/>
              <a:headEnd/>
              <a:tailEnd/>
            </a:ln>
          </p:spPr>
          <p:txBody>
            <a:bodyPr wrap="none" anchor="ctr"/>
            <a:lstStyle/>
            <a:p>
              <a:pPr algn="ctr" eaLnBrk="0" hangingPunct="0"/>
              <a:r>
                <a:rPr lang="en-US" sz="2400" b="1"/>
                <a:t>structures</a:t>
              </a:r>
            </a:p>
          </p:txBody>
        </p:sp>
        <p:sp>
          <p:nvSpPr>
            <p:cNvPr id="42002" name="Oval 16"/>
            <p:cNvSpPr>
              <a:spLocks noChangeArrowheads="1"/>
            </p:cNvSpPr>
            <p:nvPr/>
          </p:nvSpPr>
          <p:spPr bwMode="auto">
            <a:xfrm>
              <a:off x="2404" y="912"/>
              <a:ext cx="1144" cy="700"/>
            </a:xfrm>
            <a:prstGeom prst="ellipse">
              <a:avLst/>
            </a:prstGeom>
            <a:solidFill>
              <a:schemeClr val="bg1"/>
            </a:solidFill>
            <a:ln w="76200">
              <a:solidFill>
                <a:srgbClr val="A50021"/>
              </a:solidFill>
              <a:round/>
              <a:headEnd/>
              <a:tailEnd/>
            </a:ln>
          </p:spPr>
          <p:txBody>
            <a:bodyPr wrap="none" anchor="ctr"/>
            <a:lstStyle/>
            <a:p>
              <a:pPr algn="ctr" eaLnBrk="0" hangingPunct="0"/>
              <a:r>
                <a:rPr lang="en-US" sz="2400" b="1"/>
                <a:t>practices</a:t>
              </a:r>
            </a:p>
          </p:txBody>
        </p:sp>
        <p:sp>
          <p:nvSpPr>
            <p:cNvPr id="42003" name="Line 17"/>
            <p:cNvSpPr>
              <a:spLocks noChangeShapeType="1"/>
            </p:cNvSpPr>
            <p:nvPr/>
          </p:nvSpPr>
          <p:spPr bwMode="auto">
            <a:xfrm flipH="1">
              <a:off x="2056" y="1248"/>
              <a:ext cx="388" cy="0"/>
            </a:xfrm>
            <a:prstGeom prst="line">
              <a:avLst/>
            </a:prstGeom>
            <a:noFill/>
            <a:ln w="9525">
              <a:solidFill>
                <a:srgbClr val="A50021"/>
              </a:solidFill>
              <a:round/>
              <a:headEnd/>
              <a:tailEnd/>
            </a:ln>
          </p:spPr>
          <p:txBody>
            <a:bodyPr wrap="none" anchor="ctr"/>
            <a:lstStyle/>
            <a:p>
              <a:endParaRPr lang="en-US"/>
            </a:p>
          </p:txBody>
        </p:sp>
        <p:sp>
          <p:nvSpPr>
            <p:cNvPr id="42004" name="Line 18"/>
            <p:cNvSpPr>
              <a:spLocks noChangeShapeType="1"/>
            </p:cNvSpPr>
            <p:nvPr/>
          </p:nvSpPr>
          <p:spPr bwMode="auto">
            <a:xfrm>
              <a:off x="2784" y="2160"/>
              <a:ext cx="192" cy="0"/>
            </a:xfrm>
            <a:prstGeom prst="line">
              <a:avLst/>
            </a:prstGeom>
            <a:noFill/>
            <a:ln w="9525">
              <a:solidFill>
                <a:srgbClr val="A50021"/>
              </a:solidFill>
              <a:round/>
              <a:headEnd/>
              <a:tailEnd/>
            </a:ln>
          </p:spPr>
          <p:txBody>
            <a:bodyPr wrap="none" anchor="ctr"/>
            <a:lstStyle/>
            <a:p>
              <a:endParaRPr lang="en-US"/>
            </a:p>
          </p:txBody>
        </p:sp>
      </p:grpSp>
      <p:sp>
        <p:nvSpPr>
          <p:cNvPr id="41990" name="Rectangle 19"/>
          <p:cNvSpPr>
            <a:spLocks noChangeArrowheads="1"/>
          </p:cNvSpPr>
          <p:nvPr/>
        </p:nvSpPr>
        <p:spPr bwMode="auto">
          <a:xfrm>
            <a:off x="685800" y="4343400"/>
            <a:ext cx="7848600" cy="1570038"/>
          </a:xfrm>
          <a:prstGeom prst="rect">
            <a:avLst/>
          </a:prstGeom>
          <a:noFill/>
          <a:ln w="9525">
            <a:noFill/>
            <a:miter lim="800000"/>
            <a:headEnd/>
            <a:tailEnd/>
          </a:ln>
        </p:spPr>
        <p:txBody>
          <a:bodyPr>
            <a:spAutoFit/>
          </a:bodyPr>
          <a:lstStyle/>
          <a:p>
            <a:pPr eaLnBrk="0" hangingPunct="0">
              <a:spcBef>
                <a:spcPct val="50000"/>
              </a:spcBef>
            </a:pPr>
            <a:r>
              <a:rPr lang="en-US" sz="2400"/>
              <a:t>requires that organizations have a clearly defined, congruent set of values and principles, and demonstrate behaviors, attitudes, policies, structures, and practices that enable them to work effectively cross-culturally</a:t>
            </a:r>
          </a:p>
        </p:txBody>
      </p:sp>
      <p:sp>
        <p:nvSpPr>
          <p:cNvPr id="41991" name="Rectangle 20"/>
          <p:cNvSpPr>
            <a:spLocks noChangeArrowheads="1"/>
          </p:cNvSpPr>
          <p:nvPr/>
        </p:nvSpPr>
        <p:spPr bwMode="auto">
          <a:xfrm>
            <a:off x="2209800" y="5943600"/>
            <a:ext cx="4292600" cy="274638"/>
          </a:xfrm>
          <a:prstGeom prst="rect">
            <a:avLst/>
          </a:prstGeom>
          <a:noFill/>
          <a:ln w="9525">
            <a:noFill/>
            <a:miter lim="800000"/>
            <a:headEnd/>
            <a:tailEnd/>
          </a:ln>
        </p:spPr>
        <p:txBody>
          <a:bodyPr wrap="none">
            <a:spAutoFit/>
          </a:bodyPr>
          <a:lstStyle/>
          <a:p>
            <a:pPr algn="ctr" eaLnBrk="0" hangingPunct="0">
              <a:spcBef>
                <a:spcPct val="50000"/>
              </a:spcBef>
            </a:pPr>
            <a:r>
              <a:rPr lang="en-US" sz="1200"/>
              <a:t>(adapted from from Cross, Bazron, Dennis and Isaacs</a:t>
            </a:r>
            <a:r>
              <a:rPr lang="en-US" sz="1200" b="1"/>
              <a:t>, </a:t>
            </a:r>
            <a:r>
              <a:rPr lang="en-US" sz="1200"/>
              <a:t>1989)</a:t>
            </a:r>
          </a:p>
        </p:txBody>
      </p:sp>
      <p:sp>
        <p:nvSpPr>
          <p:cNvPr id="41992"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41993" name="Picture 3" descr="Nccc logo"/>
          <p:cNvPicPr>
            <a:picLocks noChangeAspect="1" noChangeArrowheads="1"/>
          </p:cNvPicPr>
          <p:nvPr>
            <p:custDataLst>
              <p:tags r:id="rId4"/>
            </p:custDataLst>
          </p:nvPr>
        </p:nvPicPr>
        <p:blipFill>
          <a:blip r:embed="rId7"/>
          <a:srcRect/>
          <a:stretch>
            <a:fillRect/>
          </a:stretch>
        </p:blipFill>
        <p:spPr bwMode="auto">
          <a:xfrm>
            <a:off x="8418513" y="6365875"/>
            <a:ext cx="725487" cy="484188"/>
          </a:xfrm>
          <a:prstGeom prst="rect">
            <a:avLst/>
          </a:prstGeom>
          <a:noFill/>
          <a:ln w="9525">
            <a:noFill/>
            <a:miter lim="800000"/>
            <a:headEnd/>
            <a:tailEnd/>
          </a:ln>
        </p:spPr>
      </p:pic>
      <p:sp>
        <p:nvSpPr>
          <p:cNvPr id="41994" name="Slide Number Placeholder 2"/>
          <p:cNvSpPr>
            <a:spLocks noGrp="1"/>
          </p:cNvSpPr>
          <p:nvPr>
            <p:ph type="sldNum" sz="quarter" idx="12"/>
          </p:nvPr>
        </p:nvSpPr>
        <p:spPr>
          <a:xfrm>
            <a:off x="381000" y="6381750"/>
            <a:ext cx="457200" cy="476250"/>
          </a:xfrm>
          <a:noFill/>
        </p:spPr>
        <p:txBody>
          <a:bodyPr/>
          <a:lstStyle/>
          <a:p>
            <a:fld id="{CE5CC116-EFB4-4717-BC3D-768D03013860}" type="slidenum">
              <a:rPr lang="en-US" smtClean="0">
                <a:cs typeface="Arial" charset="0"/>
              </a:rPr>
              <a:pPr/>
              <a:t>12</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44034" name="Line 4"/>
          <p:cNvSpPr>
            <a:spLocks noChangeShapeType="1"/>
          </p:cNvSpPr>
          <p:nvPr>
            <p:custDataLst>
              <p:tags r:id="rId2"/>
            </p:custDataLst>
          </p:nvPr>
        </p:nvSpPr>
        <p:spPr bwMode="auto">
          <a:xfrm>
            <a:off x="457200" y="1295400"/>
            <a:ext cx="8077200" cy="0"/>
          </a:xfrm>
          <a:prstGeom prst="line">
            <a:avLst/>
          </a:prstGeom>
          <a:noFill/>
          <a:ln w="38100">
            <a:solidFill>
              <a:srgbClr val="990000"/>
            </a:solidFill>
            <a:round/>
            <a:headEnd/>
            <a:tailEnd/>
          </a:ln>
        </p:spPr>
        <p:txBody>
          <a:bodyPr/>
          <a:lstStyle/>
          <a:p>
            <a:endParaRPr lang="en-US"/>
          </a:p>
        </p:txBody>
      </p:sp>
      <p:sp>
        <p:nvSpPr>
          <p:cNvPr id="44035"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sz="1800"/>
          </a:p>
        </p:txBody>
      </p:sp>
      <p:sp>
        <p:nvSpPr>
          <p:cNvPr id="44036" name="Rectangle 7"/>
          <p:cNvSpPr>
            <a:spLocks noChangeArrowheads="1"/>
          </p:cNvSpPr>
          <p:nvPr/>
        </p:nvSpPr>
        <p:spPr bwMode="auto">
          <a:xfrm>
            <a:off x="228600" y="228600"/>
            <a:ext cx="8686800" cy="762000"/>
          </a:xfrm>
          <a:prstGeom prst="rect">
            <a:avLst/>
          </a:prstGeom>
          <a:noFill/>
          <a:ln w="9525">
            <a:noFill/>
            <a:miter lim="800000"/>
            <a:headEnd/>
            <a:tailEnd/>
          </a:ln>
        </p:spPr>
        <p:txBody>
          <a:bodyPr anchor="ctr"/>
          <a:lstStyle/>
          <a:p>
            <a:pPr algn="ctr"/>
            <a:r>
              <a:rPr lang="en-US" sz="3200" b="1">
                <a:solidFill>
                  <a:schemeClr val="tx2"/>
                </a:solidFill>
              </a:rPr>
              <a:t>Five Elements of Cultural Competence</a:t>
            </a:r>
          </a:p>
        </p:txBody>
      </p:sp>
      <p:sp>
        <p:nvSpPr>
          <p:cNvPr id="24584" name="Rectangle 8"/>
          <p:cNvSpPr>
            <a:spLocks noChangeArrowheads="1"/>
          </p:cNvSpPr>
          <p:nvPr/>
        </p:nvSpPr>
        <p:spPr bwMode="auto">
          <a:xfrm>
            <a:off x="838200" y="1524000"/>
            <a:ext cx="7391400" cy="3902075"/>
          </a:xfrm>
          <a:prstGeom prst="rect">
            <a:avLst/>
          </a:prstGeom>
          <a:noFill/>
          <a:ln w="9525">
            <a:noFill/>
            <a:miter lim="800000"/>
            <a:headEnd/>
            <a:tailEnd/>
          </a:ln>
        </p:spPr>
        <p:txBody>
          <a:bodyPr/>
          <a:lstStyle/>
          <a:p>
            <a:pPr marL="457200" indent="-457200" algn="ctr">
              <a:lnSpc>
                <a:spcPct val="90000"/>
              </a:lnSpc>
              <a:buClr>
                <a:srgbClr val="A50021"/>
              </a:buClr>
              <a:buFont typeface="Wingdings" pitchFamily="2" charset="2"/>
              <a:buNone/>
              <a:defRPr/>
            </a:pPr>
            <a:r>
              <a:rPr lang="en-US" sz="2800" b="1" dirty="0">
                <a:cs typeface="+mn-cs"/>
              </a:rPr>
              <a:t>Organizational Level</a:t>
            </a:r>
          </a:p>
          <a:p>
            <a:pPr>
              <a:lnSpc>
                <a:spcPct val="90000"/>
              </a:lnSpc>
              <a:buClr>
                <a:srgbClr val="A50021"/>
              </a:buClr>
              <a:defRPr/>
            </a:pPr>
            <a:endParaRPr lang="en-US" sz="2800" dirty="0">
              <a:cs typeface="+mn-cs"/>
            </a:endParaRPr>
          </a:p>
          <a:p>
            <a:pPr marL="457200" indent="-457200">
              <a:lnSpc>
                <a:spcPct val="90000"/>
              </a:lnSpc>
              <a:buClr>
                <a:srgbClr val="A50021"/>
              </a:buClr>
              <a:buFont typeface="Wingdings" pitchFamily="2" charset="2"/>
              <a:buBlip>
                <a:blip r:embed="rId6"/>
              </a:buBlip>
              <a:defRPr/>
            </a:pPr>
            <a:r>
              <a:rPr lang="en-US" sz="2800" dirty="0">
                <a:cs typeface="+mn-cs"/>
              </a:rPr>
              <a:t>value diversity</a:t>
            </a:r>
          </a:p>
          <a:p>
            <a:pPr marL="457200" indent="-457200">
              <a:buClr>
                <a:srgbClr val="A50021"/>
              </a:buClr>
              <a:buFont typeface="Wingdings" pitchFamily="2" charset="2"/>
              <a:buBlip>
                <a:blip r:embed="rId6"/>
              </a:buBlip>
              <a:defRPr/>
            </a:pPr>
            <a:r>
              <a:rPr lang="en-US" sz="2800" dirty="0">
                <a:cs typeface="+mn-cs"/>
              </a:rPr>
              <a:t>conduct cultural self-assessment</a:t>
            </a:r>
          </a:p>
          <a:p>
            <a:pPr marL="457200" indent="-457200">
              <a:buClr>
                <a:srgbClr val="A50021"/>
              </a:buClr>
              <a:buFont typeface="Wingdings" pitchFamily="2" charset="2"/>
              <a:buBlip>
                <a:blip r:embed="rId6"/>
              </a:buBlip>
              <a:defRPr/>
            </a:pPr>
            <a:r>
              <a:rPr lang="en-US" sz="2800" dirty="0">
                <a:cs typeface="+mn-cs"/>
              </a:rPr>
              <a:t>manage the dynamics of difference</a:t>
            </a:r>
          </a:p>
          <a:p>
            <a:pPr marL="457200" indent="-457200">
              <a:buClr>
                <a:srgbClr val="A50021"/>
              </a:buClr>
              <a:buFont typeface="Wingdings" pitchFamily="2" charset="2"/>
              <a:buBlip>
                <a:blip r:embed="rId6"/>
              </a:buBlip>
              <a:defRPr/>
            </a:pPr>
            <a:r>
              <a:rPr lang="en-US" sz="2800" dirty="0">
                <a:cs typeface="+mn-cs"/>
              </a:rPr>
              <a:t>institutionalize cultural knowledge</a:t>
            </a:r>
          </a:p>
          <a:p>
            <a:pPr marL="457200" indent="-457200">
              <a:buClr>
                <a:srgbClr val="A50021"/>
              </a:buClr>
              <a:buFont typeface="Wingdings" pitchFamily="2" charset="2"/>
              <a:buBlip>
                <a:blip r:embed="rId6"/>
              </a:buBlip>
              <a:defRPr/>
            </a:pPr>
            <a:r>
              <a:rPr lang="en-US" sz="2800" dirty="0">
                <a:cs typeface="+mn-cs"/>
              </a:rPr>
              <a:t>adapt to diversity</a:t>
            </a:r>
            <a:endParaRPr lang="en-US" sz="2400" dirty="0">
              <a:cs typeface="+mn-cs"/>
            </a:endParaRPr>
          </a:p>
          <a:p>
            <a:pPr marL="1885950" lvl="4" indent="-228600">
              <a:lnSpc>
                <a:spcPct val="90000"/>
              </a:lnSpc>
              <a:buFont typeface="Wingdings" pitchFamily="2" charset="2"/>
              <a:buNone/>
              <a:defRPr/>
            </a:pPr>
            <a:r>
              <a:rPr lang="en-US" sz="2400" dirty="0">
                <a:solidFill>
                  <a:srgbClr val="A50021"/>
                </a:solidFill>
                <a:cs typeface="+mn-cs"/>
              </a:rPr>
              <a:t>- policies   - structures</a:t>
            </a:r>
          </a:p>
          <a:p>
            <a:pPr marL="1885950" lvl="4" indent="-228600">
              <a:lnSpc>
                <a:spcPct val="90000"/>
              </a:lnSpc>
              <a:buFont typeface="Wingdings" pitchFamily="2" charset="2"/>
              <a:buNone/>
              <a:defRPr/>
            </a:pPr>
            <a:r>
              <a:rPr lang="en-US" sz="2400" dirty="0">
                <a:solidFill>
                  <a:srgbClr val="A50021"/>
                </a:solidFill>
                <a:cs typeface="+mn-cs"/>
              </a:rPr>
              <a:t>- values	    - services</a:t>
            </a:r>
          </a:p>
        </p:txBody>
      </p:sp>
      <p:sp>
        <p:nvSpPr>
          <p:cNvPr id="44038" name="Text Box 9"/>
          <p:cNvSpPr txBox="1">
            <a:spLocks noChangeArrowheads="1"/>
          </p:cNvSpPr>
          <p:nvPr/>
        </p:nvSpPr>
        <p:spPr bwMode="auto">
          <a:xfrm>
            <a:off x="152400" y="5791200"/>
            <a:ext cx="3505200" cy="304800"/>
          </a:xfrm>
          <a:prstGeom prst="rect">
            <a:avLst/>
          </a:prstGeom>
          <a:noFill/>
          <a:ln w="12700">
            <a:noFill/>
            <a:miter lim="800000"/>
            <a:headEnd/>
            <a:tailEnd/>
          </a:ln>
        </p:spPr>
        <p:txBody>
          <a:bodyPr>
            <a:spAutoFit/>
          </a:bodyPr>
          <a:lstStyle/>
          <a:p>
            <a:pPr eaLnBrk="0" hangingPunct="0">
              <a:spcBef>
                <a:spcPct val="50000"/>
              </a:spcBef>
            </a:pPr>
            <a:r>
              <a:rPr lang="en-US" sz="1400">
                <a:latin typeface="ZapfHumnst Dm BT"/>
              </a:rPr>
              <a:t>(Cross, Bazron, Dennis and Isaacs, 1989)</a:t>
            </a:r>
          </a:p>
        </p:txBody>
      </p:sp>
      <p:sp>
        <p:nvSpPr>
          <p:cNvPr id="44039"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44040" name="Picture 3" descr="Nccc logo"/>
          <p:cNvPicPr>
            <a:picLocks noChangeAspect="1" noChangeArrowheads="1"/>
          </p:cNvPicPr>
          <p:nvPr>
            <p:custDataLst>
              <p:tags r:id="rId3"/>
            </p:custDataLst>
          </p:nvPr>
        </p:nvPicPr>
        <p:blipFill>
          <a:blip r:embed="rId7"/>
          <a:srcRect/>
          <a:stretch>
            <a:fillRect/>
          </a:stretch>
        </p:blipFill>
        <p:spPr bwMode="auto">
          <a:xfrm>
            <a:off x="8418513" y="6365875"/>
            <a:ext cx="725487" cy="484188"/>
          </a:xfrm>
          <a:prstGeom prst="rect">
            <a:avLst/>
          </a:prstGeom>
          <a:noFill/>
          <a:ln w="9525">
            <a:noFill/>
            <a:miter lim="800000"/>
            <a:headEnd/>
            <a:tailEnd/>
          </a:ln>
        </p:spPr>
      </p:pic>
      <p:sp>
        <p:nvSpPr>
          <p:cNvPr id="44041" name="Slide Number Placeholder 2"/>
          <p:cNvSpPr>
            <a:spLocks noGrp="1"/>
          </p:cNvSpPr>
          <p:nvPr>
            <p:ph type="sldNum" sz="quarter" idx="12"/>
          </p:nvPr>
        </p:nvSpPr>
        <p:spPr>
          <a:xfrm>
            <a:off x="228600" y="6457950"/>
            <a:ext cx="457200" cy="476250"/>
          </a:xfrm>
          <a:noFill/>
        </p:spPr>
        <p:txBody>
          <a:bodyPr/>
          <a:lstStyle/>
          <a:p>
            <a:fld id="{9271F1C6-FC93-4E91-BFC6-EF0878510B97}" type="slidenum">
              <a:rPr lang="en-US" smtClean="0">
                <a:cs typeface="Arial" charset="0"/>
              </a:rPr>
              <a:pPr/>
              <a:t>13</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46082" name="Line 4"/>
          <p:cNvSpPr>
            <a:spLocks noChangeShapeType="1"/>
          </p:cNvSpPr>
          <p:nvPr>
            <p:custDataLst>
              <p:tags r:id="rId2"/>
            </p:custDataLst>
          </p:nvPr>
        </p:nvSpPr>
        <p:spPr bwMode="auto">
          <a:xfrm>
            <a:off x="457200" y="1295400"/>
            <a:ext cx="8077200" cy="0"/>
          </a:xfrm>
          <a:prstGeom prst="line">
            <a:avLst/>
          </a:prstGeom>
          <a:noFill/>
          <a:ln w="38100">
            <a:solidFill>
              <a:srgbClr val="990000"/>
            </a:solidFill>
            <a:round/>
            <a:headEnd/>
            <a:tailEnd/>
          </a:ln>
        </p:spPr>
        <p:txBody>
          <a:bodyPr/>
          <a:lstStyle/>
          <a:p>
            <a:endParaRPr lang="en-US"/>
          </a:p>
        </p:txBody>
      </p:sp>
      <p:sp>
        <p:nvSpPr>
          <p:cNvPr id="46083"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sz="1800"/>
          </a:p>
        </p:txBody>
      </p:sp>
      <p:sp>
        <p:nvSpPr>
          <p:cNvPr id="46084" name="Rectangle 7"/>
          <p:cNvSpPr>
            <a:spLocks noChangeArrowheads="1"/>
          </p:cNvSpPr>
          <p:nvPr/>
        </p:nvSpPr>
        <p:spPr bwMode="auto">
          <a:xfrm>
            <a:off x="228600" y="228600"/>
            <a:ext cx="8686800" cy="762000"/>
          </a:xfrm>
          <a:prstGeom prst="rect">
            <a:avLst/>
          </a:prstGeom>
          <a:noFill/>
          <a:ln w="9525">
            <a:noFill/>
            <a:miter lim="800000"/>
            <a:headEnd/>
            <a:tailEnd/>
          </a:ln>
        </p:spPr>
        <p:txBody>
          <a:bodyPr anchor="ctr"/>
          <a:lstStyle/>
          <a:p>
            <a:pPr algn="ctr"/>
            <a:r>
              <a:rPr lang="en-US" sz="3200" b="1">
                <a:solidFill>
                  <a:schemeClr val="tx2"/>
                </a:solidFill>
              </a:rPr>
              <a:t>Five Elements of Cultural Competence</a:t>
            </a:r>
          </a:p>
        </p:txBody>
      </p:sp>
      <p:sp>
        <p:nvSpPr>
          <p:cNvPr id="46085" name="Rectangle 8"/>
          <p:cNvSpPr>
            <a:spLocks noChangeArrowheads="1"/>
          </p:cNvSpPr>
          <p:nvPr/>
        </p:nvSpPr>
        <p:spPr bwMode="auto">
          <a:xfrm>
            <a:off x="838200" y="1524000"/>
            <a:ext cx="7391400" cy="3902075"/>
          </a:xfrm>
          <a:prstGeom prst="rect">
            <a:avLst/>
          </a:prstGeom>
          <a:noFill/>
          <a:ln w="9525">
            <a:noFill/>
            <a:miter lim="800000"/>
            <a:headEnd/>
            <a:tailEnd/>
          </a:ln>
        </p:spPr>
        <p:txBody>
          <a:bodyPr/>
          <a:lstStyle/>
          <a:p>
            <a:pPr marL="457200" indent="-457200" algn="ctr">
              <a:lnSpc>
                <a:spcPct val="90000"/>
              </a:lnSpc>
              <a:buClr>
                <a:srgbClr val="A50021"/>
              </a:buClr>
              <a:buFont typeface="Wingdings" pitchFamily="2" charset="2"/>
              <a:buNone/>
            </a:pPr>
            <a:r>
              <a:rPr lang="en-US" sz="2800" b="1"/>
              <a:t>Individual Level</a:t>
            </a:r>
          </a:p>
          <a:p>
            <a:pPr marL="457200" indent="-457200">
              <a:lnSpc>
                <a:spcPct val="90000"/>
              </a:lnSpc>
              <a:buClr>
                <a:srgbClr val="A50021"/>
              </a:buClr>
              <a:buFont typeface="Wingdings" pitchFamily="2" charset="2"/>
              <a:buNone/>
            </a:pPr>
            <a:endParaRPr lang="en-US" sz="2800"/>
          </a:p>
          <a:p>
            <a:pPr marL="457200" indent="-457200">
              <a:lnSpc>
                <a:spcPct val="90000"/>
              </a:lnSpc>
              <a:buClr>
                <a:srgbClr val="A50021"/>
              </a:buClr>
              <a:buFont typeface="Wingdings" pitchFamily="2" charset="2"/>
              <a:buNone/>
            </a:pPr>
            <a:endParaRPr lang="en-US" sz="2800"/>
          </a:p>
        </p:txBody>
      </p:sp>
      <p:sp>
        <p:nvSpPr>
          <p:cNvPr id="46086" name="Text Box 9"/>
          <p:cNvSpPr txBox="1">
            <a:spLocks noChangeArrowheads="1"/>
          </p:cNvSpPr>
          <p:nvPr/>
        </p:nvSpPr>
        <p:spPr bwMode="auto">
          <a:xfrm>
            <a:off x="152400" y="5791200"/>
            <a:ext cx="3505200" cy="304800"/>
          </a:xfrm>
          <a:prstGeom prst="rect">
            <a:avLst/>
          </a:prstGeom>
          <a:noFill/>
          <a:ln w="12700">
            <a:noFill/>
            <a:miter lim="800000"/>
            <a:headEnd/>
            <a:tailEnd/>
          </a:ln>
        </p:spPr>
        <p:txBody>
          <a:bodyPr>
            <a:spAutoFit/>
          </a:bodyPr>
          <a:lstStyle/>
          <a:p>
            <a:pPr eaLnBrk="0" hangingPunct="0">
              <a:spcBef>
                <a:spcPct val="50000"/>
              </a:spcBef>
            </a:pPr>
            <a:r>
              <a:rPr lang="en-US" sz="1400">
                <a:latin typeface="ZapfHumnst Dm BT"/>
              </a:rPr>
              <a:t>(Cross, Bazron, Dennis and Isaacs, 1989)</a:t>
            </a:r>
          </a:p>
        </p:txBody>
      </p:sp>
      <p:sp>
        <p:nvSpPr>
          <p:cNvPr id="46087" name="Rectangle 10"/>
          <p:cNvSpPr>
            <a:spLocks noChangeArrowheads="1"/>
          </p:cNvSpPr>
          <p:nvPr/>
        </p:nvSpPr>
        <p:spPr bwMode="auto">
          <a:xfrm>
            <a:off x="990600" y="2362200"/>
            <a:ext cx="7620000" cy="2743200"/>
          </a:xfrm>
          <a:prstGeom prst="rect">
            <a:avLst/>
          </a:prstGeom>
          <a:noFill/>
          <a:ln w="76200">
            <a:noFill/>
            <a:miter lim="800000"/>
            <a:headEnd/>
            <a:tailEnd/>
          </a:ln>
        </p:spPr>
        <p:txBody>
          <a:bodyPr lIns="90488" tIns="44450" rIns="90488" bIns="44450"/>
          <a:lstStyle/>
          <a:p>
            <a:pPr marL="849313" indent="-849313">
              <a:spcBef>
                <a:spcPct val="20000"/>
              </a:spcBef>
              <a:buFont typeface="Wingdings" pitchFamily="2" charset="2"/>
              <a:buBlip>
                <a:blip r:embed="rId6"/>
              </a:buBlip>
            </a:pPr>
            <a:r>
              <a:rPr lang="en-US" sz="2800"/>
              <a:t>acknowledge cultural differences</a:t>
            </a:r>
          </a:p>
          <a:p>
            <a:pPr marL="849313" indent="-849313">
              <a:spcBef>
                <a:spcPct val="20000"/>
              </a:spcBef>
              <a:buFont typeface="Wingdings" pitchFamily="2" charset="2"/>
              <a:buBlip>
                <a:blip r:embed="rId6"/>
              </a:buBlip>
            </a:pPr>
            <a:r>
              <a:rPr lang="en-US" sz="2800"/>
              <a:t>understand your own culture</a:t>
            </a:r>
          </a:p>
          <a:p>
            <a:pPr marL="849313" indent="-849313">
              <a:spcBef>
                <a:spcPct val="20000"/>
              </a:spcBef>
              <a:buFont typeface="Wingdings" pitchFamily="2" charset="2"/>
              <a:buBlip>
                <a:blip r:embed="rId6"/>
              </a:buBlip>
            </a:pPr>
            <a:r>
              <a:rPr lang="en-US" sz="2800">
                <a:solidFill>
                  <a:srgbClr val="000000"/>
                </a:solidFill>
              </a:rPr>
              <a:t>engage in self-assessment </a:t>
            </a:r>
          </a:p>
          <a:p>
            <a:pPr marL="849313" indent="-849313">
              <a:spcBef>
                <a:spcPct val="20000"/>
              </a:spcBef>
              <a:buFont typeface="Wingdings" pitchFamily="2" charset="2"/>
              <a:buBlip>
                <a:blip r:embed="rId6"/>
              </a:buBlip>
            </a:pPr>
            <a:r>
              <a:rPr lang="en-US" sz="2800">
                <a:solidFill>
                  <a:srgbClr val="000000"/>
                </a:solidFill>
              </a:rPr>
              <a:t>acquire cultural knowledge &amp; skills</a:t>
            </a:r>
          </a:p>
          <a:p>
            <a:pPr marL="849313" indent="-849313">
              <a:spcBef>
                <a:spcPct val="20000"/>
              </a:spcBef>
              <a:buFont typeface="Wingdings" pitchFamily="2" charset="2"/>
              <a:buBlip>
                <a:blip r:embed="rId6"/>
              </a:buBlip>
            </a:pPr>
            <a:r>
              <a:rPr lang="en-US" sz="2800">
                <a:solidFill>
                  <a:srgbClr val="000000"/>
                </a:solidFill>
              </a:rPr>
              <a:t>view behavior within a cultural context</a:t>
            </a:r>
            <a:endParaRPr lang="en-US" sz="2800">
              <a:solidFill>
                <a:srgbClr val="CC0000"/>
              </a:solidFill>
            </a:endParaRPr>
          </a:p>
        </p:txBody>
      </p:sp>
      <p:sp>
        <p:nvSpPr>
          <p:cNvPr id="46088"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46089" name="Picture 3" descr="Nccc logo"/>
          <p:cNvPicPr>
            <a:picLocks noChangeAspect="1" noChangeArrowheads="1"/>
          </p:cNvPicPr>
          <p:nvPr>
            <p:custDataLst>
              <p:tags r:id="rId3"/>
            </p:custDataLst>
          </p:nvPr>
        </p:nvPicPr>
        <p:blipFill>
          <a:blip r:embed="rId7"/>
          <a:srcRect/>
          <a:stretch>
            <a:fillRect/>
          </a:stretch>
        </p:blipFill>
        <p:spPr bwMode="auto">
          <a:xfrm>
            <a:off x="8418513" y="6365875"/>
            <a:ext cx="725487" cy="484188"/>
          </a:xfrm>
          <a:prstGeom prst="rect">
            <a:avLst/>
          </a:prstGeom>
          <a:noFill/>
          <a:ln w="9525">
            <a:noFill/>
            <a:miter lim="800000"/>
            <a:headEnd/>
            <a:tailEnd/>
          </a:ln>
        </p:spPr>
      </p:pic>
      <p:sp>
        <p:nvSpPr>
          <p:cNvPr id="46090" name="Slide Number Placeholder 2"/>
          <p:cNvSpPr>
            <a:spLocks noGrp="1"/>
          </p:cNvSpPr>
          <p:nvPr>
            <p:ph type="sldNum" sz="quarter" idx="12"/>
          </p:nvPr>
        </p:nvSpPr>
        <p:spPr>
          <a:noFill/>
        </p:spPr>
        <p:txBody>
          <a:bodyPr/>
          <a:lstStyle/>
          <a:p>
            <a:fld id="{F2FDF0E4-AACF-4076-B42E-22F5246D003E}" type="slidenum">
              <a:rPr lang="en-US" smtClean="0">
                <a:cs typeface="Arial" charset="0"/>
              </a:rPr>
              <a:pPr/>
              <a:t>14</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48130" name="Line 4"/>
          <p:cNvSpPr>
            <a:spLocks noChangeShapeType="1"/>
          </p:cNvSpPr>
          <p:nvPr>
            <p:custDataLst>
              <p:tags r:id="rId2"/>
            </p:custDataLst>
          </p:nvPr>
        </p:nvSpPr>
        <p:spPr bwMode="auto">
          <a:xfrm>
            <a:off x="457200" y="1295400"/>
            <a:ext cx="8077200" cy="0"/>
          </a:xfrm>
          <a:prstGeom prst="line">
            <a:avLst/>
          </a:prstGeom>
          <a:noFill/>
          <a:ln w="38100">
            <a:solidFill>
              <a:srgbClr val="990000"/>
            </a:solidFill>
            <a:round/>
            <a:headEnd/>
            <a:tailEnd/>
          </a:ln>
        </p:spPr>
        <p:txBody>
          <a:bodyPr/>
          <a:lstStyle/>
          <a:p>
            <a:endParaRPr lang="en-US"/>
          </a:p>
        </p:txBody>
      </p:sp>
      <p:sp>
        <p:nvSpPr>
          <p:cNvPr id="48131"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sz="1800"/>
          </a:p>
        </p:txBody>
      </p:sp>
      <p:sp>
        <p:nvSpPr>
          <p:cNvPr id="48132" name="Rectangle 7"/>
          <p:cNvSpPr>
            <a:spLocks noChangeArrowheads="1"/>
          </p:cNvSpPr>
          <p:nvPr/>
        </p:nvSpPr>
        <p:spPr bwMode="auto">
          <a:xfrm>
            <a:off x="381000" y="-76200"/>
            <a:ext cx="8305800" cy="1371600"/>
          </a:xfrm>
          <a:prstGeom prst="rect">
            <a:avLst/>
          </a:prstGeom>
          <a:noFill/>
          <a:ln w="12700">
            <a:noFill/>
            <a:miter lim="800000"/>
            <a:headEnd/>
            <a:tailEnd/>
          </a:ln>
        </p:spPr>
        <p:txBody>
          <a:bodyPr lIns="90488" tIns="44450" rIns="90488" bIns="44450" anchor="ctr"/>
          <a:lstStyle/>
          <a:p>
            <a:pPr algn="ctr">
              <a:lnSpc>
                <a:spcPct val="90000"/>
              </a:lnSpc>
            </a:pPr>
            <a:r>
              <a:rPr lang="en-US" sz="3200" b="1"/>
              <a:t>ESSENTIAL ELEMENTS IN A</a:t>
            </a:r>
            <a:br>
              <a:rPr lang="en-US" sz="3200" b="1"/>
            </a:br>
            <a:r>
              <a:rPr lang="en-US" sz="3200" b="1"/>
              <a:t>CULTURALLY COMPETENT SYSTEM</a:t>
            </a:r>
          </a:p>
        </p:txBody>
      </p:sp>
      <p:sp>
        <p:nvSpPr>
          <p:cNvPr id="48133" name="AutoShape 8"/>
          <p:cNvSpPr>
            <a:spLocks noChangeArrowheads="1"/>
          </p:cNvSpPr>
          <p:nvPr/>
        </p:nvSpPr>
        <p:spPr bwMode="auto">
          <a:xfrm>
            <a:off x="533400" y="1447800"/>
            <a:ext cx="8229600" cy="4660900"/>
          </a:xfrm>
          <a:prstGeom prst="bevel">
            <a:avLst>
              <a:gd name="adj" fmla="val 12500"/>
            </a:avLst>
          </a:prstGeom>
          <a:solidFill>
            <a:schemeClr val="bg1"/>
          </a:solidFill>
          <a:ln w="12700">
            <a:solidFill>
              <a:srgbClr val="A50021"/>
            </a:solidFill>
            <a:miter lim="800000"/>
            <a:headEnd/>
            <a:tailEnd/>
          </a:ln>
        </p:spPr>
        <p:txBody>
          <a:bodyPr lIns="90488" tIns="44450" rIns="90488" bIns="44450"/>
          <a:lstStyle/>
          <a:p>
            <a:pPr marL="285750" lvl="1" indent="-171450">
              <a:spcBef>
                <a:spcPct val="20000"/>
              </a:spcBef>
            </a:pPr>
            <a:r>
              <a:rPr lang="en-US" sz="2400" b="1"/>
              <a:t>  </a:t>
            </a:r>
            <a:r>
              <a:rPr lang="en-US" sz="2000"/>
              <a:t>These five elements must be manifested at every level of an organization including: </a:t>
            </a:r>
          </a:p>
          <a:p>
            <a:pPr marL="1143000" lvl="2" indent="-228600">
              <a:spcBef>
                <a:spcPct val="20000"/>
              </a:spcBef>
              <a:buFont typeface="Wingdings" pitchFamily="2" charset="2"/>
              <a:buChar char="§"/>
            </a:pPr>
            <a:r>
              <a:rPr lang="en-US" sz="2000"/>
              <a:t> policy makers</a:t>
            </a:r>
          </a:p>
          <a:p>
            <a:pPr marL="1143000" lvl="2" indent="-228600">
              <a:spcBef>
                <a:spcPct val="20000"/>
              </a:spcBef>
              <a:buFont typeface="Wingdings" pitchFamily="2" charset="2"/>
              <a:buChar char="§"/>
            </a:pPr>
            <a:r>
              <a:rPr lang="en-US" sz="2000"/>
              <a:t> administration</a:t>
            </a:r>
          </a:p>
          <a:p>
            <a:pPr marL="1143000" lvl="2" indent="-228600">
              <a:spcBef>
                <a:spcPct val="20000"/>
              </a:spcBef>
              <a:buFont typeface="Wingdings" pitchFamily="2" charset="2"/>
              <a:buChar char="§"/>
            </a:pPr>
            <a:r>
              <a:rPr lang="en-US" sz="2000"/>
              <a:t> practice &amp; service delivery   </a:t>
            </a:r>
          </a:p>
          <a:p>
            <a:pPr marL="1143000" lvl="2" indent="-228600">
              <a:spcBef>
                <a:spcPct val="20000"/>
              </a:spcBef>
              <a:buFont typeface="Wingdings" pitchFamily="2" charset="2"/>
              <a:buChar char="§"/>
            </a:pPr>
            <a:r>
              <a:rPr lang="en-US" sz="2000"/>
              <a:t> consumer/patient/family  </a:t>
            </a:r>
          </a:p>
          <a:p>
            <a:pPr marL="1143000" lvl="2" indent="-228600">
              <a:spcBef>
                <a:spcPct val="20000"/>
              </a:spcBef>
              <a:buFont typeface="Wingdings" pitchFamily="2" charset="2"/>
              <a:buChar char="§"/>
            </a:pPr>
            <a:r>
              <a:rPr lang="en-US" sz="2000"/>
              <a:t> community </a:t>
            </a:r>
          </a:p>
          <a:p>
            <a:pPr marL="285750" lvl="1" indent="-171450">
              <a:spcBef>
                <a:spcPct val="20000"/>
              </a:spcBef>
              <a:buFont typeface="Wingdings" pitchFamily="2" charset="2"/>
              <a:buNone/>
            </a:pPr>
            <a:r>
              <a:rPr lang="en-US" sz="2000"/>
              <a:t>  and reflected in its attitudes, structures,  policies, practices, and  services.</a:t>
            </a:r>
          </a:p>
        </p:txBody>
      </p:sp>
      <p:sp>
        <p:nvSpPr>
          <p:cNvPr id="48134" name="Text Box 9"/>
          <p:cNvSpPr txBox="1">
            <a:spLocks noChangeArrowheads="1"/>
          </p:cNvSpPr>
          <p:nvPr/>
        </p:nvSpPr>
        <p:spPr bwMode="auto">
          <a:xfrm>
            <a:off x="3429000" y="5791200"/>
            <a:ext cx="4876800" cy="304800"/>
          </a:xfrm>
          <a:prstGeom prst="rect">
            <a:avLst/>
          </a:prstGeom>
          <a:noFill/>
          <a:ln w="9525">
            <a:noFill/>
            <a:miter lim="800000"/>
            <a:headEnd/>
            <a:tailEnd/>
          </a:ln>
        </p:spPr>
        <p:txBody>
          <a:bodyPr>
            <a:spAutoFit/>
          </a:bodyPr>
          <a:lstStyle/>
          <a:p>
            <a:pPr>
              <a:spcBef>
                <a:spcPct val="50000"/>
              </a:spcBef>
            </a:pPr>
            <a:r>
              <a:rPr lang="en-US" sz="1400"/>
              <a:t>Adapted from Cross, Bazron, Dennis, &amp; Isaacs, 1989</a:t>
            </a:r>
          </a:p>
        </p:txBody>
      </p:sp>
      <p:sp>
        <p:nvSpPr>
          <p:cNvPr id="48135"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48136" name="Picture 3" descr="Nccc logo"/>
          <p:cNvPicPr>
            <a:picLocks noChangeAspect="1" noChangeArrowheads="1"/>
          </p:cNvPicPr>
          <p:nvPr>
            <p:custDataLst>
              <p:tags r:id="rId3"/>
            </p:custDataLst>
          </p:nvPr>
        </p:nvPicPr>
        <p:blipFill>
          <a:blip r:embed="rId6"/>
          <a:srcRect/>
          <a:stretch>
            <a:fillRect/>
          </a:stretch>
        </p:blipFill>
        <p:spPr bwMode="auto">
          <a:xfrm>
            <a:off x="8418513" y="6365875"/>
            <a:ext cx="725487" cy="484188"/>
          </a:xfrm>
          <a:prstGeom prst="rect">
            <a:avLst/>
          </a:prstGeom>
          <a:noFill/>
          <a:ln w="9525">
            <a:noFill/>
            <a:miter lim="800000"/>
            <a:headEnd/>
            <a:tailEnd/>
          </a:ln>
        </p:spPr>
      </p:pic>
      <p:sp>
        <p:nvSpPr>
          <p:cNvPr id="48137" name="Slide Number Placeholder 2"/>
          <p:cNvSpPr>
            <a:spLocks noGrp="1"/>
          </p:cNvSpPr>
          <p:nvPr>
            <p:ph type="sldNum" sz="quarter" idx="12"/>
          </p:nvPr>
        </p:nvSpPr>
        <p:spPr>
          <a:noFill/>
        </p:spPr>
        <p:txBody>
          <a:bodyPr/>
          <a:lstStyle/>
          <a:p>
            <a:fld id="{2E9D3CBE-5530-40DA-8FEC-B68C7A12E0B6}" type="slidenum">
              <a:rPr lang="en-US" smtClean="0">
                <a:cs typeface="Arial" charset="0"/>
              </a:rPr>
              <a:pPr/>
              <a:t>15</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2590800" y="4800600"/>
            <a:ext cx="1143000" cy="2057400"/>
          </a:xfrm>
          <a:prstGeom prst="rect">
            <a:avLst/>
          </a:prstGeom>
          <a:gradFill rotWithShape="0">
            <a:gsLst>
              <a:gs pos="0">
                <a:srgbClr val="FFFFFF"/>
              </a:gs>
              <a:gs pos="100000">
                <a:srgbClr val="CC0000"/>
              </a:gs>
            </a:gsLst>
            <a:lin ang="5400000" scaled="1"/>
          </a:gradFill>
          <a:ln w="3175">
            <a:noFill/>
            <a:miter lim="800000"/>
            <a:headEnd/>
            <a:tailEnd/>
          </a:ln>
        </p:spPr>
        <p:txBody>
          <a:bodyPr/>
          <a:lstStyle/>
          <a:p>
            <a:endParaRPr lang="en-US"/>
          </a:p>
        </p:txBody>
      </p:sp>
      <p:sp>
        <p:nvSpPr>
          <p:cNvPr id="203779" name="Text Box 3"/>
          <p:cNvSpPr txBox="1">
            <a:spLocks noChangeArrowheads="1"/>
          </p:cNvSpPr>
          <p:nvPr/>
        </p:nvSpPr>
        <p:spPr bwMode="auto">
          <a:xfrm>
            <a:off x="1295400" y="4797425"/>
            <a:ext cx="1357313" cy="457200"/>
          </a:xfrm>
          <a:prstGeom prst="rect">
            <a:avLst/>
          </a:prstGeom>
          <a:noFill/>
          <a:ln w="9525">
            <a:noFill/>
            <a:miter lim="800000"/>
            <a:headEnd/>
            <a:tailEnd/>
          </a:ln>
        </p:spPr>
        <p:txBody>
          <a:bodyPr wrap="none">
            <a:spAutoFit/>
          </a:bodyPr>
          <a:lstStyle/>
          <a:p>
            <a:r>
              <a:rPr lang="en-US" sz="1200" b="1"/>
              <a:t>Cultural </a:t>
            </a:r>
            <a:br>
              <a:rPr lang="en-US" sz="1200" b="1"/>
            </a:br>
            <a:r>
              <a:rPr lang="en-US" sz="1200" b="1"/>
              <a:t>Destructiveness</a:t>
            </a:r>
          </a:p>
        </p:txBody>
      </p:sp>
      <p:sp>
        <p:nvSpPr>
          <p:cNvPr id="203780" name="Text Box 4"/>
          <p:cNvSpPr txBox="1">
            <a:spLocks noChangeArrowheads="1"/>
          </p:cNvSpPr>
          <p:nvPr/>
        </p:nvSpPr>
        <p:spPr bwMode="auto">
          <a:xfrm>
            <a:off x="2743200" y="4267200"/>
            <a:ext cx="1066800" cy="457200"/>
          </a:xfrm>
          <a:prstGeom prst="rect">
            <a:avLst/>
          </a:prstGeom>
          <a:noFill/>
          <a:ln w="9525">
            <a:noFill/>
            <a:miter lim="800000"/>
            <a:headEnd/>
            <a:tailEnd/>
          </a:ln>
        </p:spPr>
        <p:txBody>
          <a:bodyPr>
            <a:spAutoFit/>
          </a:bodyPr>
          <a:lstStyle/>
          <a:p>
            <a:r>
              <a:rPr lang="en-US" sz="1200" b="1"/>
              <a:t>Cultural</a:t>
            </a:r>
            <a:br>
              <a:rPr lang="en-US" sz="1200" b="1"/>
            </a:br>
            <a:r>
              <a:rPr lang="en-US" sz="1200" b="1"/>
              <a:t>Incapacity</a:t>
            </a:r>
          </a:p>
        </p:txBody>
      </p:sp>
      <p:sp>
        <p:nvSpPr>
          <p:cNvPr id="203781" name="Text Box 5"/>
          <p:cNvSpPr txBox="1">
            <a:spLocks noChangeArrowheads="1"/>
          </p:cNvSpPr>
          <p:nvPr/>
        </p:nvSpPr>
        <p:spPr bwMode="auto">
          <a:xfrm>
            <a:off x="3810000" y="3657600"/>
            <a:ext cx="1066800" cy="457200"/>
          </a:xfrm>
          <a:prstGeom prst="rect">
            <a:avLst/>
          </a:prstGeom>
          <a:noFill/>
          <a:ln w="9525">
            <a:noFill/>
            <a:miter lim="800000"/>
            <a:headEnd/>
            <a:tailEnd/>
          </a:ln>
        </p:spPr>
        <p:txBody>
          <a:bodyPr>
            <a:spAutoFit/>
          </a:bodyPr>
          <a:lstStyle/>
          <a:p>
            <a:r>
              <a:rPr lang="en-US" sz="1200" b="1"/>
              <a:t>Cultural </a:t>
            </a:r>
          </a:p>
          <a:p>
            <a:r>
              <a:rPr lang="en-US" sz="1200" b="1"/>
              <a:t>Blindness</a:t>
            </a:r>
          </a:p>
        </p:txBody>
      </p:sp>
      <p:sp>
        <p:nvSpPr>
          <p:cNvPr id="203782" name="Text Box 6"/>
          <p:cNvSpPr txBox="1">
            <a:spLocks noChangeArrowheads="1"/>
          </p:cNvSpPr>
          <p:nvPr/>
        </p:nvSpPr>
        <p:spPr bwMode="auto">
          <a:xfrm>
            <a:off x="4724400" y="2968625"/>
            <a:ext cx="1392238" cy="457200"/>
          </a:xfrm>
          <a:prstGeom prst="rect">
            <a:avLst/>
          </a:prstGeom>
          <a:noFill/>
          <a:ln w="9525">
            <a:noFill/>
            <a:miter lim="800000"/>
            <a:headEnd/>
            <a:tailEnd/>
          </a:ln>
        </p:spPr>
        <p:txBody>
          <a:bodyPr wrap="none">
            <a:spAutoFit/>
          </a:bodyPr>
          <a:lstStyle/>
          <a:p>
            <a:r>
              <a:rPr lang="en-US" sz="1200" b="1"/>
              <a:t>Cultural</a:t>
            </a:r>
            <a:br>
              <a:rPr lang="en-US" sz="1200" b="1"/>
            </a:br>
            <a:r>
              <a:rPr lang="en-US" sz="1200" b="1"/>
              <a:t>Pre-Competence</a:t>
            </a:r>
          </a:p>
        </p:txBody>
      </p:sp>
      <p:sp>
        <p:nvSpPr>
          <p:cNvPr id="203783" name="Text Box 7"/>
          <p:cNvSpPr txBox="1">
            <a:spLocks noChangeArrowheads="1"/>
          </p:cNvSpPr>
          <p:nvPr/>
        </p:nvSpPr>
        <p:spPr bwMode="auto">
          <a:xfrm>
            <a:off x="6096000" y="2438400"/>
            <a:ext cx="1219200" cy="457200"/>
          </a:xfrm>
          <a:prstGeom prst="rect">
            <a:avLst/>
          </a:prstGeom>
          <a:noFill/>
          <a:ln w="9525">
            <a:noFill/>
            <a:miter lim="800000"/>
            <a:headEnd/>
            <a:tailEnd/>
          </a:ln>
        </p:spPr>
        <p:txBody>
          <a:bodyPr>
            <a:spAutoFit/>
          </a:bodyPr>
          <a:lstStyle/>
          <a:p>
            <a:r>
              <a:rPr lang="en-US" sz="1200" b="1"/>
              <a:t>Cultural</a:t>
            </a:r>
            <a:br>
              <a:rPr lang="en-US" sz="1200" b="1"/>
            </a:br>
            <a:r>
              <a:rPr lang="en-US" sz="1200" b="1"/>
              <a:t>Competence</a:t>
            </a:r>
          </a:p>
        </p:txBody>
      </p:sp>
      <p:sp>
        <p:nvSpPr>
          <p:cNvPr id="203784" name="Text Box 8"/>
          <p:cNvSpPr txBox="1">
            <a:spLocks noChangeArrowheads="1"/>
          </p:cNvSpPr>
          <p:nvPr/>
        </p:nvSpPr>
        <p:spPr bwMode="auto">
          <a:xfrm>
            <a:off x="7239000" y="1981200"/>
            <a:ext cx="1143000" cy="457200"/>
          </a:xfrm>
          <a:prstGeom prst="rect">
            <a:avLst/>
          </a:prstGeom>
          <a:noFill/>
          <a:ln w="9525">
            <a:noFill/>
            <a:miter lim="800000"/>
            <a:headEnd/>
            <a:tailEnd/>
          </a:ln>
        </p:spPr>
        <p:txBody>
          <a:bodyPr>
            <a:spAutoFit/>
          </a:bodyPr>
          <a:lstStyle/>
          <a:p>
            <a:r>
              <a:rPr lang="en-US" sz="1200" b="1"/>
              <a:t>Cultural</a:t>
            </a:r>
            <a:br>
              <a:rPr lang="en-US" sz="1200" b="1"/>
            </a:br>
            <a:r>
              <a:rPr lang="en-US" sz="1200" b="1"/>
              <a:t>Proficiency</a:t>
            </a:r>
          </a:p>
        </p:txBody>
      </p:sp>
      <p:sp>
        <p:nvSpPr>
          <p:cNvPr id="50184" name="Rectangle 9"/>
          <p:cNvSpPr>
            <a:spLocks noChangeArrowheads="1"/>
          </p:cNvSpPr>
          <p:nvPr/>
        </p:nvSpPr>
        <p:spPr bwMode="auto">
          <a:xfrm>
            <a:off x="7162800" y="2438400"/>
            <a:ext cx="1143000" cy="4419600"/>
          </a:xfrm>
          <a:prstGeom prst="rect">
            <a:avLst/>
          </a:prstGeom>
          <a:gradFill rotWithShape="0">
            <a:gsLst>
              <a:gs pos="0">
                <a:srgbClr val="FFFFFF"/>
              </a:gs>
              <a:gs pos="100000">
                <a:srgbClr val="CC0000"/>
              </a:gs>
            </a:gsLst>
            <a:lin ang="5400000" scaled="1"/>
          </a:gradFill>
          <a:ln w="9525">
            <a:noFill/>
            <a:miter lim="800000"/>
            <a:headEnd/>
            <a:tailEnd/>
          </a:ln>
        </p:spPr>
        <p:txBody>
          <a:bodyPr/>
          <a:lstStyle/>
          <a:p>
            <a:endParaRPr lang="en-US"/>
          </a:p>
        </p:txBody>
      </p:sp>
      <p:sp>
        <p:nvSpPr>
          <p:cNvPr id="50185" name="Rectangle 10"/>
          <p:cNvSpPr>
            <a:spLocks noChangeArrowheads="1"/>
          </p:cNvSpPr>
          <p:nvPr/>
        </p:nvSpPr>
        <p:spPr bwMode="auto">
          <a:xfrm>
            <a:off x="6019800" y="3048000"/>
            <a:ext cx="1143000" cy="3810000"/>
          </a:xfrm>
          <a:prstGeom prst="rect">
            <a:avLst/>
          </a:prstGeom>
          <a:gradFill rotWithShape="0">
            <a:gsLst>
              <a:gs pos="0">
                <a:srgbClr val="FFFFFF"/>
              </a:gs>
              <a:gs pos="100000">
                <a:srgbClr val="CC9900"/>
              </a:gs>
            </a:gsLst>
            <a:lin ang="5400000" scaled="1"/>
          </a:gradFill>
          <a:ln w="9525">
            <a:noFill/>
            <a:miter lim="800000"/>
            <a:headEnd/>
            <a:tailEnd/>
          </a:ln>
        </p:spPr>
        <p:txBody>
          <a:bodyPr/>
          <a:lstStyle/>
          <a:p>
            <a:endParaRPr lang="en-US"/>
          </a:p>
        </p:txBody>
      </p:sp>
      <p:sp>
        <p:nvSpPr>
          <p:cNvPr id="50186" name="Rectangle 11"/>
          <p:cNvSpPr>
            <a:spLocks noChangeArrowheads="1"/>
          </p:cNvSpPr>
          <p:nvPr/>
        </p:nvSpPr>
        <p:spPr bwMode="auto">
          <a:xfrm>
            <a:off x="4876800" y="3505200"/>
            <a:ext cx="1143000" cy="3352800"/>
          </a:xfrm>
          <a:prstGeom prst="rect">
            <a:avLst/>
          </a:prstGeom>
          <a:gradFill rotWithShape="0">
            <a:gsLst>
              <a:gs pos="0">
                <a:srgbClr val="FFFFFF"/>
              </a:gs>
              <a:gs pos="100000">
                <a:srgbClr val="CC0000"/>
              </a:gs>
            </a:gsLst>
            <a:lin ang="5400000" scaled="1"/>
          </a:gradFill>
          <a:ln w="9525">
            <a:noFill/>
            <a:miter lim="800000"/>
            <a:headEnd/>
            <a:tailEnd/>
          </a:ln>
        </p:spPr>
        <p:txBody>
          <a:bodyPr/>
          <a:lstStyle/>
          <a:p>
            <a:endParaRPr lang="en-US"/>
          </a:p>
        </p:txBody>
      </p:sp>
      <p:sp>
        <p:nvSpPr>
          <p:cNvPr id="50187" name="Rectangle 12"/>
          <p:cNvSpPr>
            <a:spLocks noChangeArrowheads="1"/>
          </p:cNvSpPr>
          <p:nvPr/>
        </p:nvSpPr>
        <p:spPr bwMode="auto">
          <a:xfrm>
            <a:off x="3733800" y="4267200"/>
            <a:ext cx="1143000" cy="2590800"/>
          </a:xfrm>
          <a:prstGeom prst="rect">
            <a:avLst/>
          </a:prstGeom>
          <a:gradFill rotWithShape="0">
            <a:gsLst>
              <a:gs pos="0">
                <a:srgbClr val="FFFFFF"/>
              </a:gs>
              <a:gs pos="100000">
                <a:srgbClr val="CC9900"/>
              </a:gs>
            </a:gsLst>
            <a:lin ang="5400000" scaled="1"/>
          </a:gradFill>
          <a:ln w="9525">
            <a:noFill/>
            <a:miter lim="800000"/>
            <a:headEnd/>
            <a:tailEnd/>
          </a:ln>
        </p:spPr>
        <p:txBody>
          <a:bodyPr/>
          <a:lstStyle/>
          <a:p>
            <a:endParaRPr lang="en-US"/>
          </a:p>
        </p:txBody>
      </p:sp>
      <p:sp>
        <p:nvSpPr>
          <p:cNvPr id="50188" name="Rectangle 13"/>
          <p:cNvSpPr>
            <a:spLocks noChangeArrowheads="1"/>
          </p:cNvSpPr>
          <p:nvPr/>
        </p:nvSpPr>
        <p:spPr bwMode="auto">
          <a:xfrm>
            <a:off x="1447800" y="5562600"/>
            <a:ext cx="1143000" cy="1295400"/>
          </a:xfrm>
          <a:prstGeom prst="rect">
            <a:avLst/>
          </a:prstGeom>
          <a:gradFill rotWithShape="0">
            <a:gsLst>
              <a:gs pos="0">
                <a:srgbClr val="FFFFFF"/>
              </a:gs>
              <a:gs pos="100000">
                <a:srgbClr val="CC9900"/>
              </a:gs>
            </a:gsLst>
            <a:lin ang="5400000" scaled="1"/>
          </a:gradFill>
          <a:ln w="3175">
            <a:noFill/>
            <a:miter lim="800000"/>
            <a:headEnd/>
            <a:tailEnd/>
          </a:ln>
        </p:spPr>
        <p:txBody>
          <a:bodyPr/>
          <a:lstStyle/>
          <a:p>
            <a:endParaRPr lang="en-US"/>
          </a:p>
        </p:txBody>
      </p:sp>
      <p:cxnSp>
        <p:nvCxnSpPr>
          <p:cNvPr id="203790" name="AutoShape 14"/>
          <p:cNvCxnSpPr>
            <a:cxnSpLocks noChangeShapeType="1"/>
          </p:cNvCxnSpPr>
          <p:nvPr/>
        </p:nvCxnSpPr>
        <p:spPr bwMode="auto">
          <a:xfrm flipV="1">
            <a:off x="3048000" y="2057400"/>
            <a:ext cx="2590800" cy="1295400"/>
          </a:xfrm>
          <a:prstGeom prst="straightConnector1">
            <a:avLst/>
          </a:prstGeom>
          <a:noFill/>
          <a:ln w="9525">
            <a:solidFill>
              <a:schemeClr val="tx1"/>
            </a:solidFill>
            <a:round/>
            <a:headEnd type="triangle" w="med" len="med"/>
            <a:tailEnd type="triangle" w="med" len="med"/>
          </a:ln>
        </p:spPr>
      </p:cxnSp>
      <p:cxnSp>
        <p:nvCxnSpPr>
          <p:cNvPr id="203791" name="AutoShape 15"/>
          <p:cNvCxnSpPr>
            <a:cxnSpLocks noChangeShapeType="1"/>
          </p:cNvCxnSpPr>
          <p:nvPr/>
        </p:nvCxnSpPr>
        <p:spPr bwMode="auto">
          <a:xfrm flipV="1">
            <a:off x="8534400" y="2819400"/>
            <a:ext cx="1588" cy="2438400"/>
          </a:xfrm>
          <a:prstGeom prst="straightConnector1">
            <a:avLst/>
          </a:prstGeom>
          <a:noFill/>
          <a:ln w="9525">
            <a:solidFill>
              <a:schemeClr val="tx1"/>
            </a:solidFill>
            <a:round/>
            <a:headEnd type="triangle" w="med" len="med"/>
            <a:tailEnd type="triangle" w="med" len="med"/>
          </a:ln>
        </p:spPr>
      </p:cxnSp>
      <p:sp>
        <p:nvSpPr>
          <p:cNvPr id="50191" name="Text Box 17"/>
          <p:cNvSpPr txBox="1">
            <a:spLocks noChangeArrowheads="1"/>
          </p:cNvSpPr>
          <p:nvPr/>
        </p:nvSpPr>
        <p:spPr bwMode="auto">
          <a:xfrm>
            <a:off x="228600" y="304800"/>
            <a:ext cx="8763000" cy="579438"/>
          </a:xfrm>
          <a:prstGeom prst="rect">
            <a:avLst/>
          </a:prstGeom>
          <a:noFill/>
          <a:ln w="9525">
            <a:noFill/>
            <a:miter lim="800000"/>
            <a:headEnd/>
            <a:tailEnd/>
          </a:ln>
        </p:spPr>
        <p:txBody>
          <a:bodyPr>
            <a:spAutoFit/>
          </a:bodyPr>
          <a:lstStyle/>
          <a:p>
            <a:pPr algn="ctr">
              <a:spcBef>
                <a:spcPct val="50000"/>
              </a:spcBef>
            </a:pPr>
            <a:r>
              <a:rPr lang="en-US" sz="3200" b="1"/>
              <a:t>Cultural Competence Continuum</a:t>
            </a:r>
          </a:p>
        </p:txBody>
      </p:sp>
      <p:sp>
        <p:nvSpPr>
          <p:cNvPr id="50192" name="Text Box 18"/>
          <p:cNvSpPr txBox="1">
            <a:spLocks noChangeArrowheads="1"/>
          </p:cNvSpPr>
          <p:nvPr/>
        </p:nvSpPr>
        <p:spPr bwMode="auto">
          <a:xfrm>
            <a:off x="2590800" y="914400"/>
            <a:ext cx="3962400" cy="336550"/>
          </a:xfrm>
          <a:prstGeom prst="rect">
            <a:avLst/>
          </a:prstGeom>
          <a:noFill/>
          <a:ln w="9525">
            <a:noFill/>
            <a:miter lim="800000"/>
            <a:headEnd/>
            <a:tailEnd/>
          </a:ln>
        </p:spPr>
        <p:txBody>
          <a:bodyPr>
            <a:spAutoFit/>
          </a:bodyPr>
          <a:lstStyle/>
          <a:p>
            <a:pPr eaLnBrk="0" hangingPunct="0">
              <a:spcBef>
                <a:spcPct val="50000"/>
              </a:spcBef>
            </a:pPr>
            <a:r>
              <a:rPr lang="en-US" sz="1600"/>
              <a:t>(Cross, Bazron, Dennis and Isaacs, 1989)</a:t>
            </a:r>
            <a:endParaRPr lang="en-US" sz="2400"/>
          </a:p>
        </p:txBody>
      </p:sp>
      <p:sp>
        <p:nvSpPr>
          <p:cNvPr id="50193" name="Text Box 8"/>
          <p:cNvSpPr txBox="1">
            <a:spLocks noChangeArrowheads="1"/>
          </p:cNvSpPr>
          <p:nvPr/>
        </p:nvSpPr>
        <p:spPr bwMode="auto">
          <a:xfrm>
            <a:off x="0" y="6400800"/>
            <a:ext cx="4267200" cy="261938"/>
          </a:xfrm>
          <a:prstGeom prst="rect">
            <a:avLst/>
          </a:prstGeom>
          <a:noFill/>
          <a:ln w="9525">
            <a:noFill/>
            <a:miter lim="800000"/>
            <a:headEnd/>
            <a:tailEnd/>
          </a:ln>
        </p:spPr>
        <p:txBody>
          <a:bodyPr>
            <a:spAutoFit/>
          </a:bodyPr>
          <a:lstStyle/>
          <a:p>
            <a:pPr algn="r"/>
            <a:r>
              <a:rPr lang="en-US" sz="1100"/>
              <a:t>Slide Source:© 2011 -  National Center  for Cultural Competence</a:t>
            </a:r>
          </a:p>
        </p:txBody>
      </p:sp>
      <p:sp>
        <p:nvSpPr>
          <p:cNvPr id="50194" name="Slide Number Placeholder 2"/>
          <p:cNvSpPr>
            <a:spLocks noGrp="1"/>
          </p:cNvSpPr>
          <p:nvPr>
            <p:ph type="sldNum" sz="quarter" idx="12"/>
          </p:nvPr>
        </p:nvSpPr>
        <p:spPr>
          <a:noFill/>
        </p:spPr>
        <p:txBody>
          <a:bodyPr/>
          <a:lstStyle/>
          <a:p>
            <a:fld id="{93979BFC-9980-4243-A1F8-F3ABB61B2CCD}" type="slidenum">
              <a:rPr lang="en-US" smtClean="0">
                <a:cs typeface="Arial" charset="0"/>
              </a:rPr>
              <a:pPr/>
              <a:t>16</a:t>
            </a:fld>
            <a:endParaRPr lang="en-US" smtClean="0">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3779"/>
                                        </p:tgtEl>
                                        <p:attrNameLst>
                                          <p:attrName>style.visibility</p:attrName>
                                        </p:attrNameLst>
                                      </p:cBhvr>
                                      <p:to>
                                        <p:strVal val="visible"/>
                                      </p:to>
                                    </p:set>
                                    <p:anim calcmode="lin" valueType="num">
                                      <p:cBhvr additive="base">
                                        <p:cTn id="7" dur="500" fill="hold"/>
                                        <p:tgtEl>
                                          <p:spTgt spid="203779"/>
                                        </p:tgtEl>
                                        <p:attrNameLst>
                                          <p:attrName>ppt_x</p:attrName>
                                        </p:attrNameLst>
                                      </p:cBhvr>
                                      <p:tavLst>
                                        <p:tav tm="0">
                                          <p:val>
                                            <p:strVal val="0-#ppt_w/2"/>
                                          </p:val>
                                        </p:tav>
                                        <p:tav tm="100000">
                                          <p:val>
                                            <p:strVal val="#ppt_x"/>
                                          </p:val>
                                        </p:tav>
                                      </p:tavLst>
                                    </p:anim>
                                    <p:anim calcmode="lin" valueType="num">
                                      <p:cBhvr additive="base">
                                        <p:cTn id="8" dur="500" fill="hold"/>
                                        <p:tgtEl>
                                          <p:spTgt spid="20377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3780"/>
                                        </p:tgtEl>
                                        <p:attrNameLst>
                                          <p:attrName>style.visibility</p:attrName>
                                        </p:attrNameLst>
                                      </p:cBhvr>
                                      <p:to>
                                        <p:strVal val="visible"/>
                                      </p:to>
                                    </p:set>
                                    <p:anim calcmode="lin" valueType="num">
                                      <p:cBhvr additive="base">
                                        <p:cTn id="12" dur="500" fill="hold"/>
                                        <p:tgtEl>
                                          <p:spTgt spid="203780"/>
                                        </p:tgtEl>
                                        <p:attrNameLst>
                                          <p:attrName>ppt_x</p:attrName>
                                        </p:attrNameLst>
                                      </p:cBhvr>
                                      <p:tavLst>
                                        <p:tav tm="0">
                                          <p:val>
                                            <p:strVal val="0-#ppt_w/2"/>
                                          </p:val>
                                        </p:tav>
                                        <p:tav tm="100000">
                                          <p:val>
                                            <p:strVal val="#ppt_x"/>
                                          </p:val>
                                        </p:tav>
                                      </p:tavLst>
                                    </p:anim>
                                    <p:anim calcmode="lin" valueType="num">
                                      <p:cBhvr additive="base">
                                        <p:cTn id="13" dur="500" fill="hold"/>
                                        <p:tgtEl>
                                          <p:spTgt spid="20378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03781"/>
                                        </p:tgtEl>
                                        <p:attrNameLst>
                                          <p:attrName>style.visibility</p:attrName>
                                        </p:attrNameLst>
                                      </p:cBhvr>
                                      <p:to>
                                        <p:strVal val="visible"/>
                                      </p:to>
                                    </p:set>
                                    <p:anim calcmode="lin" valueType="num">
                                      <p:cBhvr additive="base">
                                        <p:cTn id="17" dur="500" fill="hold"/>
                                        <p:tgtEl>
                                          <p:spTgt spid="203781"/>
                                        </p:tgtEl>
                                        <p:attrNameLst>
                                          <p:attrName>ppt_x</p:attrName>
                                        </p:attrNameLst>
                                      </p:cBhvr>
                                      <p:tavLst>
                                        <p:tav tm="0">
                                          <p:val>
                                            <p:strVal val="0-#ppt_w/2"/>
                                          </p:val>
                                        </p:tav>
                                        <p:tav tm="100000">
                                          <p:val>
                                            <p:strVal val="#ppt_x"/>
                                          </p:val>
                                        </p:tav>
                                      </p:tavLst>
                                    </p:anim>
                                    <p:anim calcmode="lin" valueType="num">
                                      <p:cBhvr additive="base">
                                        <p:cTn id="18" dur="500" fill="hold"/>
                                        <p:tgtEl>
                                          <p:spTgt spid="20378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03782"/>
                                        </p:tgtEl>
                                        <p:attrNameLst>
                                          <p:attrName>style.visibility</p:attrName>
                                        </p:attrNameLst>
                                      </p:cBhvr>
                                      <p:to>
                                        <p:strVal val="visible"/>
                                      </p:to>
                                    </p:set>
                                    <p:anim calcmode="lin" valueType="num">
                                      <p:cBhvr additive="base">
                                        <p:cTn id="22" dur="500" fill="hold"/>
                                        <p:tgtEl>
                                          <p:spTgt spid="203782"/>
                                        </p:tgtEl>
                                        <p:attrNameLst>
                                          <p:attrName>ppt_x</p:attrName>
                                        </p:attrNameLst>
                                      </p:cBhvr>
                                      <p:tavLst>
                                        <p:tav tm="0">
                                          <p:val>
                                            <p:strVal val="0-#ppt_w/2"/>
                                          </p:val>
                                        </p:tav>
                                        <p:tav tm="100000">
                                          <p:val>
                                            <p:strVal val="#ppt_x"/>
                                          </p:val>
                                        </p:tav>
                                      </p:tavLst>
                                    </p:anim>
                                    <p:anim calcmode="lin" valueType="num">
                                      <p:cBhvr additive="base">
                                        <p:cTn id="23" dur="500" fill="hold"/>
                                        <p:tgtEl>
                                          <p:spTgt spid="20378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03783"/>
                                        </p:tgtEl>
                                        <p:attrNameLst>
                                          <p:attrName>style.visibility</p:attrName>
                                        </p:attrNameLst>
                                      </p:cBhvr>
                                      <p:to>
                                        <p:strVal val="visible"/>
                                      </p:to>
                                    </p:set>
                                    <p:anim calcmode="lin" valueType="num">
                                      <p:cBhvr additive="base">
                                        <p:cTn id="27" dur="500" fill="hold"/>
                                        <p:tgtEl>
                                          <p:spTgt spid="203783"/>
                                        </p:tgtEl>
                                        <p:attrNameLst>
                                          <p:attrName>ppt_x</p:attrName>
                                        </p:attrNameLst>
                                      </p:cBhvr>
                                      <p:tavLst>
                                        <p:tav tm="0">
                                          <p:val>
                                            <p:strVal val="0-#ppt_w/2"/>
                                          </p:val>
                                        </p:tav>
                                        <p:tav tm="100000">
                                          <p:val>
                                            <p:strVal val="#ppt_x"/>
                                          </p:val>
                                        </p:tav>
                                      </p:tavLst>
                                    </p:anim>
                                    <p:anim calcmode="lin" valueType="num">
                                      <p:cBhvr additive="base">
                                        <p:cTn id="28" dur="500" fill="hold"/>
                                        <p:tgtEl>
                                          <p:spTgt spid="20378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03784"/>
                                        </p:tgtEl>
                                        <p:attrNameLst>
                                          <p:attrName>style.visibility</p:attrName>
                                        </p:attrNameLst>
                                      </p:cBhvr>
                                      <p:to>
                                        <p:strVal val="visible"/>
                                      </p:to>
                                    </p:set>
                                    <p:anim calcmode="lin" valueType="num">
                                      <p:cBhvr additive="base">
                                        <p:cTn id="32" dur="500" fill="hold"/>
                                        <p:tgtEl>
                                          <p:spTgt spid="203784"/>
                                        </p:tgtEl>
                                        <p:attrNameLst>
                                          <p:attrName>ppt_x</p:attrName>
                                        </p:attrNameLst>
                                      </p:cBhvr>
                                      <p:tavLst>
                                        <p:tav tm="0">
                                          <p:val>
                                            <p:strVal val="0-#ppt_w/2"/>
                                          </p:val>
                                        </p:tav>
                                        <p:tav tm="100000">
                                          <p:val>
                                            <p:strVal val="#ppt_x"/>
                                          </p:val>
                                        </p:tav>
                                      </p:tavLst>
                                    </p:anim>
                                    <p:anim calcmode="lin" valueType="num">
                                      <p:cBhvr additive="base">
                                        <p:cTn id="33" dur="500" fill="hold"/>
                                        <p:tgtEl>
                                          <p:spTgt spid="20378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203790"/>
                                        </p:tgtEl>
                                        <p:attrNameLst>
                                          <p:attrName>style.visibility</p:attrName>
                                        </p:attrNameLst>
                                      </p:cBhvr>
                                      <p:to>
                                        <p:strVal val="visible"/>
                                      </p:to>
                                    </p:set>
                                    <p:animEffect transition="in" filter="dissolve">
                                      <p:cBhvr>
                                        <p:cTn id="37" dur="500"/>
                                        <p:tgtEl>
                                          <p:spTgt spid="203790"/>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203791"/>
                                        </p:tgtEl>
                                        <p:attrNameLst>
                                          <p:attrName>style.visibility</p:attrName>
                                        </p:attrNameLst>
                                      </p:cBhvr>
                                      <p:to>
                                        <p:strVal val="visible"/>
                                      </p:to>
                                    </p:set>
                                    <p:animEffect transition="in" filter="dissolve">
                                      <p:cBhvr>
                                        <p:cTn id="41" dur="500"/>
                                        <p:tgtEl>
                                          <p:spTgt spid="203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autoUpdateAnimBg="0"/>
      <p:bldP spid="203780" grpId="0" autoUpdateAnimBg="0"/>
      <p:bldP spid="203781" grpId="0" autoUpdateAnimBg="0"/>
      <p:bldP spid="203782" grpId="0" autoUpdateAnimBg="0"/>
      <p:bldP spid="203783" grpId="0" autoUpdateAnimBg="0"/>
      <p:bldP spid="20378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52226"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pPr>
            <a:r>
              <a:rPr lang="en-US"/>
              <a:t>     </a:t>
            </a:r>
            <a:endParaRPr lang="en-US" sz="3600">
              <a:solidFill>
                <a:schemeClr val="bg1"/>
              </a:solidFill>
            </a:endParaRPr>
          </a:p>
        </p:txBody>
      </p:sp>
      <p:sp>
        <p:nvSpPr>
          <p:cNvPr id="52227" name="Rectangle 2"/>
          <p:cNvSpPr>
            <a:spLocks noChangeArrowheads="1"/>
          </p:cNvSpPr>
          <p:nvPr/>
        </p:nvSpPr>
        <p:spPr bwMode="auto">
          <a:xfrm>
            <a:off x="152400" y="1371600"/>
            <a:ext cx="8839200" cy="2514600"/>
          </a:xfrm>
          <a:prstGeom prst="rect">
            <a:avLst/>
          </a:prstGeom>
          <a:noFill/>
          <a:ln w="9525">
            <a:noFill/>
            <a:miter lim="800000"/>
            <a:headEnd/>
            <a:tailEnd/>
          </a:ln>
        </p:spPr>
        <p:txBody>
          <a:bodyPr anchor="ctr"/>
          <a:lstStyle/>
          <a:p>
            <a:pPr algn="ctr"/>
            <a:r>
              <a:rPr lang="en-US" sz="3200"/>
              <a:t>Linguistic Competence</a:t>
            </a:r>
          </a:p>
          <a:p>
            <a:pPr algn="ctr"/>
            <a:r>
              <a:rPr lang="en-US" sz="3200"/>
              <a:t>Definition &amp; Framework  </a:t>
            </a:r>
          </a:p>
        </p:txBody>
      </p:sp>
      <p:pic>
        <p:nvPicPr>
          <p:cNvPr id="52228" name="Picture 2" descr="Nccc jpeg"/>
          <p:cNvPicPr>
            <a:picLocks noChangeAspect="1" noChangeArrowheads="1"/>
          </p:cNvPicPr>
          <p:nvPr/>
        </p:nvPicPr>
        <p:blipFill>
          <a:blip r:embed="rId4"/>
          <a:srcRect/>
          <a:stretch>
            <a:fillRect/>
          </a:stretch>
        </p:blipFill>
        <p:spPr bwMode="auto">
          <a:xfrm>
            <a:off x="3294063" y="3505200"/>
            <a:ext cx="2738437" cy="1827213"/>
          </a:xfrm>
          <a:prstGeom prst="rect">
            <a:avLst/>
          </a:prstGeom>
          <a:noFill/>
          <a:ln w="9525">
            <a:noFill/>
            <a:miter lim="800000"/>
            <a:headEnd/>
            <a:tailEnd/>
          </a:ln>
        </p:spPr>
      </p:pic>
      <p:sp>
        <p:nvSpPr>
          <p:cNvPr id="52229" name="Slide Number Placeholder 1"/>
          <p:cNvSpPr>
            <a:spLocks noGrp="1"/>
          </p:cNvSpPr>
          <p:nvPr>
            <p:ph type="sldNum" sz="quarter" idx="11"/>
          </p:nvPr>
        </p:nvSpPr>
        <p:spPr>
          <a:noFill/>
        </p:spPr>
        <p:txBody>
          <a:bodyPr/>
          <a:lstStyle/>
          <a:p>
            <a:fld id="{2D7F806E-198B-41A0-B213-A42E95E08793}" type="slidenum">
              <a:rPr lang="en-US">
                <a:cs typeface="Arial" charset="0"/>
              </a:rPr>
              <a:pPr/>
              <a:t>17</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noChangeArrowheads="1"/>
          </p:cNvSpPr>
          <p:nvPr/>
        </p:nvSpPr>
        <p:spPr bwMode="auto">
          <a:xfrm>
            <a:off x="0" y="6248400"/>
            <a:ext cx="9144000" cy="685800"/>
          </a:xfrm>
          <a:prstGeom prst="rect">
            <a:avLst/>
          </a:prstGeom>
          <a:solidFill>
            <a:srgbClr val="990000"/>
          </a:solidFill>
          <a:ln w="9525">
            <a:noFill/>
            <a:miter lim="800000"/>
            <a:headEnd/>
            <a:tailEnd/>
          </a:ln>
        </p:spPr>
        <p:txBody>
          <a:bodyPr/>
          <a:lstStyle/>
          <a:p>
            <a:pPr>
              <a:spcBef>
                <a:spcPct val="50000"/>
              </a:spcBef>
            </a:pPr>
            <a:endParaRPr lang="en-US" sz="1000"/>
          </a:p>
        </p:txBody>
      </p:sp>
      <p:sp>
        <p:nvSpPr>
          <p:cNvPr id="54274" name="Text Box 3"/>
          <p:cNvSpPr txBox="1">
            <a:spLocks noChangeArrowheads="1"/>
          </p:cNvSpPr>
          <p:nvPr/>
        </p:nvSpPr>
        <p:spPr bwMode="auto">
          <a:xfrm>
            <a:off x="76200" y="160338"/>
            <a:ext cx="8915400" cy="460375"/>
          </a:xfrm>
          <a:prstGeom prst="rect">
            <a:avLst/>
          </a:prstGeom>
          <a:noFill/>
          <a:ln w="9525">
            <a:noFill/>
            <a:miter lim="800000"/>
            <a:headEnd/>
            <a:tailEnd/>
          </a:ln>
        </p:spPr>
        <p:txBody>
          <a:bodyPr>
            <a:spAutoFit/>
          </a:bodyPr>
          <a:lstStyle/>
          <a:p>
            <a:pPr algn="ctr">
              <a:spcBef>
                <a:spcPct val="50000"/>
              </a:spcBef>
            </a:pPr>
            <a:r>
              <a:rPr lang="en-US" sz="2400" b="1"/>
              <a:t>Languages Other Than English Spoken at Home in the U.S. </a:t>
            </a:r>
          </a:p>
        </p:txBody>
      </p:sp>
      <p:sp>
        <p:nvSpPr>
          <p:cNvPr id="54275" name="Line 4"/>
          <p:cNvSpPr>
            <a:spLocks noChangeShapeType="1"/>
          </p:cNvSpPr>
          <p:nvPr>
            <p:custDataLst>
              <p:tags r:id="rId2"/>
            </p:custDataLst>
          </p:nvPr>
        </p:nvSpPr>
        <p:spPr bwMode="auto">
          <a:xfrm flipV="1">
            <a:off x="571500" y="620713"/>
            <a:ext cx="7924800" cy="0"/>
          </a:xfrm>
          <a:prstGeom prst="line">
            <a:avLst/>
          </a:prstGeom>
          <a:noFill/>
          <a:ln w="38100">
            <a:solidFill>
              <a:srgbClr val="990000"/>
            </a:solidFill>
            <a:round/>
            <a:headEnd/>
            <a:tailEnd/>
          </a:ln>
        </p:spPr>
        <p:txBody>
          <a:bodyPr/>
          <a:lstStyle/>
          <a:p>
            <a:endParaRPr lang="en-US"/>
          </a:p>
        </p:txBody>
      </p:sp>
      <p:sp>
        <p:nvSpPr>
          <p:cNvPr id="54276" name="Text Box 5"/>
          <p:cNvSpPr txBox="1">
            <a:spLocks noChangeArrowheads="1"/>
          </p:cNvSpPr>
          <p:nvPr/>
        </p:nvSpPr>
        <p:spPr bwMode="auto">
          <a:xfrm>
            <a:off x="228600" y="1295400"/>
            <a:ext cx="8763000" cy="4570413"/>
          </a:xfrm>
          <a:prstGeom prst="rect">
            <a:avLst/>
          </a:prstGeom>
          <a:noFill/>
          <a:ln w="9525">
            <a:noFill/>
            <a:miter lim="800000"/>
            <a:headEnd/>
            <a:tailEnd/>
          </a:ln>
        </p:spPr>
        <p:txBody>
          <a:bodyPr>
            <a:spAutoFit/>
          </a:bodyPr>
          <a:lstStyle/>
          <a:p>
            <a:pPr>
              <a:spcBef>
                <a:spcPct val="50000"/>
              </a:spcBef>
            </a:pPr>
            <a:endParaRPr lang="en-US" sz="1800"/>
          </a:p>
          <a:p>
            <a:pPr>
              <a:spcBef>
                <a:spcPct val="50000"/>
              </a:spcBef>
            </a:pPr>
            <a:r>
              <a:rPr lang="en-US" sz="1800"/>
              <a:t>Speak Spanish or Spanish Creole                                            35,468,501</a:t>
            </a:r>
          </a:p>
          <a:p>
            <a:pPr>
              <a:spcBef>
                <a:spcPct val="50000"/>
              </a:spcBef>
            </a:pPr>
            <a:endParaRPr lang="en-US" sz="1800"/>
          </a:p>
          <a:p>
            <a:pPr>
              <a:spcBef>
                <a:spcPct val="50000"/>
              </a:spcBef>
            </a:pPr>
            <a:r>
              <a:rPr lang="en-US" sz="1800"/>
              <a:t>Speak Indo European languages                                              10,495,295 </a:t>
            </a:r>
          </a:p>
          <a:p>
            <a:pPr>
              <a:spcBef>
                <a:spcPct val="50000"/>
              </a:spcBef>
            </a:pPr>
            <a:r>
              <a:rPr lang="en-US" sz="1200"/>
              <a:t>[French (Patois, Cajun), French Creole, Italian, Portuguese, Portuguese Creole, German, Yiddish, Other West Germanic languages, Scandinavian languages, Greek, Russian, Polish, Serbo-Croatian, Other Slavic languages, Armenian, Persian, Gujarathi, Hindi, Urdu, Other Indic languages]</a:t>
            </a:r>
          </a:p>
          <a:p>
            <a:pPr>
              <a:spcBef>
                <a:spcPct val="50000"/>
              </a:spcBef>
            </a:pPr>
            <a:r>
              <a:rPr lang="en-US" sz="1800"/>
              <a:t>Speak Asian and Pacific Island languages                                   8,698,825</a:t>
            </a:r>
          </a:p>
          <a:p>
            <a:r>
              <a:rPr lang="en-US" sz="1200"/>
              <a:t>[Chinese, Japanese, Korean, Mon-Kymer, Cambodian, Miao, Hmong, Thai, Laotian, Vietnamese, Tagalog, other </a:t>
            </a:r>
          </a:p>
          <a:p>
            <a:r>
              <a:rPr lang="en-US" sz="1200"/>
              <a:t>Pacific Island languages]</a:t>
            </a:r>
            <a:endParaRPr lang="en-US" sz="1200" b="1"/>
          </a:p>
          <a:p>
            <a:pPr>
              <a:spcBef>
                <a:spcPct val="50000"/>
              </a:spcBef>
            </a:pPr>
            <a:r>
              <a:rPr lang="en-US" sz="1800"/>
              <a:t>Other Languages                                                                          2,435,383</a:t>
            </a:r>
          </a:p>
          <a:p>
            <a:pPr>
              <a:spcBef>
                <a:spcPct val="50000"/>
              </a:spcBef>
            </a:pPr>
            <a:r>
              <a:rPr lang="en-US" sz="1200"/>
              <a:t>[Navajo, Other Native American languages, Hungarian, Arabic, Hebrew, African languages, other unspecified languages]</a:t>
            </a:r>
          </a:p>
          <a:p>
            <a:pPr>
              <a:spcBef>
                <a:spcPct val="50000"/>
              </a:spcBef>
            </a:pPr>
            <a:endParaRPr lang="en-US" sz="1200"/>
          </a:p>
          <a:p>
            <a:pPr>
              <a:spcBef>
                <a:spcPct val="50000"/>
              </a:spcBef>
            </a:pPr>
            <a:r>
              <a:rPr lang="en-US" sz="1200"/>
              <a:t>* Total estimated U.S. population including those who speak English </a:t>
            </a:r>
          </a:p>
          <a:p>
            <a:pPr>
              <a:spcBef>
                <a:spcPct val="50000"/>
              </a:spcBef>
            </a:pPr>
            <a:endParaRPr lang="en-US" sz="1200">
              <a:solidFill>
                <a:srgbClr val="003366"/>
              </a:solidFill>
            </a:endParaRPr>
          </a:p>
        </p:txBody>
      </p:sp>
      <p:sp>
        <p:nvSpPr>
          <p:cNvPr id="54277" name="Text Box 6"/>
          <p:cNvSpPr txBox="1">
            <a:spLocks noChangeArrowheads="1"/>
          </p:cNvSpPr>
          <p:nvPr/>
        </p:nvSpPr>
        <p:spPr bwMode="auto">
          <a:xfrm>
            <a:off x="76200" y="6324600"/>
            <a:ext cx="4343400" cy="400050"/>
          </a:xfrm>
          <a:prstGeom prst="rect">
            <a:avLst/>
          </a:prstGeom>
          <a:noFill/>
          <a:ln w="9525">
            <a:noFill/>
            <a:miter lim="800000"/>
            <a:headEnd/>
            <a:tailEnd/>
          </a:ln>
        </p:spPr>
        <p:txBody>
          <a:bodyPr>
            <a:spAutoFit/>
          </a:bodyPr>
          <a:lstStyle/>
          <a:p>
            <a:pPr>
              <a:spcBef>
                <a:spcPct val="50000"/>
              </a:spcBef>
            </a:pPr>
            <a:r>
              <a:rPr lang="en-US" sz="1000">
                <a:solidFill>
                  <a:schemeClr val="bg1"/>
                </a:solidFill>
              </a:rPr>
              <a:t>Data Source: S1601. Languages Spoken at Home, 2009 American Community Survey Year 1 Estimates, U.S. Census Bureau</a:t>
            </a:r>
          </a:p>
        </p:txBody>
      </p:sp>
      <p:sp>
        <p:nvSpPr>
          <p:cNvPr id="54278" name="Text Box 7"/>
          <p:cNvSpPr txBox="1">
            <a:spLocks noChangeArrowheads="1"/>
          </p:cNvSpPr>
          <p:nvPr/>
        </p:nvSpPr>
        <p:spPr bwMode="auto">
          <a:xfrm>
            <a:off x="4495800" y="6553200"/>
            <a:ext cx="3678238" cy="246063"/>
          </a:xfrm>
          <a:prstGeom prst="rect">
            <a:avLst/>
          </a:prstGeom>
          <a:noFill/>
          <a:ln w="9525">
            <a:noFill/>
            <a:miter lim="800000"/>
            <a:headEnd/>
            <a:tailEnd/>
          </a:ln>
        </p:spPr>
        <p:txBody>
          <a:bodyPr>
            <a:spAutoFit/>
          </a:bodyPr>
          <a:lstStyle/>
          <a:p>
            <a:r>
              <a:rPr lang="en-US" sz="1000">
                <a:solidFill>
                  <a:schemeClr val="bg1"/>
                </a:solidFill>
              </a:rPr>
              <a:t>Slide Source: National Center  for Cultural Competence, 2011</a:t>
            </a:r>
          </a:p>
        </p:txBody>
      </p:sp>
      <p:sp>
        <p:nvSpPr>
          <p:cNvPr id="54279" name="Text Box 9"/>
          <p:cNvSpPr txBox="1">
            <a:spLocks noChangeArrowheads="1"/>
          </p:cNvSpPr>
          <p:nvPr/>
        </p:nvSpPr>
        <p:spPr bwMode="auto">
          <a:xfrm>
            <a:off x="342900" y="762000"/>
            <a:ext cx="8305800" cy="396875"/>
          </a:xfrm>
          <a:prstGeom prst="rect">
            <a:avLst/>
          </a:prstGeom>
          <a:noFill/>
          <a:ln w="9525">
            <a:noFill/>
            <a:miter lim="800000"/>
            <a:headEnd/>
            <a:tailEnd/>
          </a:ln>
        </p:spPr>
        <p:txBody>
          <a:bodyPr>
            <a:spAutoFit/>
          </a:bodyPr>
          <a:lstStyle/>
          <a:p>
            <a:pPr>
              <a:spcBef>
                <a:spcPct val="50000"/>
              </a:spcBef>
            </a:pPr>
            <a:r>
              <a:rPr lang="en-US" sz="2000" b="1" i="1"/>
              <a:t>Total Population 5 years and over                          285,797,349*  </a:t>
            </a:r>
          </a:p>
        </p:txBody>
      </p:sp>
      <p:pic>
        <p:nvPicPr>
          <p:cNvPr id="54280" name="Picture 13" descr="U.S. map"/>
          <p:cNvPicPr>
            <a:picLocks noChangeAspect="1" noChangeArrowheads="1"/>
          </p:cNvPicPr>
          <p:nvPr>
            <p:custDataLst>
              <p:tags r:id="rId3"/>
            </p:custDataLst>
          </p:nvPr>
        </p:nvPicPr>
        <p:blipFill>
          <a:blip r:embed="rId7"/>
          <a:srcRect/>
          <a:stretch>
            <a:fillRect/>
          </a:stretch>
        </p:blipFill>
        <p:spPr bwMode="auto">
          <a:xfrm>
            <a:off x="4030663" y="1166813"/>
            <a:ext cx="2120900" cy="1646237"/>
          </a:xfrm>
          <a:prstGeom prst="rect">
            <a:avLst/>
          </a:prstGeom>
          <a:noFill/>
          <a:ln w="9525">
            <a:noFill/>
            <a:miter lim="800000"/>
            <a:headEnd/>
            <a:tailEnd/>
          </a:ln>
        </p:spPr>
      </p:pic>
      <p:pic>
        <p:nvPicPr>
          <p:cNvPr id="54281" name="Picture 3" descr="Nccc logo"/>
          <p:cNvPicPr>
            <a:picLocks noChangeAspect="1" noChangeArrowheads="1"/>
          </p:cNvPicPr>
          <p:nvPr>
            <p:custDataLst>
              <p:tags r:id="rId4"/>
            </p:custDataLst>
          </p:nvPr>
        </p:nvPicPr>
        <p:blipFill>
          <a:blip r:embed="rId8"/>
          <a:srcRect/>
          <a:stretch>
            <a:fillRect/>
          </a:stretch>
        </p:blipFill>
        <p:spPr bwMode="auto">
          <a:xfrm>
            <a:off x="8418513" y="6365875"/>
            <a:ext cx="725487" cy="484188"/>
          </a:xfrm>
          <a:prstGeom prst="rect">
            <a:avLst/>
          </a:prstGeom>
          <a:noFill/>
          <a:ln w="9525">
            <a:noFill/>
            <a:miter lim="800000"/>
            <a:headEnd/>
            <a:tailEnd/>
          </a:ln>
        </p:spPr>
      </p:pic>
      <p:sp>
        <p:nvSpPr>
          <p:cNvPr id="54282" name="Slide Number Placeholder 2"/>
          <p:cNvSpPr>
            <a:spLocks noGrp="1"/>
          </p:cNvSpPr>
          <p:nvPr>
            <p:ph type="sldNum" sz="quarter" idx="12"/>
          </p:nvPr>
        </p:nvSpPr>
        <p:spPr>
          <a:noFill/>
        </p:spPr>
        <p:txBody>
          <a:bodyPr/>
          <a:lstStyle/>
          <a:p>
            <a:fld id="{C686D9FF-4AA1-40BF-95DE-D2F90BFD9735}" type="slidenum">
              <a:rPr lang="en-US" smtClean="0">
                <a:cs typeface="Arial" charset="0"/>
              </a:rPr>
              <a:pPr/>
              <a:t>18</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6"/>
          <p:cNvSpPr txBox="1">
            <a:spLocks noChangeArrowheads="1"/>
          </p:cNvSpPr>
          <p:nvPr/>
        </p:nvSpPr>
        <p:spPr bwMode="auto">
          <a:xfrm>
            <a:off x="0" y="0"/>
            <a:ext cx="9144000" cy="5294313"/>
          </a:xfrm>
          <a:prstGeom prst="rect">
            <a:avLst/>
          </a:prstGeom>
          <a:solidFill>
            <a:srgbClr val="FFCC66"/>
          </a:solid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20482" name="Text Box 4"/>
          <p:cNvSpPr txBox="1">
            <a:spLocks noChangeArrowheads="1"/>
          </p:cNvSpPr>
          <p:nvPr/>
        </p:nvSpPr>
        <p:spPr bwMode="auto">
          <a:xfrm>
            <a:off x="457200" y="3494088"/>
            <a:ext cx="7848600" cy="860425"/>
          </a:xfrm>
          <a:prstGeom prst="rect">
            <a:avLst/>
          </a:prstGeom>
          <a:noFill/>
          <a:ln w="9525">
            <a:noFill/>
            <a:miter lim="800000"/>
            <a:headEnd/>
            <a:tailEnd/>
          </a:ln>
        </p:spPr>
        <p:txBody>
          <a:bodyPr>
            <a:spAutoFit/>
          </a:bodyPr>
          <a:lstStyle/>
          <a:p>
            <a:pPr algn="ctr"/>
            <a:r>
              <a:rPr lang="en-US">
                <a:solidFill>
                  <a:srgbClr val="A50021"/>
                </a:solidFill>
              </a:rPr>
              <a:t>  </a:t>
            </a:r>
            <a:r>
              <a:rPr lang="en-US" sz="2400">
                <a:solidFill>
                  <a:srgbClr val="A50021"/>
                </a:solidFill>
              </a:rPr>
              <a:t>Tawara D. Goode </a:t>
            </a:r>
          </a:p>
          <a:p>
            <a:pPr algn="ctr"/>
            <a:r>
              <a:rPr lang="en-US" sz="2400">
                <a:solidFill>
                  <a:srgbClr val="A50021"/>
                </a:solidFill>
              </a:rPr>
              <a:t>August 9, 2011</a:t>
            </a:r>
          </a:p>
        </p:txBody>
      </p:sp>
      <p:sp>
        <p:nvSpPr>
          <p:cNvPr id="5124" name="Rectangle 7"/>
          <p:cNvSpPr>
            <a:spLocks noChangeArrowheads="1"/>
          </p:cNvSpPr>
          <p:nvPr/>
        </p:nvSpPr>
        <p:spPr bwMode="auto">
          <a:xfrm>
            <a:off x="0" y="174625"/>
            <a:ext cx="9144000" cy="3138488"/>
          </a:xfrm>
          <a:prstGeom prst="rect">
            <a:avLst/>
          </a:prstGeom>
          <a:noFill/>
          <a:ln w="9525">
            <a:noFill/>
            <a:miter lim="800000"/>
            <a:headEnd/>
            <a:tailEnd/>
          </a:ln>
        </p:spPr>
        <p:txBody>
          <a:bodyPr anchor="ctr">
            <a:spAutoFit/>
          </a:bodyPr>
          <a:lstStyle/>
          <a:p>
            <a:pPr algn="ctr">
              <a:defRPr/>
            </a:pPr>
            <a:endParaRPr lang="en-US" sz="3600" dirty="0">
              <a:solidFill>
                <a:srgbClr val="A50021"/>
              </a:solidFill>
              <a:ea typeface="Times New Roman" pitchFamily="18" charset="0"/>
              <a:cs typeface="Arial" pitchFamily="34" charset="0"/>
            </a:endParaRPr>
          </a:p>
          <a:p>
            <a:pPr algn="ctr">
              <a:defRPr/>
            </a:pPr>
            <a:r>
              <a:rPr lang="en-US" sz="3400" dirty="0">
                <a:solidFill>
                  <a:srgbClr val="A50021"/>
                </a:solidFill>
                <a:ea typeface="Times New Roman" pitchFamily="18" charset="0"/>
                <a:cs typeface="Arial" pitchFamily="34" charset="0"/>
              </a:rPr>
              <a:t> </a:t>
            </a:r>
            <a:r>
              <a:rPr lang="en-US" sz="3200" dirty="0">
                <a:solidFill>
                  <a:srgbClr val="A50021"/>
                </a:solidFill>
                <a:ea typeface="Times New Roman" pitchFamily="18" charset="0"/>
                <a:cs typeface="Arial" pitchFamily="34" charset="0"/>
              </a:rPr>
              <a:t>CULTURAL AND LINGUISTIC COMPETENCE:</a:t>
            </a:r>
          </a:p>
          <a:p>
            <a:pPr algn="ctr">
              <a:defRPr/>
            </a:pPr>
            <a:r>
              <a:rPr lang="en-US" sz="3200" dirty="0">
                <a:solidFill>
                  <a:srgbClr val="A50021"/>
                </a:solidFill>
                <a:ea typeface="Times New Roman" pitchFamily="18" charset="0"/>
                <a:cs typeface="Arial" pitchFamily="34" charset="0"/>
              </a:rPr>
              <a:t>IMPLICATIONS FOR </a:t>
            </a:r>
          </a:p>
          <a:p>
            <a:pPr algn="ctr">
              <a:defRPr/>
            </a:pPr>
            <a:r>
              <a:rPr lang="en-US" sz="3200" dirty="0">
                <a:solidFill>
                  <a:srgbClr val="A50021"/>
                </a:solidFill>
                <a:ea typeface="Times New Roman" pitchFamily="18" charset="0"/>
                <a:cs typeface="Arial" pitchFamily="34" charset="0"/>
              </a:rPr>
              <a:t>STATEWIDE INDEPENDENT LIVING COUNCILS </a:t>
            </a:r>
            <a:r>
              <a:rPr lang="en-US" sz="3200" cap="all" dirty="0">
                <a:solidFill>
                  <a:srgbClr val="A50021"/>
                </a:solidFill>
                <a:ea typeface="Times New Roman" pitchFamily="18" charset="0"/>
                <a:cs typeface="Arial" pitchFamily="34" charset="0"/>
              </a:rPr>
              <a:t> </a:t>
            </a:r>
          </a:p>
          <a:p>
            <a:pPr algn="ctr">
              <a:defRPr/>
            </a:pPr>
            <a:r>
              <a:rPr lang="en-US" sz="3200" dirty="0">
                <a:solidFill>
                  <a:srgbClr val="A50021"/>
                </a:solidFill>
                <a:ea typeface="Times New Roman" pitchFamily="18" charset="0"/>
                <a:cs typeface="Arial" pitchFamily="34" charset="0"/>
              </a:rPr>
              <a:t>    </a:t>
            </a:r>
            <a:endParaRPr lang="en-US" sz="3200" dirty="0">
              <a:solidFill>
                <a:srgbClr val="A50021"/>
              </a:solidFill>
              <a:ea typeface="Times New Roman" pitchFamily="18" charset="0"/>
              <a:cs typeface="Arial" pitchFamily="34" charset="0"/>
            </a:endParaRPr>
          </a:p>
        </p:txBody>
      </p:sp>
      <p:sp>
        <p:nvSpPr>
          <p:cNvPr id="20484" name="TextBox 7"/>
          <p:cNvSpPr txBox="1">
            <a:spLocks noChangeArrowheads="1"/>
          </p:cNvSpPr>
          <p:nvPr/>
        </p:nvSpPr>
        <p:spPr bwMode="auto">
          <a:xfrm>
            <a:off x="1600200" y="5486400"/>
            <a:ext cx="1828800" cy="830263"/>
          </a:xfrm>
          <a:prstGeom prst="rect">
            <a:avLst/>
          </a:prstGeom>
          <a:noFill/>
          <a:ln w="9525">
            <a:noFill/>
            <a:miter lim="800000"/>
            <a:headEnd/>
            <a:tailEnd/>
          </a:ln>
        </p:spPr>
        <p:txBody>
          <a:bodyPr>
            <a:spAutoFit/>
          </a:bodyPr>
          <a:lstStyle/>
          <a:p>
            <a:pPr algn="ctr"/>
            <a:r>
              <a:rPr lang="en-US" sz="1600" b="1">
                <a:solidFill>
                  <a:srgbClr val="C00000"/>
                </a:solidFill>
                <a:latin typeface="Maiandra GD" pitchFamily="34" charset="0"/>
              </a:rPr>
              <a:t>National Center </a:t>
            </a:r>
          </a:p>
          <a:p>
            <a:pPr algn="ctr"/>
            <a:r>
              <a:rPr lang="en-US" sz="1600" b="1">
                <a:solidFill>
                  <a:srgbClr val="C00000"/>
                </a:solidFill>
                <a:latin typeface="Maiandra GD" pitchFamily="34" charset="0"/>
              </a:rPr>
              <a:t>for Cultural Competence </a:t>
            </a:r>
          </a:p>
        </p:txBody>
      </p:sp>
      <p:pic>
        <p:nvPicPr>
          <p:cNvPr id="20485" name="Picture 6" descr="Georgetown University Medical Center"/>
          <p:cNvPicPr>
            <a:picLocks noChangeAspect="1" noChangeArrowheads="1"/>
          </p:cNvPicPr>
          <p:nvPr>
            <p:custDataLst>
              <p:tags r:id="rId2"/>
            </p:custDataLst>
          </p:nvPr>
        </p:nvPicPr>
        <p:blipFill>
          <a:blip r:embed="rId7"/>
          <a:srcRect/>
          <a:stretch>
            <a:fillRect/>
          </a:stretch>
        </p:blipFill>
        <p:spPr bwMode="auto">
          <a:xfrm>
            <a:off x="6858000" y="5410200"/>
            <a:ext cx="1981200" cy="1254125"/>
          </a:xfrm>
          <a:prstGeom prst="rect">
            <a:avLst/>
          </a:prstGeom>
          <a:noFill/>
          <a:ln w="9525">
            <a:noFill/>
            <a:miter lim="800000"/>
            <a:headEnd/>
            <a:tailEnd/>
          </a:ln>
        </p:spPr>
      </p:pic>
      <p:pic>
        <p:nvPicPr>
          <p:cNvPr id="20486" name="Picture 2" descr="Nccc logo"/>
          <p:cNvPicPr>
            <a:picLocks noChangeAspect="1" noChangeArrowheads="1"/>
          </p:cNvPicPr>
          <p:nvPr>
            <p:custDataLst>
              <p:tags r:id="rId3"/>
            </p:custDataLst>
          </p:nvPr>
        </p:nvPicPr>
        <p:blipFill>
          <a:blip r:embed="rId8"/>
          <a:srcRect/>
          <a:stretch>
            <a:fillRect/>
          </a:stretch>
        </p:blipFill>
        <p:spPr bwMode="auto">
          <a:xfrm>
            <a:off x="25400" y="5486400"/>
            <a:ext cx="1612900" cy="1076325"/>
          </a:xfrm>
          <a:prstGeom prst="rect">
            <a:avLst/>
          </a:prstGeom>
          <a:noFill/>
          <a:ln w="9525">
            <a:noFill/>
            <a:miter lim="800000"/>
            <a:headEnd/>
            <a:tailEnd/>
          </a:ln>
        </p:spPr>
      </p:pic>
      <p:pic>
        <p:nvPicPr>
          <p:cNvPr id="20487" name="Picture 5" descr="Georgetown University Center for Child and Human Development"/>
          <p:cNvPicPr>
            <a:picLocks noChangeAspect="1"/>
          </p:cNvPicPr>
          <p:nvPr>
            <p:custDataLst>
              <p:tags r:id="rId4"/>
            </p:custDataLst>
          </p:nvPr>
        </p:nvPicPr>
        <p:blipFill>
          <a:blip r:embed="rId9"/>
          <a:srcRect/>
          <a:stretch>
            <a:fillRect/>
          </a:stretch>
        </p:blipFill>
        <p:spPr bwMode="auto">
          <a:xfrm>
            <a:off x="3505200" y="5638800"/>
            <a:ext cx="3059113" cy="725488"/>
          </a:xfrm>
          <a:prstGeom prst="rect">
            <a:avLst/>
          </a:prstGeom>
          <a:noFill/>
          <a:ln w="9525">
            <a:noFill/>
            <a:miter lim="800000"/>
            <a:headEnd/>
            <a:tailEnd/>
          </a:ln>
        </p:spPr>
      </p:pic>
      <p:sp>
        <p:nvSpPr>
          <p:cNvPr id="20488" name="Slide Number Placeholder 1"/>
          <p:cNvSpPr>
            <a:spLocks noGrp="1"/>
          </p:cNvSpPr>
          <p:nvPr>
            <p:ph type="sldNum" sz="quarter" idx="11"/>
          </p:nvPr>
        </p:nvSpPr>
        <p:spPr>
          <a:noFill/>
        </p:spPr>
        <p:txBody>
          <a:bodyPr/>
          <a:lstStyle/>
          <a:p>
            <a:fld id="{0483A837-C21F-4BA4-B187-5577354CFE69}" type="slidenum">
              <a:rPr lang="en-US">
                <a:cs typeface="Arial" charset="0"/>
              </a:rPr>
              <a:pPr/>
              <a:t>1</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4"/>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endParaRPr lang="en-US" sz="1800"/>
          </a:p>
        </p:txBody>
      </p:sp>
      <p:sp>
        <p:nvSpPr>
          <p:cNvPr id="56322" name="Text Box 9"/>
          <p:cNvSpPr txBox="1">
            <a:spLocks noChangeArrowheads="1"/>
          </p:cNvSpPr>
          <p:nvPr/>
        </p:nvSpPr>
        <p:spPr bwMode="auto">
          <a:xfrm>
            <a:off x="4343400" y="6553200"/>
            <a:ext cx="3830638" cy="246063"/>
          </a:xfrm>
          <a:prstGeom prst="rect">
            <a:avLst/>
          </a:prstGeom>
          <a:noFill/>
          <a:ln w="9525">
            <a:noFill/>
            <a:miter lim="800000"/>
            <a:headEnd/>
            <a:tailEnd/>
          </a:ln>
        </p:spPr>
        <p:txBody>
          <a:bodyPr>
            <a:spAutoFit/>
          </a:bodyPr>
          <a:lstStyle/>
          <a:p>
            <a:r>
              <a:rPr lang="en-US" sz="1000">
                <a:solidFill>
                  <a:schemeClr val="bg1"/>
                </a:solidFill>
              </a:rPr>
              <a:t>Slide Source: National Center  for Cultural Competence, 2011</a:t>
            </a:r>
            <a:endParaRPr lang="en-US" sz="1800"/>
          </a:p>
        </p:txBody>
      </p:sp>
      <p:sp>
        <p:nvSpPr>
          <p:cNvPr id="56323" name="Text Box 41"/>
          <p:cNvSpPr txBox="1">
            <a:spLocks noChangeArrowheads="1"/>
          </p:cNvSpPr>
          <p:nvPr/>
        </p:nvSpPr>
        <p:spPr bwMode="auto">
          <a:xfrm>
            <a:off x="76200" y="6324600"/>
            <a:ext cx="4724400" cy="400050"/>
          </a:xfrm>
          <a:prstGeom prst="rect">
            <a:avLst/>
          </a:prstGeom>
          <a:noFill/>
          <a:ln w="9525">
            <a:noFill/>
            <a:miter lim="800000"/>
            <a:headEnd/>
            <a:tailEnd/>
          </a:ln>
        </p:spPr>
        <p:txBody>
          <a:bodyPr>
            <a:spAutoFit/>
          </a:bodyPr>
          <a:lstStyle/>
          <a:p>
            <a:r>
              <a:rPr lang="en-US" sz="1000">
                <a:solidFill>
                  <a:schemeClr val="bg1"/>
                </a:solidFill>
              </a:rPr>
              <a:t>Data Source:  U.S. Census Bureau </a:t>
            </a:r>
          </a:p>
          <a:p>
            <a:r>
              <a:rPr lang="en-US" sz="1000">
                <a:solidFill>
                  <a:schemeClr val="bg1"/>
                </a:solidFill>
              </a:rPr>
              <a:t>2009 American Community Survey – 1 Year Estimates</a:t>
            </a:r>
          </a:p>
        </p:txBody>
      </p:sp>
      <p:sp>
        <p:nvSpPr>
          <p:cNvPr id="56324" name="Text Box 5"/>
          <p:cNvSpPr txBox="1">
            <a:spLocks noChangeArrowheads="1"/>
          </p:cNvSpPr>
          <p:nvPr/>
        </p:nvSpPr>
        <p:spPr bwMode="auto">
          <a:xfrm>
            <a:off x="762000" y="762000"/>
            <a:ext cx="7772400" cy="762000"/>
          </a:xfrm>
          <a:prstGeom prst="rect">
            <a:avLst/>
          </a:prstGeom>
          <a:noFill/>
          <a:ln w="9525">
            <a:noFill/>
            <a:miter lim="800000"/>
            <a:headEnd/>
            <a:tailEnd/>
          </a:ln>
        </p:spPr>
        <p:txBody>
          <a:bodyPr>
            <a:spAutoFit/>
          </a:bodyPr>
          <a:lstStyle/>
          <a:p>
            <a:pPr algn="ctr"/>
            <a:r>
              <a:rPr lang="en-US" sz="2200"/>
              <a:t>Linguistic isolation  refers to households in which no person over the age of 14 speaks English at least very well</a:t>
            </a:r>
            <a:endParaRPr lang="en-US" sz="1800"/>
          </a:p>
        </p:txBody>
      </p:sp>
      <p:sp>
        <p:nvSpPr>
          <p:cNvPr id="56325" name="TextBox 11"/>
          <p:cNvSpPr txBox="1">
            <a:spLocks noChangeArrowheads="1"/>
          </p:cNvSpPr>
          <p:nvPr/>
        </p:nvSpPr>
        <p:spPr bwMode="auto">
          <a:xfrm>
            <a:off x="838200" y="1752600"/>
            <a:ext cx="7620000" cy="430213"/>
          </a:xfrm>
          <a:prstGeom prst="rect">
            <a:avLst/>
          </a:prstGeom>
          <a:noFill/>
          <a:ln w="9525">
            <a:noFill/>
            <a:miter lim="800000"/>
            <a:headEnd/>
            <a:tailEnd/>
          </a:ln>
        </p:spPr>
        <p:txBody>
          <a:bodyPr>
            <a:spAutoFit/>
          </a:bodyPr>
          <a:lstStyle/>
          <a:p>
            <a:pPr algn="ctr"/>
            <a:r>
              <a:rPr lang="en-US" sz="2200"/>
              <a:t>Linguistically Isolated Households in the U.S. in 2009</a:t>
            </a:r>
          </a:p>
        </p:txBody>
      </p:sp>
      <p:sp>
        <p:nvSpPr>
          <p:cNvPr id="56326" name="Text Box 4"/>
          <p:cNvSpPr txBox="1">
            <a:spLocks noChangeArrowheads="1"/>
          </p:cNvSpPr>
          <p:nvPr/>
        </p:nvSpPr>
        <p:spPr bwMode="auto">
          <a:xfrm>
            <a:off x="0" y="0"/>
            <a:ext cx="9144000" cy="6858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r>
              <a:rPr lang="en-US" sz="4000" b="1">
                <a:solidFill>
                  <a:schemeClr val="bg1"/>
                </a:solidFill>
              </a:rPr>
              <a:t>What is Linguistic Isolation? </a:t>
            </a:r>
          </a:p>
        </p:txBody>
      </p:sp>
      <p:sp>
        <p:nvSpPr>
          <p:cNvPr id="56327" name="TextBox 12"/>
          <p:cNvSpPr txBox="1">
            <a:spLocks noChangeArrowheads="1"/>
          </p:cNvSpPr>
          <p:nvPr/>
        </p:nvSpPr>
        <p:spPr bwMode="auto">
          <a:xfrm>
            <a:off x="685800" y="2438400"/>
            <a:ext cx="7848600" cy="3292475"/>
          </a:xfrm>
          <a:prstGeom prst="rect">
            <a:avLst/>
          </a:prstGeom>
          <a:noFill/>
          <a:ln w="9525">
            <a:noFill/>
            <a:miter lim="800000"/>
            <a:headEnd/>
            <a:tailEnd/>
          </a:ln>
        </p:spPr>
        <p:txBody>
          <a:bodyPr>
            <a:spAutoFit/>
          </a:bodyPr>
          <a:lstStyle/>
          <a:p>
            <a:r>
              <a:rPr lang="en-US" sz="2800"/>
              <a:t>All households					4.7%</a:t>
            </a:r>
          </a:p>
          <a:p>
            <a:endParaRPr lang="en-US" sz="2000"/>
          </a:p>
          <a:p>
            <a:r>
              <a:rPr lang="en-US" sz="2000" i="1"/>
              <a:t>Households speaking-</a:t>
            </a:r>
            <a:r>
              <a:rPr lang="en-US" sz="2000"/>
              <a:t>-   </a:t>
            </a:r>
          </a:p>
          <a:p>
            <a:pPr>
              <a:buFont typeface="Wingdings" pitchFamily="2" charset="2"/>
              <a:buChar char="§"/>
            </a:pPr>
            <a:r>
              <a:rPr lang="en-US" sz="2800"/>
              <a:t>  Spanish						25.9%</a:t>
            </a:r>
          </a:p>
          <a:p>
            <a:pPr>
              <a:buFont typeface="Wingdings" pitchFamily="2" charset="2"/>
              <a:buChar char="§"/>
            </a:pPr>
            <a:r>
              <a:rPr lang="en-US" sz="2800"/>
              <a:t>  Other Indo-European languages		16.6%</a:t>
            </a:r>
          </a:p>
          <a:p>
            <a:pPr>
              <a:buFont typeface="Wingdings" pitchFamily="2" charset="2"/>
              <a:buChar char="§"/>
            </a:pPr>
            <a:r>
              <a:rPr lang="en-US" sz="2800"/>
              <a:t>  Asian and Pacific Island languages	27.5%</a:t>
            </a:r>
          </a:p>
          <a:p>
            <a:pPr>
              <a:buFont typeface="Wingdings" pitchFamily="2" charset="2"/>
              <a:buChar char="§"/>
            </a:pPr>
            <a:r>
              <a:rPr lang="en-US" sz="2800"/>
              <a:t>  Other languages 				17.2%				 </a:t>
            </a:r>
          </a:p>
        </p:txBody>
      </p:sp>
      <p:sp>
        <p:nvSpPr>
          <p:cNvPr id="56328" name="Line 4"/>
          <p:cNvSpPr>
            <a:spLocks noChangeShapeType="1"/>
          </p:cNvSpPr>
          <p:nvPr>
            <p:custDataLst>
              <p:tags r:id="rId2"/>
            </p:custDataLst>
          </p:nvPr>
        </p:nvSpPr>
        <p:spPr bwMode="auto">
          <a:xfrm>
            <a:off x="0" y="2286000"/>
            <a:ext cx="9144000" cy="0"/>
          </a:xfrm>
          <a:prstGeom prst="line">
            <a:avLst/>
          </a:prstGeom>
          <a:noFill/>
          <a:ln w="38100">
            <a:solidFill>
              <a:srgbClr val="990000"/>
            </a:solidFill>
            <a:round/>
            <a:headEnd/>
            <a:tailEnd/>
          </a:ln>
        </p:spPr>
        <p:txBody>
          <a:bodyPr/>
          <a:lstStyle/>
          <a:p>
            <a:endParaRPr lang="en-US"/>
          </a:p>
        </p:txBody>
      </p:sp>
      <p:pic>
        <p:nvPicPr>
          <p:cNvPr id="56329" name="Picture 13" descr="US map"/>
          <p:cNvPicPr>
            <a:picLocks noChangeAspect="1" noChangeArrowheads="1"/>
          </p:cNvPicPr>
          <p:nvPr>
            <p:custDataLst>
              <p:tags r:id="rId3"/>
            </p:custDataLst>
          </p:nvPr>
        </p:nvPicPr>
        <p:blipFill>
          <a:blip r:embed="rId7"/>
          <a:srcRect/>
          <a:stretch>
            <a:fillRect/>
          </a:stretch>
        </p:blipFill>
        <p:spPr bwMode="auto">
          <a:xfrm>
            <a:off x="4419600" y="2514600"/>
            <a:ext cx="1435100" cy="1114425"/>
          </a:xfrm>
          <a:prstGeom prst="rect">
            <a:avLst/>
          </a:prstGeom>
          <a:noFill/>
          <a:ln w="9525">
            <a:noFill/>
            <a:miter lim="800000"/>
            <a:headEnd/>
            <a:tailEnd/>
          </a:ln>
        </p:spPr>
      </p:pic>
      <p:pic>
        <p:nvPicPr>
          <p:cNvPr id="56330" name="Picture 3" descr="Nccc logo"/>
          <p:cNvPicPr>
            <a:picLocks noChangeAspect="1" noChangeArrowheads="1"/>
          </p:cNvPicPr>
          <p:nvPr>
            <p:custDataLst>
              <p:tags r:id="rId4"/>
            </p:custDataLst>
          </p:nvPr>
        </p:nvPicPr>
        <p:blipFill>
          <a:blip r:embed="rId8"/>
          <a:srcRect/>
          <a:stretch>
            <a:fillRect/>
          </a:stretch>
        </p:blipFill>
        <p:spPr bwMode="auto">
          <a:xfrm>
            <a:off x="8418513" y="6365875"/>
            <a:ext cx="725487" cy="484188"/>
          </a:xfrm>
          <a:prstGeom prst="rect">
            <a:avLst/>
          </a:prstGeom>
          <a:noFill/>
          <a:ln w="9525">
            <a:noFill/>
            <a:miter lim="800000"/>
            <a:headEnd/>
            <a:tailEnd/>
          </a:ln>
        </p:spPr>
      </p:pic>
      <p:sp>
        <p:nvSpPr>
          <p:cNvPr id="56331" name="Slide Number Placeholder 2"/>
          <p:cNvSpPr>
            <a:spLocks noGrp="1"/>
          </p:cNvSpPr>
          <p:nvPr>
            <p:ph type="sldNum" sz="quarter" idx="12"/>
          </p:nvPr>
        </p:nvSpPr>
        <p:spPr>
          <a:noFill/>
        </p:spPr>
        <p:txBody>
          <a:bodyPr/>
          <a:lstStyle/>
          <a:p>
            <a:fld id="{CACEB973-9FF9-4A0B-A855-BEB22EB2D4B5}" type="slidenum">
              <a:rPr lang="en-US" smtClean="0">
                <a:cs typeface="Arial" charset="0"/>
              </a:rPr>
              <a:pPr/>
              <a:t>19</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Diagram 2" descr="Flow chart type illustration. Center box reads Linguistic Competence. Surrounded by six boxes reading Policy, Practices, Structures, Procedures, Dedicated Personnel Resources, Dedicated Fiscal Resources"/>
          <p:cNvGrpSpPr>
            <a:grpSpLocks/>
          </p:cNvGrpSpPr>
          <p:nvPr>
            <p:custDataLst>
              <p:tags r:id="rId2"/>
            </p:custDataLst>
          </p:nvPr>
        </p:nvGrpSpPr>
        <p:grpSpPr bwMode="auto">
          <a:xfrm>
            <a:off x="0" y="949325"/>
            <a:ext cx="9144000" cy="4476750"/>
            <a:chOff x="288" y="192"/>
            <a:chExt cx="5184" cy="3721"/>
          </a:xfrm>
        </p:grpSpPr>
        <p:sp>
          <p:nvSpPr>
            <p:cNvPr id="57354" name="_s1028"/>
            <p:cNvSpPr>
              <a:spLocks noChangeShapeType="1"/>
            </p:cNvSpPr>
            <p:nvPr/>
          </p:nvSpPr>
          <p:spPr bwMode="auto">
            <a:xfrm flipH="1" flipV="1">
              <a:off x="2130" y="1619"/>
              <a:ext cx="376" cy="217"/>
            </a:xfrm>
            <a:prstGeom prst="line">
              <a:avLst/>
            </a:prstGeom>
            <a:noFill/>
            <a:ln w="28575">
              <a:solidFill>
                <a:schemeClr val="bg2"/>
              </a:solidFill>
              <a:round/>
              <a:headEnd/>
              <a:tailEnd/>
            </a:ln>
          </p:spPr>
          <p:txBody>
            <a:bodyPr anchor="ctr"/>
            <a:lstStyle/>
            <a:p>
              <a:endParaRPr lang="en-US"/>
            </a:p>
          </p:txBody>
        </p:sp>
        <p:sp>
          <p:nvSpPr>
            <p:cNvPr id="4" name="_s1029"/>
            <p:cNvSpPr>
              <a:spLocks noChangeArrowheads="1"/>
            </p:cNvSpPr>
            <p:nvPr/>
          </p:nvSpPr>
          <p:spPr bwMode="auto">
            <a:xfrm>
              <a:off x="1321" y="971"/>
              <a:ext cx="866" cy="866"/>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lIns="0" tIns="0" rIns="0" bIns="0" anchor="ctr"/>
            <a:lstStyle/>
            <a:p>
              <a:pPr algn="ctr">
                <a:defRPr/>
              </a:pPr>
              <a:r>
                <a:rPr lang="en-US" sz="1400" b="1" dirty="0"/>
                <a:t>DEDICATED </a:t>
              </a:r>
            </a:p>
            <a:p>
              <a:pPr algn="ctr">
                <a:defRPr/>
              </a:pPr>
              <a:r>
                <a:rPr lang="en-US" sz="1400" b="1" dirty="0"/>
                <a:t>FISCAL </a:t>
              </a:r>
            </a:p>
            <a:p>
              <a:pPr algn="ctr">
                <a:defRPr/>
              </a:pPr>
              <a:r>
                <a:rPr lang="en-US" sz="1400" b="1" dirty="0"/>
                <a:t>RESOURCES</a:t>
              </a:r>
            </a:p>
          </p:txBody>
        </p:sp>
        <p:sp>
          <p:nvSpPr>
            <p:cNvPr id="57356" name="_s1030"/>
            <p:cNvSpPr>
              <a:spLocks noChangeShapeType="1"/>
            </p:cNvSpPr>
            <p:nvPr/>
          </p:nvSpPr>
          <p:spPr bwMode="auto">
            <a:xfrm flipH="1">
              <a:off x="2130" y="2268"/>
              <a:ext cx="376" cy="217"/>
            </a:xfrm>
            <a:prstGeom prst="line">
              <a:avLst/>
            </a:prstGeom>
            <a:noFill/>
            <a:ln w="28575">
              <a:solidFill>
                <a:schemeClr val="bg2"/>
              </a:solidFill>
              <a:round/>
              <a:headEnd/>
              <a:tailEnd/>
            </a:ln>
          </p:spPr>
          <p:txBody>
            <a:bodyPr anchor="ctr"/>
            <a:lstStyle/>
            <a:p>
              <a:endParaRPr lang="en-US"/>
            </a:p>
          </p:txBody>
        </p:sp>
        <p:sp>
          <p:nvSpPr>
            <p:cNvPr id="6" name="_s1031"/>
            <p:cNvSpPr>
              <a:spLocks noChangeArrowheads="1"/>
            </p:cNvSpPr>
            <p:nvPr/>
          </p:nvSpPr>
          <p:spPr bwMode="auto">
            <a:xfrm>
              <a:off x="1322" y="2270"/>
              <a:ext cx="866" cy="866"/>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lIns="0" tIns="0" rIns="0" bIns="0" anchor="ctr"/>
            <a:lstStyle/>
            <a:p>
              <a:pPr algn="ctr">
                <a:defRPr/>
              </a:pPr>
              <a:r>
                <a:rPr lang="en-US" sz="1400" b="1" dirty="0"/>
                <a:t>DEDICATED </a:t>
              </a:r>
            </a:p>
            <a:p>
              <a:pPr algn="ctr">
                <a:defRPr/>
              </a:pPr>
              <a:r>
                <a:rPr lang="en-US" sz="1400" b="1" dirty="0"/>
                <a:t>PERSONNEL</a:t>
              </a:r>
            </a:p>
            <a:p>
              <a:pPr algn="ctr">
                <a:defRPr/>
              </a:pPr>
              <a:r>
                <a:rPr lang="en-US" sz="1400" b="1" dirty="0"/>
                <a:t>RESOURCES</a:t>
              </a:r>
            </a:p>
          </p:txBody>
        </p:sp>
        <p:sp>
          <p:nvSpPr>
            <p:cNvPr id="57358" name="_s1032"/>
            <p:cNvSpPr>
              <a:spLocks noChangeShapeType="1"/>
            </p:cNvSpPr>
            <p:nvPr/>
          </p:nvSpPr>
          <p:spPr bwMode="auto">
            <a:xfrm>
              <a:off x="2880" y="2484"/>
              <a:ext cx="0" cy="434"/>
            </a:xfrm>
            <a:prstGeom prst="line">
              <a:avLst/>
            </a:prstGeom>
            <a:noFill/>
            <a:ln w="28575">
              <a:solidFill>
                <a:schemeClr val="bg2"/>
              </a:solidFill>
              <a:round/>
              <a:headEnd/>
              <a:tailEnd/>
            </a:ln>
          </p:spPr>
          <p:txBody>
            <a:bodyPr anchor="ctr"/>
            <a:lstStyle/>
            <a:p>
              <a:endParaRPr lang="en-US"/>
            </a:p>
          </p:txBody>
        </p:sp>
        <p:sp>
          <p:nvSpPr>
            <p:cNvPr id="8" name="_s1033"/>
            <p:cNvSpPr>
              <a:spLocks noChangeArrowheads="1"/>
            </p:cNvSpPr>
            <p:nvPr/>
          </p:nvSpPr>
          <p:spPr bwMode="auto">
            <a:xfrm>
              <a:off x="2448" y="2919"/>
              <a:ext cx="866" cy="866"/>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lIns="0" tIns="0" rIns="0" bIns="0" anchor="ctr"/>
            <a:lstStyle/>
            <a:p>
              <a:pPr algn="ctr">
                <a:defRPr/>
              </a:pPr>
              <a:r>
                <a:rPr lang="en-US" sz="1400" b="1" dirty="0"/>
                <a:t>PROCEDURES</a:t>
              </a:r>
            </a:p>
          </p:txBody>
        </p:sp>
        <p:sp>
          <p:nvSpPr>
            <p:cNvPr id="57360" name="_s1034"/>
            <p:cNvSpPr>
              <a:spLocks noChangeShapeType="1"/>
            </p:cNvSpPr>
            <p:nvPr/>
          </p:nvSpPr>
          <p:spPr bwMode="auto">
            <a:xfrm>
              <a:off x="3254" y="2268"/>
              <a:ext cx="376" cy="217"/>
            </a:xfrm>
            <a:prstGeom prst="line">
              <a:avLst/>
            </a:prstGeom>
            <a:noFill/>
            <a:ln w="28575">
              <a:solidFill>
                <a:schemeClr val="bg2"/>
              </a:solidFill>
              <a:round/>
              <a:headEnd/>
              <a:tailEnd/>
            </a:ln>
          </p:spPr>
          <p:txBody>
            <a:bodyPr anchor="ctr"/>
            <a:lstStyle/>
            <a:p>
              <a:endParaRPr lang="en-US"/>
            </a:p>
          </p:txBody>
        </p:sp>
        <p:sp>
          <p:nvSpPr>
            <p:cNvPr id="11" name="_s1035"/>
            <p:cNvSpPr>
              <a:spLocks noChangeArrowheads="1"/>
            </p:cNvSpPr>
            <p:nvPr/>
          </p:nvSpPr>
          <p:spPr bwMode="auto">
            <a:xfrm>
              <a:off x="3573" y="2268"/>
              <a:ext cx="866" cy="86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lIns="0" tIns="0" rIns="0" bIns="0" anchor="ctr"/>
            <a:lstStyle/>
            <a:p>
              <a:pPr algn="ctr">
                <a:defRPr/>
              </a:pPr>
              <a:r>
                <a:rPr lang="en-US" sz="1400" b="1" dirty="0"/>
                <a:t>STRUCTURES</a:t>
              </a:r>
            </a:p>
          </p:txBody>
        </p:sp>
        <p:sp>
          <p:nvSpPr>
            <p:cNvPr id="57362" name="_s1036"/>
            <p:cNvSpPr>
              <a:spLocks noChangeShapeType="1"/>
            </p:cNvSpPr>
            <p:nvPr/>
          </p:nvSpPr>
          <p:spPr bwMode="auto">
            <a:xfrm flipV="1">
              <a:off x="3254" y="1619"/>
              <a:ext cx="376" cy="217"/>
            </a:xfrm>
            <a:prstGeom prst="line">
              <a:avLst/>
            </a:prstGeom>
            <a:noFill/>
            <a:ln w="28575">
              <a:solidFill>
                <a:schemeClr val="bg2"/>
              </a:solidFill>
              <a:round/>
              <a:headEnd/>
              <a:tailEnd/>
            </a:ln>
          </p:spPr>
          <p:txBody>
            <a:bodyPr anchor="ctr"/>
            <a:lstStyle/>
            <a:p>
              <a:endParaRPr lang="en-US"/>
            </a:p>
          </p:txBody>
        </p:sp>
        <p:sp>
          <p:nvSpPr>
            <p:cNvPr id="13" name="_s1037"/>
            <p:cNvSpPr>
              <a:spLocks noChangeArrowheads="1"/>
            </p:cNvSpPr>
            <p:nvPr/>
          </p:nvSpPr>
          <p:spPr bwMode="auto">
            <a:xfrm>
              <a:off x="3572" y="969"/>
              <a:ext cx="866" cy="866"/>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lIns="0" tIns="0" rIns="0" bIns="0" anchor="ctr"/>
            <a:lstStyle/>
            <a:p>
              <a:pPr algn="ctr">
                <a:defRPr/>
              </a:pPr>
              <a:r>
                <a:rPr lang="en-US" sz="1400" b="1" dirty="0"/>
                <a:t>PRACTICES</a:t>
              </a:r>
            </a:p>
          </p:txBody>
        </p:sp>
        <p:sp>
          <p:nvSpPr>
            <p:cNvPr id="57364" name="_s1038"/>
            <p:cNvSpPr>
              <a:spLocks noChangeShapeType="1"/>
            </p:cNvSpPr>
            <p:nvPr/>
          </p:nvSpPr>
          <p:spPr bwMode="auto">
            <a:xfrm flipV="1">
              <a:off x="2880" y="1186"/>
              <a:ext cx="0" cy="434"/>
            </a:xfrm>
            <a:prstGeom prst="line">
              <a:avLst/>
            </a:prstGeom>
            <a:noFill/>
            <a:ln w="28575">
              <a:solidFill>
                <a:schemeClr val="bg2"/>
              </a:solidFill>
              <a:round/>
              <a:headEnd/>
              <a:tailEnd/>
            </a:ln>
          </p:spPr>
          <p:txBody>
            <a:bodyPr anchor="ctr"/>
            <a:lstStyle/>
            <a:p>
              <a:endParaRPr lang="en-US"/>
            </a:p>
          </p:txBody>
        </p:sp>
        <p:sp>
          <p:nvSpPr>
            <p:cNvPr id="15" name="_s1039"/>
            <p:cNvSpPr>
              <a:spLocks noChangeArrowheads="1"/>
            </p:cNvSpPr>
            <p:nvPr/>
          </p:nvSpPr>
          <p:spPr bwMode="auto">
            <a:xfrm>
              <a:off x="2447" y="320"/>
              <a:ext cx="866" cy="866"/>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lIns="0" tIns="0" rIns="0" bIns="0" anchor="ctr"/>
            <a:lstStyle/>
            <a:p>
              <a:pPr algn="ctr">
                <a:defRPr/>
              </a:pPr>
              <a:r>
                <a:rPr lang="en-US" sz="1400" b="1" dirty="0"/>
                <a:t>POLICY</a:t>
              </a:r>
            </a:p>
          </p:txBody>
        </p:sp>
        <p:sp>
          <p:nvSpPr>
            <p:cNvPr id="16" name="_s1040"/>
            <p:cNvSpPr>
              <a:spLocks noChangeArrowheads="1"/>
            </p:cNvSpPr>
            <p:nvPr/>
          </p:nvSpPr>
          <p:spPr bwMode="auto">
            <a:xfrm>
              <a:off x="2447" y="1620"/>
              <a:ext cx="866" cy="86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folHlink"/>
              </a:outerShdw>
            </a:effectLst>
          </p:spPr>
          <p:txBody>
            <a:bodyPr wrap="none" lIns="0" tIns="0" rIns="0" bIns="0" anchor="ctr"/>
            <a:lstStyle/>
            <a:p>
              <a:pPr algn="ctr">
                <a:defRPr/>
              </a:pPr>
              <a:r>
                <a:rPr lang="en-US" sz="1600" b="1" dirty="0"/>
                <a:t>LINGUISTIC</a:t>
              </a:r>
            </a:p>
            <a:p>
              <a:pPr algn="ctr">
                <a:defRPr/>
              </a:pPr>
              <a:r>
                <a:rPr lang="en-US" sz="1600" b="1" dirty="0"/>
                <a:t>COMPETENCE</a:t>
              </a:r>
            </a:p>
          </p:txBody>
        </p:sp>
      </p:grpSp>
      <p:sp>
        <p:nvSpPr>
          <p:cNvPr id="57346" name="Text Box 17"/>
          <p:cNvSpPr txBox="1">
            <a:spLocks noChangeArrowheads="1"/>
          </p:cNvSpPr>
          <p:nvPr/>
        </p:nvSpPr>
        <p:spPr bwMode="auto">
          <a:xfrm>
            <a:off x="762000" y="457200"/>
            <a:ext cx="7848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57347" name="Text Box 18"/>
          <p:cNvSpPr txBox="1">
            <a:spLocks noChangeArrowheads="1"/>
          </p:cNvSpPr>
          <p:nvPr/>
        </p:nvSpPr>
        <p:spPr bwMode="auto">
          <a:xfrm>
            <a:off x="0" y="258763"/>
            <a:ext cx="9144000" cy="579437"/>
          </a:xfrm>
          <a:prstGeom prst="rect">
            <a:avLst/>
          </a:prstGeom>
          <a:noFill/>
          <a:ln w="9525">
            <a:noFill/>
            <a:miter lim="800000"/>
            <a:headEnd/>
            <a:tailEnd/>
          </a:ln>
        </p:spPr>
        <p:txBody>
          <a:bodyPr>
            <a:spAutoFit/>
          </a:bodyPr>
          <a:lstStyle/>
          <a:p>
            <a:pPr algn="ctr">
              <a:spcBef>
                <a:spcPct val="50000"/>
              </a:spcBef>
            </a:pPr>
            <a:r>
              <a:rPr lang="en-US" sz="3200" b="1"/>
              <a:t>LINGUISTIC COMPETENCE FRAMEWORK</a:t>
            </a:r>
          </a:p>
        </p:txBody>
      </p:sp>
      <p:sp>
        <p:nvSpPr>
          <p:cNvPr id="57348" name="Line 19"/>
          <p:cNvSpPr>
            <a:spLocks noChangeShapeType="1"/>
          </p:cNvSpPr>
          <p:nvPr>
            <p:custDataLst>
              <p:tags r:id="rId3"/>
            </p:custDataLst>
          </p:nvPr>
        </p:nvSpPr>
        <p:spPr bwMode="auto">
          <a:xfrm>
            <a:off x="533400" y="838200"/>
            <a:ext cx="8077200" cy="0"/>
          </a:xfrm>
          <a:prstGeom prst="line">
            <a:avLst/>
          </a:prstGeom>
          <a:noFill/>
          <a:ln w="38100">
            <a:solidFill>
              <a:srgbClr val="990000"/>
            </a:solidFill>
            <a:round/>
            <a:headEnd/>
            <a:tailEnd/>
          </a:ln>
        </p:spPr>
        <p:txBody>
          <a:bodyPr/>
          <a:lstStyle/>
          <a:p>
            <a:endParaRPr lang="en-US"/>
          </a:p>
        </p:txBody>
      </p:sp>
      <p:sp>
        <p:nvSpPr>
          <p:cNvPr id="57349" name="Text Box 20"/>
          <p:cNvSpPr txBox="1">
            <a:spLocks noChangeArrowheads="1"/>
          </p:cNvSpPr>
          <p:nvPr/>
        </p:nvSpPr>
        <p:spPr bwMode="auto">
          <a:xfrm>
            <a:off x="76200" y="5775325"/>
            <a:ext cx="4419600" cy="244475"/>
          </a:xfrm>
          <a:prstGeom prst="rect">
            <a:avLst/>
          </a:prstGeom>
          <a:noFill/>
          <a:ln w="9525">
            <a:noFill/>
            <a:miter lim="800000"/>
            <a:headEnd/>
            <a:tailEnd/>
          </a:ln>
        </p:spPr>
        <p:txBody>
          <a:bodyPr>
            <a:spAutoFit/>
          </a:bodyPr>
          <a:lstStyle/>
          <a:p>
            <a:pPr algn="r">
              <a:spcBef>
                <a:spcPct val="50000"/>
              </a:spcBef>
            </a:pPr>
            <a:r>
              <a:rPr lang="en-US" sz="1000"/>
              <a:t>Goode &amp; Jones, Revised 2009,   National Center for Cultural Competence</a:t>
            </a:r>
          </a:p>
        </p:txBody>
      </p:sp>
      <p:sp>
        <p:nvSpPr>
          <p:cNvPr id="57350" name="Text Box 2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57351"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57352" name="Picture 3" descr="Nccc logo"/>
          <p:cNvPicPr>
            <a:picLocks noChangeAspect="1" noChangeArrowheads="1"/>
          </p:cNvPicPr>
          <p:nvPr>
            <p:custDataLst>
              <p:tags r:id="rId4"/>
            </p:custDataLst>
          </p:nvPr>
        </p:nvPicPr>
        <p:blipFill>
          <a:blip r:embed="rId7"/>
          <a:srcRect/>
          <a:stretch>
            <a:fillRect/>
          </a:stretch>
        </p:blipFill>
        <p:spPr bwMode="auto">
          <a:xfrm>
            <a:off x="8418513" y="6365875"/>
            <a:ext cx="725487" cy="484188"/>
          </a:xfrm>
          <a:prstGeom prst="rect">
            <a:avLst/>
          </a:prstGeom>
          <a:noFill/>
          <a:ln w="9525">
            <a:noFill/>
            <a:miter lim="800000"/>
            <a:headEnd/>
            <a:tailEnd/>
          </a:ln>
        </p:spPr>
      </p:pic>
      <p:sp>
        <p:nvSpPr>
          <p:cNvPr id="57353" name="Slide Number Placeholder 17"/>
          <p:cNvSpPr>
            <a:spLocks noGrp="1"/>
          </p:cNvSpPr>
          <p:nvPr>
            <p:ph type="sldNum" sz="quarter" idx="12"/>
          </p:nvPr>
        </p:nvSpPr>
        <p:spPr>
          <a:noFill/>
        </p:spPr>
        <p:txBody>
          <a:bodyPr/>
          <a:lstStyle/>
          <a:p>
            <a:fld id="{D4A62A6E-9CA9-49E0-80FE-27AF8302D019}" type="slidenum">
              <a:rPr lang="en-US" smtClean="0">
                <a:cs typeface="Arial" charset="0"/>
              </a:rPr>
              <a:pPr/>
              <a:t>20</a:t>
            </a:fld>
            <a:endParaRPr lang="en-US" smtClean="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58370" name="Line 4"/>
          <p:cNvSpPr>
            <a:spLocks noChangeShapeType="1"/>
          </p:cNvSpPr>
          <p:nvPr>
            <p:custDataLst>
              <p:tags r:id="rId2"/>
            </p:custDataLst>
          </p:nvPr>
        </p:nvSpPr>
        <p:spPr bwMode="auto">
          <a:xfrm>
            <a:off x="457200" y="1295400"/>
            <a:ext cx="8077200" cy="0"/>
          </a:xfrm>
          <a:prstGeom prst="line">
            <a:avLst/>
          </a:prstGeom>
          <a:noFill/>
          <a:ln w="38100">
            <a:solidFill>
              <a:srgbClr val="990000"/>
            </a:solidFill>
            <a:round/>
            <a:headEnd/>
            <a:tailEnd/>
          </a:ln>
        </p:spPr>
        <p:txBody>
          <a:bodyPr/>
          <a:lstStyle/>
          <a:p>
            <a:endParaRPr lang="en-US"/>
          </a:p>
        </p:txBody>
      </p:sp>
      <p:sp>
        <p:nvSpPr>
          <p:cNvPr id="58371"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a:p>
        </p:txBody>
      </p:sp>
      <p:sp>
        <p:nvSpPr>
          <p:cNvPr id="58372" name="Rectangle 8"/>
          <p:cNvSpPr>
            <a:spLocks noChangeArrowheads="1"/>
          </p:cNvSpPr>
          <p:nvPr/>
        </p:nvSpPr>
        <p:spPr bwMode="auto">
          <a:xfrm>
            <a:off x="762000" y="152400"/>
            <a:ext cx="7924800" cy="946150"/>
          </a:xfrm>
          <a:prstGeom prst="rect">
            <a:avLst/>
          </a:prstGeom>
          <a:noFill/>
          <a:ln w="9525">
            <a:noFill/>
            <a:miter lim="800000"/>
            <a:headEnd/>
            <a:tailEnd/>
          </a:ln>
        </p:spPr>
        <p:txBody>
          <a:bodyPr>
            <a:spAutoFit/>
          </a:bodyPr>
          <a:lstStyle/>
          <a:p>
            <a:pPr algn="ctr"/>
            <a:r>
              <a:rPr lang="en-US" sz="2800" b="1"/>
              <a:t>Linguistic Competence: </a:t>
            </a:r>
          </a:p>
          <a:p>
            <a:pPr algn="ctr"/>
            <a:r>
              <a:rPr lang="en-US" sz="2800" b="1"/>
              <a:t>Legal Mandates, Guidance, and Standards</a:t>
            </a:r>
          </a:p>
        </p:txBody>
      </p:sp>
      <p:pic>
        <p:nvPicPr>
          <p:cNvPr id="58373" name="Picture 2" descr="Nccc logo"/>
          <p:cNvPicPr>
            <a:picLocks noChangeAspect="1" noChangeArrowheads="1"/>
          </p:cNvPicPr>
          <p:nvPr>
            <p:custDataLst>
              <p:tags r:id="rId3"/>
            </p:custDataLst>
          </p:nvPr>
        </p:nvPicPr>
        <p:blipFill>
          <a:blip r:embed="rId6"/>
          <a:srcRect/>
          <a:stretch>
            <a:fillRect/>
          </a:stretch>
        </p:blipFill>
        <p:spPr bwMode="auto">
          <a:xfrm>
            <a:off x="2800350" y="2514600"/>
            <a:ext cx="3390900" cy="2262188"/>
          </a:xfrm>
          <a:prstGeom prst="rect">
            <a:avLst/>
          </a:prstGeom>
          <a:noFill/>
          <a:ln w="9525">
            <a:noFill/>
            <a:miter lim="800000"/>
            <a:headEnd/>
            <a:tailEnd/>
          </a:ln>
        </p:spPr>
      </p:pic>
      <p:sp>
        <p:nvSpPr>
          <p:cNvPr id="58374" name="Slide Number Placeholder 2"/>
          <p:cNvSpPr>
            <a:spLocks noGrp="1"/>
          </p:cNvSpPr>
          <p:nvPr>
            <p:ph type="sldNum" sz="quarter" idx="12"/>
          </p:nvPr>
        </p:nvSpPr>
        <p:spPr>
          <a:noFill/>
        </p:spPr>
        <p:txBody>
          <a:bodyPr/>
          <a:lstStyle/>
          <a:p>
            <a:fld id="{9FB4A458-5005-437C-9253-1A9DA2484403}" type="slidenum">
              <a:rPr lang="en-US" smtClean="0">
                <a:cs typeface="Arial" charset="0"/>
              </a:rPr>
              <a:pPr/>
              <a:t>21</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60418" name="Line 4"/>
          <p:cNvSpPr>
            <a:spLocks noChangeShapeType="1"/>
          </p:cNvSpPr>
          <p:nvPr>
            <p:custDataLst>
              <p:tags r:id="rId2"/>
            </p:custDataLst>
          </p:nvPr>
        </p:nvSpPr>
        <p:spPr bwMode="auto">
          <a:xfrm>
            <a:off x="457200" y="1143000"/>
            <a:ext cx="8077200" cy="0"/>
          </a:xfrm>
          <a:prstGeom prst="line">
            <a:avLst/>
          </a:prstGeom>
          <a:noFill/>
          <a:ln w="38100">
            <a:solidFill>
              <a:srgbClr val="990000"/>
            </a:solidFill>
            <a:round/>
            <a:headEnd/>
            <a:tailEnd/>
          </a:ln>
        </p:spPr>
        <p:txBody>
          <a:bodyPr/>
          <a:lstStyle/>
          <a:p>
            <a:endParaRPr lang="en-US"/>
          </a:p>
        </p:txBody>
      </p:sp>
      <p:sp>
        <p:nvSpPr>
          <p:cNvPr id="60419"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a:p>
        </p:txBody>
      </p:sp>
      <p:sp>
        <p:nvSpPr>
          <p:cNvPr id="60420" name="Rectangle 8"/>
          <p:cNvSpPr>
            <a:spLocks noChangeArrowheads="1"/>
          </p:cNvSpPr>
          <p:nvPr/>
        </p:nvSpPr>
        <p:spPr bwMode="auto">
          <a:xfrm>
            <a:off x="0" y="152400"/>
            <a:ext cx="9144000" cy="923925"/>
          </a:xfrm>
          <a:prstGeom prst="rect">
            <a:avLst/>
          </a:prstGeom>
          <a:noFill/>
          <a:ln w="9525">
            <a:noFill/>
            <a:miter lim="800000"/>
            <a:headEnd/>
            <a:tailEnd/>
          </a:ln>
        </p:spPr>
        <p:txBody>
          <a:bodyPr>
            <a:spAutoFit/>
          </a:bodyPr>
          <a:lstStyle/>
          <a:p>
            <a:pPr algn="ctr"/>
            <a:r>
              <a:rPr lang="en-US" sz="2800" b="1"/>
              <a:t>Linguistic Competence: </a:t>
            </a:r>
          </a:p>
          <a:p>
            <a:pPr algn="ctr"/>
            <a:r>
              <a:rPr lang="en-US" b="1"/>
              <a:t>Legal Mandates, Regulations, Guidance, and Standards</a:t>
            </a:r>
          </a:p>
        </p:txBody>
      </p:sp>
      <p:sp>
        <p:nvSpPr>
          <p:cNvPr id="60421"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National Center  for Cultural Competence, 2011</a:t>
            </a:r>
          </a:p>
        </p:txBody>
      </p:sp>
      <p:sp>
        <p:nvSpPr>
          <p:cNvPr id="60422" name="TextBox 9"/>
          <p:cNvSpPr txBox="1">
            <a:spLocks noChangeArrowheads="1"/>
          </p:cNvSpPr>
          <p:nvPr/>
        </p:nvSpPr>
        <p:spPr bwMode="auto">
          <a:xfrm>
            <a:off x="152400" y="1371600"/>
            <a:ext cx="8229600" cy="4432300"/>
          </a:xfrm>
          <a:prstGeom prst="rect">
            <a:avLst/>
          </a:prstGeom>
          <a:noFill/>
          <a:ln w="9525">
            <a:noFill/>
            <a:miter lim="800000"/>
            <a:headEnd/>
            <a:tailEnd/>
          </a:ln>
        </p:spPr>
        <p:txBody>
          <a:bodyPr>
            <a:spAutoFit/>
          </a:bodyPr>
          <a:lstStyle/>
          <a:p>
            <a:r>
              <a:rPr lang="en-US"/>
              <a:t>Title VI of the Civil Rights Act of 1964,</a:t>
            </a:r>
          </a:p>
          <a:p>
            <a:r>
              <a:rPr lang="en-US" sz="2000"/>
              <a:t>Section 601 Non-Discrimination in</a:t>
            </a:r>
          </a:p>
          <a:p>
            <a:r>
              <a:rPr lang="en-US" sz="2000"/>
              <a:t>Federally-Assisted Programs</a:t>
            </a:r>
          </a:p>
          <a:p>
            <a:endParaRPr lang="en-US" sz="2000"/>
          </a:p>
          <a:p>
            <a:endParaRPr lang="en-US"/>
          </a:p>
          <a:p>
            <a:endParaRPr lang="en-US"/>
          </a:p>
          <a:p>
            <a:pPr algn="r"/>
            <a:endParaRPr lang="en-US"/>
          </a:p>
          <a:p>
            <a:pPr algn="r"/>
            <a:r>
              <a:rPr lang="en-US"/>
              <a:t>National Standards on Culturally </a:t>
            </a:r>
          </a:p>
          <a:p>
            <a:pPr algn="r"/>
            <a:r>
              <a:rPr lang="en-US"/>
              <a:t>and Linguistically Appropriate Services</a:t>
            </a:r>
          </a:p>
          <a:p>
            <a:pPr algn="r"/>
            <a:r>
              <a:rPr lang="en-US"/>
              <a:t> (CLAS)</a:t>
            </a:r>
          </a:p>
          <a:p>
            <a:endParaRPr lang="en-US" sz="2000"/>
          </a:p>
          <a:p>
            <a:endParaRPr lang="en-US" sz="2000"/>
          </a:p>
        </p:txBody>
      </p:sp>
      <p:pic>
        <p:nvPicPr>
          <p:cNvPr id="60423" name="Picture 3" descr="Screen shot of US Department of Health and Human Services web site"/>
          <p:cNvPicPr>
            <a:picLocks noChangeAspect="1" noChangeArrowheads="1"/>
          </p:cNvPicPr>
          <p:nvPr>
            <p:custDataLst>
              <p:tags r:id="rId3"/>
            </p:custDataLst>
          </p:nvPr>
        </p:nvPicPr>
        <p:blipFill>
          <a:blip r:embed="rId8"/>
          <a:srcRect/>
          <a:stretch>
            <a:fillRect/>
          </a:stretch>
        </p:blipFill>
        <p:spPr bwMode="auto">
          <a:xfrm>
            <a:off x="5943600" y="1371600"/>
            <a:ext cx="1939925" cy="2133600"/>
          </a:xfrm>
          <a:prstGeom prst="rect">
            <a:avLst/>
          </a:prstGeom>
          <a:noFill/>
          <a:ln w="9525">
            <a:noFill/>
            <a:miter lim="800000"/>
            <a:headEnd/>
            <a:tailEnd/>
          </a:ln>
        </p:spPr>
      </p:pic>
      <p:pic>
        <p:nvPicPr>
          <p:cNvPr id="60424" name="Picture 11" descr="CLAS Report Cover"/>
          <p:cNvPicPr>
            <a:picLocks noChangeAspect="1"/>
          </p:cNvPicPr>
          <p:nvPr>
            <p:custDataLst>
              <p:tags r:id="rId4"/>
            </p:custDataLst>
          </p:nvPr>
        </p:nvPicPr>
        <p:blipFill>
          <a:blip r:embed="rId9"/>
          <a:srcRect/>
          <a:stretch>
            <a:fillRect/>
          </a:stretch>
        </p:blipFill>
        <p:spPr bwMode="auto">
          <a:xfrm>
            <a:off x="457200" y="3733800"/>
            <a:ext cx="1828800" cy="2212975"/>
          </a:xfrm>
          <a:prstGeom prst="rect">
            <a:avLst/>
          </a:prstGeom>
          <a:noFill/>
          <a:ln w="9525">
            <a:noFill/>
            <a:miter lim="800000"/>
            <a:headEnd/>
            <a:tailEnd/>
          </a:ln>
        </p:spPr>
      </p:pic>
      <p:pic>
        <p:nvPicPr>
          <p:cNvPr id="60425" name="Picture 3" descr="Nccc logo"/>
          <p:cNvPicPr>
            <a:picLocks noChangeAspect="1" noChangeArrowheads="1"/>
          </p:cNvPicPr>
          <p:nvPr>
            <p:custDataLst>
              <p:tags r:id="rId5"/>
            </p:custDataLst>
          </p:nvPr>
        </p:nvPicPr>
        <p:blipFill>
          <a:blip r:embed="rId10"/>
          <a:srcRect/>
          <a:stretch>
            <a:fillRect/>
          </a:stretch>
        </p:blipFill>
        <p:spPr bwMode="auto">
          <a:xfrm>
            <a:off x="8418513" y="6365875"/>
            <a:ext cx="725487" cy="484188"/>
          </a:xfrm>
          <a:prstGeom prst="rect">
            <a:avLst/>
          </a:prstGeom>
          <a:noFill/>
          <a:ln w="9525">
            <a:noFill/>
            <a:miter lim="800000"/>
            <a:headEnd/>
            <a:tailEnd/>
          </a:ln>
        </p:spPr>
      </p:pic>
      <p:sp>
        <p:nvSpPr>
          <p:cNvPr id="60426" name="Slide Number Placeholder 2"/>
          <p:cNvSpPr>
            <a:spLocks noGrp="1"/>
          </p:cNvSpPr>
          <p:nvPr>
            <p:ph type="sldNum" sz="quarter" idx="12"/>
          </p:nvPr>
        </p:nvSpPr>
        <p:spPr>
          <a:noFill/>
        </p:spPr>
        <p:txBody>
          <a:bodyPr/>
          <a:lstStyle/>
          <a:p>
            <a:fld id="{4BB96D9B-1321-406B-A2C6-9AC6EC4B5935}" type="slidenum">
              <a:rPr lang="en-US" smtClean="0">
                <a:cs typeface="Arial" charset="0"/>
              </a:rPr>
              <a:pPr/>
              <a:t>22</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sz="half" idx="2"/>
          </p:nvPr>
        </p:nvSpPr>
        <p:spPr>
          <a:xfrm>
            <a:off x="1143000" y="1295400"/>
            <a:ext cx="6934200" cy="4267200"/>
          </a:xfrm>
          <a:solidFill>
            <a:schemeClr val="bg1"/>
          </a:solidFill>
        </p:spPr>
        <p:txBody>
          <a:bodyPr/>
          <a:lstStyle/>
          <a:p>
            <a:pPr eaLnBrk="1" hangingPunct="1">
              <a:lnSpc>
                <a:spcPct val="90000"/>
              </a:lnSpc>
              <a:buFontTx/>
              <a:buNone/>
              <a:defRPr/>
            </a:pPr>
            <a:endParaRPr lang="en-US" sz="1800" dirty="0" smtClean="0">
              <a:latin typeface="Kabel Bk BT" pitchFamily="34" charset="0"/>
            </a:endParaRPr>
          </a:p>
          <a:p>
            <a:pPr algn="ctr" eaLnBrk="1" hangingPunct="1">
              <a:lnSpc>
                <a:spcPct val="90000"/>
              </a:lnSpc>
              <a:buFontTx/>
              <a:buNone/>
              <a:defRPr/>
            </a:pPr>
            <a:r>
              <a:rPr lang="en-US" sz="2400" u="sng" dirty="0" smtClean="0"/>
              <a:t>Provisions related to language access</a:t>
            </a:r>
            <a:r>
              <a:rPr lang="en-US" sz="2400" dirty="0" smtClean="0"/>
              <a:t>:</a:t>
            </a:r>
          </a:p>
          <a:p>
            <a:pPr eaLnBrk="1" hangingPunct="1">
              <a:lnSpc>
                <a:spcPct val="120000"/>
              </a:lnSpc>
              <a:buFontTx/>
              <a:buNone/>
              <a:defRPr/>
            </a:pPr>
            <a:r>
              <a:rPr lang="en-US" sz="2400" dirty="0" smtClean="0"/>
              <a:t>    Service providers should implement  policies and procedures to provide access to services and information in appropriate languages other than English to ensure that persons with limited English proficiency are effectively informed and effectively participate in any benefit.  </a:t>
            </a:r>
          </a:p>
          <a:p>
            <a:pPr marL="0" indent="0" eaLnBrk="1" hangingPunct="1">
              <a:lnSpc>
                <a:spcPct val="90000"/>
              </a:lnSpc>
              <a:buFontTx/>
              <a:buNone/>
              <a:defRPr/>
            </a:pPr>
            <a:endParaRPr lang="en-US" sz="2400" dirty="0" smtClean="0"/>
          </a:p>
          <a:p>
            <a:pPr eaLnBrk="1" hangingPunct="1">
              <a:lnSpc>
                <a:spcPct val="90000"/>
              </a:lnSpc>
              <a:buFontTx/>
              <a:buNone/>
              <a:defRPr/>
            </a:pPr>
            <a:r>
              <a:rPr lang="en-US" sz="1800" b="1" dirty="0" smtClean="0">
                <a:hlinkClick r:id="rId6"/>
              </a:rPr>
              <a:t>http://usinfo.state.gov/usa/infousa/laws/majorlaw/civilr19.htm</a:t>
            </a:r>
            <a:endParaRPr lang="en-US" sz="1800" b="1" dirty="0" smtClean="0"/>
          </a:p>
        </p:txBody>
      </p:sp>
      <p:sp>
        <p:nvSpPr>
          <p:cNvPr id="62466" name="Rectangle 3"/>
          <p:cNvSpPr>
            <a:spLocks noChangeArrowheads="1"/>
          </p:cNvSpPr>
          <p:nvPr/>
        </p:nvSpPr>
        <p:spPr bwMode="auto">
          <a:xfrm>
            <a:off x="533400" y="1981200"/>
            <a:ext cx="9144000" cy="0"/>
          </a:xfrm>
          <a:prstGeom prst="rect">
            <a:avLst/>
          </a:prstGeom>
          <a:noFill/>
          <a:ln w="9525">
            <a:noFill/>
            <a:miter lim="800000"/>
            <a:headEnd/>
            <a:tailEnd/>
          </a:ln>
        </p:spPr>
        <p:txBody>
          <a:bodyPr>
            <a:spAutoFit/>
          </a:bodyPr>
          <a:lstStyle/>
          <a:p>
            <a:endParaRPr lang="en-US"/>
          </a:p>
        </p:txBody>
      </p:sp>
      <p:sp>
        <p:nvSpPr>
          <p:cNvPr id="62467" name="Text Box 7"/>
          <p:cNvSpPr txBox="1">
            <a:spLocks noChangeArrowheads="1"/>
          </p:cNvSpPr>
          <p:nvPr/>
        </p:nvSpPr>
        <p:spPr bwMode="auto">
          <a:xfrm>
            <a:off x="0" y="0"/>
            <a:ext cx="8991600" cy="366713"/>
          </a:xfrm>
          <a:prstGeom prst="rect">
            <a:avLst/>
          </a:prstGeom>
          <a:noFill/>
          <a:ln w="9525">
            <a:noFill/>
            <a:miter lim="800000"/>
            <a:headEnd/>
            <a:tailEnd/>
          </a:ln>
        </p:spPr>
        <p:txBody>
          <a:bodyPr>
            <a:spAutoFit/>
          </a:bodyPr>
          <a:lstStyle/>
          <a:p>
            <a:pPr>
              <a:spcBef>
                <a:spcPct val="50000"/>
              </a:spcBef>
            </a:pPr>
            <a:endParaRPr lang="en-US"/>
          </a:p>
        </p:txBody>
      </p:sp>
      <p:sp>
        <p:nvSpPr>
          <p:cNvPr id="62468" name="Text Box 8"/>
          <p:cNvSpPr txBox="1">
            <a:spLocks noChangeArrowheads="1"/>
          </p:cNvSpPr>
          <p:nvPr/>
        </p:nvSpPr>
        <p:spPr bwMode="auto">
          <a:xfrm>
            <a:off x="0" y="152400"/>
            <a:ext cx="8763000" cy="935038"/>
          </a:xfrm>
          <a:prstGeom prst="rect">
            <a:avLst/>
          </a:prstGeom>
          <a:noFill/>
          <a:ln w="9525">
            <a:noFill/>
            <a:miter lim="800000"/>
            <a:headEnd/>
            <a:tailEnd/>
          </a:ln>
        </p:spPr>
        <p:txBody>
          <a:bodyPr>
            <a:spAutoFit/>
          </a:bodyPr>
          <a:lstStyle/>
          <a:p>
            <a:pPr algn="ctr">
              <a:spcBef>
                <a:spcPct val="50000"/>
              </a:spcBef>
            </a:pPr>
            <a:r>
              <a:rPr lang="en-US" sz="3600"/>
              <a:t>Title VI -  Civil Rights Act of 1964</a:t>
            </a:r>
          </a:p>
          <a:p>
            <a:pPr algn="ctr">
              <a:spcBef>
                <a:spcPct val="20000"/>
              </a:spcBef>
            </a:pPr>
            <a:r>
              <a:rPr lang="en-US" sz="1600" b="1"/>
              <a:t>SEC. 601 TITLE VI--NONDISCRIMINATION IN FEDERALLY ASSISTED PROGRAMS</a:t>
            </a:r>
            <a:endParaRPr lang="en-US" sz="1600"/>
          </a:p>
        </p:txBody>
      </p:sp>
      <p:sp>
        <p:nvSpPr>
          <p:cNvPr id="62469" name="Text Box 10"/>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62470" name="Text Box 11"/>
          <p:cNvSpPr txBox="1">
            <a:spLocks noChangeArrowheads="1"/>
          </p:cNvSpPr>
          <p:nvPr/>
        </p:nvSpPr>
        <p:spPr bwMode="auto">
          <a:xfrm>
            <a:off x="0" y="6477000"/>
            <a:ext cx="3886200" cy="274638"/>
          </a:xfrm>
          <a:prstGeom prst="rect">
            <a:avLst/>
          </a:prstGeom>
          <a:noFill/>
          <a:ln w="9525">
            <a:noFill/>
            <a:miter lim="800000"/>
            <a:headEnd/>
            <a:tailEnd/>
          </a:ln>
        </p:spPr>
        <p:txBody>
          <a:bodyPr>
            <a:spAutoFit/>
          </a:bodyPr>
          <a:lstStyle/>
          <a:p>
            <a:pPr>
              <a:spcBef>
                <a:spcPct val="50000"/>
              </a:spcBef>
            </a:pPr>
            <a:r>
              <a:rPr lang="en-US" sz="1200">
                <a:solidFill>
                  <a:schemeClr val="bg1"/>
                </a:solidFill>
              </a:rPr>
              <a:t>Data Source: Civil Rights Act of 1964, P.L. 88-62</a:t>
            </a:r>
          </a:p>
        </p:txBody>
      </p:sp>
      <p:sp>
        <p:nvSpPr>
          <p:cNvPr id="62471" name="Line 14"/>
          <p:cNvSpPr>
            <a:spLocks noChangeShapeType="1"/>
          </p:cNvSpPr>
          <p:nvPr>
            <p:custDataLst>
              <p:tags r:id="rId2"/>
            </p:custDataLst>
          </p:nvPr>
        </p:nvSpPr>
        <p:spPr bwMode="auto">
          <a:xfrm>
            <a:off x="0" y="1295400"/>
            <a:ext cx="9144000" cy="0"/>
          </a:xfrm>
          <a:prstGeom prst="line">
            <a:avLst/>
          </a:prstGeom>
          <a:noFill/>
          <a:ln w="38100">
            <a:solidFill>
              <a:srgbClr val="990000"/>
            </a:solidFill>
            <a:round/>
            <a:headEnd/>
            <a:tailEnd/>
          </a:ln>
        </p:spPr>
        <p:txBody>
          <a:bodyPr/>
          <a:lstStyle/>
          <a:p>
            <a:endParaRPr lang="en-US"/>
          </a:p>
        </p:txBody>
      </p:sp>
      <p:sp>
        <p:nvSpPr>
          <p:cNvPr id="62472" name="Text Box 8"/>
          <p:cNvSpPr txBox="1">
            <a:spLocks noChangeArrowheads="1"/>
          </p:cNvSpPr>
          <p:nvPr/>
        </p:nvSpPr>
        <p:spPr bwMode="auto">
          <a:xfrm>
            <a:off x="38862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National Center  for Cultural Competence, 2011</a:t>
            </a:r>
          </a:p>
        </p:txBody>
      </p:sp>
      <p:pic>
        <p:nvPicPr>
          <p:cNvPr id="62473" name="Picture 3" descr="Nccc logo"/>
          <p:cNvPicPr>
            <a:picLocks noChangeAspect="1" noChangeArrowheads="1"/>
          </p:cNvPicPr>
          <p:nvPr>
            <p:custDataLst>
              <p:tags r:id="rId3"/>
            </p:custDataLst>
          </p:nvPr>
        </p:nvPicPr>
        <p:blipFill>
          <a:blip r:embed="rId7"/>
          <a:srcRect/>
          <a:stretch>
            <a:fillRect/>
          </a:stretch>
        </p:blipFill>
        <p:spPr bwMode="auto">
          <a:xfrm>
            <a:off x="8418513" y="6365875"/>
            <a:ext cx="725487" cy="484188"/>
          </a:xfrm>
          <a:prstGeom prst="rect">
            <a:avLst/>
          </a:prstGeom>
          <a:noFill/>
          <a:ln w="9525">
            <a:noFill/>
            <a:miter lim="800000"/>
            <a:headEnd/>
            <a:tailEnd/>
          </a:ln>
        </p:spPr>
      </p:pic>
      <p:sp>
        <p:nvSpPr>
          <p:cNvPr id="62474" name="Slide Number Placeholder 2"/>
          <p:cNvSpPr>
            <a:spLocks noGrp="1"/>
          </p:cNvSpPr>
          <p:nvPr>
            <p:ph type="sldNum" sz="quarter" idx="12"/>
          </p:nvPr>
        </p:nvSpPr>
        <p:spPr>
          <a:noFill/>
        </p:spPr>
        <p:txBody>
          <a:bodyPr/>
          <a:lstStyle/>
          <a:p>
            <a:fld id="{F0DC81F7-EC8F-40C8-8D80-9697642AD15E}" type="slidenum">
              <a:rPr lang="en-US" smtClean="0">
                <a:cs typeface="Arial" charset="0"/>
              </a:rPr>
              <a:pPr/>
              <a:t>23</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Two by two grid with an overlay in the center that reads Title VI, Section 601, Civil Rights Act of 1964. Each section reads in clockwise order, Rehabilitation Act, of 1973, Section 504; Title II, Americans with Disabilities Act of 1990; Age Discrimination Act of 1975; and Title IX, Education Amendments of 1972"/>
          <p:cNvGraphicFramePr/>
          <p:nvPr>
            <p:custDataLst>
              <p:tags r:id="rId2"/>
            </p:custDataLst>
          </p:nvPr>
        </p:nvGraphicFramePr>
        <p:xfrm>
          <a:off x="609600" y="1727200"/>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64514"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64515"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National Center  for Cultural Competence, 2011</a:t>
            </a:r>
          </a:p>
        </p:txBody>
      </p:sp>
      <p:sp>
        <p:nvSpPr>
          <p:cNvPr id="64516" name="Rectangle 9"/>
          <p:cNvSpPr>
            <a:spLocks noChangeArrowheads="1"/>
          </p:cNvSpPr>
          <p:nvPr/>
        </p:nvSpPr>
        <p:spPr bwMode="auto">
          <a:xfrm>
            <a:off x="0" y="0"/>
            <a:ext cx="9144000" cy="923925"/>
          </a:xfrm>
          <a:prstGeom prst="rect">
            <a:avLst/>
          </a:prstGeom>
          <a:noFill/>
          <a:ln w="9525">
            <a:noFill/>
            <a:miter lim="800000"/>
            <a:headEnd/>
            <a:tailEnd/>
          </a:ln>
        </p:spPr>
        <p:txBody>
          <a:bodyPr>
            <a:spAutoFit/>
          </a:bodyPr>
          <a:lstStyle/>
          <a:p>
            <a:pPr algn="ctr"/>
            <a:r>
              <a:rPr lang="en-US" sz="2800" b="1"/>
              <a:t>Linguistic Competence: </a:t>
            </a:r>
          </a:p>
          <a:p>
            <a:pPr algn="ctr"/>
            <a:r>
              <a:rPr lang="en-US" b="1"/>
              <a:t>Legal Mandates, Regulations, Guidance, and Standards</a:t>
            </a:r>
          </a:p>
        </p:txBody>
      </p:sp>
      <p:sp>
        <p:nvSpPr>
          <p:cNvPr id="64517" name="Rectangle 10"/>
          <p:cNvSpPr>
            <a:spLocks noChangeArrowheads="1"/>
          </p:cNvSpPr>
          <p:nvPr/>
        </p:nvSpPr>
        <p:spPr bwMode="auto">
          <a:xfrm>
            <a:off x="609600" y="1066800"/>
            <a:ext cx="7620000" cy="338138"/>
          </a:xfrm>
          <a:prstGeom prst="rect">
            <a:avLst/>
          </a:prstGeom>
          <a:noFill/>
          <a:ln w="9525">
            <a:noFill/>
            <a:miter lim="800000"/>
            <a:headEnd/>
            <a:tailEnd/>
          </a:ln>
        </p:spPr>
        <p:txBody>
          <a:bodyPr>
            <a:spAutoFit/>
          </a:bodyPr>
          <a:lstStyle/>
          <a:p>
            <a:r>
              <a:rPr lang="en-US" sz="1600"/>
              <a:t>Non- Discrimination based on Race, Color, National Origin, Age, Disability, Sex</a:t>
            </a:r>
          </a:p>
        </p:txBody>
      </p:sp>
      <p:pic>
        <p:nvPicPr>
          <p:cNvPr id="64518" name="Picture 11" descr="US Dept of Justice seal"/>
          <p:cNvPicPr>
            <a:picLocks noChangeAspect="1"/>
          </p:cNvPicPr>
          <p:nvPr>
            <p:custDataLst>
              <p:tags r:id="rId3"/>
            </p:custDataLst>
          </p:nvPr>
        </p:nvPicPr>
        <p:blipFill>
          <a:blip r:embed="rId15"/>
          <a:srcRect/>
          <a:stretch>
            <a:fillRect/>
          </a:stretch>
        </p:blipFill>
        <p:spPr bwMode="auto">
          <a:xfrm>
            <a:off x="7239000" y="1444625"/>
            <a:ext cx="1295400" cy="1343025"/>
          </a:xfrm>
          <a:prstGeom prst="rect">
            <a:avLst/>
          </a:prstGeom>
          <a:noFill/>
          <a:ln w="9525">
            <a:noFill/>
            <a:miter lim="800000"/>
            <a:headEnd/>
            <a:tailEnd/>
          </a:ln>
        </p:spPr>
      </p:pic>
      <p:pic>
        <p:nvPicPr>
          <p:cNvPr id="64519" name="Picture 12" descr="US Department of Education seal"/>
          <p:cNvPicPr>
            <a:picLocks noChangeAspect="1"/>
          </p:cNvPicPr>
          <p:nvPr>
            <p:custDataLst>
              <p:tags r:id="rId4"/>
            </p:custDataLst>
          </p:nvPr>
        </p:nvPicPr>
        <p:blipFill>
          <a:blip r:embed="rId16"/>
          <a:srcRect/>
          <a:stretch>
            <a:fillRect/>
          </a:stretch>
        </p:blipFill>
        <p:spPr bwMode="auto">
          <a:xfrm>
            <a:off x="7391400" y="2895600"/>
            <a:ext cx="1295400" cy="1295400"/>
          </a:xfrm>
          <a:prstGeom prst="rect">
            <a:avLst/>
          </a:prstGeom>
          <a:noFill/>
          <a:ln w="9525">
            <a:noFill/>
            <a:miter lim="800000"/>
            <a:headEnd/>
            <a:tailEnd/>
          </a:ln>
        </p:spPr>
      </p:pic>
      <p:sp>
        <p:nvSpPr>
          <p:cNvPr id="64520" name="Line 4"/>
          <p:cNvSpPr>
            <a:spLocks noChangeShapeType="1"/>
          </p:cNvSpPr>
          <p:nvPr>
            <p:custDataLst>
              <p:tags r:id="rId5"/>
            </p:custDataLst>
          </p:nvPr>
        </p:nvSpPr>
        <p:spPr bwMode="auto">
          <a:xfrm>
            <a:off x="457200" y="990600"/>
            <a:ext cx="8077200" cy="0"/>
          </a:xfrm>
          <a:prstGeom prst="line">
            <a:avLst/>
          </a:prstGeom>
          <a:noFill/>
          <a:ln w="38100">
            <a:solidFill>
              <a:schemeClr val="tx1"/>
            </a:solidFill>
            <a:round/>
            <a:headEnd/>
            <a:tailEnd/>
          </a:ln>
        </p:spPr>
        <p:txBody>
          <a:bodyPr/>
          <a:lstStyle/>
          <a:p>
            <a:endParaRPr lang="en-US"/>
          </a:p>
        </p:txBody>
      </p:sp>
      <p:pic>
        <p:nvPicPr>
          <p:cNvPr id="64521" name="Picture 14" descr="U.S. Department of Health and Human Services seal"/>
          <p:cNvPicPr>
            <a:picLocks noChangeAspect="1"/>
          </p:cNvPicPr>
          <p:nvPr>
            <p:custDataLst>
              <p:tags r:id="rId6"/>
            </p:custDataLst>
          </p:nvPr>
        </p:nvPicPr>
        <p:blipFill>
          <a:blip r:embed="rId17"/>
          <a:srcRect/>
          <a:stretch>
            <a:fillRect/>
          </a:stretch>
        </p:blipFill>
        <p:spPr bwMode="auto">
          <a:xfrm>
            <a:off x="7391400" y="4343400"/>
            <a:ext cx="1295400" cy="1295400"/>
          </a:xfrm>
          <a:prstGeom prst="rect">
            <a:avLst/>
          </a:prstGeom>
          <a:noFill/>
          <a:ln w="9525">
            <a:noFill/>
            <a:miter lim="800000"/>
            <a:headEnd/>
            <a:tailEnd/>
          </a:ln>
        </p:spPr>
      </p:pic>
      <p:pic>
        <p:nvPicPr>
          <p:cNvPr id="64522" name="Picture 3" descr="Nccc logo"/>
          <p:cNvPicPr>
            <a:picLocks noChangeAspect="1" noChangeArrowheads="1"/>
          </p:cNvPicPr>
          <p:nvPr>
            <p:custDataLst>
              <p:tags r:id="rId7"/>
            </p:custDataLst>
          </p:nvPr>
        </p:nvPicPr>
        <p:blipFill>
          <a:blip r:embed="rId18"/>
          <a:srcRect/>
          <a:stretch>
            <a:fillRect/>
          </a:stretch>
        </p:blipFill>
        <p:spPr bwMode="auto">
          <a:xfrm>
            <a:off x="8418513" y="6365875"/>
            <a:ext cx="725487" cy="484188"/>
          </a:xfrm>
          <a:prstGeom prst="rect">
            <a:avLst/>
          </a:prstGeom>
          <a:noFill/>
          <a:ln w="9525">
            <a:noFill/>
            <a:miter lim="800000"/>
            <a:headEnd/>
            <a:tailEnd/>
          </a:ln>
        </p:spPr>
      </p:pic>
      <p:sp>
        <p:nvSpPr>
          <p:cNvPr id="64523" name="Slide Number Placeholder 2"/>
          <p:cNvSpPr>
            <a:spLocks noGrp="1"/>
          </p:cNvSpPr>
          <p:nvPr>
            <p:ph type="sldNum" sz="quarter" idx="12"/>
          </p:nvPr>
        </p:nvSpPr>
        <p:spPr>
          <a:noFill/>
        </p:spPr>
        <p:txBody>
          <a:bodyPr/>
          <a:lstStyle/>
          <a:p>
            <a:fld id="{307945B4-2CF4-4FC7-87AE-F20D0DB2C594}" type="slidenum">
              <a:rPr lang="en-US" smtClean="0">
                <a:cs typeface="Arial" charset="0"/>
              </a:rPr>
              <a:pPr/>
              <a:t>24</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65538" name="Line 4"/>
          <p:cNvSpPr>
            <a:spLocks noChangeShapeType="1"/>
          </p:cNvSpPr>
          <p:nvPr>
            <p:custDataLst>
              <p:tags r:id="rId2"/>
            </p:custDataLst>
          </p:nvPr>
        </p:nvSpPr>
        <p:spPr bwMode="auto">
          <a:xfrm>
            <a:off x="457200" y="1295400"/>
            <a:ext cx="8077200" cy="0"/>
          </a:xfrm>
          <a:prstGeom prst="line">
            <a:avLst/>
          </a:prstGeom>
          <a:noFill/>
          <a:ln w="38100">
            <a:solidFill>
              <a:srgbClr val="990000"/>
            </a:solidFill>
            <a:round/>
            <a:headEnd/>
            <a:tailEnd/>
          </a:ln>
        </p:spPr>
        <p:txBody>
          <a:bodyPr/>
          <a:lstStyle/>
          <a:p>
            <a:endParaRPr lang="en-US"/>
          </a:p>
        </p:txBody>
      </p:sp>
      <p:sp>
        <p:nvSpPr>
          <p:cNvPr id="65539"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a:p>
        </p:txBody>
      </p:sp>
      <p:sp>
        <p:nvSpPr>
          <p:cNvPr id="65540" name="Rectangle 8"/>
          <p:cNvSpPr>
            <a:spLocks noChangeArrowheads="1"/>
          </p:cNvSpPr>
          <p:nvPr/>
        </p:nvSpPr>
        <p:spPr bwMode="auto">
          <a:xfrm>
            <a:off x="457200" y="152400"/>
            <a:ext cx="8382000" cy="946150"/>
          </a:xfrm>
          <a:prstGeom prst="rect">
            <a:avLst/>
          </a:prstGeom>
          <a:noFill/>
          <a:ln w="9525">
            <a:noFill/>
            <a:miter lim="800000"/>
            <a:headEnd/>
            <a:tailEnd/>
          </a:ln>
        </p:spPr>
        <p:txBody>
          <a:bodyPr>
            <a:spAutoFit/>
          </a:bodyPr>
          <a:lstStyle/>
          <a:p>
            <a:pPr algn="ctr"/>
            <a:r>
              <a:rPr lang="en-US" sz="2800" b="1"/>
              <a:t>Linguistic Competence: </a:t>
            </a:r>
          </a:p>
          <a:p>
            <a:pPr algn="ctr"/>
            <a:r>
              <a:rPr lang="en-US" sz="2800" b="1"/>
              <a:t>The Roles of Health and Mental Health Literacy </a:t>
            </a:r>
          </a:p>
        </p:txBody>
      </p:sp>
      <p:pic>
        <p:nvPicPr>
          <p:cNvPr id="65541" name="Picture 2" descr="Nccc jpeg"/>
          <p:cNvPicPr>
            <a:picLocks noChangeAspect="1" noChangeArrowheads="1"/>
          </p:cNvPicPr>
          <p:nvPr/>
        </p:nvPicPr>
        <p:blipFill>
          <a:blip r:embed="rId5"/>
          <a:srcRect/>
          <a:stretch>
            <a:fillRect/>
          </a:stretch>
        </p:blipFill>
        <p:spPr bwMode="auto">
          <a:xfrm>
            <a:off x="2900363" y="2514600"/>
            <a:ext cx="3195637" cy="2132013"/>
          </a:xfrm>
          <a:prstGeom prst="rect">
            <a:avLst/>
          </a:prstGeom>
          <a:noFill/>
          <a:ln w="9525">
            <a:noFill/>
            <a:miter lim="800000"/>
            <a:headEnd/>
            <a:tailEnd/>
          </a:ln>
        </p:spPr>
      </p:pic>
      <p:sp>
        <p:nvSpPr>
          <p:cNvPr id="65542" name="Slide Number Placeholder 2"/>
          <p:cNvSpPr>
            <a:spLocks noGrp="1"/>
          </p:cNvSpPr>
          <p:nvPr>
            <p:ph type="sldNum" sz="quarter" idx="12"/>
          </p:nvPr>
        </p:nvSpPr>
        <p:spPr>
          <a:noFill/>
        </p:spPr>
        <p:txBody>
          <a:bodyPr/>
          <a:lstStyle/>
          <a:p>
            <a:fld id="{326C68BF-F963-4DC9-86A4-885BE202FBF5}" type="slidenum">
              <a:rPr lang="en-US" smtClean="0">
                <a:cs typeface="Arial" charset="0"/>
              </a:rPr>
              <a:pPr/>
              <a:t>25</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0" y="152400"/>
            <a:ext cx="9144000" cy="838200"/>
          </a:xfrm>
          <a:solidFill>
            <a:schemeClr val="bg1"/>
          </a:solidFill>
        </p:spPr>
        <p:txBody>
          <a:bodyPr/>
          <a:lstStyle/>
          <a:p>
            <a:pPr eaLnBrk="1" hangingPunct="1"/>
            <a:r>
              <a:rPr lang="en-US" b="1" smtClean="0">
                <a:latin typeface="Kabel Bk BT"/>
              </a:rPr>
              <a:t>Definition of Health Literacy</a:t>
            </a:r>
          </a:p>
        </p:txBody>
      </p:sp>
      <p:sp>
        <p:nvSpPr>
          <p:cNvPr id="67586" name="Rectangle 3"/>
          <p:cNvSpPr>
            <a:spLocks noGrp="1" noChangeArrowheads="1"/>
          </p:cNvSpPr>
          <p:nvPr>
            <p:ph type="body" sz="half" idx="2"/>
          </p:nvPr>
        </p:nvSpPr>
        <p:spPr>
          <a:xfrm>
            <a:off x="762000" y="1295400"/>
            <a:ext cx="7086600" cy="2438400"/>
          </a:xfrm>
        </p:spPr>
        <p:txBody>
          <a:bodyPr/>
          <a:lstStyle/>
          <a:p>
            <a:pPr algn="ctr" eaLnBrk="1" hangingPunct="1">
              <a:buFontTx/>
              <a:buNone/>
            </a:pPr>
            <a:r>
              <a:rPr lang="en-US" sz="2800" smtClean="0">
                <a:latin typeface="ZapfHumnst Dm BT"/>
              </a:rPr>
              <a:t>   </a:t>
            </a:r>
            <a:r>
              <a:rPr lang="en-US" sz="2800" b="1" smtClean="0">
                <a:latin typeface="Kabel Bk BT"/>
                <a:cs typeface="Times New Roman" pitchFamily="18" charset="0"/>
              </a:rPr>
              <a:t>The degree to which individuals have the capacity to obtain, process, and understand basic health information and services needed to make appropriate health decisions. </a:t>
            </a:r>
            <a:br>
              <a:rPr lang="en-US" sz="2800" b="1" smtClean="0">
                <a:latin typeface="Kabel Bk BT"/>
                <a:cs typeface="Times New Roman" pitchFamily="18" charset="0"/>
              </a:rPr>
            </a:br>
            <a:r>
              <a:rPr lang="en-US" sz="1600" b="1" i="1" smtClean="0">
                <a:latin typeface="Kabel Bk BT"/>
                <a:cs typeface="Times New Roman" pitchFamily="18" charset="0"/>
                <a:hlinkClick r:id="rId5"/>
              </a:rPr>
              <a:t>HP 2010: Health Communication</a:t>
            </a:r>
            <a:r>
              <a:rPr lang="en-US" sz="1600" b="1" smtClean="0">
                <a:latin typeface="Kabel Bk BT"/>
                <a:cs typeface="Times New Roman" pitchFamily="18" charset="0"/>
                <a:hlinkClick r:id="rId6"/>
              </a:rPr>
              <a:t>http://www.hrsa.gov/quality/healthlit.htm</a:t>
            </a:r>
            <a:endParaRPr lang="en-US" sz="1600" b="1" smtClean="0">
              <a:latin typeface="Kabel Bk BT"/>
              <a:cs typeface="Times New Roman" pitchFamily="18" charset="0"/>
            </a:endParaRPr>
          </a:p>
          <a:p>
            <a:pPr eaLnBrk="1" hangingPunct="1">
              <a:buFontTx/>
              <a:buNone/>
            </a:pPr>
            <a:endParaRPr lang="en-US" sz="1600" smtClean="0">
              <a:latin typeface="ZapfHumnst Dm BT"/>
            </a:endParaRPr>
          </a:p>
        </p:txBody>
      </p:sp>
      <p:sp>
        <p:nvSpPr>
          <p:cNvPr id="67587" name="Rectangle 4"/>
          <p:cNvSpPr>
            <a:spLocks noChangeArrowheads="1"/>
          </p:cNvSpPr>
          <p:nvPr/>
        </p:nvSpPr>
        <p:spPr bwMode="auto">
          <a:xfrm>
            <a:off x="4572000" y="6400800"/>
            <a:ext cx="4368800" cy="276225"/>
          </a:xfrm>
          <a:prstGeom prst="rect">
            <a:avLst/>
          </a:prstGeom>
          <a:noFill/>
          <a:ln w="9525">
            <a:noFill/>
            <a:miter lim="800000"/>
            <a:headEnd/>
            <a:tailEnd/>
          </a:ln>
        </p:spPr>
        <p:txBody>
          <a:bodyPr wrap="none">
            <a:spAutoFit/>
          </a:bodyPr>
          <a:lstStyle/>
          <a:p>
            <a:pPr>
              <a:spcBef>
                <a:spcPct val="50000"/>
              </a:spcBef>
            </a:pPr>
            <a:r>
              <a:rPr lang="en-US" sz="1200">
                <a:latin typeface="Kabel Bk BT"/>
              </a:rPr>
              <a:t>Slide Source:  National Center for Cultural Competence, 2011</a:t>
            </a:r>
            <a:endParaRPr lang="en-US" sz="1200">
              <a:latin typeface="ZapfHumnst Dm BT"/>
            </a:endParaRPr>
          </a:p>
        </p:txBody>
      </p:sp>
      <p:sp>
        <p:nvSpPr>
          <p:cNvPr id="67588" name="Text Box 5"/>
          <p:cNvSpPr txBox="1">
            <a:spLocks noChangeArrowheads="1"/>
          </p:cNvSpPr>
          <p:nvPr/>
        </p:nvSpPr>
        <p:spPr bwMode="auto">
          <a:xfrm>
            <a:off x="0" y="6019800"/>
            <a:ext cx="4343400" cy="274638"/>
          </a:xfrm>
          <a:prstGeom prst="rect">
            <a:avLst/>
          </a:prstGeom>
          <a:noFill/>
          <a:ln w="9525">
            <a:noFill/>
            <a:miter lim="800000"/>
            <a:headEnd/>
            <a:tailEnd/>
          </a:ln>
        </p:spPr>
        <p:txBody>
          <a:bodyPr>
            <a:spAutoFit/>
          </a:bodyPr>
          <a:lstStyle/>
          <a:p>
            <a:pPr>
              <a:spcBef>
                <a:spcPct val="50000"/>
              </a:spcBef>
            </a:pPr>
            <a:r>
              <a:rPr lang="en-US" sz="1200">
                <a:latin typeface="Kabel Bk BT"/>
              </a:rPr>
              <a:t>DATA SOURCE: National Libraries of Medicine, 2000</a:t>
            </a:r>
          </a:p>
        </p:txBody>
      </p:sp>
      <p:pic>
        <p:nvPicPr>
          <p:cNvPr id="67589" name="Picture 6" descr="Taking A Break. Photo of farm workers sitting in the shade."/>
          <p:cNvPicPr>
            <a:picLocks noChangeAspect="1" noChangeArrowheads="1"/>
          </p:cNvPicPr>
          <p:nvPr>
            <p:custDataLst>
              <p:tags r:id="rId1"/>
            </p:custDataLst>
          </p:nvPr>
        </p:nvPicPr>
        <p:blipFill>
          <a:blip r:embed="rId7"/>
          <a:srcRect/>
          <a:stretch>
            <a:fillRect/>
          </a:stretch>
        </p:blipFill>
        <p:spPr bwMode="auto">
          <a:xfrm>
            <a:off x="1600200" y="4191000"/>
            <a:ext cx="5334000" cy="1782763"/>
          </a:xfrm>
          <a:prstGeom prst="rect">
            <a:avLst/>
          </a:prstGeom>
          <a:noFill/>
          <a:ln w="9525">
            <a:noFill/>
            <a:miter lim="800000"/>
            <a:headEnd/>
            <a:tailEnd/>
          </a:ln>
        </p:spPr>
      </p:pic>
      <p:sp>
        <p:nvSpPr>
          <p:cNvPr id="67590" name="Line 7"/>
          <p:cNvSpPr>
            <a:spLocks noChangeShapeType="1"/>
          </p:cNvSpPr>
          <p:nvPr>
            <p:custDataLst>
              <p:tags r:id="rId2"/>
            </p:custDataLst>
          </p:nvPr>
        </p:nvSpPr>
        <p:spPr bwMode="auto">
          <a:xfrm>
            <a:off x="457200" y="1143000"/>
            <a:ext cx="8077200" cy="0"/>
          </a:xfrm>
          <a:prstGeom prst="line">
            <a:avLst/>
          </a:prstGeom>
          <a:noFill/>
          <a:ln w="38100">
            <a:solidFill>
              <a:srgbClr val="990000"/>
            </a:solidFill>
            <a:round/>
            <a:headEnd/>
            <a:tailEnd/>
          </a:ln>
        </p:spPr>
        <p:txBody>
          <a:bodyPr/>
          <a:lstStyle/>
          <a:p>
            <a:endParaRPr lang="en-US"/>
          </a:p>
        </p:txBody>
      </p:sp>
      <p:sp>
        <p:nvSpPr>
          <p:cNvPr id="67591" name="Slide Number Placeholder 2"/>
          <p:cNvSpPr>
            <a:spLocks noGrp="1"/>
          </p:cNvSpPr>
          <p:nvPr>
            <p:ph type="sldNum" sz="quarter" idx="12"/>
          </p:nvPr>
        </p:nvSpPr>
        <p:spPr>
          <a:noFill/>
        </p:spPr>
        <p:txBody>
          <a:bodyPr/>
          <a:lstStyle/>
          <a:p>
            <a:fld id="{5427D536-2138-423D-812F-D9E7075B37E8}" type="slidenum">
              <a:rPr lang="en-US" smtClean="0">
                <a:cs typeface="Arial" charset="0"/>
              </a:rPr>
              <a:pPr/>
              <a:t>26</a:t>
            </a:fld>
            <a:endParaRPr lang="en-US" smtClean="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0" y="0"/>
            <a:ext cx="9144000" cy="1066800"/>
          </a:xfrm>
          <a:solidFill>
            <a:schemeClr val="bg1"/>
          </a:solidFill>
        </p:spPr>
        <p:txBody>
          <a:bodyPr/>
          <a:lstStyle/>
          <a:p>
            <a:r>
              <a:rPr lang="en-US" sz="3600" b="1" smtClean="0"/>
              <a:t>Definition of Mental Health Literacy</a:t>
            </a:r>
          </a:p>
        </p:txBody>
      </p:sp>
      <p:sp>
        <p:nvSpPr>
          <p:cNvPr id="69634" name="Rectangle 3"/>
          <p:cNvSpPr>
            <a:spLocks noGrp="1" noChangeArrowheads="1"/>
          </p:cNvSpPr>
          <p:nvPr>
            <p:ph type="body" sz="half" idx="2"/>
          </p:nvPr>
        </p:nvSpPr>
        <p:spPr>
          <a:xfrm>
            <a:off x="2819400" y="1295400"/>
            <a:ext cx="5867400" cy="2895600"/>
          </a:xfrm>
        </p:spPr>
        <p:txBody>
          <a:bodyPr/>
          <a:lstStyle/>
          <a:p>
            <a:pPr>
              <a:buFontTx/>
              <a:buNone/>
            </a:pPr>
            <a:r>
              <a:rPr lang="en-US" sz="2800" smtClean="0"/>
              <a:t>   </a:t>
            </a:r>
            <a:r>
              <a:rPr lang="en-US" sz="2800" b="1" smtClean="0"/>
              <a:t>“Mental health literacy is the knowledge, beliefs, and abilities that enable the recognition, management, or prevention of mental health problems.”</a:t>
            </a:r>
            <a:r>
              <a:rPr lang="en-US" sz="2800" smtClean="0"/>
              <a:t> </a:t>
            </a:r>
            <a:endParaRPr lang="en-US" sz="2800" b="1" smtClean="0"/>
          </a:p>
        </p:txBody>
      </p:sp>
      <p:sp>
        <p:nvSpPr>
          <p:cNvPr id="69635" name="Text Box 8"/>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r>
              <a:rPr lang="en-US" sz="1000">
                <a:solidFill>
                  <a:schemeClr val="bg1"/>
                </a:solidFill>
              </a:rPr>
              <a:t>Data Source: Canadian Alliance on Mental Illness and Mental Health</a:t>
            </a:r>
            <a:r>
              <a:rPr lang="en-US"/>
              <a:t> </a:t>
            </a:r>
          </a:p>
        </p:txBody>
      </p:sp>
      <p:sp>
        <p:nvSpPr>
          <p:cNvPr id="69636" name="Text Box 10"/>
          <p:cNvSpPr txBox="1">
            <a:spLocks noChangeArrowheads="1"/>
          </p:cNvSpPr>
          <p:nvPr/>
        </p:nvSpPr>
        <p:spPr bwMode="auto">
          <a:xfrm>
            <a:off x="4495800" y="6477000"/>
            <a:ext cx="3754438" cy="246063"/>
          </a:xfrm>
          <a:prstGeom prst="rect">
            <a:avLst/>
          </a:prstGeom>
          <a:noFill/>
          <a:ln w="9525">
            <a:noFill/>
            <a:miter lim="800000"/>
            <a:headEnd/>
            <a:tailEnd/>
          </a:ln>
        </p:spPr>
        <p:txBody>
          <a:bodyPr>
            <a:spAutoFit/>
          </a:bodyPr>
          <a:lstStyle/>
          <a:p>
            <a:r>
              <a:rPr lang="en-US" sz="1000">
                <a:solidFill>
                  <a:schemeClr val="bg1"/>
                </a:solidFill>
              </a:rPr>
              <a:t>Slide Source: National Center  for Cultural Competence, 2011</a:t>
            </a:r>
          </a:p>
        </p:txBody>
      </p:sp>
      <p:sp>
        <p:nvSpPr>
          <p:cNvPr id="69637" name="Line 13"/>
          <p:cNvSpPr>
            <a:spLocks noChangeShapeType="1"/>
          </p:cNvSpPr>
          <p:nvPr>
            <p:custDataLst>
              <p:tags r:id="rId1"/>
            </p:custDataLst>
          </p:nvPr>
        </p:nvSpPr>
        <p:spPr bwMode="auto">
          <a:xfrm>
            <a:off x="457200" y="1066800"/>
            <a:ext cx="8077200" cy="0"/>
          </a:xfrm>
          <a:prstGeom prst="line">
            <a:avLst/>
          </a:prstGeom>
          <a:noFill/>
          <a:ln w="38100">
            <a:solidFill>
              <a:srgbClr val="990000"/>
            </a:solidFill>
            <a:round/>
            <a:headEnd/>
            <a:tailEnd/>
          </a:ln>
        </p:spPr>
        <p:txBody>
          <a:bodyPr/>
          <a:lstStyle/>
          <a:p>
            <a:endParaRPr lang="en-US"/>
          </a:p>
        </p:txBody>
      </p:sp>
      <p:pic>
        <p:nvPicPr>
          <p:cNvPr id="69638" name="Picture 14" descr="Group photo of Asian family"/>
          <p:cNvPicPr>
            <a:picLocks noChangeAspect="1" noChangeArrowheads="1"/>
          </p:cNvPicPr>
          <p:nvPr>
            <p:custDataLst>
              <p:tags r:id="rId2"/>
            </p:custDataLst>
          </p:nvPr>
        </p:nvPicPr>
        <p:blipFill>
          <a:blip r:embed="rId9"/>
          <a:srcRect/>
          <a:stretch>
            <a:fillRect/>
          </a:stretch>
        </p:blipFill>
        <p:spPr bwMode="auto">
          <a:xfrm>
            <a:off x="990600" y="1371600"/>
            <a:ext cx="1676400" cy="2438400"/>
          </a:xfrm>
          <a:prstGeom prst="rect">
            <a:avLst/>
          </a:prstGeom>
          <a:noFill/>
          <a:ln w="9525">
            <a:noFill/>
            <a:miter lim="800000"/>
            <a:headEnd/>
            <a:tailEnd/>
          </a:ln>
        </p:spPr>
      </p:pic>
      <p:pic>
        <p:nvPicPr>
          <p:cNvPr id="69639" name="Picture 16" descr="Two women strolling--one is a wheelchair user and one is carrying a cane"/>
          <p:cNvPicPr>
            <a:picLocks noChangeAspect="1" noChangeArrowheads="1"/>
          </p:cNvPicPr>
          <p:nvPr>
            <p:custDataLst>
              <p:tags r:id="rId3"/>
            </p:custDataLst>
          </p:nvPr>
        </p:nvPicPr>
        <p:blipFill>
          <a:blip r:embed="rId10"/>
          <a:srcRect/>
          <a:stretch>
            <a:fillRect/>
          </a:stretch>
        </p:blipFill>
        <p:spPr bwMode="auto">
          <a:xfrm>
            <a:off x="4970463" y="4267200"/>
            <a:ext cx="1403350" cy="1752600"/>
          </a:xfrm>
          <a:prstGeom prst="rect">
            <a:avLst/>
          </a:prstGeom>
          <a:noFill/>
          <a:ln w="9525">
            <a:noFill/>
            <a:miter lim="800000"/>
            <a:headEnd/>
            <a:tailEnd/>
          </a:ln>
        </p:spPr>
      </p:pic>
      <p:pic>
        <p:nvPicPr>
          <p:cNvPr id="69640" name="Picture 3" descr="Nccc logo"/>
          <p:cNvPicPr>
            <a:picLocks noChangeAspect="1" noChangeArrowheads="1"/>
          </p:cNvPicPr>
          <p:nvPr>
            <p:custDataLst>
              <p:tags r:id="rId4"/>
            </p:custDataLst>
          </p:nvPr>
        </p:nvPicPr>
        <p:blipFill>
          <a:blip r:embed="rId11"/>
          <a:srcRect/>
          <a:stretch>
            <a:fillRect/>
          </a:stretch>
        </p:blipFill>
        <p:spPr bwMode="auto">
          <a:xfrm>
            <a:off x="8418513" y="6365875"/>
            <a:ext cx="725487" cy="484188"/>
          </a:xfrm>
          <a:prstGeom prst="rect">
            <a:avLst/>
          </a:prstGeom>
          <a:noFill/>
          <a:ln w="9525">
            <a:noFill/>
            <a:miter lim="800000"/>
            <a:headEnd/>
            <a:tailEnd/>
          </a:ln>
        </p:spPr>
      </p:pic>
      <p:pic>
        <p:nvPicPr>
          <p:cNvPr id="69641" name="Picture 12" descr="Senior African American woman with cane"/>
          <p:cNvPicPr>
            <a:picLocks noChangeAspect="1"/>
          </p:cNvPicPr>
          <p:nvPr>
            <p:custDataLst>
              <p:tags r:id="rId5"/>
            </p:custDataLst>
          </p:nvPr>
        </p:nvPicPr>
        <p:blipFill>
          <a:blip r:embed="rId12"/>
          <a:srcRect/>
          <a:stretch>
            <a:fillRect/>
          </a:stretch>
        </p:blipFill>
        <p:spPr bwMode="auto">
          <a:xfrm>
            <a:off x="7167563" y="4121150"/>
            <a:ext cx="1076325" cy="1619250"/>
          </a:xfrm>
          <a:prstGeom prst="rect">
            <a:avLst/>
          </a:prstGeom>
          <a:noFill/>
          <a:ln w="9525">
            <a:noFill/>
            <a:miter lim="800000"/>
            <a:headEnd/>
            <a:tailEnd/>
          </a:ln>
        </p:spPr>
      </p:pic>
      <p:pic>
        <p:nvPicPr>
          <p:cNvPr id="69642" name="Picture 13" descr="Two people on a tandem bike. The tandem is a hand-powered bicycle"/>
          <p:cNvPicPr>
            <a:picLocks noChangeAspect="1"/>
          </p:cNvPicPr>
          <p:nvPr>
            <p:custDataLst>
              <p:tags r:id="rId6"/>
            </p:custDataLst>
          </p:nvPr>
        </p:nvPicPr>
        <p:blipFill>
          <a:blip r:embed="rId13"/>
          <a:srcRect/>
          <a:stretch>
            <a:fillRect/>
          </a:stretch>
        </p:blipFill>
        <p:spPr bwMode="auto">
          <a:xfrm>
            <a:off x="1295400" y="4262438"/>
            <a:ext cx="1676400" cy="1635125"/>
          </a:xfrm>
          <a:prstGeom prst="rect">
            <a:avLst/>
          </a:prstGeom>
          <a:noFill/>
          <a:ln w="9525">
            <a:noFill/>
            <a:miter lim="800000"/>
            <a:headEnd/>
            <a:tailEnd/>
          </a:ln>
        </p:spPr>
      </p:pic>
      <p:sp>
        <p:nvSpPr>
          <p:cNvPr id="69643" name="Slide Number Placeholder 2"/>
          <p:cNvSpPr>
            <a:spLocks noGrp="1"/>
          </p:cNvSpPr>
          <p:nvPr>
            <p:ph type="sldNum" sz="quarter" idx="12"/>
          </p:nvPr>
        </p:nvSpPr>
        <p:spPr>
          <a:noFill/>
        </p:spPr>
        <p:txBody>
          <a:bodyPr/>
          <a:lstStyle/>
          <a:p>
            <a:fld id="{219E512F-7981-4F71-BD0D-222D0B0D7246}" type="slidenum">
              <a:rPr lang="en-US" smtClean="0">
                <a:cs typeface="Arial" charset="0"/>
              </a:rPr>
              <a:pPr/>
              <a:t>27</a:t>
            </a:fld>
            <a:endParaRPr lang="en-US" smtClean="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71682"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pPr>
            <a:r>
              <a:rPr lang="en-US"/>
              <a:t>     </a:t>
            </a:r>
            <a:endParaRPr lang="en-US" sz="3600">
              <a:solidFill>
                <a:schemeClr val="bg1"/>
              </a:solidFill>
            </a:endParaRPr>
          </a:p>
        </p:txBody>
      </p:sp>
      <p:sp>
        <p:nvSpPr>
          <p:cNvPr id="71683" name="Rectangle 2"/>
          <p:cNvSpPr>
            <a:spLocks noChangeArrowheads="1"/>
          </p:cNvSpPr>
          <p:nvPr/>
        </p:nvSpPr>
        <p:spPr bwMode="auto">
          <a:xfrm>
            <a:off x="152400" y="990600"/>
            <a:ext cx="8839200" cy="2514600"/>
          </a:xfrm>
          <a:prstGeom prst="rect">
            <a:avLst/>
          </a:prstGeom>
          <a:noFill/>
          <a:ln w="9525">
            <a:noFill/>
            <a:miter lim="800000"/>
            <a:headEnd/>
            <a:tailEnd/>
          </a:ln>
        </p:spPr>
        <p:txBody>
          <a:bodyPr anchor="ctr"/>
          <a:lstStyle/>
          <a:p>
            <a:pPr algn="ctr"/>
            <a:r>
              <a:rPr lang="en-US" sz="3200"/>
              <a:t>Characteristics of Culturally &amp; Linguistically Competent Organizations</a:t>
            </a:r>
          </a:p>
        </p:txBody>
      </p:sp>
      <p:pic>
        <p:nvPicPr>
          <p:cNvPr id="71684" name="Picture 2" descr="Nccc logo"/>
          <p:cNvPicPr>
            <a:picLocks noChangeAspect="1" noChangeArrowheads="1"/>
          </p:cNvPicPr>
          <p:nvPr>
            <p:custDataLst>
              <p:tags r:id="rId2"/>
            </p:custDataLst>
          </p:nvPr>
        </p:nvPicPr>
        <p:blipFill>
          <a:blip r:embed="rId5"/>
          <a:srcRect/>
          <a:stretch>
            <a:fillRect/>
          </a:stretch>
        </p:blipFill>
        <p:spPr bwMode="auto">
          <a:xfrm>
            <a:off x="3200400" y="3200400"/>
            <a:ext cx="3081338" cy="2055813"/>
          </a:xfrm>
          <a:prstGeom prst="rect">
            <a:avLst/>
          </a:prstGeom>
          <a:noFill/>
          <a:ln w="9525">
            <a:noFill/>
            <a:miter lim="800000"/>
            <a:headEnd/>
            <a:tailEnd/>
          </a:ln>
        </p:spPr>
      </p:pic>
      <p:sp>
        <p:nvSpPr>
          <p:cNvPr id="71685" name="Slide Number Placeholder 1"/>
          <p:cNvSpPr>
            <a:spLocks noGrp="1"/>
          </p:cNvSpPr>
          <p:nvPr>
            <p:ph type="sldNum" sz="quarter" idx="11"/>
          </p:nvPr>
        </p:nvSpPr>
        <p:spPr>
          <a:noFill/>
        </p:spPr>
        <p:txBody>
          <a:bodyPr/>
          <a:lstStyle/>
          <a:p>
            <a:fld id="{C4560F91-3072-409E-83F4-680DF6D2D86F}" type="slidenum">
              <a:rPr lang="en-US">
                <a:cs typeface="Arial" charset="0"/>
              </a:rPr>
              <a:pPr/>
              <a:t>28</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3"/>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22530" name="Text Box 8"/>
          <p:cNvSpPr txBox="1">
            <a:spLocks noChangeArrowheads="1"/>
          </p:cNvSpPr>
          <p:nvPr/>
        </p:nvSpPr>
        <p:spPr bwMode="auto">
          <a:xfrm>
            <a:off x="3657600" y="6477000"/>
            <a:ext cx="45720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sp>
        <p:nvSpPr>
          <p:cNvPr id="22531" name="Rectangle 2"/>
          <p:cNvSpPr>
            <a:spLocks noChangeArrowheads="1"/>
          </p:cNvSpPr>
          <p:nvPr>
            <p:custDataLst>
              <p:tags r:id="rId2"/>
            </p:custDataLst>
          </p:nvPr>
        </p:nvSpPr>
        <p:spPr bwMode="auto">
          <a:xfrm>
            <a:off x="1066800" y="1600200"/>
            <a:ext cx="7086600" cy="2133600"/>
          </a:xfrm>
          <a:prstGeom prst="rect">
            <a:avLst/>
          </a:prstGeom>
          <a:noFill/>
          <a:ln w="38100">
            <a:noFill/>
            <a:miter lim="800000"/>
            <a:headEnd/>
            <a:tailEnd/>
          </a:ln>
        </p:spPr>
        <p:txBody>
          <a:bodyPr anchor="ctr"/>
          <a:lstStyle/>
          <a:p>
            <a:pPr algn="ctr"/>
            <a:endParaRPr lang="en-US" sz="4000" b="1">
              <a:latin typeface="Kabel Bk BT"/>
            </a:endParaRPr>
          </a:p>
        </p:txBody>
      </p:sp>
      <p:sp>
        <p:nvSpPr>
          <p:cNvPr id="22532" name="TextBox 7"/>
          <p:cNvSpPr txBox="1">
            <a:spLocks noChangeArrowheads="1"/>
          </p:cNvSpPr>
          <p:nvPr/>
        </p:nvSpPr>
        <p:spPr bwMode="auto">
          <a:xfrm>
            <a:off x="-33338" y="112713"/>
            <a:ext cx="9144001" cy="954087"/>
          </a:xfrm>
          <a:prstGeom prst="rect">
            <a:avLst/>
          </a:prstGeom>
          <a:noFill/>
          <a:ln w="9525">
            <a:noFill/>
            <a:miter lim="800000"/>
            <a:headEnd/>
            <a:tailEnd/>
          </a:ln>
        </p:spPr>
        <p:txBody>
          <a:bodyPr>
            <a:spAutoFit/>
          </a:bodyPr>
          <a:lstStyle/>
          <a:p>
            <a:pPr algn="ctr"/>
            <a:r>
              <a:rPr lang="en-US" sz="2800" b="1"/>
              <a:t>Rationale for Cultural and Linguistic Competence</a:t>
            </a:r>
          </a:p>
          <a:p>
            <a:pPr algn="ctr"/>
            <a:r>
              <a:rPr lang="en-US" sz="2800" b="1"/>
              <a:t> in Independent Living </a:t>
            </a:r>
          </a:p>
        </p:txBody>
      </p:sp>
      <p:graphicFrame>
        <p:nvGraphicFramePr>
          <p:cNvPr id="10" name="Diagram 9" descr="List of five bullet points: 1) Demographic changes in the U.S., its territories, and tribal communities; 2) Diversity of world views and beliefs about disability; 3) Laws &amp; Federal and State Mandates; 4) Improve quality, effectiveness, and satisfaction with services and supports; 5) Address racial, ethinic, socio-economic, and geographic disparities"/>
          <p:cNvGraphicFramePr/>
          <p:nvPr>
            <p:custDataLst>
              <p:tags r:id="rId3"/>
            </p:custDataLst>
          </p:nvPr>
        </p:nvGraphicFramePr>
        <p:xfrm>
          <a:off x="386443" y="1074471"/>
          <a:ext cx="8305800" cy="4876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2534" name="Picture 10" descr="United States Census 2010. It's in our hands."/>
          <p:cNvPicPr>
            <a:picLocks noChangeAspect="1"/>
          </p:cNvPicPr>
          <p:nvPr>
            <p:custDataLst>
              <p:tags r:id="rId4"/>
            </p:custDataLst>
          </p:nvPr>
        </p:nvPicPr>
        <p:blipFill>
          <a:blip r:embed="rId14"/>
          <a:srcRect/>
          <a:stretch>
            <a:fillRect/>
          </a:stretch>
        </p:blipFill>
        <p:spPr bwMode="auto">
          <a:xfrm>
            <a:off x="533400" y="1250950"/>
            <a:ext cx="884238" cy="698500"/>
          </a:xfrm>
          <a:prstGeom prst="rect">
            <a:avLst/>
          </a:prstGeom>
          <a:noFill/>
          <a:ln w="9525">
            <a:noFill/>
            <a:miter lim="800000"/>
            <a:headEnd/>
            <a:tailEnd/>
          </a:ln>
        </p:spPr>
      </p:pic>
      <p:pic>
        <p:nvPicPr>
          <p:cNvPr id="22535" name="Picture 1"/>
          <p:cNvPicPr>
            <a:picLocks noChangeAspect="1"/>
          </p:cNvPicPr>
          <p:nvPr>
            <p:custDataLst>
              <p:tags r:id="rId5"/>
            </p:custDataLst>
          </p:nvPr>
        </p:nvPicPr>
        <p:blipFill>
          <a:blip r:embed="rId15"/>
          <a:srcRect/>
          <a:stretch>
            <a:fillRect/>
          </a:stretch>
        </p:blipFill>
        <p:spPr bwMode="auto">
          <a:xfrm>
            <a:off x="555625" y="5105400"/>
            <a:ext cx="800100" cy="800100"/>
          </a:xfrm>
          <a:prstGeom prst="rect">
            <a:avLst/>
          </a:prstGeom>
          <a:noFill/>
          <a:ln w="9525">
            <a:noFill/>
            <a:miter lim="800000"/>
            <a:headEnd/>
            <a:tailEnd/>
          </a:ln>
        </p:spPr>
      </p:pic>
      <p:pic>
        <p:nvPicPr>
          <p:cNvPr id="22536" name="Picture 3" descr="NCCC logo"/>
          <p:cNvPicPr>
            <a:picLocks noChangeAspect="1" noChangeArrowheads="1"/>
          </p:cNvPicPr>
          <p:nvPr>
            <p:custDataLst>
              <p:tags r:id="rId6"/>
            </p:custDataLst>
          </p:nvPr>
        </p:nvPicPr>
        <p:blipFill>
          <a:blip r:embed="rId16"/>
          <a:srcRect/>
          <a:stretch>
            <a:fillRect/>
          </a:stretch>
        </p:blipFill>
        <p:spPr bwMode="auto">
          <a:xfrm>
            <a:off x="8418513" y="6365875"/>
            <a:ext cx="725487" cy="484188"/>
          </a:xfrm>
          <a:prstGeom prst="rect">
            <a:avLst/>
          </a:prstGeom>
          <a:noFill/>
          <a:ln w="9525">
            <a:noFill/>
            <a:miter lim="800000"/>
            <a:headEnd/>
            <a:tailEnd/>
          </a:ln>
        </p:spPr>
      </p:pic>
      <p:sp>
        <p:nvSpPr>
          <p:cNvPr id="22537" name="Slide Number Placeholder 2"/>
          <p:cNvSpPr>
            <a:spLocks noGrp="1"/>
          </p:cNvSpPr>
          <p:nvPr>
            <p:ph type="sldNum" sz="quarter" idx="11"/>
          </p:nvPr>
        </p:nvSpPr>
        <p:spPr>
          <a:noFill/>
        </p:spPr>
        <p:txBody>
          <a:bodyPr/>
          <a:lstStyle/>
          <a:p>
            <a:fld id="{D3508355-FAAE-415E-A399-84239D602197}" type="slidenum">
              <a:rPr lang="en-US">
                <a:cs typeface="Arial" charset="0"/>
              </a:rPr>
              <a:pPr/>
              <a:t>2</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sz="1800"/>
          </a:p>
        </p:txBody>
      </p:sp>
      <p:sp>
        <p:nvSpPr>
          <p:cNvPr id="73730" name="Line 4"/>
          <p:cNvSpPr>
            <a:spLocks noChangeShapeType="1"/>
          </p:cNvSpPr>
          <p:nvPr>
            <p:custDataLst>
              <p:tags r:id="rId2"/>
            </p:custDataLst>
          </p:nvPr>
        </p:nvSpPr>
        <p:spPr bwMode="auto">
          <a:xfrm>
            <a:off x="381000" y="1295400"/>
            <a:ext cx="8077200" cy="0"/>
          </a:xfrm>
          <a:prstGeom prst="line">
            <a:avLst/>
          </a:prstGeom>
          <a:noFill/>
          <a:ln w="38100">
            <a:solidFill>
              <a:srgbClr val="990000"/>
            </a:solidFill>
            <a:round/>
            <a:headEnd/>
            <a:tailEnd/>
          </a:ln>
        </p:spPr>
        <p:txBody>
          <a:bodyPr/>
          <a:lstStyle/>
          <a:p>
            <a:endParaRPr lang="en-US"/>
          </a:p>
        </p:txBody>
      </p:sp>
      <p:sp>
        <p:nvSpPr>
          <p:cNvPr id="73731" name="Text Box 6"/>
          <p:cNvSpPr txBox="1">
            <a:spLocks noChangeArrowheads="1"/>
          </p:cNvSpPr>
          <p:nvPr/>
        </p:nvSpPr>
        <p:spPr bwMode="auto">
          <a:xfrm>
            <a:off x="6369050" y="2895600"/>
            <a:ext cx="184150" cy="366713"/>
          </a:xfrm>
          <a:prstGeom prst="rect">
            <a:avLst/>
          </a:prstGeom>
          <a:noFill/>
          <a:ln w="9525">
            <a:noFill/>
            <a:miter lim="800000"/>
            <a:headEnd/>
            <a:tailEnd/>
          </a:ln>
        </p:spPr>
        <p:txBody>
          <a:bodyPr wrap="none">
            <a:spAutoFit/>
          </a:bodyPr>
          <a:lstStyle/>
          <a:p>
            <a:endParaRPr lang="en-US" sz="1800"/>
          </a:p>
        </p:txBody>
      </p:sp>
      <p:sp>
        <p:nvSpPr>
          <p:cNvPr id="73732" name="Rectangle 9"/>
          <p:cNvSpPr>
            <a:spLocks noChangeArrowheads="1"/>
          </p:cNvSpPr>
          <p:nvPr/>
        </p:nvSpPr>
        <p:spPr bwMode="auto">
          <a:xfrm>
            <a:off x="685800" y="1371600"/>
            <a:ext cx="7162800" cy="4340225"/>
          </a:xfrm>
          <a:prstGeom prst="rect">
            <a:avLst/>
          </a:prstGeom>
          <a:solidFill>
            <a:schemeClr val="bg1"/>
          </a:solidFill>
          <a:ln w="9525">
            <a:noFill/>
            <a:miter lim="800000"/>
            <a:headEnd/>
            <a:tailEnd/>
          </a:ln>
        </p:spPr>
        <p:txBody>
          <a:bodyPr>
            <a:spAutoFit/>
          </a:bodyPr>
          <a:lstStyle/>
          <a:p>
            <a:pPr>
              <a:spcBef>
                <a:spcPct val="50000"/>
              </a:spcBef>
              <a:buClr>
                <a:srgbClr val="003300"/>
              </a:buClr>
              <a:buFont typeface="Wingdings 2" pitchFamily="18" charset="2"/>
              <a:buBlip>
                <a:blip r:embed="rId5"/>
              </a:buBlip>
            </a:pPr>
            <a:r>
              <a:rPr lang="en-US" sz="2400">
                <a:latin typeface="ZapfHumnst Dm BT"/>
              </a:rPr>
              <a:t>  </a:t>
            </a:r>
            <a:r>
              <a:rPr lang="en-US" sz="2400"/>
              <a:t>philosophy</a:t>
            </a:r>
          </a:p>
          <a:p>
            <a:pPr>
              <a:spcBef>
                <a:spcPct val="50000"/>
              </a:spcBef>
              <a:buClr>
                <a:srgbClr val="003300"/>
              </a:buClr>
              <a:buFont typeface="Wingdings 2" pitchFamily="18" charset="2"/>
              <a:buBlip>
                <a:blip r:embed="rId5"/>
              </a:buBlip>
            </a:pPr>
            <a:r>
              <a:rPr lang="en-US" sz="2400"/>
              <a:t>  mission statement </a:t>
            </a:r>
          </a:p>
          <a:p>
            <a:pPr>
              <a:spcBef>
                <a:spcPct val="50000"/>
              </a:spcBef>
              <a:buClr>
                <a:srgbClr val="003300"/>
              </a:buClr>
              <a:buFont typeface="Wingdings 2" pitchFamily="18" charset="2"/>
              <a:buBlip>
                <a:blip r:embed="rId5"/>
              </a:buBlip>
            </a:pPr>
            <a:r>
              <a:rPr lang="en-US" sz="2400"/>
              <a:t>  policy, structures, procedures, practices </a:t>
            </a:r>
          </a:p>
          <a:p>
            <a:pPr>
              <a:spcBef>
                <a:spcPct val="50000"/>
              </a:spcBef>
              <a:buClr>
                <a:srgbClr val="003300"/>
              </a:buClr>
              <a:buFont typeface="Wingdings 2" pitchFamily="18" charset="2"/>
              <a:buBlip>
                <a:blip r:embed="rId5"/>
              </a:buBlip>
            </a:pPr>
            <a:r>
              <a:rPr lang="en-US" sz="2400"/>
              <a:t>  diverse, knowledgeable &amp; skilled workforce </a:t>
            </a:r>
          </a:p>
          <a:p>
            <a:pPr>
              <a:spcBef>
                <a:spcPct val="50000"/>
              </a:spcBef>
              <a:buClr>
                <a:srgbClr val="003300"/>
              </a:buClr>
              <a:buFont typeface="Wingdings 2" pitchFamily="18" charset="2"/>
              <a:buBlip>
                <a:blip r:embed="rId5"/>
              </a:buBlip>
            </a:pPr>
            <a:r>
              <a:rPr lang="en-US" sz="2400"/>
              <a:t>  dedicated resources &amp; incentives</a:t>
            </a:r>
          </a:p>
          <a:p>
            <a:pPr>
              <a:spcBef>
                <a:spcPct val="50000"/>
              </a:spcBef>
              <a:buClr>
                <a:srgbClr val="003300"/>
              </a:buClr>
              <a:buFont typeface="Wingdings 2" pitchFamily="18" charset="2"/>
              <a:buBlip>
                <a:blip r:embed="rId5"/>
              </a:buBlip>
            </a:pPr>
            <a:r>
              <a:rPr lang="en-US" sz="2400"/>
              <a:t>  community engagement &amp; partnerships</a:t>
            </a:r>
          </a:p>
          <a:p>
            <a:pPr>
              <a:spcBef>
                <a:spcPct val="50000"/>
              </a:spcBef>
              <a:buClr>
                <a:srgbClr val="003300"/>
              </a:buClr>
              <a:buFont typeface="Wingdings 2" pitchFamily="18" charset="2"/>
              <a:buBlip>
                <a:blip r:embed="rId5"/>
              </a:buBlip>
            </a:pPr>
            <a:r>
              <a:rPr lang="en-US" sz="2400"/>
              <a:t>  publish &amp; disseminate </a:t>
            </a:r>
          </a:p>
          <a:p>
            <a:pPr>
              <a:spcBef>
                <a:spcPct val="50000"/>
              </a:spcBef>
              <a:buClr>
                <a:srgbClr val="003300"/>
              </a:buClr>
              <a:buFont typeface="Wingdings 2" pitchFamily="18" charset="2"/>
              <a:buBlip>
                <a:blip r:embed="rId5"/>
              </a:buBlip>
            </a:pPr>
            <a:r>
              <a:rPr lang="en-US" sz="2400"/>
              <a:t>  advocacy  </a:t>
            </a:r>
            <a:endParaRPr lang="en-US" sz="2800">
              <a:latin typeface="ZapfHumnst Dm BT"/>
            </a:endParaRPr>
          </a:p>
        </p:txBody>
      </p:sp>
      <p:sp>
        <p:nvSpPr>
          <p:cNvPr id="592906" name="Rectangle 10"/>
          <p:cNvSpPr>
            <a:spLocks noChangeArrowheads="1"/>
          </p:cNvSpPr>
          <p:nvPr/>
        </p:nvSpPr>
        <p:spPr bwMode="auto">
          <a:xfrm>
            <a:off x="533400" y="152400"/>
            <a:ext cx="8153400" cy="990600"/>
          </a:xfrm>
          <a:prstGeom prst="rect">
            <a:avLst/>
          </a:prstGeom>
          <a:noFill/>
          <a:ln w="12700">
            <a:noFill/>
            <a:miter lim="800000"/>
            <a:headEnd/>
            <a:tailEnd/>
          </a:ln>
          <a:effectLst/>
        </p:spPr>
        <p:txBody>
          <a:bodyPr lIns="90488" tIns="44450" rIns="90488" bIns="44450" anchor="ctr"/>
          <a:lstStyle/>
          <a:p>
            <a:pPr algn="ctr">
              <a:defRPr/>
            </a:pPr>
            <a:r>
              <a:rPr lang="en-US" sz="3200" b="1">
                <a:effectLst>
                  <a:outerShdw blurRad="38100" dist="38100" dir="2700000" algn="tl">
                    <a:srgbClr val="C0C0C0"/>
                  </a:outerShdw>
                </a:effectLst>
                <a:cs typeface="+mn-cs"/>
              </a:rPr>
              <a:t>Characteristics of Culturally &amp; Linguistically Competent Organizations</a:t>
            </a:r>
          </a:p>
        </p:txBody>
      </p:sp>
      <p:sp>
        <p:nvSpPr>
          <p:cNvPr id="73734" name="Text Box 8"/>
          <p:cNvSpPr txBox="1">
            <a:spLocks noChangeArrowheads="1"/>
          </p:cNvSpPr>
          <p:nvPr/>
        </p:nvSpPr>
        <p:spPr bwMode="auto">
          <a:xfrm>
            <a:off x="41148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73735" name="Picture 3" descr="Nccc jpeg"/>
          <p:cNvPicPr>
            <a:picLocks noChangeAspect="1" noChangeArrowheads="1"/>
          </p:cNvPicPr>
          <p:nvPr/>
        </p:nvPicPr>
        <p:blipFill>
          <a:blip r:embed="rId6"/>
          <a:srcRect/>
          <a:stretch>
            <a:fillRect/>
          </a:stretch>
        </p:blipFill>
        <p:spPr bwMode="auto">
          <a:xfrm>
            <a:off x="8418513" y="6365875"/>
            <a:ext cx="725487" cy="484188"/>
          </a:xfrm>
          <a:prstGeom prst="rect">
            <a:avLst/>
          </a:prstGeom>
          <a:noFill/>
          <a:ln w="9525">
            <a:noFill/>
            <a:miter lim="800000"/>
            <a:headEnd/>
            <a:tailEnd/>
          </a:ln>
        </p:spPr>
      </p:pic>
      <p:sp>
        <p:nvSpPr>
          <p:cNvPr id="73736" name="Slide Number Placeholder 1"/>
          <p:cNvSpPr>
            <a:spLocks noGrp="1"/>
          </p:cNvSpPr>
          <p:nvPr>
            <p:ph type="sldNum" sz="quarter" idx="12"/>
          </p:nvPr>
        </p:nvSpPr>
        <p:spPr>
          <a:noFill/>
        </p:spPr>
        <p:txBody>
          <a:bodyPr/>
          <a:lstStyle/>
          <a:p>
            <a:fld id="{6D76A1C6-9CFA-4436-9ABA-86BAA258FAAF}" type="slidenum">
              <a:rPr lang="en-US" smtClean="0">
                <a:cs typeface="Arial" charset="0"/>
              </a:rPr>
              <a:pPr/>
              <a:t>29</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75778"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3600">
                <a:solidFill>
                  <a:schemeClr val="bg1"/>
                </a:solidFill>
              </a:rPr>
              <a:t>   CLC: What are the implications for SILCs</a:t>
            </a:r>
          </a:p>
        </p:txBody>
      </p:sp>
      <p:pic>
        <p:nvPicPr>
          <p:cNvPr id="75779" name="Picture 2" descr="C:\Documents and Settings\Administrator\Local Settings\Temporary Internet Files\Content.IE5\H5PGR6GO\MP900390083[1].jpg"/>
          <p:cNvPicPr>
            <a:picLocks noChangeAspect="1" noChangeArrowheads="1"/>
          </p:cNvPicPr>
          <p:nvPr/>
        </p:nvPicPr>
        <p:blipFill>
          <a:blip r:embed="rId4"/>
          <a:srcRect/>
          <a:stretch>
            <a:fillRect/>
          </a:stretch>
        </p:blipFill>
        <p:spPr bwMode="auto">
          <a:xfrm>
            <a:off x="7924800" y="609600"/>
            <a:ext cx="1219200" cy="5638800"/>
          </a:xfrm>
          <a:prstGeom prst="rect">
            <a:avLst/>
          </a:prstGeom>
          <a:noFill/>
          <a:ln w="9525">
            <a:noFill/>
            <a:miter lim="800000"/>
            <a:headEnd/>
            <a:tailEnd/>
          </a:ln>
        </p:spPr>
      </p:pic>
      <p:sp>
        <p:nvSpPr>
          <p:cNvPr id="75780" name="Rectangle 7"/>
          <p:cNvSpPr>
            <a:spLocks noChangeArrowheads="1"/>
          </p:cNvSpPr>
          <p:nvPr/>
        </p:nvSpPr>
        <p:spPr bwMode="auto">
          <a:xfrm>
            <a:off x="76200" y="762000"/>
            <a:ext cx="7924800" cy="4800600"/>
          </a:xfrm>
          <a:prstGeom prst="rect">
            <a:avLst/>
          </a:prstGeom>
          <a:noFill/>
          <a:ln w="9525">
            <a:noFill/>
            <a:miter lim="800000"/>
            <a:headEnd/>
            <a:tailEnd/>
          </a:ln>
        </p:spPr>
        <p:txBody>
          <a:bodyPr>
            <a:spAutoFit/>
          </a:bodyPr>
          <a:lstStyle/>
          <a:p>
            <a:pPr algn="ctr"/>
            <a:r>
              <a:rPr lang="en-US" b="1"/>
              <a:t>INDEPENDENT LIVING SERVICES </a:t>
            </a:r>
            <a:endParaRPr lang="en-US" sz="2800" b="1"/>
          </a:p>
          <a:p>
            <a:endParaRPr lang="en-US" sz="2400"/>
          </a:p>
          <a:p>
            <a:pPr>
              <a:buFontTx/>
              <a:buBlip>
                <a:blip r:embed="rId5"/>
              </a:buBlip>
            </a:pPr>
            <a:r>
              <a:rPr lang="en-US" sz="2400"/>
              <a:t>  acquire knowledge of cultural beliefs and practices </a:t>
            </a:r>
          </a:p>
          <a:p>
            <a:r>
              <a:rPr lang="en-US" sz="2400"/>
              <a:t>    about the concept of “independent”</a:t>
            </a:r>
          </a:p>
          <a:p>
            <a:endParaRPr lang="en-US" sz="800"/>
          </a:p>
          <a:p>
            <a:pPr>
              <a:buFontTx/>
              <a:buBlip>
                <a:blip r:embed="rId5"/>
              </a:buBlip>
            </a:pPr>
            <a:r>
              <a:rPr lang="en-US" sz="2400"/>
              <a:t>  identify best and evidence-based practices on </a:t>
            </a:r>
          </a:p>
          <a:p>
            <a:r>
              <a:rPr lang="en-US" sz="2400"/>
              <a:t>     increasing and enhancing independent living   </a:t>
            </a:r>
          </a:p>
          <a:p>
            <a:r>
              <a:rPr lang="en-US" sz="2400"/>
              <a:t>     services within culturally and linguistically diverse  </a:t>
            </a:r>
          </a:p>
          <a:p>
            <a:r>
              <a:rPr lang="en-US" sz="2400"/>
              <a:t>     communities</a:t>
            </a:r>
          </a:p>
          <a:p>
            <a:endParaRPr lang="en-US" sz="800"/>
          </a:p>
          <a:p>
            <a:pPr>
              <a:buFontTx/>
              <a:buBlip>
                <a:blip r:embed="rId5"/>
              </a:buBlip>
            </a:pPr>
            <a:r>
              <a:rPr lang="en-US" sz="2400"/>
              <a:t>  ensure that the state plan addresses the role of </a:t>
            </a:r>
          </a:p>
          <a:p>
            <a:r>
              <a:rPr lang="en-US" sz="2400"/>
              <a:t>    cultural and linguistic competence in independent</a:t>
            </a:r>
          </a:p>
          <a:p>
            <a:r>
              <a:rPr lang="en-US" sz="2400"/>
              <a:t>    living (i.e. philosophy, policy, and practice, evaluation)</a:t>
            </a:r>
            <a:endParaRPr lang="en-US" sz="800"/>
          </a:p>
          <a:p>
            <a:endParaRPr lang="en-US" sz="2400"/>
          </a:p>
        </p:txBody>
      </p:sp>
      <p:sp>
        <p:nvSpPr>
          <p:cNvPr id="75781"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75782" name="Picture 3" descr="Nccc jpeg"/>
          <p:cNvPicPr>
            <a:picLocks noChangeAspect="1" noChangeArrowheads="1"/>
          </p:cNvPicPr>
          <p:nvPr/>
        </p:nvPicPr>
        <p:blipFill>
          <a:blip r:embed="rId6"/>
          <a:srcRect/>
          <a:stretch>
            <a:fillRect/>
          </a:stretch>
        </p:blipFill>
        <p:spPr bwMode="auto">
          <a:xfrm>
            <a:off x="8418513" y="6365875"/>
            <a:ext cx="725487" cy="484188"/>
          </a:xfrm>
          <a:prstGeom prst="rect">
            <a:avLst/>
          </a:prstGeom>
          <a:noFill/>
          <a:ln w="9525">
            <a:noFill/>
            <a:miter lim="800000"/>
            <a:headEnd/>
            <a:tailEnd/>
          </a:ln>
        </p:spPr>
      </p:pic>
      <p:sp>
        <p:nvSpPr>
          <p:cNvPr id="75783" name="Slide Number Placeholder 1"/>
          <p:cNvSpPr>
            <a:spLocks noGrp="1"/>
          </p:cNvSpPr>
          <p:nvPr>
            <p:ph type="sldNum" sz="quarter" idx="11"/>
          </p:nvPr>
        </p:nvSpPr>
        <p:spPr>
          <a:noFill/>
        </p:spPr>
        <p:txBody>
          <a:bodyPr/>
          <a:lstStyle/>
          <a:p>
            <a:fld id="{B8D045FD-47CD-4A52-B00C-C55C268BCB53}" type="slidenum">
              <a:rPr lang="en-US">
                <a:cs typeface="Arial" charset="0"/>
              </a:rPr>
              <a:pPr/>
              <a:t>30</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77826"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3600">
                <a:solidFill>
                  <a:schemeClr val="bg1"/>
                </a:solidFill>
              </a:rPr>
              <a:t>   CLC: What are the implications for SILCs</a:t>
            </a:r>
          </a:p>
        </p:txBody>
      </p:sp>
      <p:pic>
        <p:nvPicPr>
          <p:cNvPr id="77827" name="Picture 2" descr="C:\Documents and Settings\Administrator\Local Settings\Temporary Internet Files\Content.IE5\H5PGR6GO\MP900390083[1].jpg"/>
          <p:cNvPicPr>
            <a:picLocks noChangeAspect="1" noChangeArrowheads="1"/>
          </p:cNvPicPr>
          <p:nvPr/>
        </p:nvPicPr>
        <p:blipFill>
          <a:blip r:embed="rId4"/>
          <a:srcRect/>
          <a:stretch>
            <a:fillRect/>
          </a:stretch>
        </p:blipFill>
        <p:spPr bwMode="auto">
          <a:xfrm>
            <a:off x="7924800" y="609600"/>
            <a:ext cx="1219200" cy="5638800"/>
          </a:xfrm>
          <a:prstGeom prst="rect">
            <a:avLst/>
          </a:prstGeom>
          <a:noFill/>
          <a:ln w="9525">
            <a:noFill/>
            <a:miter lim="800000"/>
            <a:headEnd/>
            <a:tailEnd/>
          </a:ln>
        </p:spPr>
      </p:pic>
      <p:sp>
        <p:nvSpPr>
          <p:cNvPr id="77828" name="Rectangle 7"/>
          <p:cNvSpPr>
            <a:spLocks noChangeArrowheads="1"/>
          </p:cNvSpPr>
          <p:nvPr/>
        </p:nvSpPr>
        <p:spPr bwMode="auto">
          <a:xfrm>
            <a:off x="228600" y="762000"/>
            <a:ext cx="7848600" cy="5078413"/>
          </a:xfrm>
          <a:prstGeom prst="rect">
            <a:avLst/>
          </a:prstGeom>
          <a:noFill/>
          <a:ln w="9525">
            <a:noFill/>
            <a:miter lim="800000"/>
            <a:headEnd/>
            <a:tailEnd/>
          </a:ln>
        </p:spPr>
        <p:txBody>
          <a:bodyPr>
            <a:spAutoFit/>
          </a:bodyPr>
          <a:lstStyle/>
          <a:p>
            <a:pPr algn="ctr"/>
            <a:r>
              <a:rPr lang="en-US" b="1"/>
              <a:t>DATA GATHERING &amp; ANALYSIS </a:t>
            </a:r>
          </a:p>
          <a:p>
            <a:pPr algn="ctr"/>
            <a:r>
              <a:rPr lang="en-US" b="1"/>
              <a:t>TO INFORM PUBLIC POLICY  </a:t>
            </a:r>
            <a:endParaRPr lang="en-US" sz="2800" b="1"/>
          </a:p>
          <a:p>
            <a:pPr algn="ctr"/>
            <a:endParaRPr lang="en-US" sz="800"/>
          </a:p>
          <a:p>
            <a:pPr>
              <a:buFontTx/>
              <a:buBlip>
                <a:blip r:embed="rId5"/>
              </a:buBlip>
            </a:pPr>
            <a:r>
              <a:rPr lang="en-US" sz="2000"/>
              <a:t>  </a:t>
            </a:r>
            <a:r>
              <a:rPr lang="en-US" sz="2400"/>
              <a:t>ensure the collection of racial, ethnic, and primary </a:t>
            </a:r>
          </a:p>
          <a:p>
            <a:r>
              <a:rPr lang="en-US" sz="2400"/>
              <a:t>    language data for all independent living services</a:t>
            </a:r>
          </a:p>
          <a:p>
            <a:endParaRPr lang="en-US" sz="800"/>
          </a:p>
          <a:p>
            <a:pPr>
              <a:buFontTx/>
              <a:buBlip>
                <a:blip r:embed="rId5"/>
              </a:buBlip>
            </a:pPr>
            <a:r>
              <a:rPr lang="en-US" sz="2400"/>
              <a:t>  identify the nature and scope of disparities  (i.e. race,</a:t>
            </a:r>
          </a:p>
          <a:p>
            <a:r>
              <a:rPr lang="en-US" sz="2400"/>
              <a:t>    ethnicity, gender, primary language, geographic</a:t>
            </a:r>
          </a:p>
          <a:p>
            <a:r>
              <a:rPr lang="en-US" sz="2400"/>
              <a:t>    locale) </a:t>
            </a:r>
          </a:p>
          <a:p>
            <a:endParaRPr lang="en-US" sz="800"/>
          </a:p>
          <a:p>
            <a:pPr>
              <a:buFontTx/>
              <a:buBlip>
                <a:blip r:embed="rId5"/>
              </a:buBlip>
            </a:pPr>
            <a:r>
              <a:rPr lang="en-US" sz="2400"/>
              <a:t> develop reports that include policy implications of </a:t>
            </a:r>
          </a:p>
          <a:p>
            <a:r>
              <a:rPr lang="en-US" sz="2400"/>
              <a:t>    addressing disparities within the state </a:t>
            </a:r>
          </a:p>
          <a:p>
            <a:endParaRPr lang="en-US" sz="800"/>
          </a:p>
          <a:p>
            <a:pPr>
              <a:buFontTx/>
              <a:buBlip>
                <a:blip r:embed="rId5"/>
              </a:buBlip>
            </a:pPr>
            <a:r>
              <a:rPr lang="en-US" sz="2400"/>
              <a:t> conduct studies on preferences, needs, and</a:t>
            </a:r>
          </a:p>
          <a:p>
            <a:r>
              <a:rPr lang="en-US" sz="2400"/>
              <a:t>   satisfaction with independent living services for</a:t>
            </a:r>
          </a:p>
          <a:p>
            <a:r>
              <a:rPr lang="en-US" sz="2400"/>
              <a:t>   culturally and linguistically diverse groups </a:t>
            </a:r>
          </a:p>
        </p:txBody>
      </p:sp>
      <p:sp>
        <p:nvSpPr>
          <p:cNvPr id="77829"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77830" name="Picture 3" descr="Nccc jpeg"/>
          <p:cNvPicPr>
            <a:picLocks noChangeAspect="1" noChangeArrowheads="1"/>
          </p:cNvPicPr>
          <p:nvPr/>
        </p:nvPicPr>
        <p:blipFill>
          <a:blip r:embed="rId6"/>
          <a:srcRect/>
          <a:stretch>
            <a:fillRect/>
          </a:stretch>
        </p:blipFill>
        <p:spPr bwMode="auto">
          <a:xfrm>
            <a:off x="8418513" y="6365875"/>
            <a:ext cx="725487" cy="484188"/>
          </a:xfrm>
          <a:prstGeom prst="rect">
            <a:avLst/>
          </a:prstGeom>
          <a:noFill/>
          <a:ln w="9525">
            <a:noFill/>
            <a:miter lim="800000"/>
            <a:headEnd/>
            <a:tailEnd/>
          </a:ln>
        </p:spPr>
      </p:pic>
      <p:sp>
        <p:nvSpPr>
          <p:cNvPr id="77831" name="Slide Number Placeholder 1"/>
          <p:cNvSpPr>
            <a:spLocks noGrp="1"/>
          </p:cNvSpPr>
          <p:nvPr>
            <p:ph type="sldNum" sz="quarter" idx="11"/>
          </p:nvPr>
        </p:nvSpPr>
        <p:spPr>
          <a:noFill/>
        </p:spPr>
        <p:txBody>
          <a:bodyPr/>
          <a:lstStyle/>
          <a:p>
            <a:fld id="{F3723748-3260-4371-BD26-3E510FF25AF0}" type="slidenum">
              <a:rPr lang="en-US">
                <a:cs typeface="Arial" charset="0"/>
              </a:rPr>
              <a:pPr/>
              <a:t>31</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79874"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3600">
                <a:solidFill>
                  <a:schemeClr val="bg1"/>
                </a:solidFill>
              </a:rPr>
              <a:t>   CLC: What are the implications for SILCs</a:t>
            </a:r>
          </a:p>
        </p:txBody>
      </p:sp>
      <p:pic>
        <p:nvPicPr>
          <p:cNvPr id="79875" name="Picture 2" descr="C:\Documents and Settings\Administrator\Local Settings\Temporary Internet Files\Content.IE5\H5PGR6GO\MP900390083[1].jpg"/>
          <p:cNvPicPr>
            <a:picLocks noChangeAspect="1" noChangeArrowheads="1"/>
          </p:cNvPicPr>
          <p:nvPr/>
        </p:nvPicPr>
        <p:blipFill>
          <a:blip r:embed="rId4"/>
          <a:srcRect/>
          <a:stretch>
            <a:fillRect/>
          </a:stretch>
        </p:blipFill>
        <p:spPr bwMode="auto">
          <a:xfrm>
            <a:off x="7924800" y="609600"/>
            <a:ext cx="1219200" cy="5638800"/>
          </a:xfrm>
          <a:prstGeom prst="rect">
            <a:avLst/>
          </a:prstGeom>
          <a:noFill/>
          <a:ln w="9525">
            <a:noFill/>
            <a:miter lim="800000"/>
            <a:headEnd/>
            <a:tailEnd/>
          </a:ln>
        </p:spPr>
      </p:pic>
      <p:sp>
        <p:nvSpPr>
          <p:cNvPr id="79876" name="Rectangle 7"/>
          <p:cNvSpPr>
            <a:spLocks noChangeArrowheads="1"/>
          </p:cNvSpPr>
          <p:nvPr/>
        </p:nvSpPr>
        <p:spPr bwMode="auto">
          <a:xfrm>
            <a:off x="228600" y="762000"/>
            <a:ext cx="7620000" cy="5016500"/>
          </a:xfrm>
          <a:prstGeom prst="rect">
            <a:avLst/>
          </a:prstGeom>
          <a:noFill/>
          <a:ln w="9525">
            <a:noFill/>
            <a:miter lim="800000"/>
            <a:headEnd/>
            <a:tailEnd/>
          </a:ln>
        </p:spPr>
        <p:txBody>
          <a:bodyPr>
            <a:spAutoFit/>
          </a:bodyPr>
          <a:lstStyle/>
          <a:p>
            <a:pPr algn="ctr"/>
            <a:r>
              <a:rPr lang="en-US" b="1"/>
              <a:t>ENGAGING COMMUNITIES IN SPIL DEVELOPMENT &amp; EVALUATION    </a:t>
            </a:r>
            <a:endParaRPr lang="en-US" sz="2800" b="1"/>
          </a:p>
          <a:p>
            <a:pPr algn="ctr"/>
            <a:endParaRPr lang="en-US" sz="2400"/>
          </a:p>
          <a:p>
            <a:pPr>
              <a:buFontTx/>
              <a:buBlip>
                <a:blip r:embed="rId5"/>
              </a:buBlip>
            </a:pPr>
            <a:r>
              <a:rPr lang="en-US" sz="2400"/>
              <a:t>  ensure that community engagement activities  </a:t>
            </a:r>
          </a:p>
          <a:p>
            <a:r>
              <a:rPr lang="en-US" sz="2400"/>
              <a:t>     incorporate cultural beliefs and practices</a:t>
            </a:r>
          </a:p>
          <a:p>
            <a:pPr>
              <a:buFontTx/>
              <a:buBlip>
                <a:blip r:embed="rId5"/>
              </a:buBlip>
            </a:pPr>
            <a:r>
              <a:rPr lang="en-US" sz="2400"/>
              <a:t>  ensure that community engagement activities are </a:t>
            </a:r>
          </a:p>
          <a:p>
            <a:r>
              <a:rPr lang="en-US" sz="2400"/>
              <a:t>     conducted in a culturally and linguistically </a:t>
            </a:r>
          </a:p>
          <a:p>
            <a:r>
              <a:rPr lang="en-US" sz="2400"/>
              <a:t>     competent manner, including but not limited to: </a:t>
            </a:r>
          </a:p>
          <a:p>
            <a:r>
              <a:rPr lang="en-US" sz="2400"/>
              <a:t>     - </a:t>
            </a:r>
            <a:r>
              <a:rPr lang="en-US" sz="2000"/>
              <a:t>provision of language access services (interpretation and </a:t>
            </a:r>
          </a:p>
          <a:p>
            <a:r>
              <a:rPr lang="en-US" sz="2000"/>
              <a:t>         translation)</a:t>
            </a:r>
          </a:p>
          <a:p>
            <a:r>
              <a:rPr lang="en-US" sz="2000"/>
              <a:t>       - scheduling avoids cultural, religious, spiritual observances </a:t>
            </a:r>
          </a:p>
          <a:p>
            <a:r>
              <a:rPr lang="en-US" sz="2000"/>
              <a:t>       - racial, ethnic, language and gender concordance (when </a:t>
            </a:r>
          </a:p>
          <a:p>
            <a:r>
              <a:rPr lang="en-US" sz="2000"/>
              <a:t>         requested)</a:t>
            </a:r>
          </a:p>
          <a:p>
            <a:r>
              <a:rPr lang="en-US" sz="2000"/>
              <a:t>       </a:t>
            </a:r>
            <a:endParaRPr lang="en-US" sz="1600"/>
          </a:p>
        </p:txBody>
      </p:sp>
      <p:sp>
        <p:nvSpPr>
          <p:cNvPr id="79877"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79878" name="Picture 3" descr="Nccc jpeg"/>
          <p:cNvPicPr>
            <a:picLocks noChangeAspect="1" noChangeArrowheads="1"/>
          </p:cNvPicPr>
          <p:nvPr/>
        </p:nvPicPr>
        <p:blipFill>
          <a:blip r:embed="rId6"/>
          <a:srcRect/>
          <a:stretch>
            <a:fillRect/>
          </a:stretch>
        </p:blipFill>
        <p:spPr bwMode="auto">
          <a:xfrm>
            <a:off x="8418513" y="6365875"/>
            <a:ext cx="725487" cy="484188"/>
          </a:xfrm>
          <a:prstGeom prst="rect">
            <a:avLst/>
          </a:prstGeom>
          <a:noFill/>
          <a:ln w="9525">
            <a:noFill/>
            <a:miter lim="800000"/>
            <a:headEnd/>
            <a:tailEnd/>
          </a:ln>
        </p:spPr>
      </p:pic>
      <p:sp>
        <p:nvSpPr>
          <p:cNvPr id="79879" name="Slide Number Placeholder 1"/>
          <p:cNvSpPr>
            <a:spLocks noGrp="1"/>
          </p:cNvSpPr>
          <p:nvPr>
            <p:ph type="sldNum" sz="quarter" idx="11"/>
          </p:nvPr>
        </p:nvSpPr>
        <p:spPr>
          <a:noFill/>
        </p:spPr>
        <p:txBody>
          <a:bodyPr/>
          <a:lstStyle/>
          <a:p>
            <a:fld id="{5592272E-B4E7-45C7-B246-CC50B1B51692}" type="slidenum">
              <a:rPr lang="en-US">
                <a:cs typeface="Arial" charset="0"/>
              </a:rPr>
              <a:pPr/>
              <a:t>32</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81922"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3600">
                <a:solidFill>
                  <a:schemeClr val="bg1"/>
                </a:solidFill>
              </a:rPr>
              <a:t>   CLC: What are the implications for SILCs</a:t>
            </a:r>
          </a:p>
        </p:txBody>
      </p:sp>
      <p:pic>
        <p:nvPicPr>
          <p:cNvPr id="81923" name="Picture 2" descr="C:\Documents and Settings\Administrator\Local Settings\Temporary Internet Files\Content.IE5\H5PGR6GO\MP900390083[1].jpg"/>
          <p:cNvPicPr>
            <a:picLocks noChangeAspect="1" noChangeArrowheads="1"/>
          </p:cNvPicPr>
          <p:nvPr/>
        </p:nvPicPr>
        <p:blipFill>
          <a:blip r:embed="rId4"/>
          <a:srcRect/>
          <a:stretch>
            <a:fillRect/>
          </a:stretch>
        </p:blipFill>
        <p:spPr bwMode="auto">
          <a:xfrm>
            <a:off x="7924800" y="609600"/>
            <a:ext cx="1219200" cy="5638800"/>
          </a:xfrm>
          <a:prstGeom prst="rect">
            <a:avLst/>
          </a:prstGeom>
          <a:noFill/>
          <a:ln w="9525">
            <a:noFill/>
            <a:miter lim="800000"/>
            <a:headEnd/>
            <a:tailEnd/>
          </a:ln>
        </p:spPr>
      </p:pic>
      <p:sp>
        <p:nvSpPr>
          <p:cNvPr id="81924" name="Rectangle 7"/>
          <p:cNvSpPr>
            <a:spLocks noChangeArrowheads="1"/>
          </p:cNvSpPr>
          <p:nvPr/>
        </p:nvSpPr>
        <p:spPr bwMode="auto">
          <a:xfrm>
            <a:off x="76200" y="762000"/>
            <a:ext cx="7848600" cy="4400550"/>
          </a:xfrm>
          <a:prstGeom prst="rect">
            <a:avLst/>
          </a:prstGeom>
          <a:noFill/>
          <a:ln w="9525">
            <a:noFill/>
            <a:miter lim="800000"/>
            <a:headEnd/>
            <a:tailEnd/>
          </a:ln>
        </p:spPr>
        <p:txBody>
          <a:bodyPr>
            <a:spAutoFit/>
          </a:bodyPr>
          <a:lstStyle/>
          <a:p>
            <a:pPr algn="ctr"/>
            <a:r>
              <a:rPr lang="en-US" b="1"/>
              <a:t>ENGAGING COMMUNITIES IN SPIL DEVELOPMENT &amp; EVALUATION    </a:t>
            </a:r>
            <a:endParaRPr lang="en-US" sz="2800" b="1"/>
          </a:p>
          <a:p>
            <a:r>
              <a:rPr lang="en-US" sz="2400"/>
              <a:t>(cont’d)</a:t>
            </a:r>
          </a:p>
          <a:p>
            <a:endParaRPr lang="en-US" sz="800"/>
          </a:p>
          <a:p>
            <a:pPr>
              <a:buFontTx/>
              <a:buBlip>
                <a:blip r:embed="rId5"/>
              </a:buBlip>
            </a:pPr>
            <a:r>
              <a:rPr lang="en-US" sz="2400"/>
              <a:t>  ensure that community engagement activities are </a:t>
            </a:r>
          </a:p>
          <a:p>
            <a:r>
              <a:rPr lang="en-US" sz="2400"/>
              <a:t>    conducted in a culturally and linguistically </a:t>
            </a:r>
          </a:p>
          <a:p>
            <a:r>
              <a:rPr lang="en-US" sz="2400"/>
              <a:t>    competent manner, including but not limited to: </a:t>
            </a:r>
          </a:p>
          <a:p>
            <a:r>
              <a:rPr lang="en-US" sz="2400"/>
              <a:t>     </a:t>
            </a:r>
            <a:r>
              <a:rPr lang="en-US" sz="2000"/>
              <a:t>-  recognizes and acknowledges culturally-defined approaches </a:t>
            </a:r>
          </a:p>
          <a:p>
            <a:r>
              <a:rPr lang="en-US" sz="2000"/>
              <a:t>         to advocacy </a:t>
            </a:r>
          </a:p>
          <a:p>
            <a:r>
              <a:rPr lang="en-US" sz="2000"/>
              <a:t>      -  convene at times and settings in keeping with individual and </a:t>
            </a:r>
          </a:p>
          <a:p>
            <a:r>
              <a:rPr lang="en-US" sz="2000"/>
              <a:t>         community norms</a:t>
            </a:r>
          </a:p>
          <a:p>
            <a:pPr lvl="1"/>
            <a:r>
              <a:rPr lang="en-US" sz="2000"/>
              <a:t>- evaluation includes the extent to which culture and language</a:t>
            </a:r>
          </a:p>
          <a:p>
            <a:pPr lvl="1"/>
            <a:r>
              <a:rPr lang="en-US" sz="2000"/>
              <a:t>  are addressed</a:t>
            </a:r>
          </a:p>
        </p:txBody>
      </p:sp>
      <p:sp>
        <p:nvSpPr>
          <p:cNvPr id="81925"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81926" name="Picture 3" descr="Nccc jpeg"/>
          <p:cNvPicPr>
            <a:picLocks noChangeAspect="1" noChangeArrowheads="1"/>
          </p:cNvPicPr>
          <p:nvPr/>
        </p:nvPicPr>
        <p:blipFill>
          <a:blip r:embed="rId6"/>
          <a:srcRect/>
          <a:stretch>
            <a:fillRect/>
          </a:stretch>
        </p:blipFill>
        <p:spPr bwMode="auto">
          <a:xfrm>
            <a:off x="8418513" y="6365875"/>
            <a:ext cx="725487" cy="484188"/>
          </a:xfrm>
          <a:prstGeom prst="rect">
            <a:avLst/>
          </a:prstGeom>
          <a:noFill/>
          <a:ln w="9525">
            <a:noFill/>
            <a:miter lim="800000"/>
            <a:headEnd/>
            <a:tailEnd/>
          </a:ln>
        </p:spPr>
      </p:pic>
      <p:sp>
        <p:nvSpPr>
          <p:cNvPr id="81927" name="Slide Number Placeholder 1"/>
          <p:cNvSpPr>
            <a:spLocks noGrp="1"/>
          </p:cNvSpPr>
          <p:nvPr>
            <p:ph type="sldNum" sz="quarter" idx="11"/>
          </p:nvPr>
        </p:nvSpPr>
        <p:spPr>
          <a:noFill/>
        </p:spPr>
        <p:txBody>
          <a:bodyPr/>
          <a:lstStyle/>
          <a:p>
            <a:fld id="{65F8FEBC-FED2-4FB9-8AF6-6B5B7B2AA975}" type="slidenum">
              <a:rPr lang="en-US">
                <a:cs typeface="Arial" charset="0"/>
              </a:rPr>
              <a:pPr/>
              <a:t>33</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54175"/>
            <a:ext cx="8077200" cy="4548188"/>
          </a:xfrm>
        </p:spPr>
        <p:txBody>
          <a:bodyPr/>
          <a:lstStyle/>
          <a:p>
            <a:pPr>
              <a:buFontTx/>
              <a:buBlip>
                <a:blip r:embed="rId4"/>
              </a:buBlip>
              <a:defRPr/>
            </a:pPr>
            <a:r>
              <a:rPr lang="en-US" sz="2200" dirty="0" smtClean="0"/>
              <a:t>conduct information dissemination and public awareness efforts about the SPIL within diverse communities including:</a:t>
            </a:r>
          </a:p>
          <a:p>
            <a:pPr lvl="1">
              <a:buFont typeface="Arial" pitchFamily="34" charset="0"/>
              <a:buChar char="–"/>
              <a:defRPr/>
            </a:pPr>
            <a:r>
              <a:rPr lang="en-US" sz="2000" dirty="0" smtClean="0"/>
              <a:t>urban, suburban, frontier</a:t>
            </a:r>
          </a:p>
          <a:p>
            <a:pPr lvl="1">
              <a:buFont typeface="Arial" pitchFamily="34" charset="0"/>
              <a:buChar char="–"/>
              <a:defRPr/>
            </a:pPr>
            <a:r>
              <a:rPr lang="en-US" sz="2000" dirty="0" smtClean="0"/>
              <a:t>tribal communities</a:t>
            </a:r>
          </a:p>
          <a:p>
            <a:pPr lvl="1">
              <a:buFont typeface="Arial" pitchFamily="34" charset="0"/>
              <a:buChar char="–"/>
              <a:defRPr/>
            </a:pPr>
            <a:r>
              <a:rPr lang="en-US" sz="2000" dirty="0" smtClean="0"/>
              <a:t>U.S. territories</a:t>
            </a:r>
          </a:p>
          <a:p>
            <a:pPr>
              <a:buFontTx/>
              <a:buBlip>
                <a:blip r:embed="rId4"/>
              </a:buBlip>
              <a:defRPr/>
            </a:pPr>
            <a:r>
              <a:rPr lang="en-US" sz="2200" dirty="0" smtClean="0"/>
              <a:t>ensure information dissemination in languages other than English</a:t>
            </a:r>
          </a:p>
          <a:p>
            <a:pPr>
              <a:buSzPct val="100000"/>
              <a:buFontTx/>
              <a:buBlip>
                <a:blip r:embed="rId4"/>
              </a:buBlip>
              <a:defRPr/>
            </a:pPr>
            <a:r>
              <a:rPr lang="en-US" sz="2200" dirty="0" smtClean="0"/>
              <a:t>collaborate with cultural brokers and key community</a:t>
            </a:r>
          </a:p>
          <a:p>
            <a:pPr marL="0" indent="0">
              <a:buSzPct val="150000"/>
              <a:buFontTx/>
              <a:buNone/>
              <a:defRPr/>
            </a:pPr>
            <a:r>
              <a:rPr lang="en-US" sz="2200" dirty="0"/>
              <a:t> </a:t>
            </a:r>
            <a:r>
              <a:rPr lang="en-US" sz="2200" dirty="0" smtClean="0"/>
              <a:t>    informants to conduct community engagement activities</a:t>
            </a:r>
          </a:p>
          <a:p>
            <a:pPr>
              <a:buSzPct val="100000"/>
              <a:buFontTx/>
              <a:buBlip>
                <a:blip r:embed="rId4"/>
              </a:buBlip>
              <a:defRPr/>
            </a:pPr>
            <a:r>
              <a:rPr lang="en-US" sz="2200" dirty="0" smtClean="0"/>
              <a:t>provide guidance on developing policy and practices that</a:t>
            </a:r>
          </a:p>
          <a:p>
            <a:pPr marL="0" indent="0">
              <a:buSzPct val="150000"/>
              <a:buFontTx/>
              <a:buNone/>
              <a:defRPr/>
            </a:pPr>
            <a:r>
              <a:rPr lang="en-US" sz="2200" dirty="0"/>
              <a:t> </a:t>
            </a:r>
            <a:r>
              <a:rPr lang="en-US" sz="2200" dirty="0" smtClean="0"/>
              <a:t>    support culturally and linguistically competent community</a:t>
            </a:r>
          </a:p>
          <a:p>
            <a:pPr marL="0" indent="0">
              <a:buSzPct val="150000"/>
              <a:buFontTx/>
              <a:buNone/>
              <a:defRPr/>
            </a:pPr>
            <a:r>
              <a:rPr lang="en-US" sz="2200" dirty="0"/>
              <a:t> </a:t>
            </a:r>
            <a:r>
              <a:rPr lang="en-US" sz="2200" dirty="0" smtClean="0"/>
              <a:t>    outreach and engagement</a:t>
            </a:r>
            <a:endParaRPr lang="en-US" sz="2400" dirty="0"/>
          </a:p>
          <a:p>
            <a:pPr marL="0" indent="0">
              <a:buFontTx/>
              <a:buNone/>
              <a:defRPr/>
            </a:pPr>
            <a:endParaRPr lang="en-US" dirty="0"/>
          </a:p>
        </p:txBody>
      </p:sp>
      <p:sp>
        <p:nvSpPr>
          <p:cNvPr id="83970" name="Text Box 3"/>
          <p:cNvSpPr>
            <a:spLocks noGrp="1" noChangeArrowheads="1"/>
          </p:cNvSpPr>
          <p:nvPr>
            <p:ph type="title"/>
          </p:nvPr>
        </p:nvSpPr>
        <p:spPr>
          <a:xfrm>
            <a:off x="0" y="0"/>
            <a:ext cx="9144000" cy="715963"/>
          </a:xfrm>
          <a:gradFill rotWithShape="1">
            <a:gsLst>
              <a:gs pos="0">
                <a:srgbClr val="990000"/>
              </a:gs>
              <a:gs pos="100000">
                <a:srgbClr val="B13D3D"/>
              </a:gs>
            </a:gsLst>
            <a:lin ang="5400000" scaled="1"/>
          </a:gradFill>
        </p:spPr>
        <p:txBody>
          <a:bodyPr/>
          <a:lstStyle/>
          <a:p>
            <a:pPr>
              <a:spcBef>
                <a:spcPct val="50000"/>
              </a:spcBef>
            </a:pPr>
            <a:r>
              <a:rPr lang="en-US" sz="3600" smtClean="0">
                <a:solidFill>
                  <a:schemeClr val="bg1"/>
                </a:solidFill>
              </a:rPr>
              <a:t>   CLC: What are the implications for SILCs</a:t>
            </a:r>
          </a:p>
        </p:txBody>
      </p:sp>
      <p:sp>
        <p:nvSpPr>
          <p:cNvPr id="83971" name="Rectangle 6"/>
          <p:cNvSpPr>
            <a:spLocks noChangeArrowheads="1"/>
          </p:cNvSpPr>
          <p:nvPr/>
        </p:nvSpPr>
        <p:spPr bwMode="auto">
          <a:xfrm>
            <a:off x="228600" y="762000"/>
            <a:ext cx="7467600" cy="892175"/>
          </a:xfrm>
          <a:prstGeom prst="rect">
            <a:avLst/>
          </a:prstGeom>
          <a:noFill/>
          <a:ln w="9525">
            <a:noFill/>
            <a:miter lim="800000"/>
            <a:headEnd/>
            <a:tailEnd/>
          </a:ln>
        </p:spPr>
        <p:txBody>
          <a:bodyPr>
            <a:spAutoFit/>
          </a:bodyPr>
          <a:lstStyle/>
          <a:p>
            <a:pPr algn="ctr"/>
            <a:r>
              <a:rPr lang="en-US" b="1"/>
              <a:t>ENGAGING COMMUNITIES IN SPIL </a:t>
            </a:r>
          </a:p>
          <a:p>
            <a:pPr algn="ctr"/>
            <a:r>
              <a:rPr lang="en-US" b="1"/>
              <a:t>DEVELOPMENT &amp; EVALUATION    </a:t>
            </a:r>
          </a:p>
        </p:txBody>
      </p:sp>
      <p:pic>
        <p:nvPicPr>
          <p:cNvPr id="83972" name="Picture 2" descr="C:\Documents and Settings\Administrator\Local Settings\Temporary Internet Files\Content.IE5\H5PGR6GO\MP900390083[1].jpg"/>
          <p:cNvPicPr>
            <a:picLocks noChangeAspect="1" noChangeArrowheads="1"/>
          </p:cNvPicPr>
          <p:nvPr/>
        </p:nvPicPr>
        <p:blipFill>
          <a:blip r:embed="rId5"/>
          <a:srcRect/>
          <a:stretch>
            <a:fillRect/>
          </a:stretch>
        </p:blipFill>
        <p:spPr bwMode="auto">
          <a:xfrm>
            <a:off x="7974013" y="762000"/>
            <a:ext cx="1169987" cy="5486400"/>
          </a:xfrm>
          <a:prstGeom prst="rect">
            <a:avLst/>
          </a:prstGeom>
          <a:noFill/>
          <a:ln w="9525">
            <a:noFill/>
            <a:miter lim="800000"/>
            <a:headEnd/>
            <a:tailEnd/>
          </a:ln>
        </p:spPr>
      </p:pic>
      <p:sp>
        <p:nvSpPr>
          <p:cNvPr id="83973"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83974" name="Slide Number Placeholder 7"/>
          <p:cNvSpPr>
            <a:spLocks noGrp="1"/>
          </p:cNvSpPr>
          <p:nvPr>
            <p:ph type="sldNum" sz="quarter" idx="11"/>
          </p:nvPr>
        </p:nvSpPr>
        <p:spPr>
          <a:noFill/>
        </p:spPr>
        <p:txBody>
          <a:bodyPr/>
          <a:lstStyle/>
          <a:p>
            <a:fld id="{4861AAC8-5C78-4CC2-BF80-C11FC34F97BE}" type="slidenum">
              <a:rPr lang="en-US">
                <a:cs typeface="Arial" charset="0"/>
              </a:rPr>
              <a:pPr/>
              <a:t>34</a:t>
            </a:fld>
            <a:endParaRPr lang="en-US">
              <a:cs typeface="Arial" charset="0"/>
            </a:endParaRPr>
          </a:p>
        </p:txBody>
      </p:sp>
      <p:sp>
        <p:nvSpPr>
          <p:cNvPr id="83975"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83976" name="Picture 3" descr="Nccc jpeg"/>
          <p:cNvPicPr>
            <a:picLocks noChangeAspect="1" noChangeArrowheads="1"/>
          </p:cNvPicPr>
          <p:nvPr/>
        </p:nvPicPr>
        <p:blipFill>
          <a:blip r:embed="rId6"/>
          <a:srcRect/>
          <a:stretch>
            <a:fillRect/>
          </a:stretch>
        </p:blipFill>
        <p:spPr bwMode="auto">
          <a:xfrm>
            <a:off x="8418513" y="6365875"/>
            <a:ext cx="725487" cy="484188"/>
          </a:xfrm>
          <a:prstGeom prst="rect">
            <a:avLst/>
          </a:prstGeom>
          <a:noFill/>
          <a:ln w="9525">
            <a:noFill/>
            <a:miter lim="800000"/>
            <a:headEnd/>
            <a:tailEnd/>
          </a:ln>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84994"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3600">
                <a:solidFill>
                  <a:schemeClr val="bg1"/>
                </a:solidFill>
              </a:rPr>
              <a:t>   CLC: What are the implications for SILCs</a:t>
            </a:r>
          </a:p>
        </p:txBody>
      </p:sp>
      <p:pic>
        <p:nvPicPr>
          <p:cNvPr id="84995" name="Picture 2" descr="C:\Documents and Settings\Administrator\Local Settings\Temporary Internet Files\Content.IE5\H5PGR6GO\MP900390083[1].jpg"/>
          <p:cNvPicPr>
            <a:picLocks noChangeAspect="1" noChangeArrowheads="1"/>
          </p:cNvPicPr>
          <p:nvPr/>
        </p:nvPicPr>
        <p:blipFill>
          <a:blip r:embed="rId4"/>
          <a:srcRect/>
          <a:stretch>
            <a:fillRect/>
          </a:stretch>
        </p:blipFill>
        <p:spPr bwMode="auto">
          <a:xfrm>
            <a:off x="7924800" y="609600"/>
            <a:ext cx="1219200" cy="5638800"/>
          </a:xfrm>
          <a:prstGeom prst="rect">
            <a:avLst/>
          </a:prstGeom>
          <a:noFill/>
          <a:ln w="9525">
            <a:noFill/>
            <a:miter lim="800000"/>
            <a:headEnd/>
            <a:tailEnd/>
          </a:ln>
        </p:spPr>
      </p:pic>
      <p:sp>
        <p:nvSpPr>
          <p:cNvPr id="8" name="Rectangle 7"/>
          <p:cNvSpPr/>
          <p:nvPr/>
        </p:nvSpPr>
        <p:spPr>
          <a:xfrm>
            <a:off x="228600" y="762000"/>
            <a:ext cx="7620000" cy="5232400"/>
          </a:xfrm>
          <a:prstGeom prst="rect">
            <a:avLst/>
          </a:prstGeom>
        </p:spPr>
        <p:txBody>
          <a:bodyPr>
            <a:spAutoFit/>
          </a:bodyPr>
          <a:lstStyle/>
          <a:p>
            <a:pPr algn="ctr">
              <a:defRPr/>
            </a:pPr>
            <a:r>
              <a:rPr lang="en-US" b="1" dirty="0">
                <a:cs typeface="+mn-cs"/>
              </a:rPr>
              <a:t>STATE PLAN    </a:t>
            </a:r>
            <a:endParaRPr lang="en-US" sz="2800" b="1" dirty="0">
              <a:cs typeface="+mn-cs"/>
            </a:endParaRPr>
          </a:p>
          <a:p>
            <a:pPr>
              <a:defRPr/>
            </a:pPr>
            <a:endParaRPr lang="en-US" sz="800" dirty="0">
              <a:cs typeface="+mn-cs"/>
            </a:endParaRPr>
          </a:p>
          <a:p>
            <a:pPr marL="342900" indent="-342900">
              <a:buFont typeface="Wingdings" pitchFamily="2" charset="2"/>
              <a:buChar char="ü"/>
              <a:defRPr/>
            </a:pPr>
            <a:r>
              <a:rPr lang="en-US" sz="2000" dirty="0">
                <a:cs typeface="+mn-cs"/>
              </a:rPr>
              <a:t>Do goals, objectives</a:t>
            </a:r>
            <a:r>
              <a:rPr lang="en-US" sz="2000" dirty="0">
                <a:cs typeface="+mn-cs"/>
              </a:rPr>
              <a:t>, </a:t>
            </a:r>
            <a:r>
              <a:rPr lang="en-US" sz="2000" dirty="0">
                <a:cs typeface="+mn-cs"/>
              </a:rPr>
              <a:t>and/or </a:t>
            </a:r>
            <a:r>
              <a:rPr lang="en-US" sz="2000" dirty="0">
                <a:cs typeface="+mn-cs"/>
              </a:rPr>
              <a:t>strategies </a:t>
            </a:r>
            <a:r>
              <a:rPr lang="en-US" sz="2000" dirty="0">
                <a:cs typeface="+mn-cs"/>
              </a:rPr>
              <a:t>include a focus on:</a:t>
            </a:r>
          </a:p>
          <a:p>
            <a:pPr>
              <a:defRPr/>
            </a:pPr>
            <a:r>
              <a:rPr lang="en-US" sz="2000" dirty="0">
                <a:cs typeface="+mn-cs"/>
              </a:rPr>
              <a:t> </a:t>
            </a:r>
            <a:r>
              <a:rPr lang="en-US" sz="2000" dirty="0">
                <a:cs typeface="+mn-cs"/>
              </a:rPr>
              <a:t>    - </a:t>
            </a:r>
            <a:r>
              <a:rPr lang="en-US" sz="1800" dirty="0">
                <a:cs typeface="+mn-cs"/>
              </a:rPr>
              <a:t>needs and preferences of underserved or inappropriately served</a:t>
            </a:r>
          </a:p>
          <a:p>
            <a:pPr>
              <a:defRPr/>
            </a:pPr>
            <a:r>
              <a:rPr lang="en-US" sz="1800" dirty="0">
                <a:cs typeface="+mn-cs"/>
              </a:rPr>
              <a:t> </a:t>
            </a:r>
            <a:r>
              <a:rPr lang="en-US" sz="1800" dirty="0">
                <a:cs typeface="+mn-cs"/>
              </a:rPr>
              <a:t>       racial and ethnic groups?</a:t>
            </a:r>
          </a:p>
          <a:p>
            <a:pPr>
              <a:defRPr/>
            </a:pPr>
            <a:endParaRPr lang="en-US" sz="800" dirty="0">
              <a:cs typeface="+mn-cs"/>
            </a:endParaRPr>
          </a:p>
          <a:p>
            <a:pPr>
              <a:defRPr/>
            </a:pPr>
            <a:r>
              <a:rPr lang="en-US" sz="1800" dirty="0">
                <a:cs typeface="+mn-cs"/>
              </a:rPr>
              <a:t> </a:t>
            </a:r>
            <a:r>
              <a:rPr lang="en-US" sz="1800" dirty="0">
                <a:cs typeface="+mn-cs"/>
              </a:rPr>
              <a:t>     - disparities by race, ethnicity, primary language, gender, geographic</a:t>
            </a:r>
          </a:p>
          <a:p>
            <a:pPr>
              <a:defRPr/>
            </a:pPr>
            <a:r>
              <a:rPr lang="en-US" sz="1800" dirty="0">
                <a:cs typeface="+mn-cs"/>
              </a:rPr>
              <a:t> </a:t>
            </a:r>
            <a:r>
              <a:rPr lang="en-US" sz="1800" dirty="0">
                <a:cs typeface="+mn-cs"/>
              </a:rPr>
              <a:t>       locale?</a:t>
            </a:r>
          </a:p>
          <a:p>
            <a:pPr>
              <a:defRPr/>
            </a:pPr>
            <a:endParaRPr lang="en-US" sz="800" dirty="0">
              <a:cs typeface="+mn-cs"/>
            </a:endParaRPr>
          </a:p>
          <a:p>
            <a:pPr>
              <a:defRPr/>
            </a:pPr>
            <a:r>
              <a:rPr lang="en-US" sz="1800" dirty="0">
                <a:cs typeface="+mn-cs"/>
              </a:rPr>
              <a:t> </a:t>
            </a:r>
            <a:r>
              <a:rPr lang="en-US" sz="1800" dirty="0">
                <a:cs typeface="+mn-cs"/>
              </a:rPr>
              <a:t>     - cultural and linguistic competence in the planning, delivering, and</a:t>
            </a:r>
          </a:p>
          <a:p>
            <a:pPr>
              <a:defRPr/>
            </a:pPr>
            <a:r>
              <a:rPr lang="en-US" sz="1800" dirty="0">
                <a:cs typeface="+mn-cs"/>
              </a:rPr>
              <a:t> </a:t>
            </a:r>
            <a:r>
              <a:rPr lang="en-US" sz="1800" dirty="0">
                <a:cs typeface="+mn-cs"/>
              </a:rPr>
              <a:t>       evaluating independent living services?</a:t>
            </a:r>
          </a:p>
          <a:p>
            <a:pPr>
              <a:defRPr/>
            </a:pPr>
            <a:endParaRPr lang="en-US" sz="800" dirty="0">
              <a:cs typeface="+mn-cs"/>
            </a:endParaRPr>
          </a:p>
          <a:p>
            <a:pPr>
              <a:defRPr/>
            </a:pPr>
            <a:r>
              <a:rPr lang="en-US" sz="1800" dirty="0">
                <a:cs typeface="+mn-cs"/>
              </a:rPr>
              <a:t>      - outreach and engaging diverse communities? </a:t>
            </a:r>
          </a:p>
          <a:p>
            <a:pPr>
              <a:defRPr/>
            </a:pPr>
            <a:endParaRPr lang="en-US" sz="800" dirty="0">
              <a:cs typeface="+mn-cs"/>
            </a:endParaRPr>
          </a:p>
          <a:p>
            <a:pPr marL="285750" indent="-285750">
              <a:buFont typeface="Wingdings" pitchFamily="2" charset="2"/>
              <a:buChar char="ü"/>
              <a:defRPr/>
            </a:pPr>
            <a:r>
              <a:rPr lang="en-US" sz="2000" dirty="0">
                <a:cs typeface="+mn-cs"/>
              </a:rPr>
              <a:t>Does the </a:t>
            </a:r>
            <a:r>
              <a:rPr lang="en-US" sz="2000" dirty="0">
                <a:cs typeface="+mn-cs"/>
              </a:rPr>
              <a:t>budget allocate fiscal resources to address the needs and preferences of culturally and linguistically diverse populations</a:t>
            </a:r>
            <a:r>
              <a:rPr lang="en-US" sz="2000" dirty="0">
                <a:cs typeface="+mn-cs"/>
              </a:rPr>
              <a:t>?</a:t>
            </a:r>
          </a:p>
          <a:p>
            <a:pPr>
              <a:defRPr/>
            </a:pPr>
            <a:endParaRPr lang="en-US" sz="800" dirty="0">
              <a:cs typeface="+mn-cs"/>
            </a:endParaRPr>
          </a:p>
          <a:p>
            <a:pPr marL="285750" indent="-285750">
              <a:buFont typeface="Wingdings" pitchFamily="2" charset="2"/>
              <a:buChar char="ü"/>
              <a:defRPr/>
            </a:pPr>
            <a:r>
              <a:rPr lang="en-US" sz="2000" dirty="0">
                <a:cs typeface="+mn-cs"/>
              </a:rPr>
              <a:t>Do </a:t>
            </a:r>
            <a:r>
              <a:rPr lang="en-US" sz="2000" dirty="0">
                <a:cs typeface="+mn-cs"/>
              </a:rPr>
              <a:t>strategies address compliance with Title VI, Section 601, Non-Discrimination in Federally-Assisted Programs</a:t>
            </a:r>
            <a:r>
              <a:rPr lang="en-US" sz="2000" dirty="0">
                <a:cs typeface="+mn-cs"/>
              </a:rPr>
              <a:t>?</a:t>
            </a:r>
            <a:endParaRPr lang="en-US" sz="2000" dirty="0">
              <a:cs typeface="+mn-cs"/>
            </a:endParaRPr>
          </a:p>
        </p:txBody>
      </p:sp>
      <p:sp>
        <p:nvSpPr>
          <p:cNvPr id="84997"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84998" name="Picture 3" descr="Nccc jpeg"/>
          <p:cNvPicPr>
            <a:picLocks noChangeAspect="1" noChangeArrowheads="1"/>
          </p:cNvPicPr>
          <p:nvPr/>
        </p:nvPicPr>
        <p:blipFill>
          <a:blip r:embed="rId5"/>
          <a:srcRect/>
          <a:stretch>
            <a:fillRect/>
          </a:stretch>
        </p:blipFill>
        <p:spPr bwMode="auto">
          <a:xfrm>
            <a:off x="8418513" y="6365875"/>
            <a:ext cx="725487" cy="484188"/>
          </a:xfrm>
          <a:prstGeom prst="rect">
            <a:avLst/>
          </a:prstGeom>
          <a:noFill/>
          <a:ln w="9525">
            <a:noFill/>
            <a:miter lim="800000"/>
            <a:headEnd/>
            <a:tailEnd/>
          </a:ln>
        </p:spPr>
      </p:pic>
      <p:sp>
        <p:nvSpPr>
          <p:cNvPr id="84999" name="Slide Number Placeholder 1"/>
          <p:cNvSpPr>
            <a:spLocks noGrp="1"/>
          </p:cNvSpPr>
          <p:nvPr>
            <p:ph type="sldNum" sz="quarter" idx="11"/>
          </p:nvPr>
        </p:nvSpPr>
        <p:spPr>
          <a:noFill/>
        </p:spPr>
        <p:txBody>
          <a:bodyPr/>
          <a:lstStyle/>
          <a:p>
            <a:fld id="{63A9806C-0AEA-40DE-ABF8-AC34D6635D17}" type="slidenum">
              <a:rPr lang="en-US">
                <a:cs typeface="Arial" charset="0"/>
              </a:rPr>
              <a:pPr/>
              <a:t>35</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87042"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3600">
                <a:solidFill>
                  <a:schemeClr val="bg1"/>
                </a:solidFill>
              </a:rPr>
              <a:t>   CLC: What are the implications for SILCs</a:t>
            </a:r>
          </a:p>
        </p:txBody>
      </p:sp>
      <p:pic>
        <p:nvPicPr>
          <p:cNvPr id="87043" name="Picture 2" descr="C:\Documents and Settings\Administrator\Local Settings\Temporary Internet Files\Content.IE5\H5PGR6GO\MP900390083[1].jpg"/>
          <p:cNvPicPr>
            <a:picLocks noChangeAspect="1" noChangeArrowheads="1"/>
          </p:cNvPicPr>
          <p:nvPr/>
        </p:nvPicPr>
        <p:blipFill>
          <a:blip r:embed="rId4"/>
          <a:srcRect/>
          <a:stretch>
            <a:fillRect/>
          </a:stretch>
        </p:blipFill>
        <p:spPr bwMode="auto">
          <a:xfrm>
            <a:off x="7924800" y="609600"/>
            <a:ext cx="1219200" cy="5638800"/>
          </a:xfrm>
          <a:prstGeom prst="rect">
            <a:avLst/>
          </a:prstGeom>
          <a:noFill/>
          <a:ln w="9525">
            <a:noFill/>
            <a:miter lim="800000"/>
            <a:headEnd/>
            <a:tailEnd/>
          </a:ln>
        </p:spPr>
      </p:pic>
      <p:sp>
        <p:nvSpPr>
          <p:cNvPr id="8" name="Rectangle 7"/>
          <p:cNvSpPr/>
          <p:nvPr/>
        </p:nvSpPr>
        <p:spPr>
          <a:xfrm>
            <a:off x="228600" y="762000"/>
            <a:ext cx="7620000" cy="4862513"/>
          </a:xfrm>
          <a:prstGeom prst="rect">
            <a:avLst/>
          </a:prstGeom>
        </p:spPr>
        <p:txBody>
          <a:bodyPr>
            <a:spAutoFit/>
          </a:bodyPr>
          <a:lstStyle/>
          <a:p>
            <a:pPr algn="ctr">
              <a:defRPr/>
            </a:pPr>
            <a:r>
              <a:rPr lang="en-US" b="1" dirty="0">
                <a:cs typeface="+mn-cs"/>
              </a:rPr>
              <a:t>STATE PLAN    </a:t>
            </a:r>
            <a:endParaRPr lang="en-US" sz="2000" b="1" dirty="0">
              <a:cs typeface="+mn-cs"/>
            </a:endParaRPr>
          </a:p>
          <a:p>
            <a:pPr>
              <a:defRPr/>
            </a:pPr>
            <a:r>
              <a:rPr lang="en-US" sz="1800" i="1" dirty="0">
                <a:cs typeface="+mn-cs"/>
              </a:rPr>
              <a:t>Does the plan</a:t>
            </a:r>
            <a:r>
              <a:rPr lang="en-US" sz="1800" dirty="0">
                <a:cs typeface="+mn-cs"/>
              </a:rPr>
              <a:t>:</a:t>
            </a:r>
          </a:p>
          <a:p>
            <a:pPr>
              <a:defRPr/>
            </a:pPr>
            <a:endParaRPr lang="en-US" sz="800" dirty="0">
              <a:cs typeface="+mn-cs"/>
            </a:endParaRPr>
          </a:p>
          <a:p>
            <a:pPr marL="342900" indent="-342900">
              <a:buFont typeface="Wingdings" pitchFamily="2" charset="2"/>
              <a:buChar char="ü"/>
              <a:defRPr/>
            </a:pPr>
            <a:r>
              <a:rPr lang="en-US" sz="1800" dirty="0">
                <a:cs typeface="+mn-cs"/>
              </a:rPr>
              <a:t>report services provided in the state by race, ethnicity, primary language? </a:t>
            </a:r>
          </a:p>
          <a:p>
            <a:pPr>
              <a:defRPr/>
            </a:pPr>
            <a:endParaRPr lang="en-US" sz="800" dirty="0">
              <a:cs typeface="+mn-cs"/>
            </a:endParaRPr>
          </a:p>
          <a:p>
            <a:pPr marL="342900" indent="-342900">
              <a:buFont typeface="Wingdings" pitchFamily="2" charset="2"/>
              <a:buChar char="ü"/>
              <a:defRPr/>
            </a:pPr>
            <a:r>
              <a:rPr lang="en-US" sz="1800" dirty="0">
                <a:cs typeface="+mn-cs"/>
              </a:rPr>
              <a:t>d</a:t>
            </a:r>
            <a:r>
              <a:rPr lang="en-US" sz="1800" dirty="0">
                <a:cs typeface="+mn-cs"/>
              </a:rPr>
              <a:t>escribe the capacity of the network of CILs to provide culturally and linguistically competent services?</a:t>
            </a:r>
          </a:p>
          <a:p>
            <a:pPr>
              <a:defRPr/>
            </a:pPr>
            <a:endParaRPr lang="en-US" sz="800" dirty="0">
              <a:cs typeface="+mn-cs"/>
            </a:endParaRPr>
          </a:p>
          <a:p>
            <a:pPr marL="342900" indent="-342900">
              <a:buFont typeface="Wingdings" pitchFamily="2" charset="2"/>
              <a:buChar char="ü"/>
              <a:defRPr/>
            </a:pPr>
            <a:r>
              <a:rPr lang="en-US" sz="1800" dirty="0">
                <a:cs typeface="+mn-cs"/>
              </a:rPr>
              <a:t>describe how providers in the state’s independent living network collaborate to address disparities (i.e. race, ethnicity, primary language, geographic locale)? enhance cultural and linguistic competence?</a:t>
            </a:r>
          </a:p>
          <a:p>
            <a:pPr>
              <a:defRPr/>
            </a:pPr>
            <a:endParaRPr lang="en-US" sz="800" dirty="0">
              <a:cs typeface="+mn-cs"/>
            </a:endParaRPr>
          </a:p>
          <a:p>
            <a:pPr marL="342900" indent="-342900">
              <a:buFont typeface="Wingdings" pitchFamily="2" charset="2"/>
              <a:buChar char="ü"/>
              <a:defRPr/>
            </a:pPr>
            <a:r>
              <a:rPr lang="en-US" sz="1800" dirty="0">
                <a:cs typeface="+mn-cs"/>
              </a:rPr>
              <a:t>include evaluation criteria that assesses cultural and linguistic competence?</a:t>
            </a:r>
          </a:p>
          <a:p>
            <a:pPr>
              <a:defRPr/>
            </a:pPr>
            <a:endParaRPr lang="en-US" sz="800" dirty="0">
              <a:cs typeface="+mn-cs"/>
            </a:endParaRPr>
          </a:p>
          <a:p>
            <a:pPr marL="342900" indent="-342900">
              <a:buFont typeface="Wingdings" pitchFamily="2" charset="2"/>
              <a:buChar char="ü"/>
              <a:defRPr/>
            </a:pPr>
            <a:r>
              <a:rPr lang="en-US" sz="1800" dirty="0">
                <a:cs typeface="+mn-cs"/>
              </a:rPr>
              <a:t>specify budget line items to support state efforts to address  underserved communities?</a:t>
            </a:r>
            <a:endParaRPr lang="en-US" sz="1800" dirty="0">
              <a:cs typeface="+mn-cs"/>
            </a:endParaRPr>
          </a:p>
        </p:txBody>
      </p:sp>
      <p:sp>
        <p:nvSpPr>
          <p:cNvPr id="87045"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87046" name="Picture 3" descr="Nccc jpeg"/>
          <p:cNvPicPr>
            <a:picLocks noChangeAspect="1" noChangeArrowheads="1"/>
          </p:cNvPicPr>
          <p:nvPr/>
        </p:nvPicPr>
        <p:blipFill>
          <a:blip r:embed="rId5"/>
          <a:srcRect/>
          <a:stretch>
            <a:fillRect/>
          </a:stretch>
        </p:blipFill>
        <p:spPr bwMode="auto">
          <a:xfrm>
            <a:off x="8418513" y="6365875"/>
            <a:ext cx="725487" cy="484188"/>
          </a:xfrm>
          <a:prstGeom prst="rect">
            <a:avLst/>
          </a:prstGeom>
          <a:noFill/>
          <a:ln w="9525">
            <a:noFill/>
            <a:miter lim="800000"/>
            <a:headEnd/>
            <a:tailEnd/>
          </a:ln>
        </p:spPr>
      </p:pic>
      <p:sp>
        <p:nvSpPr>
          <p:cNvPr id="87047" name="Slide Number Placeholder 1"/>
          <p:cNvSpPr>
            <a:spLocks noGrp="1"/>
          </p:cNvSpPr>
          <p:nvPr>
            <p:ph type="sldNum" sz="quarter" idx="11"/>
          </p:nvPr>
        </p:nvSpPr>
        <p:spPr>
          <a:noFill/>
        </p:spPr>
        <p:txBody>
          <a:bodyPr/>
          <a:lstStyle/>
          <a:p>
            <a:fld id="{6D30B163-D18C-43B5-B14D-72454695755A}" type="slidenum">
              <a:rPr lang="en-US">
                <a:cs typeface="Arial" charset="0"/>
              </a:rPr>
              <a:pPr/>
              <a:t>36</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89090"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89091" name="Picture 3" descr="Nccc logo"/>
          <p:cNvPicPr>
            <a:picLocks noChangeAspect="1" noChangeArrowheads="1"/>
          </p:cNvPicPr>
          <p:nvPr>
            <p:custDataLst>
              <p:tags r:id="rId2"/>
            </p:custDataLst>
          </p:nvPr>
        </p:nvPicPr>
        <p:blipFill>
          <a:blip r:embed="rId9"/>
          <a:srcRect/>
          <a:stretch>
            <a:fillRect/>
          </a:stretch>
        </p:blipFill>
        <p:spPr bwMode="auto">
          <a:xfrm>
            <a:off x="8418513" y="6365875"/>
            <a:ext cx="725487" cy="484188"/>
          </a:xfrm>
          <a:prstGeom prst="rect">
            <a:avLst/>
          </a:prstGeom>
          <a:noFill/>
          <a:ln w="9525">
            <a:noFill/>
            <a:miter lim="800000"/>
            <a:headEnd/>
            <a:tailEnd/>
          </a:ln>
        </p:spPr>
      </p:pic>
      <p:sp>
        <p:nvSpPr>
          <p:cNvPr id="89092" name="TextBox 1"/>
          <p:cNvSpPr txBox="1">
            <a:spLocks noChangeArrowheads="1"/>
          </p:cNvSpPr>
          <p:nvPr/>
        </p:nvSpPr>
        <p:spPr bwMode="auto">
          <a:xfrm>
            <a:off x="250825" y="152400"/>
            <a:ext cx="8610600" cy="830263"/>
          </a:xfrm>
          <a:prstGeom prst="rect">
            <a:avLst/>
          </a:prstGeom>
          <a:noFill/>
          <a:ln w="9525">
            <a:noFill/>
            <a:miter lim="800000"/>
            <a:headEnd/>
            <a:tailEnd/>
          </a:ln>
        </p:spPr>
        <p:txBody>
          <a:bodyPr>
            <a:spAutoFit/>
          </a:bodyPr>
          <a:lstStyle/>
          <a:p>
            <a:r>
              <a:rPr lang="en-US" sz="2400" b="1"/>
              <a:t>Applying the Principles and Practices of Cultural and Linguistic Competence to How the SILCs do their Work </a:t>
            </a:r>
          </a:p>
        </p:txBody>
      </p:sp>
      <p:sp>
        <p:nvSpPr>
          <p:cNvPr id="89093" name="Line 4"/>
          <p:cNvSpPr>
            <a:spLocks noChangeShapeType="1"/>
          </p:cNvSpPr>
          <p:nvPr>
            <p:custDataLst>
              <p:tags r:id="rId3"/>
            </p:custDataLst>
          </p:nvPr>
        </p:nvSpPr>
        <p:spPr bwMode="auto">
          <a:xfrm>
            <a:off x="0" y="1066800"/>
            <a:ext cx="9144000" cy="0"/>
          </a:xfrm>
          <a:prstGeom prst="line">
            <a:avLst/>
          </a:prstGeom>
          <a:noFill/>
          <a:ln w="38100">
            <a:solidFill>
              <a:srgbClr val="990000"/>
            </a:solidFill>
            <a:round/>
            <a:headEnd/>
            <a:tailEnd/>
          </a:ln>
        </p:spPr>
        <p:txBody>
          <a:bodyPr/>
          <a:lstStyle/>
          <a:p>
            <a:endParaRPr lang="en-US"/>
          </a:p>
        </p:txBody>
      </p:sp>
      <p:pic>
        <p:nvPicPr>
          <p:cNvPr id="89094" name="Picture 2" descr="Woman in a wheelchair"/>
          <p:cNvPicPr>
            <a:picLocks noChangeAspect="1"/>
          </p:cNvPicPr>
          <p:nvPr>
            <p:custDataLst>
              <p:tags r:id="rId4"/>
            </p:custDataLst>
          </p:nvPr>
        </p:nvPicPr>
        <p:blipFill>
          <a:blip r:embed="rId10"/>
          <a:srcRect/>
          <a:stretch>
            <a:fillRect/>
          </a:stretch>
        </p:blipFill>
        <p:spPr bwMode="auto">
          <a:xfrm>
            <a:off x="7150100" y="2743200"/>
            <a:ext cx="1333500" cy="1793875"/>
          </a:xfrm>
          <a:prstGeom prst="rect">
            <a:avLst/>
          </a:prstGeom>
          <a:noFill/>
          <a:ln w="9525">
            <a:noFill/>
            <a:miter lim="800000"/>
            <a:headEnd/>
            <a:tailEnd/>
          </a:ln>
        </p:spPr>
      </p:pic>
      <p:pic>
        <p:nvPicPr>
          <p:cNvPr id="89095" name="Picture 6" descr="Group gathered around a man using a laptop computer"/>
          <p:cNvPicPr>
            <a:picLocks noChangeAspect="1" noChangeArrowheads="1"/>
          </p:cNvPicPr>
          <p:nvPr>
            <p:custDataLst>
              <p:tags r:id="rId5"/>
            </p:custDataLst>
          </p:nvPr>
        </p:nvPicPr>
        <p:blipFill>
          <a:blip r:embed="rId11"/>
          <a:srcRect/>
          <a:stretch>
            <a:fillRect/>
          </a:stretch>
        </p:blipFill>
        <p:spPr bwMode="auto">
          <a:xfrm>
            <a:off x="6781800" y="1316038"/>
            <a:ext cx="1990725" cy="1319212"/>
          </a:xfrm>
          <a:prstGeom prst="rect">
            <a:avLst/>
          </a:prstGeom>
          <a:noFill/>
          <a:ln w="9525">
            <a:noFill/>
            <a:miter lim="800000"/>
            <a:headEnd/>
            <a:tailEnd/>
          </a:ln>
        </p:spPr>
      </p:pic>
      <p:pic>
        <p:nvPicPr>
          <p:cNvPr id="89096" name="Picture 4" descr="Instructor in front of a classroom"/>
          <p:cNvPicPr>
            <a:picLocks noChangeAspect="1" noChangeArrowheads="1"/>
          </p:cNvPicPr>
          <p:nvPr>
            <p:custDataLst>
              <p:tags r:id="rId6"/>
            </p:custDataLst>
          </p:nvPr>
        </p:nvPicPr>
        <p:blipFill>
          <a:blip r:embed="rId12"/>
          <a:srcRect/>
          <a:stretch>
            <a:fillRect/>
          </a:stretch>
        </p:blipFill>
        <p:spPr bwMode="auto">
          <a:xfrm>
            <a:off x="6588125" y="4572000"/>
            <a:ext cx="2403475" cy="1600200"/>
          </a:xfrm>
          <a:prstGeom prst="rect">
            <a:avLst/>
          </a:prstGeom>
          <a:noFill/>
          <a:ln w="9525">
            <a:noFill/>
            <a:miter lim="800000"/>
            <a:headEnd/>
            <a:tailEnd/>
          </a:ln>
        </p:spPr>
      </p:pic>
      <p:sp>
        <p:nvSpPr>
          <p:cNvPr id="89097" name="Rectangle 10"/>
          <p:cNvSpPr>
            <a:spLocks noChangeArrowheads="1"/>
          </p:cNvSpPr>
          <p:nvPr/>
        </p:nvSpPr>
        <p:spPr bwMode="auto">
          <a:xfrm>
            <a:off x="365125" y="1371600"/>
            <a:ext cx="5730875" cy="4154488"/>
          </a:xfrm>
          <a:prstGeom prst="rect">
            <a:avLst/>
          </a:prstGeom>
          <a:noFill/>
          <a:ln w="9525">
            <a:noFill/>
            <a:miter lim="800000"/>
            <a:headEnd/>
            <a:tailEnd/>
          </a:ln>
        </p:spPr>
        <p:txBody>
          <a:bodyPr>
            <a:spAutoFit/>
          </a:bodyPr>
          <a:lstStyle/>
          <a:p>
            <a:r>
              <a:rPr lang="en-US" sz="2400"/>
              <a:t>Ensure that the SILC membership is reflective of the cultural and linguistic diversity within the state. Attend to gaps in representation when recruiting new SILC members.</a:t>
            </a:r>
          </a:p>
          <a:p>
            <a:endParaRPr lang="en-US" sz="2400"/>
          </a:p>
          <a:p>
            <a:r>
              <a:rPr lang="en-US" sz="2400"/>
              <a:t>Provide training to all members on the SILC's philosophy, policy, and practices on ensuring cultural and linguistic competence. </a:t>
            </a:r>
            <a:br>
              <a:rPr lang="en-US" sz="2400"/>
            </a:br>
            <a:endParaRPr lang="en-US" sz="2400"/>
          </a:p>
        </p:txBody>
      </p:sp>
      <p:sp>
        <p:nvSpPr>
          <p:cNvPr id="89098" name="Slide Number Placeholder 3"/>
          <p:cNvSpPr>
            <a:spLocks noGrp="1"/>
          </p:cNvSpPr>
          <p:nvPr>
            <p:ph type="sldNum" sz="quarter" idx="11"/>
          </p:nvPr>
        </p:nvSpPr>
        <p:spPr>
          <a:noFill/>
        </p:spPr>
        <p:txBody>
          <a:bodyPr/>
          <a:lstStyle/>
          <a:p>
            <a:fld id="{98846F2E-F20A-481B-B7C5-E4EF2539C9E6}" type="slidenum">
              <a:rPr lang="en-US">
                <a:cs typeface="Arial" charset="0"/>
              </a:rPr>
              <a:pPr/>
              <a:t>37</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91138" name="Rectangle 7"/>
          <p:cNvSpPr>
            <a:spLocks noChangeArrowheads="1"/>
          </p:cNvSpPr>
          <p:nvPr/>
        </p:nvSpPr>
        <p:spPr bwMode="auto">
          <a:xfrm>
            <a:off x="381000" y="1371600"/>
            <a:ext cx="5715000" cy="3786188"/>
          </a:xfrm>
          <a:prstGeom prst="rect">
            <a:avLst/>
          </a:prstGeom>
          <a:noFill/>
          <a:ln w="9525">
            <a:noFill/>
            <a:miter lim="800000"/>
            <a:headEnd/>
            <a:tailEnd/>
          </a:ln>
        </p:spPr>
        <p:txBody>
          <a:bodyPr>
            <a:spAutoFit/>
          </a:bodyPr>
          <a:lstStyle/>
          <a:p>
            <a:r>
              <a:rPr lang="en-US" sz="2400"/>
              <a:t>Ensure the provision of interpretation and translation services to members who prefer and need language assistance.</a:t>
            </a:r>
          </a:p>
          <a:p>
            <a:r>
              <a:rPr lang="en-US" sz="2400"/>
              <a:t/>
            </a:r>
            <a:br>
              <a:rPr lang="en-US" sz="2400"/>
            </a:br>
            <a:r>
              <a:rPr lang="en-US" sz="2400"/>
              <a:t>Recognize and respond to cultural differences in conducting meetings, group decision-making, and information sharing in Council activities.     </a:t>
            </a:r>
            <a:r>
              <a:rPr lang="en-US" sz="2400" b="1"/>
              <a:t>  </a:t>
            </a:r>
            <a:endParaRPr lang="en-US" sz="2400"/>
          </a:p>
          <a:p>
            <a:endParaRPr lang="en-US" sz="2400"/>
          </a:p>
        </p:txBody>
      </p:sp>
      <p:sp>
        <p:nvSpPr>
          <p:cNvPr id="91139"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91140" name="Picture 3" descr="Nccc logo"/>
          <p:cNvPicPr>
            <a:picLocks noChangeAspect="1" noChangeArrowheads="1"/>
          </p:cNvPicPr>
          <p:nvPr>
            <p:custDataLst>
              <p:tags r:id="rId2"/>
            </p:custDataLst>
          </p:nvPr>
        </p:nvPicPr>
        <p:blipFill>
          <a:blip r:embed="rId9"/>
          <a:srcRect/>
          <a:stretch>
            <a:fillRect/>
          </a:stretch>
        </p:blipFill>
        <p:spPr bwMode="auto">
          <a:xfrm>
            <a:off x="8418513" y="6365875"/>
            <a:ext cx="725487" cy="484188"/>
          </a:xfrm>
          <a:prstGeom prst="rect">
            <a:avLst/>
          </a:prstGeom>
          <a:noFill/>
          <a:ln w="9525">
            <a:noFill/>
            <a:miter lim="800000"/>
            <a:headEnd/>
            <a:tailEnd/>
          </a:ln>
        </p:spPr>
      </p:pic>
      <p:sp>
        <p:nvSpPr>
          <p:cNvPr id="91141" name="TextBox 1"/>
          <p:cNvSpPr txBox="1">
            <a:spLocks noChangeArrowheads="1"/>
          </p:cNvSpPr>
          <p:nvPr/>
        </p:nvSpPr>
        <p:spPr bwMode="auto">
          <a:xfrm>
            <a:off x="152400" y="95250"/>
            <a:ext cx="8991600" cy="1200150"/>
          </a:xfrm>
          <a:prstGeom prst="rect">
            <a:avLst/>
          </a:prstGeom>
          <a:noFill/>
          <a:ln w="9525">
            <a:noFill/>
            <a:miter lim="800000"/>
            <a:headEnd/>
            <a:tailEnd/>
          </a:ln>
        </p:spPr>
        <p:txBody>
          <a:bodyPr>
            <a:spAutoFit/>
          </a:bodyPr>
          <a:lstStyle/>
          <a:p>
            <a:r>
              <a:rPr lang="en-US" sz="2400" b="1"/>
              <a:t>Applying the Principles and Practices of Cultural and Linguistic Competence to How the SILCs do their Work, cont’d. </a:t>
            </a:r>
          </a:p>
        </p:txBody>
      </p:sp>
      <p:sp>
        <p:nvSpPr>
          <p:cNvPr id="91142" name="Line 4"/>
          <p:cNvSpPr>
            <a:spLocks noChangeShapeType="1"/>
          </p:cNvSpPr>
          <p:nvPr>
            <p:custDataLst>
              <p:tags r:id="rId3"/>
            </p:custDataLst>
          </p:nvPr>
        </p:nvSpPr>
        <p:spPr bwMode="auto">
          <a:xfrm>
            <a:off x="0" y="1295400"/>
            <a:ext cx="9144000" cy="0"/>
          </a:xfrm>
          <a:prstGeom prst="line">
            <a:avLst/>
          </a:prstGeom>
          <a:noFill/>
          <a:ln w="38100">
            <a:solidFill>
              <a:srgbClr val="990000"/>
            </a:solidFill>
            <a:round/>
            <a:headEnd/>
            <a:tailEnd/>
          </a:ln>
        </p:spPr>
        <p:txBody>
          <a:bodyPr/>
          <a:lstStyle/>
          <a:p>
            <a:endParaRPr lang="en-US"/>
          </a:p>
        </p:txBody>
      </p:sp>
      <p:pic>
        <p:nvPicPr>
          <p:cNvPr id="91143" name="Picture 2" descr="Woman in a wheelchair"/>
          <p:cNvPicPr>
            <a:picLocks noChangeAspect="1"/>
          </p:cNvPicPr>
          <p:nvPr>
            <p:custDataLst>
              <p:tags r:id="rId4"/>
            </p:custDataLst>
          </p:nvPr>
        </p:nvPicPr>
        <p:blipFill>
          <a:blip r:embed="rId10"/>
          <a:srcRect/>
          <a:stretch>
            <a:fillRect/>
          </a:stretch>
        </p:blipFill>
        <p:spPr bwMode="auto">
          <a:xfrm>
            <a:off x="7150100" y="2743200"/>
            <a:ext cx="1333500" cy="1793875"/>
          </a:xfrm>
          <a:prstGeom prst="rect">
            <a:avLst/>
          </a:prstGeom>
          <a:noFill/>
          <a:ln w="9525">
            <a:noFill/>
            <a:miter lim="800000"/>
            <a:headEnd/>
            <a:tailEnd/>
          </a:ln>
        </p:spPr>
      </p:pic>
      <p:pic>
        <p:nvPicPr>
          <p:cNvPr id="91144" name="Picture 6" descr="Group gathered around a man using a laptop computer"/>
          <p:cNvPicPr>
            <a:picLocks noChangeAspect="1" noChangeArrowheads="1"/>
          </p:cNvPicPr>
          <p:nvPr>
            <p:custDataLst>
              <p:tags r:id="rId5"/>
            </p:custDataLst>
          </p:nvPr>
        </p:nvPicPr>
        <p:blipFill>
          <a:blip r:embed="rId11"/>
          <a:srcRect/>
          <a:stretch>
            <a:fillRect/>
          </a:stretch>
        </p:blipFill>
        <p:spPr bwMode="auto">
          <a:xfrm>
            <a:off x="6781800" y="1316038"/>
            <a:ext cx="1990725" cy="1319212"/>
          </a:xfrm>
          <a:prstGeom prst="rect">
            <a:avLst/>
          </a:prstGeom>
          <a:noFill/>
          <a:ln w="9525">
            <a:noFill/>
            <a:miter lim="800000"/>
            <a:headEnd/>
            <a:tailEnd/>
          </a:ln>
        </p:spPr>
      </p:pic>
      <p:pic>
        <p:nvPicPr>
          <p:cNvPr id="91145" name="Picture 4" descr="Instructor in front of a classroom"/>
          <p:cNvPicPr>
            <a:picLocks noChangeAspect="1" noChangeArrowheads="1"/>
          </p:cNvPicPr>
          <p:nvPr>
            <p:custDataLst>
              <p:tags r:id="rId6"/>
            </p:custDataLst>
          </p:nvPr>
        </p:nvPicPr>
        <p:blipFill>
          <a:blip r:embed="rId12"/>
          <a:srcRect/>
          <a:stretch>
            <a:fillRect/>
          </a:stretch>
        </p:blipFill>
        <p:spPr bwMode="auto">
          <a:xfrm>
            <a:off x="6588125" y="4572000"/>
            <a:ext cx="2403475" cy="1600200"/>
          </a:xfrm>
          <a:prstGeom prst="rect">
            <a:avLst/>
          </a:prstGeom>
          <a:noFill/>
          <a:ln w="9525">
            <a:noFill/>
            <a:miter lim="800000"/>
            <a:headEnd/>
            <a:tailEnd/>
          </a:ln>
        </p:spPr>
      </p:pic>
      <p:sp>
        <p:nvSpPr>
          <p:cNvPr id="91146" name="Slide Number Placeholder 3"/>
          <p:cNvSpPr>
            <a:spLocks noGrp="1"/>
          </p:cNvSpPr>
          <p:nvPr>
            <p:ph type="sldNum" sz="quarter" idx="11"/>
          </p:nvPr>
        </p:nvSpPr>
        <p:spPr>
          <a:noFill/>
        </p:spPr>
        <p:txBody>
          <a:bodyPr/>
          <a:lstStyle/>
          <a:p>
            <a:fld id="{C1EBC2FD-F715-4A2B-8EC4-FB365C7BE5A2}" type="slidenum">
              <a:rPr lang="en-US">
                <a:cs typeface="Arial" charset="0"/>
              </a:rPr>
              <a:pPr/>
              <a:t>38</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3"/>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24578" name="Rectangle 2"/>
          <p:cNvSpPr>
            <a:spLocks noChangeArrowheads="1"/>
          </p:cNvSpPr>
          <p:nvPr>
            <p:custDataLst>
              <p:tags r:id="rId2"/>
            </p:custDataLst>
          </p:nvPr>
        </p:nvSpPr>
        <p:spPr bwMode="auto">
          <a:xfrm>
            <a:off x="1066800" y="1600200"/>
            <a:ext cx="7086600" cy="2133600"/>
          </a:xfrm>
          <a:prstGeom prst="rect">
            <a:avLst/>
          </a:prstGeom>
          <a:noFill/>
          <a:ln w="38100">
            <a:noFill/>
            <a:miter lim="800000"/>
            <a:headEnd/>
            <a:tailEnd/>
          </a:ln>
        </p:spPr>
        <p:txBody>
          <a:bodyPr anchor="ctr"/>
          <a:lstStyle/>
          <a:p>
            <a:pPr algn="ctr"/>
            <a:endParaRPr lang="en-US" sz="4000" b="1">
              <a:latin typeface="Kabel Bk BT"/>
            </a:endParaRPr>
          </a:p>
        </p:txBody>
      </p:sp>
      <p:sp>
        <p:nvSpPr>
          <p:cNvPr id="24579" name="TextBox 7"/>
          <p:cNvSpPr txBox="1">
            <a:spLocks noChangeArrowheads="1"/>
          </p:cNvSpPr>
          <p:nvPr/>
        </p:nvSpPr>
        <p:spPr bwMode="auto">
          <a:xfrm>
            <a:off x="228600" y="228600"/>
            <a:ext cx="8686800" cy="892175"/>
          </a:xfrm>
          <a:prstGeom prst="rect">
            <a:avLst/>
          </a:prstGeom>
          <a:solidFill>
            <a:srgbClr val="DDDDDD"/>
          </a:solidFill>
          <a:ln w="9525">
            <a:noFill/>
            <a:miter lim="800000"/>
            <a:headEnd/>
            <a:tailEnd/>
          </a:ln>
        </p:spPr>
        <p:txBody>
          <a:bodyPr>
            <a:spAutoFit/>
          </a:bodyPr>
          <a:lstStyle/>
          <a:p>
            <a:r>
              <a:rPr lang="en-US"/>
              <a:t>Why should SILCs address cultural and linguistic competence? </a:t>
            </a:r>
          </a:p>
        </p:txBody>
      </p:sp>
      <p:graphicFrame>
        <p:nvGraphicFramePr>
          <p:cNvPr id="10" name="Diagram 9" descr="Two by two grid with single word in each box: Access, Effectiveness, Acceptability, Satisfaction"/>
          <p:cNvGraphicFramePr/>
          <p:nvPr>
            <p:custDataLst>
              <p:tags r:id="rId3"/>
            </p:custDataLst>
          </p:nvPr>
        </p:nvGraphicFramePr>
        <p:xfrm>
          <a:off x="3429000" y="14478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Up Arrow 14" descr="Upward pointing arrow containing the words Improvement, Services, Supports, Outcomes"/>
          <p:cNvSpPr/>
          <p:nvPr>
            <p:custDataLst>
              <p:tags r:id="rId4"/>
            </p:custDataLst>
          </p:nvPr>
        </p:nvSpPr>
        <p:spPr>
          <a:xfrm>
            <a:off x="228600" y="1219200"/>
            <a:ext cx="3733800" cy="4800600"/>
          </a:xfrm>
          <a:prstGeom prst="upArrow">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838200" y="2586038"/>
            <a:ext cx="2514600" cy="461962"/>
          </a:xfrm>
          <a:prstGeom prst="rect">
            <a:avLst/>
          </a:prstGeom>
          <a:noFill/>
        </p:spPr>
        <p:txBody>
          <a:bodyPr>
            <a:spAutoFit/>
          </a:bodyPr>
          <a:lstStyle/>
          <a:p>
            <a:pPr algn="ctr">
              <a:defRPr/>
            </a:pPr>
            <a:r>
              <a:rPr lang="en-US" sz="2400" b="1" cap="small" dirty="0">
                <a:cs typeface="+mn-cs"/>
              </a:rPr>
              <a:t>improvement </a:t>
            </a:r>
            <a:endParaRPr lang="en-US" sz="2400" b="1" cap="small" dirty="0">
              <a:cs typeface="+mn-cs"/>
            </a:endParaRPr>
          </a:p>
        </p:txBody>
      </p:sp>
      <p:sp>
        <p:nvSpPr>
          <p:cNvPr id="24583" name="TextBox 18"/>
          <p:cNvSpPr txBox="1">
            <a:spLocks noChangeArrowheads="1"/>
          </p:cNvSpPr>
          <p:nvPr/>
        </p:nvSpPr>
        <p:spPr bwMode="auto">
          <a:xfrm>
            <a:off x="1257300" y="3886200"/>
            <a:ext cx="1676400" cy="492125"/>
          </a:xfrm>
          <a:prstGeom prst="rect">
            <a:avLst/>
          </a:prstGeom>
          <a:noFill/>
          <a:ln w="9525">
            <a:noFill/>
            <a:miter lim="800000"/>
            <a:headEnd/>
            <a:tailEnd/>
          </a:ln>
        </p:spPr>
        <p:txBody>
          <a:bodyPr>
            <a:spAutoFit/>
          </a:bodyPr>
          <a:lstStyle/>
          <a:p>
            <a:pPr algn="ctr"/>
            <a:r>
              <a:rPr lang="en-US"/>
              <a:t>Supports</a:t>
            </a:r>
          </a:p>
        </p:txBody>
      </p:sp>
      <p:sp>
        <p:nvSpPr>
          <p:cNvPr id="24584" name="TextBox 12"/>
          <p:cNvSpPr txBox="1">
            <a:spLocks noChangeArrowheads="1"/>
          </p:cNvSpPr>
          <p:nvPr/>
        </p:nvSpPr>
        <p:spPr bwMode="auto">
          <a:xfrm>
            <a:off x="1257300" y="4495800"/>
            <a:ext cx="1752600" cy="492125"/>
          </a:xfrm>
          <a:prstGeom prst="rect">
            <a:avLst/>
          </a:prstGeom>
          <a:noFill/>
          <a:ln w="9525">
            <a:noFill/>
            <a:miter lim="800000"/>
            <a:headEnd/>
            <a:tailEnd/>
          </a:ln>
        </p:spPr>
        <p:txBody>
          <a:bodyPr>
            <a:spAutoFit/>
          </a:bodyPr>
          <a:lstStyle/>
          <a:p>
            <a:pPr algn="ctr"/>
            <a:r>
              <a:rPr lang="en-US"/>
              <a:t>Outcomes</a:t>
            </a:r>
          </a:p>
        </p:txBody>
      </p:sp>
      <p:sp>
        <p:nvSpPr>
          <p:cNvPr id="24585" name="TextBox 13"/>
          <p:cNvSpPr txBox="1">
            <a:spLocks noChangeArrowheads="1"/>
          </p:cNvSpPr>
          <p:nvPr/>
        </p:nvSpPr>
        <p:spPr bwMode="auto">
          <a:xfrm>
            <a:off x="1295400" y="3241675"/>
            <a:ext cx="1676400" cy="492125"/>
          </a:xfrm>
          <a:prstGeom prst="rect">
            <a:avLst/>
          </a:prstGeom>
          <a:noFill/>
          <a:ln w="9525">
            <a:noFill/>
            <a:miter lim="800000"/>
            <a:headEnd/>
            <a:tailEnd/>
          </a:ln>
        </p:spPr>
        <p:txBody>
          <a:bodyPr>
            <a:spAutoFit/>
          </a:bodyPr>
          <a:lstStyle/>
          <a:p>
            <a:pPr algn="ctr"/>
            <a:r>
              <a:rPr lang="en-US"/>
              <a:t>Services</a:t>
            </a:r>
          </a:p>
        </p:txBody>
      </p:sp>
      <p:sp>
        <p:nvSpPr>
          <p:cNvPr id="24586"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24587" name="Picture 3" descr="Nccc logo"/>
          <p:cNvPicPr>
            <a:picLocks noChangeAspect="1" noChangeArrowheads="1"/>
          </p:cNvPicPr>
          <p:nvPr>
            <p:custDataLst>
              <p:tags r:id="rId5"/>
            </p:custDataLst>
          </p:nvPr>
        </p:nvPicPr>
        <p:blipFill>
          <a:blip r:embed="rId13"/>
          <a:srcRect/>
          <a:stretch>
            <a:fillRect/>
          </a:stretch>
        </p:blipFill>
        <p:spPr bwMode="auto">
          <a:xfrm>
            <a:off x="8418513" y="6365875"/>
            <a:ext cx="725487" cy="484188"/>
          </a:xfrm>
          <a:prstGeom prst="rect">
            <a:avLst/>
          </a:prstGeom>
          <a:noFill/>
          <a:ln w="9525">
            <a:noFill/>
            <a:miter lim="800000"/>
            <a:headEnd/>
            <a:tailEnd/>
          </a:ln>
        </p:spPr>
      </p:pic>
      <p:sp>
        <p:nvSpPr>
          <p:cNvPr id="24588" name="Slide Number Placeholder 1"/>
          <p:cNvSpPr>
            <a:spLocks noGrp="1"/>
          </p:cNvSpPr>
          <p:nvPr>
            <p:ph type="sldNum" sz="quarter" idx="11"/>
          </p:nvPr>
        </p:nvSpPr>
        <p:spPr>
          <a:noFill/>
        </p:spPr>
        <p:txBody>
          <a:bodyPr/>
          <a:lstStyle/>
          <a:p>
            <a:fld id="{C8E64F27-6EA3-4251-8771-2176B4762CAD}" type="slidenum">
              <a:rPr lang="en-US">
                <a:cs typeface="Arial" charset="0"/>
              </a:rPr>
              <a:pPr/>
              <a:t>3</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Text Box 2"/>
          <p:cNvSpPr txBox="1">
            <a:spLocks noChangeArrowheads="1"/>
          </p:cNvSpPr>
          <p:nvPr/>
        </p:nvSpPr>
        <p:spPr bwMode="auto">
          <a:xfrm>
            <a:off x="0" y="1828800"/>
            <a:ext cx="9144000" cy="35337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4000" b="1" dirty="0">
                <a:latin typeface="+mn-lt"/>
                <a:cs typeface="+mn-cs"/>
              </a:rPr>
              <a:t>Cultural competence </a:t>
            </a:r>
          </a:p>
          <a:p>
            <a:pPr algn="ctr">
              <a:lnSpc>
                <a:spcPct val="40000"/>
              </a:lnSpc>
              <a:spcBef>
                <a:spcPct val="50000"/>
              </a:spcBef>
              <a:defRPr/>
            </a:pPr>
            <a:r>
              <a:rPr lang="en-US" sz="4000" b="1" dirty="0">
                <a:latin typeface="+mn-lt"/>
                <a:cs typeface="+mn-cs"/>
              </a:rPr>
              <a:t>and linguistic competence </a:t>
            </a:r>
          </a:p>
          <a:p>
            <a:pPr algn="ctr">
              <a:lnSpc>
                <a:spcPct val="40000"/>
              </a:lnSpc>
              <a:spcBef>
                <a:spcPct val="50000"/>
              </a:spcBef>
              <a:defRPr/>
            </a:pPr>
            <a:r>
              <a:rPr lang="en-US" sz="4000" b="1" dirty="0">
                <a:latin typeface="+mn-lt"/>
                <a:cs typeface="+mn-cs"/>
              </a:rPr>
              <a:t>are a life’s journey … </a:t>
            </a:r>
          </a:p>
          <a:p>
            <a:pPr algn="ctr">
              <a:lnSpc>
                <a:spcPct val="40000"/>
              </a:lnSpc>
              <a:spcBef>
                <a:spcPct val="50000"/>
              </a:spcBef>
              <a:defRPr/>
            </a:pPr>
            <a:r>
              <a:rPr lang="en-US" sz="4000" b="1" dirty="0">
                <a:latin typeface="+mn-lt"/>
                <a:cs typeface="+mn-cs"/>
              </a:rPr>
              <a:t>not a destination</a:t>
            </a:r>
          </a:p>
          <a:p>
            <a:pPr algn="ctr">
              <a:lnSpc>
                <a:spcPct val="40000"/>
              </a:lnSpc>
              <a:spcBef>
                <a:spcPct val="50000"/>
              </a:spcBef>
              <a:defRPr/>
            </a:pPr>
            <a:endParaRPr lang="en-US" sz="4000" b="1" dirty="0">
              <a:latin typeface="+mn-lt"/>
              <a:cs typeface="+mn-cs"/>
            </a:endParaRPr>
          </a:p>
          <a:p>
            <a:pPr algn="ctr">
              <a:lnSpc>
                <a:spcPct val="40000"/>
              </a:lnSpc>
              <a:spcBef>
                <a:spcPct val="50000"/>
              </a:spcBef>
              <a:defRPr/>
            </a:pPr>
            <a:r>
              <a:rPr lang="en-US" sz="4000" b="1" dirty="0">
                <a:latin typeface="+mn-lt"/>
                <a:cs typeface="+mn-cs"/>
              </a:rPr>
              <a:t>Safe travels! </a:t>
            </a:r>
          </a:p>
        </p:txBody>
      </p:sp>
      <p:pic>
        <p:nvPicPr>
          <p:cNvPr id="93186" name="Picture 3" descr="illustration of highway heading off into the horizon"/>
          <p:cNvPicPr>
            <a:picLocks noChangeAspect="1" noChangeArrowheads="1"/>
          </p:cNvPicPr>
          <p:nvPr>
            <p:custDataLst>
              <p:tags r:id="rId2"/>
            </p:custDataLst>
          </p:nvPr>
        </p:nvPicPr>
        <p:blipFill>
          <a:blip r:embed="rId5"/>
          <a:srcRect/>
          <a:stretch>
            <a:fillRect/>
          </a:stretch>
        </p:blipFill>
        <p:spPr bwMode="auto">
          <a:xfrm>
            <a:off x="0" y="0"/>
            <a:ext cx="9144000" cy="1828800"/>
          </a:xfrm>
          <a:prstGeom prst="rect">
            <a:avLst/>
          </a:prstGeom>
          <a:noFill/>
          <a:ln w="9525">
            <a:noFill/>
            <a:miter lim="800000"/>
            <a:headEnd/>
            <a:tailEnd/>
          </a:ln>
        </p:spPr>
      </p:pic>
      <p:sp>
        <p:nvSpPr>
          <p:cNvPr id="93187" name="Rectangle 4"/>
          <p:cNvSpPr>
            <a:spLocks noChangeArrowheads="1"/>
          </p:cNvSpPr>
          <p:nvPr/>
        </p:nvSpPr>
        <p:spPr bwMode="auto">
          <a:xfrm>
            <a:off x="4419600" y="6324600"/>
            <a:ext cx="4572000" cy="406400"/>
          </a:xfrm>
          <a:prstGeom prst="rect">
            <a:avLst/>
          </a:prstGeom>
          <a:noFill/>
          <a:ln w="9525">
            <a:noFill/>
            <a:miter lim="800000"/>
            <a:headEnd/>
            <a:tailEnd/>
          </a:ln>
        </p:spPr>
        <p:txBody>
          <a:bodyPr>
            <a:spAutoFit/>
          </a:bodyPr>
          <a:lstStyle/>
          <a:p>
            <a:pPr algn="r">
              <a:lnSpc>
                <a:spcPct val="80000"/>
              </a:lnSpc>
              <a:spcBef>
                <a:spcPct val="50000"/>
              </a:spcBef>
            </a:pPr>
            <a:r>
              <a:rPr lang="en-US" sz="1200">
                <a:latin typeface="Kabel Bk BT"/>
              </a:rPr>
              <a:t>T.D. Goode</a:t>
            </a:r>
          </a:p>
          <a:p>
            <a:pPr algn="r">
              <a:lnSpc>
                <a:spcPct val="40000"/>
              </a:lnSpc>
              <a:spcBef>
                <a:spcPct val="50000"/>
              </a:spcBef>
            </a:pPr>
            <a:r>
              <a:rPr lang="en-US" sz="1200">
                <a:latin typeface="Kabel Bk BT"/>
              </a:rPr>
              <a:t>Slide Source:  National Center for Cultural Competence, 2011</a:t>
            </a:r>
          </a:p>
        </p:txBody>
      </p:sp>
      <p:sp>
        <p:nvSpPr>
          <p:cNvPr id="93188" name="Slide Number Placeholder 2"/>
          <p:cNvSpPr>
            <a:spLocks noGrp="1"/>
          </p:cNvSpPr>
          <p:nvPr>
            <p:ph type="sldNum" sz="quarter" idx="12"/>
          </p:nvPr>
        </p:nvSpPr>
        <p:spPr>
          <a:noFill/>
        </p:spPr>
        <p:txBody>
          <a:bodyPr/>
          <a:lstStyle/>
          <a:p>
            <a:fld id="{8299F028-A572-4D05-AF31-365C3BBD73D2}" type="slidenum">
              <a:rPr lang="en-US" smtClean="0">
                <a:cs typeface="Arial" charset="0"/>
              </a:rPr>
              <a:pPr/>
              <a:t>39</a:t>
            </a:fld>
            <a:endParaRPr lang="en-US" smtClean="0">
              <a:cs typeface="Arial" charset="0"/>
            </a:endParaRPr>
          </a:p>
        </p:txBody>
      </p:sp>
    </p:spTree>
    <p:custDataLst>
      <p:tags r:id="rId1"/>
    </p:custDataLst>
  </p:cSld>
  <p:clrMapOvr>
    <a:masterClrMapping/>
  </p:clrMapOvr>
  <p:transition spd="med">
    <p:pull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latin typeface="Calibri" pitchFamily="34" charset="0"/>
            </a:endParaRPr>
          </a:p>
        </p:txBody>
      </p:sp>
      <p:sp>
        <p:nvSpPr>
          <p:cNvPr id="58371"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defRPr/>
            </a:pPr>
            <a:r>
              <a:rPr lang="en-US" dirty="0">
                <a:latin typeface="+mn-lt"/>
                <a:cs typeface="+mn-cs"/>
              </a:rPr>
              <a:t>     </a:t>
            </a:r>
            <a:r>
              <a:rPr lang="en-US" sz="3600" dirty="0">
                <a:solidFill>
                  <a:schemeClr val="bg1"/>
                </a:solidFill>
                <a:latin typeface="+mn-lt"/>
                <a:cs typeface="+mn-cs"/>
              </a:rPr>
              <a:t>   </a:t>
            </a:r>
            <a:endParaRPr lang="en-US" sz="3600" dirty="0">
              <a:solidFill>
                <a:schemeClr val="bg1"/>
              </a:solidFill>
              <a:latin typeface="+mn-lt"/>
              <a:cs typeface="+mn-cs"/>
            </a:endParaRPr>
          </a:p>
        </p:txBody>
      </p:sp>
      <p:sp>
        <p:nvSpPr>
          <p:cNvPr id="95235" name="Rectangle 10"/>
          <p:cNvSpPr>
            <a:spLocks noChangeArrowheads="1"/>
          </p:cNvSpPr>
          <p:nvPr/>
        </p:nvSpPr>
        <p:spPr bwMode="auto">
          <a:xfrm>
            <a:off x="609600" y="2085975"/>
            <a:ext cx="8077200" cy="4124325"/>
          </a:xfrm>
          <a:prstGeom prst="rect">
            <a:avLst/>
          </a:prstGeom>
          <a:solidFill>
            <a:schemeClr val="bg1"/>
          </a:solidFill>
          <a:ln w="9525">
            <a:noFill/>
            <a:miter lim="800000"/>
            <a:headEnd/>
            <a:tailEnd/>
          </a:ln>
        </p:spPr>
        <p:txBody>
          <a:bodyPr>
            <a:spAutoFit/>
          </a:bodyPr>
          <a:lstStyle/>
          <a:p>
            <a:endParaRPr lang="en-US" sz="1400"/>
          </a:p>
          <a:p>
            <a:r>
              <a:rPr lang="en-US" sz="1800"/>
              <a:t>The content of and this PowerPoint presentation are copyrighted and are protected by </a:t>
            </a:r>
            <a:r>
              <a:rPr lang="en-US" sz="1800">
                <a:hlinkClick r:id="rId5"/>
              </a:rPr>
              <a:t>Georgetown University's copyright policies</a:t>
            </a:r>
            <a:r>
              <a:rPr lang="en-US" sz="1800"/>
              <a:t>. </a:t>
            </a:r>
          </a:p>
          <a:p>
            <a:endParaRPr lang="en-US" sz="1800" b="1"/>
          </a:p>
          <a:p>
            <a:r>
              <a:rPr lang="en-US" sz="1800" b="1"/>
              <a:t>Permission is required to use or modify this PowerPoint presentation:</a:t>
            </a:r>
          </a:p>
          <a:p>
            <a:pPr lvl="1">
              <a:buFont typeface="Wingdings" pitchFamily="2" charset="2"/>
              <a:buChar char="§"/>
            </a:pPr>
            <a:r>
              <a:rPr lang="en-US" sz="1800"/>
              <a:t>   in its entirety, individual slides, or excerpts.   </a:t>
            </a:r>
          </a:p>
          <a:p>
            <a:pPr lvl="1">
              <a:buFont typeface="Wingdings" pitchFamily="2" charset="2"/>
              <a:buChar char="§"/>
            </a:pPr>
            <a:r>
              <a:rPr lang="en-US" sz="1800"/>
              <a:t>   for broad or multiple dissemination. </a:t>
            </a:r>
          </a:p>
          <a:p>
            <a:pPr lvl="1">
              <a:buFont typeface="Wingdings" pitchFamily="2" charset="2"/>
              <a:buChar char="§"/>
            </a:pPr>
            <a:r>
              <a:rPr lang="en-US" sz="1800"/>
              <a:t>   for commercial purposes.  </a:t>
            </a:r>
          </a:p>
          <a:p>
            <a:endParaRPr lang="en-US" sz="1800"/>
          </a:p>
          <a:p>
            <a:r>
              <a:rPr lang="en-US" sz="1800"/>
              <a:t>To request permission and for more information, contact </a:t>
            </a:r>
            <a:r>
              <a:rPr lang="en-US" sz="1800">
                <a:hlinkClick r:id="rId6"/>
              </a:rPr>
              <a:t>cultural@georgetown.edu</a:t>
            </a:r>
            <a:r>
              <a:rPr lang="en-US" sz="1800"/>
              <a:t>.</a:t>
            </a:r>
          </a:p>
          <a:p>
            <a:endParaRPr lang="en-US" sz="1800"/>
          </a:p>
          <a:p>
            <a:r>
              <a:rPr lang="en-US" sz="1800"/>
              <a:t>Please visit our website at </a:t>
            </a:r>
            <a:r>
              <a:rPr lang="en-US" sz="1800">
                <a:hlinkClick r:id="rId7"/>
              </a:rPr>
              <a:t>http://nccc.georgetown.edu</a:t>
            </a:r>
            <a:endParaRPr lang="en-US" sz="1800"/>
          </a:p>
          <a:p>
            <a:endParaRPr lang="en-US" sz="1800"/>
          </a:p>
          <a:p>
            <a:endParaRPr lang="en-US" sz="1400"/>
          </a:p>
        </p:txBody>
      </p:sp>
      <p:sp>
        <p:nvSpPr>
          <p:cNvPr id="95236" name="TextBox 6"/>
          <p:cNvSpPr txBox="1">
            <a:spLocks noChangeArrowheads="1"/>
          </p:cNvSpPr>
          <p:nvPr/>
        </p:nvSpPr>
        <p:spPr bwMode="auto">
          <a:xfrm>
            <a:off x="2133600" y="1143000"/>
            <a:ext cx="6629400" cy="523875"/>
          </a:xfrm>
          <a:prstGeom prst="rect">
            <a:avLst/>
          </a:prstGeom>
          <a:noFill/>
          <a:ln w="9525">
            <a:noFill/>
            <a:miter lim="800000"/>
            <a:headEnd/>
            <a:tailEnd/>
          </a:ln>
        </p:spPr>
        <p:txBody>
          <a:bodyPr>
            <a:spAutoFit/>
          </a:bodyPr>
          <a:lstStyle/>
          <a:p>
            <a:r>
              <a:rPr lang="en-US" sz="2800"/>
              <a:t>National Center for Cultural Competence </a:t>
            </a:r>
          </a:p>
        </p:txBody>
      </p:sp>
      <p:sp>
        <p:nvSpPr>
          <p:cNvPr id="95237"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95238" name="Picture 2" descr="Nccc logo"/>
          <p:cNvPicPr>
            <a:picLocks noChangeAspect="1" noChangeArrowheads="1"/>
          </p:cNvPicPr>
          <p:nvPr>
            <p:custDataLst>
              <p:tags r:id="rId2"/>
            </p:custDataLst>
          </p:nvPr>
        </p:nvPicPr>
        <p:blipFill>
          <a:blip r:embed="rId8"/>
          <a:srcRect/>
          <a:stretch>
            <a:fillRect/>
          </a:stretch>
        </p:blipFill>
        <p:spPr bwMode="auto">
          <a:xfrm>
            <a:off x="152400" y="700088"/>
            <a:ext cx="1905000" cy="1446212"/>
          </a:xfrm>
          <a:prstGeom prst="rect">
            <a:avLst/>
          </a:prstGeom>
          <a:noFill/>
          <a:ln w="9525">
            <a:noFill/>
            <a:miter lim="800000"/>
            <a:headEnd/>
            <a:tailEnd/>
          </a:ln>
        </p:spPr>
      </p:pic>
      <p:sp>
        <p:nvSpPr>
          <p:cNvPr id="95239" name="Slide Number Placeholder 1"/>
          <p:cNvSpPr>
            <a:spLocks noGrp="1"/>
          </p:cNvSpPr>
          <p:nvPr>
            <p:ph type="sldNum" sz="quarter" idx="11"/>
          </p:nvPr>
        </p:nvSpPr>
        <p:spPr>
          <a:noFill/>
        </p:spPr>
        <p:txBody>
          <a:bodyPr/>
          <a:lstStyle/>
          <a:p>
            <a:fld id="{F8981E4E-6FBC-4DB2-800B-91A7591A6899}" type="slidenum">
              <a:rPr lang="en-US">
                <a:cs typeface="Arial" charset="0"/>
              </a:rPr>
              <a:pPr/>
              <a:t>40</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a:spLocks noGrp="1"/>
          </p:cNvSpPr>
          <p:nvPr>
            <p:ph type="sldNum" sz="quarter" idx="11"/>
          </p:nvPr>
        </p:nvSpPr>
        <p:spPr>
          <a:xfrm>
            <a:off x="228600" y="6400800"/>
            <a:ext cx="2362200" cy="244475"/>
          </a:xfrm>
          <a:noFill/>
        </p:spPr>
        <p:txBody>
          <a:bodyPr/>
          <a:lstStyle/>
          <a:p>
            <a:pPr algn="r"/>
            <a:r>
              <a:rPr lang="en-US">
                <a:cs typeface="Arial" charset="0"/>
              </a:rPr>
              <a:t>41</a:t>
            </a:r>
          </a:p>
        </p:txBody>
      </p:sp>
      <p:sp>
        <p:nvSpPr>
          <p:cNvPr id="97282" name="Title 5"/>
          <p:cNvSpPr>
            <a:spLocks noGrp="1"/>
          </p:cNvSpPr>
          <p:nvPr>
            <p:ph type="title"/>
          </p:nvPr>
        </p:nvSpPr>
        <p:spPr/>
        <p:txBody>
          <a:bodyPr/>
          <a:lstStyle/>
          <a:p>
            <a:pPr eaLnBrk="1" hangingPunct="1"/>
            <a:r>
              <a:rPr lang="en-US" smtClean="0">
                <a:latin typeface="Arial Rounded MT Bold" pitchFamily="34" charset="0"/>
              </a:rPr>
              <a:t>Wrap Up and Evaluation</a:t>
            </a:r>
          </a:p>
        </p:txBody>
      </p:sp>
      <p:sp>
        <p:nvSpPr>
          <p:cNvPr id="45060" name="Content Placeholder 6"/>
          <p:cNvSpPr>
            <a:spLocks noGrp="1"/>
          </p:cNvSpPr>
          <p:nvPr>
            <p:ph type="body" idx="1"/>
          </p:nvPr>
        </p:nvSpPr>
        <p:spPr/>
        <p:txBody>
          <a:bodyPr/>
          <a:lstStyle/>
          <a:p>
            <a:pPr marL="0" indent="0" eaLnBrk="1" hangingPunct="1">
              <a:buFontTx/>
              <a:buNone/>
              <a:defRPr/>
            </a:pPr>
            <a:r>
              <a:rPr lang="en-US" dirty="0" smtClean="0"/>
              <a:t>Please complete the evaluation of this program by clicking here:</a:t>
            </a:r>
          </a:p>
          <a:p>
            <a:pPr eaLnBrk="1" hangingPunct="1">
              <a:buFontTx/>
              <a:buNone/>
              <a:defRPr/>
            </a:pPr>
            <a:r>
              <a:rPr lang="en-US" b="1" i="1" dirty="0">
                <a:hlinkClick r:id="rId3"/>
              </a:rPr>
              <a:t>https://</a:t>
            </a:r>
            <a:r>
              <a:rPr lang="en-US" b="1" i="1" dirty="0" smtClean="0">
                <a:hlinkClick r:id="rId3"/>
              </a:rPr>
              <a:t>vovici.com/wsb.dll/s/12291g4bb34</a:t>
            </a:r>
            <a:endParaRPr lang="en-US" b="1" i="1" dirty="0" smtClean="0"/>
          </a:p>
          <a:p>
            <a:pPr eaLnBrk="1" hangingPunct="1">
              <a:buFontTx/>
              <a:buNone/>
              <a:defRPr/>
            </a:pPr>
            <a:endParaRPr lang="en-US" b="1" i="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6"/>
          <p:cNvSpPr>
            <a:spLocks noGrp="1" noChangeArrowheads="1"/>
          </p:cNvSpPr>
          <p:nvPr>
            <p:ph type="sldNum" sz="quarter" idx="11"/>
          </p:nvPr>
        </p:nvSpPr>
        <p:spPr>
          <a:xfrm>
            <a:off x="152400" y="6534150"/>
            <a:ext cx="457200" cy="323850"/>
          </a:xfrm>
          <a:noFill/>
        </p:spPr>
        <p:txBody>
          <a:bodyPr/>
          <a:lstStyle/>
          <a:p>
            <a:pPr algn="r"/>
            <a:fld id="{2340E61F-F5BA-4B21-B3EC-EC9A32EBDE46}" type="slidenum">
              <a:rPr lang="en-US">
                <a:cs typeface="Arial" charset="0"/>
              </a:rPr>
              <a:pPr algn="r"/>
              <a:t>42</a:t>
            </a:fld>
            <a:endParaRPr lang="en-US">
              <a:cs typeface="Arial" charset="0"/>
            </a:endParaRPr>
          </a:p>
        </p:txBody>
      </p:sp>
      <p:sp>
        <p:nvSpPr>
          <p:cNvPr id="98306" name="Rectangle 2"/>
          <p:cNvSpPr>
            <a:spLocks noGrp="1" noChangeArrowheads="1"/>
          </p:cNvSpPr>
          <p:nvPr>
            <p:ph type="title"/>
          </p:nvPr>
        </p:nvSpPr>
        <p:spPr/>
        <p:txBody>
          <a:bodyPr/>
          <a:lstStyle/>
          <a:p>
            <a:r>
              <a:rPr lang="en-US" sz="3600" smtClean="0">
                <a:latin typeface="Arial Rounded MT Bold" pitchFamily="34" charset="0"/>
              </a:rPr>
              <a:t>SILC-NET Attribution</a:t>
            </a:r>
          </a:p>
        </p:txBody>
      </p:sp>
      <p:sp>
        <p:nvSpPr>
          <p:cNvPr id="98307" name="Rectangle 3"/>
          <p:cNvSpPr>
            <a:spLocks noGrp="1" noChangeArrowheads="1"/>
          </p:cNvSpPr>
          <p:nvPr>
            <p:ph type="body" idx="1"/>
          </p:nvPr>
        </p:nvSpPr>
        <p:spPr/>
        <p:txBody>
          <a:bodyPr/>
          <a:lstStyle/>
          <a:p>
            <a:pPr>
              <a:buFontTx/>
              <a:buNone/>
            </a:pPr>
            <a:r>
              <a:rPr lang="en-US" sz="2400" smtClean="0"/>
              <a:t>	This webinar/teleconference was presented by the SILC-NET, a project of the IL NET, an ILRU/NCIL/APRIL National Training and Technical Assistance Program. Support for this presentation was provided by the U.S. Department of Education, Rehabilitation Services Administration under grant number H132B070003-10. No official endorsement of the Department of Education should be inferred</a:t>
            </a:r>
            <a:endParaRPr lang="en-US" sz="22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04800" y="152400"/>
            <a:ext cx="8458200" cy="1447800"/>
          </a:xfrm>
        </p:spPr>
        <p:txBody>
          <a:bodyPr lIns="90488" tIns="44450" rIns="90488" bIns="44450">
            <a:normAutofit fontScale="25000" lnSpcReduction="20000"/>
          </a:bodyPr>
          <a:lstStyle/>
          <a:p>
            <a:pPr marL="0" indent="0">
              <a:lnSpc>
                <a:spcPct val="120000"/>
              </a:lnSpc>
              <a:buFontTx/>
              <a:buNone/>
              <a:defRPr/>
            </a:pPr>
            <a:r>
              <a:rPr lang="en-US" sz="14400" b="1" i="1" dirty="0" smtClean="0"/>
              <a:t>Culture</a:t>
            </a:r>
            <a:r>
              <a:rPr lang="en-US" sz="9000" b="1" i="1" dirty="0" smtClean="0"/>
              <a:t>  </a:t>
            </a:r>
            <a:r>
              <a:rPr lang="en-US" sz="9600" b="1" i="1" dirty="0" smtClean="0"/>
              <a:t>is the learned and shared knowledge that specific groups use to generate their behavior and interpret their experience of the world</a:t>
            </a:r>
            <a:r>
              <a:rPr lang="en-US" sz="9600" b="1" dirty="0" smtClean="0"/>
              <a:t>.  It includes but is not limited to: </a:t>
            </a:r>
          </a:p>
        </p:txBody>
      </p:sp>
      <p:sp>
        <p:nvSpPr>
          <p:cNvPr id="26626" name="Oval 4"/>
          <p:cNvSpPr>
            <a:spLocks noChangeArrowheads="1"/>
          </p:cNvSpPr>
          <p:nvPr/>
        </p:nvSpPr>
        <p:spPr bwMode="auto">
          <a:xfrm>
            <a:off x="838200" y="30480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thought</a:t>
            </a:r>
          </a:p>
        </p:txBody>
      </p:sp>
      <p:sp>
        <p:nvSpPr>
          <p:cNvPr id="26627" name="Oval 5"/>
          <p:cNvSpPr>
            <a:spLocks noChangeArrowheads="1"/>
          </p:cNvSpPr>
          <p:nvPr/>
        </p:nvSpPr>
        <p:spPr bwMode="auto">
          <a:xfrm>
            <a:off x="7010400" y="23622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languages</a:t>
            </a:r>
          </a:p>
        </p:txBody>
      </p:sp>
      <p:sp>
        <p:nvSpPr>
          <p:cNvPr id="26628" name="Oval 6"/>
          <p:cNvSpPr>
            <a:spLocks noChangeArrowheads="1"/>
          </p:cNvSpPr>
          <p:nvPr/>
        </p:nvSpPr>
        <p:spPr bwMode="auto">
          <a:xfrm>
            <a:off x="3124200" y="19050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values</a:t>
            </a:r>
          </a:p>
        </p:txBody>
      </p:sp>
      <p:sp>
        <p:nvSpPr>
          <p:cNvPr id="26629" name="Oval 7"/>
          <p:cNvSpPr>
            <a:spLocks noChangeArrowheads="1"/>
          </p:cNvSpPr>
          <p:nvPr/>
        </p:nvSpPr>
        <p:spPr bwMode="auto">
          <a:xfrm>
            <a:off x="4648200" y="33528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beliefs</a:t>
            </a:r>
          </a:p>
        </p:txBody>
      </p:sp>
      <p:sp>
        <p:nvSpPr>
          <p:cNvPr id="26630" name="Oval 8"/>
          <p:cNvSpPr>
            <a:spLocks noChangeArrowheads="1"/>
          </p:cNvSpPr>
          <p:nvPr/>
        </p:nvSpPr>
        <p:spPr bwMode="auto">
          <a:xfrm>
            <a:off x="762000" y="40386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customs</a:t>
            </a:r>
          </a:p>
        </p:txBody>
      </p:sp>
      <p:sp>
        <p:nvSpPr>
          <p:cNvPr id="26631" name="Oval 9"/>
          <p:cNvSpPr>
            <a:spLocks noChangeArrowheads="1"/>
          </p:cNvSpPr>
          <p:nvPr/>
        </p:nvSpPr>
        <p:spPr bwMode="auto">
          <a:xfrm>
            <a:off x="6705600" y="35052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practices</a:t>
            </a:r>
          </a:p>
        </p:txBody>
      </p:sp>
      <p:sp>
        <p:nvSpPr>
          <p:cNvPr id="26632" name="Oval 10"/>
          <p:cNvSpPr>
            <a:spLocks noChangeArrowheads="1"/>
          </p:cNvSpPr>
          <p:nvPr/>
        </p:nvSpPr>
        <p:spPr bwMode="auto">
          <a:xfrm>
            <a:off x="2819400" y="28956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courtesies</a:t>
            </a:r>
          </a:p>
        </p:txBody>
      </p:sp>
      <p:sp>
        <p:nvSpPr>
          <p:cNvPr id="26633" name="Oval 11"/>
          <p:cNvSpPr>
            <a:spLocks noChangeArrowheads="1"/>
          </p:cNvSpPr>
          <p:nvPr/>
        </p:nvSpPr>
        <p:spPr bwMode="auto">
          <a:xfrm>
            <a:off x="3124200" y="19050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rituals</a:t>
            </a:r>
          </a:p>
        </p:txBody>
      </p:sp>
      <p:sp>
        <p:nvSpPr>
          <p:cNvPr id="26634" name="Oval 12"/>
          <p:cNvSpPr>
            <a:spLocks noChangeArrowheads="1"/>
          </p:cNvSpPr>
          <p:nvPr/>
        </p:nvSpPr>
        <p:spPr bwMode="auto">
          <a:xfrm>
            <a:off x="609600" y="2133600"/>
            <a:ext cx="21336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communication</a:t>
            </a:r>
          </a:p>
        </p:txBody>
      </p:sp>
      <p:sp>
        <p:nvSpPr>
          <p:cNvPr id="26635" name="Oval 13"/>
          <p:cNvSpPr>
            <a:spLocks noChangeArrowheads="1"/>
          </p:cNvSpPr>
          <p:nvPr/>
        </p:nvSpPr>
        <p:spPr bwMode="auto">
          <a:xfrm>
            <a:off x="5562600" y="1600200"/>
            <a:ext cx="14478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roles</a:t>
            </a:r>
          </a:p>
        </p:txBody>
      </p:sp>
      <p:sp>
        <p:nvSpPr>
          <p:cNvPr id="26636" name="Oval 14"/>
          <p:cNvSpPr>
            <a:spLocks noChangeArrowheads="1"/>
          </p:cNvSpPr>
          <p:nvPr/>
        </p:nvSpPr>
        <p:spPr bwMode="auto">
          <a:xfrm>
            <a:off x="4648200" y="2514600"/>
            <a:ext cx="2133600" cy="6858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relationships</a:t>
            </a:r>
          </a:p>
        </p:txBody>
      </p:sp>
      <p:sp>
        <p:nvSpPr>
          <p:cNvPr id="26637" name="Oval 15"/>
          <p:cNvSpPr>
            <a:spLocks noChangeArrowheads="1"/>
          </p:cNvSpPr>
          <p:nvPr/>
        </p:nvSpPr>
        <p:spPr bwMode="auto">
          <a:xfrm>
            <a:off x="5029200" y="4267200"/>
            <a:ext cx="2133600" cy="7620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expected</a:t>
            </a:r>
          </a:p>
          <a:p>
            <a:pPr algn="ctr"/>
            <a:r>
              <a:rPr lang="en-US" sz="2000" b="1">
                <a:solidFill>
                  <a:srgbClr val="A50021"/>
                </a:solidFill>
                <a:latin typeface="Kabel Bk BT"/>
              </a:rPr>
              <a:t>behaviors </a:t>
            </a:r>
          </a:p>
        </p:txBody>
      </p:sp>
      <p:sp>
        <p:nvSpPr>
          <p:cNvPr id="26638" name="Rectangle 16"/>
          <p:cNvSpPr>
            <a:spLocks noChangeArrowheads="1"/>
          </p:cNvSpPr>
          <p:nvPr/>
        </p:nvSpPr>
        <p:spPr bwMode="auto">
          <a:xfrm>
            <a:off x="304800" y="5029200"/>
            <a:ext cx="8382000" cy="1371600"/>
          </a:xfrm>
          <a:prstGeom prst="rect">
            <a:avLst/>
          </a:prstGeom>
          <a:noFill/>
          <a:ln w="9525">
            <a:noFill/>
            <a:miter lim="800000"/>
            <a:headEnd/>
            <a:tailEnd/>
          </a:ln>
        </p:spPr>
        <p:txBody>
          <a:bodyPr wrap="none" anchor="ctr"/>
          <a:lstStyle/>
          <a:p>
            <a:r>
              <a:rPr lang="en-US" sz="1600" b="1"/>
              <a:t>Culture applies to racial, ethnic, religious, political, professional, and other social </a:t>
            </a:r>
          </a:p>
          <a:p>
            <a:r>
              <a:rPr lang="en-US" sz="1600" b="1"/>
              <a:t>groups. It is transmitted through social and institutional traditions and norms to </a:t>
            </a:r>
          </a:p>
          <a:p>
            <a:r>
              <a:rPr lang="en-US" sz="1600" b="1"/>
              <a:t>succeeding generations.  Culture is a paradox, while many aspects remain the same, </a:t>
            </a:r>
          </a:p>
          <a:p>
            <a:r>
              <a:rPr lang="en-US" sz="1600" b="1"/>
              <a:t>it is also dynamic, constantly changing. </a:t>
            </a:r>
          </a:p>
        </p:txBody>
      </p:sp>
      <p:sp>
        <p:nvSpPr>
          <p:cNvPr id="26639" name="Oval 17"/>
          <p:cNvSpPr>
            <a:spLocks noChangeArrowheads="1"/>
          </p:cNvSpPr>
          <p:nvPr/>
        </p:nvSpPr>
        <p:spPr bwMode="auto">
          <a:xfrm>
            <a:off x="2590800" y="4038600"/>
            <a:ext cx="2133600" cy="762000"/>
          </a:xfrm>
          <a:prstGeom prst="ellipse">
            <a:avLst/>
          </a:prstGeom>
          <a:solidFill>
            <a:schemeClr val="bg1"/>
          </a:solidFill>
          <a:ln w="9525">
            <a:solidFill>
              <a:schemeClr val="tx1"/>
            </a:solidFill>
            <a:round/>
            <a:headEnd/>
            <a:tailEnd/>
          </a:ln>
        </p:spPr>
        <p:txBody>
          <a:bodyPr wrap="none" anchor="ctr"/>
          <a:lstStyle/>
          <a:p>
            <a:pPr algn="ctr"/>
            <a:r>
              <a:rPr lang="en-US" sz="2000" b="1">
                <a:solidFill>
                  <a:srgbClr val="A50021"/>
                </a:solidFill>
                <a:latin typeface="Kabel Bk BT"/>
              </a:rPr>
              <a:t>manners of</a:t>
            </a:r>
          </a:p>
          <a:p>
            <a:pPr algn="ctr"/>
            <a:r>
              <a:rPr lang="en-US" sz="2000" b="1">
                <a:solidFill>
                  <a:srgbClr val="A50021"/>
                </a:solidFill>
                <a:latin typeface="Kabel Bk BT"/>
              </a:rPr>
              <a:t>interacting</a:t>
            </a:r>
          </a:p>
        </p:txBody>
      </p:sp>
      <p:sp>
        <p:nvSpPr>
          <p:cNvPr id="26640" name="Text Box 8"/>
          <p:cNvSpPr txBox="1">
            <a:spLocks noChangeArrowheads="1"/>
          </p:cNvSpPr>
          <p:nvPr/>
        </p:nvSpPr>
        <p:spPr bwMode="auto">
          <a:xfrm>
            <a:off x="4648200" y="6172200"/>
            <a:ext cx="4267200" cy="446088"/>
          </a:xfrm>
          <a:prstGeom prst="rect">
            <a:avLst/>
          </a:prstGeom>
          <a:noFill/>
          <a:ln w="9525">
            <a:noFill/>
            <a:miter lim="800000"/>
            <a:headEnd/>
            <a:tailEnd/>
          </a:ln>
        </p:spPr>
        <p:txBody>
          <a:bodyPr>
            <a:spAutoFit/>
          </a:bodyPr>
          <a:lstStyle/>
          <a:p>
            <a:pPr algn="r"/>
            <a:r>
              <a:rPr lang="en-US" sz="1100"/>
              <a:t>Slide Source:© 2011  -  National Center  for Cultural Competence</a:t>
            </a:r>
          </a:p>
          <a:p>
            <a:pPr algn="r"/>
            <a:r>
              <a:rPr lang="en-US" sz="1100"/>
              <a:t>Data Source: </a:t>
            </a:r>
            <a:r>
              <a:rPr lang="en-US" sz="1100">
                <a:ea typeface="Times" pitchFamily="18" charset="0"/>
                <a:cs typeface="Times New Roman" pitchFamily="18" charset="0"/>
              </a:rPr>
              <a:t>Gilbert, J. Goode, T., &amp; Dunne, C., 2007. </a:t>
            </a:r>
            <a:endParaRPr lang="en-US" sz="1100"/>
          </a:p>
        </p:txBody>
      </p:sp>
      <p:sp>
        <p:nvSpPr>
          <p:cNvPr id="26641" name="Slide Number Placeholder 1"/>
          <p:cNvSpPr>
            <a:spLocks noGrp="1"/>
          </p:cNvSpPr>
          <p:nvPr>
            <p:ph type="sldNum" sz="quarter" idx="11"/>
          </p:nvPr>
        </p:nvSpPr>
        <p:spPr>
          <a:noFill/>
        </p:spPr>
        <p:txBody>
          <a:bodyPr/>
          <a:lstStyle/>
          <a:p>
            <a:fld id="{63AC415F-2270-494D-91E5-CE1930768606}" type="slidenum">
              <a:rPr lang="en-US">
                <a:cs typeface="Arial" charset="0"/>
              </a:rPr>
              <a:pPr/>
              <a:t>4</a:t>
            </a:fld>
            <a:endParaRPr lang="en-US">
              <a:cs typeface="Arial" charset="0"/>
            </a:endParaRPr>
          </a:p>
        </p:txBody>
      </p:sp>
    </p:spTree>
    <p:custDataLst>
      <p:tags r:id="rId1"/>
    </p:custDataLst>
  </p:cSld>
  <p:clrMapOvr>
    <a:masterClrMapping/>
  </p:clrMapOvr>
  <p:transition spd="med">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0" y="6248400"/>
            <a:ext cx="9144000" cy="609600"/>
          </a:xfrm>
          <a:prstGeom prst="rect">
            <a:avLst/>
          </a:prstGeom>
          <a:solidFill>
            <a:srgbClr val="A50021"/>
          </a:solidFill>
          <a:ln w="9525">
            <a:noFill/>
            <a:miter lim="800000"/>
            <a:headEnd/>
            <a:tailEnd/>
          </a:ln>
        </p:spPr>
        <p:txBody>
          <a:bodyPr/>
          <a:lstStyle/>
          <a:p>
            <a:pPr>
              <a:spcBef>
                <a:spcPct val="50000"/>
              </a:spcBef>
            </a:pPr>
            <a:endParaRPr lang="en-US"/>
          </a:p>
        </p:txBody>
      </p:sp>
      <p:sp>
        <p:nvSpPr>
          <p:cNvPr id="28674" name="Text Box 3"/>
          <p:cNvSpPr txBox="1">
            <a:spLocks noChangeArrowheads="1"/>
          </p:cNvSpPr>
          <p:nvPr/>
        </p:nvSpPr>
        <p:spPr bwMode="auto">
          <a:xfrm>
            <a:off x="0" y="0"/>
            <a:ext cx="9144000" cy="8382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pPr>
            <a:r>
              <a:rPr lang="en-US"/>
              <a:t>     </a:t>
            </a:r>
            <a:r>
              <a:rPr lang="en-US" sz="4800">
                <a:solidFill>
                  <a:schemeClr val="bg1"/>
                </a:solidFill>
              </a:rPr>
              <a:t>Cultural Diversity </a:t>
            </a:r>
          </a:p>
        </p:txBody>
      </p:sp>
      <p:sp>
        <p:nvSpPr>
          <p:cNvPr id="28675" name="Rectangle 9"/>
          <p:cNvSpPr>
            <a:spLocks noChangeArrowheads="1"/>
          </p:cNvSpPr>
          <p:nvPr/>
        </p:nvSpPr>
        <p:spPr bwMode="auto">
          <a:xfrm>
            <a:off x="304800" y="6248400"/>
            <a:ext cx="1866900" cy="276225"/>
          </a:xfrm>
          <a:prstGeom prst="rect">
            <a:avLst/>
          </a:prstGeom>
          <a:noFill/>
          <a:ln w="9525">
            <a:noFill/>
            <a:miter lim="800000"/>
            <a:headEnd/>
            <a:tailEnd/>
          </a:ln>
        </p:spPr>
        <p:txBody>
          <a:bodyPr wrap="none">
            <a:spAutoFit/>
          </a:bodyPr>
          <a:lstStyle/>
          <a:p>
            <a:r>
              <a:rPr lang="en-US" sz="1200">
                <a:solidFill>
                  <a:schemeClr val="bg1"/>
                </a:solidFill>
                <a:latin typeface="ZapfHumnst Dm BT"/>
              </a:rPr>
              <a:t>Goode &amp; Jackson, 2009 </a:t>
            </a:r>
          </a:p>
        </p:txBody>
      </p:sp>
      <p:sp>
        <p:nvSpPr>
          <p:cNvPr id="28676" name="Rectangle 8"/>
          <p:cNvSpPr>
            <a:spLocks noChangeArrowheads="1"/>
          </p:cNvSpPr>
          <p:nvPr/>
        </p:nvSpPr>
        <p:spPr bwMode="auto">
          <a:xfrm>
            <a:off x="304800" y="1295400"/>
            <a:ext cx="5867400" cy="4324350"/>
          </a:xfrm>
          <a:prstGeom prst="rect">
            <a:avLst/>
          </a:prstGeom>
          <a:noFill/>
          <a:ln w="9525">
            <a:noFill/>
            <a:miter lim="800000"/>
            <a:headEnd/>
            <a:tailEnd/>
          </a:ln>
        </p:spPr>
        <p:txBody>
          <a:bodyPr>
            <a:spAutoFit/>
          </a:bodyPr>
          <a:lstStyle/>
          <a:p>
            <a:r>
              <a:rPr lang="en-US" sz="2500"/>
              <a:t>The term </a:t>
            </a:r>
            <a:r>
              <a:rPr lang="en-US" sz="2500" i="1"/>
              <a:t>cultural diversity </a:t>
            </a:r>
            <a:r>
              <a:rPr lang="en-US" sz="2500"/>
              <a:t>is used to describe differences in ethnic or racial classification &amp; self-identification, tribal or clan affiliation, nationality, language, age, gender, sexual orientation, gender identity or expression, socioeconomic status, education, religion, spirituality, physical and intellectual abilities, personal appearance, and other factors that distinguish one group or individual from another.</a:t>
            </a:r>
          </a:p>
        </p:txBody>
      </p:sp>
      <p:pic>
        <p:nvPicPr>
          <p:cNvPr id="28677" name="Picture 7" descr="Photo of Asian family group"/>
          <p:cNvPicPr>
            <a:picLocks noChangeAspect="1" noChangeArrowheads="1"/>
          </p:cNvPicPr>
          <p:nvPr>
            <p:custDataLst>
              <p:tags r:id="rId2"/>
            </p:custDataLst>
          </p:nvPr>
        </p:nvPicPr>
        <p:blipFill>
          <a:blip r:embed="rId11"/>
          <a:srcRect/>
          <a:stretch>
            <a:fillRect/>
          </a:stretch>
        </p:blipFill>
        <p:spPr bwMode="auto">
          <a:xfrm>
            <a:off x="6019800" y="1143000"/>
            <a:ext cx="1597025" cy="1047750"/>
          </a:xfrm>
          <a:prstGeom prst="rect">
            <a:avLst/>
          </a:prstGeom>
          <a:noFill/>
          <a:ln w="9525">
            <a:noFill/>
            <a:miter lim="800000"/>
            <a:headEnd/>
            <a:tailEnd/>
          </a:ln>
        </p:spPr>
      </p:pic>
      <p:pic>
        <p:nvPicPr>
          <p:cNvPr id="28678" name="Picture 9" descr="Photo of pregnant woman"/>
          <p:cNvPicPr>
            <a:picLocks noChangeAspect="1" noChangeArrowheads="1"/>
          </p:cNvPicPr>
          <p:nvPr>
            <p:custDataLst>
              <p:tags r:id="rId3"/>
            </p:custDataLst>
          </p:nvPr>
        </p:nvPicPr>
        <p:blipFill>
          <a:blip r:embed="rId12"/>
          <a:srcRect/>
          <a:stretch>
            <a:fillRect/>
          </a:stretch>
        </p:blipFill>
        <p:spPr bwMode="auto">
          <a:xfrm>
            <a:off x="6248400" y="2514600"/>
            <a:ext cx="1241425" cy="1241425"/>
          </a:xfrm>
          <a:prstGeom prst="rect">
            <a:avLst/>
          </a:prstGeom>
          <a:noFill/>
          <a:ln w="9525">
            <a:noFill/>
            <a:miter lim="800000"/>
            <a:headEnd/>
            <a:tailEnd/>
          </a:ln>
        </p:spPr>
      </p:pic>
      <p:pic>
        <p:nvPicPr>
          <p:cNvPr id="28679" name="Picture 8" descr="Photo of male and female wheelchair users hugging"/>
          <p:cNvPicPr>
            <a:picLocks noChangeAspect="1" noChangeArrowheads="1"/>
          </p:cNvPicPr>
          <p:nvPr>
            <p:custDataLst>
              <p:tags r:id="rId4"/>
            </p:custDataLst>
          </p:nvPr>
        </p:nvPicPr>
        <p:blipFill>
          <a:blip r:embed="rId13"/>
          <a:srcRect/>
          <a:stretch>
            <a:fillRect/>
          </a:stretch>
        </p:blipFill>
        <p:spPr bwMode="auto">
          <a:xfrm>
            <a:off x="7620000" y="2819400"/>
            <a:ext cx="1227138" cy="1295400"/>
          </a:xfrm>
          <a:prstGeom prst="rect">
            <a:avLst/>
          </a:prstGeom>
          <a:noFill/>
          <a:ln w="9525">
            <a:noFill/>
            <a:miter lim="800000"/>
            <a:headEnd/>
            <a:tailEnd/>
          </a:ln>
        </p:spPr>
      </p:pic>
      <p:pic>
        <p:nvPicPr>
          <p:cNvPr id="28680" name="Picture 8" descr="Photo of elderly African American man holding African American child on his lap. Both are asleep."/>
          <p:cNvPicPr>
            <a:picLocks noChangeAspect="1" noChangeArrowheads="1"/>
          </p:cNvPicPr>
          <p:nvPr>
            <p:custDataLst>
              <p:tags r:id="rId5"/>
            </p:custDataLst>
          </p:nvPr>
        </p:nvPicPr>
        <p:blipFill>
          <a:blip r:embed="rId14"/>
          <a:srcRect/>
          <a:stretch>
            <a:fillRect/>
          </a:stretch>
        </p:blipFill>
        <p:spPr bwMode="auto">
          <a:xfrm>
            <a:off x="7696200" y="914400"/>
            <a:ext cx="1117600" cy="1676400"/>
          </a:xfrm>
          <a:prstGeom prst="rect">
            <a:avLst/>
          </a:prstGeom>
          <a:noFill/>
          <a:ln w="9525">
            <a:noFill/>
            <a:miter lim="800000"/>
            <a:headEnd/>
            <a:tailEnd/>
          </a:ln>
        </p:spPr>
      </p:pic>
      <p:sp>
        <p:nvSpPr>
          <p:cNvPr id="28681" name="Text Box 8"/>
          <p:cNvSpPr txBox="1">
            <a:spLocks noChangeArrowheads="1"/>
          </p:cNvSpPr>
          <p:nvPr/>
        </p:nvSpPr>
        <p:spPr bwMode="auto">
          <a:xfrm>
            <a:off x="3962400" y="6477000"/>
            <a:ext cx="4267200" cy="261938"/>
          </a:xfrm>
          <a:prstGeom prst="rect">
            <a:avLst/>
          </a:prstGeom>
          <a:noFill/>
          <a:ln w="9525">
            <a:noFill/>
            <a:miter lim="800000"/>
            <a:headEnd/>
            <a:tailEnd/>
          </a:ln>
        </p:spPr>
        <p:txBody>
          <a:bodyPr>
            <a:spAutoFit/>
          </a:bodyPr>
          <a:lstStyle/>
          <a:p>
            <a:pPr algn="r"/>
            <a:r>
              <a:rPr lang="en-US" sz="1100">
                <a:solidFill>
                  <a:schemeClr val="bg1"/>
                </a:solidFill>
              </a:rPr>
              <a:t>Slide Source: © 2011  -  National Center  for Cultural Competence</a:t>
            </a:r>
          </a:p>
        </p:txBody>
      </p:sp>
      <p:pic>
        <p:nvPicPr>
          <p:cNvPr id="28682" name="Picture 8" descr="Family photo of two men with young boy"/>
          <p:cNvPicPr>
            <a:picLocks noChangeAspect="1" noChangeArrowheads="1"/>
          </p:cNvPicPr>
          <p:nvPr>
            <p:custDataLst>
              <p:tags r:id="rId6"/>
            </p:custDataLst>
          </p:nvPr>
        </p:nvPicPr>
        <p:blipFill>
          <a:blip r:embed="rId15"/>
          <a:srcRect/>
          <a:stretch>
            <a:fillRect/>
          </a:stretch>
        </p:blipFill>
        <p:spPr bwMode="auto">
          <a:xfrm>
            <a:off x="6248400" y="4038600"/>
            <a:ext cx="1076325" cy="1619250"/>
          </a:xfrm>
          <a:prstGeom prst="rect">
            <a:avLst/>
          </a:prstGeom>
          <a:noFill/>
          <a:ln w="9525">
            <a:noFill/>
            <a:miter lim="800000"/>
            <a:headEnd/>
            <a:tailEnd/>
          </a:ln>
        </p:spPr>
      </p:pic>
      <p:pic>
        <p:nvPicPr>
          <p:cNvPr id="28683" name="Picture 14" descr="Photo of Middle Eastern couple"/>
          <p:cNvPicPr>
            <a:picLocks noChangeAspect="1"/>
          </p:cNvPicPr>
          <p:nvPr>
            <p:custDataLst>
              <p:tags r:id="rId7"/>
            </p:custDataLst>
          </p:nvPr>
        </p:nvPicPr>
        <p:blipFill>
          <a:blip r:embed="rId16"/>
          <a:srcRect/>
          <a:stretch>
            <a:fillRect/>
          </a:stretch>
        </p:blipFill>
        <p:spPr bwMode="auto">
          <a:xfrm>
            <a:off x="7391400" y="4419600"/>
            <a:ext cx="1600200" cy="1063625"/>
          </a:xfrm>
          <a:prstGeom prst="rect">
            <a:avLst/>
          </a:prstGeom>
          <a:noFill/>
          <a:ln w="9525">
            <a:noFill/>
            <a:miter lim="800000"/>
            <a:headEnd/>
            <a:tailEnd/>
          </a:ln>
        </p:spPr>
      </p:pic>
      <p:pic>
        <p:nvPicPr>
          <p:cNvPr id="28684" name="Picture 3" descr="Nccc logo"/>
          <p:cNvPicPr>
            <a:picLocks noChangeAspect="1" noChangeArrowheads="1"/>
          </p:cNvPicPr>
          <p:nvPr>
            <p:custDataLst>
              <p:tags r:id="rId8"/>
            </p:custDataLst>
          </p:nvPr>
        </p:nvPicPr>
        <p:blipFill>
          <a:blip r:embed="rId17"/>
          <a:srcRect/>
          <a:stretch>
            <a:fillRect/>
          </a:stretch>
        </p:blipFill>
        <p:spPr bwMode="auto">
          <a:xfrm>
            <a:off x="8418513" y="6365875"/>
            <a:ext cx="725487" cy="484188"/>
          </a:xfrm>
          <a:prstGeom prst="rect">
            <a:avLst/>
          </a:prstGeom>
          <a:noFill/>
          <a:ln w="9525">
            <a:noFill/>
            <a:miter lim="800000"/>
            <a:headEnd/>
            <a:tailEnd/>
          </a:ln>
        </p:spPr>
      </p:pic>
      <p:sp>
        <p:nvSpPr>
          <p:cNvPr id="28685" name="Slide Number Placeholder 1"/>
          <p:cNvSpPr>
            <a:spLocks noGrp="1"/>
          </p:cNvSpPr>
          <p:nvPr>
            <p:ph type="sldNum" sz="quarter" idx="11"/>
          </p:nvPr>
        </p:nvSpPr>
        <p:spPr>
          <a:noFill/>
        </p:spPr>
        <p:txBody>
          <a:bodyPr/>
          <a:lstStyle/>
          <a:p>
            <a:fld id="{398D4129-63A3-4A66-BA7F-77FF7E9D88D9}" type="slidenum">
              <a:rPr lang="en-US">
                <a:cs typeface="Arial" charset="0"/>
              </a:rPr>
              <a:pPr/>
              <a:t>5</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9"/>
          <p:cNvSpPr txBox="1">
            <a:spLocks noChangeArrowheads="1"/>
          </p:cNvSpPr>
          <p:nvPr/>
        </p:nvSpPr>
        <p:spPr bwMode="auto">
          <a:xfrm>
            <a:off x="0" y="0"/>
            <a:ext cx="9144000" cy="7016750"/>
          </a:xfrm>
          <a:prstGeom prst="rect">
            <a:avLst/>
          </a:prstGeom>
          <a:solidFill>
            <a:srgbClr val="800000"/>
          </a:solid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0722" name="Rectangle 2"/>
          <p:cNvSpPr>
            <a:spLocks noGrp="1" noChangeArrowheads="1"/>
          </p:cNvSpPr>
          <p:nvPr>
            <p:ph type="title"/>
          </p:nvPr>
        </p:nvSpPr>
        <p:spPr>
          <a:xfrm>
            <a:off x="304800" y="533400"/>
            <a:ext cx="8637588" cy="946150"/>
          </a:xfrm>
        </p:spPr>
        <p:txBody>
          <a:bodyPr/>
          <a:lstStyle/>
          <a:p>
            <a:r>
              <a:rPr lang="en-US" sz="2800" smtClean="0">
                <a:latin typeface="Tahoma" pitchFamily="34" charset="0"/>
              </a:rPr>
              <a:t/>
            </a:r>
            <a:br>
              <a:rPr lang="en-US" sz="2800" smtClean="0">
                <a:latin typeface="Tahoma" pitchFamily="34" charset="0"/>
              </a:rPr>
            </a:br>
            <a:r>
              <a:rPr lang="en-US" sz="2800" smtClean="0">
                <a:latin typeface="Tahoma" pitchFamily="34" charset="0"/>
              </a:rPr>
              <a:t>	</a:t>
            </a:r>
            <a:endParaRPr lang="en-US" sz="2400" i="1" smtClean="0">
              <a:latin typeface="Tahoma" pitchFamily="34" charset="0"/>
            </a:endParaRPr>
          </a:p>
        </p:txBody>
      </p:sp>
      <p:pic>
        <p:nvPicPr>
          <p:cNvPr id="30723" name="Picture 4" descr="Line graph"/>
          <p:cNvPicPr>
            <a:picLocks noChangeAspect="1" noChangeArrowheads="1"/>
          </p:cNvPicPr>
          <p:nvPr>
            <p:custDataLst>
              <p:tags r:id="rId2"/>
            </p:custDataLst>
          </p:nvPr>
        </p:nvPicPr>
        <p:blipFill>
          <a:blip r:embed="rId6"/>
          <a:srcRect/>
          <a:stretch>
            <a:fillRect/>
          </a:stretch>
        </p:blipFill>
        <p:spPr bwMode="auto">
          <a:xfrm>
            <a:off x="838200" y="1066800"/>
            <a:ext cx="7391400" cy="4832350"/>
          </a:xfrm>
          <a:prstGeom prst="rect">
            <a:avLst/>
          </a:prstGeom>
          <a:noFill/>
          <a:ln w="9525">
            <a:noFill/>
            <a:miter lim="800000"/>
            <a:headEnd/>
            <a:tailEnd/>
          </a:ln>
        </p:spPr>
      </p:pic>
      <p:sp>
        <p:nvSpPr>
          <p:cNvPr id="30724" name="TextBox 3"/>
          <p:cNvSpPr txBox="1">
            <a:spLocks noChangeArrowheads="1"/>
          </p:cNvSpPr>
          <p:nvPr/>
        </p:nvSpPr>
        <p:spPr bwMode="auto">
          <a:xfrm>
            <a:off x="2895600" y="5486400"/>
            <a:ext cx="3276600" cy="369888"/>
          </a:xfrm>
          <a:prstGeom prst="rect">
            <a:avLst/>
          </a:prstGeom>
          <a:solidFill>
            <a:schemeClr val="bg1"/>
          </a:solidFill>
          <a:ln w="9525">
            <a:noFill/>
            <a:miter lim="800000"/>
            <a:headEnd/>
            <a:tailEnd/>
          </a:ln>
        </p:spPr>
        <p:txBody>
          <a:bodyPr>
            <a:spAutoFit/>
          </a:bodyPr>
          <a:lstStyle/>
          <a:p>
            <a:r>
              <a:rPr lang="en-US" sz="1800" b="1"/>
              <a:t>POINT IN TIME &amp; CONTEXT </a:t>
            </a:r>
          </a:p>
        </p:txBody>
      </p:sp>
      <p:sp>
        <p:nvSpPr>
          <p:cNvPr id="30725" name="TextBox 5"/>
          <p:cNvSpPr txBox="1">
            <a:spLocks noChangeArrowheads="1"/>
          </p:cNvSpPr>
          <p:nvPr/>
        </p:nvSpPr>
        <p:spPr bwMode="auto">
          <a:xfrm>
            <a:off x="914400" y="1905000"/>
            <a:ext cx="304800" cy="2862263"/>
          </a:xfrm>
          <a:prstGeom prst="rect">
            <a:avLst/>
          </a:prstGeom>
          <a:solidFill>
            <a:schemeClr val="bg1"/>
          </a:solidFill>
          <a:ln w="9525">
            <a:noFill/>
            <a:miter lim="800000"/>
            <a:headEnd/>
            <a:tailEnd/>
          </a:ln>
        </p:spPr>
        <p:txBody>
          <a:bodyPr>
            <a:spAutoFit/>
          </a:bodyPr>
          <a:lstStyle/>
          <a:p>
            <a:pPr algn="ctr"/>
            <a:r>
              <a:rPr lang="en-US" sz="1800" b="1"/>
              <a:t>IMPORTANCE</a:t>
            </a:r>
          </a:p>
        </p:txBody>
      </p:sp>
      <p:sp>
        <p:nvSpPr>
          <p:cNvPr id="30726" name="TextBox 6"/>
          <p:cNvSpPr txBox="1">
            <a:spLocks noChangeArrowheads="1"/>
          </p:cNvSpPr>
          <p:nvPr/>
        </p:nvSpPr>
        <p:spPr bwMode="auto">
          <a:xfrm>
            <a:off x="838200" y="228600"/>
            <a:ext cx="7391400" cy="769938"/>
          </a:xfrm>
          <a:prstGeom prst="rect">
            <a:avLst/>
          </a:prstGeom>
          <a:noFill/>
          <a:ln w="9525">
            <a:noFill/>
            <a:miter lim="800000"/>
            <a:headEnd/>
            <a:tailEnd/>
          </a:ln>
        </p:spPr>
        <p:txBody>
          <a:bodyPr>
            <a:spAutoFit/>
          </a:bodyPr>
          <a:lstStyle/>
          <a:p>
            <a:r>
              <a:rPr lang="en-US" sz="4400" b="1">
                <a:solidFill>
                  <a:schemeClr val="bg1"/>
                </a:solidFill>
              </a:rPr>
              <a:t>Multiple Cultural Identities</a:t>
            </a:r>
          </a:p>
        </p:txBody>
      </p:sp>
      <p:sp>
        <p:nvSpPr>
          <p:cNvPr id="30727" name="Text Box 8"/>
          <p:cNvSpPr txBox="1">
            <a:spLocks noChangeArrowheads="1"/>
          </p:cNvSpPr>
          <p:nvPr/>
        </p:nvSpPr>
        <p:spPr bwMode="auto">
          <a:xfrm>
            <a:off x="3505200" y="6477000"/>
            <a:ext cx="45720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pic>
        <p:nvPicPr>
          <p:cNvPr id="30728" name="Picture 3" descr="NCCC logo"/>
          <p:cNvPicPr>
            <a:picLocks noChangeAspect="1" noChangeArrowheads="1"/>
          </p:cNvPicPr>
          <p:nvPr>
            <p:custDataLst>
              <p:tags r:id="rId3"/>
            </p:custDataLst>
          </p:nvPr>
        </p:nvPicPr>
        <p:blipFill>
          <a:blip r:embed="rId7"/>
          <a:srcRect/>
          <a:stretch>
            <a:fillRect/>
          </a:stretch>
        </p:blipFill>
        <p:spPr bwMode="auto">
          <a:xfrm>
            <a:off x="8382000" y="6450013"/>
            <a:ext cx="725488" cy="484187"/>
          </a:xfrm>
          <a:prstGeom prst="rect">
            <a:avLst/>
          </a:prstGeom>
          <a:noFill/>
          <a:ln w="9525">
            <a:noFill/>
            <a:miter lim="800000"/>
            <a:headEnd/>
            <a:tailEnd/>
          </a:ln>
        </p:spPr>
      </p:pic>
      <p:sp>
        <p:nvSpPr>
          <p:cNvPr id="30729" name="Slide Number Placeholder 1"/>
          <p:cNvSpPr>
            <a:spLocks noGrp="1"/>
          </p:cNvSpPr>
          <p:nvPr>
            <p:ph type="sldNum" sz="quarter" idx="12"/>
          </p:nvPr>
        </p:nvSpPr>
        <p:spPr>
          <a:xfrm>
            <a:off x="76200" y="6477000"/>
            <a:ext cx="463550" cy="341313"/>
          </a:xfrm>
          <a:noFill/>
        </p:spPr>
        <p:txBody>
          <a:bodyPr/>
          <a:lstStyle/>
          <a:p>
            <a:fld id="{70D0807B-4CCF-487C-9624-69513B806857}" type="slidenum">
              <a:rPr lang="en-US" smtClean="0">
                <a:cs typeface="Arial" charset="0"/>
              </a:rPr>
              <a:pPr/>
              <a:t>6</a:t>
            </a:fld>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31746"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lgn="ctr">
              <a:spcBef>
                <a:spcPct val="50000"/>
              </a:spcBef>
            </a:pPr>
            <a:r>
              <a:rPr lang="en-US" sz="3200">
                <a:solidFill>
                  <a:schemeClr val="bg1"/>
                </a:solidFill>
              </a:rPr>
              <a:t>VIEWS ON DISABILITY IDENTITY </a:t>
            </a:r>
          </a:p>
        </p:txBody>
      </p:sp>
      <p:sp>
        <p:nvSpPr>
          <p:cNvPr id="31747" name="Rectangle 2"/>
          <p:cNvSpPr>
            <a:spLocks noChangeArrowheads="1"/>
          </p:cNvSpPr>
          <p:nvPr/>
        </p:nvSpPr>
        <p:spPr bwMode="auto">
          <a:xfrm>
            <a:off x="304800" y="1371600"/>
            <a:ext cx="8534400" cy="3733800"/>
          </a:xfrm>
          <a:prstGeom prst="rect">
            <a:avLst/>
          </a:prstGeom>
          <a:noFill/>
          <a:ln w="9525">
            <a:noFill/>
            <a:miter lim="800000"/>
            <a:headEnd/>
            <a:tailEnd/>
          </a:ln>
        </p:spPr>
        <p:txBody>
          <a:bodyPr anchor="ctr"/>
          <a:lstStyle/>
          <a:p>
            <a:r>
              <a:rPr lang="en-US" sz="2800"/>
              <a:t>The population of people who </a:t>
            </a:r>
          </a:p>
          <a:p>
            <a:r>
              <a:rPr lang="en-US" sz="2800"/>
              <a:t>experience disability is extraordinarily</a:t>
            </a:r>
          </a:p>
          <a:p>
            <a:r>
              <a:rPr lang="en-US" sz="2800"/>
              <a:t>diverse and, therefore, the idea of a </a:t>
            </a:r>
          </a:p>
          <a:p>
            <a:r>
              <a:rPr lang="en-US" sz="2800"/>
              <a:t>common disability identity isolates </a:t>
            </a:r>
          </a:p>
          <a:p>
            <a:r>
              <a:rPr lang="en-US" sz="2800"/>
              <a:t>disability artificially from intersecting </a:t>
            </a:r>
          </a:p>
          <a:p>
            <a:r>
              <a:rPr lang="en-US" sz="2800"/>
              <a:t>identities related to race, gender, sexuality, </a:t>
            </a:r>
          </a:p>
          <a:p>
            <a:r>
              <a:rPr lang="en-US" sz="2800"/>
              <a:t>class, age, and other axes of social significance.  (p.43). </a:t>
            </a:r>
          </a:p>
          <a:p>
            <a:endParaRPr lang="en-US" sz="2800"/>
          </a:p>
        </p:txBody>
      </p:sp>
      <p:sp>
        <p:nvSpPr>
          <p:cNvPr id="31748" name="Text Box 8"/>
          <p:cNvSpPr txBox="1">
            <a:spLocks noChangeArrowheads="1"/>
          </p:cNvSpPr>
          <p:nvPr/>
        </p:nvSpPr>
        <p:spPr bwMode="auto">
          <a:xfrm>
            <a:off x="3733800" y="6477000"/>
            <a:ext cx="45720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sp>
        <p:nvSpPr>
          <p:cNvPr id="31749" name="TextBox 7"/>
          <p:cNvSpPr txBox="1">
            <a:spLocks noChangeArrowheads="1"/>
          </p:cNvSpPr>
          <p:nvPr/>
        </p:nvSpPr>
        <p:spPr bwMode="auto">
          <a:xfrm>
            <a:off x="152400" y="5602288"/>
            <a:ext cx="8915400" cy="646112"/>
          </a:xfrm>
          <a:prstGeom prst="rect">
            <a:avLst/>
          </a:prstGeom>
          <a:noFill/>
          <a:ln w="9525">
            <a:noFill/>
            <a:miter lim="800000"/>
            <a:headEnd/>
            <a:tailEnd/>
          </a:ln>
        </p:spPr>
        <p:txBody>
          <a:bodyPr>
            <a:spAutoFit/>
          </a:bodyPr>
          <a:lstStyle/>
          <a:p>
            <a:r>
              <a:rPr lang="en-US" sz="1200"/>
              <a:t>SOURCE:  Gill, C. &amp; Cross, W. (2010). Disability Identity and Racial-Cultural Identity Development: Points of Convergence, Divergence and Interplay.  In F. Balcazar, Y. Suarez-Balcazar, T. Taylor-Ritzler, &amp; C. Keys (Eds.), </a:t>
            </a:r>
            <a:r>
              <a:rPr lang="en-US" sz="1200" i="1"/>
              <a:t>Race, Culture, and Disability: Rehabilitation Science and Practice.  </a:t>
            </a:r>
            <a:r>
              <a:rPr lang="en-US" sz="1200"/>
              <a:t>Sudbury, MA: Jones and Bartlett Publishers</a:t>
            </a:r>
          </a:p>
        </p:txBody>
      </p:sp>
      <p:pic>
        <p:nvPicPr>
          <p:cNvPr id="31750" name="Picture 8" descr="mother with daughter in wheelchair"/>
          <p:cNvPicPr>
            <a:picLocks noChangeAspect="1"/>
          </p:cNvPicPr>
          <p:nvPr>
            <p:custDataLst>
              <p:tags r:id="rId2"/>
            </p:custDataLst>
          </p:nvPr>
        </p:nvPicPr>
        <p:blipFill>
          <a:blip r:embed="rId6"/>
          <a:srcRect/>
          <a:stretch>
            <a:fillRect/>
          </a:stretch>
        </p:blipFill>
        <p:spPr bwMode="auto">
          <a:xfrm>
            <a:off x="6781800" y="1143000"/>
            <a:ext cx="1762125" cy="2057400"/>
          </a:xfrm>
          <a:prstGeom prst="rect">
            <a:avLst/>
          </a:prstGeom>
          <a:noFill/>
          <a:ln w="9525">
            <a:noFill/>
            <a:miter lim="800000"/>
            <a:headEnd/>
            <a:tailEnd/>
          </a:ln>
        </p:spPr>
      </p:pic>
      <p:pic>
        <p:nvPicPr>
          <p:cNvPr id="31751" name="Picture 3" descr="Nccc logo"/>
          <p:cNvPicPr>
            <a:picLocks noChangeAspect="1" noChangeArrowheads="1"/>
          </p:cNvPicPr>
          <p:nvPr>
            <p:custDataLst>
              <p:tags r:id="rId3"/>
            </p:custDataLst>
          </p:nvPr>
        </p:nvPicPr>
        <p:blipFill>
          <a:blip r:embed="rId7"/>
          <a:srcRect/>
          <a:stretch>
            <a:fillRect/>
          </a:stretch>
        </p:blipFill>
        <p:spPr bwMode="auto">
          <a:xfrm>
            <a:off x="8418513" y="6365875"/>
            <a:ext cx="725487" cy="484188"/>
          </a:xfrm>
          <a:prstGeom prst="rect">
            <a:avLst/>
          </a:prstGeom>
          <a:noFill/>
          <a:ln w="9525">
            <a:noFill/>
            <a:miter lim="800000"/>
            <a:headEnd/>
            <a:tailEnd/>
          </a:ln>
        </p:spPr>
      </p:pic>
      <p:sp>
        <p:nvSpPr>
          <p:cNvPr id="31752" name="Slide Number Placeholder 1"/>
          <p:cNvSpPr>
            <a:spLocks noGrp="1"/>
          </p:cNvSpPr>
          <p:nvPr>
            <p:ph type="sldNum" sz="quarter" idx="11"/>
          </p:nvPr>
        </p:nvSpPr>
        <p:spPr>
          <a:noFill/>
        </p:spPr>
        <p:txBody>
          <a:bodyPr/>
          <a:lstStyle/>
          <a:p>
            <a:fld id="{BEC08A17-1173-4F31-8CC2-D16894FDB1F5}" type="slidenum">
              <a:rPr lang="en-US">
                <a:cs typeface="Arial" charset="0"/>
              </a:rPr>
              <a:pPr/>
              <a:t>7</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0" y="624840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endParaRPr lang="en-US"/>
          </a:p>
        </p:txBody>
      </p:sp>
      <p:sp>
        <p:nvSpPr>
          <p:cNvPr id="33794" name="Text Box 3"/>
          <p:cNvSpPr txBox="1">
            <a:spLocks noChangeArrowheads="1"/>
          </p:cNvSpPr>
          <p:nvPr/>
        </p:nvSpPr>
        <p:spPr bwMode="auto">
          <a:xfrm>
            <a:off x="0" y="0"/>
            <a:ext cx="9144000" cy="609600"/>
          </a:xfrm>
          <a:prstGeom prst="rect">
            <a:avLst/>
          </a:prstGeom>
          <a:gradFill rotWithShape="1">
            <a:gsLst>
              <a:gs pos="0">
                <a:srgbClr val="990000"/>
              </a:gs>
              <a:gs pos="100000">
                <a:srgbClr val="B13D3D"/>
              </a:gs>
            </a:gsLst>
            <a:lin ang="5400000" scaled="1"/>
          </a:gradFill>
          <a:ln w="9525">
            <a:noFill/>
            <a:miter lim="800000"/>
            <a:headEnd/>
            <a:tailEnd/>
          </a:ln>
        </p:spPr>
        <p:txBody>
          <a:bodyPr/>
          <a:lstStyle/>
          <a:p>
            <a:pPr>
              <a:spcBef>
                <a:spcPct val="50000"/>
              </a:spcBef>
            </a:pPr>
            <a:r>
              <a:rPr lang="en-US" sz="2400"/>
              <a:t>    </a:t>
            </a:r>
            <a:r>
              <a:rPr lang="en-US" sz="3200">
                <a:solidFill>
                  <a:schemeClr val="bg1"/>
                </a:solidFill>
              </a:rPr>
              <a:t>RACIAL IDENTITY vs. DISABILITY IDENTITY S ABOUT DISABILITY IDENTITY</a:t>
            </a:r>
          </a:p>
        </p:txBody>
      </p:sp>
      <p:sp>
        <p:nvSpPr>
          <p:cNvPr id="33795" name="Rectangle 2"/>
          <p:cNvSpPr>
            <a:spLocks noChangeArrowheads="1"/>
          </p:cNvSpPr>
          <p:nvPr/>
        </p:nvSpPr>
        <p:spPr bwMode="auto">
          <a:xfrm>
            <a:off x="304800" y="685800"/>
            <a:ext cx="8534400" cy="4495800"/>
          </a:xfrm>
          <a:prstGeom prst="rect">
            <a:avLst/>
          </a:prstGeom>
          <a:noFill/>
          <a:ln w="9525">
            <a:noFill/>
            <a:miter lim="800000"/>
            <a:headEnd/>
            <a:tailEnd/>
          </a:ln>
        </p:spPr>
        <p:txBody>
          <a:bodyPr anchor="ctr"/>
          <a:lstStyle/>
          <a:p>
            <a:endParaRPr lang="en-US" sz="2400"/>
          </a:p>
          <a:p>
            <a:pPr>
              <a:buFont typeface="Wingdings" pitchFamily="2" charset="2"/>
              <a:buChar char="§"/>
            </a:pPr>
            <a:r>
              <a:rPr lang="en-US" sz="2400"/>
              <a:t>  There is no simple relationship between </a:t>
            </a:r>
          </a:p>
          <a:p>
            <a:r>
              <a:rPr lang="en-US" sz="2400"/>
              <a:t>    race and disability. </a:t>
            </a:r>
          </a:p>
          <a:p>
            <a:endParaRPr lang="en-US" sz="900"/>
          </a:p>
          <a:p>
            <a:pPr>
              <a:buFont typeface="Wingdings" pitchFamily="2" charset="2"/>
              <a:buChar char="§"/>
            </a:pPr>
            <a:r>
              <a:rPr lang="en-US" sz="2400"/>
              <a:t>  Some people of color with disabilities have </a:t>
            </a:r>
          </a:p>
          <a:p>
            <a:r>
              <a:rPr lang="en-US" sz="2400"/>
              <a:t>    prioritized their identification and affiliation </a:t>
            </a:r>
          </a:p>
          <a:p>
            <a:r>
              <a:rPr lang="en-US" sz="2400"/>
              <a:t>    with persons who share their cultural/racial </a:t>
            </a:r>
          </a:p>
          <a:p>
            <a:r>
              <a:rPr lang="en-US" sz="2400"/>
              <a:t>    heritage and have had little contact with </a:t>
            </a:r>
          </a:p>
          <a:p>
            <a:r>
              <a:rPr lang="en-US" sz="2400"/>
              <a:t>    disability groups.  </a:t>
            </a:r>
          </a:p>
          <a:p>
            <a:endParaRPr lang="en-US" sz="900"/>
          </a:p>
          <a:p>
            <a:pPr>
              <a:buFont typeface="Wingdings" pitchFamily="2" charset="2"/>
              <a:buChar char="§"/>
            </a:pPr>
            <a:r>
              <a:rPr lang="en-US" sz="2400"/>
              <a:t>  They tend to see disability in terms of</a:t>
            </a:r>
          </a:p>
          <a:p>
            <a:r>
              <a:rPr lang="en-US" sz="2400"/>
              <a:t>    limitation rather than identity.(p.46) </a:t>
            </a:r>
          </a:p>
          <a:p>
            <a:endParaRPr lang="en-US" sz="2800"/>
          </a:p>
        </p:txBody>
      </p:sp>
      <p:sp>
        <p:nvSpPr>
          <p:cNvPr id="33796" name="Text Box 8"/>
          <p:cNvSpPr txBox="1">
            <a:spLocks noChangeArrowheads="1"/>
          </p:cNvSpPr>
          <p:nvPr/>
        </p:nvSpPr>
        <p:spPr bwMode="auto">
          <a:xfrm>
            <a:off x="3733800" y="6477000"/>
            <a:ext cx="4572000" cy="261938"/>
          </a:xfrm>
          <a:prstGeom prst="rect">
            <a:avLst/>
          </a:prstGeom>
          <a:noFill/>
          <a:ln w="9525">
            <a:noFill/>
            <a:miter lim="800000"/>
            <a:headEnd/>
            <a:tailEnd/>
          </a:ln>
        </p:spPr>
        <p:txBody>
          <a:bodyPr>
            <a:spAutoFit/>
          </a:bodyPr>
          <a:lstStyle/>
          <a:p>
            <a:pPr algn="r"/>
            <a:r>
              <a:rPr lang="en-US" sz="1100">
                <a:solidFill>
                  <a:schemeClr val="bg1"/>
                </a:solidFill>
              </a:rPr>
              <a:t>Slide Source: 2011  -  National Center  for Cultural Competence</a:t>
            </a:r>
          </a:p>
        </p:txBody>
      </p:sp>
      <p:sp>
        <p:nvSpPr>
          <p:cNvPr id="33797" name="TextBox 7"/>
          <p:cNvSpPr txBox="1">
            <a:spLocks noChangeArrowheads="1"/>
          </p:cNvSpPr>
          <p:nvPr/>
        </p:nvSpPr>
        <p:spPr bwMode="auto">
          <a:xfrm>
            <a:off x="152400" y="5562600"/>
            <a:ext cx="8915400" cy="646113"/>
          </a:xfrm>
          <a:prstGeom prst="rect">
            <a:avLst/>
          </a:prstGeom>
          <a:noFill/>
          <a:ln w="9525">
            <a:noFill/>
            <a:miter lim="800000"/>
            <a:headEnd/>
            <a:tailEnd/>
          </a:ln>
        </p:spPr>
        <p:txBody>
          <a:bodyPr>
            <a:spAutoFit/>
          </a:bodyPr>
          <a:lstStyle/>
          <a:p>
            <a:r>
              <a:rPr lang="en-US" sz="1200"/>
              <a:t>SOURCE:  Gill, C. &amp; Cross, W. (2010). Disability Identity and Racial-Cultural Identity Development: Points of Convergence, Divergence and Interplay.  In F. Balcazar, Y. Suarez-Balcazar, T. Taylor-Ritzler, &amp; C. Keys (Eds.), </a:t>
            </a:r>
            <a:r>
              <a:rPr lang="en-US" sz="1200" i="1"/>
              <a:t>Race, Culture, and Disability: Rehabilitation Science and Practice.  </a:t>
            </a:r>
            <a:r>
              <a:rPr lang="en-US" sz="1200"/>
              <a:t>Sudbury, MA: Jones and Bartlett Publishers</a:t>
            </a:r>
          </a:p>
        </p:txBody>
      </p:sp>
      <p:pic>
        <p:nvPicPr>
          <p:cNvPr id="33798" name="Picture 9" descr="Two women with disabilities"/>
          <p:cNvPicPr>
            <a:picLocks noChangeAspect="1"/>
          </p:cNvPicPr>
          <p:nvPr>
            <p:custDataLst>
              <p:tags r:id="rId2"/>
            </p:custDataLst>
          </p:nvPr>
        </p:nvPicPr>
        <p:blipFill>
          <a:blip r:embed="rId7"/>
          <a:srcRect/>
          <a:stretch>
            <a:fillRect/>
          </a:stretch>
        </p:blipFill>
        <p:spPr bwMode="auto">
          <a:xfrm>
            <a:off x="6781800" y="2971800"/>
            <a:ext cx="1852613" cy="1209675"/>
          </a:xfrm>
          <a:prstGeom prst="rect">
            <a:avLst/>
          </a:prstGeom>
          <a:noFill/>
          <a:ln w="9525">
            <a:noFill/>
            <a:miter lim="800000"/>
            <a:headEnd/>
            <a:tailEnd/>
          </a:ln>
        </p:spPr>
      </p:pic>
      <p:pic>
        <p:nvPicPr>
          <p:cNvPr id="33799" name="Picture 14" descr="Asian male in wheelchair"/>
          <p:cNvPicPr>
            <a:picLocks noChangeAspect="1"/>
          </p:cNvPicPr>
          <p:nvPr>
            <p:custDataLst>
              <p:tags r:id="rId3"/>
            </p:custDataLst>
          </p:nvPr>
        </p:nvPicPr>
        <p:blipFill>
          <a:blip r:embed="rId8"/>
          <a:srcRect/>
          <a:stretch>
            <a:fillRect/>
          </a:stretch>
        </p:blipFill>
        <p:spPr bwMode="auto">
          <a:xfrm>
            <a:off x="6705600" y="1143000"/>
            <a:ext cx="2070100" cy="1376363"/>
          </a:xfrm>
          <a:prstGeom prst="rect">
            <a:avLst/>
          </a:prstGeom>
          <a:noFill/>
          <a:ln w="9525">
            <a:noFill/>
            <a:miter lim="800000"/>
            <a:headEnd/>
            <a:tailEnd/>
          </a:ln>
        </p:spPr>
      </p:pic>
      <p:pic>
        <p:nvPicPr>
          <p:cNvPr id="33800" name="Picture 3" descr="Nccc logo"/>
          <p:cNvPicPr>
            <a:picLocks noChangeAspect="1" noChangeArrowheads="1"/>
          </p:cNvPicPr>
          <p:nvPr>
            <p:custDataLst>
              <p:tags r:id="rId4"/>
            </p:custDataLst>
          </p:nvPr>
        </p:nvPicPr>
        <p:blipFill>
          <a:blip r:embed="rId9"/>
          <a:srcRect/>
          <a:stretch>
            <a:fillRect/>
          </a:stretch>
        </p:blipFill>
        <p:spPr bwMode="auto">
          <a:xfrm>
            <a:off x="8418513" y="6365875"/>
            <a:ext cx="725487" cy="484188"/>
          </a:xfrm>
          <a:prstGeom prst="rect">
            <a:avLst/>
          </a:prstGeom>
          <a:noFill/>
          <a:ln w="9525">
            <a:noFill/>
            <a:miter lim="800000"/>
            <a:headEnd/>
            <a:tailEnd/>
          </a:ln>
        </p:spPr>
      </p:pic>
      <p:sp>
        <p:nvSpPr>
          <p:cNvPr id="33801" name="Slide Number Placeholder 1"/>
          <p:cNvSpPr>
            <a:spLocks noGrp="1"/>
          </p:cNvSpPr>
          <p:nvPr>
            <p:ph type="sldNum" sz="quarter" idx="11"/>
          </p:nvPr>
        </p:nvSpPr>
        <p:spPr>
          <a:noFill/>
        </p:spPr>
        <p:txBody>
          <a:bodyPr/>
          <a:lstStyle/>
          <a:p>
            <a:fld id="{A184894D-9B4C-49B1-BDB0-ECB67B336066}" type="slidenum">
              <a:rPr lang="en-US">
                <a:cs typeface="Arial" charset="0"/>
              </a:rPr>
              <a:pPr/>
              <a:t>8</a:t>
            </a:fld>
            <a:endParaRPr lang="en-US">
              <a:cs typeface="Arial"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THOR_TEXT" val="Tawara D. Goode"/>
  <p:tag name="COPYRIGHT_TEXT" val="2011 ILRU"/>
  <p:tag name="DATE_TEXT" val="August 9, 2011"/>
  <p:tag name="TITLE_TEXT" val="Cultural and Linguistic Competence: Implications for Statewide Independent Living Councils"/>
  <p:tag name="VERSION_TEXT" val="1.0"/>
  <p:tag name="COURSE_TEXT" val="SILC-NET Teleconference and Webinar"/>
</p:tagLst>
</file>

<file path=ppt/tags/tag10.xml><?xml version="1.0" encoding="utf-8"?>
<p:tagLst xmlns:a="http://schemas.openxmlformats.org/drawingml/2006/main" xmlns:r="http://schemas.openxmlformats.org/officeDocument/2006/relationships" xmlns:p="http://schemas.openxmlformats.org/presentationml/2006/main">
  <p:tag name="SLIDE_TITLE" val="Rationale for Cultural and Linguistic Competence in Independent Living"/>
</p:tagLst>
</file>

<file path=ppt/tags/tag100.xml><?xml version="1.0" encoding="utf-8"?>
<p:tagLst xmlns:a="http://schemas.openxmlformats.org/drawingml/2006/main" xmlns:r="http://schemas.openxmlformats.org/officeDocument/2006/relationships" xmlns:p="http://schemas.openxmlformats.org/presentationml/2006/main">
  <p:tag name="ALT" val="Group photo of Asian family"/>
  <p:tag name="ALT_NULL" val="0"/>
  <p:tag name="LONGDESC_NULL" val="1"/>
</p:tagLst>
</file>

<file path=ppt/tags/tag101.xml><?xml version="1.0" encoding="utf-8"?>
<p:tagLst xmlns:a="http://schemas.openxmlformats.org/drawingml/2006/main" xmlns:r="http://schemas.openxmlformats.org/officeDocument/2006/relationships" xmlns:p="http://schemas.openxmlformats.org/presentationml/2006/main">
  <p:tag name="ALT" val="Two women strolling--one is a wheelchair user and one is carrying a cane"/>
  <p:tag name="ALT_NULL" val="0"/>
  <p:tag name="LONGDESC_NULL" val="1"/>
</p:tagLst>
</file>

<file path=ppt/tags/tag102.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03.xml><?xml version="1.0" encoding="utf-8"?>
<p:tagLst xmlns:a="http://schemas.openxmlformats.org/drawingml/2006/main" xmlns:r="http://schemas.openxmlformats.org/officeDocument/2006/relationships" xmlns:p="http://schemas.openxmlformats.org/presentationml/2006/main">
  <p:tag name="ALT" val="Senior African American woman with cane"/>
  <p:tag name="ALT_NULL" val="0"/>
  <p:tag name="LONGDESC_NULL" val="1"/>
</p:tagLst>
</file>

<file path=ppt/tags/tag104.xml><?xml version="1.0" encoding="utf-8"?>
<p:tagLst xmlns:a="http://schemas.openxmlformats.org/drawingml/2006/main" xmlns:r="http://schemas.openxmlformats.org/officeDocument/2006/relationships" xmlns:p="http://schemas.openxmlformats.org/presentationml/2006/main">
  <p:tag name="ALT" val="Two people on a tandem bike. The tandem is a hand-powered bicycle"/>
  <p:tag name="ALT_NULL" val="0"/>
  <p:tag name="LONGDESC_NULL" val="1"/>
</p:tagLst>
</file>

<file path=ppt/tags/tag105.xml><?xml version="1.0" encoding="utf-8"?>
<p:tagLst xmlns:a="http://schemas.openxmlformats.org/drawingml/2006/main" xmlns:r="http://schemas.openxmlformats.org/officeDocument/2006/relationships" xmlns:p="http://schemas.openxmlformats.org/presentationml/2006/main">
  <p:tag name="SLIDE_TITLE" val="Characteristics of Culturally &amp; Linguistically Competent Organizations"/>
</p:tagLst>
</file>

<file path=ppt/tags/tag106.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07.xml><?xml version="1.0" encoding="utf-8"?>
<p:tagLst xmlns:a="http://schemas.openxmlformats.org/drawingml/2006/main" xmlns:r="http://schemas.openxmlformats.org/officeDocument/2006/relationships" xmlns:p="http://schemas.openxmlformats.org/presentationml/2006/main">
  <p:tag name="SLIDE_TITLE" val="Characteristics of Culturally &amp; Linguistically Competent Organizations cont'd."/>
</p:tagLst>
</file>

<file path=ppt/tags/tag108.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09.xml><?xml version="1.0" encoding="utf-8"?>
<p:tagLst xmlns:a="http://schemas.openxmlformats.org/drawingml/2006/main" xmlns:r="http://schemas.openxmlformats.org/officeDocument/2006/relationships" xmlns:p="http://schemas.openxmlformats.org/presentationml/2006/main">
  <p:tag name="SLIDE_TITLE" val="CLC: What are the implications for SILCs"/>
</p:tagLst>
</file>

<file path=ppt/tags/tag11.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10.xml><?xml version="1.0" encoding="utf-8"?>
<p:tagLst xmlns:a="http://schemas.openxmlformats.org/drawingml/2006/main" xmlns:r="http://schemas.openxmlformats.org/officeDocument/2006/relationships" xmlns:p="http://schemas.openxmlformats.org/presentationml/2006/main">
  <p:tag name="SLIDE_TITLE" val="CLC: What are the implications for SILCs cont'd."/>
</p:tagLst>
</file>

<file path=ppt/tags/tag111.xml><?xml version="1.0" encoding="utf-8"?>
<p:tagLst xmlns:a="http://schemas.openxmlformats.org/drawingml/2006/main" xmlns:r="http://schemas.openxmlformats.org/officeDocument/2006/relationships" xmlns:p="http://schemas.openxmlformats.org/presentationml/2006/main">
  <p:tag name="SLIDE_TITLE" val="CLC: What are the implications for SILCs cont'd. 2"/>
</p:tagLst>
</file>

<file path=ppt/tags/tag112.xml><?xml version="1.0" encoding="utf-8"?>
<p:tagLst xmlns:a="http://schemas.openxmlformats.org/drawingml/2006/main" xmlns:r="http://schemas.openxmlformats.org/officeDocument/2006/relationships" xmlns:p="http://schemas.openxmlformats.org/presentationml/2006/main">
  <p:tag name="SLIDE_TITLE" val="CLC: What are the implications for SILCs cont'd. 3"/>
</p:tagLst>
</file>

<file path=ppt/tags/tag113.xml><?xml version="1.0" encoding="utf-8"?>
<p:tagLst xmlns:a="http://schemas.openxmlformats.org/drawingml/2006/main" xmlns:r="http://schemas.openxmlformats.org/officeDocument/2006/relationships" xmlns:p="http://schemas.openxmlformats.org/presentationml/2006/main">
  <p:tag name="SLIDE_TITLE" val="CLC: What are the implications for SILCs cont'd. 4"/>
</p:tagLst>
</file>

<file path=ppt/tags/tag114.xml><?xml version="1.0" encoding="utf-8"?>
<p:tagLst xmlns:a="http://schemas.openxmlformats.org/drawingml/2006/main" xmlns:r="http://schemas.openxmlformats.org/officeDocument/2006/relationships" xmlns:p="http://schemas.openxmlformats.org/presentationml/2006/main">
  <p:tag name="SLIDE_TITLE" val="CLC: What are the implications for SILCs cont'd. 5"/>
</p:tagLst>
</file>

<file path=ppt/tags/tag115.xml><?xml version="1.0" encoding="utf-8"?>
<p:tagLst xmlns:a="http://schemas.openxmlformats.org/drawingml/2006/main" xmlns:r="http://schemas.openxmlformats.org/officeDocument/2006/relationships" xmlns:p="http://schemas.openxmlformats.org/presentationml/2006/main">
  <p:tag name="SLIDE_TITLE" val="CLC: What are the implications for SILCs cont'd. 6"/>
</p:tagLst>
</file>

<file path=ppt/tags/tag116.xml><?xml version="1.0" encoding="utf-8"?>
<p:tagLst xmlns:a="http://schemas.openxmlformats.org/drawingml/2006/main" xmlns:r="http://schemas.openxmlformats.org/officeDocument/2006/relationships" xmlns:p="http://schemas.openxmlformats.org/presentationml/2006/main">
  <p:tag name="SLIDE_TITLE" val="Applying the Principles and Practices of Cultural and Linguistic Competence to How the SILCs do their Work"/>
</p:tagLst>
</file>

<file path=ppt/tags/tag117.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18.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19.xml><?xml version="1.0" encoding="utf-8"?>
<p:tagLst xmlns:a="http://schemas.openxmlformats.org/drawingml/2006/main" xmlns:r="http://schemas.openxmlformats.org/officeDocument/2006/relationships" xmlns:p="http://schemas.openxmlformats.org/presentationml/2006/main">
  <p:tag name="ALT" val="Woman in a wheelchair"/>
  <p:tag name="ALT_NULL" val="0"/>
  <p:tag name="LONGDESC_NULL" val="1"/>
</p:tagLst>
</file>

<file path=ppt/tags/tag12.xml><?xml version="1.0" encoding="utf-8"?>
<p:tagLst xmlns:a="http://schemas.openxmlformats.org/drawingml/2006/main" xmlns:r="http://schemas.openxmlformats.org/officeDocument/2006/relationships" xmlns:p="http://schemas.openxmlformats.org/presentationml/2006/main">
  <p:tag name="ALT" val="List of five bullet points: 1) Demographic changes in the U.S., its territories, and tribal communities; 2) Diversity of world views and beliefs about disability; 3) Laws &amp; Federal and State Mandates; 4) Improve quality, effectiveness, and satisfaction with services and supports; 5) Address racial, ethinic, socio-economic, and geographic disparities"/>
  <p:tag name="ALT_NULL" val="0"/>
  <p:tag name="LONGDESC_NULL" val="1"/>
</p:tagLst>
</file>

<file path=ppt/tags/tag120.xml><?xml version="1.0" encoding="utf-8"?>
<p:tagLst xmlns:a="http://schemas.openxmlformats.org/drawingml/2006/main" xmlns:r="http://schemas.openxmlformats.org/officeDocument/2006/relationships" xmlns:p="http://schemas.openxmlformats.org/presentationml/2006/main">
  <p:tag name="ALT" val="Group gathered around a man using a laptop computer"/>
  <p:tag name="ALT_NULL" val="0"/>
  <p:tag name="LONGDESC_NULL" val="1"/>
</p:tagLst>
</file>

<file path=ppt/tags/tag121.xml><?xml version="1.0" encoding="utf-8"?>
<p:tagLst xmlns:a="http://schemas.openxmlformats.org/drawingml/2006/main" xmlns:r="http://schemas.openxmlformats.org/officeDocument/2006/relationships" xmlns:p="http://schemas.openxmlformats.org/presentationml/2006/main">
  <p:tag name="ALT" val="Instructor in front of a classroom"/>
  <p:tag name="ALT_NULL" val="0"/>
  <p:tag name="LONGDESC_NULL" val="1"/>
</p:tagLst>
</file>

<file path=ppt/tags/tag122.xml><?xml version="1.0" encoding="utf-8"?>
<p:tagLst xmlns:a="http://schemas.openxmlformats.org/drawingml/2006/main" xmlns:r="http://schemas.openxmlformats.org/officeDocument/2006/relationships" xmlns:p="http://schemas.openxmlformats.org/presentationml/2006/main">
  <p:tag name="SLIDE_TITLE" val="Applying the Principles and Practices of Cultural and Linguistic Competence to How the SILCs do their Work cont'd."/>
</p:tagLst>
</file>

<file path=ppt/tags/tag123.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24.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25.xml><?xml version="1.0" encoding="utf-8"?>
<p:tagLst xmlns:a="http://schemas.openxmlformats.org/drawingml/2006/main" xmlns:r="http://schemas.openxmlformats.org/officeDocument/2006/relationships" xmlns:p="http://schemas.openxmlformats.org/presentationml/2006/main">
  <p:tag name="ALT" val="Woman in a wheelchair"/>
  <p:tag name="ALT_NULL" val="0"/>
  <p:tag name="LONGDESC_NULL" val="1"/>
</p:tagLst>
</file>

<file path=ppt/tags/tag126.xml><?xml version="1.0" encoding="utf-8"?>
<p:tagLst xmlns:a="http://schemas.openxmlformats.org/drawingml/2006/main" xmlns:r="http://schemas.openxmlformats.org/officeDocument/2006/relationships" xmlns:p="http://schemas.openxmlformats.org/presentationml/2006/main">
  <p:tag name="ALT" val="Group gathered around a man using a laptop computer"/>
  <p:tag name="ALT_NULL" val="0"/>
  <p:tag name="LONGDESC_NULL" val="1"/>
</p:tagLst>
</file>

<file path=ppt/tags/tag127.xml><?xml version="1.0" encoding="utf-8"?>
<p:tagLst xmlns:a="http://schemas.openxmlformats.org/drawingml/2006/main" xmlns:r="http://schemas.openxmlformats.org/officeDocument/2006/relationships" xmlns:p="http://schemas.openxmlformats.org/presentationml/2006/main">
  <p:tag name="ALT" val="Instructor in front of a classroom"/>
  <p:tag name="ALT_NULL" val="0"/>
  <p:tag name="LONGDESC_NULL" val="1"/>
</p:tagLst>
</file>

<file path=ppt/tags/tag128.xml><?xml version="1.0" encoding="utf-8"?>
<p:tagLst xmlns:a="http://schemas.openxmlformats.org/drawingml/2006/main" xmlns:r="http://schemas.openxmlformats.org/officeDocument/2006/relationships" xmlns:p="http://schemas.openxmlformats.org/presentationml/2006/main">
  <p:tag name="SLIDE_TITLE" val="Cultural competence and linguistic competence are a life' journey...not a destination"/>
</p:tagLst>
</file>

<file path=ppt/tags/tag129.xml><?xml version="1.0" encoding="utf-8"?>
<p:tagLst xmlns:a="http://schemas.openxmlformats.org/drawingml/2006/main" xmlns:r="http://schemas.openxmlformats.org/officeDocument/2006/relationships" xmlns:p="http://schemas.openxmlformats.org/presentationml/2006/main">
  <p:tag name="ALT" val="illustration of highway heading off into the horizon"/>
  <p:tag name="ALT_NULL" val="0"/>
  <p:tag name="LONGDESC_NULL" val="1"/>
</p:tagLst>
</file>

<file path=ppt/tags/tag13.xml><?xml version="1.0" encoding="utf-8"?>
<p:tagLst xmlns:a="http://schemas.openxmlformats.org/drawingml/2006/main" xmlns:r="http://schemas.openxmlformats.org/officeDocument/2006/relationships" xmlns:p="http://schemas.openxmlformats.org/presentationml/2006/main">
  <p:tag name="ALT" val="United States Census 2010. It's in our hands."/>
  <p:tag name="ALT_NULL" val="0"/>
  <p:tag name="LONGDESC_NULL" val="1"/>
</p:tagLst>
</file>

<file path=ppt/tags/tag130.xml><?xml version="1.0" encoding="utf-8"?>
<p:tagLst xmlns:a="http://schemas.openxmlformats.org/drawingml/2006/main" xmlns:r="http://schemas.openxmlformats.org/officeDocument/2006/relationships" xmlns:p="http://schemas.openxmlformats.org/presentationml/2006/main">
  <p:tag name="SLIDE_TITLE" val="National Center for Cultural Competence"/>
</p:tagLst>
</file>

<file path=ppt/tags/tag131.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4.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5.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16.xml><?xml version="1.0" encoding="utf-8"?>
<p:tagLst xmlns:a="http://schemas.openxmlformats.org/drawingml/2006/main" xmlns:r="http://schemas.openxmlformats.org/officeDocument/2006/relationships" xmlns:p="http://schemas.openxmlformats.org/presentationml/2006/main">
  <p:tag name="SLIDE_TITLE" val="Why should SILCs address cultural and linguistic competence?"/>
</p:tagLst>
</file>

<file path=ppt/tags/tag17.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8.xml><?xml version="1.0" encoding="utf-8"?>
<p:tagLst xmlns:a="http://schemas.openxmlformats.org/drawingml/2006/main" xmlns:r="http://schemas.openxmlformats.org/officeDocument/2006/relationships" xmlns:p="http://schemas.openxmlformats.org/presentationml/2006/main">
  <p:tag name="ALT" val="Two by two grid with single word in each box: Access, Effectiveness, Acceptability, Satisfaction"/>
  <p:tag name="ALT_NULL" val="0"/>
  <p:tag name="LONGDESC_NULL" val="1"/>
</p:tagLst>
</file>

<file path=ppt/tags/tag19.xml><?xml version="1.0" encoding="utf-8"?>
<p:tagLst xmlns:a="http://schemas.openxmlformats.org/drawingml/2006/main" xmlns:r="http://schemas.openxmlformats.org/officeDocument/2006/relationships" xmlns:p="http://schemas.openxmlformats.org/presentationml/2006/main">
  <p:tag name="ALT" val="Upward pointing arrow containing the words Improvement, Services, Supports, Outcomes"/>
  <p:tag name="ALT_NULL" val="0"/>
  <p:tag name="LONGDESC_NULL" val="1"/>
</p:tagLst>
</file>

<file path=ppt/tags/tag2.xml><?xml version="1.0" encoding="utf-8"?>
<p:tagLst xmlns:a="http://schemas.openxmlformats.org/drawingml/2006/main" xmlns:r="http://schemas.openxmlformats.org/officeDocument/2006/relationships" xmlns:p="http://schemas.openxmlformats.org/presentationml/2006/main">
  <p:tag name="SLIDE_TITLE" val="Cultural and Linguistic Competence: Implications for Statewide Independent Living Councils"/>
</p:tagLst>
</file>

<file path=ppt/tags/tag20.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21.xml><?xml version="1.0" encoding="utf-8"?>
<p:tagLst xmlns:a="http://schemas.openxmlformats.org/drawingml/2006/main" xmlns:r="http://schemas.openxmlformats.org/officeDocument/2006/relationships" xmlns:p="http://schemas.openxmlformats.org/presentationml/2006/main">
  <p:tag name="SLIDE_TITLE" val="Definition of Culture"/>
</p:tagLst>
</file>

<file path=ppt/tags/tag22.xml><?xml version="1.0" encoding="utf-8"?>
<p:tagLst xmlns:a="http://schemas.openxmlformats.org/drawingml/2006/main" xmlns:r="http://schemas.openxmlformats.org/officeDocument/2006/relationships" xmlns:p="http://schemas.openxmlformats.org/presentationml/2006/main">
  <p:tag name="SLIDE_TITLE" val="Cultural Diversity"/>
</p:tagLst>
</file>

<file path=ppt/tags/tag23.xml><?xml version="1.0" encoding="utf-8"?>
<p:tagLst xmlns:a="http://schemas.openxmlformats.org/drawingml/2006/main" xmlns:r="http://schemas.openxmlformats.org/officeDocument/2006/relationships" xmlns:p="http://schemas.openxmlformats.org/presentationml/2006/main">
  <p:tag name="ALT" val="Photo of Asian family group"/>
  <p:tag name="ALT_NULL" val="0"/>
  <p:tag name="LONGDESC_NULL" val="1"/>
</p:tagLst>
</file>

<file path=ppt/tags/tag24.xml><?xml version="1.0" encoding="utf-8"?>
<p:tagLst xmlns:a="http://schemas.openxmlformats.org/drawingml/2006/main" xmlns:r="http://schemas.openxmlformats.org/officeDocument/2006/relationships" xmlns:p="http://schemas.openxmlformats.org/presentationml/2006/main">
  <p:tag name="ALT" val="Photo of pregnant woman"/>
  <p:tag name="ALT_NULL" val="0"/>
  <p:tag name="LONGDESC_NULL" val="1"/>
</p:tagLst>
</file>

<file path=ppt/tags/tag25.xml><?xml version="1.0" encoding="utf-8"?>
<p:tagLst xmlns:a="http://schemas.openxmlformats.org/drawingml/2006/main" xmlns:r="http://schemas.openxmlformats.org/officeDocument/2006/relationships" xmlns:p="http://schemas.openxmlformats.org/presentationml/2006/main">
  <p:tag name="ALT" val="Photo of male and female wheelchair users hugging"/>
  <p:tag name="ALT_NULL" val="0"/>
  <p:tag name="LONGDESC_NULL" val="1"/>
</p:tagLst>
</file>

<file path=ppt/tags/tag26.xml><?xml version="1.0" encoding="utf-8"?>
<p:tagLst xmlns:a="http://schemas.openxmlformats.org/drawingml/2006/main" xmlns:r="http://schemas.openxmlformats.org/officeDocument/2006/relationships" xmlns:p="http://schemas.openxmlformats.org/presentationml/2006/main">
  <p:tag name="ALT" val="Photo of elderly African American man holding African American child on his lap. Both are asleep."/>
  <p:tag name="ALT_NULL" val="0"/>
  <p:tag name="LONGDESC_NULL" val="1"/>
</p:tagLst>
</file>

<file path=ppt/tags/tag27.xml><?xml version="1.0" encoding="utf-8"?>
<p:tagLst xmlns:a="http://schemas.openxmlformats.org/drawingml/2006/main" xmlns:r="http://schemas.openxmlformats.org/officeDocument/2006/relationships" xmlns:p="http://schemas.openxmlformats.org/presentationml/2006/main">
  <p:tag name="ALT" val="Family photo of two men with young boy"/>
  <p:tag name="ALT_NULL" val="0"/>
  <p:tag name="LONGDESC_NULL" val="1"/>
</p:tagLst>
</file>

<file path=ppt/tags/tag28.xml><?xml version="1.0" encoding="utf-8"?>
<p:tagLst xmlns:a="http://schemas.openxmlformats.org/drawingml/2006/main" xmlns:r="http://schemas.openxmlformats.org/officeDocument/2006/relationships" xmlns:p="http://schemas.openxmlformats.org/presentationml/2006/main">
  <p:tag name="ALT" val="Photo of Middle Eastern couple"/>
  <p:tag name="ALT_NULL" val="0"/>
  <p:tag name="LONGDESC_NULL" val="1"/>
</p:tagLst>
</file>

<file path=ppt/tags/tag29.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3.xml><?xml version="1.0" encoding="utf-8"?>
<p:tagLst xmlns:a="http://schemas.openxmlformats.org/drawingml/2006/main" xmlns:r="http://schemas.openxmlformats.org/officeDocument/2006/relationships" xmlns:p="http://schemas.openxmlformats.org/presentationml/2006/main">
  <p:tag name="ALT" val="Georgetown University Medical Center"/>
  <p:tag name="ALT_NULL" val="0"/>
  <p:tag name="LONGDESC_NULL" val="1"/>
</p:tagLst>
</file>

<file path=ppt/tags/tag30.xml><?xml version="1.0" encoding="utf-8"?>
<p:tagLst xmlns:a="http://schemas.openxmlformats.org/drawingml/2006/main" xmlns:r="http://schemas.openxmlformats.org/officeDocument/2006/relationships" xmlns:p="http://schemas.openxmlformats.org/presentationml/2006/main">
  <p:tag name="SLIDE_TITLE" val="Multiple Cultural Identities"/>
</p:tagLst>
</file>

<file path=ppt/tags/tag31.xml><?xml version="1.0" encoding="utf-8"?>
<p:tagLst xmlns:a="http://schemas.openxmlformats.org/drawingml/2006/main" xmlns:r="http://schemas.openxmlformats.org/officeDocument/2006/relationships" xmlns:p="http://schemas.openxmlformats.org/presentationml/2006/main">
  <p:tag name="ALT" val="Line graph"/>
  <p:tag name="ALT_NULL" val="0"/>
  <p:tag name="LONGDESC_NULL" val="1"/>
</p:tagLst>
</file>

<file path=ppt/tags/tag32.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33.xml><?xml version="1.0" encoding="utf-8"?>
<p:tagLst xmlns:a="http://schemas.openxmlformats.org/drawingml/2006/main" xmlns:r="http://schemas.openxmlformats.org/officeDocument/2006/relationships" xmlns:p="http://schemas.openxmlformats.org/presentationml/2006/main">
  <p:tag name="SLIDE_TITLE" val="Views on Disability Identity"/>
</p:tagLst>
</file>

<file path=ppt/tags/tag34.xml><?xml version="1.0" encoding="utf-8"?>
<p:tagLst xmlns:a="http://schemas.openxmlformats.org/drawingml/2006/main" xmlns:r="http://schemas.openxmlformats.org/officeDocument/2006/relationships" xmlns:p="http://schemas.openxmlformats.org/presentationml/2006/main">
  <p:tag name="ALT" val="mother with daughter in wheelchair"/>
  <p:tag name="ALT_NULL" val="0"/>
  <p:tag name="LONGDESC_NULL" val="1"/>
</p:tagLst>
</file>

<file path=ppt/tags/tag35.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36.xml><?xml version="1.0" encoding="utf-8"?>
<p:tagLst xmlns:a="http://schemas.openxmlformats.org/drawingml/2006/main" xmlns:r="http://schemas.openxmlformats.org/officeDocument/2006/relationships" xmlns:p="http://schemas.openxmlformats.org/presentationml/2006/main">
  <p:tag name="SLIDE_TITLE" val="Racial Identity vs Disability Identity"/>
</p:tagLst>
</file>

<file path=ppt/tags/tag37.xml><?xml version="1.0" encoding="utf-8"?>
<p:tagLst xmlns:a="http://schemas.openxmlformats.org/drawingml/2006/main" xmlns:r="http://schemas.openxmlformats.org/officeDocument/2006/relationships" xmlns:p="http://schemas.openxmlformats.org/presentationml/2006/main">
  <p:tag name="ALT" val="Two women with disabilities"/>
  <p:tag name="ALT_NULL" val="0"/>
  <p:tag name="LONGDESC_NULL" val="1"/>
</p:tagLst>
</file>

<file path=ppt/tags/tag38.xml><?xml version="1.0" encoding="utf-8"?>
<p:tagLst xmlns:a="http://schemas.openxmlformats.org/drawingml/2006/main" xmlns:r="http://schemas.openxmlformats.org/officeDocument/2006/relationships" xmlns:p="http://schemas.openxmlformats.org/presentationml/2006/main">
  <p:tag name="ALT" val="Asian male in wheelchair"/>
  <p:tag name="ALT_NULL" val="0"/>
  <p:tag name="LONGDESC_NULL" val="1"/>
</p:tagLst>
</file>

<file path=ppt/tags/tag39.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4.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40.xml><?xml version="1.0" encoding="utf-8"?>
<p:tagLst xmlns:a="http://schemas.openxmlformats.org/drawingml/2006/main" xmlns:r="http://schemas.openxmlformats.org/officeDocument/2006/relationships" xmlns:p="http://schemas.openxmlformats.org/presentationml/2006/main">
  <p:tag name="SLIDE_TITLE" val="Racial Identity vs Disability Identity cont'd."/>
</p:tagLst>
</file>

<file path=ppt/tags/tag41.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42.xml><?xml version="1.0" encoding="utf-8"?>
<p:tagLst xmlns:a="http://schemas.openxmlformats.org/drawingml/2006/main" xmlns:r="http://schemas.openxmlformats.org/officeDocument/2006/relationships" xmlns:p="http://schemas.openxmlformats.org/presentationml/2006/main">
  <p:tag name="ALT" val="Two women with disabilities"/>
  <p:tag name="ALT_NULL" val="0"/>
  <p:tag name="LONGDESC_NULL" val="1"/>
</p:tagLst>
</file>

<file path=ppt/tags/tag43.xml><?xml version="1.0" encoding="utf-8"?>
<p:tagLst xmlns:a="http://schemas.openxmlformats.org/drawingml/2006/main" xmlns:r="http://schemas.openxmlformats.org/officeDocument/2006/relationships" xmlns:p="http://schemas.openxmlformats.org/presentationml/2006/main">
  <p:tag name="ALT" val="Asian male in wheelchair"/>
  <p:tag name="ALT_NULL" val="0"/>
  <p:tag name="LONGDESC_NULL" val="1"/>
</p:tagLst>
</file>

<file path=ppt/tags/tag44.xml><?xml version="1.0" encoding="utf-8"?>
<p:tagLst xmlns:a="http://schemas.openxmlformats.org/drawingml/2006/main" xmlns:r="http://schemas.openxmlformats.org/officeDocument/2006/relationships" xmlns:p="http://schemas.openxmlformats.org/presentationml/2006/main">
  <p:tag name="SLIDE_TITLE" val="Cultural Competence Definition &amp; Framework"/>
</p:tagLst>
</file>

<file path=ppt/tags/tag45.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46.xml><?xml version="1.0" encoding="utf-8"?>
<p:tagLst xmlns:a="http://schemas.openxmlformats.org/drawingml/2006/main" xmlns:r="http://schemas.openxmlformats.org/officeDocument/2006/relationships" xmlns:p="http://schemas.openxmlformats.org/presentationml/2006/main">
  <p:tag name="SLIDE_TITLE" val="Are we on the same page?"/>
</p:tagLst>
</file>

<file path=ppt/tags/tag47.xml><?xml version="1.0" encoding="utf-8"?>
<p:tagLst xmlns:a="http://schemas.openxmlformats.org/drawingml/2006/main" xmlns:r="http://schemas.openxmlformats.org/officeDocument/2006/relationships" xmlns:p="http://schemas.openxmlformats.org/presentationml/2006/main">
  <p:tag name="ALT" val="Text Box: Culturally appropriate"/>
  <p:tag name="ALT_NULL" val="0"/>
  <p:tag name="LONGDESC_NULL" val="1"/>
</p:tagLst>
</file>

<file path=ppt/tags/tag48.xml><?xml version="1.0" encoding="utf-8"?>
<p:tagLst xmlns:a="http://schemas.openxmlformats.org/drawingml/2006/main" xmlns:r="http://schemas.openxmlformats.org/officeDocument/2006/relationships" xmlns:p="http://schemas.openxmlformats.org/presentationml/2006/main">
  <p:tag name="ALT" val="Illustration of stack of books"/>
  <p:tag name="ALT_NULL" val="0"/>
  <p:tag name="LONGDESC_NULL" val="1"/>
</p:tagLst>
</file>

<file path=ppt/tags/tag49.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5.xml><?xml version="1.0" encoding="utf-8"?>
<p:tagLst xmlns:a="http://schemas.openxmlformats.org/drawingml/2006/main" xmlns:r="http://schemas.openxmlformats.org/officeDocument/2006/relationships" xmlns:p="http://schemas.openxmlformats.org/presentationml/2006/main">
  <p:tag name="ALT" val="Georgetown University Center for Child and Human Development"/>
  <p:tag name="ALT_NULL" val="0"/>
  <p:tag name="LONGDESC_NULL" val="1"/>
</p:tagLst>
</file>

<file path=ppt/tags/tag50.xml><?xml version="1.0" encoding="utf-8"?>
<p:tagLst xmlns:a="http://schemas.openxmlformats.org/drawingml/2006/main" xmlns:r="http://schemas.openxmlformats.org/officeDocument/2006/relationships" xmlns:p="http://schemas.openxmlformats.org/presentationml/2006/main">
  <p:tag name="SLIDE_TITLE" val="Cultural Competence"/>
</p:tagLst>
</file>

<file path=ppt/tags/tag51.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52.xml><?xml version="1.0" encoding="utf-8"?>
<p:tagLst xmlns:a="http://schemas.openxmlformats.org/drawingml/2006/main" xmlns:r="http://schemas.openxmlformats.org/officeDocument/2006/relationships" xmlns:p="http://schemas.openxmlformats.org/presentationml/2006/main">
  <p:tag name="ALT" val="Five ovals, each containing the words behaviors, practices, policies, attitudes, structures"/>
  <p:tag name="ALT_NULL" val="0"/>
  <p:tag name="LONGDESC_NULL" val="1"/>
</p:tagLst>
</file>

<file path=ppt/tags/tag53.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54.xml><?xml version="1.0" encoding="utf-8"?>
<p:tagLst xmlns:a="http://schemas.openxmlformats.org/drawingml/2006/main" xmlns:r="http://schemas.openxmlformats.org/officeDocument/2006/relationships" xmlns:p="http://schemas.openxmlformats.org/presentationml/2006/main">
  <p:tag name="SLIDE_TITLE" val="Five Elements of Cultural Competence - Organizational Level"/>
</p:tagLst>
</file>

<file path=ppt/tags/tag55.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56.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57.xml><?xml version="1.0" encoding="utf-8"?>
<p:tagLst xmlns:a="http://schemas.openxmlformats.org/drawingml/2006/main" xmlns:r="http://schemas.openxmlformats.org/officeDocument/2006/relationships" xmlns:p="http://schemas.openxmlformats.org/presentationml/2006/main">
  <p:tag name="SLIDE_TITLE" val="Five Elements of Cultural Competence - Individual Level"/>
</p:tagLst>
</file>

<file path=ppt/tags/tag58.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59.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6.xml><?xml version="1.0" encoding="utf-8"?>
<p:tagLst xmlns:a="http://schemas.openxmlformats.org/drawingml/2006/main" xmlns:r="http://schemas.openxmlformats.org/officeDocument/2006/relationships" xmlns:p="http://schemas.openxmlformats.org/presentationml/2006/main">
  <p:tag name="SLIDE_TITLE" val="Cultural and Linguistic Competence: Implications for SILCs"/>
</p:tagLst>
</file>

<file path=ppt/tags/tag60.xml><?xml version="1.0" encoding="utf-8"?>
<p:tagLst xmlns:a="http://schemas.openxmlformats.org/drawingml/2006/main" xmlns:r="http://schemas.openxmlformats.org/officeDocument/2006/relationships" xmlns:p="http://schemas.openxmlformats.org/presentationml/2006/main">
  <p:tag name="SLIDE_TITLE" val="Essential Elements in a Culturally Competent System"/>
</p:tagLst>
</file>

<file path=ppt/tags/tag61.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62.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63.xml><?xml version="1.0" encoding="utf-8"?>
<p:tagLst xmlns:a="http://schemas.openxmlformats.org/drawingml/2006/main" xmlns:r="http://schemas.openxmlformats.org/officeDocument/2006/relationships" xmlns:p="http://schemas.openxmlformats.org/presentationml/2006/main">
  <p:tag name="SLIDE_TITLE" val="Cultural Competence Continuum"/>
</p:tagLst>
</file>

<file path=ppt/tags/tag64.xml><?xml version="1.0" encoding="utf-8"?>
<p:tagLst xmlns:a="http://schemas.openxmlformats.org/drawingml/2006/main" xmlns:r="http://schemas.openxmlformats.org/officeDocument/2006/relationships" xmlns:p="http://schemas.openxmlformats.org/presentationml/2006/main">
  <p:tag name="SLIDE_TITLE" val="Linguistic Competence Definition &amp; Framework"/>
</p:tagLst>
</file>

<file path=ppt/tags/tag65.xml><?xml version="1.0" encoding="utf-8"?>
<p:tagLst xmlns:a="http://schemas.openxmlformats.org/drawingml/2006/main" xmlns:r="http://schemas.openxmlformats.org/officeDocument/2006/relationships" xmlns:p="http://schemas.openxmlformats.org/presentationml/2006/main">
  <p:tag name="SLIDE_TITLE" val="Languages other than English Spoken at Home in the U.S."/>
</p:tagLst>
</file>

<file path=ppt/tags/tag66.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67.xml><?xml version="1.0" encoding="utf-8"?>
<p:tagLst xmlns:a="http://schemas.openxmlformats.org/drawingml/2006/main" xmlns:r="http://schemas.openxmlformats.org/officeDocument/2006/relationships" xmlns:p="http://schemas.openxmlformats.org/presentationml/2006/main">
  <p:tag name="ALT" val="U.S. map"/>
  <p:tag name="ALT_NULL" val="0"/>
  <p:tag name="LONGDESC_NULL" val="1"/>
</p:tagLst>
</file>

<file path=ppt/tags/tag68.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69.xml><?xml version="1.0" encoding="utf-8"?>
<p:tagLst xmlns:a="http://schemas.openxmlformats.org/drawingml/2006/main" xmlns:r="http://schemas.openxmlformats.org/officeDocument/2006/relationships" xmlns:p="http://schemas.openxmlformats.org/presentationml/2006/main">
  <p:tag name="SLIDE_TITLE" val="What is Linguistic Isolation?"/>
</p:tagLst>
</file>

<file path=ppt/tags/tag7.xml><?xml version="1.0" encoding="utf-8"?>
<p:tagLst xmlns:a="http://schemas.openxmlformats.org/drawingml/2006/main" xmlns:r="http://schemas.openxmlformats.org/officeDocument/2006/relationships" xmlns:p="http://schemas.openxmlformats.org/presentationml/2006/main">
  <p:tag name="ALT" val="Georgetown University Medical Center"/>
  <p:tag name="ALT_NULL" val="0"/>
  <p:tag name="LONGDESC_NULL" val="1"/>
</p:tagLst>
</file>

<file path=ppt/tags/tag70.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71.xml><?xml version="1.0" encoding="utf-8"?>
<p:tagLst xmlns:a="http://schemas.openxmlformats.org/drawingml/2006/main" xmlns:r="http://schemas.openxmlformats.org/officeDocument/2006/relationships" xmlns:p="http://schemas.openxmlformats.org/presentationml/2006/main">
  <p:tag name="ALT" val="US map"/>
  <p:tag name="ALT_NULL" val="0"/>
  <p:tag name="LONGDESC_NULL" val="1"/>
</p:tagLst>
</file>

<file path=ppt/tags/tag72.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73.xml><?xml version="1.0" encoding="utf-8"?>
<p:tagLst xmlns:a="http://schemas.openxmlformats.org/drawingml/2006/main" xmlns:r="http://schemas.openxmlformats.org/officeDocument/2006/relationships" xmlns:p="http://schemas.openxmlformats.org/presentationml/2006/main">
  <p:tag name="SLIDE_TITLE" val="Linguistic Competence Framework"/>
</p:tagLst>
</file>

<file path=ppt/tags/tag74.xml><?xml version="1.0" encoding="utf-8"?>
<p:tagLst xmlns:a="http://schemas.openxmlformats.org/drawingml/2006/main" xmlns:r="http://schemas.openxmlformats.org/officeDocument/2006/relationships" xmlns:p="http://schemas.openxmlformats.org/presentationml/2006/main">
  <p:tag name="ALT" val="Flow chart type illustration. Center box reads Linguistic Competence. Surrounded by six boxes reading Policy, Practices, Structures, Procedures, Dedicated Personnel Resources, Dedicated Fiscal Resources"/>
  <p:tag name="ALT_NULL" val="0"/>
  <p:tag name="LONGDESC_NULL" val="1"/>
</p:tagLst>
</file>

<file path=ppt/tags/tag75.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76.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77.xml><?xml version="1.0" encoding="utf-8"?>
<p:tagLst xmlns:a="http://schemas.openxmlformats.org/drawingml/2006/main" xmlns:r="http://schemas.openxmlformats.org/officeDocument/2006/relationships" xmlns:p="http://schemas.openxmlformats.org/presentationml/2006/main">
  <p:tag name="SLIDE_TITLE" val="Linguistic Competence: Legal Mandates, Guidance, and Standards"/>
</p:tagLst>
</file>

<file path=ppt/tags/tag78.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79.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8.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80.xml><?xml version="1.0" encoding="utf-8"?>
<p:tagLst xmlns:a="http://schemas.openxmlformats.org/drawingml/2006/main" xmlns:r="http://schemas.openxmlformats.org/officeDocument/2006/relationships" xmlns:p="http://schemas.openxmlformats.org/presentationml/2006/main">
  <p:tag name="SLIDE_TITLE" val="Linguistic Competence: Legal Mandates, Regulations, Guidance, and Standards"/>
</p:tagLst>
</file>

<file path=ppt/tags/tag81.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82.xml><?xml version="1.0" encoding="utf-8"?>
<p:tagLst xmlns:a="http://schemas.openxmlformats.org/drawingml/2006/main" xmlns:r="http://schemas.openxmlformats.org/officeDocument/2006/relationships" xmlns:p="http://schemas.openxmlformats.org/presentationml/2006/main">
  <p:tag name="ALT" val="Screen shot of US Department of Health and Human Services web site"/>
  <p:tag name="ALT_NULL" val="0"/>
  <p:tag name="LONGDESC_NULL" val="1"/>
</p:tagLst>
</file>

<file path=ppt/tags/tag83.xml><?xml version="1.0" encoding="utf-8"?>
<p:tagLst xmlns:a="http://schemas.openxmlformats.org/drawingml/2006/main" xmlns:r="http://schemas.openxmlformats.org/officeDocument/2006/relationships" xmlns:p="http://schemas.openxmlformats.org/presentationml/2006/main">
  <p:tag name="ALT" val="CLAS Report Cover"/>
  <p:tag name="ALT_NULL" val="0"/>
  <p:tag name="LONGDESC_NULL" val="1"/>
</p:tagLst>
</file>

<file path=ppt/tags/tag84.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85.xml><?xml version="1.0" encoding="utf-8"?>
<p:tagLst xmlns:a="http://schemas.openxmlformats.org/drawingml/2006/main" xmlns:r="http://schemas.openxmlformats.org/officeDocument/2006/relationships" xmlns:p="http://schemas.openxmlformats.org/presentationml/2006/main">
  <p:tag name="SLIDE_TITLE" val="Title VI - Civil Rights Act of 1964"/>
</p:tagLst>
</file>

<file path=ppt/tags/tag86.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87.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88.xml><?xml version="1.0" encoding="utf-8"?>
<p:tagLst xmlns:a="http://schemas.openxmlformats.org/drawingml/2006/main" xmlns:r="http://schemas.openxmlformats.org/officeDocument/2006/relationships" xmlns:p="http://schemas.openxmlformats.org/presentationml/2006/main">
  <p:tag name="SLIDE_TITLE" val="Linguistic Competence: Legal Mandates, Regulations, Guidance, and Standards cont'd"/>
</p:tagLst>
</file>

<file path=ppt/tags/tag89.xml><?xml version="1.0" encoding="utf-8"?>
<p:tagLst xmlns:a="http://schemas.openxmlformats.org/drawingml/2006/main" xmlns:r="http://schemas.openxmlformats.org/officeDocument/2006/relationships" xmlns:p="http://schemas.openxmlformats.org/presentationml/2006/main">
  <p:tag name="ALT" val="Two by two grid with an overlay in the center that reads Title VI, Section 601, Civil Rights Act of 1964. Each section reads in clockwise order, Rehabilitation Act, of 1973, Section 504; Title II, Americans with Disabilities Act of 1990; Age Discrimination Act of 1975; and Title IX, Education Amendments of 1972"/>
  <p:tag name="ALT_NULL" val="0"/>
  <p:tag name="LONGDESC_NULL" val="1"/>
</p:tagLst>
</file>

<file path=ppt/tags/tag9.xml><?xml version="1.0" encoding="utf-8"?>
<p:tagLst xmlns:a="http://schemas.openxmlformats.org/drawingml/2006/main" xmlns:r="http://schemas.openxmlformats.org/officeDocument/2006/relationships" xmlns:p="http://schemas.openxmlformats.org/presentationml/2006/main">
  <p:tag name="ALT" val="Georgetown University Center for Child and Human Development"/>
  <p:tag name="ALT_NULL" val="0"/>
  <p:tag name="LONGDESC_NULL" val="1"/>
</p:tagLst>
</file>

<file path=ppt/tags/tag90.xml><?xml version="1.0" encoding="utf-8"?>
<p:tagLst xmlns:a="http://schemas.openxmlformats.org/drawingml/2006/main" xmlns:r="http://schemas.openxmlformats.org/officeDocument/2006/relationships" xmlns:p="http://schemas.openxmlformats.org/presentationml/2006/main">
  <p:tag name="ALT" val="US Dept of Justice seal"/>
  <p:tag name="ALT_NULL" val="0"/>
  <p:tag name="LONGDESC_NULL" val="1"/>
</p:tagLst>
</file>

<file path=ppt/tags/tag91.xml><?xml version="1.0" encoding="utf-8"?>
<p:tagLst xmlns:a="http://schemas.openxmlformats.org/drawingml/2006/main" xmlns:r="http://schemas.openxmlformats.org/officeDocument/2006/relationships" xmlns:p="http://schemas.openxmlformats.org/presentationml/2006/main">
  <p:tag name="ALT" val="US Department of Education seal"/>
  <p:tag name="ALT_NULL" val="0"/>
  <p:tag name="LONGDESC_NULL" val="1"/>
</p:tagLst>
</file>

<file path=ppt/tags/tag92.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93.xml><?xml version="1.0" encoding="utf-8"?>
<p:tagLst xmlns:a="http://schemas.openxmlformats.org/drawingml/2006/main" xmlns:r="http://schemas.openxmlformats.org/officeDocument/2006/relationships" xmlns:p="http://schemas.openxmlformats.org/presentationml/2006/main">
  <p:tag name="ALT" val="U.S. Department of Health and Human Services seal"/>
  <p:tag name="ALT_NULL" val="0"/>
  <p:tag name="LONGDESC_NULL" val="1"/>
</p:tagLst>
</file>

<file path=ppt/tags/tag94.xml><?xml version="1.0" encoding="utf-8"?>
<p:tagLst xmlns:a="http://schemas.openxmlformats.org/drawingml/2006/main" xmlns:r="http://schemas.openxmlformats.org/officeDocument/2006/relationships" xmlns:p="http://schemas.openxmlformats.org/presentationml/2006/main">
  <p:tag name="ALT" val="Nccc logo"/>
  <p:tag name="ALT_NULL" val="0"/>
  <p:tag name="LONGDESC_NULL" val="1"/>
</p:tagLst>
</file>

<file path=ppt/tags/tag95.xml><?xml version="1.0" encoding="utf-8"?>
<p:tagLst xmlns:a="http://schemas.openxmlformats.org/drawingml/2006/main" xmlns:r="http://schemas.openxmlformats.org/officeDocument/2006/relationships" xmlns:p="http://schemas.openxmlformats.org/presentationml/2006/main">
  <p:tag name="SLIDE_TITLE" val="Linguistic Competence: The Roles of Health and Mental Health Literacy"/>
</p:tagLst>
</file>

<file path=ppt/tags/tag96.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97.xml><?xml version="1.0" encoding="utf-8"?>
<p:tagLst xmlns:a="http://schemas.openxmlformats.org/drawingml/2006/main" xmlns:r="http://schemas.openxmlformats.org/officeDocument/2006/relationships" xmlns:p="http://schemas.openxmlformats.org/presentationml/2006/main">
  <p:tag name="ALT" val="Taking A Break. Photo of farm workers sitting in the shade."/>
  <p:tag name="ALT_NULL" val="0"/>
  <p:tag name="LONGDESC_NULL" val="1"/>
</p:tagLst>
</file>

<file path=ppt/tags/tag98.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99.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9552</TotalTime>
  <Words>2509</Words>
  <Application>Microsoft Office PowerPoint</Application>
  <PresentationFormat>On-screen Show (4:3)</PresentationFormat>
  <Paragraphs>542</Paragraphs>
  <Slides>43</Slides>
  <Notes>43</Notes>
  <HiddenSlides>0</HiddenSlides>
  <MMClips>0</MMClips>
  <ScaleCrop>false</ScaleCrop>
  <HeadingPairs>
    <vt:vector size="6" baseType="variant">
      <vt:variant>
        <vt:lpstr>Fonts Used</vt:lpstr>
      </vt:variant>
      <vt:variant>
        <vt:i4>11</vt:i4>
      </vt:variant>
      <vt:variant>
        <vt:lpstr>Design Template</vt:lpstr>
      </vt:variant>
      <vt:variant>
        <vt:i4>15</vt:i4>
      </vt:variant>
      <vt:variant>
        <vt:lpstr>Slide Titles</vt:lpstr>
      </vt:variant>
      <vt:variant>
        <vt:i4>43</vt:i4>
      </vt:variant>
    </vt:vector>
  </HeadingPairs>
  <TitlesOfParts>
    <vt:vector size="69" baseType="lpstr">
      <vt:lpstr>Arial</vt:lpstr>
      <vt:lpstr>Times New Roman</vt:lpstr>
      <vt:lpstr>Maiandra GD</vt:lpstr>
      <vt:lpstr>Kabel Bk BT</vt:lpstr>
      <vt:lpstr>Times</vt:lpstr>
      <vt:lpstr>ZapfHumnst Dm BT</vt:lpstr>
      <vt:lpstr>Tahoma</vt:lpstr>
      <vt:lpstr>Wingdings</vt:lpstr>
      <vt:lpstr>Wingdings 2</vt:lpstr>
      <vt:lpstr>Calibri</vt:lpstr>
      <vt:lpstr>Arial Rounded MT Bold</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Slide 0</vt:lpstr>
      <vt:lpstr>Slide 1</vt:lpstr>
      <vt:lpstr>Slide 2</vt:lpstr>
      <vt:lpstr>Slide 3</vt:lpstr>
      <vt:lpstr>Slide 4</vt:lpstr>
      <vt:lpstr>Slide 5</vt:lpstr>
      <vt:lpstr>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Definition of Health Literacy</vt:lpstr>
      <vt:lpstr>Definition of Mental Health Literacy</vt:lpstr>
      <vt:lpstr>Slide 28</vt:lpstr>
      <vt:lpstr>Slide 29</vt:lpstr>
      <vt:lpstr>Slide 30</vt:lpstr>
      <vt:lpstr>Slide 31</vt:lpstr>
      <vt:lpstr>Slide 32</vt:lpstr>
      <vt:lpstr>Slide 33</vt:lpstr>
      <vt:lpstr>   CLC: What are the implications for SILCs</vt:lpstr>
      <vt:lpstr>Slide 35</vt:lpstr>
      <vt:lpstr>Slide 36</vt:lpstr>
      <vt:lpstr>Slide 37</vt:lpstr>
      <vt:lpstr>Slide 38</vt:lpstr>
      <vt:lpstr>Slide 39</vt:lpstr>
      <vt:lpstr>Slide 40</vt:lpstr>
      <vt:lpstr>Wrap Up and Evaluation</vt:lpstr>
      <vt:lpstr>SILC-NET Attribution</vt:lpstr>
    </vt:vector>
  </TitlesOfParts>
  <Company>DVC/TeamWorks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Suganya</dc:creator>
  <cp:lastModifiedBy>mgordon</cp:lastModifiedBy>
  <cp:revision>476</cp:revision>
  <cp:lastPrinted>2011-07-21T13:47:11Z</cp:lastPrinted>
  <dcterms:created xsi:type="dcterms:W3CDTF">2005-11-25T23:38:53Z</dcterms:created>
  <dcterms:modified xsi:type="dcterms:W3CDTF">2011-08-02T20:57:14Z</dcterms:modified>
</cp:coreProperties>
</file>