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tags/tag3.xml" ContentType="application/vnd.openxmlformats-officedocument.presentationml.tags+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41"/>
  </p:notesMasterIdLst>
  <p:handoutMasterIdLst>
    <p:handoutMasterId r:id="rId42"/>
  </p:handoutMasterIdLst>
  <p:sldIdLst>
    <p:sldId id="408" r:id="rId2"/>
    <p:sldId id="440" r:id="rId3"/>
    <p:sldId id="405" r:id="rId4"/>
    <p:sldId id="441" r:id="rId5"/>
    <p:sldId id="409" r:id="rId6"/>
    <p:sldId id="410" r:id="rId7"/>
    <p:sldId id="411" r:id="rId8"/>
    <p:sldId id="412" r:id="rId9"/>
    <p:sldId id="415" r:id="rId10"/>
    <p:sldId id="413" r:id="rId11"/>
    <p:sldId id="414" r:id="rId12"/>
    <p:sldId id="429" r:id="rId13"/>
    <p:sldId id="428" r:id="rId14"/>
    <p:sldId id="416" r:id="rId15"/>
    <p:sldId id="417" r:id="rId16"/>
    <p:sldId id="418" r:id="rId17"/>
    <p:sldId id="419" r:id="rId18"/>
    <p:sldId id="420" r:id="rId19"/>
    <p:sldId id="421" r:id="rId20"/>
    <p:sldId id="422" r:id="rId21"/>
    <p:sldId id="423" r:id="rId22"/>
    <p:sldId id="424" r:id="rId23"/>
    <p:sldId id="442" r:id="rId24"/>
    <p:sldId id="425" r:id="rId25"/>
    <p:sldId id="426" r:id="rId26"/>
    <p:sldId id="427" r:id="rId27"/>
    <p:sldId id="430" r:id="rId28"/>
    <p:sldId id="431" r:id="rId29"/>
    <p:sldId id="432" r:id="rId30"/>
    <p:sldId id="433" r:id="rId31"/>
    <p:sldId id="434" r:id="rId32"/>
    <p:sldId id="435" r:id="rId33"/>
    <p:sldId id="436" r:id="rId34"/>
    <p:sldId id="437" r:id="rId35"/>
    <p:sldId id="438" r:id="rId36"/>
    <p:sldId id="439" r:id="rId37"/>
    <p:sldId id="390" r:id="rId38"/>
    <p:sldId id="330" r:id="rId39"/>
    <p:sldId id="355" r:id="rId40"/>
  </p:sldIdLst>
  <p:sldSz cx="9144000" cy="6858000" type="screen4x3"/>
  <p:notesSz cx="6858000" cy="9144000"/>
  <p:custDataLst>
    <p:tags r:id="rId43"/>
  </p:custDataLst>
  <p:defaultTextStyle>
    <a:defPPr>
      <a:defRPr lang="en-US"/>
    </a:defPPr>
    <a:lvl1pPr algn="l" rtl="0" fontAlgn="base">
      <a:spcBef>
        <a:spcPct val="0"/>
      </a:spcBef>
      <a:spcAft>
        <a:spcPct val="0"/>
      </a:spcAft>
      <a:defRPr sz="2000" b="1" kern="1200">
        <a:solidFill>
          <a:schemeClr val="tx1"/>
        </a:solidFill>
        <a:latin typeface="Arial" charset="0"/>
        <a:ea typeface="+mn-ea"/>
        <a:cs typeface="Arial" charset="0"/>
      </a:defRPr>
    </a:lvl1pPr>
    <a:lvl2pPr marL="457200" algn="l" rtl="0" fontAlgn="base">
      <a:spcBef>
        <a:spcPct val="0"/>
      </a:spcBef>
      <a:spcAft>
        <a:spcPct val="0"/>
      </a:spcAft>
      <a:defRPr sz="2000" b="1" kern="1200">
        <a:solidFill>
          <a:schemeClr val="tx1"/>
        </a:solidFill>
        <a:latin typeface="Arial" charset="0"/>
        <a:ea typeface="+mn-ea"/>
        <a:cs typeface="Arial" charset="0"/>
      </a:defRPr>
    </a:lvl2pPr>
    <a:lvl3pPr marL="914400" algn="l" rtl="0" fontAlgn="base">
      <a:spcBef>
        <a:spcPct val="0"/>
      </a:spcBef>
      <a:spcAft>
        <a:spcPct val="0"/>
      </a:spcAft>
      <a:defRPr sz="2000" b="1" kern="1200">
        <a:solidFill>
          <a:schemeClr val="tx1"/>
        </a:solidFill>
        <a:latin typeface="Arial" charset="0"/>
        <a:ea typeface="+mn-ea"/>
        <a:cs typeface="Arial" charset="0"/>
      </a:defRPr>
    </a:lvl3pPr>
    <a:lvl4pPr marL="1371600" algn="l" rtl="0" fontAlgn="base">
      <a:spcBef>
        <a:spcPct val="0"/>
      </a:spcBef>
      <a:spcAft>
        <a:spcPct val="0"/>
      </a:spcAft>
      <a:defRPr sz="2000" b="1" kern="1200">
        <a:solidFill>
          <a:schemeClr val="tx1"/>
        </a:solidFill>
        <a:latin typeface="Arial" charset="0"/>
        <a:ea typeface="+mn-ea"/>
        <a:cs typeface="Arial" charset="0"/>
      </a:defRPr>
    </a:lvl4pPr>
    <a:lvl5pPr marL="1828800" algn="l" rtl="0" fontAlgn="base">
      <a:spcBef>
        <a:spcPct val="0"/>
      </a:spcBef>
      <a:spcAft>
        <a:spcPct val="0"/>
      </a:spcAft>
      <a:defRPr sz="2000" b="1" kern="1200">
        <a:solidFill>
          <a:schemeClr val="tx1"/>
        </a:solidFill>
        <a:latin typeface="Arial" charset="0"/>
        <a:ea typeface="+mn-ea"/>
        <a:cs typeface="Arial" charset="0"/>
      </a:defRPr>
    </a:lvl5pPr>
    <a:lvl6pPr marL="2286000" algn="l" defTabSz="914400" rtl="0" eaLnBrk="1" latinLnBrk="0" hangingPunct="1">
      <a:defRPr sz="2000" b="1" kern="1200">
        <a:solidFill>
          <a:schemeClr val="tx1"/>
        </a:solidFill>
        <a:latin typeface="Arial" charset="0"/>
        <a:ea typeface="+mn-ea"/>
        <a:cs typeface="Arial" charset="0"/>
      </a:defRPr>
    </a:lvl6pPr>
    <a:lvl7pPr marL="2743200" algn="l" defTabSz="914400" rtl="0" eaLnBrk="1" latinLnBrk="0" hangingPunct="1">
      <a:defRPr sz="2000" b="1" kern="1200">
        <a:solidFill>
          <a:schemeClr val="tx1"/>
        </a:solidFill>
        <a:latin typeface="Arial" charset="0"/>
        <a:ea typeface="+mn-ea"/>
        <a:cs typeface="Arial" charset="0"/>
      </a:defRPr>
    </a:lvl7pPr>
    <a:lvl8pPr marL="3200400" algn="l" defTabSz="914400" rtl="0" eaLnBrk="1" latinLnBrk="0" hangingPunct="1">
      <a:defRPr sz="2000" b="1" kern="1200">
        <a:solidFill>
          <a:schemeClr val="tx1"/>
        </a:solidFill>
        <a:latin typeface="Arial" charset="0"/>
        <a:ea typeface="+mn-ea"/>
        <a:cs typeface="Arial" charset="0"/>
      </a:defRPr>
    </a:lvl8pPr>
    <a:lvl9pPr marL="3657600" algn="l" defTabSz="914400" rtl="0" eaLnBrk="1" latinLnBrk="0" hangingPunct="1">
      <a:defRPr sz="20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3399"/>
    <a:srgbClr val="000099"/>
    <a:srgbClr val="CCFFFF"/>
    <a:srgbClr val="000066"/>
    <a:srgbClr val="CC3300"/>
    <a:srgbClr val="FF3300"/>
    <a:srgbClr val="DA2A00"/>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094" autoAdjust="0"/>
    <p:restoredTop sz="94627" autoAdjust="0"/>
  </p:normalViewPr>
  <p:slideViewPr>
    <p:cSldViewPr>
      <p:cViewPr>
        <p:scale>
          <a:sx n="75" d="100"/>
          <a:sy n="75" d="100"/>
        </p:scale>
        <p:origin x="-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72"/>
    </p:cViewPr>
  </p:sorterViewPr>
  <p:notesViewPr>
    <p:cSldViewPr>
      <p:cViewPr varScale="1">
        <p:scale>
          <a:sx n="56" d="100"/>
          <a:sy n="56" d="100"/>
        </p:scale>
        <p:origin x="-1812"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28675"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28676"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1AEDBDB7-AC9B-425B-9FF1-ABC0736FBE9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charset="0"/>
                <a:cs typeface="+mn-cs"/>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charset="0"/>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charset="0"/>
                <a:cs typeface="+mn-cs"/>
              </a:defRPr>
            </a:lvl1pPr>
          </a:lstStyle>
          <a:p>
            <a:pPr>
              <a:defRPr/>
            </a:pPr>
            <a:fld id="{C3F23D14-F118-4FF4-8E48-7FDDEA20CDD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a:ln/>
        </p:spPr>
      </p:sp>
      <p:sp>
        <p:nvSpPr>
          <p:cNvPr id="57346" name="Notes Placeholder 2"/>
          <p:cNvSpPr>
            <a:spLocks noGrp="1"/>
          </p:cNvSpPr>
          <p:nvPr>
            <p:ph type="body" idx="1"/>
          </p:nvPr>
        </p:nvSpPr>
        <p:spPr>
          <a:noFill/>
        </p:spPr>
        <p:txBody>
          <a:bodyPr/>
          <a:lstStyle/>
          <a:p>
            <a:endParaRPr lang="en-US" smtClean="0"/>
          </a:p>
        </p:txBody>
      </p:sp>
      <p:sp>
        <p:nvSpPr>
          <p:cNvPr id="57347" name="Slide Number Placeholder 3"/>
          <p:cNvSpPr>
            <a:spLocks noGrp="1"/>
          </p:cNvSpPr>
          <p:nvPr>
            <p:ph type="sldNum" sz="quarter" idx="5"/>
          </p:nvPr>
        </p:nvSpPr>
        <p:spPr>
          <a:noFill/>
          <a:ln>
            <a:miter lim="800000"/>
            <a:headEnd/>
            <a:tailEnd/>
          </a:ln>
        </p:spPr>
        <p:txBody>
          <a:bodyPr/>
          <a:lstStyle/>
          <a:p>
            <a:fld id="{BDE161F2-ABD5-43C3-98F1-F53727A3FE1B}" type="slidenum">
              <a:rPr lang="en-US" smtClean="0">
                <a:cs typeface="Arial" charset="0"/>
              </a:rPr>
              <a:pPr/>
              <a:t>38</a:t>
            </a:fld>
            <a:endParaRPr lang="en-US"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9A56F22-B442-4122-B307-F0314C7EB1A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10501DB5-FC93-4FE9-A87A-BC689D9783F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2098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81000"/>
            <a:ext cx="6477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D403432-F61A-49B0-8041-8D770FC9AB2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550236A0-BC7C-4412-B31E-E30C9159C57B}"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193F20E6-16E3-4314-9CE7-9FE788C82E4F}"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911417A4-5ACE-4AC0-A2D3-B36D5F34BE7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AD1A9A5E-1805-4F78-A597-DAEAA2F9BD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EE5C48F-075D-43C6-8BE2-39A2CB970D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0CE6256-4566-4DD0-BE37-167A6D1EB56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BB1E8161-C460-4D76-AB06-8142B7B2B96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4A20862-CEE9-468B-9D32-E53FBF89B35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E716B34-ED33-4FD5-A23C-2CEBFED604F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7B8DB50-68F4-4690-BDD0-3F2026497A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381000"/>
            <a:ext cx="87630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534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ilru logo"/>
          <p:cNvPicPr>
            <a:picLocks noChangeAspect="1" noChangeArrowheads="1"/>
          </p:cNvPicPr>
          <p:nvPr userDrawn="1"/>
        </p:nvPicPr>
        <p:blipFill>
          <a:blip r:embed="rId15"/>
          <a:srcRect/>
          <a:stretch>
            <a:fillRect/>
          </a:stretch>
        </p:blipFill>
        <p:spPr bwMode="auto">
          <a:xfrm>
            <a:off x="7924800" y="152400"/>
            <a:ext cx="990600" cy="471488"/>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8305800" y="6381750"/>
            <a:ext cx="609600" cy="2476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a:latin typeface="Arial" pitchFamily="34" charset="0"/>
                <a:cs typeface="+mn-cs"/>
              </a:defRPr>
            </a:lvl1pPr>
          </a:lstStyle>
          <a:p>
            <a:pPr>
              <a:defRPr/>
            </a:pPr>
            <a:fld id="{60CA6C89-0D07-45B1-BF6C-2F8839556A19}" type="slidenum">
              <a:rPr lang="en-US"/>
              <a:pPr>
                <a:defRPr/>
              </a:pPr>
              <a:t>‹#›</a:t>
            </a:fld>
            <a:endParaRPr lang="en-US"/>
          </a:p>
        </p:txBody>
      </p:sp>
      <p:sp>
        <p:nvSpPr>
          <p:cNvPr id="2" name="Rectangle 7"/>
          <p:cNvSpPr>
            <a:spLocks noChangeArrowheads="1"/>
          </p:cNvSpPr>
          <p:nvPr userDrawn="1"/>
        </p:nvSpPr>
        <p:spPr bwMode="auto">
          <a:xfrm>
            <a:off x="228600" y="6373813"/>
            <a:ext cx="4572000" cy="214312"/>
          </a:xfrm>
          <a:prstGeom prst="rect">
            <a:avLst/>
          </a:prstGeom>
          <a:noFill/>
          <a:ln w="9525">
            <a:noFill/>
            <a:miter lim="800000"/>
            <a:headEnd/>
            <a:tailEnd/>
          </a:ln>
          <a:effectLst/>
        </p:spPr>
        <p:txBody>
          <a:bodyPr>
            <a:spAutoFit/>
          </a:bodyPr>
          <a:lstStyle/>
          <a:p>
            <a:pPr>
              <a:defRPr/>
            </a:pPr>
            <a:r>
              <a:rPr lang="en-US" sz="800">
                <a:latin typeface="Arial" pitchFamily="34" charset="0"/>
                <a:cs typeface="+mn-cs"/>
              </a:rPr>
              <a:t>New Community Opportunities Center at ILRU – Independent Living Research Utilization</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ransition/>
  <p:hf hdr="0" dt="0"/>
  <p:txStyles>
    <p:titleStyle>
      <a:lvl1pPr algn="l" rtl="0" eaLnBrk="0" fontAlgn="base" hangingPunct="0">
        <a:spcBef>
          <a:spcPct val="0"/>
        </a:spcBef>
        <a:spcAft>
          <a:spcPct val="0"/>
        </a:spcAft>
        <a:defRPr sz="3200" b="1">
          <a:solidFill>
            <a:srgbClr val="333399"/>
          </a:solidFill>
          <a:latin typeface="+mj-lt"/>
          <a:ea typeface="+mj-ea"/>
          <a:cs typeface="+mj-cs"/>
        </a:defRPr>
      </a:lvl1pPr>
      <a:lvl2pPr algn="l" rtl="0" eaLnBrk="0" fontAlgn="base" hangingPunct="0">
        <a:spcBef>
          <a:spcPct val="0"/>
        </a:spcBef>
        <a:spcAft>
          <a:spcPct val="0"/>
        </a:spcAft>
        <a:defRPr sz="3200" b="1">
          <a:solidFill>
            <a:srgbClr val="333399"/>
          </a:solidFill>
          <a:latin typeface="Arial Rounded MT Bold" pitchFamily="34" charset="0"/>
        </a:defRPr>
      </a:lvl2pPr>
      <a:lvl3pPr algn="l" rtl="0" eaLnBrk="0" fontAlgn="base" hangingPunct="0">
        <a:spcBef>
          <a:spcPct val="0"/>
        </a:spcBef>
        <a:spcAft>
          <a:spcPct val="0"/>
        </a:spcAft>
        <a:defRPr sz="3200" b="1">
          <a:solidFill>
            <a:srgbClr val="333399"/>
          </a:solidFill>
          <a:latin typeface="Arial Rounded MT Bold" pitchFamily="34" charset="0"/>
        </a:defRPr>
      </a:lvl3pPr>
      <a:lvl4pPr algn="l" rtl="0" eaLnBrk="0" fontAlgn="base" hangingPunct="0">
        <a:spcBef>
          <a:spcPct val="0"/>
        </a:spcBef>
        <a:spcAft>
          <a:spcPct val="0"/>
        </a:spcAft>
        <a:defRPr sz="3200" b="1">
          <a:solidFill>
            <a:srgbClr val="333399"/>
          </a:solidFill>
          <a:latin typeface="Arial Rounded MT Bold" pitchFamily="34" charset="0"/>
        </a:defRPr>
      </a:lvl4pPr>
      <a:lvl5pPr algn="l" rtl="0" eaLnBrk="0" fontAlgn="base" hangingPunct="0">
        <a:spcBef>
          <a:spcPct val="0"/>
        </a:spcBef>
        <a:spcAft>
          <a:spcPct val="0"/>
        </a:spcAft>
        <a:defRPr sz="3200" b="1">
          <a:solidFill>
            <a:srgbClr val="333399"/>
          </a:solidFill>
          <a:latin typeface="Arial Rounded MT Bold" pitchFamily="34" charset="0"/>
        </a:defRPr>
      </a:lvl5pPr>
      <a:lvl6pPr marL="457200" algn="l" rtl="0" fontAlgn="base">
        <a:spcBef>
          <a:spcPct val="0"/>
        </a:spcBef>
        <a:spcAft>
          <a:spcPct val="0"/>
        </a:spcAft>
        <a:defRPr sz="3200" b="1">
          <a:solidFill>
            <a:srgbClr val="333399"/>
          </a:solidFill>
          <a:latin typeface="Arial Rounded MT Bold" pitchFamily="34" charset="0"/>
        </a:defRPr>
      </a:lvl6pPr>
      <a:lvl7pPr marL="914400" algn="l" rtl="0" fontAlgn="base">
        <a:spcBef>
          <a:spcPct val="0"/>
        </a:spcBef>
        <a:spcAft>
          <a:spcPct val="0"/>
        </a:spcAft>
        <a:defRPr sz="3200" b="1">
          <a:solidFill>
            <a:srgbClr val="333399"/>
          </a:solidFill>
          <a:latin typeface="Arial Rounded MT Bold" pitchFamily="34" charset="0"/>
        </a:defRPr>
      </a:lvl7pPr>
      <a:lvl8pPr marL="1371600" algn="l" rtl="0" fontAlgn="base">
        <a:spcBef>
          <a:spcPct val="0"/>
        </a:spcBef>
        <a:spcAft>
          <a:spcPct val="0"/>
        </a:spcAft>
        <a:defRPr sz="3200" b="1">
          <a:solidFill>
            <a:srgbClr val="333399"/>
          </a:solidFill>
          <a:latin typeface="Arial Rounded MT Bold" pitchFamily="34" charset="0"/>
        </a:defRPr>
      </a:lvl8pPr>
      <a:lvl9pPr marL="1828800" algn="l" rtl="0" fontAlgn="base">
        <a:spcBef>
          <a:spcPct val="0"/>
        </a:spcBef>
        <a:spcAft>
          <a:spcPct val="0"/>
        </a:spcAft>
        <a:defRPr sz="3200" b="1">
          <a:solidFill>
            <a:srgbClr val="333399"/>
          </a:solidFill>
          <a:latin typeface="Arial Rounded MT Bold" pitchFamily="34" charset="0"/>
        </a:defRPr>
      </a:lvl9pPr>
    </p:titleStyle>
    <p:bodyStyle>
      <a:lvl1pPr marL="342900" indent="-342900" algn="l" rtl="0" eaLnBrk="0" fontAlgn="base" hangingPunct="0">
        <a:spcBef>
          <a:spcPct val="20000"/>
        </a:spcBef>
        <a:spcAft>
          <a:spcPct val="0"/>
        </a:spcAft>
        <a:buClr>
          <a:srgbClr val="000066"/>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8.xml.rels><?xml version="1.0" encoding="UTF-8" standalone="yes"?>
<Relationships xmlns="http://schemas.openxmlformats.org/package/2006/relationships"><Relationship Id="rId3" Type="http://schemas.openxmlformats.org/officeDocument/2006/relationships/hyperlink" Target="https://vovici.com/wsb.dll/s/12291g4c0fa"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4B777849-525E-4F39-98D6-68055A636AD3}" type="slidenum">
              <a:rPr lang="en-US" sz="800">
                <a:ea typeface="ＭＳ Ｐゴシック" pitchFamily="1" charset="-128"/>
              </a:rPr>
              <a:pPr algn="r"/>
              <a:t>0</a:t>
            </a:fld>
            <a:endParaRPr lang="en-US" sz="800">
              <a:ea typeface="ＭＳ Ｐゴシック" pitchFamily="1" charset="-128"/>
            </a:endParaRPr>
          </a:p>
        </p:txBody>
      </p:sp>
      <p:sp>
        <p:nvSpPr>
          <p:cNvPr id="3" name="Title 2"/>
          <p:cNvSpPr>
            <a:spLocks noGrp="1"/>
          </p:cNvSpPr>
          <p:nvPr>
            <p:ph type="title"/>
          </p:nvPr>
        </p:nvSpPr>
        <p:spPr>
          <a:xfrm>
            <a:off x="457200" y="884238"/>
            <a:ext cx="7772400" cy="715962"/>
          </a:xfrm>
        </p:spPr>
        <p:txBody>
          <a:bodyPr/>
          <a:lstStyle/>
          <a:p>
            <a:pPr algn="ctr">
              <a:defRPr/>
            </a:pPr>
            <a:r>
              <a:rPr lang="en-US" dirty="0">
                <a:solidFill>
                  <a:schemeClr val="accent2"/>
                </a:solidFill>
                <a:effectLst>
                  <a:outerShdw blurRad="38100" dist="38100" dir="2700000" algn="tl">
                    <a:srgbClr val="C0C0C0"/>
                  </a:outerShdw>
                </a:effectLst>
                <a:ea typeface="ＭＳ Ｐゴシック" pitchFamily="-112" charset="-128"/>
              </a:rPr>
              <a:t>New Community Opportunities Center </a:t>
            </a:r>
            <a:br>
              <a:rPr lang="en-US" dirty="0">
                <a:solidFill>
                  <a:schemeClr val="accent2"/>
                </a:solidFill>
                <a:effectLst>
                  <a:outerShdw blurRad="38100" dist="38100" dir="2700000" algn="tl">
                    <a:srgbClr val="C0C0C0"/>
                  </a:outerShdw>
                </a:effectLst>
                <a:ea typeface="ＭＳ Ｐゴシック" pitchFamily="-112" charset="-128"/>
              </a:rPr>
            </a:br>
            <a:r>
              <a:rPr lang="en-US" dirty="0">
                <a:solidFill>
                  <a:schemeClr val="accent2"/>
                </a:solidFill>
                <a:effectLst>
                  <a:outerShdw blurRad="38100" dist="38100" dir="2700000" algn="tl">
                    <a:srgbClr val="C0C0C0"/>
                  </a:outerShdw>
                </a:effectLst>
                <a:ea typeface="ＭＳ Ｐゴシック" pitchFamily="-112" charset="-128"/>
              </a:rPr>
              <a:t>at ILRU Presents…</a:t>
            </a:r>
            <a:br>
              <a:rPr lang="en-US" dirty="0">
                <a:solidFill>
                  <a:schemeClr val="accent2"/>
                </a:solidFill>
                <a:effectLst>
                  <a:outerShdw blurRad="38100" dist="38100" dir="2700000" algn="tl">
                    <a:srgbClr val="C0C0C0"/>
                  </a:outerShdw>
                </a:effectLst>
                <a:ea typeface="ＭＳ Ｐゴシック" pitchFamily="-112" charset="-128"/>
              </a:rPr>
            </a:br>
            <a:endParaRPr lang="en-US" dirty="0"/>
          </a:p>
        </p:txBody>
      </p:sp>
      <p:sp>
        <p:nvSpPr>
          <p:cNvPr id="2053" name="Rectangle 3"/>
          <p:cNvSpPr>
            <a:spLocks noGrp="1" noChangeArrowheads="1"/>
          </p:cNvSpPr>
          <p:nvPr>
            <p:ph type="subTitle" idx="4294967295"/>
          </p:nvPr>
        </p:nvSpPr>
        <p:spPr>
          <a:xfrm>
            <a:off x="228600" y="1828800"/>
            <a:ext cx="8686800" cy="3810000"/>
          </a:xfrm>
        </p:spPr>
        <p:txBody>
          <a:bodyPr/>
          <a:lstStyle/>
          <a:p>
            <a:pPr marL="0" indent="0" algn="ctr" eaLnBrk="1" hangingPunct="1">
              <a:lnSpc>
                <a:spcPct val="90000"/>
              </a:lnSpc>
              <a:buFontTx/>
              <a:buNone/>
              <a:defRPr/>
            </a:pPr>
            <a:r>
              <a:rPr lang="en-US" b="1" dirty="0" smtClean="0">
                <a:solidFill>
                  <a:srgbClr val="000099"/>
                </a:solidFill>
                <a:effectLst>
                  <a:outerShdw blurRad="38100" dist="38100" dir="2700000" algn="tl">
                    <a:srgbClr val="C0C0C0"/>
                  </a:outerShdw>
                </a:effectLst>
                <a:latin typeface="Arial Rounded MT Bold" pitchFamily="34" charset="0"/>
                <a:ea typeface="ＭＳ Ｐゴシック" pitchFamily="-112" charset="-128"/>
              </a:rPr>
              <a:t>Nursing Home Transition 4-Part Webinar Series</a:t>
            </a:r>
          </a:p>
          <a:p>
            <a:pPr marL="0" indent="0" algn="ctr" eaLnBrk="1" hangingPunct="1">
              <a:lnSpc>
                <a:spcPct val="90000"/>
              </a:lnSpc>
              <a:buFontTx/>
              <a:buNone/>
              <a:defRPr/>
            </a:pPr>
            <a:endParaRPr lang="en-US" sz="1000" b="1" dirty="0" smtClean="0">
              <a:solidFill>
                <a:srgbClr val="000099"/>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dirty="0" smtClean="0">
                <a:solidFill>
                  <a:srgbClr val="000099"/>
                </a:solidFill>
                <a:latin typeface="Arial Rounded MT Bold" pitchFamily="34" charset="0"/>
                <a:ea typeface="ＭＳ Ｐゴシック" pitchFamily="-112" charset="-128"/>
              </a:rPr>
              <a:t>Part 1: Outreach </a:t>
            </a:r>
          </a:p>
          <a:p>
            <a:pPr marL="0" indent="0" algn="ctr" eaLnBrk="1" hangingPunct="1">
              <a:lnSpc>
                <a:spcPct val="90000"/>
              </a:lnSpc>
              <a:buFontTx/>
              <a:buNone/>
              <a:defRPr/>
            </a:pPr>
            <a:r>
              <a:rPr lang="en-US" dirty="0" smtClean="0">
                <a:solidFill>
                  <a:srgbClr val="000099"/>
                </a:solidFill>
                <a:latin typeface="Arial Rounded MT Bold" pitchFamily="34" charset="0"/>
                <a:ea typeface="ＭＳ Ｐゴシック" pitchFamily="-112" charset="-128"/>
              </a:rPr>
              <a:t>Connecting with People Who Want to Transition</a:t>
            </a:r>
          </a:p>
          <a:p>
            <a:pPr marL="0" indent="0" algn="ctr">
              <a:lnSpc>
                <a:spcPct val="90000"/>
              </a:lnSpc>
              <a:buFontTx/>
              <a:buNone/>
              <a:defRPr/>
            </a:pPr>
            <a:endParaRPr lang="en-US" sz="11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8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dirty="0" smtClean="0">
                <a:solidFill>
                  <a:schemeClr val="accent2"/>
                </a:solidFill>
                <a:latin typeface="Arial Rounded MT Bold" pitchFamily="34" charset="0"/>
                <a:ea typeface="ＭＳ Ｐゴシック" pitchFamily="-112" charset="-128"/>
              </a:rPr>
              <a:t>September 6, 2011</a:t>
            </a: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dirty="0" smtClean="0">
                <a:solidFill>
                  <a:schemeClr val="accent2"/>
                </a:solidFill>
                <a:latin typeface="Arial Rounded MT Bold" pitchFamily="34" charset="0"/>
                <a:ea typeface="ＭＳ Ｐゴシック" pitchFamily="-112" charset="-128"/>
              </a:rPr>
              <a:t>Presented by:</a:t>
            </a: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i="1" dirty="0"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Bruce Darling</a:t>
            </a:r>
            <a:endParaRPr lang="en-US" dirty="0" smtClean="0">
              <a:solidFill>
                <a:srgbClr val="000099"/>
              </a:solidFill>
              <a:effectLst>
                <a:outerShdw blurRad="38100" dist="38100" dir="2700000" algn="tl">
                  <a:srgbClr val="C0C0C0"/>
                </a:outerShdw>
              </a:effectLst>
              <a:latin typeface="Arial Rounded MT Bold" pitchFamily="34" charset="0"/>
              <a:ea typeface="ＭＳ Ｐゴシック" pitchFamily="-112" charset="-128"/>
            </a:endParaRPr>
          </a:p>
          <a:p>
            <a:pPr marL="0" indent="0" algn="ctr" eaLnBrk="1" hangingPunct="1">
              <a:lnSpc>
                <a:spcPct val="90000"/>
              </a:lnSpc>
              <a:buFontTx/>
              <a:buNone/>
              <a:defRPr/>
            </a:pPr>
            <a:endParaRPr lang="en-US" sz="2000" i="1" dirty="0" smtClean="0">
              <a:solidFill>
                <a:srgbClr val="333399"/>
              </a:solidFill>
              <a:latin typeface="Arial Rounded MT Bold" pitchFamily="34" charset="0"/>
              <a:ea typeface="ＭＳ Ｐゴシック" pitchFamily="-112" charset="-128"/>
            </a:endParaRPr>
          </a:p>
          <a:p>
            <a:pPr marL="0" indent="0" algn="ctr" eaLnBrk="1" hangingPunct="1">
              <a:lnSpc>
                <a:spcPct val="90000"/>
              </a:lnSpc>
              <a:buFontTx/>
              <a:buNone/>
              <a:defRPr/>
            </a:pPr>
            <a:endParaRPr lang="en-US" sz="2400" dirty="0" smtClean="0">
              <a:solidFill>
                <a:srgbClr val="333399"/>
              </a:solidFill>
              <a:latin typeface="Arial Rounded MT Bold" pitchFamily="34" charset="0"/>
              <a:ea typeface="ＭＳ Ｐゴシック" pitchFamily="-112" charset="-128"/>
            </a:endParaRPr>
          </a:p>
        </p:txBody>
      </p:sp>
      <p:sp>
        <p:nvSpPr>
          <p:cNvPr id="2" name="Slide Number Placeholder 1"/>
          <p:cNvSpPr>
            <a:spLocks noGrp="1"/>
          </p:cNvSpPr>
          <p:nvPr>
            <p:ph type="sldNum" sz="quarter" idx="10"/>
          </p:nvPr>
        </p:nvSpPr>
        <p:spPr/>
        <p:txBody>
          <a:bodyPr/>
          <a:lstStyle/>
          <a:p>
            <a:pPr>
              <a:defRPr/>
            </a:pPr>
            <a:fld id="{73BDBFDF-2AF1-48FC-A268-2486C72D33DA}" type="slidenum">
              <a:rPr lang="en-US" smtClean="0"/>
              <a:pPr>
                <a:defRPr/>
              </a:pPr>
              <a:t>0</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a:xfrm>
            <a:off x="152400" y="228600"/>
            <a:ext cx="7696200" cy="715963"/>
          </a:xfrm>
        </p:spPr>
        <p:txBody>
          <a:bodyPr/>
          <a:lstStyle/>
          <a:p>
            <a:r>
              <a:rPr lang="en-US" smtClean="0"/>
              <a:t>Outreach</a:t>
            </a:r>
            <a:r>
              <a:rPr lang="en-US" sz="2800" smtClean="0"/>
              <a:t>, cont’d.</a:t>
            </a:r>
            <a:endParaRPr lang="en-US" smtClean="0"/>
          </a:p>
        </p:txBody>
      </p:sp>
      <p:sp>
        <p:nvSpPr>
          <p:cNvPr id="26626" name="Content Placeholder 2"/>
          <p:cNvSpPr>
            <a:spLocks noGrp="1"/>
          </p:cNvSpPr>
          <p:nvPr>
            <p:ph idx="4294967295"/>
          </p:nvPr>
        </p:nvSpPr>
        <p:spPr>
          <a:xfrm>
            <a:off x="457200" y="1143000"/>
            <a:ext cx="8534400" cy="4876800"/>
          </a:xfrm>
        </p:spPr>
        <p:txBody>
          <a:bodyPr/>
          <a:lstStyle/>
          <a:p>
            <a:pPr>
              <a:buFontTx/>
              <a:buNone/>
              <a:defRPr/>
            </a:pPr>
            <a:r>
              <a:rPr lang="en-US" b="1" dirty="0" smtClean="0"/>
              <a:t>Additional Outreach Strategies</a:t>
            </a:r>
          </a:p>
          <a:p>
            <a:pPr marL="0" indent="0">
              <a:buFontTx/>
              <a:buNone/>
              <a:defRPr/>
            </a:pPr>
            <a:endParaRPr lang="en-US" sz="1000" b="1" dirty="0" smtClean="0"/>
          </a:p>
          <a:p>
            <a:pPr>
              <a:defRPr/>
            </a:pPr>
            <a:r>
              <a:rPr lang="en-US" dirty="0" smtClean="0"/>
              <a:t>Contact the local nursing home ombudsman program</a:t>
            </a:r>
          </a:p>
          <a:p>
            <a:pPr marL="0" indent="0">
              <a:buFontTx/>
              <a:buNone/>
              <a:defRPr/>
            </a:pPr>
            <a:endParaRPr lang="en-US" sz="1000" dirty="0" smtClean="0"/>
          </a:p>
          <a:p>
            <a:pPr>
              <a:defRPr/>
            </a:pPr>
            <a:r>
              <a:rPr lang="en-US" dirty="0" smtClean="0"/>
              <a:t>Ask for referrals from a friendly nurse or resident doctor who works at the local hospital or clinic</a:t>
            </a:r>
          </a:p>
          <a:p>
            <a:pPr marL="0" indent="0">
              <a:buFontTx/>
              <a:buNone/>
              <a:defRPr/>
            </a:pPr>
            <a:endParaRPr lang="en-US" sz="1000" dirty="0" smtClean="0"/>
          </a:p>
          <a:p>
            <a:pPr>
              <a:defRPr/>
            </a:pPr>
            <a:r>
              <a:rPr lang="en-US" dirty="0" smtClean="0"/>
              <a:t>Ask attendants (Many work in nursing facilities!)  </a:t>
            </a:r>
          </a:p>
          <a:p>
            <a:pPr marL="0" indent="0">
              <a:buFontTx/>
              <a:buNone/>
              <a:defRPr/>
            </a:pPr>
            <a:endParaRPr lang="en-US" sz="1000" dirty="0" smtClean="0"/>
          </a:p>
          <a:p>
            <a:pPr>
              <a:defRPr/>
            </a:pPr>
            <a:r>
              <a:rPr lang="en-US" dirty="0" smtClean="0"/>
              <a:t>Write a letter to the editor or editorial</a:t>
            </a:r>
          </a:p>
          <a:p>
            <a:pPr marL="0" indent="0">
              <a:buFontTx/>
              <a:buNone/>
              <a:defRPr/>
            </a:pPr>
            <a:endParaRPr lang="en-US" sz="1000" dirty="0" smtClean="0"/>
          </a:p>
          <a:p>
            <a:pPr>
              <a:defRPr/>
            </a:pPr>
            <a:r>
              <a:rPr lang="en-US" dirty="0" smtClean="0"/>
              <a:t>Present at support groups</a:t>
            </a:r>
          </a:p>
        </p:txBody>
      </p:sp>
      <p:sp>
        <p:nvSpPr>
          <p:cNvPr id="2662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F85F1BB-C947-44D8-9A0C-0091D527534D}" type="slidenum">
              <a:rPr lang="en-US" sz="800"/>
              <a:pPr algn="r"/>
              <a:t>9</a:t>
            </a:fld>
            <a:endParaRPr lang="en-US" sz="800"/>
          </a:p>
        </p:txBody>
      </p:sp>
      <p:sp>
        <p:nvSpPr>
          <p:cNvPr id="2" name="Slide Number Placeholder 1"/>
          <p:cNvSpPr>
            <a:spLocks noGrp="1"/>
          </p:cNvSpPr>
          <p:nvPr>
            <p:ph type="sldNum" sz="quarter" idx="10"/>
          </p:nvPr>
        </p:nvSpPr>
        <p:spPr/>
        <p:txBody>
          <a:bodyPr/>
          <a:lstStyle/>
          <a:p>
            <a:pPr>
              <a:defRPr/>
            </a:pPr>
            <a:fld id="{B7D512FF-16CA-4660-B9CB-7750EACA80D3}"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a:xfrm>
            <a:off x="152400" y="381000"/>
            <a:ext cx="7696200" cy="715963"/>
          </a:xfrm>
        </p:spPr>
        <p:txBody>
          <a:bodyPr/>
          <a:lstStyle/>
          <a:p>
            <a:r>
              <a:rPr lang="en-US" smtClean="0"/>
              <a:t>Supporting Successful Transition</a:t>
            </a:r>
          </a:p>
        </p:txBody>
      </p:sp>
      <p:sp>
        <p:nvSpPr>
          <p:cNvPr id="27650" name="Content Placeholder 2"/>
          <p:cNvSpPr>
            <a:spLocks noGrp="1"/>
          </p:cNvSpPr>
          <p:nvPr>
            <p:ph idx="4294967295"/>
          </p:nvPr>
        </p:nvSpPr>
        <p:spPr/>
        <p:txBody>
          <a:bodyPr/>
          <a:lstStyle/>
          <a:p>
            <a:pPr marL="457200" indent="-457200">
              <a:buFontTx/>
              <a:buNone/>
              <a:defRPr/>
            </a:pPr>
            <a:r>
              <a:rPr lang="en-US" b="1" dirty="0" smtClean="0"/>
              <a:t>The Role of the Transition Facilitator</a:t>
            </a:r>
          </a:p>
          <a:p>
            <a:pPr marL="0" indent="0">
              <a:buFontTx/>
              <a:buNone/>
              <a:defRPr/>
            </a:pPr>
            <a:endParaRPr lang="en-US" sz="1000" b="1" dirty="0" smtClean="0"/>
          </a:p>
          <a:p>
            <a:pPr marL="457200" indent="-457200">
              <a:buFontTx/>
              <a:buAutoNum type="arabicPeriod"/>
              <a:defRPr/>
            </a:pPr>
            <a:r>
              <a:rPr lang="en-US" dirty="0" smtClean="0"/>
              <a:t>SUPPORT the person as they reclaim their life</a:t>
            </a:r>
          </a:p>
          <a:p>
            <a:pPr marL="0" indent="0">
              <a:buFontTx/>
              <a:buNone/>
              <a:defRPr/>
            </a:pPr>
            <a:endParaRPr lang="en-US" sz="1000" dirty="0" smtClean="0"/>
          </a:p>
          <a:p>
            <a:pPr marL="514350" indent="-514350">
              <a:buFont typeface="+mj-lt"/>
              <a:buAutoNum type="arabicPeriod" startAt="2"/>
              <a:defRPr/>
            </a:pPr>
            <a:r>
              <a:rPr lang="en-US" dirty="0" smtClean="0"/>
              <a:t>UNDERSTAND what brought the person to the nursing home</a:t>
            </a:r>
          </a:p>
          <a:p>
            <a:pPr marL="0" indent="0">
              <a:buFontTx/>
              <a:buNone/>
              <a:defRPr/>
            </a:pPr>
            <a:endParaRPr lang="en-US" sz="1000" dirty="0" smtClean="0"/>
          </a:p>
          <a:p>
            <a:pPr marL="514350" indent="-514350">
              <a:buFont typeface="+mj-lt"/>
              <a:buAutoNum type="arabicPeriod" startAt="3"/>
              <a:defRPr/>
            </a:pPr>
            <a:r>
              <a:rPr lang="en-US" dirty="0" smtClean="0"/>
              <a:t>LISTEN for both words and feelings</a:t>
            </a:r>
          </a:p>
          <a:p>
            <a:pPr marL="0" indent="0">
              <a:buFontTx/>
              <a:buNone/>
              <a:defRPr/>
            </a:pPr>
            <a:endParaRPr lang="en-US" sz="1000" dirty="0" smtClean="0"/>
          </a:p>
          <a:p>
            <a:pPr marL="514350" indent="-514350">
              <a:buFont typeface="+mj-lt"/>
              <a:buAutoNum type="arabicPeriod" startAt="4"/>
              <a:defRPr/>
            </a:pPr>
            <a:r>
              <a:rPr lang="en-US" dirty="0" smtClean="0"/>
              <a:t>RECOGNIZE that the individual’s emotions of fear, anger, and anxiety are real</a:t>
            </a:r>
          </a:p>
        </p:txBody>
      </p:sp>
      <p:sp>
        <p:nvSpPr>
          <p:cNvPr id="2765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90C3D0FA-50D3-4E1C-BDC4-7564CAB6D342}" type="slidenum">
              <a:rPr lang="en-US" sz="800"/>
              <a:pPr algn="r"/>
              <a:t>10</a:t>
            </a:fld>
            <a:endParaRPr lang="en-US" sz="800"/>
          </a:p>
        </p:txBody>
      </p:sp>
      <p:sp>
        <p:nvSpPr>
          <p:cNvPr id="2" name="Slide Number Placeholder 1"/>
          <p:cNvSpPr>
            <a:spLocks noGrp="1"/>
          </p:cNvSpPr>
          <p:nvPr>
            <p:ph type="sldNum" sz="quarter" idx="10"/>
          </p:nvPr>
        </p:nvSpPr>
        <p:spPr/>
        <p:txBody>
          <a:bodyPr/>
          <a:lstStyle/>
          <a:p>
            <a:pPr>
              <a:defRPr/>
            </a:pPr>
            <a:fld id="{4D1E4D94-58E5-4447-8A0B-A3AEBF498262}"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a:xfrm>
            <a:off x="152400" y="381000"/>
            <a:ext cx="7696200" cy="715963"/>
          </a:xfrm>
        </p:spPr>
        <p:txBody>
          <a:bodyPr/>
          <a:lstStyle/>
          <a:p>
            <a:r>
              <a:rPr lang="en-US" smtClean="0"/>
              <a:t>Supporting Successful Transition, </a:t>
            </a:r>
            <a:r>
              <a:rPr lang="en-US" sz="2800" smtClean="0"/>
              <a:t>cont’d.</a:t>
            </a:r>
          </a:p>
        </p:txBody>
      </p:sp>
      <p:sp>
        <p:nvSpPr>
          <p:cNvPr id="28674" name="Content Placeholder 2"/>
          <p:cNvSpPr>
            <a:spLocks noGrp="1"/>
          </p:cNvSpPr>
          <p:nvPr>
            <p:ph idx="4294967295"/>
          </p:nvPr>
        </p:nvSpPr>
        <p:spPr/>
        <p:txBody>
          <a:bodyPr/>
          <a:lstStyle/>
          <a:p>
            <a:pPr marL="457200" indent="-457200">
              <a:buFontTx/>
              <a:buNone/>
              <a:defRPr/>
            </a:pPr>
            <a:r>
              <a:rPr lang="en-US" b="1" dirty="0" smtClean="0"/>
              <a:t>The Role of the Transition Facilitator</a:t>
            </a:r>
          </a:p>
          <a:p>
            <a:pPr marL="0" indent="0">
              <a:buFontTx/>
              <a:buNone/>
              <a:defRPr/>
            </a:pPr>
            <a:endParaRPr lang="en-US" sz="1000" b="1" dirty="0" smtClean="0"/>
          </a:p>
          <a:p>
            <a:pPr marL="457200" indent="-457200">
              <a:buFontTx/>
              <a:buAutoNum type="arabicPeriod" startAt="5"/>
              <a:defRPr/>
            </a:pPr>
            <a:r>
              <a:rPr lang="en-US" dirty="0" smtClean="0"/>
              <a:t>KNOW the types of supports and services available in the community and how to access them</a:t>
            </a:r>
          </a:p>
          <a:p>
            <a:pPr marL="0" indent="0">
              <a:buFontTx/>
              <a:buNone/>
              <a:defRPr/>
            </a:pPr>
            <a:endParaRPr lang="en-US" sz="1000" dirty="0" smtClean="0"/>
          </a:p>
          <a:p>
            <a:pPr marL="514350" indent="-514350">
              <a:buFont typeface="+mj-lt"/>
              <a:buAutoNum type="arabicPeriod" startAt="6"/>
              <a:defRPr/>
            </a:pPr>
            <a:r>
              <a:rPr lang="en-US" dirty="0" smtClean="0"/>
              <a:t>PROVIDE accurate information in a timely manner</a:t>
            </a:r>
          </a:p>
          <a:p>
            <a:pPr marL="0" indent="0">
              <a:buFontTx/>
              <a:buNone/>
              <a:defRPr/>
            </a:pPr>
            <a:endParaRPr lang="en-US" sz="1000" dirty="0" smtClean="0"/>
          </a:p>
          <a:p>
            <a:pPr marL="514350" indent="-514350">
              <a:buFont typeface="+mj-lt"/>
              <a:buAutoNum type="arabicPeriod" startAt="7"/>
              <a:defRPr/>
            </a:pPr>
            <a:r>
              <a:rPr lang="en-US" dirty="0" smtClean="0"/>
              <a:t>EXPLORE options with the person</a:t>
            </a:r>
          </a:p>
        </p:txBody>
      </p:sp>
      <p:sp>
        <p:nvSpPr>
          <p:cNvPr id="2867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26ADE2E4-6577-4719-8974-D4D32752A183}" type="slidenum">
              <a:rPr lang="en-US" sz="800"/>
              <a:pPr algn="r"/>
              <a:t>11</a:t>
            </a:fld>
            <a:endParaRPr lang="en-US" sz="800"/>
          </a:p>
        </p:txBody>
      </p:sp>
      <p:sp>
        <p:nvSpPr>
          <p:cNvPr id="2" name="Slide Number Placeholder 1"/>
          <p:cNvSpPr>
            <a:spLocks noGrp="1"/>
          </p:cNvSpPr>
          <p:nvPr>
            <p:ph type="sldNum" sz="quarter" idx="10"/>
          </p:nvPr>
        </p:nvSpPr>
        <p:spPr/>
        <p:txBody>
          <a:bodyPr/>
          <a:lstStyle/>
          <a:p>
            <a:pPr>
              <a:defRPr/>
            </a:pPr>
            <a:fld id="{C320624F-A56C-4F3E-BCD8-7C7A16CC825D}"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a:xfrm>
            <a:off x="152400" y="381000"/>
            <a:ext cx="7696200" cy="715963"/>
          </a:xfrm>
        </p:spPr>
        <p:txBody>
          <a:bodyPr/>
          <a:lstStyle/>
          <a:p>
            <a:r>
              <a:rPr lang="en-US" smtClean="0"/>
              <a:t>Supporting Successful Transition, </a:t>
            </a:r>
            <a:r>
              <a:rPr lang="en-US" sz="2800" smtClean="0"/>
              <a:t>cont’d. 2</a:t>
            </a:r>
          </a:p>
        </p:txBody>
      </p:sp>
      <p:sp>
        <p:nvSpPr>
          <p:cNvPr id="29698" name="Content Placeholder 2"/>
          <p:cNvSpPr>
            <a:spLocks noGrp="1"/>
          </p:cNvSpPr>
          <p:nvPr>
            <p:ph idx="4294967295"/>
          </p:nvPr>
        </p:nvSpPr>
        <p:spPr/>
        <p:txBody>
          <a:bodyPr/>
          <a:lstStyle/>
          <a:p>
            <a:pPr>
              <a:buFontTx/>
              <a:buNone/>
              <a:defRPr/>
            </a:pPr>
            <a:r>
              <a:rPr lang="en-US" b="1" dirty="0" smtClean="0"/>
              <a:t>Components that Contribute to Success</a:t>
            </a:r>
          </a:p>
          <a:p>
            <a:pPr marL="0" indent="0">
              <a:buFontTx/>
              <a:buNone/>
              <a:defRPr/>
            </a:pPr>
            <a:endParaRPr lang="en-US" sz="1000" dirty="0" smtClean="0"/>
          </a:p>
          <a:p>
            <a:pPr>
              <a:defRPr/>
            </a:pPr>
            <a:r>
              <a:rPr lang="en-US" dirty="0" smtClean="0"/>
              <a:t>Developing a trusting relationship</a:t>
            </a:r>
          </a:p>
          <a:p>
            <a:pPr marL="0" indent="0">
              <a:buFontTx/>
              <a:buNone/>
              <a:defRPr/>
            </a:pPr>
            <a:endParaRPr lang="en-US" sz="1000" dirty="0" smtClean="0"/>
          </a:p>
          <a:p>
            <a:pPr>
              <a:defRPr/>
            </a:pPr>
            <a:r>
              <a:rPr lang="en-US" dirty="0" smtClean="0"/>
              <a:t>Having a comprehensive assessment that clearly reflects needs, concerns, and priorities</a:t>
            </a:r>
          </a:p>
          <a:p>
            <a:pPr marL="0" indent="0">
              <a:buFontTx/>
              <a:buNone/>
              <a:defRPr/>
            </a:pPr>
            <a:endParaRPr lang="en-US" sz="1000" dirty="0" smtClean="0"/>
          </a:p>
          <a:p>
            <a:pPr>
              <a:defRPr/>
            </a:pPr>
            <a:r>
              <a:rPr lang="en-US" dirty="0" smtClean="0"/>
              <a:t>Developing and implementing a Transition Plan/Independent Living Plan that addresses the individual’s needs</a:t>
            </a:r>
          </a:p>
          <a:p>
            <a:pPr marL="0" indent="0">
              <a:buFontTx/>
              <a:buNone/>
              <a:defRPr/>
            </a:pPr>
            <a:endParaRPr lang="en-US" sz="1000" dirty="0" smtClean="0"/>
          </a:p>
          <a:p>
            <a:pPr>
              <a:defRPr/>
            </a:pPr>
            <a:r>
              <a:rPr lang="en-US" dirty="0" smtClean="0"/>
              <a:t>Follow-up and post-transition support</a:t>
            </a:r>
          </a:p>
        </p:txBody>
      </p:sp>
      <p:sp>
        <p:nvSpPr>
          <p:cNvPr id="2969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27AAE0E-890B-496F-805B-44CA302104CD}" type="slidenum">
              <a:rPr lang="en-US" sz="800"/>
              <a:pPr algn="r"/>
              <a:t>12</a:t>
            </a:fld>
            <a:endParaRPr lang="en-US" sz="800"/>
          </a:p>
        </p:txBody>
      </p:sp>
      <p:sp>
        <p:nvSpPr>
          <p:cNvPr id="2" name="Slide Number Placeholder 1"/>
          <p:cNvSpPr>
            <a:spLocks noGrp="1"/>
          </p:cNvSpPr>
          <p:nvPr>
            <p:ph type="sldNum" sz="quarter" idx="10"/>
          </p:nvPr>
        </p:nvSpPr>
        <p:spPr/>
        <p:txBody>
          <a:bodyPr/>
          <a:lstStyle/>
          <a:p>
            <a:pPr>
              <a:defRPr/>
            </a:pPr>
            <a:fld id="{3BB2FE2A-BDDA-4331-84D1-C66006C20726}"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a:xfrm>
            <a:off x="152400" y="381000"/>
            <a:ext cx="7696200" cy="715963"/>
          </a:xfrm>
        </p:spPr>
        <p:txBody>
          <a:bodyPr/>
          <a:lstStyle/>
          <a:p>
            <a:r>
              <a:rPr lang="en-US" smtClean="0"/>
              <a:t>Transition Planning </a:t>
            </a:r>
          </a:p>
        </p:txBody>
      </p:sp>
      <p:sp>
        <p:nvSpPr>
          <p:cNvPr id="30722" name="Content Placeholder 2"/>
          <p:cNvSpPr>
            <a:spLocks noGrp="1"/>
          </p:cNvSpPr>
          <p:nvPr>
            <p:ph idx="4294967295"/>
          </p:nvPr>
        </p:nvSpPr>
        <p:spPr/>
        <p:txBody>
          <a:bodyPr/>
          <a:lstStyle/>
          <a:p>
            <a:pPr>
              <a:buFontTx/>
              <a:buNone/>
              <a:defRPr/>
            </a:pPr>
            <a:r>
              <a:rPr lang="en-US" b="1" dirty="0" smtClean="0"/>
              <a:t>What We Mean by Transition Planning</a:t>
            </a:r>
            <a:endParaRPr lang="en-US" sz="1000" b="1" dirty="0" smtClean="0"/>
          </a:p>
          <a:p>
            <a:pPr marL="0" indent="0">
              <a:buFontTx/>
              <a:buNone/>
              <a:defRPr/>
            </a:pPr>
            <a:endParaRPr lang="en-US" sz="1000" dirty="0" smtClean="0"/>
          </a:p>
          <a:p>
            <a:pPr>
              <a:buFontTx/>
              <a:buNone/>
              <a:defRPr/>
            </a:pPr>
            <a:r>
              <a:rPr lang="en-US" dirty="0" smtClean="0"/>
              <a:t>We work with the individual to:</a:t>
            </a:r>
          </a:p>
          <a:p>
            <a:pPr marL="0" indent="0">
              <a:buFontTx/>
              <a:buNone/>
              <a:defRPr/>
            </a:pPr>
            <a:endParaRPr lang="en-US" sz="1000" dirty="0" smtClean="0"/>
          </a:p>
          <a:p>
            <a:pPr>
              <a:defRPr/>
            </a:pPr>
            <a:r>
              <a:rPr lang="en-US" dirty="0" smtClean="0"/>
              <a:t>Determine their strengths, abilities, wishes, and the supports needed for life in the community</a:t>
            </a:r>
          </a:p>
          <a:p>
            <a:pPr marL="0" indent="0">
              <a:buFontTx/>
              <a:buNone/>
              <a:defRPr/>
            </a:pPr>
            <a:endParaRPr lang="en-US" sz="1000" dirty="0" smtClean="0"/>
          </a:p>
          <a:p>
            <a:pPr>
              <a:defRPr/>
            </a:pPr>
            <a:r>
              <a:rPr lang="en-US" dirty="0" smtClean="0"/>
              <a:t>Identify how each of the needed supports can be provided in the community</a:t>
            </a:r>
          </a:p>
          <a:p>
            <a:pPr>
              <a:buFont typeface="Symbol" pitchFamily="18" charset="2"/>
              <a:buNone/>
              <a:defRPr/>
            </a:pPr>
            <a:endParaRPr lang="en-US" dirty="0" smtClean="0"/>
          </a:p>
        </p:txBody>
      </p:sp>
      <p:sp>
        <p:nvSpPr>
          <p:cNvPr id="3072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A173AFBB-3CCD-45B1-B611-DF35BBB40718}" type="slidenum">
              <a:rPr lang="en-US" sz="800"/>
              <a:pPr algn="r"/>
              <a:t>13</a:t>
            </a:fld>
            <a:endParaRPr lang="en-US" sz="800"/>
          </a:p>
        </p:txBody>
      </p:sp>
      <p:sp>
        <p:nvSpPr>
          <p:cNvPr id="2" name="Slide Number Placeholder 1"/>
          <p:cNvSpPr>
            <a:spLocks noGrp="1"/>
          </p:cNvSpPr>
          <p:nvPr>
            <p:ph type="sldNum" sz="quarter" idx="10"/>
          </p:nvPr>
        </p:nvSpPr>
        <p:spPr/>
        <p:txBody>
          <a:bodyPr/>
          <a:lstStyle/>
          <a:p>
            <a:pPr>
              <a:defRPr/>
            </a:pPr>
            <a:fld id="{9FB0A1FB-0F2F-4A33-BA27-2BC897ADF3E3}"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152400" y="381000"/>
            <a:ext cx="7696200" cy="715963"/>
          </a:xfrm>
        </p:spPr>
        <p:txBody>
          <a:bodyPr/>
          <a:lstStyle/>
          <a:p>
            <a:r>
              <a:rPr lang="en-US" smtClean="0"/>
              <a:t>Transition Planning</a:t>
            </a:r>
            <a:r>
              <a:rPr lang="en-US" sz="2800" smtClean="0"/>
              <a:t>, cont’d. </a:t>
            </a:r>
            <a:endParaRPr lang="en-US" smtClean="0"/>
          </a:p>
        </p:txBody>
      </p:sp>
      <p:sp>
        <p:nvSpPr>
          <p:cNvPr id="31746" name="Content Placeholder 2"/>
          <p:cNvSpPr>
            <a:spLocks noGrp="1"/>
          </p:cNvSpPr>
          <p:nvPr>
            <p:ph idx="4294967295"/>
          </p:nvPr>
        </p:nvSpPr>
        <p:spPr/>
        <p:txBody>
          <a:bodyPr/>
          <a:lstStyle/>
          <a:p>
            <a:pPr>
              <a:buFontTx/>
              <a:buNone/>
              <a:defRPr/>
            </a:pPr>
            <a:r>
              <a:rPr lang="en-US" b="1" dirty="0" smtClean="0"/>
              <a:t>What We Mean by Transition Planning</a:t>
            </a:r>
          </a:p>
          <a:p>
            <a:pPr marL="0" indent="0">
              <a:buFontTx/>
              <a:buNone/>
              <a:defRPr/>
            </a:pPr>
            <a:endParaRPr lang="en-US" sz="1000" dirty="0" smtClean="0"/>
          </a:p>
          <a:p>
            <a:pPr>
              <a:defRPr/>
            </a:pPr>
            <a:r>
              <a:rPr lang="en-US" dirty="0" smtClean="0"/>
              <a:t>It can be easy (and fast) to focus on obtaining needed services, but that approach puts the person in a passive role, like the medical model.</a:t>
            </a:r>
          </a:p>
          <a:p>
            <a:pPr marL="0" indent="0">
              <a:buFontTx/>
              <a:buNone/>
              <a:defRPr/>
            </a:pPr>
            <a:endParaRPr lang="en-US" sz="1000" dirty="0" smtClean="0"/>
          </a:p>
          <a:p>
            <a:pPr>
              <a:defRPr/>
            </a:pPr>
            <a:r>
              <a:rPr lang="en-US" dirty="0" smtClean="0"/>
              <a:t>We offer the opportunity to help the person envision their life on a daily basis which gives them control, information and better prepares them for community living.</a:t>
            </a:r>
          </a:p>
        </p:txBody>
      </p:sp>
      <p:sp>
        <p:nvSpPr>
          <p:cNvPr id="3174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10953F80-D1EF-4EA3-B1EA-79CB3EE83302}" type="slidenum">
              <a:rPr lang="en-US" sz="800"/>
              <a:pPr algn="r"/>
              <a:t>14</a:t>
            </a:fld>
            <a:endParaRPr lang="en-US" sz="800"/>
          </a:p>
        </p:txBody>
      </p:sp>
      <p:sp>
        <p:nvSpPr>
          <p:cNvPr id="2" name="Slide Number Placeholder 1"/>
          <p:cNvSpPr>
            <a:spLocks noGrp="1"/>
          </p:cNvSpPr>
          <p:nvPr>
            <p:ph type="sldNum" sz="quarter" idx="10"/>
          </p:nvPr>
        </p:nvSpPr>
        <p:spPr/>
        <p:txBody>
          <a:bodyPr/>
          <a:lstStyle/>
          <a:p>
            <a:pPr>
              <a:defRPr/>
            </a:pPr>
            <a:fld id="{F0349BED-C732-4009-A33C-4957732C9159}"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152400" y="381000"/>
            <a:ext cx="7696200" cy="715963"/>
          </a:xfrm>
        </p:spPr>
        <p:txBody>
          <a:bodyPr/>
          <a:lstStyle/>
          <a:p>
            <a:r>
              <a:rPr lang="en-US" smtClean="0"/>
              <a:t>Transition Planning</a:t>
            </a:r>
            <a:r>
              <a:rPr lang="en-US" sz="2800" smtClean="0"/>
              <a:t>, cont’d. 2 </a:t>
            </a:r>
            <a:endParaRPr lang="en-US" smtClean="0"/>
          </a:p>
        </p:txBody>
      </p:sp>
      <p:sp>
        <p:nvSpPr>
          <p:cNvPr id="32770" name="Content Placeholder 2"/>
          <p:cNvSpPr>
            <a:spLocks noGrp="1"/>
          </p:cNvSpPr>
          <p:nvPr>
            <p:ph idx="4294967295"/>
          </p:nvPr>
        </p:nvSpPr>
        <p:spPr/>
        <p:txBody>
          <a:bodyPr/>
          <a:lstStyle/>
          <a:p>
            <a:pPr marL="0" indent="0">
              <a:buFontTx/>
              <a:buNone/>
            </a:pPr>
            <a:r>
              <a:rPr lang="en-US" b="1" smtClean="0"/>
              <a:t>What We Mean by Transition Planning</a:t>
            </a:r>
          </a:p>
          <a:p>
            <a:pPr marL="0" indent="0">
              <a:buFontTx/>
              <a:buNone/>
            </a:pPr>
            <a:endParaRPr lang="en-US" sz="1000" smtClean="0"/>
          </a:p>
          <a:p>
            <a:pPr marL="0" indent="0">
              <a:buFont typeface="Symbol" pitchFamily="18" charset="2"/>
              <a:buNone/>
            </a:pPr>
            <a:r>
              <a:rPr lang="en-US" smtClean="0"/>
              <a:t>The planning process can include activities that allow the individual to experience parts of community living prior to making the move, such as taking the bus to meet the transition facilitator in the community. </a:t>
            </a:r>
          </a:p>
        </p:txBody>
      </p:sp>
      <p:sp>
        <p:nvSpPr>
          <p:cNvPr id="3277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6299DBA0-ACCC-44B0-9B9B-9C40DAA0C2A6}" type="slidenum">
              <a:rPr lang="en-US" sz="800"/>
              <a:pPr algn="r"/>
              <a:t>15</a:t>
            </a:fld>
            <a:endParaRPr lang="en-US" sz="800"/>
          </a:p>
        </p:txBody>
      </p:sp>
      <p:sp>
        <p:nvSpPr>
          <p:cNvPr id="2" name="Slide Number Placeholder 1"/>
          <p:cNvSpPr>
            <a:spLocks noGrp="1"/>
          </p:cNvSpPr>
          <p:nvPr>
            <p:ph type="sldNum" sz="quarter" idx="10"/>
          </p:nvPr>
        </p:nvSpPr>
        <p:spPr/>
        <p:txBody>
          <a:bodyPr/>
          <a:lstStyle/>
          <a:p>
            <a:pPr>
              <a:defRPr/>
            </a:pPr>
            <a:fld id="{58C4ED6C-EB08-44CB-8CFE-C0DAF63F89ED}"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152400" y="381000"/>
            <a:ext cx="7696200" cy="715963"/>
          </a:xfrm>
        </p:spPr>
        <p:txBody>
          <a:bodyPr/>
          <a:lstStyle/>
          <a:p>
            <a:r>
              <a:rPr lang="en-US" smtClean="0"/>
              <a:t>Transition Planning</a:t>
            </a:r>
            <a:r>
              <a:rPr lang="en-US" sz="2800" smtClean="0"/>
              <a:t>, cont’d. 3 </a:t>
            </a:r>
          </a:p>
        </p:txBody>
      </p:sp>
      <p:sp>
        <p:nvSpPr>
          <p:cNvPr id="33794" name="Content Placeholder 2"/>
          <p:cNvSpPr>
            <a:spLocks noGrp="1"/>
          </p:cNvSpPr>
          <p:nvPr>
            <p:ph idx="4294967295"/>
          </p:nvPr>
        </p:nvSpPr>
        <p:spPr/>
        <p:txBody>
          <a:bodyPr/>
          <a:lstStyle/>
          <a:p>
            <a:pPr marL="0" indent="0">
              <a:buFontTx/>
              <a:buNone/>
            </a:pPr>
            <a:r>
              <a:rPr lang="en-US" b="1" smtClean="0"/>
              <a:t>Promoting Self Direction </a:t>
            </a:r>
          </a:p>
          <a:p>
            <a:pPr marL="0" indent="0">
              <a:buFontTx/>
              <a:buNone/>
            </a:pPr>
            <a:endParaRPr lang="en-US" sz="1000" smtClean="0"/>
          </a:p>
          <a:p>
            <a:pPr marL="0" indent="0">
              <a:buFontTx/>
              <a:buNone/>
            </a:pPr>
            <a:r>
              <a:rPr lang="en-US" smtClean="0"/>
              <a:t>Support the individual to remain in charge and have control to the maximum extent possible during the entire transition process!</a:t>
            </a:r>
          </a:p>
        </p:txBody>
      </p:sp>
      <p:sp>
        <p:nvSpPr>
          <p:cNvPr id="3379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39D70AA-44C6-4E06-A913-EFB78C6ADA8B}" type="slidenum">
              <a:rPr lang="en-US" sz="800"/>
              <a:pPr algn="r"/>
              <a:t>16</a:t>
            </a:fld>
            <a:endParaRPr lang="en-US" sz="800"/>
          </a:p>
        </p:txBody>
      </p:sp>
      <p:sp>
        <p:nvSpPr>
          <p:cNvPr id="2" name="Slide Number Placeholder 1"/>
          <p:cNvSpPr>
            <a:spLocks noGrp="1"/>
          </p:cNvSpPr>
          <p:nvPr>
            <p:ph type="sldNum" sz="quarter" idx="10"/>
          </p:nvPr>
        </p:nvSpPr>
        <p:spPr/>
        <p:txBody>
          <a:bodyPr/>
          <a:lstStyle/>
          <a:p>
            <a:pPr>
              <a:defRPr/>
            </a:pPr>
            <a:fld id="{0D64F024-6BB7-4C50-A1E4-7060CC7A3650}"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152400" y="381000"/>
            <a:ext cx="7696200" cy="715963"/>
          </a:xfrm>
        </p:spPr>
        <p:txBody>
          <a:bodyPr/>
          <a:lstStyle/>
          <a:p>
            <a:r>
              <a:rPr lang="en-US" smtClean="0"/>
              <a:t>Transition Planning</a:t>
            </a:r>
            <a:r>
              <a:rPr lang="en-US" sz="2800" smtClean="0"/>
              <a:t>, cont’d. 4 </a:t>
            </a:r>
            <a:endParaRPr lang="en-US" smtClean="0"/>
          </a:p>
        </p:txBody>
      </p:sp>
      <p:sp>
        <p:nvSpPr>
          <p:cNvPr id="34818" name="Content Placeholder 2"/>
          <p:cNvSpPr>
            <a:spLocks noGrp="1"/>
          </p:cNvSpPr>
          <p:nvPr>
            <p:ph idx="4294967295"/>
          </p:nvPr>
        </p:nvSpPr>
        <p:spPr>
          <a:xfrm>
            <a:off x="457200" y="1143000"/>
            <a:ext cx="8534400" cy="4876800"/>
          </a:xfrm>
        </p:spPr>
        <p:txBody>
          <a:bodyPr/>
          <a:lstStyle/>
          <a:p>
            <a:pPr>
              <a:buFontTx/>
              <a:buNone/>
              <a:defRPr/>
            </a:pPr>
            <a:r>
              <a:rPr lang="en-US" b="1" dirty="0" smtClean="0"/>
              <a:t>Promoting Self Direction</a:t>
            </a:r>
          </a:p>
          <a:p>
            <a:pPr marL="0" indent="0">
              <a:buFontTx/>
              <a:buNone/>
              <a:defRPr/>
            </a:pPr>
            <a:endParaRPr lang="en-US" sz="1000" dirty="0" smtClean="0"/>
          </a:p>
          <a:p>
            <a:pPr>
              <a:defRPr/>
            </a:pPr>
            <a:r>
              <a:rPr lang="en-US" dirty="0" smtClean="0"/>
              <a:t>Make sure that the individual is not just included in the transition process, but leads the process to the extent possible.</a:t>
            </a:r>
          </a:p>
          <a:p>
            <a:pPr marL="0" indent="0">
              <a:buFontTx/>
              <a:buNone/>
              <a:defRPr/>
            </a:pPr>
            <a:endParaRPr lang="en-US" sz="1000" dirty="0" smtClean="0"/>
          </a:p>
          <a:p>
            <a:pPr>
              <a:defRPr/>
            </a:pPr>
            <a:r>
              <a:rPr lang="en-US" dirty="0" smtClean="0"/>
              <a:t>Explain each step of the transition process to the person moving. </a:t>
            </a:r>
          </a:p>
          <a:p>
            <a:pPr marL="0" indent="0">
              <a:buFontTx/>
              <a:buNone/>
              <a:defRPr/>
            </a:pPr>
            <a:endParaRPr lang="en-US" sz="1000" dirty="0" smtClean="0"/>
          </a:p>
          <a:p>
            <a:pPr>
              <a:defRPr/>
            </a:pPr>
            <a:r>
              <a:rPr lang="en-US" dirty="0" smtClean="0"/>
              <a:t>When professionals try to take control, direct questions and decision-making back to the person using questions such as: “what do you think?” </a:t>
            </a:r>
          </a:p>
        </p:txBody>
      </p:sp>
      <p:sp>
        <p:nvSpPr>
          <p:cNvPr id="3481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6B0A2077-4073-479E-8BA8-CCDFC15D62F3}" type="slidenum">
              <a:rPr lang="en-US" sz="800"/>
              <a:pPr algn="r"/>
              <a:t>17</a:t>
            </a:fld>
            <a:endParaRPr lang="en-US" sz="800"/>
          </a:p>
        </p:txBody>
      </p:sp>
      <p:sp>
        <p:nvSpPr>
          <p:cNvPr id="2" name="Slide Number Placeholder 1"/>
          <p:cNvSpPr>
            <a:spLocks noGrp="1"/>
          </p:cNvSpPr>
          <p:nvPr>
            <p:ph type="sldNum" sz="quarter" idx="10"/>
          </p:nvPr>
        </p:nvSpPr>
        <p:spPr/>
        <p:txBody>
          <a:bodyPr/>
          <a:lstStyle/>
          <a:p>
            <a:pPr>
              <a:defRPr/>
            </a:pPr>
            <a:fld id="{910E98E7-F0AA-40C9-88EA-2B63C20DFF3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152400" y="381000"/>
            <a:ext cx="7696200" cy="715963"/>
          </a:xfrm>
        </p:spPr>
        <p:txBody>
          <a:bodyPr/>
          <a:lstStyle/>
          <a:p>
            <a:r>
              <a:rPr lang="en-US" smtClean="0"/>
              <a:t>Transition Planning</a:t>
            </a:r>
            <a:r>
              <a:rPr lang="en-US" sz="2800" smtClean="0"/>
              <a:t>, cont’d. 5 </a:t>
            </a:r>
            <a:endParaRPr lang="en-US" smtClean="0"/>
          </a:p>
        </p:txBody>
      </p:sp>
      <p:sp>
        <p:nvSpPr>
          <p:cNvPr id="35842" name="Content Placeholder 2"/>
          <p:cNvSpPr>
            <a:spLocks noGrp="1"/>
          </p:cNvSpPr>
          <p:nvPr>
            <p:ph idx="4294967295"/>
          </p:nvPr>
        </p:nvSpPr>
        <p:spPr/>
        <p:txBody>
          <a:bodyPr/>
          <a:lstStyle/>
          <a:p>
            <a:pPr>
              <a:buFontTx/>
              <a:buNone/>
              <a:defRPr/>
            </a:pPr>
            <a:r>
              <a:rPr lang="en-US" b="1" dirty="0" smtClean="0"/>
              <a:t>Promoting Self Direction</a:t>
            </a:r>
          </a:p>
          <a:p>
            <a:pPr marL="0" indent="0">
              <a:buFontTx/>
              <a:buNone/>
              <a:defRPr/>
            </a:pPr>
            <a:endParaRPr lang="en-US" sz="1000" dirty="0" smtClean="0"/>
          </a:p>
          <a:p>
            <a:pPr>
              <a:defRPr/>
            </a:pPr>
            <a:r>
              <a:rPr lang="en-US" dirty="0" smtClean="0"/>
              <a:t>Assist the individual to clarify goals and personal choices</a:t>
            </a:r>
          </a:p>
          <a:p>
            <a:pPr marL="0" indent="0">
              <a:buFontTx/>
              <a:buNone/>
              <a:defRPr/>
            </a:pPr>
            <a:endParaRPr lang="en-US" sz="1000" dirty="0" smtClean="0"/>
          </a:p>
          <a:p>
            <a:pPr>
              <a:defRPr/>
            </a:pPr>
            <a:r>
              <a:rPr lang="en-US" dirty="0" smtClean="0"/>
              <a:t>Encourage/expect the person transitioning to do as much of the work as possible </a:t>
            </a:r>
          </a:p>
          <a:p>
            <a:pPr marL="0" indent="0">
              <a:buFontTx/>
              <a:buNone/>
              <a:defRPr/>
            </a:pPr>
            <a:endParaRPr lang="en-US" sz="1000" dirty="0" smtClean="0"/>
          </a:p>
          <a:p>
            <a:pPr>
              <a:defRPr/>
            </a:pPr>
            <a:r>
              <a:rPr lang="en-US" dirty="0" smtClean="0"/>
              <a:t>Support the person in managing the extensive amount of paperwork that will be created during the transition process</a:t>
            </a:r>
          </a:p>
        </p:txBody>
      </p:sp>
      <p:sp>
        <p:nvSpPr>
          <p:cNvPr id="3584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7304581B-993B-40AD-9B26-3B01283212A2}" type="slidenum">
              <a:rPr lang="en-US" sz="800"/>
              <a:pPr algn="r"/>
              <a:t>18</a:t>
            </a:fld>
            <a:endParaRPr lang="en-US" sz="800"/>
          </a:p>
        </p:txBody>
      </p:sp>
      <p:sp>
        <p:nvSpPr>
          <p:cNvPr id="2" name="Slide Number Placeholder 1"/>
          <p:cNvSpPr>
            <a:spLocks noGrp="1"/>
          </p:cNvSpPr>
          <p:nvPr>
            <p:ph type="sldNum" sz="quarter" idx="10"/>
          </p:nvPr>
        </p:nvSpPr>
        <p:spPr/>
        <p:txBody>
          <a:bodyPr/>
          <a:lstStyle/>
          <a:p>
            <a:pPr>
              <a:defRPr/>
            </a:pPr>
            <a:fld id="{D6FA9049-8532-4D4C-8E7A-401FD9E95C31}"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B1072539-4C39-47CF-BCB0-40F84C9CC6DD}" type="slidenum">
              <a:rPr lang="en-US" sz="800">
                <a:ea typeface="ＭＳ Ｐゴシック" pitchFamily="1" charset="-128"/>
              </a:rPr>
              <a:pPr algn="r"/>
              <a:t>1</a:t>
            </a:fld>
            <a:endParaRPr lang="en-US" sz="800">
              <a:ea typeface="ＭＳ Ｐゴシック" pitchFamily="1" charset="-128"/>
            </a:endParaRPr>
          </a:p>
        </p:txBody>
      </p:sp>
      <p:sp>
        <p:nvSpPr>
          <p:cNvPr id="3" name="Title 2"/>
          <p:cNvSpPr>
            <a:spLocks noGrp="1"/>
          </p:cNvSpPr>
          <p:nvPr>
            <p:ph type="title"/>
          </p:nvPr>
        </p:nvSpPr>
        <p:spPr>
          <a:xfrm>
            <a:off x="457200" y="884238"/>
            <a:ext cx="7772400" cy="715962"/>
          </a:xfrm>
        </p:spPr>
        <p:txBody>
          <a:bodyPr/>
          <a:lstStyle/>
          <a:p>
            <a:pPr algn="ctr">
              <a:defRPr/>
            </a:pPr>
            <a:r>
              <a:rPr lang="en-US" dirty="0">
                <a:solidFill>
                  <a:schemeClr val="accent2"/>
                </a:solidFill>
                <a:effectLst>
                  <a:outerShdw blurRad="38100" dist="38100" dir="2700000" algn="tl">
                    <a:srgbClr val="C0C0C0"/>
                  </a:outerShdw>
                </a:effectLst>
                <a:ea typeface="ＭＳ Ｐゴシック" pitchFamily="-112" charset="-128"/>
              </a:rPr>
              <a:t>New Community Opportunities Center </a:t>
            </a:r>
            <a:br>
              <a:rPr lang="en-US" dirty="0">
                <a:solidFill>
                  <a:schemeClr val="accent2"/>
                </a:solidFill>
                <a:effectLst>
                  <a:outerShdw blurRad="38100" dist="38100" dir="2700000" algn="tl">
                    <a:srgbClr val="C0C0C0"/>
                  </a:outerShdw>
                </a:effectLst>
                <a:ea typeface="ＭＳ Ｐゴシック" pitchFamily="-112" charset="-128"/>
              </a:rPr>
            </a:br>
            <a:r>
              <a:rPr lang="en-US" dirty="0">
                <a:solidFill>
                  <a:schemeClr val="accent2"/>
                </a:solidFill>
                <a:effectLst>
                  <a:outerShdw blurRad="38100" dist="38100" dir="2700000" algn="tl">
                    <a:srgbClr val="C0C0C0"/>
                  </a:outerShdw>
                </a:effectLst>
                <a:ea typeface="ＭＳ Ｐゴシック" pitchFamily="-112" charset="-128"/>
              </a:rPr>
              <a:t>at ILRU Presents…</a:t>
            </a:r>
            <a:br>
              <a:rPr lang="en-US" dirty="0">
                <a:solidFill>
                  <a:schemeClr val="accent2"/>
                </a:solidFill>
                <a:effectLst>
                  <a:outerShdw blurRad="38100" dist="38100" dir="2700000" algn="tl">
                    <a:srgbClr val="C0C0C0"/>
                  </a:outerShdw>
                </a:effectLst>
                <a:ea typeface="ＭＳ Ｐゴシック" pitchFamily="-112" charset="-128"/>
              </a:rPr>
            </a:br>
            <a:endParaRPr lang="en-US" dirty="0"/>
          </a:p>
        </p:txBody>
      </p:sp>
      <p:sp>
        <p:nvSpPr>
          <p:cNvPr id="2053" name="Rectangle 3"/>
          <p:cNvSpPr>
            <a:spLocks noGrp="1" noChangeArrowheads="1"/>
          </p:cNvSpPr>
          <p:nvPr>
            <p:ph type="subTitle" idx="4294967295"/>
          </p:nvPr>
        </p:nvSpPr>
        <p:spPr>
          <a:xfrm>
            <a:off x="228600" y="1828800"/>
            <a:ext cx="8686800" cy="3810000"/>
          </a:xfrm>
        </p:spPr>
        <p:txBody>
          <a:bodyPr/>
          <a:lstStyle/>
          <a:p>
            <a:pPr marL="0" indent="0" algn="ctr" eaLnBrk="1" hangingPunct="1">
              <a:lnSpc>
                <a:spcPct val="90000"/>
              </a:lnSpc>
              <a:buFontTx/>
              <a:buNone/>
              <a:defRPr/>
            </a:pPr>
            <a:r>
              <a:rPr lang="en-US" b="1" dirty="0" smtClean="0">
                <a:solidFill>
                  <a:srgbClr val="000099"/>
                </a:solidFill>
                <a:effectLst>
                  <a:outerShdw blurRad="38100" dist="38100" dir="2700000" algn="tl">
                    <a:srgbClr val="C0C0C0"/>
                  </a:outerShdw>
                </a:effectLst>
                <a:latin typeface="Arial Rounded MT Bold" pitchFamily="34" charset="0"/>
                <a:ea typeface="ＭＳ Ｐゴシック" pitchFamily="-112" charset="-128"/>
              </a:rPr>
              <a:t>Nursing Home Transition 4-Part Webinar Series</a:t>
            </a:r>
          </a:p>
          <a:p>
            <a:pPr marL="0" indent="0" algn="ctr" eaLnBrk="1" hangingPunct="1">
              <a:lnSpc>
                <a:spcPct val="90000"/>
              </a:lnSpc>
              <a:buFontTx/>
              <a:buNone/>
              <a:defRPr/>
            </a:pPr>
            <a:endParaRPr lang="en-US" sz="1000" b="1" dirty="0" smtClean="0">
              <a:solidFill>
                <a:srgbClr val="000099"/>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dirty="0" smtClean="0">
                <a:solidFill>
                  <a:srgbClr val="000099"/>
                </a:solidFill>
                <a:latin typeface="Arial Rounded MT Bold" pitchFamily="34" charset="0"/>
                <a:ea typeface="ＭＳ Ｐゴシック" pitchFamily="-112" charset="-128"/>
              </a:rPr>
              <a:t>Part 1: Outreach </a:t>
            </a:r>
          </a:p>
          <a:p>
            <a:pPr marL="0" indent="0" algn="ctr" eaLnBrk="1" hangingPunct="1">
              <a:lnSpc>
                <a:spcPct val="90000"/>
              </a:lnSpc>
              <a:buFontTx/>
              <a:buNone/>
              <a:defRPr/>
            </a:pPr>
            <a:r>
              <a:rPr lang="en-US" dirty="0" smtClean="0">
                <a:solidFill>
                  <a:srgbClr val="000099"/>
                </a:solidFill>
                <a:latin typeface="Arial Rounded MT Bold" pitchFamily="34" charset="0"/>
                <a:ea typeface="ＭＳ Ｐゴシック" pitchFamily="-112" charset="-128"/>
              </a:rPr>
              <a:t>Connecting with People Who Want to Transition</a:t>
            </a:r>
          </a:p>
          <a:p>
            <a:pPr marL="0" indent="0" algn="ctr">
              <a:lnSpc>
                <a:spcPct val="90000"/>
              </a:lnSpc>
              <a:buFontTx/>
              <a:buNone/>
              <a:defRPr/>
            </a:pPr>
            <a:endParaRPr lang="en-US" sz="11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8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dirty="0" smtClean="0">
                <a:solidFill>
                  <a:schemeClr val="accent2"/>
                </a:solidFill>
                <a:latin typeface="Arial Rounded MT Bold" pitchFamily="34" charset="0"/>
                <a:ea typeface="ＭＳ Ｐゴシック" pitchFamily="-112" charset="-128"/>
              </a:rPr>
              <a:t>September 6, 2011</a:t>
            </a: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a:lnSpc>
                <a:spcPct val="90000"/>
              </a:lnSpc>
              <a:buFontTx/>
              <a:buNone/>
              <a:defRPr/>
            </a:pPr>
            <a:r>
              <a:rPr lang="en-US" dirty="0" smtClean="0">
                <a:solidFill>
                  <a:schemeClr val="accent2"/>
                </a:solidFill>
                <a:latin typeface="Arial Rounded MT Bold" pitchFamily="34" charset="0"/>
                <a:ea typeface="ＭＳ Ｐゴシック" pitchFamily="-112" charset="-128"/>
              </a:rPr>
              <a:t>Presented by:</a:t>
            </a:r>
          </a:p>
          <a:p>
            <a:pPr marL="0" indent="0" algn="ctr">
              <a:lnSpc>
                <a:spcPct val="90000"/>
              </a:lnSpc>
              <a:buFontTx/>
              <a:buNone/>
              <a:defRPr/>
            </a:pPr>
            <a:endParaRPr lang="en-US" sz="1000" dirty="0" smtClean="0">
              <a:solidFill>
                <a:schemeClr val="accent2"/>
              </a:solidFill>
              <a:latin typeface="Arial Rounded MT Bold" pitchFamily="34" charset="0"/>
              <a:ea typeface="ＭＳ Ｐゴシック" pitchFamily="-112" charset="-128"/>
            </a:endParaRPr>
          </a:p>
          <a:p>
            <a:pPr marL="0" indent="0" algn="ctr" eaLnBrk="1" hangingPunct="1">
              <a:lnSpc>
                <a:spcPct val="90000"/>
              </a:lnSpc>
              <a:buFontTx/>
              <a:buNone/>
              <a:defRPr/>
            </a:pPr>
            <a:r>
              <a:rPr lang="en-US" i="1" dirty="0" smtClean="0">
                <a:solidFill>
                  <a:srgbClr val="333399"/>
                </a:solidFill>
                <a:effectLst>
                  <a:outerShdw blurRad="38100" dist="38100" dir="2700000" algn="tl">
                    <a:srgbClr val="C0C0C0"/>
                  </a:outerShdw>
                </a:effectLst>
                <a:latin typeface="Arial Rounded MT Bold" pitchFamily="34" charset="0"/>
                <a:ea typeface="ＭＳ Ｐゴシック" pitchFamily="-112" charset="-128"/>
              </a:rPr>
              <a:t>Bruce Darling</a:t>
            </a:r>
            <a:endParaRPr lang="en-US" dirty="0" smtClean="0">
              <a:solidFill>
                <a:srgbClr val="000099"/>
              </a:solidFill>
              <a:effectLst>
                <a:outerShdw blurRad="38100" dist="38100" dir="2700000" algn="tl">
                  <a:srgbClr val="C0C0C0"/>
                </a:outerShdw>
              </a:effectLst>
              <a:latin typeface="Arial Rounded MT Bold" pitchFamily="34" charset="0"/>
              <a:ea typeface="ＭＳ Ｐゴシック" pitchFamily="-112" charset="-128"/>
            </a:endParaRPr>
          </a:p>
          <a:p>
            <a:pPr marL="0" indent="0" algn="ctr" eaLnBrk="1" hangingPunct="1">
              <a:lnSpc>
                <a:spcPct val="90000"/>
              </a:lnSpc>
              <a:buFontTx/>
              <a:buNone/>
              <a:defRPr/>
            </a:pPr>
            <a:endParaRPr lang="en-US" sz="2000" i="1" dirty="0" smtClean="0">
              <a:solidFill>
                <a:srgbClr val="333399"/>
              </a:solidFill>
              <a:latin typeface="Arial Rounded MT Bold" pitchFamily="34" charset="0"/>
              <a:ea typeface="ＭＳ Ｐゴシック" pitchFamily="-112" charset="-128"/>
            </a:endParaRPr>
          </a:p>
          <a:p>
            <a:pPr marL="0" indent="0" algn="ctr" eaLnBrk="1" hangingPunct="1">
              <a:lnSpc>
                <a:spcPct val="90000"/>
              </a:lnSpc>
              <a:buFontTx/>
              <a:buNone/>
              <a:defRPr/>
            </a:pPr>
            <a:endParaRPr lang="en-US" sz="2400" dirty="0" smtClean="0">
              <a:solidFill>
                <a:srgbClr val="333399"/>
              </a:solidFill>
              <a:latin typeface="Arial Rounded MT Bold" pitchFamily="34" charset="0"/>
              <a:ea typeface="ＭＳ Ｐゴシック" pitchFamily="-112" charset="-128"/>
            </a:endParaRPr>
          </a:p>
        </p:txBody>
      </p:sp>
      <p:sp>
        <p:nvSpPr>
          <p:cNvPr id="2" name="Slide Number Placeholder 1"/>
          <p:cNvSpPr>
            <a:spLocks noGrp="1"/>
          </p:cNvSpPr>
          <p:nvPr>
            <p:ph type="sldNum" sz="quarter" idx="10"/>
          </p:nvPr>
        </p:nvSpPr>
        <p:spPr/>
        <p:txBody>
          <a:bodyPr/>
          <a:lstStyle/>
          <a:p>
            <a:pPr>
              <a:defRPr/>
            </a:pPr>
            <a:fld id="{32C76802-9502-42FE-8A5B-82A8A0567BB9}" type="slidenum">
              <a:rPr lang="en-US" smtClean="0"/>
              <a:pPr>
                <a:defRPr/>
              </a:pPr>
              <a:t>1</a:t>
            </a:fld>
            <a:endParaRPr lang="en-US"/>
          </a:p>
        </p:txBody>
      </p:sp>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a:xfrm>
            <a:off x="152400" y="381000"/>
            <a:ext cx="7696200" cy="715963"/>
          </a:xfrm>
        </p:spPr>
        <p:txBody>
          <a:bodyPr/>
          <a:lstStyle/>
          <a:p>
            <a:r>
              <a:rPr lang="en-US" smtClean="0"/>
              <a:t>Transition Planning</a:t>
            </a:r>
            <a:r>
              <a:rPr lang="en-US" sz="2800" smtClean="0"/>
              <a:t>, cont’d. 6 </a:t>
            </a:r>
            <a:endParaRPr lang="en-US" smtClean="0"/>
          </a:p>
        </p:txBody>
      </p:sp>
      <p:sp>
        <p:nvSpPr>
          <p:cNvPr id="36866" name="Content Placeholder 2"/>
          <p:cNvSpPr>
            <a:spLocks noGrp="1"/>
          </p:cNvSpPr>
          <p:nvPr>
            <p:ph idx="4294967295"/>
          </p:nvPr>
        </p:nvSpPr>
        <p:spPr/>
        <p:txBody>
          <a:bodyPr/>
          <a:lstStyle/>
          <a:p>
            <a:pPr>
              <a:buFontTx/>
              <a:buNone/>
              <a:defRPr/>
            </a:pPr>
            <a:r>
              <a:rPr lang="en-US" b="1" dirty="0" smtClean="0"/>
              <a:t>Person Directed Planning</a:t>
            </a:r>
          </a:p>
          <a:p>
            <a:pPr marL="0" indent="0">
              <a:buFontTx/>
              <a:buNone/>
              <a:defRPr/>
            </a:pPr>
            <a:endParaRPr lang="en-US" sz="1000" dirty="0" smtClean="0"/>
          </a:p>
          <a:p>
            <a:pPr>
              <a:defRPr/>
            </a:pPr>
            <a:r>
              <a:rPr lang="en-US" dirty="0" smtClean="0"/>
              <a:t>Planning can be person-centered but not person-directed.</a:t>
            </a:r>
          </a:p>
          <a:p>
            <a:pPr marL="0" indent="0">
              <a:buFontTx/>
              <a:buNone/>
              <a:defRPr/>
            </a:pPr>
            <a:endParaRPr lang="en-US" sz="1000" dirty="0" smtClean="0"/>
          </a:p>
          <a:p>
            <a:pPr>
              <a:defRPr/>
            </a:pPr>
            <a:r>
              <a:rPr lang="en-US" dirty="0" smtClean="0"/>
              <a:t>That’s NOT Independent Living.</a:t>
            </a:r>
          </a:p>
          <a:p>
            <a:pPr>
              <a:buFontTx/>
              <a:buNone/>
              <a:defRPr/>
            </a:pPr>
            <a:r>
              <a:rPr lang="en-US" dirty="0" smtClean="0"/>
              <a:t>	…and actually that wasn’t the intent of Person Centered Planning.</a:t>
            </a:r>
          </a:p>
        </p:txBody>
      </p:sp>
      <p:sp>
        <p:nvSpPr>
          <p:cNvPr id="3686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71ECBE2F-A15F-4A66-98F3-287D5C9A2E83}" type="slidenum">
              <a:rPr lang="en-US" sz="800"/>
              <a:pPr algn="r"/>
              <a:t>19</a:t>
            </a:fld>
            <a:endParaRPr lang="en-US" sz="800"/>
          </a:p>
        </p:txBody>
      </p:sp>
      <p:sp>
        <p:nvSpPr>
          <p:cNvPr id="2" name="Slide Number Placeholder 1"/>
          <p:cNvSpPr>
            <a:spLocks noGrp="1"/>
          </p:cNvSpPr>
          <p:nvPr>
            <p:ph type="sldNum" sz="quarter" idx="10"/>
          </p:nvPr>
        </p:nvSpPr>
        <p:spPr/>
        <p:txBody>
          <a:bodyPr/>
          <a:lstStyle/>
          <a:p>
            <a:pPr>
              <a:defRPr/>
            </a:pPr>
            <a:fld id="{C9EDF037-C20A-4CC0-9DD6-4EF849D5D018}"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a:xfrm>
            <a:off x="152400" y="381000"/>
            <a:ext cx="7696200" cy="715963"/>
          </a:xfrm>
        </p:spPr>
        <p:txBody>
          <a:bodyPr/>
          <a:lstStyle/>
          <a:p>
            <a:r>
              <a:rPr lang="en-US" smtClean="0"/>
              <a:t>Transition Planning</a:t>
            </a:r>
            <a:r>
              <a:rPr lang="en-US" sz="2800" smtClean="0"/>
              <a:t>, cont’d. 7 </a:t>
            </a:r>
          </a:p>
        </p:txBody>
      </p:sp>
      <p:sp>
        <p:nvSpPr>
          <p:cNvPr id="37890" name="Content Placeholder 2"/>
          <p:cNvSpPr>
            <a:spLocks noGrp="1"/>
          </p:cNvSpPr>
          <p:nvPr>
            <p:ph idx="4294967295"/>
          </p:nvPr>
        </p:nvSpPr>
        <p:spPr/>
        <p:txBody>
          <a:bodyPr/>
          <a:lstStyle/>
          <a:p>
            <a:pPr>
              <a:buFontTx/>
              <a:buNone/>
              <a:defRPr/>
            </a:pPr>
            <a:r>
              <a:rPr lang="en-US" b="1" dirty="0" smtClean="0"/>
              <a:t>Person Directed Planning</a:t>
            </a:r>
          </a:p>
          <a:p>
            <a:pPr marL="0" indent="0">
              <a:buFontTx/>
              <a:buNone/>
              <a:defRPr/>
            </a:pPr>
            <a:endParaRPr lang="en-US" sz="1000" dirty="0" smtClean="0"/>
          </a:p>
          <a:p>
            <a:pPr>
              <a:defRPr/>
            </a:pPr>
            <a:r>
              <a:rPr lang="en-US" dirty="0" smtClean="0"/>
              <a:t>Being “in charge”, to the extent possible, of the planning process may be difficult</a:t>
            </a:r>
          </a:p>
          <a:p>
            <a:pPr marL="0" indent="0">
              <a:buFontTx/>
              <a:buNone/>
              <a:defRPr/>
            </a:pPr>
            <a:endParaRPr lang="en-US" sz="1000" dirty="0" smtClean="0"/>
          </a:p>
          <a:p>
            <a:pPr>
              <a:defRPr/>
            </a:pPr>
            <a:r>
              <a:rPr lang="en-US" dirty="0" smtClean="0"/>
              <a:t>Institutions teach us to be passive to make things easier</a:t>
            </a:r>
          </a:p>
          <a:p>
            <a:pPr marL="0" indent="0">
              <a:buFontTx/>
              <a:buNone/>
              <a:defRPr/>
            </a:pPr>
            <a:endParaRPr lang="en-US" sz="1000" dirty="0" smtClean="0"/>
          </a:p>
          <a:p>
            <a:pPr>
              <a:defRPr/>
            </a:pPr>
            <a:r>
              <a:rPr lang="en-US" dirty="0" smtClean="0"/>
              <a:t>People internalize the idea that they no longer have the ability or the right to be in charge of their own life (learned helplessness)</a:t>
            </a:r>
          </a:p>
          <a:p>
            <a:pPr marL="0" indent="0">
              <a:buFontTx/>
              <a:buNone/>
              <a:defRPr/>
            </a:pPr>
            <a:endParaRPr lang="en-US" dirty="0" smtClean="0"/>
          </a:p>
        </p:txBody>
      </p:sp>
      <p:sp>
        <p:nvSpPr>
          <p:cNvPr id="3789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5814207-6D0A-4F87-92D7-ADF5B86055A4}" type="slidenum">
              <a:rPr lang="en-US" sz="800"/>
              <a:pPr algn="r"/>
              <a:t>20</a:t>
            </a:fld>
            <a:endParaRPr lang="en-US" sz="800"/>
          </a:p>
        </p:txBody>
      </p:sp>
      <p:sp>
        <p:nvSpPr>
          <p:cNvPr id="2" name="Slide Number Placeholder 1"/>
          <p:cNvSpPr>
            <a:spLocks noGrp="1"/>
          </p:cNvSpPr>
          <p:nvPr>
            <p:ph type="sldNum" sz="quarter" idx="10"/>
          </p:nvPr>
        </p:nvSpPr>
        <p:spPr/>
        <p:txBody>
          <a:bodyPr/>
          <a:lstStyle/>
          <a:p>
            <a:pPr>
              <a:defRPr/>
            </a:pPr>
            <a:fld id="{0B23B5AB-93A5-48E0-9A19-65A41DF6F798}"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a:xfrm>
            <a:off x="152400" y="381000"/>
            <a:ext cx="7696200" cy="715963"/>
          </a:xfrm>
        </p:spPr>
        <p:txBody>
          <a:bodyPr/>
          <a:lstStyle/>
          <a:p>
            <a:r>
              <a:rPr lang="en-US" smtClean="0"/>
              <a:t>Transition Planning</a:t>
            </a:r>
            <a:r>
              <a:rPr lang="en-US" sz="2800" smtClean="0"/>
              <a:t>, cont’d. 8</a:t>
            </a:r>
          </a:p>
        </p:txBody>
      </p:sp>
      <p:sp>
        <p:nvSpPr>
          <p:cNvPr id="38914" name="Content Placeholder 2"/>
          <p:cNvSpPr>
            <a:spLocks noGrp="1"/>
          </p:cNvSpPr>
          <p:nvPr>
            <p:ph idx="4294967295"/>
          </p:nvPr>
        </p:nvSpPr>
        <p:spPr/>
        <p:txBody>
          <a:bodyPr/>
          <a:lstStyle/>
          <a:p>
            <a:pPr>
              <a:buFontTx/>
              <a:buNone/>
              <a:defRPr/>
            </a:pPr>
            <a:r>
              <a:rPr lang="en-US" b="1" dirty="0" smtClean="0"/>
              <a:t>Person Directed Planning</a:t>
            </a:r>
          </a:p>
          <a:p>
            <a:pPr marL="0" indent="0">
              <a:buFontTx/>
              <a:buNone/>
              <a:defRPr/>
            </a:pPr>
            <a:endParaRPr lang="en-US" sz="1000" dirty="0" smtClean="0"/>
          </a:p>
          <a:p>
            <a:pPr>
              <a:defRPr/>
            </a:pPr>
            <a:r>
              <a:rPr lang="en-US" dirty="0" smtClean="0"/>
              <a:t>We SUPPORT the person with a person directed planning process</a:t>
            </a:r>
          </a:p>
          <a:p>
            <a:pPr marL="0" indent="0">
              <a:buFontTx/>
              <a:buNone/>
              <a:defRPr/>
            </a:pPr>
            <a:endParaRPr lang="en-US" sz="1000" dirty="0" smtClean="0"/>
          </a:p>
          <a:p>
            <a:pPr>
              <a:defRPr/>
            </a:pPr>
            <a:r>
              <a:rPr lang="en-US" dirty="0" smtClean="0"/>
              <a:t>We DON’T EXCLUDE or SCREEN them out</a:t>
            </a:r>
          </a:p>
        </p:txBody>
      </p:sp>
      <p:sp>
        <p:nvSpPr>
          <p:cNvPr id="3891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3E7EE8E6-127E-42C2-8D1F-4C7A3AECFFCF}" type="slidenum">
              <a:rPr lang="en-US" sz="800"/>
              <a:pPr algn="r"/>
              <a:t>21</a:t>
            </a:fld>
            <a:endParaRPr lang="en-US" sz="800"/>
          </a:p>
        </p:txBody>
      </p:sp>
      <p:sp>
        <p:nvSpPr>
          <p:cNvPr id="2" name="Slide Number Placeholder 1"/>
          <p:cNvSpPr>
            <a:spLocks noGrp="1"/>
          </p:cNvSpPr>
          <p:nvPr>
            <p:ph type="sldNum" sz="quarter" idx="10"/>
          </p:nvPr>
        </p:nvSpPr>
        <p:spPr/>
        <p:txBody>
          <a:bodyPr/>
          <a:lstStyle/>
          <a:p>
            <a:pPr>
              <a:defRPr/>
            </a:pPr>
            <a:fld id="{5312CAAB-9450-4426-B266-6DC987BE66DD}"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t>Questions and Answers</a:t>
            </a:r>
          </a:p>
        </p:txBody>
      </p:sp>
      <p:sp>
        <p:nvSpPr>
          <p:cNvPr id="39938" name="Slide Number Placeholder 3"/>
          <p:cNvSpPr>
            <a:spLocks noGrp="1"/>
          </p:cNvSpPr>
          <p:nvPr>
            <p:ph type="sldNum" sz="quarter" idx="10"/>
          </p:nvPr>
        </p:nvSpPr>
        <p:spPr>
          <a:noFill/>
          <a:ln>
            <a:miter lim="800000"/>
            <a:headEnd/>
            <a:tailEnd/>
          </a:ln>
        </p:spPr>
        <p:txBody>
          <a:bodyPr/>
          <a:lstStyle/>
          <a:p>
            <a:fld id="{7C2B41D2-608D-4BB8-94B5-D668E1332CC2}" type="slidenum">
              <a:rPr lang="en-US" smtClean="0">
                <a:latin typeface="Arial" charset="0"/>
                <a:cs typeface="Arial" charset="0"/>
              </a:rPr>
              <a:pPr/>
              <a:t>22</a:t>
            </a:fld>
            <a:endParaRPr lang="en-US" smtClean="0">
              <a:latin typeface="Arial" charset="0"/>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a:xfrm>
            <a:off x="152400" y="381000"/>
            <a:ext cx="7696200" cy="715963"/>
          </a:xfrm>
        </p:spPr>
        <p:txBody>
          <a:bodyPr/>
          <a:lstStyle/>
          <a:p>
            <a:r>
              <a:rPr lang="en-US" smtClean="0"/>
              <a:t>Building Relationships</a:t>
            </a:r>
          </a:p>
        </p:txBody>
      </p:sp>
      <p:sp>
        <p:nvSpPr>
          <p:cNvPr id="39938" name="Content Placeholder 2"/>
          <p:cNvSpPr>
            <a:spLocks noGrp="1"/>
          </p:cNvSpPr>
          <p:nvPr>
            <p:ph idx="4294967295"/>
          </p:nvPr>
        </p:nvSpPr>
        <p:spPr/>
        <p:txBody>
          <a:bodyPr/>
          <a:lstStyle/>
          <a:p>
            <a:pPr>
              <a:buFontTx/>
              <a:buNone/>
              <a:defRPr/>
            </a:pPr>
            <a:r>
              <a:rPr lang="en-US" b="1" dirty="0" smtClean="0"/>
              <a:t>With the Nursing Facility</a:t>
            </a:r>
          </a:p>
          <a:p>
            <a:pPr marL="0" indent="0">
              <a:buFontTx/>
              <a:buNone/>
              <a:defRPr/>
            </a:pPr>
            <a:endParaRPr lang="en-US" sz="1000" dirty="0" smtClean="0"/>
          </a:p>
          <a:p>
            <a:pPr>
              <a:defRPr/>
            </a:pPr>
            <a:r>
              <a:rPr lang="en-US" dirty="0" smtClean="0"/>
              <a:t>Start by involving the nursing facility staff from the beginning when possible</a:t>
            </a:r>
          </a:p>
        </p:txBody>
      </p:sp>
      <p:sp>
        <p:nvSpPr>
          <p:cNvPr id="4096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7D1FA83D-699D-4A5C-A8F4-2B3DFF870CA4}" type="slidenum">
              <a:rPr lang="en-US" sz="800"/>
              <a:pPr algn="r"/>
              <a:t>23</a:t>
            </a:fld>
            <a:endParaRPr lang="en-US" sz="800"/>
          </a:p>
        </p:txBody>
      </p:sp>
      <p:sp>
        <p:nvSpPr>
          <p:cNvPr id="2" name="Slide Number Placeholder 1"/>
          <p:cNvSpPr>
            <a:spLocks noGrp="1"/>
          </p:cNvSpPr>
          <p:nvPr>
            <p:ph type="sldNum" sz="quarter" idx="10"/>
          </p:nvPr>
        </p:nvSpPr>
        <p:spPr/>
        <p:txBody>
          <a:bodyPr/>
          <a:lstStyle/>
          <a:p>
            <a:pPr>
              <a:defRPr/>
            </a:pPr>
            <a:fld id="{9B0EF35E-1536-4031-B518-C974A4FB86BE}"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a:xfrm>
            <a:off x="152400" y="381000"/>
            <a:ext cx="7696200" cy="715963"/>
          </a:xfrm>
        </p:spPr>
        <p:txBody>
          <a:bodyPr/>
          <a:lstStyle/>
          <a:p>
            <a:r>
              <a:rPr lang="en-US" smtClean="0"/>
              <a:t>Building Relationships</a:t>
            </a:r>
            <a:r>
              <a:rPr lang="en-US" sz="2800" smtClean="0"/>
              <a:t>, cont’d.</a:t>
            </a:r>
            <a:endParaRPr lang="en-US" smtClean="0"/>
          </a:p>
        </p:txBody>
      </p:sp>
      <p:sp>
        <p:nvSpPr>
          <p:cNvPr id="41986" name="Content Placeholder 2"/>
          <p:cNvSpPr>
            <a:spLocks noGrp="1"/>
          </p:cNvSpPr>
          <p:nvPr>
            <p:ph idx="4294967295"/>
          </p:nvPr>
        </p:nvSpPr>
        <p:spPr>
          <a:xfrm>
            <a:off x="457200" y="1295400"/>
            <a:ext cx="8534400" cy="2057400"/>
          </a:xfrm>
        </p:spPr>
        <p:txBody>
          <a:bodyPr/>
          <a:lstStyle/>
          <a:p>
            <a:pPr marL="0" indent="0">
              <a:buFontTx/>
              <a:buNone/>
            </a:pPr>
            <a:r>
              <a:rPr lang="en-US" b="1" smtClean="0"/>
              <a:t>With the Nursing Facility</a:t>
            </a:r>
          </a:p>
          <a:p>
            <a:pPr marL="0" indent="0">
              <a:buFontTx/>
              <a:buNone/>
            </a:pPr>
            <a:endParaRPr lang="en-US" sz="1000" smtClean="0"/>
          </a:p>
          <a:p>
            <a:pPr marL="0" indent="0">
              <a:buFontTx/>
              <a:buNone/>
            </a:pPr>
            <a:r>
              <a:rPr lang="en-US" smtClean="0"/>
              <a:t>Involving the facility staff helps them buy into the idea of transition and provides much-needed help with the process.  Facility staff can:</a:t>
            </a:r>
          </a:p>
          <a:p>
            <a:pPr marL="0" indent="0">
              <a:buFontTx/>
              <a:buNone/>
            </a:pPr>
            <a:endParaRPr lang="en-US" smtClean="0"/>
          </a:p>
        </p:txBody>
      </p:sp>
      <p:sp>
        <p:nvSpPr>
          <p:cNvPr id="4198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5393C075-D3BB-45E9-A095-A83AE15840B6}" type="slidenum">
              <a:rPr lang="en-US" sz="800"/>
              <a:pPr algn="r"/>
              <a:t>24</a:t>
            </a:fld>
            <a:endParaRPr lang="en-US" sz="800"/>
          </a:p>
        </p:txBody>
      </p:sp>
      <p:sp>
        <p:nvSpPr>
          <p:cNvPr id="40965" name="Text Box 5"/>
          <p:cNvSpPr txBox="1">
            <a:spLocks noChangeArrowheads="1"/>
          </p:cNvSpPr>
          <p:nvPr/>
        </p:nvSpPr>
        <p:spPr bwMode="auto">
          <a:xfrm>
            <a:off x="381000" y="3352800"/>
            <a:ext cx="8610600" cy="3325813"/>
          </a:xfrm>
          <a:prstGeom prst="rect">
            <a:avLst/>
          </a:prstGeom>
          <a:noFill/>
          <a:ln w="9525">
            <a:noFill/>
            <a:miter lim="800000"/>
            <a:headEnd/>
            <a:tailEnd/>
          </a:ln>
          <a:effectLst/>
        </p:spPr>
        <p:txBody>
          <a:bodyPr>
            <a:spAutoFit/>
          </a:bodyPr>
          <a:lstStyle/>
          <a:p>
            <a:pPr marL="342900" indent="-342900">
              <a:buFontTx/>
              <a:buChar char="•"/>
              <a:defRPr/>
            </a:pPr>
            <a:r>
              <a:rPr lang="en-US" sz="2800" b="0" dirty="0">
                <a:latin typeface="Tahoma" pitchFamily="34" charset="0"/>
              </a:rPr>
              <a:t>help the individual to fill out required applications</a:t>
            </a:r>
          </a:p>
          <a:p>
            <a:pPr>
              <a:defRPr/>
            </a:pPr>
            <a:endParaRPr lang="en-US" sz="500" b="0" dirty="0">
              <a:latin typeface="Tahoma" pitchFamily="34" charset="0"/>
            </a:endParaRPr>
          </a:p>
          <a:p>
            <a:pPr>
              <a:defRPr/>
            </a:pPr>
            <a:endParaRPr lang="en-US" sz="500" b="0" dirty="0">
              <a:latin typeface="Tahoma" pitchFamily="34" charset="0"/>
            </a:endParaRPr>
          </a:p>
          <a:p>
            <a:pPr marL="342900" indent="-342900">
              <a:buFontTx/>
              <a:buChar char="•"/>
              <a:defRPr/>
            </a:pPr>
            <a:r>
              <a:rPr lang="en-US" sz="2800" b="0" dirty="0">
                <a:latin typeface="Tahoma" pitchFamily="34" charset="0"/>
              </a:rPr>
              <a:t>switch social security payments to the individual</a:t>
            </a:r>
          </a:p>
          <a:p>
            <a:pPr>
              <a:defRPr/>
            </a:pPr>
            <a:endParaRPr lang="en-US" sz="500" b="0" dirty="0"/>
          </a:p>
          <a:p>
            <a:pPr>
              <a:defRPr/>
            </a:pPr>
            <a:endParaRPr lang="en-US" sz="500" b="0" dirty="0"/>
          </a:p>
          <a:p>
            <a:pPr marL="342900" indent="-342900">
              <a:buFontTx/>
              <a:buChar char="•"/>
              <a:defRPr/>
            </a:pPr>
            <a:r>
              <a:rPr lang="en-US" sz="2800" b="0" dirty="0">
                <a:latin typeface="Tahoma" pitchFamily="34" charset="0"/>
              </a:rPr>
              <a:t>assist with the transition to a community doctor</a:t>
            </a:r>
          </a:p>
          <a:p>
            <a:pPr marL="342900" indent="-342900">
              <a:buFontTx/>
              <a:buChar char="•"/>
              <a:defRPr/>
            </a:pPr>
            <a:endParaRPr lang="en-US" sz="500" b="0" dirty="0"/>
          </a:p>
          <a:p>
            <a:pPr>
              <a:defRPr/>
            </a:pPr>
            <a:endParaRPr lang="en-US" sz="500" b="0" dirty="0"/>
          </a:p>
          <a:p>
            <a:pPr marL="342900" indent="-342900">
              <a:buFontTx/>
              <a:buChar char="•"/>
              <a:defRPr/>
            </a:pPr>
            <a:r>
              <a:rPr lang="en-US" sz="2800" b="0" dirty="0">
                <a:latin typeface="Tahoma" pitchFamily="34" charset="0"/>
              </a:rPr>
              <a:t>ensure they received their medications and personal belongings from the facility</a:t>
            </a:r>
          </a:p>
          <a:p>
            <a:pPr>
              <a:spcBef>
                <a:spcPct val="50000"/>
              </a:spcBef>
              <a:defRPr/>
            </a:pPr>
            <a:endParaRPr lang="en-US" sz="2800" b="0" dirty="0">
              <a:latin typeface="Tahoma" pitchFamily="34" charset="0"/>
            </a:endParaRPr>
          </a:p>
        </p:txBody>
      </p:sp>
      <p:sp>
        <p:nvSpPr>
          <p:cNvPr id="2" name="Slide Number Placeholder 1"/>
          <p:cNvSpPr>
            <a:spLocks noGrp="1"/>
          </p:cNvSpPr>
          <p:nvPr>
            <p:ph type="sldNum" sz="quarter" idx="10"/>
          </p:nvPr>
        </p:nvSpPr>
        <p:spPr/>
        <p:txBody>
          <a:bodyPr/>
          <a:lstStyle/>
          <a:p>
            <a:pPr>
              <a:defRPr/>
            </a:pPr>
            <a:fld id="{3F467393-0D17-40EA-AAA3-8E8DB871CA21}"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a:xfrm>
            <a:off x="152400" y="381000"/>
            <a:ext cx="7696200" cy="715963"/>
          </a:xfrm>
        </p:spPr>
        <p:txBody>
          <a:bodyPr/>
          <a:lstStyle/>
          <a:p>
            <a:r>
              <a:rPr lang="en-US" smtClean="0"/>
              <a:t>Building Relationships</a:t>
            </a:r>
            <a:r>
              <a:rPr lang="en-US" sz="2800" smtClean="0"/>
              <a:t>, cont’d. 2</a:t>
            </a:r>
          </a:p>
        </p:txBody>
      </p:sp>
      <p:sp>
        <p:nvSpPr>
          <p:cNvPr id="41986" name="Content Placeholder 2"/>
          <p:cNvSpPr>
            <a:spLocks noGrp="1"/>
          </p:cNvSpPr>
          <p:nvPr>
            <p:ph idx="4294967295"/>
          </p:nvPr>
        </p:nvSpPr>
        <p:spPr/>
        <p:txBody>
          <a:bodyPr/>
          <a:lstStyle/>
          <a:p>
            <a:pPr>
              <a:buFontTx/>
              <a:buNone/>
              <a:defRPr/>
            </a:pPr>
            <a:r>
              <a:rPr lang="en-US" b="1" dirty="0" smtClean="0"/>
              <a:t>With the Nursing Facility</a:t>
            </a:r>
          </a:p>
          <a:p>
            <a:pPr>
              <a:buFontTx/>
              <a:buNone/>
              <a:defRPr/>
            </a:pPr>
            <a:r>
              <a:rPr lang="en-US" dirty="0" smtClean="0"/>
              <a:t>When a nursing facility isn’t cooperative…</a:t>
            </a:r>
          </a:p>
          <a:p>
            <a:pPr marL="0" indent="0">
              <a:buFontTx/>
              <a:buNone/>
              <a:defRPr/>
            </a:pPr>
            <a:endParaRPr lang="en-US" sz="500" dirty="0" smtClean="0"/>
          </a:p>
          <a:p>
            <a:pPr>
              <a:defRPr/>
            </a:pPr>
            <a:r>
              <a:rPr lang="en-US" dirty="0" smtClean="0"/>
              <a:t>try to figure out why by listening to the staff</a:t>
            </a:r>
          </a:p>
          <a:p>
            <a:pPr marL="0" indent="0">
              <a:buFontTx/>
              <a:buNone/>
              <a:defRPr/>
            </a:pPr>
            <a:endParaRPr lang="en-US" sz="500" dirty="0" smtClean="0"/>
          </a:p>
          <a:p>
            <a:pPr>
              <a:defRPr/>
            </a:pPr>
            <a:r>
              <a:rPr lang="en-US" dirty="0" smtClean="0"/>
              <a:t>offer training from your Center and include folks who have successfully transitioned</a:t>
            </a:r>
          </a:p>
          <a:p>
            <a:pPr marL="0" indent="0">
              <a:buFontTx/>
              <a:buNone/>
              <a:defRPr/>
            </a:pPr>
            <a:endParaRPr lang="en-US" sz="500" dirty="0" smtClean="0"/>
          </a:p>
          <a:p>
            <a:pPr>
              <a:defRPr/>
            </a:pPr>
            <a:r>
              <a:rPr lang="en-US" dirty="0" smtClean="0"/>
              <a:t>educate facilities on the law (including ADA/</a:t>
            </a:r>
            <a:r>
              <a:rPr lang="en-US" u="sng" dirty="0" smtClean="0"/>
              <a:t>Olmstead</a:t>
            </a:r>
            <a:r>
              <a:rPr lang="en-US" dirty="0" smtClean="0"/>
              <a:t> and CRIPA)</a:t>
            </a:r>
          </a:p>
          <a:p>
            <a:pPr marL="0" indent="0">
              <a:buFontTx/>
              <a:buNone/>
              <a:defRPr/>
            </a:pPr>
            <a:endParaRPr lang="en-US" sz="500" dirty="0" smtClean="0"/>
          </a:p>
          <a:p>
            <a:pPr>
              <a:defRPr/>
            </a:pPr>
            <a:r>
              <a:rPr lang="en-US" dirty="0" smtClean="0"/>
              <a:t>contact the Ombudsperson Program </a:t>
            </a:r>
          </a:p>
        </p:txBody>
      </p:sp>
      <p:sp>
        <p:nvSpPr>
          <p:cNvPr id="4301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DA77EC69-DF61-48A6-AA9A-79259E843E60}" type="slidenum">
              <a:rPr lang="en-US" sz="800"/>
              <a:pPr algn="r"/>
              <a:t>25</a:t>
            </a:fld>
            <a:endParaRPr lang="en-US" sz="800"/>
          </a:p>
        </p:txBody>
      </p:sp>
      <p:sp>
        <p:nvSpPr>
          <p:cNvPr id="2" name="Slide Number Placeholder 1"/>
          <p:cNvSpPr>
            <a:spLocks noGrp="1"/>
          </p:cNvSpPr>
          <p:nvPr>
            <p:ph type="sldNum" sz="quarter" idx="10"/>
          </p:nvPr>
        </p:nvSpPr>
        <p:spPr/>
        <p:txBody>
          <a:bodyPr/>
          <a:lstStyle/>
          <a:p>
            <a:pPr>
              <a:defRPr/>
            </a:pPr>
            <a:fld id="{BF454414-CAA6-4A23-A0E0-F7CE4682AE62}"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r>
              <a:rPr lang="en-US" smtClean="0"/>
              <a:t>Building Relationships</a:t>
            </a:r>
            <a:r>
              <a:rPr lang="en-US" sz="2800" smtClean="0"/>
              <a:t>, cont’d. 3</a:t>
            </a:r>
          </a:p>
        </p:txBody>
      </p:sp>
      <p:sp>
        <p:nvSpPr>
          <p:cNvPr id="43010" name="Rectangle 3"/>
          <p:cNvSpPr>
            <a:spLocks noGrp="1" noChangeArrowheads="1"/>
          </p:cNvSpPr>
          <p:nvPr>
            <p:ph type="body" idx="1"/>
          </p:nvPr>
        </p:nvSpPr>
        <p:spPr/>
        <p:txBody>
          <a:bodyPr/>
          <a:lstStyle/>
          <a:p>
            <a:pPr>
              <a:buFontTx/>
              <a:buNone/>
              <a:defRPr/>
            </a:pPr>
            <a:r>
              <a:rPr lang="en-US" b="1" dirty="0" smtClean="0"/>
              <a:t>With Family and Other Supportive People</a:t>
            </a:r>
          </a:p>
          <a:p>
            <a:pPr marL="0" indent="0">
              <a:buFontTx/>
              <a:buNone/>
              <a:defRPr/>
            </a:pPr>
            <a:endParaRPr lang="en-US" sz="500" dirty="0" smtClean="0"/>
          </a:p>
          <a:p>
            <a:pPr>
              <a:defRPr/>
            </a:pPr>
            <a:r>
              <a:rPr lang="en-US" dirty="0" smtClean="0"/>
              <a:t>It is important to work as closely as possible with families and friends too</a:t>
            </a:r>
          </a:p>
          <a:p>
            <a:pPr marL="0" indent="0">
              <a:buFontTx/>
              <a:buNone/>
              <a:defRPr/>
            </a:pPr>
            <a:endParaRPr lang="en-US" sz="500" dirty="0" smtClean="0"/>
          </a:p>
          <a:p>
            <a:pPr>
              <a:defRPr/>
            </a:pPr>
            <a:r>
              <a:rPr lang="en-US" dirty="0" smtClean="0"/>
              <a:t>Supportive ones can make a successful transition more likely</a:t>
            </a:r>
          </a:p>
          <a:p>
            <a:pPr marL="0" indent="0">
              <a:buFontTx/>
              <a:buNone/>
              <a:defRPr/>
            </a:pPr>
            <a:endParaRPr lang="en-US" sz="500" dirty="0" smtClean="0"/>
          </a:p>
          <a:p>
            <a:pPr>
              <a:defRPr/>
            </a:pPr>
            <a:r>
              <a:rPr lang="en-US" dirty="0" smtClean="0"/>
              <a:t>Unsupportive folks can derail the plan</a:t>
            </a:r>
          </a:p>
          <a:p>
            <a:pPr marL="0" indent="0">
              <a:buFontTx/>
              <a:buNone/>
              <a:defRPr/>
            </a:pPr>
            <a:endParaRPr lang="en-US" dirty="0" smtClean="0"/>
          </a:p>
        </p:txBody>
      </p:sp>
      <p:sp>
        <p:nvSpPr>
          <p:cNvPr id="2" name="Slide Number Placeholder 1"/>
          <p:cNvSpPr>
            <a:spLocks noGrp="1"/>
          </p:cNvSpPr>
          <p:nvPr>
            <p:ph type="sldNum" sz="quarter" idx="10"/>
          </p:nvPr>
        </p:nvSpPr>
        <p:spPr/>
        <p:txBody>
          <a:bodyPr/>
          <a:lstStyle/>
          <a:p>
            <a:pPr>
              <a:defRPr/>
            </a:pPr>
            <a:fld id="{4A11CDA1-9C57-4F90-A4B9-29175B1F83BC}" type="slidenum">
              <a:rPr lang="en-US" smtClean="0"/>
              <a:pPr>
                <a:defRPr/>
              </a:pPr>
              <a:t>26</a:t>
            </a:fld>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en-US" smtClean="0"/>
              <a:t>Building Relationships</a:t>
            </a:r>
            <a:r>
              <a:rPr lang="en-US" sz="2800" smtClean="0"/>
              <a:t>, cont’d. 4</a:t>
            </a:r>
            <a:endParaRPr lang="en-US" smtClean="0"/>
          </a:p>
        </p:txBody>
      </p:sp>
      <p:sp>
        <p:nvSpPr>
          <p:cNvPr id="44034" name="Rectangle 3"/>
          <p:cNvSpPr>
            <a:spLocks noGrp="1" noChangeArrowheads="1"/>
          </p:cNvSpPr>
          <p:nvPr>
            <p:ph type="body" idx="1"/>
          </p:nvPr>
        </p:nvSpPr>
        <p:spPr/>
        <p:txBody>
          <a:bodyPr/>
          <a:lstStyle/>
          <a:p>
            <a:pPr>
              <a:buFontTx/>
              <a:buNone/>
              <a:defRPr/>
            </a:pPr>
            <a:r>
              <a:rPr lang="en-US" b="1" dirty="0" smtClean="0"/>
              <a:t>With Family and Other Supportive People</a:t>
            </a:r>
            <a:endParaRPr lang="en-US" dirty="0" smtClean="0"/>
          </a:p>
          <a:p>
            <a:pPr>
              <a:buFontTx/>
              <a:buNone/>
              <a:defRPr/>
            </a:pPr>
            <a:r>
              <a:rPr lang="en-US" dirty="0" smtClean="0"/>
              <a:t>Getting unsupportive folks on board:</a:t>
            </a:r>
          </a:p>
          <a:p>
            <a:pPr marL="0" indent="0">
              <a:buFontTx/>
              <a:buNone/>
              <a:defRPr/>
            </a:pPr>
            <a:endParaRPr lang="en-US" sz="500" dirty="0" smtClean="0"/>
          </a:p>
          <a:p>
            <a:pPr>
              <a:defRPr/>
            </a:pPr>
            <a:r>
              <a:rPr lang="en-US" dirty="0" smtClean="0"/>
              <a:t>Start by assuming good will</a:t>
            </a:r>
          </a:p>
          <a:p>
            <a:pPr marL="0" indent="0">
              <a:buFontTx/>
              <a:buNone/>
              <a:defRPr/>
            </a:pPr>
            <a:endParaRPr lang="en-US" sz="500" dirty="0" smtClean="0"/>
          </a:p>
          <a:p>
            <a:pPr>
              <a:defRPr/>
            </a:pPr>
            <a:r>
              <a:rPr lang="en-US" dirty="0" smtClean="0"/>
              <a:t>Listen to and acknowledge their concerns</a:t>
            </a:r>
          </a:p>
          <a:p>
            <a:pPr marL="0" indent="0">
              <a:buFontTx/>
              <a:buNone/>
              <a:defRPr/>
            </a:pPr>
            <a:endParaRPr lang="en-US" sz="500" dirty="0" smtClean="0"/>
          </a:p>
          <a:p>
            <a:pPr>
              <a:defRPr/>
            </a:pPr>
            <a:r>
              <a:rPr lang="en-US" dirty="0" smtClean="0"/>
              <a:t>Educate them on services that can support community living</a:t>
            </a:r>
          </a:p>
          <a:p>
            <a:pPr marL="0" indent="0">
              <a:buFontTx/>
              <a:buNone/>
              <a:defRPr/>
            </a:pPr>
            <a:endParaRPr lang="en-US" sz="500" dirty="0" smtClean="0"/>
          </a:p>
          <a:p>
            <a:pPr>
              <a:defRPr/>
            </a:pPr>
            <a:r>
              <a:rPr lang="en-US" dirty="0" smtClean="0"/>
              <a:t>Explain how the new situation will be different</a:t>
            </a:r>
          </a:p>
          <a:p>
            <a:pPr marL="0" indent="0">
              <a:buFontTx/>
              <a:buNone/>
              <a:defRPr/>
            </a:pPr>
            <a:endParaRPr lang="en-US" sz="500" dirty="0" smtClean="0"/>
          </a:p>
          <a:p>
            <a:pPr>
              <a:defRPr/>
            </a:pPr>
            <a:r>
              <a:rPr lang="en-US" dirty="0" smtClean="0"/>
              <a:t>Keep them informed of progress</a:t>
            </a:r>
          </a:p>
          <a:p>
            <a:pPr marL="0" indent="0">
              <a:buFontTx/>
              <a:buNone/>
              <a:defRPr/>
            </a:pPr>
            <a:endParaRPr lang="en-US" dirty="0" smtClean="0"/>
          </a:p>
        </p:txBody>
      </p:sp>
      <p:sp>
        <p:nvSpPr>
          <p:cNvPr id="2" name="Slide Number Placeholder 1"/>
          <p:cNvSpPr>
            <a:spLocks noGrp="1"/>
          </p:cNvSpPr>
          <p:nvPr>
            <p:ph type="sldNum" sz="quarter" idx="10"/>
          </p:nvPr>
        </p:nvSpPr>
        <p:spPr/>
        <p:txBody>
          <a:bodyPr/>
          <a:lstStyle/>
          <a:p>
            <a:pPr>
              <a:defRPr/>
            </a:pPr>
            <a:fld id="{A0FC0CD7-ADBB-402E-9F17-AF6E53C74372}" type="slidenum">
              <a:rPr lang="en-US" smtClean="0"/>
              <a:pPr>
                <a:defRPr/>
              </a:pPr>
              <a:t>27</a:t>
            </a:fld>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r>
              <a:rPr lang="en-US" smtClean="0"/>
              <a:t>Building Relationships</a:t>
            </a:r>
            <a:r>
              <a:rPr lang="en-US" sz="2800" smtClean="0"/>
              <a:t>, cont’d. 5</a:t>
            </a:r>
          </a:p>
        </p:txBody>
      </p:sp>
      <p:sp>
        <p:nvSpPr>
          <p:cNvPr id="46082" name="Rectangle 3"/>
          <p:cNvSpPr>
            <a:spLocks noGrp="1" noChangeArrowheads="1"/>
          </p:cNvSpPr>
          <p:nvPr>
            <p:ph type="body" idx="1"/>
          </p:nvPr>
        </p:nvSpPr>
        <p:spPr/>
        <p:txBody>
          <a:bodyPr/>
          <a:lstStyle/>
          <a:p>
            <a:pPr marL="0" indent="0" eaLnBrk="1" hangingPunct="1">
              <a:spcBef>
                <a:spcPct val="0"/>
              </a:spcBef>
              <a:buClrTx/>
              <a:buFontTx/>
              <a:buNone/>
            </a:pPr>
            <a:r>
              <a:rPr lang="en-US" b="1" smtClean="0"/>
              <a:t>With Family and Other Supportive People</a:t>
            </a:r>
            <a:r>
              <a:rPr lang="en-US" smtClean="0"/>
              <a:t> </a:t>
            </a:r>
          </a:p>
          <a:p>
            <a:pPr marL="0" indent="0" eaLnBrk="1" hangingPunct="1">
              <a:spcBef>
                <a:spcPct val="0"/>
              </a:spcBef>
              <a:buClrTx/>
              <a:buFontTx/>
              <a:buNone/>
            </a:pPr>
            <a:endParaRPr lang="en-US" smtClean="0"/>
          </a:p>
          <a:p>
            <a:pPr marL="0" indent="0" eaLnBrk="1" hangingPunct="1">
              <a:spcBef>
                <a:spcPct val="0"/>
              </a:spcBef>
              <a:buClrTx/>
              <a:buFontTx/>
              <a:buNone/>
            </a:pPr>
            <a:r>
              <a:rPr lang="en-US" smtClean="0"/>
              <a:t>If unsupportive family and friends don’t change their mind…</a:t>
            </a:r>
          </a:p>
          <a:p>
            <a:pPr marL="0" indent="0" algn="ctr">
              <a:buFontTx/>
              <a:buNone/>
            </a:pPr>
            <a:r>
              <a:rPr lang="en-US" smtClean="0"/>
              <a:t>Move on… but don’t slam the door.</a:t>
            </a:r>
          </a:p>
        </p:txBody>
      </p:sp>
      <p:sp>
        <p:nvSpPr>
          <p:cNvPr id="2" name="Slide Number Placeholder 1"/>
          <p:cNvSpPr>
            <a:spLocks noGrp="1"/>
          </p:cNvSpPr>
          <p:nvPr>
            <p:ph type="sldNum" sz="quarter" idx="10"/>
          </p:nvPr>
        </p:nvSpPr>
        <p:spPr/>
        <p:txBody>
          <a:bodyPr/>
          <a:lstStyle/>
          <a:p>
            <a:pPr>
              <a:defRPr/>
            </a:pPr>
            <a:fld id="{2F4615D9-325C-4CF0-B9A1-542389092B56}" type="slidenum">
              <a:rPr lang="en-US" smtClean="0"/>
              <a:pPr>
                <a:defRPr/>
              </a:pPr>
              <a:t>28</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txBox="1">
            <a:spLocks noGrp="1" noChangeArrowheads="1"/>
          </p:cNvSpPr>
          <p:nvPr/>
        </p:nvSpPr>
        <p:spPr bwMode="auto">
          <a:xfrm>
            <a:off x="8305800" y="6381750"/>
            <a:ext cx="609600" cy="247650"/>
          </a:xfrm>
          <a:prstGeom prst="rect">
            <a:avLst/>
          </a:prstGeom>
          <a:noFill/>
          <a:ln w="9525">
            <a:noFill/>
            <a:miter lim="800000"/>
            <a:headEnd/>
            <a:tailEnd/>
          </a:ln>
        </p:spPr>
        <p:txBody>
          <a:bodyPr/>
          <a:lstStyle/>
          <a:p>
            <a:pPr algn="r"/>
            <a:fld id="{D2E06894-00C9-4DDA-BBB5-7F89A525695F}" type="slidenum">
              <a:rPr lang="en-US" sz="800"/>
              <a:pPr algn="r"/>
              <a:t>2</a:t>
            </a:fld>
            <a:endParaRPr lang="en-US" sz="800"/>
          </a:p>
        </p:txBody>
      </p:sp>
      <p:sp>
        <p:nvSpPr>
          <p:cNvPr id="19458" name="Rectangle 2"/>
          <p:cNvSpPr>
            <a:spLocks noGrp="1" noChangeArrowheads="1"/>
          </p:cNvSpPr>
          <p:nvPr>
            <p:ph type="title" idx="4294967295"/>
          </p:nvPr>
        </p:nvSpPr>
        <p:spPr>
          <a:xfrm>
            <a:off x="152400" y="381000"/>
            <a:ext cx="7696200" cy="715963"/>
          </a:xfrm>
        </p:spPr>
        <p:txBody>
          <a:bodyPr/>
          <a:lstStyle/>
          <a:p>
            <a:r>
              <a:rPr lang="en-US" smtClean="0"/>
              <a:t>Purpose of the Project</a:t>
            </a:r>
          </a:p>
        </p:txBody>
      </p:sp>
      <p:sp>
        <p:nvSpPr>
          <p:cNvPr id="19459" name="Rectangle 3"/>
          <p:cNvSpPr>
            <a:spLocks noGrp="1" noChangeArrowheads="1"/>
          </p:cNvSpPr>
          <p:nvPr>
            <p:ph type="body" idx="4294967295"/>
          </p:nvPr>
        </p:nvSpPr>
        <p:spPr/>
        <p:txBody>
          <a:bodyPr/>
          <a:lstStyle/>
          <a:p>
            <a:pPr>
              <a:buFontTx/>
              <a:buNone/>
            </a:pPr>
            <a:r>
              <a:rPr lang="en-US" smtClean="0"/>
              <a:t>	This presentation is part of a series of trainings and other activities provided to the IL field by the New Community Opportunities Center at ILRU. The project’s purpose is to assist CILs in developing self-sustaining programs that support community alternatives to institutionalization for individuals of any age, and youth transition from school to post-secondary education, employment, and community living.</a:t>
            </a:r>
            <a:endParaRPr lang="en-US" sz="1400" smtClean="0"/>
          </a:p>
        </p:txBody>
      </p:sp>
      <p:sp>
        <p:nvSpPr>
          <p:cNvPr id="2" name="Slide Number Placeholder 1"/>
          <p:cNvSpPr>
            <a:spLocks noGrp="1"/>
          </p:cNvSpPr>
          <p:nvPr>
            <p:ph type="sldNum" sz="quarter" idx="10"/>
          </p:nvPr>
        </p:nvSpPr>
        <p:spPr/>
        <p:txBody>
          <a:bodyPr/>
          <a:lstStyle/>
          <a:p>
            <a:pPr>
              <a:defRPr/>
            </a:pPr>
            <a:fld id="{4E164213-D487-4C75-B639-DD53D0B9E449}"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r>
              <a:rPr lang="en-US" smtClean="0"/>
              <a:t>Nuts and Bolts</a:t>
            </a:r>
          </a:p>
        </p:txBody>
      </p:sp>
      <p:sp>
        <p:nvSpPr>
          <p:cNvPr id="46082" name="Rectangle 3"/>
          <p:cNvSpPr>
            <a:spLocks noGrp="1" noChangeArrowheads="1"/>
          </p:cNvSpPr>
          <p:nvPr>
            <p:ph type="body" idx="1"/>
          </p:nvPr>
        </p:nvSpPr>
        <p:spPr/>
        <p:txBody>
          <a:bodyPr/>
          <a:lstStyle/>
          <a:p>
            <a:pPr>
              <a:buFontTx/>
              <a:buNone/>
              <a:defRPr/>
            </a:pPr>
            <a:r>
              <a:rPr lang="en-US" b="1" dirty="0" smtClean="0"/>
              <a:t>Confidentiality and Informed Consent</a:t>
            </a:r>
          </a:p>
          <a:p>
            <a:pPr marL="0" indent="0">
              <a:buFontTx/>
              <a:buNone/>
              <a:defRPr/>
            </a:pPr>
            <a:endParaRPr lang="en-US" sz="500" dirty="0" smtClean="0"/>
          </a:p>
          <a:p>
            <a:pPr>
              <a:defRPr/>
            </a:pPr>
            <a:r>
              <a:rPr lang="en-US" dirty="0" smtClean="0"/>
              <a:t>An individual must give written consent when you share information between the Center and other organizations or people. </a:t>
            </a:r>
          </a:p>
          <a:p>
            <a:pPr marL="0" indent="0">
              <a:buFontTx/>
              <a:buNone/>
              <a:defRPr/>
            </a:pPr>
            <a:endParaRPr lang="en-US" sz="500" dirty="0" smtClean="0"/>
          </a:p>
          <a:p>
            <a:pPr>
              <a:defRPr/>
            </a:pPr>
            <a:r>
              <a:rPr lang="en-US" dirty="0" smtClean="0"/>
              <a:t>The person has the right to limit the release of information. </a:t>
            </a:r>
          </a:p>
        </p:txBody>
      </p:sp>
      <p:sp>
        <p:nvSpPr>
          <p:cNvPr id="2" name="Slide Number Placeholder 1"/>
          <p:cNvSpPr>
            <a:spLocks noGrp="1"/>
          </p:cNvSpPr>
          <p:nvPr>
            <p:ph type="sldNum" sz="quarter" idx="10"/>
          </p:nvPr>
        </p:nvSpPr>
        <p:spPr/>
        <p:txBody>
          <a:bodyPr/>
          <a:lstStyle/>
          <a:p>
            <a:pPr>
              <a:defRPr/>
            </a:pPr>
            <a:fld id="{7CD24F25-59DE-44EE-B030-D64F6EDF9DBC}" type="slidenum">
              <a:rPr lang="en-US" smtClean="0"/>
              <a:pPr>
                <a:defRPr/>
              </a:pPr>
              <a:t>29</a:t>
            </a:fld>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r>
              <a:rPr lang="en-US" smtClean="0"/>
              <a:t>Nuts and Bolts</a:t>
            </a:r>
            <a:r>
              <a:rPr lang="en-US" sz="2800" smtClean="0"/>
              <a:t>, cont’d.</a:t>
            </a:r>
          </a:p>
        </p:txBody>
      </p:sp>
      <p:sp>
        <p:nvSpPr>
          <p:cNvPr id="47106" name="Rectangle 3"/>
          <p:cNvSpPr>
            <a:spLocks noGrp="1" noChangeArrowheads="1"/>
          </p:cNvSpPr>
          <p:nvPr>
            <p:ph type="body" idx="1"/>
          </p:nvPr>
        </p:nvSpPr>
        <p:spPr/>
        <p:txBody>
          <a:bodyPr/>
          <a:lstStyle/>
          <a:p>
            <a:pPr>
              <a:lnSpc>
                <a:spcPct val="90000"/>
              </a:lnSpc>
              <a:buFontTx/>
              <a:buNone/>
              <a:defRPr/>
            </a:pPr>
            <a:r>
              <a:rPr lang="en-US" b="1" dirty="0" smtClean="0"/>
              <a:t>Confidentiality and Informed Consent</a:t>
            </a:r>
          </a:p>
          <a:p>
            <a:pPr marL="0" indent="0">
              <a:lnSpc>
                <a:spcPct val="90000"/>
              </a:lnSpc>
              <a:buFontTx/>
              <a:buNone/>
              <a:defRPr/>
            </a:pPr>
            <a:endParaRPr lang="en-US" sz="500" dirty="0" smtClean="0"/>
          </a:p>
          <a:p>
            <a:pPr marL="0" indent="0">
              <a:lnSpc>
                <a:spcPct val="90000"/>
              </a:lnSpc>
              <a:buFontTx/>
              <a:buNone/>
              <a:defRPr/>
            </a:pPr>
            <a:r>
              <a:rPr lang="en-US" dirty="0" smtClean="0"/>
              <a:t>Many people with disabilities or other health conditions are concerned that information about themselves will be used against them, so:</a:t>
            </a:r>
          </a:p>
          <a:p>
            <a:pPr marL="0" indent="0">
              <a:lnSpc>
                <a:spcPct val="90000"/>
              </a:lnSpc>
              <a:buFontTx/>
              <a:buNone/>
              <a:defRPr/>
            </a:pPr>
            <a:endParaRPr lang="en-US" sz="500" dirty="0" smtClean="0"/>
          </a:p>
          <a:p>
            <a:pPr>
              <a:lnSpc>
                <a:spcPct val="90000"/>
              </a:lnSpc>
              <a:defRPr/>
            </a:pPr>
            <a:r>
              <a:rPr lang="en-US" dirty="0" smtClean="0"/>
              <a:t>Acknowledge the concern</a:t>
            </a:r>
          </a:p>
          <a:p>
            <a:pPr marL="0" indent="0">
              <a:lnSpc>
                <a:spcPct val="90000"/>
              </a:lnSpc>
              <a:buFontTx/>
              <a:buNone/>
              <a:defRPr/>
            </a:pPr>
            <a:endParaRPr lang="en-US" sz="500" dirty="0" smtClean="0"/>
          </a:p>
          <a:p>
            <a:pPr>
              <a:lnSpc>
                <a:spcPct val="90000"/>
              </a:lnSpc>
              <a:defRPr/>
            </a:pPr>
            <a:r>
              <a:rPr lang="en-US" dirty="0" smtClean="0"/>
              <a:t>Set a high standard for yourself and others</a:t>
            </a:r>
          </a:p>
          <a:p>
            <a:pPr marL="0" indent="0">
              <a:lnSpc>
                <a:spcPct val="90000"/>
              </a:lnSpc>
              <a:buFontTx/>
              <a:buNone/>
              <a:defRPr/>
            </a:pPr>
            <a:endParaRPr lang="en-US" sz="500" dirty="0" smtClean="0"/>
          </a:p>
          <a:p>
            <a:pPr>
              <a:lnSpc>
                <a:spcPct val="90000"/>
              </a:lnSpc>
              <a:defRPr/>
            </a:pPr>
            <a:r>
              <a:rPr lang="en-US" dirty="0" smtClean="0"/>
              <a:t>Watch your own conduct with regard to confidentiality </a:t>
            </a:r>
          </a:p>
          <a:p>
            <a:pPr marL="0" indent="0">
              <a:lnSpc>
                <a:spcPct val="90000"/>
              </a:lnSpc>
              <a:buFontTx/>
              <a:buNone/>
              <a:defRPr/>
            </a:pPr>
            <a:endParaRPr lang="en-US" sz="500" dirty="0" smtClean="0"/>
          </a:p>
          <a:p>
            <a:pPr>
              <a:lnSpc>
                <a:spcPct val="90000"/>
              </a:lnSpc>
              <a:defRPr/>
            </a:pPr>
            <a:r>
              <a:rPr lang="en-US" dirty="0" smtClean="0"/>
              <a:t>Explain how you use the information you obtain or why other folks need the information</a:t>
            </a:r>
          </a:p>
        </p:txBody>
      </p:sp>
      <p:sp>
        <p:nvSpPr>
          <p:cNvPr id="2" name="Slide Number Placeholder 1"/>
          <p:cNvSpPr>
            <a:spLocks noGrp="1"/>
          </p:cNvSpPr>
          <p:nvPr>
            <p:ph type="sldNum" sz="quarter" idx="10"/>
          </p:nvPr>
        </p:nvSpPr>
        <p:spPr/>
        <p:txBody>
          <a:bodyPr/>
          <a:lstStyle/>
          <a:p>
            <a:pPr>
              <a:defRPr/>
            </a:pPr>
            <a:fld id="{ADB0BCE8-A008-42CC-913E-22F88FA60357}" type="slidenum">
              <a:rPr lang="en-US" smtClean="0"/>
              <a:pPr>
                <a:defRPr/>
              </a:pPr>
              <a:t>30</a:t>
            </a:fld>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r>
              <a:rPr lang="en-US" smtClean="0"/>
              <a:t>Nuts and Bolts</a:t>
            </a:r>
            <a:r>
              <a:rPr lang="en-US" sz="2800" smtClean="0"/>
              <a:t>, cont’d. 2</a:t>
            </a:r>
          </a:p>
        </p:txBody>
      </p:sp>
      <p:sp>
        <p:nvSpPr>
          <p:cNvPr id="49154" name="Rectangle 3"/>
          <p:cNvSpPr>
            <a:spLocks noGrp="1" noChangeArrowheads="1"/>
          </p:cNvSpPr>
          <p:nvPr>
            <p:ph type="body" idx="1"/>
          </p:nvPr>
        </p:nvSpPr>
        <p:spPr/>
        <p:txBody>
          <a:bodyPr/>
          <a:lstStyle/>
          <a:p>
            <a:pPr>
              <a:buFontTx/>
              <a:buNone/>
            </a:pPr>
            <a:r>
              <a:rPr lang="en-US" b="1" smtClean="0"/>
              <a:t>Confidentiality and Informed Consent</a:t>
            </a:r>
          </a:p>
          <a:p>
            <a:r>
              <a:rPr lang="en-US" smtClean="0"/>
              <a:t>When there are legal guardians or surrogate decision-makers, their consent is necessary</a:t>
            </a:r>
          </a:p>
        </p:txBody>
      </p:sp>
      <p:sp>
        <p:nvSpPr>
          <p:cNvPr id="2" name="Slide Number Placeholder 1"/>
          <p:cNvSpPr>
            <a:spLocks noGrp="1"/>
          </p:cNvSpPr>
          <p:nvPr>
            <p:ph type="sldNum" sz="quarter" idx="10"/>
          </p:nvPr>
        </p:nvSpPr>
        <p:spPr/>
        <p:txBody>
          <a:bodyPr/>
          <a:lstStyle/>
          <a:p>
            <a:pPr>
              <a:defRPr/>
            </a:pPr>
            <a:fld id="{C43BBA5E-0BA1-4A9A-B3AC-1B0F30530422}" type="slidenum">
              <a:rPr lang="en-US" smtClean="0"/>
              <a:pPr>
                <a:defRPr/>
              </a:pPr>
              <a:t>31</a:t>
            </a:fld>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r>
              <a:rPr lang="en-US" smtClean="0"/>
              <a:t>Nuts and Bolts</a:t>
            </a:r>
            <a:r>
              <a:rPr lang="en-US" sz="2800" smtClean="0"/>
              <a:t>, cont’d. 3</a:t>
            </a:r>
          </a:p>
        </p:txBody>
      </p:sp>
      <p:sp>
        <p:nvSpPr>
          <p:cNvPr id="49154" name="Rectangle 3"/>
          <p:cNvSpPr>
            <a:spLocks noGrp="1" noChangeArrowheads="1"/>
          </p:cNvSpPr>
          <p:nvPr>
            <p:ph type="body" idx="1"/>
          </p:nvPr>
        </p:nvSpPr>
        <p:spPr>
          <a:xfrm>
            <a:off x="457200" y="1295400"/>
            <a:ext cx="8305800" cy="4876800"/>
          </a:xfrm>
        </p:spPr>
        <p:txBody>
          <a:bodyPr/>
          <a:lstStyle/>
          <a:p>
            <a:pPr>
              <a:buFontTx/>
              <a:buNone/>
              <a:defRPr/>
            </a:pPr>
            <a:r>
              <a:rPr lang="en-US" b="1" dirty="0" smtClean="0"/>
              <a:t>Confidentiality and Informed Consent</a:t>
            </a:r>
          </a:p>
          <a:p>
            <a:pPr marL="0" indent="0">
              <a:buFontTx/>
              <a:buNone/>
              <a:defRPr/>
            </a:pPr>
            <a:endParaRPr lang="en-US" sz="500" dirty="0" smtClean="0"/>
          </a:p>
          <a:p>
            <a:pPr>
              <a:defRPr/>
            </a:pPr>
            <a:r>
              <a:rPr lang="en-US" dirty="0" smtClean="0"/>
              <a:t>Do not allow confidentiality laws to be used as an obstacle to working with an individual in a nursing facility</a:t>
            </a:r>
          </a:p>
        </p:txBody>
      </p:sp>
      <p:sp>
        <p:nvSpPr>
          <p:cNvPr id="2" name="Slide Number Placeholder 1"/>
          <p:cNvSpPr>
            <a:spLocks noGrp="1"/>
          </p:cNvSpPr>
          <p:nvPr>
            <p:ph type="sldNum" sz="quarter" idx="10"/>
          </p:nvPr>
        </p:nvSpPr>
        <p:spPr/>
        <p:txBody>
          <a:bodyPr/>
          <a:lstStyle/>
          <a:p>
            <a:pPr>
              <a:defRPr/>
            </a:pPr>
            <a:fld id="{CD034905-ADDE-491C-B71B-6388FA2FE7C0}" type="slidenum">
              <a:rPr lang="en-US" smtClean="0"/>
              <a:pPr>
                <a:defRPr/>
              </a:pPr>
              <a:t>32</a:t>
            </a:fld>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r>
              <a:rPr lang="en-US" smtClean="0"/>
              <a:t>Nuts and Bolts</a:t>
            </a:r>
            <a:r>
              <a:rPr lang="en-US" sz="2800" smtClean="0"/>
              <a:t>, cont’d. 4</a:t>
            </a:r>
            <a:endParaRPr lang="en-US" smtClean="0"/>
          </a:p>
        </p:txBody>
      </p:sp>
      <p:sp>
        <p:nvSpPr>
          <p:cNvPr id="50178" name="Rectangle 3"/>
          <p:cNvSpPr>
            <a:spLocks noGrp="1" noChangeArrowheads="1"/>
          </p:cNvSpPr>
          <p:nvPr>
            <p:ph type="body" idx="1"/>
          </p:nvPr>
        </p:nvSpPr>
        <p:spPr/>
        <p:txBody>
          <a:bodyPr/>
          <a:lstStyle/>
          <a:p>
            <a:pPr>
              <a:buFontTx/>
              <a:buNone/>
              <a:defRPr/>
            </a:pPr>
            <a:r>
              <a:rPr lang="en-US" b="1" dirty="0" smtClean="0"/>
              <a:t>Keeping Notes</a:t>
            </a:r>
          </a:p>
          <a:p>
            <a:pPr marL="0" indent="0">
              <a:buFontTx/>
              <a:buNone/>
              <a:defRPr/>
            </a:pPr>
            <a:endParaRPr lang="en-US" sz="500" dirty="0" smtClean="0"/>
          </a:p>
          <a:p>
            <a:pPr>
              <a:defRPr/>
            </a:pPr>
            <a:r>
              <a:rPr lang="en-US" dirty="0" smtClean="0"/>
              <a:t>Notes should be complete, but do not have to be extensive</a:t>
            </a:r>
          </a:p>
          <a:p>
            <a:pPr marL="0" indent="0">
              <a:buFontTx/>
              <a:buNone/>
              <a:defRPr/>
            </a:pPr>
            <a:endParaRPr lang="en-US" sz="500" dirty="0" smtClean="0"/>
          </a:p>
          <a:p>
            <a:pPr>
              <a:defRPr/>
            </a:pPr>
            <a:r>
              <a:rPr lang="en-US" dirty="0" smtClean="0"/>
              <a:t>Include contact information for relevant people </a:t>
            </a:r>
          </a:p>
          <a:p>
            <a:pPr marL="0" indent="0">
              <a:buFontTx/>
              <a:buNone/>
              <a:defRPr/>
            </a:pPr>
            <a:endParaRPr lang="en-US" sz="500" dirty="0" smtClean="0"/>
          </a:p>
          <a:p>
            <a:pPr>
              <a:defRPr/>
            </a:pPr>
            <a:r>
              <a:rPr lang="en-US" dirty="0" smtClean="0"/>
              <a:t>Do not duplicate other information that is easily obtainable </a:t>
            </a:r>
          </a:p>
          <a:p>
            <a:pPr marL="0" indent="0">
              <a:buFontTx/>
              <a:buNone/>
              <a:defRPr/>
            </a:pPr>
            <a:endParaRPr lang="en-US" sz="500" dirty="0" smtClean="0"/>
          </a:p>
          <a:p>
            <a:pPr>
              <a:defRPr/>
            </a:pPr>
            <a:r>
              <a:rPr lang="en-US" dirty="0" smtClean="0"/>
              <a:t>Keep track of follow-up actions that are needed </a:t>
            </a:r>
          </a:p>
          <a:p>
            <a:pPr marL="0" indent="0">
              <a:buFontTx/>
              <a:buNone/>
              <a:defRPr/>
            </a:pPr>
            <a:endParaRPr lang="en-US" sz="500" dirty="0" smtClean="0"/>
          </a:p>
          <a:p>
            <a:pPr>
              <a:defRPr/>
            </a:pPr>
            <a:r>
              <a:rPr lang="en-US" dirty="0" smtClean="0"/>
              <a:t>Just the facts: do not include personal opinions </a:t>
            </a:r>
          </a:p>
        </p:txBody>
      </p:sp>
      <p:sp>
        <p:nvSpPr>
          <p:cNvPr id="2" name="Slide Number Placeholder 1"/>
          <p:cNvSpPr>
            <a:spLocks noGrp="1"/>
          </p:cNvSpPr>
          <p:nvPr>
            <p:ph type="sldNum" sz="quarter" idx="10"/>
          </p:nvPr>
        </p:nvSpPr>
        <p:spPr/>
        <p:txBody>
          <a:bodyPr/>
          <a:lstStyle/>
          <a:p>
            <a:pPr>
              <a:defRPr/>
            </a:pPr>
            <a:fld id="{6FB2A9D4-6DD4-429D-B423-40E4609E44E8}" type="slidenum">
              <a:rPr lang="en-US" smtClean="0"/>
              <a:pPr>
                <a:defRPr/>
              </a:pPr>
              <a:t>33</a:t>
            </a:fld>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r>
              <a:rPr lang="en-US" smtClean="0"/>
              <a:t>Nuts and Bolts</a:t>
            </a:r>
            <a:r>
              <a:rPr lang="en-US" sz="2800" smtClean="0"/>
              <a:t>, cont’d. 5</a:t>
            </a:r>
            <a:endParaRPr lang="en-US" smtClean="0"/>
          </a:p>
        </p:txBody>
      </p:sp>
      <p:sp>
        <p:nvSpPr>
          <p:cNvPr id="51202" name="Rectangle 3"/>
          <p:cNvSpPr>
            <a:spLocks noGrp="1" noChangeArrowheads="1"/>
          </p:cNvSpPr>
          <p:nvPr>
            <p:ph type="body" idx="1"/>
          </p:nvPr>
        </p:nvSpPr>
        <p:spPr/>
        <p:txBody>
          <a:bodyPr/>
          <a:lstStyle/>
          <a:p>
            <a:pPr>
              <a:buFontTx/>
              <a:buNone/>
              <a:defRPr/>
            </a:pPr>
            <a:r>
              <a:rPr lang="en-US" b="1" dirty="0" smtClean="0"/>
              <a:t>Review Medical Records</a:t>
            </a:r>
          </a:p>
          <a:p>
            <a:pPr marL="0" indent="0">
              <a:buFontTx/>
              <a:buNone/>
              <a:defRPr/>
            </a:pPr>
            <a:endParaRPr lang="en-US" sz="500" dirty="0" smtClean="0"/>
          </a:p>
          <a:p>
            <a:pPr>
              <a:defRPr/>
            </a:pPr>
            <a:r>
              <a:rPr lang="en-US" dirty="0" smtClean="0"/>
              <a:t>Every person in a nursing facility has a medical record.  These medical records can help the transition facilitator better understand the individual’s needs. </a:t>
            </a:r>
          </a:p>
          <a:p>
            <a:pPr marL="0" indent="0">
              <a:buFontTx/>
              <a:buNone/>
              <a:defRPr/>
            </a:pPr>
            <a:endParaRPr lang="en-US" sz="500" dirty="0" smtClean="0"/>
          </a:p>
          <a:p>
            <a:pPr>
              <a:defRPr/>
            </a:pPr>
            <a:r>
              <a:rPr lang="en-US" dirty="0" smtClean="0"/>
              <a:t>Help assure that needed medication and medical treatments will be included in the plan</a:t>
            </a:r>
          </a:p>
        </p:txBody>
      </p:sp>
      <p:sp>
        <p:nvSpPr>
          <p:cNvPr id="2" name="Slide Number Placeholder 1"/>
          <p:cNvSpPr>
            <a:spLocks noGrp="1"/>
          </p:cNvSpPr>
          <p:nvPr>
            <p:ph type="sldNum" sz="quarter" idx="10"/>
          </p:nvPr>
        </p:nvSpPr>
        <p:spPr/>
        <p:txBody>
          <a:bodyPr/>
          <a:lstStyle/>
          <a:p>
            <a:pPr>
              <a:defRPr/>
            </a:pPr>
            <a:fld id="{D4D4AE05-2CEF-4FDB-95B3-EAFDE1303090}" type="slidenum">
              <a:rPr lang="en-US" smtClean="0"/>
              <a:pPr>
                <a:defRPr/>
              </a:pPr>
              <a:t>34</a:t>
            </a:fld>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r>
              <a:rPr lang="en-US" smtClean="0"/>
              <a:t>Nuts and Bolts</a:t>
            </a:r>
            <a:r>
              <a:rPr lang="en-US" sz="2800" smtClean="0"/>
              <a:t>, cont’d. 6</a:t>
            </a:r>
            <a:endParaRPr lang="en-US" smtClean="0"/>
          </a:p>
        </p:txBody>
      </p:sp>
      <p:sp>
        <p:nvSpPr>
          <p:cNvPr id="52226" name="Rectangle 3"/>
          <p:cNvSpPr>
            <a:spLocks noGrp="1" noChangeArrowheads="1"/>
          </p:cNvSpPr>
          <p:nvPr>
            <p:ph type="body" idx="1"/>
          </p:nvPr>
        </p:nvSpPr>
        <p:spPr/>
        <p:txBody>
          <a:bodyPr/>
          <a:lstStyle/>
          <a:p>
            <a:pPr>
              <a:buFontTx/>
              <a:buNone/>
              <a:defRPr/>
            </a:pPr>
            <a:r>
              <a:rPr lang="en-US" b="1" dirty="0" smtClean="0"/>
              <a:t>Review Medical Records</a:t>
            </a:r>
          </a:p>
          <a:p>
            <a:pPr marL="0" indent="0">
              <a:buFontTx/>
              <a:buNone/>
              <a:defRPr/>
            </a:pPr>
            <a:endParaRPr lang="en-US" sz="500" dirty="0" smtClean="0"/>
          </a:p>
          <a:p>
            <a:pPr>
              <a:defRPr/>
            </a:pPr>
            <a:r>
              <a:rPr lang="en-US" dirty="0" smtClean="0"/>
              <a:t>Concentrate on the most current and factual information in the record</a:t>
            </a:r>
          </a:p>
          <a:p>
            <a:pPr marL="0" indent="0">
              <a:buFontTx/>
              <a:buNone/>
              <a:defRPr/>
            </a:pPr>
            <a:endParaRPr lang="en-US" sz="500" dirty="0" smtClean="0"/>
          </a:p>
          <a:p>
            <a:pPr>
              <a:defRPr/>
            </a:pPr>
            <a:r>
              <a:rPr lang="en-US" dirty="0" smtClean="0"/>
              <a:t>Important, but only one piece of information; these records don’t tell us about the services needed in the community nor the person’s preferences and desires</a:t>
            </a:r>
          </a:p>
        </p:txBody>
      </p:sp>
      <p:sp>
        <p:nvSpPr>
          <p:cNvPr id="2" name="Slide Number Placeholder 1"/>
          <p:cNvSpPr>
            <a:spLocks noGrp="1"/>
          </p:cNvSpPr>
          <p:nvPr>
            <p:ph type="sldNum" sz="quarter" idx="10"/>
          </p:nvPr>
        </p:nvSpPr>
        <p:spPr/>
        <p:txBody>
          <a:bodyPr/>
          <a:lstStyle/>
          <a:p>
            <a:pPr>
              <a:defRPr/>
            </a:pPr>
            <a:fld id="{62A650A7-54F6-4256-B8D9-7339F745F101}" type="slidenum">
              <a:rPr lang="en-US" smtClean="0"/>
              <a:pPr>
                <a:defRPr/>
              </a:pPr>
              <a:t>35</a:t>
            </a:fld>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152400" y="381000"/>
            <a:ext cx="7620000" cy="715963"/>
          </a:xfrm>
        </p:spPr>
        <p:txBody>
          <a:bodyPr/>
          <a:lstStyle/>
          <a:p>
            <a:r>
              <a:rPr lang="en-US" smtClean="0"/>
              <a:t>Questions and Answers</a:t>
            </a:r>
          </a:p>
        </p:txBody>
      </p:sp>
      <p:sp>
        <p:nvSpPr>
          <p:cNvPr id="54274" name="Slide Number Placeholder 3"/>
          <p:cNvSpPr>
            <a:spLocks noGrp="1"/>
          </p:cNvSpPr>
          <p:nvPr>
            <p:ph type="sldNum" sz="quarter" idx="10"/>
          </p:nvPr>
        </p:nvSpPr>
        <p:spPr>
          <a:noFill/>
          <a:ln>
            <a:miter lim="800000"/>
            <a:headEnd/>
            <a:tailEnd/>
          </a:ln>
        </p:spPr>
        <p:txBody>
          <a:bodyPr/>
          <a:lstStyle/>
          <a:p>
            <a:fld id="{3C455430-5589-480A-BB31-3253847110D2}" type="slidenum">
              <a:rPr lang="en-US" smtClean="0">
                <a:latin typeface="Arial" charset="0"/>
                <a:cs typeface="Arial" charset="0"/>
              </a:rPr>
              <a:pPr/>
              <a:t>36</a:t>
            </a:fld>
            <a:endParaRPr lang="en-US" smtClean="0">
              <a:latin typeface="Arial" charset="0"/>
              <a:cs typeface="Arial" charset="0"/>
            </a:endParaRP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6"/>
          <p:cNvSpPr>
            <a:spLocks noGrp="1" noChangeArrowheads="1"/>
          </p:cNvSpPr>
          <p:nvPr>
            <p:ph type="sldNum" sz="quarter" idx="10"/>
          </p:nvPr>
        </p:nvSpPr>
        <p:spPr>
          <a:noFill/>
          <a:ln>
            <a:miter lim="800000"/>
            <a:headEnd/>
            <a:tailEnd/>
          </a:ln>
        </p:spPr>
        <p:txBody>
          <a:bodyPr/>
          <a:lstStyle/>
          <a:p>
            <a:fld id="{D956A7AE-9C1B-4555-BDDF-864753F82FC1}" type="slidenum">
              <a:rPr lang="en-US" smtClean="0">
                <a:latin typeface="Arial" charset="0"/>
                <a:cs typeface="Arial" charset="0"/>
              </a:rPr>
              <a:pPr/>
              <a:t>37</a:t>
            </a:fld>
            <a:endParaRPr lang="en-US" smtClean="0">
              <a:latin typeface="Arial" charset="0"/>
              <a:cs typeface="Arial" charset="0"/>
            </a:endParaRPr>
          </a:p>
        </p:txBody>
      </p:sp>
      <p:sp>
        <p:nvSpPr>
          <p:cNvPr id="55298" name="Rectangle 2"/>
          <p:cNvSpPr>
            <a:spLocks noGrp="1" noChangeArrowheads="1"/>
          </p:cNvSpPr>
          <p:nvPr>
            <p:ph type="title"/>
          </p:nvPr>
        </p:nvSpPr>
        <p:spPr>
          <a:xfrm>
            <a:off x="152400" y="381000"/>
            <a:ext cx="7696200" cy="715963"/>
          </a:xfrm>
        </p:spPr>
        <p:txBody>
          <a:bodyPr/>
          <a:lstStyle/>
          <a:p>
            <a:r>
              <a:rPr lang="en-US" smtClean="0"/>
              <a:t>Wrap Up and Evaluation</a:t>
            </a:r>
          </a:p>
        </p:txBody>
      </p:sp>
      <p:sp>
        <p:nvSpPr>
          <p:cNvPr id="55299" name="Rectangle 3"/>
          <p:cNvSpPr>
            <a:spLocks noGrp="1" noChangeArrowheads="1"/>
          </p:cNvSpPr>
          <p:nvPr>
            <p:ph type="body" idx="1"/>
          </p:nvPr>
        </p:nvSpPr>
        <p:spPr/>
        <p:txBody>
          <a:bodyPr/>
          <a:lstStyle/>
          <a:p>
            <a:pPr marL="0" indent="0">
              <a:buFontTx/>
              <a:buNone/>
            </a:pPr>
            <a:r>
              <a:rPr lang="en-US" smtClean="0"/>
              <a:t>Please complete the evaluation of this program by clicking here:</a:t>
            </a:r>
          </a:p>
          <a:p>
            <a:pPr marL="0" indent="0">
              <a:buFontTx/>
              <a:buNone/>
            </a:pPr>
            <a:r>
              <a:rPr lang="en-US" smtClean="0">
                <a:hlinkClick r:id="rId3"/>
              </a:rPr>
              <a:t>https://vovici.com/wsb.dll/s/12291g4c0fa</a:t>
            </a:r>
            <a:endParaRPr lang="en-US" smtClean="0"/>
          </a:p>
          <a:p>
            <a:pPr marL="0" indent="0">
              <a:buFontTx/>
              <a:buNone/>
            </a:pPr>
            <a:endParaRPr lang="en-US"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152400" y="381000"/>
            <a:ext cx="7696200" cy="715963"/>
          </a:xfrm>
        </p:spPr>
        <p:txBody>
          <a:bodyPr/>
          <a:lstStyle/>
          <a:p>
            <a:r>
              <a:rPr lang="en-US" smtClean="0"/>
              <a:t>New Community Opportunities </a:t>
            </a:r>
            <a:br>
              <a:rPr lang="en-US" smtClean="0"/>
            </a:br>
            <a:r>
              <a:rPr lang="en-US" smtClean="0"/>
              <a:t>Attribution</a:t>
            </a:r>
          </a:p>
        </p:txBody>
      </p:sp>
      <p:sp>
        <p:nvSpPr>
          <p:cNvPr id="56322" name="Content Placeholder 2"/>
          <p:cNvSpPr>
            <a:spLocks noGrp="1"/>
          </p:cNvSpPr>
          <p:nvPr>
            <p:ph type="body" idx="1"/>
          </p:nvPr>
        </p:nvSpPr>
        <p:spPr>
          <a:xfrm>
            <a:off x="457200" y="1295400"/>
            <a:ext cx="8534400" cy="4876800"/>
          </a:xfrm>
        </p:spPr>
        <p:txBody>
          <a:bodyPr/>
          <a:lstStyle/>
          <a:p>
            <a:pPr>
              <a:buFontTx/>
              <a:buNone/>
            </a:pPr>
            <a:endParaRPr lang="en-US" smtClean="0"/>
          </a:p>
          <a:p>
            <a:pPr>
              <a:buFontTx/>
              <a:buNone/>
            </a:pPr>
            <a:endParaRPr lang="en-US" sz="800" smtClean="0"/>
          </a:p>
          <a:p>
            <a:pPr>
              <a:buFontTx/>
              <a:buNone/>
            </a:pPr>
            <a:endParaRPr lang="en-US" sz="800" smtClean="0"/>
          </a:p>
          <a:p>
            <a:pPr>
              <a:buFontTx/>
              <a:buNone/>
            </a:pPr>
            <a:endParaRPr lang="en-US" b="1" smtClean="0"/>
          </a:p>
          <a:p>
            <a:pPr>
              <a:buFontTx/>
              <a:buNone/>
            </a:pPr>
            <a:endParaRPr lang="en-US" smtClean="0"/>
          </a:p>
        </p:txBody>
      </p:sp>
      <p:sp>
        <p:nvSpPr>
          <p:cNvPr id="56323" name="Slide Number Placeholder 3"/>
          <p:cNvSpPr>
            <a:spLocks noGrp="1"/>
          </p:cNvSpPr>
          <p:nvPr>
            <p:ph type="sldNum" sz="quarter" idx="10"/>
          </p:nvPr>
        </p:nvSpPr>
        <p:spPr>
          <a:noFill/>
          <a:ln>
            <a:miter lim="800000"/>
            <a:headEnd/>
            <a:tailEnd/>
          </a:ln>
        </p:spPr>
        <p:txBody>
          <a:bodyPr/>
          <a:lstStyle/>
          <a:p>
            <a:fld id="{F96ECE72-1803-41D9-954B-7805B7D41DA6}" type="slidenum">
              <a:rPr lang="en-US" smtClean="0">
                <a:latin typeface="Arial" charset="0"/>
                <a:cs typeface="Arial" charset="0"/>
              </a:rPr>
              <a:pPr/>
              <a:t>38</a:t>
            </a:fld>
            <a:endParaRPr lang="en-US" smtClean="0">
              <a:latin typeface="Arial" charset="0"/>
              <a:cs typeface="Arial" charset="0"/>
            </a:endParaRPr>
          </a:p>
        </p:txBody>
      </p:sp>
      <p:sp>
        <p:nvSpPr>
          <p:cNvPr id="56324" name="Content Placeholder 6"/>
          <p:cNvSpPr>
            <a:spLocks/>
          </p:cNvSpPr>
          <p:nvPr/>
        </p:nvSpPr>
        <p:spPr bwMode="auto">
          <a:xfrm>
            <a:off x="381000" y="1371600"/>
            <a:ext cx="8610600" cy="4876800"/>
          </a:xfrm>
          <a:prstGeom prst="rect">
            <a:avLst/>
          </a:prstGeom>
          <a:noFill/>
          <a:ln w="9525">
            <a:noFill/>
            <a:miter lim="800000"/>
            <a:headEnd/>
            <a:tailEnd/>
          </a:ln>
        </p:spPr>
        <p:txBody>
          <a:bodyPr/>
          <a:lstStyle/>
          <a:p>
            <a:pPr marL="342900" indent="-342900">
              <a:spcBef>
                <a:spcPct val="20000"/>
              </a:spcBef>
              <a:buClr>
                <a:srgbClr val="000066"/>
              </a:buClr>
            </a:pPr>
            <a:r>
              <a:rPr lang="en-US" sz="2200" b="0">
                <a:latin typeface="Tahoma" pitchFamily="34" charset="0"/>
              </a:rPr>
              <a:t>	</a:t>
            </a:r>
            <a:r>
              <a:rPr lang="en-US" sz="2400" b="0">
                <a:latin typeface="Tahoma" pitchFamily="34" charset="0"/>
              </a:rPr>
              <a:t>This webinar is presented by the New Community Opportunities Center, a national training and technical assistance project of ILRU, Independent Living Research Utilization. </a:t>
            </a:r>
            <a:r>
              <a:rPr lang="en-US" sz="2400" b="0"/>
              <a:t>This webinar was organized and facilitated by the National Council on Independent Living (NCIL). </a:t>
            </a:r>
            <a:r>
              <a:rPr lang="en-US" sz="2400" b="0">
                <a:latin typeface="Tahoma" pitchFamily="34" charset="0"/>
              </a:rPr>
              <a:t>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sldNum" sz="quarter" idx="10"/>
          </p:nvPr>
        </p:nvSpPr>
        <p:spPr>
          <a:extLst>
            <a:ext uri="{909E8E84-426E-40DD-AFC4-6F175D3DCCD1}"/>
            <a:ext uri="{91240B29-F687-4F45-9708-019B960494DF}"/>
          </a:extLst>
        </p:spPr>
        <p:txBody>
          <a:bodyP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eaLnBrk="1" hangingPunct="1">
              <a:defRPr/>
            </a:pPr>
            <a:fld id="{39331939-4239-4112-A217-10B4481BC292}" type="slidenum">
              <a:rPr lang="en-US" sz="800" smtClean="0"/>
              <a:pPr eaLnBrk="1" hangingPunct="1">
                <a:defRPr/>
              </a:pPr>
              <a:t>3</a:t>
            </a:fld>
            <a:endParaRPr lang="en-US" sz="800" smtClean="0"/>
          </a:p>
        </p:txBody>
      </p:sp>
      <p:sp>
        <p:nvSpPr>
          <p:cNvPr id="20482" name="Title 1"/>
          <p:cNvSpPr>
            <a:spLocks noGrp="1"/>
          </p:cNvSpPr>
          <p:nvPr>
            <p:ph type="title"/>
          </p:nvPr>
        </p:nvSpPr>
        <p:spPr>
          <a:xfrm>
            <a:off x="152400" y="228600"/>
            <a:ext cx="8686800" cy="715963"/>
          </a:xfrm>
        </p:spPr>
        <p:txBody>
          <a:bodyPr/>
          <a:lstStyle/>
          <a:p>
            <a:r>
              <a:rPr lang="en-US" smtClean="0"/>
              <a:t>Community Alternatives Project Team</a:t>
            </a:r>
          </a:p>
        </p:txBody>
      </p:sp>
      <p:sp>
        <p:nvSpPr>
          <p:cNvPr id="20483" name="Content Placeholder 2"/>
          <p:cNvSpPr>
            <a:spLocks noGrp="1"/>
          </p:cNvSpPr>
          <p:nvPr>
            <p:ph type="body" idx="1"/>
          </p:nvPr>
        </p:nvSpPr>
        <p:spPr>
          <a:xfrm>
            <a:off x="304800" y="1066800"/>
            <a:ext cx="8686800" cy="5334000"/>
          </a:xfrm>
        </p:spPr>
        <p:txBody>
          <a:bodyPr/>
          <a:lstStyle/>
          <a:p>
            <a:pPr>
              <a:buFontTx/>
              <a:buNone/>
            </a:pPr>
            <a:r>
              <a:rPr lang="en-US" smtClean="0"/>
              <a:t>ILRU’s partners and collaborators in the community alternatives activities include </a:t>
            </a:r>
          </a:p>
          <a:p>
            <a:r>
              <a:rPr lang="en-US" smtClean="0"/>
              <a:t>Utah State University, Center for Persons with Disabilities</a:t>
            </a:r>
          </a:p>
          <a:p>
            <a:r>
              <a:rPr lang="en-US" smtClean="0"/>
              <a:t>National Council on Independent Living</a:t>
            </a:r>
          </a:p>
          <a:p>
            <a:r>
              <a:rPr lang="en-US" smtClean="0"/>
              <a:t>Suzanne Crisp, national community alternatives expert</a:t>
            </a:r>
          </a:p>
          <a:p>
            <a:r>
              <a:rPr lang="en-US" smtClean="0"/>
              <a:t>Association of Programs for Rural Independent Living</a:t>
            </a:r>
          </a:p>
          <a:p>
            <a:r>
              <a:rPr lang="en-US" smtClean="0"/>
              <a:t>Michele Martin, Social Media Consultant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Introduction and Contact Information</a:t>
            </a:r>
          </a:p>
        </p:txBody>
      </p:sp>
      <p:sp>
        <p:nvSpPr>
          <p:cNvPr id="21506" name="Content Placeholder 2"/>
          <p:cNvSpPr>
            <a:spLocks noGrp="1"/>
          </p:cNvSpPr>
          <p:nvPr>
            <p:ph idx="1"/>
          </p:nvPr>
        </p:nvSpPr>
        <p:spPr/>
        <p:txBody>
          <a:bodyPr/>
          <a:lstStyle/>
          <a:p>
            <a:pPr>
              <a:buFontTx/>
              <a:buNone/>
            </a:pPr>
            <a:r>
              <a:rPr lang="en-US" b="1" smtClean="0"/>
              <a:t>Bruce E. Darling</a:t>
            </a:r>
            <a:endParaRPr lang="en-US" smtClean="0"/>
          </a:p>
          <a:p>
            <a:pPr>
              <a:buFontTx/>
              <a:buNone/>
            </a:pPr>
            <a:r>
              <a:rPr lang="en-US" smtClean="0"/>
              <a:t>President/CEO</a:t>
            </a:r>
          </a:p>
          <a:p>
            <a:pPr>
              <a:buFontTx/>
              <a:buNone/>
            </a:pPr>
            <a:r>
              <a:rPr lang="en-US" smtClean="0"/>
              <a:t>Center for Disability Rights, Rochester NY</a:t>
            </a:r>
          </a:p>
          <a:p>
            <a:pPr>
              <a:buFontTx/>
              <a:buNone/>
            </a:pPr>
            <a:r>
              <a:rPr lang="en-US" smtClean="0"/>
              <a:t>     BDarling@CDRNYS.org</a:t>
            </a:r>
          </a:p>
          <a:p>
            <a:pPr>
              <a:buFontTx/>
              <a:buNone/>
            </a:pPr>
            <a:r>
              <a:rPr lang="en-US" smtClean="0"/>
              <a:t>     585-546-7510</a:t>
            </a:r>
          </a:p>
          <a:p>
            <a:pPr>
              <a:buFontTx/>
              <a:buNone/>
            </a:pPr>
            <a:r>
              <a:rPr lang="en-US" smtClean="0"/>
              <a:t>               …and an ADAPT Organizer</a:t>
            </a:r>
          </a:p>
        </p:txBody>
      </p:sp>
      <p:sp>
        <p:nvSpPr>
          <p:cNvPr id="21507"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B2B7A0F3-AE1C-49A7-B792-9E9DF6D81502}" type="slidenum">
              <a:rPr lang="en-US" sz="800"/>
              <a:pPr algn="r"/>
              <a:t>4</a:t>
            </a:fld>
            <a:endParaRPr lang="en-US" sz="800"/>
          </a:p>
        </p:txBody>
      </p:sp>
      <p:sp>
        <p:nvSpPr>
          <p:cNvPr id="2" name="Slide Number Placeholder 1"/>
          <p:cNvSpPr>
            <a:spLocks noGrp="1"/>
          </p:cNvSpPr>
          <p:nvPr>
            <p:ph type="sldNum" sz="quarter" idx="10"/>
          </p:nvPr>
        </p:nvSpPr>
        <p:spPr/>
        <p:txBody>
          <a:bodyPr/>
          <a:lstStyle/>
          <a:p>
            <a:pPr>
              <a:defRPr/>
            </a:pPr>
            <a:fld id="{69368F32-9E57-4CD0-86F5-BCD63C09051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Setting the Stage</a:t>
            </a:r>
          </a:p>
        </p:txBody>
      </p:sp>
      <p:sp>
        <p:nvSpPr>
          <p:cNvPr id="22530" name="Content Placeholder 2"/>
          <p:cNvSpPr>
            <a:spLocks noGrp="1"/>
          </p:cNvSpPr>
          <p:nvPr>
            <p:ph idx="1"/>
          </p:nvPr>
        </p:nvSpPr>
        <p:spPr/>
        <p:txBody>
          <a:bodyPr/>
          <a:lstStyle/>
          <a:p>
            <a:pPr>
              <a:buFontTx/>
              <a:buNone/>
            </a:pPr>
            <a:endParaRPr lang="en-US" smtClean="0"/>
          </a:p>
          <a:p>
            <a:pPr>
              <a:buFontTx/>
              <a:buNone/>
            </a:pPr>
            <a:r>
              <a:rPr lang="en-US" smtClean="0"/>
              <a:t>There’s a law called the </a:t>
            </a:r>
          </a:p>
          <a:p>
            <a:pPr>
              <a:buFontTx/>
              <a:buNone/>
            </a:pPr>
            <a:r>
              <a:rPr lang="en-US" smtClean="0"/>
              <a:t>Americans with Disabilities Act.</a:t>
            </a:r>
          </a:p>
          <a:p>
            <a:pPr>
              <a:buFontTx/>
              <a:buNone/>
            </a:pPr>
            <a:endParaRPr lang="en-US" smtClean="0"/>
          </a:p>
          <a:p>
            <a:pPr>
              <a:buFontTx/>
              <a:buNone/>
            </a:pPr>
            <a:r>
              <a:rPr lang="en-US" smtClean="0"/>
              <a:t>There’s a Supreme Court decision, called </a:t>
            </a:r>
            <a:r>
              <a:rPr lang="en-US" u="sng" smtClean="0"/>
              <a:t>Olmstead</a:t>
            </a:r>
            <a:r>
              <a:rPr lang="en-US" smtClean="0"/>
              <a:t>.</a:t>
            </a:r>
          </a:p>
          <a:p>
            <a:pPr>
              <a:buFontTx/>
              <a:buNone/>
            </a:pPr>
            <a:endParaRPr lang="en-US" smtClean="0"/>
          </a:p>
          <a:p>
            <a:pPr algn="ctr">
              <a:buFontTx/>
              <a:buNone/>
            </a:pPr>
            <a:r>
              <a:rPr lang="en-US" smtClean="0"/>
              <a:t>It’s a civil rights thing.</a:t>
            </a:r>
          </a:p>
          <a:p>
            <a:pPr>
              <a:buFont typeface="Symbol" pitchFamily="18" charset="2"/>
              <a:buNone/>
            </a:pPr>
            <a:endParaRPr lang="en-US" smtClean="0"/>
          </a:p>
        </p:txBody>
      </p:sp>
      <p:sp>
        <p:nvSpPr>
          <p:cNvPr id="22531"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4D714546-1630-4355-95E2-F308436AB179}" type="slidenum">
              <a:rPr lang="en-US" sz="800"/>
              <a:pPr algn="r"/>
              <a:t>5</a:t>
            </a:fld>
            <a:endParaRPr lang="en-US" sz="800"/>
          </a:p>
        </p:txBody>
      </p:sp>
      <p:sp>
        <p:nvSpPr>
          <p:cNvPr id="2" name="Slide Number Placeholder 1"/>
          <p:cNvSpPr>
            <a:spLocks noGrp="1"/>
          </p:cNvSpPr>
          <p:nvPr>
            <p:ph type="sldNum" sz="quarter" idx="10"/>
          </p:nvPr>
        </p:nvSpPr>
        <p:spPr/>
        <p:txBody>
          <a:bodyPr/>
          <a:lstStyle/>
          <a:p>
            <a:pPr>
              <a:defRPr/>
            </a:pPr>
            <a:fld id="{F3BA3D6A-B0BF-45E7-BB38-C9B458C64B30}"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Current Issues</a:t>
            </a:r>
          </a:p>
        </p:txBody>
      </p:sp>
      <p:sp>
        <p:nvSpPr>
          <p:cNvPr id="23554" name="Content Placeholder 2"/>
          <p:cNvSpPr>
            <a:spLocks noGrp="1"/>
          </p:cNvSpPr>
          <p:nvPr>
            <p:ph idx="1"/>
          </p:nvPr>
        </p:nvSpPr>
        <p:spPr/>
        <p:txBody>
          <a:bodyPr/>
          <a:lstStyle/>
          <a:p>
            <a:pPr marL="0" indent="0">
              <a:buFontTx/>
              <a:buNone/>
            </a:pPr>
            <a:r>
              <a:rPr lang="en-US" smtClean="0"/>
              <a:t>We live in interesting times.</a:t>
            </a:r>
          </a:p>
          <a:p>
            <a:pPr marL="0" indent="0">
              <a:buFontTx/>
              <a:buNone/>
            </a:pPr>
            <a:r>
              <a:rPr lang="en-US" smtClean="0"/>
              <a:t>A lot is changing.</a:t>
            </a:r>
          </a:p>
          <a:p>
            <a:pPr marL="0" indent="0">
              <a:buFontTx/>
              <a:buNone/>
            </a:pPr>
            <a:endParaRPr lang="en-US" smtClean="0"/>
          </a:p>
          <a:p>
            <a:pPr marL="0" indent="0">
              <a:buFontTx/>
              <a:buNone/>
            </a:pPr>
            <a:r>
              <a:rPr lang="en-US" b="1" smtClean="0"/>
              <a:t>State Budget Issues</a:t>
            </a:r>
          </a:p>
          <a:p>
            <a:pPr marL="0" indent="0">
              <a:buFontTx/>
              <a:buNone/>
            </a:pPr>
            <a:r>
              <a:rPr lang="en-US" smtClean="0"/>
              <a:t>States are facing serious budget problems, but that doesn’t eliminate the expectation that they comply with </a:t>
            </a:r>
            <a:r>
              <a:rPr lang="en-US" u="sng" smtClean="0"/>
              <a:t>Olmstead</a:t>
            </a:r>
            <a:r>
              <a:rPr lang="en-US" smtClean="0"/>
              <a:t>.</a:t>
            </a:r>
          </a:p>
        </p:txBody>
      </p:sp>
      <p:sp>
        <p:nvSpPr>
          <p:cNvPr id="23555"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98D0E0F7-61AD-482D-B5D8-02BEE4743131}" type="slidenum">
              <a:rPr lang="en-US" sz="800"/>
              <a:pPr algn="r"/>
              <a:t>6</a:t>
            </a:fld>
            <a:endParaRPr lang="en-US" sz="800"/>
          </a:p>
        </p:txBody>
      </p:sp>
      <p:sp>
        <p:nvSpPr>
          <p:cNvPr id="2" name="Slide Number Placeholder 1"/>
          <p:cNvSpPr>
            <a:spLocks noGrp="1"/>
          </p:cNvSpPr>
          <p:nvPr>
            <p:ph type="sldNum" sz="quarter" idx="10"/>
          </p:nvPr>
        </p:nvSpPr>
        <p:spPr/>
        <p:txBody>
          <a:bodyPr/>
          <a:lstStyle/>
          <a:p>
            <a:pPr>
              <a:defRPr/>
            </a:pPr>
            <a:fld id="{5F513190-EFC8-449E-94AE-40FD3EE6543A}"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Current Issues</a:t>
            </a:r>
            <a:r>
              <a:rPr lang="en-US" sz="2800" smtClean="0"/>
              <a:t>, cont’d.</a:t>
            </a:r>
            <a:endParaRPr lang="en-US" smtClean="0"/>
          </a:p>
        </p:txBody>
      </p:sp>
      <p:sp>
        <p:nvSpPr>
          <p:cNvPr id="24578" name="Content Placeholder 2"/>
          <p:cNvSpPr>
            <a:spLocks noGrp="1"/>
          </p:cNvSpPr>
          <p:nvPr>
            <p:ph idx="1"/>
          </p:nvPr>
        </p:nvSpPr>
        <p:spPr/>
        <p:txBody>
          <a:bodyPr/>
          <a:lstStyle/>
          <a:p>
            <a:pPr marL="0" indent="0">
              <a:buFontTx/>
              <a:buNone/>
            </a:pPr>
            <a:r>
              <a:rPr lang="en-US" b="1" smtClean="0"/>
              <a:t>Managed Care</a:t>
            </a:r>
          </a:p>
          <a:p>
            <a:pPr marL="0" indent="0">
              <a:buFontTx/>
              <a:buNone/>
            </a:pPr>
            <a:r>
              <a:rPr lang="en-US" smtClean="0"/>
              <a:t>Some states are bringing in managed care (others have had it).  It’s how states pay for services, but it doesn’t mean folks have lost their rights under </a:t>
            </a:r>
            <a:r>
              <a:rPr lang="en-US" u="sng" smtClean="0"/>
              <a:t>Olmstead</a:t>
            </a:r>
            <a:r>
              <a:rPr lang="en-US" smtClean="0"/>
              <a:t>.</a:t>
            </a:r>
          </a:p>
          <a:p>
            <a:pPr marL="0" indent="0">
              <a:buFont typeface="Symbol" pitchFamily="18" charset="2"/>
              <a:buNone/>
            </a:pPr>
            <a:endParaRPr lang="en-US" sz="800" u="sng" smtClean="0"/>
          </a:p>
          <a:p>
            <a:pPr marL="0" indent="0">
              <a:buFont typeface="Symbol" pitchFamily="18" charset="2"/>
              <a:buNone/>
            </a:pPr>
            <a:r>
              <a:rPr lang="en-US" b="1" smtClean="0"/>
              <a:t>Aging and Disability Resource Centers</a:t>
            </a:r>
            <a:r>
              <a:rPr lang="en-US" smtClean="0"/>
              <a:t> </a:t>
            </a:r>
          </a:p>
          <a:p>
            <a:pPr marL="0" indent="0">
              <a:buFont typeface="Symbol" pitchFamily="18" charset="2"/>
              <a:buNone/>
            </a:pPr>
            <a:r>
              <a:rPr lang="en-US" smtClean="0"/>
              <a:t>Some states are developing Aging and Disability Resource Centers, but this doesn’t prevent Centers from doing transition work!</a:t>
            </a:r>
          </a:p>
        </p:txBody>
      </p:sp>
      <p:sp>
        <p:nvSpPr>
          <p:cNvPr id="24579"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EE67279B-A886-43B2-8FD8-93CB3CCC4431}" type="slidenum">
              <a:rPr lang="en-US" sz="800"/>
              <a:pPr algn="r"/>
              <a:t>7</a:t>
            </a:fld>
            <a:endParaRPr lang="en-US" sz="800"/>
          </a:p>
        </p:txBody>
      </p:sp>
      <p:sp>
        <p:nvSpPr>
          <p:cNvPr id="2" name="Slide Number Placeholder 1"/>
          <p:cNvSpPr>
            <a:spLocks noGrp="1"/>
          </p:cNvSpPr>
          <p:nvPr>
            <p:ph type="sldNum" sz="quarter" idx="10"/>
          </p:nvPr>
        </p:nvSpPr>
        <p:spPr/>
        <p:txBody>
          <a:bodyPr/>
          <a:lstStyle/>
          <a:p>
            <a:pPr>
              <a:defRPr/>
            </a:pPr>
            <a:fld id="{388BAA5A-8E38-44E9-8A8D-AE0A76B74879}"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52400" y="228600"/>
            <a:ext cx="8763000" cy="715963"/>
          </a:xfrm>
        </p:spPr>
        <p:txBody>
          <a:bodyPr/>
          <a:lstStyle/>
          <a:p>
            <a:r>
              <a:rPr lang="en-US" smtClean="0"/>
              <a:t>Outreach</a:t>
            </a:r>
          </a:p>
        </p:txBody>
      </p:sp>
      <p:sp>
        <p:nvSpPr>
          <p:cNvPr id="25602" name="Content Placeholder 2"/>
          <p:cNvSpPr>
            <a:spLocks noGrp="1"/>
          </p:cNvSpPr>
          <p:nvPr>
            <p:ph idx="1"/>
          </p:nvPr>
        </p:nvSpPr>
        <p:spPr>
          <a:xfrm>
            <a:off x="457200" y="1143000"/>
            <a:ext cx="8534400" cy="4876800"/>
          </a:xfrm>
        </p:spPr>
        <p:txBody>
          <a:bodyPr/>
          <a:lstStyle/>
          <a:p>
            <a:pPr>
              <a:buFontTx/>
              <a:buNone/>
              <a:defRPr/>
            </a:pPr>
            <a:r>
              <a:rPr lang="en-US" b="1" dirty="0" smtClean="0"/>
              <a:t>Initial Outreach Strategies </a:t>
            </a:r>
          </a:p>
          <a:p>
            <a:pPr marL="0" indent="0">
              <a:buFontTx/>
              <a:buNone/>
              <a:defRPr/>
            </a:pPr>
            <a:endParaRPr lang="en-US" sz="1000" b="1" dirty="0" smtClean="0"/>
          </a:p>
          <a:p>
            <a:pPr>
              <a:defRPr/>
            </a:pPr>
            <a:r>
              <a:rPr lang="en-US" dirty="0" smtClean="0"/>
              <a:t>Review your consumer lists</a:t>
            </a:r>
          </a:p>
          <a:p>
            <a:pPr marL="0" indent="0">
              <a:buFontTx/>
              <a:buNone/>
              <a:defRPr/>
            </a:pPr>
            <a:endParaRPr lang="en-US" sz="1000" dirty="0" smtClean="0"/>
          </a:p>
          <a:p>
            <a:pPr>
              <a:defRPr/>
            </a:pPr>
            <a:r>
              <a:rPr lang="en-US" dirty="0" smtClean="0"/>
              <a:t>Ask your consumers</a:t>
            </a:r>
          </a:p>
          <a:p>
            <a:pPr marL="0" indent="0">
              <a:buFontTx/>
              <a:buNone/>
              <a:defRPr/>
            </a:pPr>
            <a:endParaRPr lang="en-US" sz="1000" dirty="0" smtClean="0"/>
          </a:p>
          <a:p>
            <a:pPr>
              <a:defRPr/>
            </a:pPr>
            <a:r>
              <a:rPr lang="en-US" dirty="0" smtClean="0"/>
              <a:t>Ask other people</a:t>
            </a:r>
          </a:p>
          <a:p>
            <a:pPr marL="0" indent="0">
              <a:buFontTx/>
              <a:buNone/>
              <a:defRPr/>
            </a:pPr>
            <a:endParaRPr lang="en-US" sz="1000" dirty="0" smtClean="0"/>
          </a:p>
          <a:p>
            <a:pPr>
              <a:defRPr/>
            </a:pPr>
            <a:r>
              <a:rPr lang="en-US" dirty="0" smtClean="0"/>
              <a:t>Ask people who got out</a:t>
            </a:r>
          </a:p>
        </p:txBody>
      </p:sp>
      <p:sp>
        <p:nvSpPr>
          <p:cNvPr id="25603" name="Slide Number Placeholder 3"/>
          <p:cNvSpPr txBox="1">
            <a:spLocks noGrp="1"/>
          </p:cNvSpPr>
          <p:nvPr/>
        </p:nvSpPr>
        <p:spPr bwMode="auto">
          <a:xfrm>
            <a:off x="8305800" y="6381750"/>
            <a:ext cx="609600" cy="247650"/>
          </a:xfrm>
          <a:prstGeom prst="rect">
            <a:avLst/>
          </a:prstGeom>
          <a:noFill/>
          <a:ln w="9525">
            <a:noFill/>
            <a:miter lim="800000"/>
            <a:headEnd/>
            <a:tailEnd/>
          </a:ln>
        </p:spPr>
        <p:txBody>
          <a:bodyPr/>
          <a:lstStyle/>
          <a:p>
            <a:pPr algn="r"/>
            <a:fld id="{65ED87EF-219F-4890-B986-D05BA9C3D079}" type="slidenum">
              <a:rPr lang="en-US" sz="800"/>
              <a:pPr algn="r"/>
              <a:t>8</a:t>
            </a:fld>
            <a:endParaRPr lang="en-US" sz="800"/>
          </a:p>
        </p:txBody>
      </p:sp>
      <p:sp>
        <p:nvSpPr>
          <p:cNvPr id="2" name="Slide Number Placeholder 1"/>
          <p:cNvSpPr>
            <a:spLocks noGrp="1"/>
          </p:cNvSpPr>
          <p:nvPr>
            <p:ph type="sldNum" sz="quarter" idx="10"/>
          </p:nvPr>
        </p:nvSpPr>
        <p:spPr/>
        <p:txBody>
          <a:bodyPr/>
          <a:lstStyle/>
          <a:p>
            <a:pPr>
              <a:defRPr/>
            </a:pPr>
            <a:fld id="{AF30CF47-6172-4CD1-83AA-C94B6E1572C6}" type="slidenum">
              <a:rPr lang="en-US" smtClean="0"/>
              <a:pPr>
                <a:defRPr/>
              </a:pPr>
              <a:t>8</a:t>
            </a:fld>
            <a:endParaRPr 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UTHOR_TEXT" val="Bruce Darling"/>
  <p:tag name="COPYRIGHT_TEXT" val="ILRU 2011"/>
  <p:tag name="DATE_TEXT" val="September 6, 2011"/>
  <p:tag name="TITLE_TEXT" val="Nursing Home Transition, Part 1: Outreach - Connecting with People who want to Transition"/>
  <p:tag name="VERSION_TEXT" val="1.0"/>
  <p:tag name="COURSE_TEXT" val="New Community Opportunities Center Webinar"/>
</p:tagLst>
</file>

<file path=ppt/tags/tag2.xml><?xml version="1.0" encoding="utf-8"?>
<p:tagLst xmlns:a="http://schemas.openxmlformats.org/drawingml/2006/main" xmlns:r="http://schemas.openxmlformats.org/officeDocument/2006/relationships" xmlns:p="http://schemas.openxmlformats.org/presentationml/2006/main">
  <p:tag name="SLIDE_TITLE" val="Nursing Home Transition, Part 1: Outreach - Connecting with People who want to Transition"/>
</p:tagLst>
</file>

<file path=ppt/tags/tag3.xml><?xml version="1.0" encoding="utf-8"?>
<p:tagLst xmlns:a="http://schemas.openxmlformats.org/drawingml/2006/main" xmlns:r="http://schemas.openxmlformats.org/officeDocument/2006/relationships" xmlns:p="http://schemas.openxmlformats.org/presentationml/2006/main">
  <p:tag name="SLIDE_TITLE" val="Questions and Answers 2"/>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3631</TotalTime>
  <Words>1601</Words>
  <Application>Microsoft Office PowerPoint</Application>
  <PresentationFormat>On-screen Show (4:3)</PresentationFormat>
  <Paragraphs>349</Paragraphs>
  <Slides>39</Slides>
  <Notes>39</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39</vt:i4>
      </vt:variant>
    </vt:vector>
  </HeadingPairs>
  <TitlesOfParts>
    <vt:vector size="45" baseType="lpstr">
      <vt:lpstr>Arial</vt:lpstr>
      <vt:lpstr>Arial Rounded MT Bold</vt:lpstr>
      <vt:lpstr>Tahoma</vt:lpstr>
      <vt:lpstr>ＭＳ Ｐゴシック</vt:lpstr>
      <vt:lpstr>Symbol</vt:lpstr>
      <vt:lpstr>Default Design</vt:lpstr>
      <vt:lpstr>New Community Opportunities Center  at ILRU Presents… </vt:lpstr>
      <vt:lpstr>New Community Opportunities Center  at ILRU Presents… </vt:lpstr>
      <vt:lpstr>Purpose of the Project</vt:lpstr>
      <vt:lpstr>Community Alternatives Project Team</vt:lpstr>
      <vt:lpstr>Introduction and Contact Information</vt:lpstr>
      <vt:lpstr>Setting the Stage</vt:lpstr>
      <vt:lpstr>Current Issues</vt:lpstr>
      <vt:lpstr>Current Issues, cont’d.</vt:lpstr>
      <vt:lpstr>Outreach</vt:lpstr>
      <vt:lpstr>Outreach, cont’d.</vt:lpstr>
      <vt:lpstr>Supporting Successful Transition</vt:lpstr>
      <vt:lpstr>Supporting Successful Transition, cont’d.</vt:lpstr>
      <vt:lpstr>Supporting Successful Transition, cont’d. 2</vt:lpstr>
      <vt:lpstr>Transition Planning </vt:lpstr>
      <vt:lpstr>Transition Planning, cont’d. </vt:lpstr>
      <vt:lpstr>Transition Planning, cont’d. 2 </vt:lpstr>
      <vt:lpstr>Transition Planning, cont’d. 3 </vt:lpstr>
      <vt:lpstr>Transition Planning, cont’d. 4 </vt:lpstr>
      <vt:lpstr>Transition Planning, cont’d. 5 </vt:lpstr>
      <vt:lpstr>Transition Planning, cont’d. 6 </vt:lpstr>
      <vt:lpstr>Transition Planning, cont’d. 7 </vt:lpstr>
      <vt:lpstr>Transition Planning, cont’d. 8</vt:lpstr>
      <vt:lpstr>Questions and Answers</vt:lpstr>
      <vt:lpstr>Building Relationships</vt:lpstr>
      <vt:lpstr>Building Relationships, cont’d.</vt:lpstr>
      <vt:lpstr>Building Relationships, cont’d. 2</vt:lpstr>
      <vt:lpstr>Building Relationships, cont’d. 3</vt:lpstr>
      <vt:lpstr>Building Relationships, cont’d. 4</vt:lpstr>
      <vt:lpstr>Building Relationships, cont’d. 5</vt:lpstr>
      <vt:lpstr>Nuts and Bolts</vt:lpstr>
      <vt:lpstr>Nuts and Bolts, cont’d.</vt:lpstr>
      <vt:lpstr>Nuts and Bolts, cont’d. 2</vt:lpstr>
      <vt:lpstr>Nuts and Bolts, cont’d. 3</vt:lpstr>
      <vt:lpstr>Nuts and Bolts, cont’d. 4</vt:lpstr>
      <vt:lpstr>Nuts and Bolts, cont’d. 5</vt:lpstr>
      <vt:lpstr>Nuts and Bolts, cont’d. 6</vt:lpstr>
      <vt:lpstr>Questions and Answers</vt:lpstr>
      <vt:lpstr>Wrap Up and Evaluation</vt:lpstr>
      <vt:lpstr>New Community Opportunities  Attribution</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NCO presents...</dc:title>
  <dc:creator>eubanks</dc:creator>
  <cp:lastModifiedBy>mgordon</cp:lastModifiedBy>
  <cp:revision>197</cp:revision>
  <dcterms:created xsi:type="dcterms:W3CDTF">2010-11-10T14:07:53Z</dcterms:created>
  <dcterms:modified xsi:type="dcterms:W3CDTF">2011-09-01T21:25:18Z</dcterms:modified>
</cp:coreProperties>
</file>