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tags/tag41.xml" ContentType="application/vnd.openxmlformats-officedocument.presentationml.tags+xml"/>
  <Override PartName="/ppt/diagrams/data2.xml" ContentType="application/vnd.openxmlformats-officedocument.drawingml.diagramData+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Default Extension="vml" ContentType="application/vnd.openxmlformats-officedocument.vmlDrawing"/>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notesSlides/notesSlide29.xml" ContentType="application/vnd.openxmlformats-officedocument.presentationml.notesSlide+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diagrams/colors2.xml" ContentType="application/vnd.openxmlformats-officedocument.drawingml.diagramColor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diagrams/drawing2.xml" ContentType="application/vnd.ms-office.drawingml.diagramDrawing+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diagrams/quickStyle2.xml" ContentType="application/vnd.openxmlformats-officedocument.drawingml.diagramStyle+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6"/>
  </p:notesMasterIdLst>
  <p:handoutMasterIdLst>
    <p:handoutMasterId r:id="rId47"/>
  </p:handoutMasterIdLst>
  <p:sldIdLst>
    <p:sldId id="864" r:id="rId2"/>
    <p:sldId id="901" r:id="rId3"/>
    <p:sldId id="903" r:id="rId4"/>
    <p:sldId id="875" r:id="rId5"/>
    <p:sldId id="904" r:id="rId6"/>
    <p:sldId id="876" r:id="rId7"/>
    <p:sldId id="877" r:id="rId8"/>
    <p:sldId id="905" r:id="rId9"/>
    <p:sldId id="883" r:id="rId10"/>
    <p:sldId id="879" r:id="rId11"/>
    <p:sldId id="906" r:id="rId12"/>
    <p:sldId id="860" r:id="rId13"/>
    <p:sldId id="862" r:id="rId14"/>
    <p:sldId id="880" r:id="rId15"/>
    <p:sldId id="881" r:id="rId16"/>
    <p:sldId id="907" r:id="rId17"/>
    <p:sldId id="908" r:id="rId18"/>
    <p:sldId id="909" r:id="rId19"/>
    <p:sldId id="558" r:id="rId20"/>
    <p:sldId id="910" r:id="rId21"/>
    <p:sldId id="911" r:id="rId22"/>
    <p:sldId id="912" r:id="rId23"/>
    <p:sldId id="913" r:id="rId24"/>
    <p:sldId id="914" r:id="rId25"/>
    <p:sldId id="915" r:id="rId26"/>
    <p:sldId id="882" r:id="rId27"/>
    <p:sldId id="916" r:id="rId28"/>
    <p:sldId id="917" r:id="rId29"/>
    <p:sldId id="918" r:id="rId30"/>
    <p:sldId id="919" r:id="rId31"/>
    <p:sldId id="920" r:id="rId32"/>
    <p:sldId id="921" r:id="rId33"/>
    <p:sldId id="658" r:id="rId34"/>
    <p:sldId id="782" r:id="rId35"/>
    <p:sldId id="923" r:id="rId36"/>
    <p:sldId id="889" r:id="rId37"/>
    <p:sldId id="894" r:id="rId38"/>
    <p:sldId id="895" r:id="rId39"/>
    <p:sldId id="896" r:id="rId40"/>
    <p:sldId id="897" r:id="rId41"/>
    <p:sldId id="834" r:id="rId42"/>
    <p:sldId id="924" r:id="rId43"/>
    <p:sldId id="899" r:id="rId44"/>
    <p:sldId id="902"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FF9933"/>
    <a:srgbClr val="CC99FF"/>
    <a:srgbClr val="FFFF66"/>
    <a:srgbClr val="009999"/>
    <a:srgbClr val="FF99FF"/>
    <a:srgbClr val="99FF66"/>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145" autoAdjust="0"/>
    <p:restoredTop sz="94614" autoAdjust="0"/>
  </p:normalViewPr>
  <p:slideViewPr>
    <p:cSldViewPr>
      <p:cViewPr>
        <p:scale>
          <a:sx n="81" d="100"/>
          <a:sy n="81" d="100"/>
        </p:scale>
        <p:origin x="-7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35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3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2E6BE-07E3-42F5-853C-C688B1ADAF8D}" type="doc">
      <dgm:prSet loTypeId="urn:microsoft.com/office/officeart/2005/8/layout/vList4#1" loCatId="list" qsTypeId="urn:microsoft.com/office/officeart/2005/8/quickstyle/simple1#7" qsCatId="simple" csTypeId="urn:microsoft.com/office/officeart/2005/8/colors/accent1_2#7" csCatId="accent1" phldr="1"/>
      <dgm:spPr/>
      <dgm:t>
        <a:bodyPr/>
        <a:lstStyle/>
        <a:p>
          <a:endParaRPr lang="en-US"/>
        </a:p>
      </dgm:t>
    </dgm:pt>
    <dgm:pt modelId="{AA137CE4-8154-42B3-B3AD-DE1E8EDBF00C}">
      <dgm:prSet phldrT="[Text]" custT="1"/>
      <dgm:spPr>
        <a:solidFill>
          <a:srgbClr val="66FFFF"/>
        </a:solidFill>
      </dgm:spPr>
      <dgm:t>
        <a:bodyPr/>
        <a:lstStyle/>
        <a:p>
          <a:pPr>
            <a:lnSpc>
              <a:spcPct val="100000"/>
            </a:lnSpc>
            <a:spcAft>
              <a:spcPts val="0"/>
            </a:spcAft>
          </a:pPr>
          <a:r>
            <a:rPr lang="en-US" sz="2400" baseline="0" dirty="0" smtClean="0">
              <a:solidFill>
                <a:schemeClr val="tx1"/>
              </a:solidFill>
            </a:rPr>
            <a:t>Diversity of world views and beliefs about disability  </a:t>
          </a:r>
          <a:endParaRPr lang="en-US" sz="2400" baseline="0" dirty="0">
            <a:solidFill>
              <a:schemeClr val="tx1"/>
            </a:solidFill>
          </a:endParaRPr>
        </a:p>
      </dgm:t>
    </dgm:pt>
    <dgm:pt modelId="{913B0B3C-25BD-4B13-A784-29329C3A831A}" type="parTrans" cxnId="{2B30643A-27AE-4C0B-83CE-9E003A5EFA50}">
      <dgm:prSet/>
      <dgm:spPr/>
      <dgm:t>
        <a:bodyPr/>
        <a:lstStyle/>
        <a:p>
          <a:endParaRPr lang="en-US"/>
        </a:p>
      </dgm:t>
    </dgm:pt>
    <dgm:pt modelId="{6B118858-592E-4FA4-B145-CCFC7427FF1E}" type="sibTrans" cxnId="{2B30643A-27AE-4C0B-83CE-9E003A5EFA50}">
      <dgm:prSet/>
      <dgm:spPr/>
      <dgm:t>
        <a:bodyPr/>
        <a:lstStyle/>
        <a:p>
          <a:endParaRPr lang="en-US"/>
        </a:p>
      </dgm:t>
    </dgm:pt>
    <dgm:pt modelId="{971A75E0-EA23-4697-8D3A-A7E0D9CBF293}">
      <dgm:prSet phldrT="[Text]" custT="1"/>
      <dgm:spPr>
        <a:solidFill>
          <a:srgbClr val="FF9966"/>
        </a:solidFill>
      </dgm:spPr>
      <dgm:t>
        <a:bodyPr/>
        <a:lstStyle/>
        <a:p>
          <a:r>
            <a:rPr lang="en-US" sz="2400" baseline="0" dirty="0" smtClean="0">
              <a:solidFill>
                <a:schemeClr val="tx1"/>
              </a:solidFill>
            </a:rPr>
            <a:t>Laws &amp; Federal and State Mandates</a:t>
          </a:r>
          <a:endParaRPr lang="en-US" sz="2400" baseline="0" dirty="0">
            <a:solidFill>
              <a:schemeClr val="tx1"/>
            </a:solidFill>
          </a:endParaRPr>
        </a:p>
      </dgm:t>
    </dgm:pt>
    <dgm:pt modelId="{85A57E91-7F29-49DB-B5E7-AD931F69A837}" type="sibTrans" cxnId="{3651F97B-AE44-4FCA-BD28-BCB4C0667FBE}">
      <dgm:prSet/>
      <dgm:spPr/>
      <dgm:t>
        <a:bodyPr/>
        <a:lstStyle/>
        <a:p>
          <a:endParaRPr lang="en-US"/>
        </a:p>
      </dgm:t>
    </dgm:pt>
    <dgm:pt modelId="{2F9AEAF8-9F07-4FF5-A8AF-670CD1483BDF}" type="parTrans" cxnId="{3651F97B-AE44-4FCA-BD28-BCB4C0667FBE}">
      <dgm:prSet/>
      <dgm:spPr/>
      <dgm:t>
        <a:bodyPr/>
        <a:lstStyle/>
        <a:p>
          <a:endParaRPr lang="en-US"/>
        </a:p>
      </dgm:t>
    </dgm:pt>
    <dgm:pt modelId="{6D3A94F7-E8D1-49A4-9F6B-80731723ADBC}">
      <dgm:prSet phldrT="[Text]" custT="1"/>
      <dgm:spPr>
        <a:solidFill>
          <a:srgbClr val="FFFF00"/>
        </a:solidFill>
        <a:ln>
          <a:solidFill>
            <a:schemeClr val="lt1">
              <a:hueOff val="0"/>
              <a:satOff val="0"/>
              <a:lumOff val="0"/>
            </a:schemeClr>
          </a:solidFill>
        </a:ln>
      </dgm:spPr>
      <dgm:t>
        <a:bodyPr/>
        <a:lstStyle/>
        <a:p>
          <a:pPr>
            <a:lnSpc>
              <a:spcPct val="100000"/>
            </a:lnSpc>
            <a:spcAft>
              <a:spcPts val="0"/>
            </a:spcAft>
          </a:pPr>
          <a:r>
            <a:rPr lang="en-US" sz="2400" baseline="0" dirty="0" smtClean="0">
              <a:solidFill>
                <a:schemeClr val="tx1"/>
              </a:solidFill>
            </a:rPr>
            <a:t>Demographic changes in the U.S., its territories, and tribal communities </a:t>
          </a:r>
          <a:endParaRPr lang="en-US" sz="2400" baseline="0" dirty="0">
            <a:solidFill>
              <a:schemeClr val="tx1"/>
            </a:solidFill>
          </a:endParaRPr>
        </a:p>
      </dgm:t>
    </dgm:pt>
    <dgm:pt modelId="{1205D3C8-8A04-4BC9-BF0D-D367F88D5870}" type="parTrans" cxnId="{A25C6759-9B60-4454-8DA6-DAB91679000D}">
      <dgm:prSet/>
      <dgm:spPr/>
      <dgm:t>
        <a:bodyPr/>
        <a:lstStyle/>
        <a:p>
          <a:endParaRPr lang="en-US"/>
        </a:p>
      </dgm:t>
    </dgm:pt>
    <dgm:pt modelId="{0B3A82DB-95D7-4127-A81F-5198A64182E8}" type="sibTrans" cxnId="{A25C6759-9B60-4454-8DA6-DAB91679000D}">
      <dgm:prSet/>
      <dgm:spPr/>
      <dgm:t>
        <a:bodyPr/>
        <a:lstStyle/>
        <a:p>
          <a:endParaRPr lang="en-US"/>
        </a:p>
      </dgm:t>
    </dgm:pt>
    <dgm:pt modelId="{F9707DA1-FAEF-41B4-AE43-0B8773FF308F}">
      <dgm:prSet phldrT="[Text]" custT="1"/>
      <dgm:spPr>
        <a:solidFill>
          <a:srgbClr val="CC99FF"/>
        </a:solidFill>
      </dgm:spPr>
      <dgm:t>
        <a:bodyPr/>
        <a:lstStyle/>
        <a:p>
          <a:r>
            <a:rPr lang="en-US" sz="2400" baseline="0" dirty="0" smtClean="0">
              <a:solidFill>
                <a:schemeClr val="tx1"/>
              </a:solidFill>
            </a:rPr>
            <a:t>Address racial, ethnic, socio-economic, and geographic disparities </a:t>
          </a:r>
          <a:endParaRPr lang="en-US" sz="2400" baseline="0" dirty="0">
            <a:solidFill>
              <a:schemeClr val="tx1"/>
            </a:solidFill>
          </a:endParaRPr>
        </a:p>
      </dgm:t>
    </dgm:pt>
    <dgm:pt modelId="{2561B8B0-B781-4B6F-A3A4-188DF78CC224}" type="parTrans" cxnId="{A56720B2-B040-4710-AF14-605F45F5775B}">
      <dgm:prSet/>
      <dgm:spPr/>
      <dgm:t>
        <a:bodyPr/>
        <a:lstStyle/>
        <a:p>
          <a:endParaRPr lang="en-US"/>
        </a:p>
      </dgm:t>
    </dgm:pt>
    <dgm:pt modelId="{5EDD1979-FD58-4338-BFBB-AEFA70801A1B}" type="sibTrans" cxnId="{A56720B2-B040-4710-AF14-605F45F5775B}">
      <dgm:prSet/>
      <dgm:spPr/>
      <dgm:t>
        <a:bodyPr/>
        <a:lstStyle/>
        <a:p>
          <a:endParaRPr lang="en-US"/>
        </a:p>
      </dgm:t>
    </dgm:pt>
    <dgm:pt modelId="{C3F9E811-A29A-439C-BD65-846BC93CCFA2}">
      <dgm:prSet phldrT="[Text]" custT="1"/>
      <dgm:spPr>
        <a:solidFill>
          <a:srgbClr val="00FF00"/>
        </a:solidFill>
      </dgm:spPr>
      <dgm:t>
        <a:bodyPr/>
        <a:lstStyle/>
        <a:p>
          <a:r>
            <a:rPr lang="en-US" sz="2400" baseline="0" dirty="0" smtClean="0">
              <a:solidFill>
                <a:schemeClr val="tx1"/>
              </a:solidFill>
            </a:rPr>
            <a:t>Improve quality, effectiveness, and satisfaction with services and supports</a:t>
          </a:r>
          <a:endParaRPr lang="en-US" sz="2400" baseline="0" dirty="0">
            <a:solidFill>
              <a:schemeClr val="tx1"/>
            </a:solidFill>
          </a:endParaRPr>
        </a:p>
      </dgm:t>
    </dgm:pt>
    <dgm:pt modelId="{62C7D757-5A13-4F55-9302-360C3BD82395}" type="sibTrans" cxnId="{CC056885-B78F-4E7F-958F-307977827360}">
      <dgm:prSet/>
      <dgm:spPr/>
      <dgm:t>
        <a:bodyPr/>
        <a:lstStyle/>
        <a:p>
          <a:endParaRPr lang="en-US"/>
        </a:p>
      </dgm:t>
    </dgm:pt>
    <dgm:pt modelId="{255DFCFE-53E4-47C3-A90B-714699D31415}" type="parTrans" cxnId="{CC056885-B78F-4E7F-958F-307977827360}">
      <dgm:prSet/>
      <dgm:spPr/>
      <dgm:t>
        <a:bodyPr/>
        <a:lstStyle/>
        <a:p>
          <a:endParaRPr lang="en-US"/>
        </a:p>
      </dgm:t>
    </dgm:pt>
    <dgm:pt modelId="{1F33939E-D7BC-47F5-93BF-8A8844641462}" type="pres">
      <dgm:prSet presAssocID="{6852E6BE-07E3-42F5-853C-C688B1ADAF8D}" presName="linear" presStyleCnt="0">
        <dgm:presLayoutVars>
          <dgm:dir/>
          <dgm:resizeHandles val="exact"/>
        </dgm:presLayoutVars>
      </dgm:prSet>
      <dgm:spPr/>
      <dgm:t>
        <a:bodyPr/>
        <a:lstStyle/>
        <a:p>
          <a:endParaRPr lang="en-US"/>
        </a:p>
      </dgm:t>
    </dgm:pt>
    <dgm:pt modelId="{6A1F94F6-1729-4FA0-9F50-A1035F36661B}" type="pres">
      <dgm:prSet presAssocID="{6D3A94F7-E8D1-49A4-9F6B-80731723ADBC}" presName="comp" presStyleCnt="0"/>
      <dgm:spPr/>
    </dgm:pt>
    <dgm:pt modelId="{5911DA8E-933C-412E-B9E9-1CA2161D4E1A}" type="pres">
      <dgm:prSet presAssocID="{6D3A94F7-E8D1-49A4-9F6B-80731723ADBC}" presName="box" presStyleLbl="node1" presStyleIdx="0" presStyleCnt="5" custScaleY="55308" custLinFactNeighborY="14845"/>
      <dgm:spPr/>
      <dgm:t>
        <a:bodyPr/>
        <a:lstStyle/>
        <a:p>
          <a:endParaRPr lang="en-US"/>
        </a:p>
      </dgm:t>
    </dgm:pt>
    <dgm:pt modelId="{EDD77E5F-5CDE-44FA-BC57-887FF5C95C31}" type="pres">
      <dgm:prSet presAssocID="{6D3A94F7-E8D1-49A4-9F6B-80731723ADBC}" presName="img" presStyleLbl="fgImgPlace1" presStyleIdx="0" presStyleCnt="5" custFlipVert="1" custScaleX="14871" custScaleY="32010" custLinFactNeighborX="-18816" custLinFactNeighborY="14723"/>
      <dgm:spPr/>
    </dgm:pt>
    <dgm:pt modelId="{1E032021-3CE6-4046-999E-B18636626F4F}" type="pres">
      <dgm:prSet presAssocID="{6D3A94F7-E8D1-49A4-9F6B-80731723ADBC}" presName="text" presStyleLbl="node1" presStyleIdx="0" presStyleCnt="5">
        <dgm:presLayoutVars>
          <dgm:bulletEnabled val="1"/>
        </dgm:presLayoutVars>
      </dgm:prSet>
      <dgm:spPr/>
      <dgm:t>
        <a:bodyPr/>
        <a:lstStyle/>
        <a:p>
          <a:endParaRPr lang="en-US"/>
        </a:p>
      </dgm:t>
    </dgm:pt>
    <dgm:pt modelId="{A1CB9A5B-EDB9-46CE-AC56-106251A3C3B6}" type="pres">
      <dgm:prSet presAssocID="{0B3A82DB-95D7-4127-A81F-5198A64182E8}" presName="spacer" presStyleCnt="0"/>
      <dgm:spPr/>
    </dgm:pt>
    <dgm:pt modelId="{E74CF3F8-244E-4D59-B53B-D21E21646C41}" type="pres">
      <dgm:prSet presAssocID="{AA137CE4-8154-42B3-B3AD-DE1E8EDBF00C}" presName="comp" presStyleCnt="0"/>
      <dgm:spPr/>
    </dgm:pt>
    <dgm:pt modelId="{EF303EC9-EEC9-45CC-8AE8-A4C50C302CB8}" type="pres">
      <dgm:prSet presAssocID="{AA137CE4-8154-42B3-B3AD-DE1E8EDBF00C}" presName="box" presStyleLbl="node1" presStyleIdx="1" presStyleCnt="5" custScaleY="71974" custLinFactNeighborX="66" custLinFactNeighborY="10330"/>
      <dgm:spPr/>
      <dgm:t>
        <a:bodyPr/>
        <a:lstStyle/>
        <a:p>
          <a:endParaRPr lang="en-US"/>
        </a:p>
      </dgm:t>
    </dgm:pt>
    <dgm:pt modelId="{39F1BEFA-DFB8-47B0-BE55-74ADC65FED8B}" type="pres">
      <dgm:prSet presAssocID="{AA137CE4-8154-42B3-B3AD-DE1E8EDBF00C}" presName="img" presStyleLbl="fgImgPlace1" presStyleIdx="1" presStyleCnt="5" custScaleX="49708" custScaleY="83775" custLinFactNeighborX="-24255" custLinFactNeighborY="15444"/>
      <dgm:spPr>
        <a:blipFill rotWithShape="0">
          <a:blip xmlns:r="http://schemas.openxmlformats.org/officeDocument/2006/relationships" r:embed="rId1"/>
          <a:stretch>
            <a:fillRect/>
          </a:stretch>
        </a:blipFill>
      </dgm:spPr>
      <dgm:t>
        <a:bodyPr/>
        <a:lstStyle/>
        <a:p>
          <a:endParaRPr lang="en-US"/>
        </a:p>
      </dgm:t>
    </dgm:pt>
    <dgm:pt modelId="{28D190B5-849C-492F-BD89-BEDA27F6EF71}" type="pres">
      <dgm:prSet presAssocID="{AA137CE4-8154-42B3-B3AD-DE1E8EDBF00C}" presName="text" presStyleLbl="node1" presStyleIdx="1" presStyleCnt="5">
        <dgm:presLayoutVars>
          <dgm:bulletEnabled val="1"/>
        </dgm:presLayoutVars>
      </dgm:prSet>
      <dgm:spPr/>
      <dgm:t>
        <a:bodyPr/>
        <a:lstStyle/>
        <a:p>
          <a:endParaRPr lang="en-US"/>
        </a:p>
      </dgm:t>
    </dgm:pt>
    <dgm:pt modelId="{E1C5A53D-3C8C-4A78-BBC9-384BCF5E00B2}" type="pres">
      <dgm:prSet presAssocID="{6B118858-592E-4FA4-B145-CCFC7427FF1E}" presName="spacer" presStyleCnt="0"/>
      <dgm:spPr/>
    </dgm:pt>
    <dgm:pt modelId="{6974803A-14E1-46A3-92C2-86D8BA057D3C}" type="pres">
      <dgm:prSet presAssocID="{971A75E0-EA23-4697-8D3A-A7E0D9CBF293}" presName="comp" presStyleCnt="0"/>
      <dgm:spPr/>
    </dgm:pt>
    <dgm:pt modelId="{A06C8289-D37A-41D3-A99C-4DA731136F4E}" type="pres">
      <dgm:prSet presAssocID="{971A75E0-EA23-4697-8D3A-A7E0D9CBF293}" presName="box" presStyleLbl="node1" presStyleIdx="2" presStyleCnt="5" custScaleY="54404" custLinFactNeighborX="66" custLinFactNeighborY="7830"/>
      <dgm:spPr/>
      <dgm:t>
        <a:bodyPr/>
        <a:lstStyle/>
        <a:p>
          <a:endParaRPr lang="en-US"/>
        </a:p>
      </dgm:t>
    </dgm:pt>
    <dgm:pt modelId="{8B458887-8591-4DBC-A676-463E98BBF13B}" type="pres">
      <dgm:prSet presAssocID="{971A75E0-EA23-4697-8D3A-A7E0D9CBF293}" presName="img" presStyleLbl="fgImgPlace1" presStyleIdx="2" presStyleCnt="5" custScaleX="41120" custScaleY="54245" custLinFactNeighborX="-27640" custLinFactNeighborY="7941"/>
      <dgm:spPr>
        <a:blipFill rotWithShape="0">
          <a:blip xmlns:r="http://schemas.openxmlformats.org/officeDocument/2006/relationships" r:embed="rId2"/>
          <a:stretch>
            <a:fillRect/>
          </a:stretch>
        </a:blipFill>
      </dgm:spPr>
      <dgm:t>
        <a:bodyPr/>
        <a:lstStyle/>
        <a:p>
          <a:endParaRPr lang="en-US"/>
        </a:p>
      </dgm:t>
    </dgm:pt>
    <dgm:pt modelId="{B4B683BB-F18A-4275-AAF3-F2D6F328F81D}" type="pres">
      <dgm:prSet presAssocID="{971A75E0-EA23-4697-8D3A-A7E0D9CBF293}" presName="text" presStyleLbl="node1" presStyleIdx="2" presStyleCnt="5">
        <dgm:presLayoutVars>
          <dgm:bulletEnabled val="1"/>
        </dgm:presLayoutVars>
      </dgm:prSet>
      <dgm:spPr/>
      <dgm:t>
        <a:bodyPr/>
        <a:lstStyle/>
        <a:p>
          <a:endParaRPr lang="en-US"/>
        </a:p>
      </dgm:t>
    </dgm:pt>
    <dgm:pt modelId="{D3B71051-9202-4A68-B9DF-5B241764B631}" type="pres">
      <dgm:prSet presAssocID="{85A57E91-7F29-49DB-B5E7-AD931F69A837}" presName="spacer" presStyleCnt="0"/>
      <dgm:spPr/>
    </dgm:pt>
    <dgm:pt modelId="{0247C9D2-3175-4CD8-87D6-33ECB0076A9E}" type="pres">
      <dgm:prSet presAssocID="{C3F9E811-A29A-439C-BD65-846BC93CCFA2}" presName="comp" presStyleCnt="0"/>
      <dgm:spPr/>
    </dgm:pt>
    <dgm:pt modelId="{FBDCA731-22F0-46C6-B0D9-62DAFF8426FD}" type="pres">
      <dgm:prSet presAssocID="{C3F9E811-A29A-439C-BD65-846BC93CCFA2}" presName="box" presStyleLbl="node1" presStyleIdx="3" presStyleCnt="5" custScaleY="59697" custLinFactNeighborX="393" custLinFactNeighborY="6517"/>
      <dgm:spPr/>
      <dgm:t>
        <a:bodyPr/>
        <a:lstStyle/>
        <a:p>
          <a:endParaRPr lang="en-US"/>
        </a:p>
      </dgm:t>
    </dgm:pt>
    <dgm:pt modelId="{F9BBA27F-DAFE-4842-8118-513A1DD5EF89}" type="pres">
      <dgm:prSet presAssocID="{C3F9E811-A29A-439C-BD65-846BC93CCFA2}" presName="img" presStyleLbl="fgImgPlace1" presStyleIdx="3" presStyleCnt="5" custAng="10800000" custFlipVert="1" custScaleX="41226" custScaleY="66475" custLinFactNeighborX="-19723" custLinFactNeighborY="7207"/>
      <dgm:spPr>
        <a:blipFill rotWithShape="1">
          <a:blip xmlns:r="http://schemas.openxmlformats.org/officeDocument/2006/relationships" r:embed="rId3"/>
          <a:stretch>
            <a:fillRect/>
          </a:stretch>
        </a:blipFill>
      </dgm:spPr>
      <dgm:t>
        <a:bodyPr/>
        <a:lstStyle/>
        <a:p>
          <a:endParaRPr lang="en-US"/>
        </a:p>
      </dgm:t>
    </dgm:pt>
    <dgm:pt modelId="{68F0A12B-630C-4923-9021-F70B5552CDD8}" type="pres">
      <dgm:prSet presAssocID="{C3F9E811-A29A-439C-BD65-846BC93CCFA2}" presName="text" presStyleLbl="node1" presStyleIdx="3" presStyleCnt="5">
        <dgm:presLayoutVars>
          <dgm:bulletEnabled val="1"/>
        </dgm:presLayoutVars>
      </dgm:prSet>
      <dgm:spPr/>
      <dgm:t>
        <a:bodyPr/>
        <a:lstStyle/>
        <a:p>
          <a:endParaRPr lang="en-US"/>
        </a:p>
      </dgm:t>
    </dgm:pt>
    <dgm:pt modelId="{E8865264-C81D-494A-9F66-078610FC6652}" type="pres">
      <dgm:prSet presAssocID="{62C7D757-5A13-4F55-9302-360C3BD82395}" presName="spacer" presStyleCnt="0"/>
      <dgm:spPr/>
    </dgm:pt>
    <dgm:pt modelId="{31EA8144-C3B7-4117-A617-526A1EB6975C}" type="pres">
      <dgm:prSet presAssocID="{F9707DA1-FAEF-41B4-AE43-0B8773FF308F}" presName="comp" presStyleCnt="0"/>
      <dgm:spPr/>
    </dgm:pt>
    <dgm:pt modelId="{499A327B-D4AD-4893-9577-5E0007676DA4}" type="pres">
      <dgm:prSet presAssocID="{F9707DA1-FAEF-41B4-AE43-0B8773FF308F}" presName="box" presStyleLbl="node1" presStyleIdx="4" presStyleCnt="5" custScaleY="69784"/>
      <dgm:spPr/>
      <dgm:t>
        <a:bodyPr/>
        <a:lstStyle/>
        <a:p>
          <a:endParaRPr lang="en-US"/>
        </a:p>
      </dgm:t>
    </dgm:pt>
    <dgm:pt modelId="{4857BDCB-D504-4CFA-9030-2778C92773EB}" type="pres">
      <dgm:prSet presAssocID="{F9707DA1-FAEF-41B4-AE43-0B8773FF308F}" presName="img" presStyleLbl="fgImgPlace1" presStyleIdx="4" presStyleCnt="5" custFlipHor="1" custScaleX="2752" custScaleY="5412" custLinFactNeighborX="-20876"/>
      <dgm:spPr/>
    </dgm:pt>
    <dgm:pt modelId="{140BF390-3D9A-4444-8754-80E777956D2B}" type="pres">
      <dgm:prSet presAssocID="{F9707DA1-FAEF-41B4-AE43-0B8773FF308F}" presName="text" presStyleLbl="node1" presStyleIdx="4" presStyleCnt="5">
        <dgm:presLayoutVars>
          <dgm:bulletEnabled val="1"/>
        </dgm:presLayoutVars>
      </dgm:prSet>
      <dgm:spPr/>
      <dgm:t>
        <a:bodyPr/>
        <a:lstStyle/>
        <a:p>
          <a:endParaRPr lang="en-US"/>
        </a:p>
      </dgm:t>
    </dgm:pt>
  </dgm:ptLst>
  <dgm:cxnLst>
    <dgm:cxn modelId="{9DDDEDA3-F174-4FE1-A1CB-B1C42D933D0D}" type="presOf" srcId="{F9707DA1-FAEF-41B4-AE43-0B8773FF308F}" destId="{499A327B-D4AD-4893-9577-5E0007676DA4}" srcOrd="0" destOrd="0" presId="urn:microsoft.com/office/officeart/2005/8/layout/vList4#1"/>
    <dgm:cxn modelId="{B203BBC6-EA55-4387-A8B4-476DE4AC68E3}" type="presOf" srcId="{C3F9E811-A29A-439C-BD65-846BC93CCFA2}" destId="{68F0A12B-630C-4923-9021-F70B5552CDD8}" srcOrd="1" destOrd="0" presId="urn:microsoft.com/office/officeart/2005/8/layout/vList4#1"/>
    <dgm:cxn modelId="{0FBB03BE-B524-40BA-95A6-080FA019F2C0}" type="presOf" srcId="{971A75E0-EA23-4697-8D3A-A7E0D9CBF293}" destId="{A06C8289-D37A-41D3-A99C-4DA731136F4E}" srcOrd="0" destOrd="0" presId="urn:microsoft.com/office/officeart/2005/8/layout/vList4#1"/>
    <dgm:cxn modelId="{8173D6D9-1C60-47E3-BE2A-909F259C55FD}" type="presOf" srcId="{AA137CE4-8154-42B3-B3AD-DE1E8EDBF00C}" destId="{EF303EC9-EEC9-45CC-8AE8-A4C50C302CB8}" srcOrd="0" destOrd="0" presId="urn:microsoft.com/office/officeart/2005/8/layout/vList4#1"/>
    <dgm:cxn modelId="{3651F97B-AE44-4FCA-BD28-BCB4C0667FBE}" srcId="{6852E6BE-07E3-42F5-853C-C688B1ADAF8D}" destId="{971A75E0-EA23-4697-8D3A-A7E0D9CBF293}" srcOrd="2" destOrd="0" parTransId="{2F9AEAF8-9F07-4FF5-A8AF-670CD1483BDF}" sibTransId="{85A57E91-7F29-49DB-B5E7-AD931F69A837}"/>
    <dgm:cxn modelId="{8E674CD7-CE65-4A6A-9628-7A6E7E1345B1}" type="presOf" srcId="{971A75E0-EA23-4697-8D3A-A7E0D9CBF293}" destId="{B4B683BB-F18A-4275-AAF3-F2D6F328F81D}" srcOrd="1" destOrd="0" presId="urn:microsoft.com/office/officeart/2005/8/layout/vList4#1"/>
    <dgm:cxn modelId="{CC056885-B78F-4E7F-958F-307977827360}" srcId="{6852E6BE-07E3-42F5-853C-C688B1ADAF8D}" destId="{C3F9E811-A29A-439C-BD65-846BC93CCFA2}" srcOrd="3" destOrd="0" parTransId="{255DFCFE-53E4-47C3-A90B-714699D31415}" sibTransId="{62C7D757-5A13-4F55-9302-360C3BD82395}"/>
    <dgm:cxn modelId="{0509D0F2-4E63-4F71-9439-DE50055B73C2}" type="presOf" srcId="{6852E6BE-07E3-42F5-853C-C688B1ADAF8D}" destId="{1F33939E-D7BC-47F5-93BF-8A8844641462}" srcOrd="0" destOrd="0" presId="urn:microsoft.com/office/officeart/2005/8/layout/vList4#1"/>
    <dgm:cxn modelId="{AD838CB3-7669-466E-BB81-8E1960919396}" type="presOf" srcId="{C3F9E811-A29A-439C-BD65-846BC93CCFA2}" destId="{FBDCA731-22F0-46C6-B0D9-62DAFF8426FD}" srcOrd="0" destOrd="0" presId="urn:microsoft.com/office/officeart/2005/8/layout/vList4#1"/>
    <dgm:cxn modelId="{2B30643A-27AE-4C0B-83CE-9E003A5EFA50}" srcId="{6852E6BE-07E3-42F5-853C-C688B1ADAF8D}" destId="{AA137CE4-8154-42B3-B3AD-DE1E8EDBF00C}" srcOrd="1" destOrd="0" parTransId="{913B0B3C-25BD-4B13-A784-29329C3A831A}" sibTransId="{6B118858-592E-4FA4-B145-CCFC7427FF1E}"/>
    <dgm:cxn modelId="{BAABDAF1-40F6-4BB2-95F8-6CD9B981354B}" type="presOf" srcId="{F9707DA1-FAEF-41B4-AE43-0B8773FF308F}" destId="{140BF390-3D9A-4444-8754-80E777956D2B}" srcOrd="1" destOrd="0" presId="urn:microsoft.com/office/officeart/2005/8/layout/vList4#1"/>
    <dgm:cxn modelId="{A56720B2-B040-4710-AF14-605F45F5775B}" srcId="{6852E6BE-07E3-42F5-853C-C688B1ADAF8D}" destId="{F9707DA1-FAEF-41B4-AE43-0B8773FF308F}" srcOrd="4" destOrd="0" parTransId="{2561B8B0-B781-4B6F-A3A4-188DF78CC224}" sibTransId="{5EDD1979-FD58-4338-BFBB-AEFA70801A1B}"/>
    <dgm:cxn modelId="{3D2DB2C4-4F4B-445D-B6C7-5DE850CA084B}" type="presOf" srcId="{6D3A94F7-E8D1-49A4-9F6B-80731723ADBC}" destId="{1E032021-3CE6-4046-999E-B18636626F4F}" srcOrd="1" destOrd="0" presId="urn:microsoft.com/office/officeart/2005/8/layout/vList4#1"/>
    <dgm:cxn modelId="{291B06E3-A8D9-47FD-A541-511260E60D21}" type="presOf" srcId="{AA137CE4-8154-42B3-B3AD-DE1E8EDBF00C}" destId="{28D190B5-849C-492F-BD89-BEDA27F6EF71}" srcOrd="1" destOrd="0" presId="urn:microsoft.com/office/officeart/2005/8/layout/vList4#1"/>
    <dgm:cxn modelId="{A25C6759-9B60-4454-8DA6-DAB91679000D}" srcId="{6852E6BE-07E3-42F5-853C-C688B1ADAF8D}" destId="{6D3A94F7-E8D1-49A4-9F6B-80731723ADBC}" srcOrd="0" destOrd="0" parTransId="{1205D3C8-8A04-4BC9-BF0D-D367F88D5870}" sibTransId="{0B3A82DB-95D7-4127-A81F-5198A64182E8}"/>
    <dgm:cxn modelId="{2B107BA9-4066-4F45-B18C-6D01106AE182}" type="presOf" srcId="{6D3A94F7-E8D1-49A4-9F6B-80731723ADBC}" destId="{5911DA8E-933C-412E-B9E9-1CA2161D4E1A}" srcOrd="0" destOrd="0" presId="urn:microsoft.com/office/officeart/2005/8/layout/vList4#1"/>
    <dgm:cxn modelId="{5E400464-8FD1-461B-989D-3C43895E248D}" type="presParOf" srcId="{1F33939E-D7BC-47F5-93BF-8A8844641462}" destId="{6A1F94F6-1729-4FA0-9F50-A1035F36661B}" srcOrd="0" destOrd="0" presId="urn:microsoft.com/office/officeart/2005/8/layout/vList4#1"/>
    <dgm:cxn modelId="{F38C6CBD-BC2F-4A27-B49F-B3CB13DCEB39}" type="presParOf" srcId="{6A1F94F6-1729-4FA0-9F50-A1035F36661B}" destId="{5911DA8E-933C-412E-B9E9-1CA2161D4E1A}" srcOrd="0" destOrd="0" presId="urn:microsoft.com/office/officeart/2005/8/layout/vList4#1"/>
    <dgm:cxn modelId="{AD07B9CF-472B-4C3D-AAFB-2639F5EC41BE}" type="presParOf" srcId="{6A1F94F6-1729-4FA0-9F50-A1035F36661B}" destId="{EDD77E5F-5CDE-44FA-BC57-887FF5C95C31}" srcOrd="1" destOrd="0" presId="urn:microsoft.com/office/officeart/2005/8/layout/vList4#1"/>
    <dgm:cxn modelId="{9352E351-7150-4ACB-8B39-1B0021C02405}" type="presParOf" srcId="{6A1F94F6-1729-4FA0-9F50-A1035F36661B}" destId="{1E032021-3CE6-4046-999E-B18636626F4F}" srcOrd="2" destOrd="0" presId="urn:microsoft.com/office/officeart/2005/8/layout/vList4#1"/>
    <dgm:cxn modelId="{209ADD74-82F7-42FA-9946-B6ABA4437A91}" type="presParOf" srcId="{1F33939E-D7BC-47F5-93BF-8A8844641462}" destId="{A1CB9A5B-EDB9-46CE-AC56-106251A3C3B6}" srcOrd="1" destOrd="0" presId="urn:microsoft.com/office/officeart/2005/8/layout/vList4#1"/>
    <dgm:cxn modelId="{DB8F8873-7D94-435D-A5BC-9227ED28D32F}" type="presParOf" srcId="{1F33939E-D7BC-47F5-93BF-8A8844641462}" destId="{E74CF3F8-244E-4D59-B53B-D21E21646C41}" srcOrd="2" destOrd="0" presId="urn:microsoft.com/office/officeart/2005/8/layout/vList4#1"/>
    <dgm:cxn modelId="{D407AE53-737D-4A3A-B54F-CAC8C87351B6}" type="presParOf" srcId="{E74CF3F8-244E-4D59-B53B-D21E21646C41}" destId="{EF303EC9-EEC9-45CC-8AE8-A4C50C302CB8}" srcOrd="0" destOrd="0" presId="urn:microsoft.com/office/officeart/2005/8/layout/vList4#1"/>
    <dgm:cxn modelId="{27D0F90A-8B0A-48F6-A612-CA5406C9A445}" type="presParOf" srcId="{E74CF3F8-244E-4D59-B53B-D21E21646C41}" destId="{39F1BEFA-DFB8-47B0-BE55-74ADC65FED8B}" srcOrd="1" destOrd="0" presId="urn:microsoft.com/office/officeart/2005/8/layout/vList4#1"/>
    <dgm:cxn modelId="{5FB64DA6-E848-47DD-808C-A3DFBC599FEB}" type="presParOf" srcId="{E74CF3F8-244E-4D59-B53B-D21E21646C41}" destId="{28D190B5-849C-492F-BD89-BEDA27F6EF71}" srcOrd="2" destOrd="0" presId="urn:microsoft.com/office/officeart/2005/8/layout/vList4#1"/>
    <dgm:cxn modelId="{8BDB25F7-A07F-4C54-9406-7BBD9842B891}" type="presParOf" srcId="{1F33939E-D7BC-47F5-93BF-8A8844641462}" destId="{E1C5A53D-3C8C-4A78-BBC9-384BCF5E00B2}" srcOrd="3" destOrd="0" presId="urn:microsoft.com/office/officeart/2005/8/layout/vList4#1"/>
    <dgm:cxn modelId="{36B54155-892D-4680-9588-6B04217A1536}" type="presParOf" srcId="{1F33939E-D7BC-47F5-93BF-8A8844641462}" destId="{6974803A-14E1-46A3-92C2-86D8BA057D3C}" srcOrd="4" destOrd="0" presId="urn:microsoft.com/office/officeart/2005/8/layout/vList4#1"/>
    <dgm:cxn modelId="{72DBEA0B-EE89-47BF-B5BE-DE9EA5E593A7}" type="presParOf" srcId="{6974803A-14E1-46A3-92C2-86D8BA057D3C}" destId="{A06C8289-D37A-41D3-A99C-4DA731136F4E}" srcOrd="0" destOrd="0" presId="urn:microsoft.com/office/officeart/2005/8/layout/vList4#1"/>
    <dgm:cxn modelId="{06003294-99DB-4168-B397-AD950BFB2036}" type="presParOf" srcId="{6974803A-14E1-46A3-92C2-86D8BA057D3C}" destId="{8B458887-8591-4DBC-A676-463E98BBF13B}" srcOrd="1" destOrd="0" presId="urn:microsoft.com/office/officeart/2005/8/layout/vList4#1"/>
    <dgm:cxn modelId="{F1661711-2141-425C-98D9-D6324F60728D}" type="presParOf" srcId="{6974803A-14E1-46A3-92C2-86D8BA057D3C}" destId="{B4B683BB-F18A-4275-AAF3-F2D6F328F81D}" srcOrd="2" destOrd="0" presId="urn:microsoft.com/office/officeart/2005/8/layout/vList4#1"/>
    <dgm:cxn modelId="{E54BB35A-5D54-4918-B622-B7124FFC075F}" type="presParOf" srcId="{1F33939E-D7BC-47F5-93BF-8A8844641462}" destId="{D3B71051-9202-4A68-B9DF-5B241764B631}" srcOrd="5" destOrd="0" presId="urn:microsoft.com/office/officeart/2005/8/layout/vList4#1"/>
    <dgm:cxn modelId="{5434612B-C3CE-425A-ABFA-F492963A5D3F}" type="presParOf" srcId="{1F33939E-D7BC-47F5-93BF-8A8844641462}" destId="{0247C9D2-3175-4CD8-87D6-33ECB0076A9E}" srcOrd="6" destOrd="0" presId="urn:microsoft.com/office/officeart/2005/8/layout/vList4#1"/>
    <dgm:cxn modelId="{AD869971-2ED8-4FE1-97F1-0547F1C6213F}" type="presParOf" srcId="{0247C9D2-3175-4CD8-87D6-33ECB0076A9E}" destId="{FBDCA731-22F0-46C6-B0D9-62DAFF8426FD}" srcOrd="0" destOrd="0" presId="urn:microsoft.com/office/officeart/2005/8/layout/vList4#1"/>
    <dgm:cxn modelId="{FD585ECA-9588-47C9-9A3E-F6F4FEC0F1D5}" type="presParOf" srcId="{0247C9D2-3175-4CD8-87D6-33ECB0076A9E}" destId="{F9BBA27F-DAFE-4842-8118-513A1DD5EF89}" srcOrd="1" destOrd="0" presId="urn:microsoft.com/office/officeart/2005/8/layout/vList4#1"/>
    <dgm:cxn modelId="{73890711-641A-4CD1-A2EF-A0CCCF128B27}" type="presParOf" srcId="{0247C9D2-3175-4CD8-87D6-33ECB0076A9E}" destId="{68F0A12B-630C-4923-9021-F70B5552CDD8}" srcOrd="2" destOrd="0" presId="urn:microsoft.com/office/officeart/2005/8/layout/vList4#1"/>
    <dgm:cxn modelId="{A5E2E9E8-96DA-4EAE-B2C9-AB1A5C09E55E}" type="presParOf" srcId="{1F33939E-D7BC-47F5-93BF-8A8844641462}" destId="{E8865264-C81D-494A-9F66-078610FC6652}" srcOrd="7" destOrd="0" presId="urn:microsoft.com/office/officeart/2005/8/layout/vList4#1"/>
    <dgm:cxn modelId="{66AF8371-81A4-4118-9AE6-953EFD9BAC6A}" type="presParOf" srcId="{1F33939E-D7BC-47F5-93BF-8A8844641462}" destId="{31EA8144-C3B7-4117-A617-526A1EB6975C}" srcOrd="8" destOrd="0" presId="urn:microsoft.com/office/officeart/2005/8/layout/vList4#1"/>
    <dgm:cxn modelId="{27E85B67-ECEF-496F-9375-621BDAA6326E}" type="presParOf" srcId="{31EA8144-C3B7-4117-A617-526A1EB6975C}" destId="{499A327B-D4AD-4893-9577-5E0007676DA4}" srcOrd="0" destOrd="0" presId="urn:microsoft.com/office/officeart/2005/8/layout/vList4#1"/>
    <dgm:cxn modelId="{80C577EA-C9FE-4222-B67D-316AB70EBF0D}" type="presParOf" srcId="{31EA8144-C3B7-4117-A617-526A1EB6975C}" destId="{4857BDCB-D504-4CFA-9030-2778C92773EB}" srcOrd="1" destOrd="0" presId="urn:microsoft.com/office/officeart/2005/8/layout/vList4#1"/>
    <dgm:cxn modelId="{4DC2503A-DD40-404D-8E63-196530B6BDD6}" type="presParOf" srcId="{31EA8144-C3B7-4117-A617-526A1EB6975C}" destId="{140BF390-3D9A-4444-8754-80E777956D2B}" srcOrd="2" destOrd="0" presId="urn:microsoft.com/office/officeart/2005/8/layout/vList4#1"/>
  </dgm:cxnLst>
  <dgm:bg>
    <a:no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41426-4688-47D9-BA3B-D8FB64952B1E}" type="doc">
      <dgm:prSet loTypeId="urn:microsoft.com/office/officeart/2005/8/layout/matrix1" loCatId="matrix" qsTypeId="urn:microsoft.com/office/officeart/2005/8/quickstyle/simple1#9" qsCatId="simple" csTypeId="urn:microsoft.com/office/officeart/2005/8/colors/accent1_2#9" csCatId="accent1" phldr="1"/>
      <dgm:spPr/>
      <dgm:t>
        <a:bodyPr/>
        <a:lstStyle/>
        <a:p>
          <a:endParaRPr lang="en-US"/>
        </a:p>
      </dgm:t>
    </dgm:pt>
    <dgm:pt modelId="{A037A1E3-AD50-4B3E-B394-35CCE726A8F8}">
      <dgm:prSet phldrT="[Text]" custT="1"/>
      <dgm:spPr>
        <a:solidFill>
          <a:srgbClr val="FFFF66"/>
        </a:solidFill>
      </dgm:spPr>
      <dgm:t>
        <a:bodyPr/>
        <a:lstStyle/>
        <a:p>
          <a:r>
            <a:rPr lang="en-US" sz="1600" b="1" dirty="0" smtClean="0">
              <a:solidFill>
                <a:schemeClr val="tx1"/>
              </a:solidFill>
            </a:rPr>
            <a:t>Title VI, Section 601,  Civil Rights Act of  1964</a:t>
          </a:r>
          <a:endParaRPr lang="en-US" sz="1600" b="1" dirty="0">
            <a:solidFill>
              <a:schemeClr val="tx1"/>
            </a:solidFill>
          </a:endParaRPr>
        </a:p>
      </dgm:t>
    </dgm:pt>
    <dgm:pt modelId="{7F71CA1E-4780-4BD3-8508-0AE13C237199}" type="parTrans" cxnId="{1A28A0CD-C5E2-4FF2-802D-BAD0038241C4}">
      <dgm:prSet/>
      <dgm:spPr/>
      <dgm:t>
        <a:bodyPr/>
        <a:lstStyle/>
        <a:p>
          <a:endParaRPr lang="en-US"/>
        </a:p>
      </dgm:t>
    </dgm:pt>
    <dgm:pt modelId="{1EA764CC-5399-43D3-9E6D-9F86ECBE0CAB}" type="sibTrans" cxnId="{1A28A0CD-C5E2-4FF2-802D-BAD0038241C4}">
      <dgm:prSet/>
      <dgm:spPr/>
      <dgm:t>
        <a:bodyPr/>
        <a:lstStyle/>
        <a:p>
          <a:endParaRPr lang="en-US"/>
        </a:p>
      </dgm:t>
    </dgm:pt>
    <dgm:pt modelId="{AFE91508-EE15-40CA-BD2B-18FC6EBD32B1}">
      <dgm:prSet phldrT="[Text]"/>
      <dgm:spPr>
        <a:solidFill>
          <a:srgbClr val="99FF66"/>
        </a:solidFill>
      </dgm:spPr>
      <dgm:t>
        <a:bodyPr/>
        <a:lstStyle/>
        <a:p>
          <a:r>
            <a:rPr lang="en-US" dirty="0" smtClean="0">
              <a:solidFill>
                <a:schemeClr val="tx1"/>
              </a:solidFill>
            </a:rPr>
            <a:t>Title IX, Education Amendments of 1972</a:t>
          </a:r>
          <a:endParaRPr lang="en-US" dirty="0">
            <a:solidFill>
              <a:schemeClr val="tx1"/>
            </a:solidFill>
          </a:endParaRPr>
        </a:p>
      </dgm:t>
    </dgm:pt>
    <dgm:pt modelId="{26CD08EF-B8FD-426C-A2C9-2ED539F9ECB9}" type="parTrans" cxnId="{615B93B0-E31C-47DB-BC90-AF08E7D65F93}">
      <dgm:prSet/>
      <dgm:spPr/>
      <dgm:t>
        <a:bodyPr/>
        <a:lstStyle/>
        <a:p>
          <a:endParaRPr lang="en-US"/>
        </a:p>
      </dgm:t>
    </dgm:pt>
    <dgm:pt modelId="{44C1EDEE-A543-4709-B33B-58F5055C94DE}" type="sibTrans" cxnId="{615B93B0-E31C-47DB-BC90-AF08E7D65F93}">
      <dgm:prSet/>
      <dgm:spPr/>
      <dgm:t>
        <a:bodyPr/>
        <a:lstStyle/>
        <a:p>
          <a:endParaRPr lang="en-US"/>
        </a:p>
      </dgm:t>
    </dgm:pt>
    <dgm:pt modelId="{44F03245-2280-4E5B-91C6-45FD4AEFD4CD}">
      <dgm:prSet phldrT="[Text]"/>
      <dgm:spPr>
        <a:solidFill>
          <a:srgbClr val="FF9933"/>
        </a:solidFill>
      </dgm:spPr>
      <dgm:t>
        <a:bodyPr/>
        <a:lstStyle/>
        <a:p>
          <a:r>
            <a:rPr lang="en-US" dirty="0" smtClean="0">
              <a:solidFill>
                <a:schemeClr val="tx1"/>
              </a:solidFill>
            </a:rPr>
            <a:t>Rehabilitation Act of 1973, </a:t>
          </a:r>
        </a:p>
        <a:p>
          <a:r>
            <a:rPr lang="en-US" dirty="0" smtClean="0">
              <a:solidFill>
                <a:schemeClr val="tx1"/>
              </a:solidFill>
            </a:rPr>
            <a:t>Section 504</a:t>
          </a:r>
          <a:endParaRPr lang="en-US" dirty="0">
            <a:solidFill>
              <a:schemeClr val="tx1"/>
            </a:solidFill>
          </a:endParaRPr>
        </a:p>
      </dgm:t>
    </dgm:pt>
    <dgm:pt modelId="{F69EC868-1F00-4CD1-854F-4425669A1D4C}" type="parTrans" cxnId="{16024E97-766B-4434-9B64-4019823487B8}">
      <dgm:prSet/>
      <dgm:spPr/>
      <dgm:t>
        <a:bodyPr/>
        <a:lstStyle/>
        <a:p>
          <a:endParaRPr lang="en-US"/>
        </a:p>
      </dgm:t>
    </dgm:pt>
    <dgm:pt modelId="{9E8D91D1-A92A-4BDB-9962-365E6AEDA45D}" type="sibTrans" cxnId="{16024E97-766B-4434-9B64-4019823487B8}">
      <dgm:prSet/>
      <dgm:spPr/>
      <dgm:t>
        <a:bodyPr/>
        <a:lstStyle/>
        <a:p>
          <a:endParaRPr lang="en-US"/>
        </a:p>
      </dgm:t>
    </dgm:pt>
    <dgm:pt modelId="{48339850-1D8D-4BD6-9470-6ABE00521F39}">
      <dgm:prSet phldrT="[Text]"/>
      <dgm:spPr>
        <a:solidFill>
          <a:srgbClr val="FF99FF"/>
        </a:solidFill>
      </dgm:spPr>
      <dgm:t>
        <a:bodyPr/>
        <a:lstStyle/>
        <a:p>
          <a:r>
            <a:rPr lang="en-US" dirty="0" smtClean="0">
              <a:solidFill>
                <a:schemeClr val="tx1"/>
              </a:solidFill>
            </a:rPr>
            <a:t>Age Discrimination Act of 1975</a:t>
          </a:r>
          <a:endParaRPr lang="en-US" dirty="0">
            <a:solidFill>
              <a:schemeClr val="tx1"/>
            </a:solidFill>
          </a:endParaRPr>
        </a:p>
      </dgm:t>
    </dgm:pt>
    <dgm:pt modelId="{316DD2B1-E22B-468C-8142-2F632DE10E7E}" type="parTrans" cxnId="{5A9849B2-5482-459D-A853-8C00C2E17765}">
      <dgm:prSet/>
      <dgm:spPr/>
      <dgm:t>
        <a:bodyPr/>
        <a:lstStyle/>
        <a:p>
          <a:endParaRPr lang="en-US"/>
        </a:p>
      </dgm:t>
    </dgm:pt>
    <dgm:pt modelId="{2838AA28-697D-455D-9173-A71EB79B4D9F}" type="sibTrans" cxnId="{5A9849B2-5482-459D-A853-8C00C2E17765}">
      <dgm:prSet/>
      <dgm:spPr/>
      <dgm:t>
        <a:bodyPr/>
        <a:lstStyle/>
        <a:p>
          <a:endParaRPr lang="en-US"/>
        </a:p>
      </dgm:t>
    </dgm:pt>
    <dgm:pt modelId="{1C3F7715-A135-44C9-B65B-4C6605B96A76}">
      <dgm:prSet phldrT="[Text]"/>
      <dgm:spPr>
        <a:solidFill>
          <a:srgbClr val="009999"/>
        </a:solidFill>
      </dgm:spPr>
      <dgm:t>
        <a:bodyPr/>
        <a:lstStyle/>
        <a:p>
          <a:r>
            <a:rPr lang="en-US" dirty="0" smtClean="0">
              <a:solidFill>
                <a:schemeClr val="tx1"/>
              </a:solidFill>
            </a:rPr>
            <a:t>Title II, Americans with Disabilities Act of 1990 </a:t>
          </a:r>
          <a:endParaRPr lang="en-US" dirty="0">
            <a:solidFill>
              <a:schemeClr val="tx1"/>
            </a:solidFill>
          </a:endParaRPr>
        </a:p>
      </dgm:t>
    </dgm:pt>
    <dgm:pt modelId="{32F1CCFE-3CBB-4FF3-91D0-C1C6A9456C20}" type="parTrans" cxnId="{AEEF14DE-F8CD-4F17-9787-9442BF8BBADF}">
      <dgm:prSet/>
      <dgm:spPr/>
      <dgm:t>
        <a:bodyPr/>
        <a:lstStyle/>
        <a:p>
          <a:endParaRPr lang="en-US"/>
        </a:p>
      </dgm:t>
    </dgm:pt>
    <dgm:pt modelId="{78D37377-A8D8-4FB8-B268-5FF90803B4EA}" type="sibTrans" cxnId="{AEEF14DE-F8CD-4F17-9787-9442BF8BBADF}">
      <dgm:prSet/>
      <dgm:spPr/>
      <dgm:t>
        <a:bodyPr/>
        <a:lstStyle/>
        <a:p>
          <a:endParaRPr lang="en-US"/>
        </a:p>
      </dgm:t>
    </dgm:pt>
    <dgm:pt modelId="{529E1B61-EF5C-46F8-939A-F71BFC2C862C}" type="pres">
      <dgm:prSet presAssocID="{2D741426-4688-47D9-BA3B-D8FB64952B1E}" presName="diagram" presStyleCnt="0">
        <dgm:presLayoutVars>
          <dgm:chMax val="1"/>
          <dgm:dir/>
          <dgm:animLvl val="ctr"/>
          <dgm:resizeHandles val="exact"/>
        </dgm:presLayoutVars>
      </dgm:prSet>
      <dgm:spPr/>
      <dgm:t>
        <a:bodyPr/>
        <a:lstStyle/>
        <a:p>
          <a:endParaRPr lang="en-US"/>
        </a:p>
      </dgm:t>
    </dgm:pt>
    <dgm:pt modelId="{6F1AEC21-2EC7-4B6C-85C1-A33893E9746B}" type="pres">
      <dgm:prSet presAssocID="{2D741426-4688-47D9-BA3B-D8FB64952B1E}" presName="matrix" presStyleCnt="0"/>
      <dgm:spPr/>
    </dgm:pt>
    <dgm:pt modelId="{7FF0BFD7-0A91-4D21-8F9E-214DB21C044E}" type="pres">
      <dgm:prSet presAssocID="{2D741426-4688-47D9-BA3B-D8FB64952B1E}" presName="tile1" presStyleLbl="node1" presStyleIdx="0" presStyleCnt="4"/>
      <dgm:spPr/>
      <dgm:t>
        <a:bodyPr/>
        <a:lstStyle/>
        <a:p>
          <a:endParaRPr lang="en-US"/>
        </a:p>
      </dgm:t>
    </dgm:pt>
    <dgm:pt modelId="{DAF9EB0A-3307-45FF-9E38-48930E4C8975}" type="pres">
      <dgm:prSet presAssocID="{2D741426-4688-47D9-BA3B-D8FB64952B1E}" presName="tile1text" presStyleLbl="node1" presStyleIdx="0" presStyleCnt="4">
        <dgm:presLayoutVars>
          <dgm:chMax val="0"/>
          <dgm:chPref val="0"/>
          <dgm:bulletEnabled val="1"/>
        </dgm:presLayoutVars>
      </dgm:prSet>
      <dgm:spPr/>
      <dgm:t>
        <a:bodyPr/>
        <a:lstStyle/>
        <a:p>
          <a:endParaRPr lang="en-US"/>
        </a:p>
      </dgm:t>
    </dgm:pt>
    <dgm:pt modelId="{0417B84F-A79E-4A3A-BF93-71EF9FD9D654}" type="pres">
      <dgm:prSet presAssocID="{2D741426-4688-47D9-BA3B-D8FB64952B1E}" presName="tile2" presStyleLbl="node1" presStyleIdx="1" presStyleCnt="4"/>
      <dgm:spPr/>
      <dgm:t>
        <a:bodyPr/>
        <a:lstStyle/>
        <a:p>
          <a:endParaRPr lang="en-US"/>
        </a:p>
      </dgm:t>
    </dgm:pt>
    <dgm:pt modelId="{830DDD13-D131-4FE1-B4AD-C39DF3535DB0}" type="pres">
      <dgm:prSet presAssocID="{2D741426-4688-47D9-BA3B-D8FB64952B1E}" presName="tile2text" presStyleLbl="node1" presStyleIdx="1" presStyleCnt="4">
        <dgm:presLayoutVars>
          <dgm:chMax val="0"/>
          <dgm:chPref val="0"/>
          <dgm:bulletEnabled val="1"/>
        </dgm:presLayoutVars>
      </dgm:prSet>
      <dgm:spPr/>
      <dgm:t>
        <a:bodyPr/>
        <a:lstStyle/>
        <a:p>
          <a:endParaRPr lang="en-US"/>
        </a:p>
      </dgm:t>
    </dgm:pt>
    <dgm:pt modelId="{C9D06417-B5FC-4A7B-8F6F-C2751957651B}" type="pres">
      <dgm:prSet presAssocID="{2D741426-4688-47D9-BA3B-D8FB64952B1E}" presName="tile3" presStyleLbl="node1" presStyleIdx="2" presStyleCnt="4"/>
      <dgm:spPr/>
      <dgm:t>
        <a:bodyPr/>
        <a:lstStyle/>
        <a:p>
          <a:endParaRPr lang="en-US"/>
        </a:p>
      </dgm:t>
    </dgm:pt>
    <dgm:pt modelId="{25085F8F-4337-4AFC-A17B-6BD5EDA4E82F}" type="pres">
      <dgm:prSet presAssocID="{2D741426-4688-47D9-BA3B-D8FB64952B1E}" presName="tile3text" presStyleLbl="node1" presStyleIdx="2" presStyleCnt="4">
        <dgm:presLayoutVars>
          <dgm:chMax val="0"/>
          <dgm:chPref val="0"/>
          <dgm:bulletEnabled val="1"/>
        </dgm:presLayoutVars>
      </dgm:prSet>
      <dgm:spPr/>
      <dgm:t>
        <a:bodyPr/>
        <a:lstStyle/>
        <a:p>
          <a:endParaRPr lang="en-US"/>
        </a:p>
      </dgm:t>
    </dgm:pt>
    <dgm:pt modelId="{B9C71799-1A8C-4323-A849-F6F9DE716D63}" type="pres">
      <dgm:prSet presAssocID="{2D741426-4688-47D9-BA3B-D8FB64952B1E}" presName="tile4" presStyleLbl="node1" presStyleIdx="3" presStyleCnt="4"/>
      <dgm:spPr/>
      <dgm:t>
        <a:bodyPr/>
        <a:lstStyle/>
        <a:p>
          <a:endParaRPr lang="en-US"/>
        </a:p>
      </dgm:t>
    </dgm:pt>
    <dgm:pt modelId="{146E8812-78F8-48F8-90DF-C4A42494B181}" type="pres">
      <dgm:prSet presAssocID="{2D741426-4688-47D9-BA3B-D8FB64952B1E}" presName="tile4text" presStyleLbl="node1" presStyleIdx="3" presStyleCnt="4">
        <dgm:presLayoutVars>
          <dgm:chMax val="0"/>
          <dgm:chPref val="0"/>
          <dgm:bulletEnabled val="1"/>
        </dgm:presLayoutVars>
      </dgm:prSet>
      <dgm:spPr/>
      <dgm:t>
        <a:bodyPr/>
        <a:lstStyle/>
        <a:p>
          <a:endParaRPr lang="en-US"/>
        </a:p>
      </dgm:t>
    </dgm:pt>
    <dgm:pt modelId="{35D1BD4E-6FF5-4305-AFA2-42D716839EE9}" type="pres">
      <dgm:prSet presAssocID="{2D741426-4688-47D9-BA3B-D8FB64952B1E}" presName="centerTile" presStyleLbl="fgShp" presStyleIdx="0" presStyleCnt="1">
        <dgm:presLayoutVars>
          <dgm:chMax val="0"/>
          <dgm:chPref val="0"/>
        </dgm:presLayoutVars>
      </dgm:prSet>
      <dgm:spPr/>
      <dgm:t>
        <a:bodyPr/>
        <a:lstStyle/>
        <a:p>
          <a:endParaRPr lang="en-US"/>
        </a:p>
      </dgm:t>
    </dgm:pt>
  </dgm:ptLst>
  <dgm:cxnLst>
    <dgm:cxn modelId="{AEEF14DE-F8CD-4F17-9787-9442BF8BBADF}" srcId="{A037A1E3-AD50-4B3E-B394-35CCE726A8F8}" destId="{1C3F7715-A135-44C9-B65B-4C6605B96A76}" srcOrd="3" destOrd="0" parTransId="{32F1CCFE-3CBB-4FF3-91D0-C1C6A9456C20}" sibTransId="{78D37377-A8D8-4FB8-B268-5FF90803B4EA}"/>
    <dgm:cxn modelId="{18247F92-2D0A-46D6-9913-057A6819ED96}" type="presOf" srcId="{1C3F7715-A135-44C9-B65B-4C6605B96A76}" destId="{146E8812-78F8-48F8-90DF-C4A42494B181}" srcOrd="1" destOrd="0" presId="urn:microsoft.com/office/officeart/2005/8/layout/matrix1"/>
    <dgm:cxn modelId="{2EDA7132-25A5-43B7-8989-554DA97A126C}" type="presOf" srcId="{AFE91508-EE15-40CA-BD2B-18FC6EBD32B1}" destId="{DAF9EB0A-3307-45FF-9E38-48930E4C8975}" srcOrd="1" destOrd="0" presId="urn:microsoft.com/office/officeart/2005/8/layout/matrix1"/>
    <dgm:cxn modelId="{E47F7DDC-8C9E-446B-A6B4-724613A4F931}" type="presOf" srcId="{1C3F7715-A135-44C9-B65B-4C6605B96A76}" destId="{B9C71799-1A8C-4323-A849-F6F9DE716D63}" srcOrd="0" destOrd="0" presId="urn:microsoft.com/office/officeart/2005/8/layout/matrix1"/>
    <dgm:cxn modelId="{615B93B0-E31C-47DB-BC90-AF08E7D65F93}" srcId="{A037A1E3-AD50-4B3E-B394-35CCE726A8F8}" destId="{AFE91508-EE15-40CA-BD2B-18FC6EBD32B1}" srcOrd="0" destOrd="0" parTransId="{26CD08EF-B8FD-426C-A2C9-2ED539F9ECB9}" sibTransId="{44C1EDEE-A543-4709-B33B-58F5055C94DE}"/>
    <dgm:cxn modelId="{F98E1527-7466-417B-B0E8-4A1829311E22}" type="presOf" srcId="{44F03245-2280-4E5B-91C6-45FD4AEFD4CD}" destId="{0417B84F-A79E-4A3A-BF93-71EF9FD9D654}" srcOrd="0" destOrd="0" presId="urn:microsoft.com/office/officeart/2005/8/layout/matrix1"/>
    <dgm:cxn modelId="{16024E97-766B-4434-9B64-4019823487B8}" srcId="{A037A1E3-AD50-4B3E-B394-35CCE726A8F8}" destId="{44F03245-2280-4E5B-91C6-45FD4AEFD4CD}" srcOrd="1" destOrd="0" parTransId="{F69EC868-1F00-4CD1-854F-4425669A1D4C}" sibTransId="{9E8D91D1-A92A-4BDB-9962-365E6AEDA45D}"/>
    <dgm:cxn modelId="{5A9849B2-5482-459D-A853-8C00C2E17765}" srcId="{A037A1E3-AD50-4B3E-B394-35CCE726A8F8}" destId="{48339850-1D8D-4BD6-9470-6ABE00521F39}" srcOrd="2" destOrd="0" parTransId="{316DD2B1-E22B-468C-8142-2F632DE10E7E}" sibTransId="{2838AA28-697D-455D-9173-A71EB79B4D9F}"/>
    <dgm:cxn modelId="{C3F50BED-83E8-4487-BDCE-E6EA72F4AE69}" type="presOf" srcId="{44F03245-2280-4E5B-91C6-45FD4AEFD4CD}" destId="{830DDD13-D131-4FE1-B4AD-C39DF3535DB0}" srcOrd="1" destOrd="0" presId="urn:microsoft.com/office/officeart/2005/8/layout/matrix1"/>
    <dgm:cxn modelId="{FED5EFCB-78EB-4BC7-BA5B-4FF94FFA0192}" type="presOf" srcId="{48339850-1D8D-4BD6-9470-6ABE00521F39}" destId="{C9D06417-B5FC-4A7B-8F6F-C2751957651B}" srcOrd="0" destOrd="0" presId="urn:microsoft.com/office/officeart/2005/8/layout/matrix1"/>
    <dgm:cxn modelId="{62045D86-BC3D-42A4-8F36-E92E1AC6CD00}" type="presOf" srcId="{AFE91508-EE15-40CA-BD2B-18FC6EBD32B1}" destId="{7FF0BFD7-0A91-4D21-8F9E-214DB21C044E}" srcOrd="0" destOrd="0" presId="urn:microsoft.com/office/officeart/2005/8/layout/matrix1"/>
    <dgm:cxn modelId="{5E0A2149-5DC2-45FD-8EA9-A4E1E529DE70}" type="presOf" srcId="{A037A1E3-AD50-4B3E-B394-35CCE726A8F8}" destId="{35D1BD4E-6FF5-4305-AFA2-42D716839EE9}" srcOrd="0" destOrd="0" presId="urn:microsoft.com/office/officeart/2005/8/layout/matrix1"/>
    <dgm:cxn modelId="{4C0AC83C-C6D0-487D-BE3B-1D00951EED32}" type="presOf" srcId="{2D741426-4688-47D9-BA3B-D8FB64952B1E}" destId="{529E1B61-EF5C-46F8-939A-F71BFC2C862C}" srcOrd="0" destOrd="0" presId="urn:microsoft.com/office/officeart/2005/8/layout/matrix1"/>
    <dgm:cxn modelId="{6F6AE05A-4C18-4C2F-A1E5-4DC699A3B744}" type="presOf" srcId="{48339850-1D8D-4BD6-9470-6ABE00521F39}" destId="{25085F8F-4337-4AFC-A17B-6BD5EDA4E82F}" srcOrd="1" destOrd="0" presId="urn:microsoft.com/office/officeart/2005/8/layout/matrix1"/>
    <dgm:cxn modelId="{1A28A0CD-C5E2-4FF2-802D-BAD0038241C4}" srcId="{2D741426-4688-47D9-BA3B-D8FB64952B1E}" destId="{A037A1E3-AD50-4B3E-B394-35CCE726A8F8}" srcOrd="0" destOrd="0" parTransId="{7F71CA1E-4780-4BD3-8508-0AE13C237199}" sibTransId="{1EA764CC-5399-43D3-9E6D-9F86ECBE0CAB}"/>
    <dgm:cxn modelId="{2AC3D5B7-C6A6-4AA2-AAB4-498F2E38D7E0}" type="presParOf" srcId="{529E1B61-EF5C-46F8-939A-F71BFC2C862C}" destId="{6F1AEC21-2EC7-4B6C-85C1-A33893E9746B}" srcOrd="0" destOrd="0" presId="urn:microsoft.com/office/officeart/2005/8/layout/matrix1"/>
    <dgm:cxn modelId="{9BE2739E-12EB-42FD-B9AF-E492F1420265}" type="presParOf" srcId="{6F1AEC21-2EC7-4B6C-85C1-A33893E9746B}" destId="{7FF0BFD7-0A91-4D21-8F9E-214DB21C044E}" srcOrd="0" destOrd="0" presId="urn:microsoft.com/office/officeart/2005/8/layout/matrix1"/>
    <dgm:cxn modelId="{9C9B1FA3-2738-48CD-B186-79CEED392AB7}" type="presParOf" srcId="{6F1AEC21-2EC7-4B6C-85C1-A33893E9746B}" destId="{DAF9EB0A-3307-45FF-9E38-48930E4C8975}" srcOrd="1" destOrd="0" presId="urn:microsoft.com/office/officeart/2005/8/layout/matrix1"/>
    <dgm:cxn modelId="{ACC56D1D-3E34-4C57-91B5-4CA031C8D77A}" type="presParOf" srcId="{6F1AEC21-2EC7-4B6C-85C1-A33893E9746B}" destId="{0417B84F-A79E-4A3A-BF93-71EF9FD9D654}" srcOrd="2" destOrd="0" presId="urn:microsoft.com/office/officeart/2005/8/layout/matrix1"/>
    <dgm:cxn modelId="{977D8066-11D4-4C5C-92E1-1C3C4D06CFF0}" type="presParOf" srcId="{6F1AEC21-2EC7-4B6C-85C1-A33893E9746B}" destId="{830DDD13-D131-4FE1-B4AD-C39DF3535DB0}" srcOrd="3" destOrd="0" presId="urn:microsoft.com/office/officeart/2005/8/layout/matrix1"/>
    <dgm:cxn modelId="{67992A73-D04F-4A79-873B-5E951B577E6B}" type="presParOf" srcId="{6F1AEC21-2EC7-4B6C-85C1-A33893E9746B}" destId="{C9D06417-B5FC-4A7B-8F6F-C2751957651B}" srcOrd="4" destOrd="0" presId="urn:microsoft.com/office/officeart/2005/8/layout/matrix1"/>
    <dgm:cxn modelId="{E24B3059-38F5-44E1-B9F2-858752D55C5B}" type="presParOf" srcId="{6F1AEC21-2EC7-4B6C-85C1-A33893E9746B}" destId="{25085F8F-4337-4AFC-A17B-6BD5EDA4E82F}" srcOrd="5" destOrd="0" presId="urn:microsoft.com/office/officeart/2005/8/layout/matrix1"/>
    <dgm:cxn modelId="{559B2E8F-D2CB-4304-928B-9C55F8BFC137}" type="presParOf" srcId="{6F1AEC21-2EC7-4B6C-85C1-A33893E9746B}" destId="{B9C71799-1A8C-4323-A849-F6F9DE716D63}" srcOrd="6" destOrd="0" presId="urn:microsoft.com/office/officeart/2005/8/layout/matrix1"/>
    <dgm:cxn modelId="{F028D4A3-3227-4569-BEA9-10C80F390430}" type="presParOf" srcId="{6F1AEC21-2EC7-4B6C-85C1-A33893E9746B}" destId="{146E8812-78F8-48F8-90DF-C4A42494B181}" srcOrd="7" destOrd="0" presId="urn:microsoft.com/office/officeart/2005/8/layout/matrix1"/>
    <dgm:cxn modelId="{94FFD457-671A-4851-A841-3A0342D11B27}" type="presParOf" srcId="{529E1B61-EF5C-46F8-939A-F71BFC2C862C}" destId="{35D1BD4E-6FF5-4305-AFA2-42D716839EE9}" srcOrd="1" destOrd="0" presId="urn:microsoft.com/office/officeart/2005/8/layout/matrix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337">
              <a:defRPr sz="1300">
                <a:latin typeface="Arial" charset="0"/>
                <a:cs typeface="+mn-cs"/>
              </a:defRPr>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337">
              <a:defRPr sz="1300">
                <a:latin typeface="Arial" charset="0"/>
                <a:cs typeface="+mn-cs"/>
              </a:defRPr>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337">
              <a:defRPr sz="1300">
                <a:latin typeface="Arial" charset="0"/>
                <a:cs typeface="+mn-cs"/>
              </a:defRPr>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337">
              <a:defRPr sz="1300">
                <a:latin typeface="Arial" charset="0"/>
                <a:cs typeface="+mn-cs"/>
              </a:defRPr>
            </a:lvl1pPr>
          </a:lstStyle>
          <a:p>
            <a:pPr>
              <a:defRPr/>
            </a:pPr>
            <a:fld id="{7AD855A5-7C44-4E54-8F75-29647B48A8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337">
              <a:defRPr sz="13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337">
              <a:defRPr sz="1300">
                <a:latin typeface="Arial"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337">
              <a:defRPr sz="13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337">
              <a:defRPr sz="1300">
                <a:latin typeface="Arial" charset="0"/>
                <a:cs typeface="+mn-cs"/>
              </a:defRPr>
            </a:lvl1pPr>
          </a:lstStyle>
          <a:p>
            <a:pPr>
              <a:defRPr/>
            </a:pPr>
            <a:fld id="{456E69EC-3FC0-47E7-B8D4-81FD44F7CE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pPr defTabSz="928688"/>
            <a:fld id="{2D86A8EC-8901-4EF2-B090-69673B2C43FF}" type="slidenum">
              <a:rPr lang="en-US" smtClean="0">
                <a:cs typeface="Arial" charset="0"/>
              </a:rPr>
              <a:pPr defTabSz="928688"/>
              <a:t>0</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pPr defTabSz="928688"/>
            <a:fld id="{9EFE9F0B-6C59-49DF-A3B3-2D2FE19CDDE9}" type="slidenum">
              <a:rPr lang="en-US" smtClean="0">
                <a:cs typeface="Arial" charset="0"/>
              </a:rPr>
              <a:pPr defTabSz="928688"/>
              <a:t>9</a:t>
            </a:fld>
            <a:endParaRPr lang="en-US" smtClean="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35038" y="4411663"/>
            <a:ext cx="5140325" cy="4189412"/>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defTabSz="927100"/>
            <a:fld id="{AC9C23DD-B193-4D6F-8BD1-7916177D3F2F}" type="slidenum">
              <a:rPr lang="en-US" smtClean="0">
                <a:cs typeface="Arial" charset="0"/>
              </a:rPr>
              <a:pPr defTabSz="927100"/>
              <a:t>11</a:t>
            </a:fld>
            <a:endParaRPr lang="en-US"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7100"/>
            <a:fld id="{73E0CCDF-42C6-43D7-8639-DB74FCE7774B}" type="slidenum">
              <a:rPr lang="en-US" smtClean="0">
                <a:cs typeface="Arial" charset="0"/>
              </a:rPr>
              <a:pPr defTabSz="927100"/>
              <a:t>12</a:t>
            </a:fld>
            <a:endParaRPr lang="en-US" smtClean="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pPr defTabSz="927100"/>
            <a:fld id="{87F15D12-48DF-4AF2-9722-E1A1486A4172}" type="slidenum">
              <a:rPr lang="en-US" smtClean="0">
                <a:cs typeface="Arial" charset="0"/>
              </a:rPr>
              <a:pPr defTabSz="927100"/>
              <a:t>13</a:t>
            </a:fld>
            <a:endParaRPr lang="en-US" smtClean="0">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pPr defTabSz="927100"/>
            <a:fld id="{C11CD70A-F085-45C7-9670-F57AEE9FB5F1}" type="slidenum">
              <a:rPr lang="en-US" smtClean="0">
                <a:cs typeface="Arial" charset="0"/>
              </a:rPr>
              <a:pPr defTabSz="927100"/>
              <a:t>14</a:t>
            </a:fld>
            <a:endParaRPr lang="en-US" smtClean="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pPr defTabSz="925513"/>
            <a:fld id="{7310D298-842D-4818-B8E8-939EB64DCB8C}" type="slidenum">
              <a:rPr lang="en-US" smtClean="0">
                <a:cs typeface="Arial" charset="0"/>
              </a:rPr>
              <a:pPr defTabSz="925513"/>
              <a:t>15</a:t>
            </a:fld>
            <a:endParaRPr lang="en-US" smtClean="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pPr defTabSz="928688"/>
            <a:fld id="{41D48419-5999-4A66-9374-4BB3B28A58A0}" type="slidenum">
              <a:rPr lang="en-US" smtClean="0">
                <a:cs typeface="Arial" charset="0"/>
              </a:rPr>
              <a:pPr defTabSz="928688"/>
              <a:t>16</a:t>
            </a:fld>
            <a:endParaRPr lang="en-US" smtClean="0">
              <a:cs typeface="Arial" charset="0"/>
            </a:endParaRPr>
          </a:p>
        </p:txBody>
      </p:sp>
      <p:sp>
        <p:nvSpPr>
          <p:cNvPr id="52226" name="Rectangle 2"/>
          <p:cNvSpPr>
            <a:spLocks noGrp="1" noRot="1" noChangeAspect="1" noChangeArrowheads="1" noTextEdit="1"/>
          </p:cNvSpPr>
          <p:nvPr>
            <p:ph type="sldImg"/>
          </p:nvPr>
        </p:nvSpPr>
        <p:spPr>
          <a:xfrm>
            <a:off x="1182688" y="698500"/>
            <a:ext cx="4645025" cy="3484563"/>
          </a:xfrm>
          <a:ln/>
        </p:spPr>
      </p:sp>
      <p:sp>
        <p:nvSpPr>
          <p:cNvPr id="52227" name="Rectangle 3"/>
          <p:cNvSpPr>
            <a:spLocks noGrp="1" noChangeArrowheads="1"/>
          </p:cNvSpPr>
          <p:nvPr>
            <p:ph type="body" idx="1"/>
          </p:nvPr>
        </p:nvSpPr>
        <p:spPr>
          <a:xfrm>
            <a:off x="933450" y="4416425"/>
            <a:ext cx="5143500" cy="4181475"/>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defTabSz="928688"/>
            <a:fld id="{353998E2-C93C-42CB-A615-5223DE36B41A}" type="slidenum">
              <a:rPr lang="en-US" smtClean="0">
                <a:cs typeface="Arial" charset="0"/>
              </a:rPr>
              <a:pPr defTabSz="928688"/>
              <a:t>17</a:t>
            </a:fld>
            <a:endParaRPr lang="en-US" smtClean="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defTabSz="930275"/>
            <a:fld id="{63377071-BB1F-4DA7-AD53-0F303FE9D6C9}" type="slidenum">
              <a:rPr lang="en-US" smtClean="0">
                <a:cs typeface="Arial" charset="0"/>
              </a:rPr>
              <a:pPr defTabSz="930275"/>
              <a:t>18</a:t>
            </a:fld>
            <a:endParaRPr lang="en-US" smtClean="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28688"/>
            <a:fld id="{FF7BBE63-D28D-4DDB-B7AD-5B4BAA855D1C}" type="slidenum">
              <a:rPr lang="en-US" smtClean="0">
                <a:cs typeface="Arial" charset="0"/>
              </a:rPr>
              <a:pPr defTabSz="928688"/>
              <a:t>1</a:t>
            </a:fld>
            <a:endParaRPr lang="en-US"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pPr defTabSz="928688"/>
            <a:fld id="{23327DF7-42F6-47C9-87CF-744780DD4707}" type="slidenum">
              <a:rPr lang="en-US" smtClean="0">
                <a:cs typeface="Arial" charset="0"/>
              </a:rPr>
              <a:pPr defTabSz="928688"/>
              <a:t>19</a:t>
            </a:fld>
            <a:endParaRPr lang="en-US" smtClean="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pPr defTabSz="928688"/>
            <a:fld id="{CAC8AB12-8CCD-46E9-BA90-77ECEE931C45}" type="slidenum">
              <a:rPr lang="en-US" smtClean="0">
                <a:cs typeface="Arial" charset="0"/>
              </a:rPr>
              <a:pPr defTabSz="928688"/>
              <a:t>20</a:t>
            </a:fld>
            <a:endParaRPr lang="en-US" smtClean="0">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pPr defTabSz="928688"/>
            <a:fld id="{B393972A-E77B-4F5D-8BC3-FCC61A413C67}" type="slidenum">
              <a:rPr lang="en-US" smtClean="0">
                <a:cs typeface="Arial" charset="0"/>
              </a:rPr>
              <a:pPr defTabSz="928688"/>
              <a:t>21</a:t>
            </a:fld>
            <a:endParaRPr lang="en-US" smtClean="0">
              <a:cs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pPr defTabSz="925513"/>
            <a:fld id="{C8A3CC71-E126-4CD0-B435-D5EAD65404D7}" type="slidenum">
              <a:rPr lang="en-US" smtClean="0">
                <a:cs typeface="Arial" charset="0"/>
              </a:rPr>
              <a:pPr defTabSz="925513"/>
              <a:t>22</a:t>
            </a:fld>
            <a:endParaRPr lang="en-US" smtClean="0">
              <a:cs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defTabSz="930275"/>
            <a:fld id="{7578FA9E-6718-41C8-842A-FCE434A80275}" type="slidenum">
              <a:rPr lang="en-US" smtClean="0">
                <a:cs typeface="Arial" charset="0"/>
              </a:rPr>
              <a:pPr defTabSz="930275"/>
              <a:t>25</a:t>
            </a:fld>
            <a:endParaRPr lang="en-US"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pPr defTabSz="928688"/>
            <a:fld id="{BE5B9F8A-545C-4947-9C4B-80838344BE6E}" type="slidenum">
              <a:rPr lang="en-US" smtClean="0">
                <a:cs typeface="Arial" charset="0"/>
              </a:rPr>
              <a:pPr defTabSz="928688"/>
              <a:t>27</a:t>
            </a:fld>
            <a:endParaRPr lang="en-US"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701675" y="4414838"/>
            <a:ext cx="5607050" cy="4184650"/>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928688"/>
            <a:fld id="{BF2EB793-C21B-475E-A264-DFD705ECCC0C}" type="slidenum">
              <a:rPr lang="en-US" smtClean="0">
                <a:cs typeface="Arial" charset="0"/>
              </a:rPr>
              <a:pPr defTabSz="928688"/>
              <a:t>28</a:t>
            </a:fld>
            <a:endParaRPr lang="en-US"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701675" y="4414838"/>
            <a:ext cx="5607050" cy="418465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7100"/>
            <a:fld id="{73E11234-B382-4AB6-8D21-E8046FB531BF}" type="slidenum">
              <a:rPr lang="en-US" smtClean="0">
                <a:cs typeface="Arial" charset="0"/>
              </a:rPr>
              <a:pPr defTabSz="927100"/>
              <a:t>2</a:t>
            </a:fld>
            <a:endParaRPr lang="en-US" smtClean="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35038" y="4411663"/>
            <a:ext cx="5140325" cy="4189412"/>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pPr defTabSz="928688"/>
            <a:fld id="{F1E1B65D-CAC1-4E0D-BB25-06779D3B29E4}" type="slidenum">
              <a:rPr lang="en-US" smtClean="0">
                <a:cs typeface="Arial" charset="0"/>
              </a:rPr>
              <a:pPr defTabSz="928688"/>
              <a:t>29</a:t>
            </a:fld>
            <a:endParaRPr lang="en-US"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33450" y="4418013"/>
            <a:ext cx="5143500" cy="4181475"/>
          </a:xfrm>
          <a:noFill/>
          <a:ln/>
        </p:spPr>
        <p:txBody>
          <a:bodyPr lIns="91416" tIns="45708" rIns="91416" bIns="45708"/>
          <a:lstStyle/>
          <a:p>
            <a:pPr eaLnBrk="1" hangingPunct="1"/>
            <a:r>
              <a:rPr lang="en-US" smtClean="0"/>
              <a:t>Civil Rights Act</a:t>
            </a:r>
          </a:p>
          <a:p>
            <a:pPr eaLnBrk="1" hangingPunct="1"/>
            <a:endParaRPr lang="en-US" smtClean="0"/>
          </a:p>
          <a:p>
            <a:pPr eaLnBrk="1" hangingPunct="1"/>
            <a:r>
              <a:rPr lang="en-US" smtClean="0"/>
              <a:t>The CRA of 1964 states that “No person in the US shall, on the ground of race, color, or national orgin, be excluded from participation in, be denied the benefits of, or be subjected to discrimination under any program or activity receiving Federal financial assistance” This includes programs designed to provide healthcare.  Federal funding can be terminated if this is not followed. Although we will not discuss this at length, this also includes written materials, sign language interpreters and braille.</a:t>
            </a:r>
          </a:p>
          <a:p>
            <a:pPr eaLnBrk="1" hangingPunct="1"/>
            <a:endParaRPr lang="en-US" smtClean="0"/>
          </a:p>
          <a:p>
            <a:pPr eaLnBrk="1" hangingPunct="1"/>
            <a:r>
              <a:rPr lang="en-US" smtClean="0"/>
              <a:t>The entire document can be found at the following link.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pPr defTabSz="928688"/>
            <a:fld id="{646B9BC3-9267-44AC-B005-62BEEA4041A5}" type="slidenum">
              <a:rPr lang="en-US" smtClean="0">
                <a:cs typeface="Arial" charset="0"/>
              </a:rPr>
              <a:pPr defTabSz="928688"/>
              <a:t>31</a:t>
            </a:fld>
            <a:endParaRPr lang="en-US"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33450" y="4418013"/>
            <a:ext cx="5143500" cy="4181475"/>
          </a:xfrm>
          <a:noFill/>
          <a:ln/>
        </p:spPr>
        <p:txBody>
          <a:bodyPr/>
          <a:lstStyle/>
          <a:p>
            <a:pPr eaLnBrk="1" hangingPunct="1"/>
            <a:r>
              <a:rPr lang="en-US" sz="1400" smtClean="0"/>
              <a:t>Who and what is a LEP?  LEP is defined as individuals that do not speak English as their primary language and who have a limited ability to read, write, speak, or understand English may be limited English proficient, or “LEP”, and may be eligible to receive language assistance with respect to a particular type of service, benefit, or encounter (CRA guidance).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pPr defTabSz="930275"/>
            <a:fld id="{42A69C5B-888C-4E5C-AE55-4D52302BB12C}" type="slidenum">
              <a:rPr lang="en-US" smtClean="0">
                <a:cs typeface="Arial" charset="0"/>
              </a:rPr>
              <a:pPr defTabSz="930275"/>
              <a:t>32</a:t>
            </a:fld>
            <a:endParaRPr lang="en-US"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33450" y="4418013"/>
            <a:ext cx="5143500" cy="4181475"/>
          </a:xfrm>
          <a:noFill/>
          <a:ln/>
        </p:spPr>
        <p:txBody>
          <a:bodyPr lIns="91430" tIns="45715" rIns="91430" bIns="45715"/>
          <a:lstStyle/>
          <a:p>
            <a:r>
              <a:rPr lang="en-US" sz="1300" smtClean="0"/>
              <a:t>Who and what is a LEP?  LEP is defined as individuals that do not speak English as their primary language and who have a limited ability to read, write, speak, or understand English may be limited English proficient, or “LEP”, and may be eligible to receive language assistance with respect to a particular type of service, benefit, or encounter (CRA guidance).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pPr defTabSz="927100"/>
            <a:fld id="{072FCA5D-AD92-4B3F-B12B-56FEAE97E482}" type="slidenum">
              <a:rPr lang="en-US" smtClean="0">
                <a:cs typeface="Arial" charset="0"/>
              </a:rPr>
              <a:pPr defTabSz="927100"/>
              <a:t>33</a:t>
            </a:fld>
            <a:endParaRPr lang="en-US"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pPr defTabSz="928688"/>
            <a:fld id="{FFE1620E-58F6-424D-AD9E-6A00CAC83827}" type="slidenum">
              <a:rPr lang="en-US" smtClean="0">
                <a:cs typeface="Arial" charset="0"/>
              </a:rPr>
              <a:pPr defTabSz="928688"/>
              <a:t>34</a:t>
            </a:fld>
            <a:endParaRPr lang="en-US" smtClean="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pPr defTabSz="927100"/>
            <a:fld id="{0D71FED0-EB1C-4CDE-9198-E40AF1DC3F3C}" type="slidenum">
              <a:rPr lang="en-US" smtClean="0">
                <a:cs typeface="Arial" charset="0"/>
              </a:rPr>
              <a:pPr defTabSz="927100"/>
              <a:t>35</a:t>
            </a:fld>
            <a:endParaRPr lang="en-US"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pPr defTabSz="927100"/>
            <a:fld id="{D2E0A7C7-E8C5-4A23-BF19-ABE81AA6F1FA}" type="slidenum">
              <a:rPr lang="en-US" smtClean="0">
                <a:cs typeface="Arial" charset="0"/>
              </a:rPr>
              <a:pPr defTabSz="927100"/>
              <a:t>36</a:t>
            </a:fld>
            <a:endParaRPr lang="en-US"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pPr defTabSz="927100"/>
            <a:fld id="{04A01F8A-97AE-4A9D-9BFA-3E8A17FE2016}" type="slidenum">
              <a:rPr lang="en-US" smtClean="0">
                <a:cs typeface="Arial" charset="0"/>
              </a:rPr>
              <a:pPr defTabSz="927100"/>
              <a:t>37</a:t>
            </a:fld>
            <a:endParaRPr lang="en-US" smtClean="0">
              <a:cs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pPr defTabSz="927100"/>
            <a:fld id="{2A3865D8-09A2-426E-9D54-ECCBF5DBFC32}" type="slidenum">
              <a:rPr lang="en-US" smtClean="0">
                <a:cs typeface="Arial" charset="0"/>
              </a:rPr>
              <a:pPr defTabSz="927100"/>
              <a:t>38</a:t>
            </a:fld>
            <a:endParaRPr lang="en-US" smtClean="0">
              <a:cs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27100"/>
            <a:fld id="{5D9DFF18-2E03-48FA-9B6E-96CA7503988C}" type="slidenum">
              <a:rPr lang="en-US" smtClean="0">
                <a:cs typeface="Arial" charset="0"/>
              </a:rPr>
              <a:pPr defTabSz="927100"/>
              <a:t>3</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30275"/>
            <a:fld id="{2FF95DF7-44FA-4F21-9CA0-CFE8AED010DB}" type="slidenum">
              <a:rPr lang="en-US" smtClean="0">
                <a:cs typeface="Arial" charset="0"/>
              </a:rPr>
              <a:pPr defTabSz="930275"/>
              <a:t>40</a:t>
            </a:fld>
            <a:endParaRPr lang="en-US" smtClean="0">
              <a:cs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28688"/>
            <a:fld id="{EC7E8A9D-D229-4DDE-BD69-291A8C857800}" type="slidenum">
              <a:rPr lang="en-US" smtClean="0">
                <a:cs typeface="Arial" charset="0"/>
              </a:rPr>
              <a:pPr defTabSz="928688"/>
              <a:t>41</a:t>
            </a:fld>
            <a:endParaRPr lang="en-US" smtClean="0">
              <a:cs typeface="Arial"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35038" y="4410075"/>
            <a:ext cx="5140325" cy="4191000"/>
          </a:xfrm>
          <a:noFill/>
          <a:ln/>
        </p:spPr>
        <p:txBody>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pPr defTabSz="928688"/>
            <a:fld id="{2B518B1F-D51A-4C36-BC6B-52A3AFB867C4}" type="slidenum">
              <a:rPr lang="en-US" smtClean="0">
                <a:cs typeface="Arial" charset="0"/>
              </a:rPr>
              <a:pPr defTabSz="928688"/>
              <a:t>4</a:t>
            </a:fld>
            <a:endParaRPr lang="en-US" smtClean="0">
              <a:cs typeface="Arial" charset="0"/>
            </a:endParaRPr>
          </a:p>
        </p:txBody>
      </p:sp>
      <p:sp>
        <p:nvSpPr>
          <p:cNvPr id="27650" name="Rectangle 2"/>
          <p:cNvSpPr>
            <a:spLocks noGrp="1" noRot="1" noChangeAspect="1" noChangeArrowheads="1" noTextEdit="1"/>
          </p:cNvSpPr>
          <p:nvPr>
            <p:ph type="sldImg"/>
          </p:nvPr>
        </p:nvSpPr>
        <p:spPr>
          <a:xfrm>
            <a:off x="1189038" y="698500"/>
            <a:ext cx="4643437" cy="3482975"/>
          </a:xfrm>
          <a:ln w="12700" cap="flat">
            <a:solidFill>
              <a:schemeClr val="tx1"/>
            </a:solidFill>
          </a:ln>
        </p:spPr>
      </p:sp>
      <p:sp>
        <p:nvSpPr>
          <p:cNvPr id="27651" name="Rectangle 3"/>
          <p:cNvSpPr>
            <a:spLocks noGrp="1" noChangeArrowheads="1"/>
          </p:cNvSpPr>
          <p:nvPr>
            <p:ph type="body" idx="1"/>
          </p:nvPr>
        </p:nvSpPr>
        <p:spPr>
          <a:xfrm>
            <a:off x="933450" y="4416425"/>
            <a:ext cx="5143500" cy="4181475"/>
          </a:xfrm>
          <a:noFill/>
          <a:ln/>
        </p:spPr>
        <p:txBody>
          <a:bodyPr lIns="97096" tIns="46875" rIns="97096" bIns="46875"/>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pPr defTabSz="930275"/>
            <a:fld id="{88ECAB5A-1A6B-4CE3-B8FA-D277CA2BBC07}" type="slidenum">
              <a:rPr lang="en-US" smtClean="0">
                <a:cs typeface="Arial" charset="0"/>
              </a:rPr>
              <a:pPr defTabSz="930275"/>
              <a:t>5</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33450" y="4411663"/>
            <a:ext cx="5143500" cy="418782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30275"/>
            <a:fld id="{C1E265D7-136B-4F8A-A1EC-49318000DC59}" type="slidenum">
              <a:rPr lang="en-US" smtClean="0">
                <a:cs typeface="Arial" charset="0"/>
              </a:rPr>
              <a:pPr defTabSz="930275"/>
              <a:t>6</a:t>
            </a:fld>
            <a:endParaRPr lang="en-US" smtClean="0">
              <a:cs typeface="Arial" charset="0"/>
            </a:endParaRPr>
          </a:p>
        </p:txBody>
      </p:sp>
      <p:sp>
        <p:nvSpPr>
          <p:cNvPr id="31746" name="Rectangle 2"/>
          <p:cNvSpPr>
            <a:spLocks noGrp="1" noRot="1" noChangeAspect="1" noChangeArrowheads="1" noTextEdit="1"/>
          </p:cNvSpPr>
          <p:nvPr>
            <p:ph type="sldImg"/>
          </p:nvPr>
        </p:nvSpPr>
        <p:spPr>
          <a:xfrm>
            <a:off x="1187450" y="698500"/>
            <a:ext cx="4643438" cy="3484563"/>
          </a:xfrm>
          <a:ln w="12700" cap="flat">
            <a:solidFill>
              <a:schemeClr val="tx1"/>
            </a:solidFill>
          </a:ln>
        </p:spPr>
      </p:sp>
      <p:sp>
        <p:nvSpPr>
          <p:cNvPr id="31747" name="Rectangle 3"/>
          <p:cNvSpPr>
            <a:spLocks noGrp="1" noChangeArrowheads="1"/>
          </p:cNvSpPr>
          <p:nvPr>
            <p:ph type="body" idx="1"/>
          </p:nvPr>
        </p:nvSpPr>
        <p:spPr>
          <a:xfrm>
            <a:off x="933450" y="4418013"/>
            <a:ext cx="5143500" cy="4179887"/>
          </a:xfrm>
          <a:noFill/>
          <a:ln/>
        </p:spPr>
        <p:txBody>
          <a:bodyPr lIns="96652" tIns="46660" rIns="96652" bIns="46660"/>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defTabSz="928688"/>
            <a:fld id="{F78CA51A-6A83-4A5E-8C8B-60EDE32D9A14}" type="slidenum">
              <a:rPr lang="en-US" smtClean="0">
                <a:cs typeface="Arial" charset="0"/>
              </a:rPr>
              <a:pPr defTabSz="928688"/>
              <a:t>7</a:t>
            </a:fld>
            <a:endParaRPr lang="en-US" smtClean="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33450" y="4411663"/>
            <a:ext cx="5143500" cy="418782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42AA2-8D58-48FC-B45E-D60BD0AF30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8541C-E3AF-4793-875F-D1B6B12F95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72130-CBA5-43AE-AE33-DFB87D05682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912EC1-E76F-4485-B8E5-5CBD4391AC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AB195A-45BA-4452-B550-27B69F1E644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28613" y="1941513"/>
            <a:ext cx="8208962" cy="74612"/>
          </a:xfrm>
        </p:spPr>
        <p:txBody>
          <a:bodyPr/>
          <a:lstStyle/>
          <a:p>
            <a:pPr lvl="0"/>
            <a:endParaRPr lang="en-US" noProof="0"/>
          </a:p>
        </p:txBody>
      </p:sp>
      <p:sp>
        <p:nvSpPr>
          <p:cNvPr id="4" name="Date Placeholder 3"/>
          <p:cNvSpPr>
            <a:spLocks noGrp="1"/>
          </p:cNvSpPr>
          <p:nvPr>
            <p:ph type="dt" sz="half" idx="10"/>
          </p:nvPr>
        </p:nvSpPr>
        <p:spPr>
          <a:xfrm>
            <a:off x="3433763" y="634365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6108700" y="634365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46050" y="6361113"/>
            <a:ext cx="1905000" cy="457200"/>
          </a:xfrm>
        </p:spPr>
        <p:txBody>
          <a:bodyPr/>
          <a:lstStyle>
            <a:lvl1pPr>
              <a:defRPr/>
            </a:lvl1pPr>
          </a:lstStyle>
          <a:p>
            <a:pPr>
              <a:defRPr/>
            </a:pPr>
            <a:fld id="{A5540DAC-76D2-45FF-9570-7A5C32EE89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AA080-4C59-436C-B581-5EB48EE22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95A66-658A-4EB3-94DF-5A6DAFB8F3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07A93B-8A74-45FF-BD1B-693E307DCE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58E054-D241-4BC3-B5E8-6DE7E52D4F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9820D5-278A-4EBE-915B-61C9DE33A6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614CAA-EAD4-4C3D-A09F-0B091ACBC0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02395-C685-46AA-BCFD-76045B78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946AB1-E163-45BC-893A-EC4520BAF1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354F8BA-9BAB-4020-871B-5F27F073E4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2.xml"/><Relationship Id="rId7" Type="http://schemas.openxmlformats.org/officeDocument/2006/relationships/image" Target="../media/image2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0.xml"/><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9.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6.png"/><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7.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8.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52.xml"/><Relationship Id="rId7" Type="http://schemas.openxmlformats.org/officeDocument/2006/relationships/image" Target="../media/image29.w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9.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5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9.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9.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notesSlide" Target="../notesSlides/notesSlide22.xml"/><Relationship Id="rId5" Type="http://schemas.openxmlformats.org/officeDocument/2006/relationships/tags" Target="../tags/tag70.xml"/><Relationship Id="rId10" Type="http://schemas.openxmlformats.org/officeDocument/2006/relationships/slideLayout" Target="../slideLayouts/slideLayout7.xml"/><Relationship Id="rId4" Type="http://schemas.openxmlformats.org/officeDocument/2006/relationships/tags" Target="../tags/tag69.xml"/><Relationship Id="rId9" Type="http://schemas.openxmlformats.org/officeDocument/2006/relationships/tags" Target="../tags/tag7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0.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9.xml"/><Relationship Id="rId7" Type="http://schemas.openxmlformats.org/officeDocument/2006/relationships/image" Target="../media/image31.w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tags" Target="../tags/tag80.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83.xml"/><Relationship Id="rId7" Type="http://schemas.openxmlformats.org/officeDocument/2006/relationships/image" Target="../media/image31.wmf"/><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8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9.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7.xml"/><Relationship Id="rId5" Type="http://schemas.openxmlformats.org/officeDocument/2006/relationships/slideLayout" Target="../slideLayouts/slideLayout12.xml"/><Relationship Id="rId4" Type="http://schemas.openxmlformats.org/officeDocument/2006/relationships/tags" Target="../tags/tag90.xml"/></Relationships>
</file>

<file path=ppt/slides/_rels/slide2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32.jpeg"/><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96.xml"/><Relationship Id="rId7" Type="http://schemas.openxmlformats.org/officeDocument/2006/relationships/notesSlide" Target="../notesSlides/notesSlide29.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7.xml"/><Relationship Id="rId5" Type="http://schemas.openxmlformats.org/officeDocument/2006/relationships/tags" Target="../tags/tag98.xml"/><Relationship Id="rId10" Type="http://schemas.openxmlformats.org/officeDocument/2006/relationships/image" Target="../media/image9.jpeg"/><Relationship Id="rId4" Type="http://schemas.openxmlformats.org/officeDocument/2006/relationships/tags" Target="../tags/tag97.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microsoft.com/office/2007/relationships/diagramDrawing" Target="../diagrams/drawing1.xml"/><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diagramColors" Target="../diagrams/colors1.xml"/><Relationship Id="rId2" Type="http://schemas.openxmlformats.org/officeDocument/2006/relationships/tags" Target="../tags/tag11.xml"/><Relationship Id="rId16" Type="http://schemas.openxmlformats.org/officeDocument/2006/relationships/image" Target="../media/image9.jpe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diagramQuickStyle" Target="../diagrams/quickStyle1.xml"/><Relationship Id="rId5" Type="http://schemas.openxmlformats.org/officeDocument/2006/relationships/tags" Target="../tags/tag14.xml"/><Relationship Id="rId15" Type="http://schemas.openxmlformats.org/officeDocument/2006/relationships/image" Target="../media/image8.jpeg"/><Relationship Id="rId10" Type="http://schemas.openxmlformats.org/officeDocument/2006/relationships/diagramLayout" Target="../diagrams/layout1.xml"/><Relationship Id="rId4" Type="http://schemas.openxmlformats.org/officeDocument/2006/relationships/tags" Target="../tags/tag13.xml"/><Relationship Id="rId9" Type="http://schemas.openxmlformats.org/officeDocument/2006/relationships/diagramData" Target="../diagrams/data1.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9.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hyperlink" Target="http://usinfo.state.gov/usa/infousa/laws/majorlaw/civilr19.htm" TargetMode="External"/><Relationship Id="rId5" Type="http://schemas.openxmlformats.org/officeDocument/2006/relationships/notesSlide" Target="../notesSlides/notesSlide30.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diagramColors" Target="../diagrams/colors2.xml"/><Relationship Id="rId18" Type="http://schemas.openxmlformats.org/officeDocument/2006/relationships/image" Target="../media/image9.jpe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diagramQuickStyle" Target="../diagrams/quickStyle2.xml"/><Relationship Id="rId17" Type="http://schemas.openxmlformats.org/officeDocument/2006/relationships/image" Target="../media/image37.png"/><Relationship Id="rId2" Type="http://schemas.openxmlformats.org/officeDocument/2006/relationships/tags" Target="../tags/tag103.xml"/><Relationship Id="rId16" Type="http://schemas.openxmlformats.org/officeDocument/2006/relationships/image" Target="../media/image36.jpe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diagramLayout" Target="../diagrams/layout2.xml"/><Relationship Id="rId5" Type="http://schemas.openxmlformats.org/officeDocument/2006/relationships/tags" Target="../tags/tag106.xml"/><Relationship Id="rId15" Type="http://schemas.openxmlformats.org/officeDocument/2006/relationships/image" Target="../media/image35.jpeg"/><Relationship Id="rId10" Type="http://schemas.openxmlformats.org/officeDocument/2006/relationships/diagramData" Target="../diagrams/data2.xml"/><Relationship Id="rId4" Type="http://schemas.openxmlformats.org/officeDocument/2006/relationships/tags" Target="../tags/tag105.xml"/><Relationship Id="rId9" Type="http://schemas.openxmlformats.org/officeDocument/2006/relationships/notesSlide" Target="../notesSlides/notesSlide31.xml"/><Relationship Id="rId14" Type="http://schemas.microsoft.com/office/2007/relationships/diagramDrawing" Target="../diagrams/drawing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8.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hyperlink" Target="http://www.hrsa.gov/quality/healthlit.htm" TargetMode="External"/><Relationship Id="rId5" Type="http://schemas.openxmlformats.org/officeDocument/2006/relationships/hyperlink" Target="http://www.healthypeople.gov/Document/HTML/Volume1/11HealthCom.htm" TargetMode="Externa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3.xml"/><Relationship Id="rId7" Type="http://schemas.openxmlformats.org/officeDocument/2006/relationships/image" Target="../media/image40.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39.jpeg"/><Relationship Id="rId5" Type="http://schemas.openxmlformats.org/officeDocument/2006/relationships/image" Target="../media/image10.png"/><Relationship Id="rId4" Type="http://schemas.openxmlformats.org/officeDocument/2006/relationships/notesSlide" Target="../notesSlides/notesSlide33.xml"/><Relationship Id="rId9"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9.xml"/><Relationship Id="rId7" Type="http://schemas.openxmlformats.org/officeDocument/2006/relationships/image" Target="../media/image43.gi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42.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2.xml"/><Relationship Id="rId7" Type="http://schemas.openxmlformats.org/officeDocument/2006/relationships/image" Target="../media/image43.gif"/><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42.jpe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5.xml"/><Relationship Id="rId7" Type="http://schemas.openxmlformats.org/officeDocument/2006/relationships/image" Target="../media/image43.gi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42.jpe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8.xml"/><Relationship Id="rId7" Type="http://schemas.openxmlformats.org/officeDocument/2006/relationships/image" Target="../media/image43.gi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42.jpe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44.wmf"/><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2.xml"/><Relationship Id="rId7" Type="http://schemas.openxmlformats.org/officeDocument/2006/relationships/hyperlink" Target="http://nccc.georgetown.edu/" TargetMode="Externa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hyperlink" Target="mailto:cultural@georgetown.edu" TargetMode="External"/><Relationship Id="rId5" Type="http://schemas.openxmlformats.org/officeDocument/2006/relationships/hyperlink" Target="http://www.georgetown.edu/home/copyright.html" TargetMode="Externa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vovici.com/wsb.dll/s/12291g4be7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1.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6.jpe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5.jpeg"/><Relationship Id="rId17" Type="http://schemas.openxmlformats.org/officeDocument/2006/relationships/image" Target="../media/image9.jpeg"/><Relationship Id="rId2" Type="http://schemas.openxmlformats.org/officeDocument/2006/relationships/tags" Target="../tags/tag24.xml"/><Relationship Id="rId16" Type="http://schemas.openxmlformats.org/officeDocument/2006/relationships/image" Target="../media/image19.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4.jpeg"/><Relationship Id="rId5" Type="http://schemas.openxmlformats.org/officeDocument/2006/relationships/tags" Target="../tags/tag27.xml"/><Relationship Id="rId15" Type="http://schemas.openxmlformats.org/officeDocument/2006/relationships/image" Target="../media/image18.jpeg"/><Relationship Id="rId10" Type="http://schemas.openxmlformats.org/officeDocument/2006/relationships/notesSlide" Target="../notesSlides/notesSlide8.xml"/><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2.xml"/><Relationship Id="rId7" Type="http://schemas.openxmlformats.org/officeDocument/2006/relationships/notesSlide" Target="../notesSlides/notesSlide9.xml"/><Relationship Id="rId2" Type="http://schemas.openxmlformats.org/officeDocument/2006/relationships/tags" Target="../tags/tag31.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34.xml"/><Relationship Id="rId10" Type="http://schemas.openxmlformats.org/officeDocument/2006/relationships/image" Target="../media/image22.png"/><Relationship Id="rId4" Type="http://schemas.openxmlformats.org/officeDocument/2006/relationships/tags" Target="../tags/tag33.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6"/>
          <p:cNvSpPr txBox="1">
            <a:spLocks noChangeArrowheads="1"/>
          </p:cNvSpPr>
          <p:nvPr/>
        </p:nvSpPr>
        <p:spPr bwMode="auto">
          <a:xfrm>
            <a:off x="0" y="0"/>
            <a:ext cx="9144000" cy="5294313"/>
          </a:xfrm>
          <a:prstGeom prst="rect">
            <a:avLst/>
          </a:prstGeom>
          <a:solidFill>
            <a:srgbClr val="FFCC66"/>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8434" name="Text Box 4"/>
          <p:cNvSpPr txBox="1">
            <a:spLocks noChangeArrowheads="1"/>
          </p:cNvSpPr>
          <p:nvPr/>
        </p:nvSpPr>
        <p:spPr bwMode="auto">
          <a:xfrm>
            <a:off x="457200" y="3494088"/>
            <a:ext cx="7848600" cy="860425"/>
          </a:xfrm>
          <a:prstGeom prst="rect">
            <a:avLst/>
          </a:prstGeom>
          <a:noFill/>
          <a:ln w="9525">
            <a:noFill/>
            <a:miter lim="800000"/>
            <a:headEnd/>
            <a:tailEnd/>
          </a:ln>
        </p:spPr>
        <p:txBody>
          <a:bodyPr>
            <a:spAutoFit/>
          </a:bodyPr>
          <a:lstStyle/>
          <a:p>
            <a:pPr algn="ctr"/>
            <a:r>
              <a:rPr lang="en-US">
                <a:solidFill>
                  <a:srgbClr val="A50021"/>
                </a:solidFill>
              </a:rPr>
              <a:t>  </a:t>
            </a:r>
            <a:r>
              <a:rPr lang="en-US" sz="2400">
                <a:solidFill>
                  <a:srgbClr val="A50021"/>
                </a:solidFill>
              </a:rPr>
              <a:t>Tawara D. Goode </a:t>
            </a:r>
          </a:p>
          <a:p>
            <a:pPr algn="ctr"/>
            <a:r>
              <a:rPr lang="en-US" sz="2400">
                <a:solidFill>
                  <a:srgbClr val="A50021"/>
                </a:solidFill>
              </a:rPr>
              <a:t>September 7, 2011</a:t>
            </a:r>
          </a:p>
        </p:txBody>
      </p:sp>
      <p:sp>
        <p:nvSpPr>
          <p:cNvPr id="5124" name="Rectangle 7"/>
          <p:cNvSpPr>
            <a:spLocks noChangeArrowheads="1"/>
          </p:cNvSpPr>
          <p:nvPr/>
        </p:nvSpPr>
        <p:spPr bwMode="auto">
          <a:xfrm>
            <a:off x="0" y="420688"/>
            <a:ext cx="9144000" cy="2646362"/>
          </a:xfrm>
          <a:prstGeom prst="rect">
            <a:avLst/>
          </a:prstGeom>
          <a:noFill/>
          <a:ln w="9525">
            <a:noFill/>
            <a:miter lim="800000"/>
            <a:headEnd/>
            <a:tailEnd/>
          </a:ln>
        </p:spPr>
        <p:txBody>
          <a:bodyPr anchor="ctr">
            <a:spAutoFit/>
          </a:bodyPr>
          <a:lstStyle/>
          <a:p>
            <a:pPr algn="ctr">
              <a:defRPr/>
            </a:pPr>
            <a:endParaRPr lang="en-US" sz="3600" dirty="0">
              <a:solidFill>
                <a:srgbClr val="A50021"/>
              </a:solidFill>
              <a:ea typeface="Times New Roman" pitchFamily="18" charset="0"/>
              <a:cs typeface="Arial" pitchFamily="34" charset="0"/>
            </a:endParaRPr>
          </a:p>
          <a:p>
            <a:pPr algn="ctr">
              <a:defRPr/>
            </a:pPr>
            <a:r>
              <a:rPr lang="en-US" sz="3400" dirty="0">
                <a:solidFill>
                  <a:srgbClr val="A50021"/>
                </a:solidFill>
                <a:ea typeface="Times New Roman" pitchFamily="18" charset="0"/>
                <a:cs typeface="Arial" pitchFamily="34" charset="0"/>
              </a:rPr>
              <a:t> </a:t>
            </a:r>
            <a:r>
              <a:rPr lang="en-US" sz="3200" dirty="0">
                <a:solidFill>
                  <a:srgbClr val="A50021"/>
                </a:solidFill>
                <a:ea typeface="Times New Roman" pitchFamily="18" charset="0"/>
                <a:cs typeface="Arial" pitchFamily="34" charset="0"/>
              </a:rPr>
              <a:t>Cultural and Linguistic Competence in</a:t>
            </a:r>
          </a:p>
          <a:p>
            <a:pPr algn="ctr">
              <a:defRPr/>
            </a:pPr>
            <a:r>
              <a:rPr lang="en-US" sz="3200" dirty="0">
                <a:solidFill>
                  <a:srgbClr val="A50021"/>
                </a:solidFill>
                <a:ea typeface="Times New Roman" pitchFamily="18" charset="0"/>
                <a:cs typeface="Arial" pitchFamily="34" charset="0"/>
              </a:rPr>
              <a:t>Centers for Independent Living:</a:t>
            </a:r>
          </a:p>
          <a:p>
            <a:pPr algn="ctr">
              <a:defRPr/>
            </a:pPr>
            <a:r>
              <a:rPr lang="en-US" sz="3200" cap="small" dirty="0">
                <a:solidFill>
                  <a:srgbClr val="A50021"/>
                </a:solidFill>
                <a:ea typeface="Times New Roman" pitchFamily="18" charset="0"/>
                <a:cs typeface="Arial" pitchFamily="34" charset="0"/>
              </a:rPr>
              <a:t>w</a:t>
            </a:r>
            <a:r>
              <a:rPr lang="en-US" sz="3200" cap="small" dirty="0">
                <a:solidFill>
                  <a:srgbClr val="A50021"/>
                </a:solidFill>
                <a:ea typeface="Times New Roman" pitchFamily="18" charset="0"/>
                <a:cs typeface="Arial" pitchFamily="34" charset="0"/>
              </a:rPr>
              <a:t>hat will it take?</a:t>
            </a:r>
          </a:p>
          <a:p>
            <a:pPr algn="ctr">
              <a:defRPr/>
            </a:pPr>
            <a:r>
              <a:rPr lang="en-US" sz="3200" dirty="0">
                <a:solidFill>
                  <a:srgbClr val="A50021"/>
                </a:solidFill>
                <a:ea typeface="Times New Roman" pitchFamily="18" charset="0"/>
                <a:cs typeface="Arial" pitchFamily="34" charset="0"/>
              </a:rPr>
              <a:t>    </a:t>
            </a:r>
            <a:endParaRPr lang="en-US" sz="3200" dirty="0">
              <a:solidFill>
                <a:srgbClr val="A50021"/>
              </a:solidFill>
              <a:ea typeface="Times New Roman" pitchFamily="18" charset="0"/>
              <a:cs typeface="Arial" pitchFamily="34" charset="0"/>
            </a:endParaRPr>
          </a:p>
        </p:txBody>
      </p:sp>
      <p:sp>
        <p:nvSpPr>
          <p:cNvPr id="18436" name="TextBox 7"/>
          <p:cNvSpPr txBox="1">
            <a:spLocks noChangeArrowheads="1"/>
          </p:cNvSpPr>
          <p:nvPr/>
        </p:nvSpPr>
        <p:spPr bwMode="auto">
          <a:xfrm>
            <a:off x="1600200" y="5486400"/>
            <a:ext cx="1828800" cy="830263"/>
          </a:xfrm>
          <a:prstGeom prst="rect">
            <a:avLst/>
          </a:prstGeom>
          <a:noFill/>
          <a:ln w="9525">
            <a:noFill/>
            <a:miter lim="800000"/>
            <a:headEnd/>
            <a:tailEnd/>
          </a:ln>
        </p:spPr>
        <p:txBody>
          <a:bodyPr>
            <a:spAutoFit/>
          </a:bodyPr>
          <a:lstStyle/>
          <a:p>
            <a:pPr algn="ctr"/>
            <a:r>
              <a:rPr lang="en-US" sz="1600" b="1">
                <a:solidFill>
                  <a:srgbClr val="C00000"/>
                </a:solidFill>
                <a:latin typeface="Maiandra GD" pitchFamily="34" charset="0"/>
              </a:rPr>
              <a:t>National Center </a:t>
            </a:r>
          </a:p>
          <a:p>
            <a:pPr algn="ctr"/>
            <a:r>
              <a:rPr lang="en-US" sz="1600" b="1">
                <a:solidFill>
                  <a:srgbClr val="C00000"/>
                </a:solidFill>
                <a:latin typeface="Maiandra GD" pitchFamily="34" charset="0"/>
              </a:rPr>
              <a:t>for Cultural Competence </a:t>
            </a:r>
          </a:p>
        </p:txBody>
      </p:sp>
      <p:pic>
        <p:nvPicPr>
          <p:cNvPr id="18437" name="Picture 6" descr="Photo of Georgetown University Medical Center"/>
          <p:cNvPicPr>
            <a:picLocks noChangeAspect="1" noChangeArrowheads="1"/>
          </p:cNvPicPr>
          <p:nvPr>
            <p:custDataLst>
              <p:tags r:id="rId2"/>
            </p:custDataLst>
          </p:nvPr>
        </p:nvPicPr>
        <p:blipFill>
          <a:blip r:embed="rId7"/>
          <a:srcRect/>
          <a:stretch>
            <a:fillRect/>
          </a:stretch>
        </p:blipFill>
        <p:spPr bwMode="auto">
          <a:xfrm>
            <a:off x="6858000" y="5410200"/>
            <a:ext cx="1981200" cy="1254125"/>
          </a:xfrm>
          <a:prstGeom prst="rect">
            <a:avLst/>
          </a:prstGeom>
          <a:noFill/>
          <a:ln w="9525">
            <a:noFill/>
            <a:miter lim="800000"/>
            <a:headEnd/>
            <a:tailEnd/>
          </a:ln>
        </p:spPr>
      </p:pic>
      <p:pic>
        <p:nvPicPr>
          <p:cNvPr id="18438" name="Picture 5" descr="National Center for Cultural Competence (NCCP) logo"/>
          <p:cNvPicPr>
            <a:picLocks noChangeAspect="1" noChangeArrowheads="1"/>
          </p:cNvPicPr>
          <p:nvPr>
            <p:custDataLst>
              <p:tags r:id="rId3"/>
            </p:custDataLst>
          </p:nvPr>
        </p:nvPicPr>
        <p:blipFill>
          <a:blip r:embed="rId8"/>
          <a:srcRect/>
          <a:stretch>
            <a:fillRect/>
          </a:stretch>
        </p:blipFill>
        <p:spPr bwMode="auto">
          <a:xfrm>
            <a:off x="152400" y="5410200"/>
            <a:ext cx="1363663" cy="960438"/>
          </a:xfrm>
          <a:prstGeom prst="rect">
            <a:avLst/>
          </a:prstGeom>
          <a:solidFill>
            <a:schemeClr val="accent1"/>
          </a:solidFill>
          <a:ln w="76200" cmpd="tri">
            <a:noFill/>
            <a:miter lim="800000"/>
            <a:headEnd/>
            <a:tailEnd/>
          </a:ln>
        </p:spPr>
      </p:pic>
      <p:pic>
        <p:nvPicPr>
          <p:cNvPr id="18439" name="Picture 5" descr="Center for Child and Human Development logo"/>
          <p:cNvPicPr>
            <a:picLocks noChangeAspect="1"/>
          </p:cNvPicPr>
          <p:nvPr>
            <p:custDataLst>
              <p:tags r:id="rId4"/>
            </p:custDataLst>
          </p:nvPr>
        </p:nvPicPr>
        <p:blipFill>
          <a:blip r:embed="rId9"/>
          <a:srcRect/>
          <a:stretch>
            <a:fillRect/>
          </a:stretch>
        </p:blipFill>
        <p:spPr bwMode="auto">
          <a:xfrm>
            <a:off x="3505200" y="5638800"/>
            <a:ext cx="3059113" cy="725488"/>
          </a:xfrm>
          <a:prstGeom prst="rect">
            <a:avLst/>
          </a:prstGeom>
          <a:noFill/>
          <a:ln w="9525">
            <a:noFill/>
            <a:miter lim="800000"/>
            <a:headEnd/>
            <a:tailEnd/>
          </a:ln>
        </p:spPr>
      </p:pic>
      <p:sp>
        <p:nvSpPr>
          <p:cNvPr id="18440" name="Slide Number Placeholder 1"/>
          <p:cNvSpPr>
            <a:spLocks noGrp="1"/>
          </p:cNvSpPr>
          <p:nvPr>
            <p:ph type="sldNum" sz="quarter" idx="12"/>
          </p:nvPr>
        </p:nvSpPr>
        <p:spPr>
          <a:noFill/>
        </p:spPr>
        <p:txBody>
          <a:bodyPr/>
          <a:lstStyle/>
          <a:p>
            <a:fld id="{A048B06B-3331-4F3F-9E1D-ABCD0A915476}" type="slidenum">
              <a:rPr lang="en-US" smtClean="0">
                <a:cs typeface="Arial" charset="0"/>
              </a:rPr>
              <a:pPr/>
              <a:t>0</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3"/>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pic>
        <p:nvPicPr>
          <p:cNvPr id="36866" name="Picture 5" descr="Nccc logo"/>
          <p:cNvPicPr>
            <a:picLocks noChangeAspect="1" noChangeArrowheads="1"/>
          </p:cNvPicPr>
          <p:nvPr>
            <p:custDataLst>
              <p:tags r:id="rId2"/>
            </p:custDataLst>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36867" name="Text Box 3"/>
          <p:cNvSpPr txBox="1">
            <a:spLocks noChangeArrowheads="1"/>
          </p:cNvSpPr>
          <p:nvPr/>
        </p:nvSpPr>
        <p:spPr bwMode="auto">
          <a:xfrm>
            <a:off x="304800" y="1143000"/>
            <a:ext cx="6019800" cy="4524375"/>
          </a:xfrm>
          <a:prstGeom prst="rect">
            <a:avLst/>
          </a:prstGeom>
          <a:noFill/>
          <a:ln w="28575">
            <a:solidFill>
              <a:srgbClr val="990000"/>
            </a:solidFill>
            <a:miter lim="800000"/>
            <a:headEnd/>
            <a:tailEnd/>
          </a:ln>
        </p:spPr>
        <p:txBody>
          <a:bodyPr>
            <a:spAutoFit/>
          </a:bodyPr>
          <a:lstStyle/>
          <a:p>
            <a:pPr marL="461963" indent="-461963" eaLnBrk="0" hangingPunct="0">
              <a:buClr>
                <a:schemeClr val="hlink"/>
              </a:buClr>
              <a:buSzPct val="75000"/>
            </a:pPr>
            <a:endParaRPr lang="en-US" sz="3200"/>
          </a:p>
          <a:p>
            <a:pPr marL="461963" indent="-461963" eaLnBrk="0" hangingPunct="0">
              <a:buClr>
                <a:schemeClr val="hlink"/>
              </a:buClr>
              <a:buSzPct val="75000"/>
              <a:buFont typeface="Wingdings" pitchFamily="2" charset="2"/>
              <a:buBlip>
                <a:blip r:embed="rId6"/>
              </a:buBlip>
            </a:pPr>
            <a:r>
              <a:rPr lang="en-US" sz="3200"/>
              <a:t>Superstition </a:t>
            </a:r>
          </a:p>
          <a:p>
            <a:pPr marL="461963" indent="-461963" eaLnBrk="0" hangingPunct="0">
              <a:buClr>
                <a:schemeClr val="hlink"/>
              </a:buClr>
              <a:buSzPct val="75000"/>
              <a:buFont typeface="Wingdings" pitchFamily="2" charset="2"/>
              <a:buBlip>
                <a:blip r:embed="rId6"/>
              </a:buBlip>
            </a:pPr>
            <a:r>
              <a:rPr lang="en-US" sz="3200"/>
              <a:t>Fate or Destiny </a:t>
            </a:r>
          </a:p>
          <a:p>
            <a:pPr marL="461963" indent="-461963" eaLnBrk="0" hangingPunct="0">
              <a:buClr>
                <a:schemeClr val="hlink"/>
              </a:buClr>
              <a:buSzPct val="75000"/>
              <a:buFont typeface="Wingdings" pitchFamily="2" charset="2"/>
              <a:buBlip>
                <a:blip r:embed="rId6"/>
              </a:buBlip>
            </a:pPr>
            <a:r>
              <a:rPr lang="en-US" sz="3200"/>
              <a:t>Karma </a:t>
            </a:r>
          </a:p>
          <a:p>
            <a:pPr marL="461963" indent="-461963" eaLnBrk="0" hangingPunct="0">
              <a:buClr>
                <a:schemeClr val="hlink"/>
              </a:buClr>
              <a:buSzPct val="75000"/>
              <a:buFont typeface="Wingdings" pitchFamily="2" charset="2"/>
              <a:buBlip>
                <a:blip r:embed="rId6"/>
              </a:buBlip>
            </a:pPr>
            <a:r>
              <a:rPr lang="en-US" sz="3200"/>
              <a:t>Malevolent Forces </a:t>
            </a:r>
          </a:p>
          <a:p>
            <a:pPr marL="461963" indent="-461963" eaLnBrk="0" hangingPunct="0">
              <a:buClr>
                <a:schemeClr val="hlink"/>
              </a:buClr>
              <a:buSzPct val="75000"/>
              <a:buFont typeface="Wingdings" pitchFamily="2" charset="2"/>
              <a:buBlip>
                <a:blip r:embed="rId6"/>
              </a:buBlip>
            </a:pPr>
            <a:r>
              <a:rPr lang="en-US" sz="3200"/>
              <a:t>Religiosity &amp; Spirituality</a:t>
            </a:r>
          </a:p>
          <a:p>
            <a:pPr marL="461963" indent="-461963" eaLnBrk="0" hangingPunct="0">
              <a:buClr>
                <a:schemeClr val="hlink"/>
              </a:buClr>
              <a:buSzPct val="75000"/>
              <a:buFont typeface="Wingdings" pitchFamily="2" charset="2"/>
              <a:buBlip>
                <a:blip r:embed="rId6"/>
              </a:buBlip>
            </a:pPr>
            <a:r>
              <a:rPr lang="en-US" sz="3200"/>
              <a:t>Cultural &amp; Familial Folklore</a:t>
            </a:r>
          </a:p>
          <a:p>
            <a:pPr marL="461963" indent="-461963" eaLnBrk="0" hangingPunct="0">
              <a:buClr>
                <a:schemeClr val="hlink"/>
              </a:buClr>
              <a:buSzPct val="75000"/>
              <a:buFont typeface="Wingdings" pitchFamily="2" charset="2"/>
              <a:buBlip>
                <a:blip r:embed="rId6"/>
              </a:buBlip>
            </a:pPr>
            <a:r>
              <a:rPr lang="en-US" sz="3200"/>
              <a:t>Natural Life Occurrence</a:t>
            </a:r>
          </a:p>
          <a:p>
            <a:pPr marL="461963" indent="-461963" eaLnBrk="0" hangingPunct="0">
              <a:buClr>
                <a:schemeClr val="hlink"/>
              </a:buClr>
              <a:buSzPct val="75000"/>
              <a:buFont typeface="Wingdings" pitchFamily="2" charset="2"/>
              <a:buBlip>
                <a:blip r:embed="rId6"/>
              </a:buBlip>
            </a:pPr>
            <a:endParaRPr lang="en-US" sz="3200"/>
          </a:p>
        </p:txBody>
      </p:sp>
      <p:sp>
        <p:nvSpPr>
          <p:cNvPr id="36868" name="TextBox 9"/>
          <p:cNvSpPr txBox="1">
            <a:spLocks noChangeArrowheads="1"/>
          </p:cNvSpPr>
          <p:nvPr/>
        </p:nvSpPr>
        <p:spPr bwMode="auto">
          <a:xfrm>
            <a:off x="80963" y="228600"/>
            <a:ext cx="6934200" cy="646113"/>
          </a:xfrm>
          <a:prstGeom prst="rect">
            <a:avLst/>
          </a:prstGeom>
          <a:noFill/>
          <a:ln w="9525">
            <a:noFill/>
            <a:miter lim="800000"/>
            <a:headEnd/>
            <a:tailEnd/>
          </a:ln>
        </p:spPr>
        <p:txBody>
          <a:bodyPr>
            <a:spAutoFit/>
          </a:bodyPr>
          <a:lstStyle/>
          <a:p>
            <a:pPr algn="ctr"/>
            <a:r>
              <a:rPr lang="en-US" sz="3600"/>
              <a:t>Cultural Beliefs about Disability</a:t>
            </a:r>
          </a:p>
        </p:txBody>
      </p:sp>
      <p:pic>
        <p:nvPicPr>
          <p:cNvPr id="36869" name="Picture 12" descr="Profile of person with arms up standing in front of sun rising."/>
          <p:cNvPicPr>
            <a:picLocks noChangeAspect="1"/>
          </p:cNvPicPr>
          <p:nvPr/>
        </p:nvPicPr>
        <p:blipFill>
          <a:blip r:embed="rId7"/>
          <a:srcRect/>
          <a:stretch>
            <a:fillRect/>
          </a:stretch>
        </p:blipFill>
        <p:spPr bwMode="auto">
          <a:xfrm>
            <a:off x="4727575" y="1652588"/>
            <a:ext cx="1520825" cy="1014412"/>
          </a:xfrm>
          <a:prstGeom prst="rect">
            <a:avLst/>
          </a:prstGeom>
          <a:noFill/>
          <a:ln w="9525">
            <a:noFill/>
            <a:miter lim="800000"/>
            <a:headEnd/>
            <a:tailEnd/>
          </a:ln>
        </p:spPr>
      </p:pic>
      <p:pic>
        <p:nvPicPr>
          <p:cNvPr id="36870" name="Picture 16" descr="Woman walking next to woman in wheelchair outdoors."/>
          <p:cNvPicPr>
            <a:picLocks noChangeAspect="1" noChangeArrowheads="1"/>
          </p:cNvPicPr>
          <p:nvPr/>
        </p:nvPicPr>
        <p:blipFill>
          <a:blip r:embed="rId8"/>
          <a:srcRect/>
          <a:stretch>
            <a:fillRect/>
          </a:stretch>
        </p:blipFill>
        <p:spPr bwMode="auto">
          <a:xfrm>
            <a:off x="6854825" y="1804988"/>
            <a:ext cx="1279525" cy="1600200"/>
          </a:xfrm>
          <a:prstGeom prst="rect">
            <a:avLst/>
          </a:prstGeom>
          <a:noFill/>
          <a:ln w="9525">
            <a:noFill/>
            <a:miter lim="800000"/>
            <a:headEnd/>
            <a:tailEnd/>
          </a:ln>
        </p:spPr>
      </p:pic>
      <p:sp>
        <p:nvSpPr>
          <p:cNvPr id="3687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 2011  -  National Center  for Cultural Competence</a:t>
            </a:r>
          </a:p>
        </p:txBody>
      </p:sp>
      <p:pic>
        <p:nvPicPr>
          <p:cNvPr id="36872" name="Picture 13" descr="group and male in wheelchair.jpg"/>
          <p:cNvPicPr>
            <a:picLocks noChangeAspect="1"/>
          </p:cNvPicPr>
          <p:nvPr/>
        </p:nvPicPr>
        <p:blipFill>
          <a:blip r:embed="rId9"/>
          <a:srcRect/>
          <a:stretch>
            <a:fillRect/>
          </a:stretch>
        </p:blipFill>
        <p:spPr bwMode="auto">
          <a:xfrm>
            <a:off x="6681788" y="3657600"/>
            <a:ext cx="1703387" cy="1447800"/>
          </a:xfrm>
          <a:prstGeom prst="rect">
            <a:avLst/>
          </a:prstGeom>
          <a:noFill/>
          <a:ln w="9525">
            <a:noFill/>
            <a:miter lim="800000"/>
            <a:headEnd/>
            <a:tailEnd/>
          </a:ln>
        </p:spPr>
      </p:pic>
      <p:sp>
        <p:nvSpPr>
          <p:cNvPr id="36873" name="Slide Number Placeholder 1"/>
          <p:cNvSpPr>
            <a:spLocks noGrp="1"/>
          </p:cNvSpPr>
          <p:nvPr>
            <p:ph type="sldNum" sz="quarter" idx="12"/>
          </p:nvPr>
        </p:nvSpPr>
        <p:spPr>
          <a:noFill/>
        </p:spPr>
        <p:txBody>
          <a:bodyPr/>
          <a:lstStyle/>
          <a:p>
            <a:fld id="{70F0B6F8-23BE-4AF6-88A7-7CD62418D0C4}" type="slidenum">
              <a:rPr lang="en-US" smtClean="0">
                <a:cs typeface="Arial" charset="0"/>
              </a:rPr>
              <a:pPr/>
              <a:t>9</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9"/>
          <p:cNvSpPr txBox="1">
            <a:spLocks noChangeArrowheads="1"/>
          </p:cNvSpPr>
          <p:nvPr/>
        </p:nvSpPr>
        <p:spPr bwMode="auto">
          <a:xfrm>
            <a:off x="0" y="0"/>
            <a:ext cx="9144000" cy="7016750"/>
          </a:xfrm>
          <a:prstGeom prst="rect">
            <a:avLst/>
          </a:prstGeom>
          <a:solidFill>
            <a:srgbClr val="800000"/>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8914" name="Rectangle 2"/>
          <p:cNvSpPr>
            <a:spLocks noGrp="1" noChangeArrowheads="1"/>
          </p:cNvSpPr>
          <p:nvPr>
            <p:ph type="title"/>
          </p:nvPr>
        </p:nvSpPr>
        <p:spPr>
          <a:xfrm>
            <a:off x="304800" y="533400"/>
            <a:ext cx="8637588" cy="946150"/>
          </a:xfrm>
        </p:spPr>
        <p:txBody>
          <a:bodyPr/>
          <a:lstStyle/>
          <a:p>
            <a:r>
              <a:rPr lang="en-US" sz="2800" smtClean="0">
                <a:latin typeface="Tahoma" pitchFamily="34" charset="0"/>
              </a:rPr>
              <a:t/>
            </a:r>
            <a:br>
              <a:rPr lang="en-US" sz="2800" smtClean="0">
                <a:latin typeface="Tahoma" pitchFamily="34" charset="0"/>
              </a:rPr>
            </a:br>
            <a:r>
              <a:rPr lang="en-US" sz="2800" smtClean="0">
                <a:latin typeface="Tahoma" pitchFamily="34" charset="0"/>
              </a:rPr>
              <a:t>	</a:t>
            </a:r>
            <a:endParaRPr lang="en-US" sz="2400" i="1" smtClean="0">
              <a:latin typeface="Tahoma" pitchFamily="34" charset="0"/>
            </a:endParaRPr>
          </a:p>
        </p:txBody>
      </p:sp>
      <p:pic>
        <p:nvPicPr>
          <p:cNvPr id="38915" name="Picture 4" descr="Line graph"/>
          <p:cNvPicPr>
            <a:picLocks noChangeAspect="1" noChangeArrowheads="1"/>
          </p:cNvPicPr>
          <p:nvPr>
            <p:custDataLst>
              <p:tags r:id="rId2"/>
            </p:custDataLst>
          </p:nvPr>
        </p:nvPicPr>
        <p:blipFill>
          <a:blip r:embed="rId6"/>
          <a:srcRect/>
          <a:stretch>
            <a:fillRect/>
          </a:stretch>
        </p:blipFill>
        <p:spPr bwMode="auto">
          <a:xfrm>
            <a:off x="838200" y="1066800"/>
            <a:ext cx="7391400" cy="4832350"/>
          </a:xfrm>
          <a:prstGeom prst="rect">
            <a:avLst/>
          </a:prstGeom>
          <a:noFill/>
          <a:ln w="9525">
            <a:noFill/>
            <a:miter lim="800000"/>
            <a:headEnd/>
            <a:tailEnd/>
          </a:ln>
        </p:spPr>
      </p:pic>
      <p:sp>
        <p:nvSpPr>
          <p:cNvPr id="38916" name="TextBox 3"/>
          <p:cNvSpPr txBox="1">
            <a:spLocks noChangeArrowheads="1"/>
          </p:cNvSpPr>
          <p:nvPr/>
        </p:nvSpPr>
        <p:spPr bwMode="auto">
          <a:xfrm>
            <a:off x="2895600" y="5486400"/>
            <a:ext cx="3276600" cy="369888"/>
          </a:xfrm>
          <a:prstGeom prst="rect">
            <a:avLst/>
          </a:prstGeom>
          <a:solidFill>
            <a:schemeClr val="bg1"/>
          </a:solidFill>
          <a:ln w="9525">
            <a:noFill/>
            <a:miter lim="800000"/>
            <a:headEnd/>
            <a:tailEnd/>
          </a:ln>
        </p:spPr>
        <p:txBody>
          <a:bodyPr>
            <a:spAutoFit/>
          </a:bodyPr>
          <a:lstStyle/>
          <a:p>
            <a:r>
              <a:rPr lang="en-US" sz="1800" b="1"/>
              <a:t>POINT IN TIME &amp; CONTEXT </a:t>
            </a:r>
          </a:p>
        </p:txBody>
      </p:sp>
      <p:sp>
        <p:nvSpPr>
          <p:cNvPr id="38917" name="TextBox 5"/>
          <p:cNvSpPr txBox="1">
            <a:spLocks noChangeArrowheads="1"/>
          </p:cNvSpPr>
          <p:nvPr/>
        </p:nvSpPr>
        <p:spPr bwMode="auto">
          <a:xfrm>
            <a:off x="914400" y="1905000"/>
            <a:ext cx="304800" cy="2862263"/>
          </a:xfrm>
          <a:prstGeom prst="rect">
            <a:avLst/>
          </a:prstGeom>
          <a:solidFill>
            <a:schemeClr val="bg1"/>
          </a:solidFill>
          <a:ln w="9525">
            <a:noFill/>
            <a:miter lim="800000"/>
            <a:headEnd/>
            <a:tailEnd/>
          </a:ln>
        </p:spPr>
        <p:txBody>
          <a:bodyPr>
            <a:spAutoFit/>
          </a:bodyPr>
          <a:lstStyle/>
          <a:p>
            <a:pPr algn="ctr"/>
            <a:r>
              <a:rPr lang="en-US" sz="1800" b="1"/>
              <a:t>IMPORTANCE</a:t>
            </a:r>
          </a:p>
        </p:txBody>
      </p:sp>
      <p:sp>
        <p:nvSpPr>
          <p:cNvPr id="38918" name="TextBox 6"/>
          <p:cNvSpPr txBox="1">
            <a:spLocks noChangeArrowheads="1"/>
          </p:cNvSpPr>
          <p:nvPr/>
        </p:nvSpPr>
        <p:spPr bwMode="auto">
          <a:xfrm>
            <a:off x="838200" y="228600"/>
            <a:ext cx="7391400" cy="769938"/>
          </a:xfrm>
          <a:prstGeom prst="rect">
            <a:avLst/>
          </a:prstGeom>
          <a:noFill/>
          <a:ln w="9525">
            <a:noFill/>
            <a:miter lim="800000"/>
            <a:headEnd/>
            <a:tailEnd/>
          </a:ln>
        </p:spPr>
        <p:txBody>
          <a:bodyPr>
            <a:spAutoFit/>
          </a:bodyPr>
          <a:lstStyle/>
          <a:p>
            <a:r>
              <a:rPr lang="en-US" sz="4400" b="1">
                <a:solidFill>
                  <a:schemeClr val="bg1"/>
                </a:solidFill>
              </a:rPr>
              <a:t>Multiple Cultural Identities</a:t>
            </a:r>
          </a:p>
        </p:txBody>
      </p:sp>
      <p:sp>
        <p:nvSpPr>
          <p:cNvPr id="38919" name="Text Box 8"/>
          <p:cNvSpPr txBox="1">
            <a:spLocks noChangeArrowheads="1"/>
          </p:cNvSpPr>
          <p:nvPr/>
        </p:nvSpPr>
        <p:spPr bwMode="auto">
          <a:xfrm>
            <a:off x="35052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38920" name="Picture 3" descr="NCCC logo"/>
          <p:cNvPicPr>
            <a:picLocks noChangeAspect="1" noChangeArrowheads="1"/>
          </p:cNvPicPr>
          <p:nvPr>
            <p:custDataLst>
              <p:tags r:id="rId3"/>
            </p:custDataLst>
          </p:nvPr>
        </p:nvPicPr>
        <p:blipFill>
          <a:blip r:embed="rId7"/>
          <a:srcRect/>
          <a:stretch>
            <a:fillRect/>
          </a:stretch>
        </p:blipFill>
        <p:spPr bwMode="auto">
          <a:xfrm>
            <a:off x="8382000" y="6450013"/>
            <a:ext cx="725488" cy="484187"/>
          </a:xfrm>
          <a:prstGeom prst="rect">
            <a:avLst/>
          </a:prstGeom>
          <a:noFill/>
          <a:ln w="9525">
            <a:noFill/>
            <a:miter lim="800000"/>
            <a:headEnd/>
            <a:tailEnd/>
          </a:ln>
        </p:spPr>
      </p:pic>
      <p:sp>
        <p:nvSpPr>
          <p:cNvPr id="38921" name="Slide Number Placeholder 1"/>
          <p:cNvSpPr>
            <a:spLocks noGrp="1"/>
          </p:cNvSpPr>
          <p:nvPr>
            <p:ph type="sldNum" sz="quarter" idx="12"/>
          </p:nvPr>
        </p:nvSpPr>
        <p:spPr>
          <a:xfrm>
            <a:off x="76200" y="6477000"/>
            <a:ext cx="463550" cy="341313"/>
          </a:xfrm>
          <a:noFill/>
        </p:spPr>
        <p:txBody>
          <a:bodyPr/>
          <a:lstStyle/>
          <a:p>
            <a:fld id="{72F8754B-2AAC-42B4-8422-B06FA3CBCF3E}" type="slidenum">
              <a:rPr lang="en-US" smtClean="0">
                <a:cs typeface="Arial" charset="0"/>
              </a:rPr>
              <a:pPr/>
              <a:t>10</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40962"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sz="3200">
                <a:solidFill>
                  <a:schemeClr val="bg1"/>
                </a:solidFill>
              </a:rPr>
              <a:t>VIEWS ON DISABILITY IDENTITY </a:t>
            </a:r>
          </a:p>
        </p:txBody>
      </p:sp>
      <p:sp>
        <p:nvSpPr>
          <p:cNvPr id="40963" name="Rectangle 2"/>
          <p:cNvSpPr>
            <a:spLocks noChangeArrowheads="1"/>
          </p:cNvSpPr>
          <p:nvPr/>
        </p:nvSpPr>
        <p:spPr bwMode="auto">
          <a:xfrm>
            <a:off x="1252538" y="914400"/>
            <a:ext cx="6596062" cy="4267200"/>
          </a:xfrm>
          <a:prstGeom prst="rect">
            <a:avLst/>
          </a:prstGeom>
          <a:noFill/>
          <a:ln w="9525">
            <a:noFill/>
            <a:miter lim="800000"/>
            <a:headEnd/>
            <a:tailEnd/>
          </a:ln>
        </p:spPr>
        <p:txBody>
          <a:bodyPr anchor="ctr"/>
          <a:lstStyle/>
          <a:p>
            <a:r>
              <a:rPr lang="en-US" sz="2800"/>
              <a:t>The population of people who </a:t>
            </a:r>
          </a:p>
          <a:p>
            <a:r>
              <a:rPr lang="en-US" sz="2800"/>
              <a:t>experience disability is extraordinarily</a:t>
            </a:r>
          </a:p>
          <a:p>
            <a:r>
              <a:rPr lang="en-US" sz="2800"/>
              <a:t>diverse and, therefore, the idea of a </a:t>
            </a:r>
          </a:p>
          <a:p>
            <a:r>
              <a:rPr lang="en-US" sz="2800"/>
              <a:t>common disability identity isolates </a:t>
            </a:r>
          </a:p>
          <a:p>
            <a:r>
              <a:rPr lang="en-US" sz="2800"/>
              <a:t>disability artificially from intersecting </a:t>
            </a:r>
          </a:p>
          <a:p>
            <a:r>
              <a:rPr lang="en-US" sz="2800"/>
              <a:t>identities related to race, gender, sexuality, class, age, and other axes of social significance.  (p.43). </a:t>
            </a:r>
          </a:p>
          <a:p>
            <a:endParaRPr lang="en-US" sz="2800"/>
          </a:p>
        </p:txBody>
      </p:sp>
      <p:sp>
        <p:nvSpPr>
          <p:cNvPr id="40964" name="Text Box 8"/>
          <p:cNvSpPr txBox="1">
            <a:spLocks noChangeArrowheads="1"/>
          </p:cNvSpPr>
          <p:nvPr/>
        </p:nvSpPr>
        <p:spPr bwMode="auto">
          <a:xfrm>
            <a:off x="37338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0965" name="Picture 5" descr="Nccc logo"/>
          <p:cNvPicPr>
            <a:picLocks noChangeAspect="1" noChangeArrowheads="1"/>
          </p:cNvPicPr>
          <p:nvPr>
            <p:custDataLst>
              <p:tags r:id="rId2"/>
            </p:custDataLst>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40966" name="TextBox 7"/>
          <p:cNvSpPr txBox="1">
            <a:spLocks noChangeArrowheads="1"/>
          </p:cNvSpPr>
          <p:nvPr/>
        </p:nvSpPr>
        <p:spPr bwMode="auto">
          <a:xfrm>
            <a:off x="152400" y="5602288"/>
            <a:ext cx="8915400" cy="646112"/>
          </a:xfrm>
          <a:prstGeom prst="rect">
            <a:avLst/>
          </a:prstGeom>
          <a:noFill/>
          <a:ln w="9525">
            <a:noFill/>
            <a:miter lim="800000"/>
            <a:headEnd/>
            <a:tailEnd/>
          </a:ln>
        </p:spPr>
        <p:txBody>
          <a:bodyPr>
            <a:spAutoFit/>
          </a:bodyPr>
          <a:lstStyle/>
          <a:p>
            <a:r>
              <a:rPr lang="en-US" sz="1200"/>
              <a:t>SOURCE:  Gill, C. &amp; Cross, W. (2010). Disability Identity and Racial-Cultural Identity Development: Points of Convergence, Divergence and Interplay.  In F. Balcazar, Y. Suarez-Balcazar, T. Taylor-Ritzler, &amp; C. Keys (Eds.), </a:t>
            </a:r>
            <a:r>
              <a:rPr lang="en-US" sz="1200" i="1"/>
              <a:t>Race, Culture, and Disability: Rehabilitation Science and Practice.  </a:t>
            </a:r>
            <a:r>
              <a:rPr lang="en-US" sz="1200"/>
              <a:t>Sudbury, MA: Jones and Bartlett Publishers</a:t>
            </a:r>
          </a:p>
        </p:txBody>
      </p:sp>
      <p:sp>
        <p:nvSpPr>
          <p:cNvPr id="40967" name="Slide Number Placeholder 1"/>
          <p:cNvSpPr>
            <a:spLocks noGrp="1"/>
          </p:cNvSpPr>
          <p:nvPr>
            <p:ph type="sldNum" sz="quarter" idx="12"/>
          </p:nvPr>
        </p:nvSpPr>
        <p:spPr>
          <a:noFill/>
        </p:spPr>
        <p:txBody>
          <a:bodyPr/>
          <a:lstStyle/>
          <a:p>
            <a:fld id="{892DB85A-2728-4A82-852E-336AE202CD9D}" type="slidenum">
              <a:rPr lang="en-US" smtClean="0">
                <a:cs typeface="Arial" charset="0"/>
              </a:rPr>
              <a:pPr/>
              <a:t>11</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43010"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2400"/>
              <a:t>    </a:t>
            </a:r>
            <a:r>
              <a:rPr lang="en-US" sz="3200">
                <a:solidFill>
                  <a:schemeClr val="bg1"/>
                </a:solidFill>
              </a:rPr>
              <a:t>RACIAL IDENTITY vs. DISABILITY IDENTITY S ABOUT DISABILITY IDENTITY</a:t>
            </a:r>
          </a:p>
        </p:txBody>
      </p:sp>
      <p:sp>
        <p:nvSpPr>
          <p:cNvPr id="43011" name="Rectangle 2"/>
          <p:cNvSpPr>
            <a:spLocks noChangeArrowheads="1"/>
          </p:cNvSpPr>
          <p:nvPr/>
        </p:nvSpPr>
        <p:spPr bwMode="auto">
          <a:xfrm>
            <a:off x="1143000" y="685800"/>
            <a:ext cx="6705600" cy="4495800"/>
          </a:xfrm>
          <a:prstGeom prst="rect">
            <a:avLst/>
          </a:prstGeom>
          <a:noFill/>
          <a:ln w="9525">
            <a:noFill/>
            <a:miter lim="800000"/>
            <a:headEnd/>
            <a:tailEnd/>
          </a:ln>
        </p:spPr>
        <p:txBody>
          <a:bodyPr anchor="ctr"/>
          <a:lstStyle/>
          <a:p>
            <a:endParaRPr lang="en-US" sz="2400"/>
          </a:p>
          <a:p>
            <a:pPr>
              <a:buFont typeface="Wingdings" pitchFamily="2" charset="2"/>
              <a:buChar char="§"/>
            </a:pPr>
            <a:r>
              <a:rPr lang="en-US" sz="2400"/>
              <a:t>  There is no simple relationship between </a:t>
            </a:r>
          </a:p>
          <a:p>
            <a:r>
              <a:rPr lang="en-US" sz="2400"/>
              <a:t>    race and disability. </a:t>
            </a:r>
          </a:p>
          <a:p>
            <a:endParaRPr lang="en-US" sz="2400"/>
          </a:p>
          <a:p>
            <a:pPr>
              <a:buFont typeface="Wingdings" pitchFamily="2" charset="2"/>
              <a:buChar char="§"/>
            </a:pPr>
            <a:r>
              <a:rPr lang="en-US" sz="2400"/>
              <a:t>  Some people of color with disabilities have </a:t>
            </a:r>
          </a:p>
          <a:p>
            <a:r>
              <a:rPr lang="en-US" sz="2400"/>
              <a:t>    prioritized their identification and affiliation </a:t>
            </a:r>
          </a:p>
          <a:p>
            <a:r>
              <a:rPr lang="en-US" sz="2400"/>
              <a:t>    with persons who share their cultural/racial </a:t>
            </a:r>
          </a:p>
          <a:p>
            <a:r>
              <a:rPr lang="en-US" sz="2400"/>
              <a:t>    heritage and have had little contact with </a:t>
            </a:r>
          </a:p>
          <a:p>
            <a:r>
              <a:rPr lang="en-US" sz="2400"/>
              <a:t>    disability groups.  </a:t>
            </a:r>
          </a:p>
          <a:p>
            <a:endParaRPr lang="en-US" sz="2400"/>
          </a:p>
          <a:p>
            <a:pPr>
              <a:buFont typeface="Wingdings" pitchFamily="2" charset="2"/>
              <a:buChar char="§"/>
            </a:pPr>
            <a:r>
              <a:rPr lang="en-US" sz="2400"/>
              <a:t>  They tend to see disability in terms of</a:t>
            </a:r>
          </a:p>
          <a:p>
            <a:r>
              <a:rPr lang="en-US" sz="2400"/>
              <a:t>    limitation rather than identity.(p.46) </a:t>
            </a:r>
          </a:p>
          <a:p>
            <a:endParaRPr lang="en-US" sz="2800"/>
          </a:p>
        </p:txBody>
      </p:sp>
      <p:sp>
        <p:nvSpPr>
          <p:cNvPr id="43012" name="Text Box 8"/>
          <p:cNvSpPr txBox="1">
            <a:spLocks noChangeArrowheads="1"/>
          </p:cNvSpPr>
          <p:nvPr/>
        </p:nvSpPr>
        <p:spPr bwMode="auto">
          <a:xfrm>
            <a:off x="37338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3013" name="Picture 5" descr="Nccc logo"/>
          <p:cNvPicPr>
            <a:picLocks noChangeAspect="1" noChangeArrowheads="1"/>
          </p:cNvPicPr>
          <p:nvPr>
            <p:custDataLst>
              <p:tags r:id="rId2"/>
            </p:custDataLst>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43014" name="TextBox 7"/>
          <p:cNvSpPr txBox="1">
            <a:spLocks noChangeArrowheads="1"/>
          </p:cNvSpPr>
          <p:nvPr/>
        </p:nvSpPr>
        <p:spPr bwMode="auto">
          <a:xfrm>
            <a:off x="152400" y="5602288"/>
            <a:ext cx="8915400" cy="646112"/>
          </a:xfrm>
          <a:prstGeom prst="rect">
            <a:avLst/>
          </a:prstGeom>
          <a:noFill/>
          <a:ln w="9525">
            <a:noFill/>
            <a:miter lim="800000"/>
            <a:headEnd/>
            <a:tailEnd/>
          </a:ln>
        </p:spPr>
        <p:txBody>
          <a:bodyPr>
            <a:spAutoFit/>
          </a:bodyPr>
          <a:lstStyle/>
          <a:p>
            <a:r>
              <a:rPr lang="en-US" sz="1200"/>
              <a:t>SOURCE:  Gill, C. &amp; Cross, W. (2010). Disability Identity and Racial-Cultural Identity Development: Points of Convergence, Divergence and Interplay.  In F. Balcazar, Y. Suarez-Balcazar, T. Taylor-Ritzler, &amp; C. Keys (Eds.), </a:t>
            </a:r>
            <a:r>
              <a:rPr lang="en-US" sz="1200" i="1"/>
              <a:t>Race, Culture, and Disability: Rehabilitation Science and Practice.  </a:t>
            </a:r>
            <a:r>
              <a:rPr lang="en-US" sz="1200"/>
              <a:t>Sudbury, MA: Jones and Bartlett Publishers</a:t>
            </a:r>
          </a:p>
        </p:txBody>
      </p:sp>
      <p:sp>
        <p:nvSpPr>
          <p:cNvPr id="43015" name="Slide Number Placeholder 1"/>
          <p:cNvSpPr>
            <a:spLocks noGrp="1"/>
          </p:cNvSpPr>
          <p:nvPr>
            <p:ph type="sldNum" sz="quarter" idx="12"/>
          </p:nvPr>
        </p:nvSpPr>
        <p:spPr>
          <a:noFill/>
        </p:spPr>
        <p:txBody>
          <a:bodyPr/>
          <a:lstStyle/>
          <a:p>
            <a:fld id="{785E4853-73AB-4686-8BC5-70813AF3FCC4}" type="slidenum">
              <a:rPr lang="en-US" smtClean="0">
                <a:cs typeface="Arial" charset="0"/>
              </a:rPr>
              <a:pPr/>
              <a:t>12</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45058"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2400"/>
              <a:t>   </a:t>
            </a:r>
            <a:r>
              <a:rPr lang="en-US" sz="3200">
                <a:solidFill>
                  <a:schemeClr val="bg1"/>
                </a:solidFill>
              </a:rPr>
              <a:t>RACIAL IDENTITY vs. DISABILITY IDENTITY </a:t>
            </a:r>
          </a:p>
        </p:txBody>
      </p:sp>
      <p:sp>
        <p:nvSpPr>
          <p:cNvPr id="45059" name="Rectangle 2"/>
          <p:cNvSpPr>
            <a:spLocks noChangeArrowheads="1"/>
          </p:cNvSpPr>
          <p:nvPr/>
        </p:nvSpPr>
        <p:spPr bwMode="auto">
          <a:xfrm>
            <a:off x="1219200" y="533400"/>
            <a:ext cx="7239000" cy="5029200"/>
          </a:xfrm>
          <a:prstGeom prst="rect">
            <a:avLst/>
          </a:prstGeom>
          <a:noFill/>
          <a:ln w="9525">
            <a:noFill/>
            <a:miter lim="800000"/>
            <a:headEnd/>
            <a:tailEnd/>
          </a:ln>
        </p:spPr>
        <p:txBody>
          <a:bodyPr anchor="ctr"/>
          <a:lstStyle/>
          <a:p>
            <a:endParaRPr lang="en-US" sz="2400"/>
          </a:p>
          <a:p>
            <a:pPr>
              <a:buFont typeface="Wingdings" pitchFamily="2" charset="2"/>
              <a:buChar char="§"/>
            </a:pPr>
            <a:r>
              <a:rPr lang="en-US" sz="2400"/>
              <a:t>  Some people of color have substantial </a:t>
            </a:r>
          </a:p>
          <a:p>
            <a:r>
              <a:rPr lang="en-US" sz="2400"/>
              <a:t>    contact with disability groups. </a:t>
            </a:r>
          </a:p>
          <a:p>
            <a:endParaRPr lang="en-US" sz="2400"/>
          </a:p>
          <a:p>
            <a:pPr>
              <a:buFont typeface="Wingdings" pitchFamily="2" charset="2"/>
              <a:buChar char="§"/>
            </a:pPr>
            <a:r>
              <a:rPr lang="en-US" sz="2400"/>
              <a:t>  They are more likely to identify as being </a:t>
            </a:r>
          </a:p>
          <a:p>
            <a:r>
              <a:rPr lang="en-US" sz="2400"/>
              <a:t>    “disabled” and to reference parallels </a:t>
            </a:r>
          </a:p>
          <a:p>
            <a:r>
              <a:rPr lang="en-US" sz="2400"/>
              <a:t>    between race and disability.   </a:t>
            </a:r>
          </a:p>
          <a:p>
            <a:endParaRPr lang="en-US" sz="2400"/>
          </a:p>
          <a:p>
            <a:pPr>
              <a:buFont typeface="Wingdings" pitchFamily="2" charset="2"/>
              <a:buChar char="§"/>
            </a:pPr>
            <a:r>
              <a:rPr lang="en-US" sz="2400"/>
              <a:t>   Some say that their experiences of </a:t>
            </a:r>
          </a:p>
          <a:p>
            <a:r>
              <a:rPr lang="en-US" sz="2400"/>
              <a:t>     race-based oppression have prepared </a:t>
            </a:r>
          </a:p>
          <a:p>
            <a:r>
              <a:rPr lang="en-US" sz="2400"/>
              <a:t>     them to understand disability as a social</a:t>
            </a:r>
          </a:p>
          <a:p>
            <a:r>
              <a:rPr lang="en-US" sz="2400"/>
              <a:t>     minority experience. This suggests intersectional </a:t>
            </a:r>
          </a:p>
          <a:p>
            <a:r>
              <a:rPr lang="en-US" sz="2400"/>
              <a:t>     expressions of identify. (p.46) </a:t>
            </a:r>
          </a:p>
          <a:p>
            <a:endParaRPr lang="en-US" sz="2800"/>
          </a:p>
        </p:txBody>
      </p:sp>
      <p:sp>
        <p:nvSpPr>
          <p:cNvPr id="45060" name="Text Box 8"/>
          <p:cNvSpPr txBox="1">
            <a:spLocks noChangeArrowheads="1"/>
          </p:cNvSpPr>
          <p:nvPr/>
        </p:nvSpPr>
        <p:spPr bwMode="auto">
          <a:xfrm>
            <a:off x="37338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5061" name="Picture 5" descr="Ncccp"/>
          <p:cNvPicPr>
            <a:picLocks noChangeAspect="1" noChangeArrowheads="1"/>
          </p:cNvPicPr>
          <p:nvPr>
            <p:custDataLst>
              <p:tags r:id="rId2"/>
            </p:custDataLst>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45062" name="TextBox 7"/>
          <p:cNvSpPr txBox="1">
            <a:spLocks noChangeArrowheads="1"/>
          </p:cNvSpPr>
          <p:nvPr/>
        </p:nvSpPr>
        <p:spPr bwMode="auto">
          <a:xfrm>
            <a:off x="152400" y="5602288"/>
            <a:ext cx="8915400" cy="646112"/>
          </a:xfrm>
          <a:prstGeom prst="rect">
            <a:avLst/>
          </a:prstGeom>
          <a:noFill/>
          <a:ln w="9525">
            <a:noFill/>
            <a:miter lim="800000"/>
            <a:headEnd/>
            <a:tailEnd/>
          </a:ln>
        </p:spPr>
        <p:txBody>
          <a:bodyPr>
            <a:spAutoFit/>
          </a:bodyPr>
          <a:lstStyle/>
          <a:p>
            <a:r>
              <a:rPr lang="en-US" sz="1200"/>
              <a:t>SOURCE:  Gill, C. &amp; Cross, W. (2010). Disability Identity and Racial-Cultural Identity Development: Points of Convergence, Divergence and Interplay.  In F. Balcazar, Y. Suarez-Balcazar, T. Taylor-Ritzler, &amp; C. Keys (Eds.), </a:t>
            </a:r>
            <a:r>
              <a:rPr lang="en-US" sz="1200" i="1"/>
              <a:t>Race, Culture, and Disability: Rehabilitation Science and Practice.  </a:t>
            </a:r>
            <a:r>
              <a:rPr lang="en-US" sz="1200"/>
              <a:t>Sudbury, MA: Jones and Bartlett Publishers</a:t>
            </a:r>
          </a:p>
        </p:txBody>
      </p:sp>
      <p:sp>
        <p:nvSpPr>
          <p:cNvPr id="45063" name="Slide Number Placeholder 1"/>
          <p:cNvSpPr>
            <a:spLocks noGrp="1"/>
          </p:cNvSpPr>
          <p:nvPr>
            <p:ph type="sldNum" sz="quarter" idx="12"/>
          </p:nvPr>
        </p:nvSpPr>
        <p:spPr>
          <a:noFill/>
        </p:spPr>
        <p:txBody>
          <a:bodyPr/>
          <a:lstStyle/>
          <a:p>
            <a:fld id="{48203D2D-E159-4506-AB1D-3315F0726E9D}" type="slidenum">
              <a:rPr lang="en-US" smtClean="0">
                <a:cs typeface="Arial" charset="0"/>
              </a:rPr>
              <a:pPr/>
              <a:t>13</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47106"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47107" name="TextBox 5"/>
          <p:cNvSpPr txBox="1">
            <a:spLocks noChangeArrowheads="1"/>
          </p:cNvSpPr>
          <p:nvPr/>
        </p:nvSpPr>
        <p:spPr bwMode="auto">
          <a:xfrm>
            <a:off x="452438" y="914400"/>
            <a:ext cx="5800725" cy="3292475"/>
          </a:xfrm>
          <a:prstGeom prst="rect">
            <a:avLst/>
          </a:prstGeom>
          <a:solidFill>
            <a:srgbClr val="FFCC66"/>
          </a:solidFill>
          <a:ln w="9525">
            <a:noFill/>
            <a:miter lim="800000"/>
            <a:headEnd/>
            <a:tailEnd/>
          </a:ln>
        </p:spPr>
        <p:txBody>
          <a:bodyPr>
            <a:spAutoFit/>
          </a:bodyPr>
          <a:lstStyle/>
          <a:p>
            <a:r>
              <a:rPr lang="en-US"/>
              <a:t>Paul, a CIL staff complained to his supervisor that he did not understand why Alberto would never make a decision on his own.  Alberto always stated he wanted to talk it over with his family. Paul felt that Alberto did not understand the “independent” in independent living.   </a:t>
            </a:r>
          </a:p>
        </p:txBody>
      </p:sp>
      <p:sp>
        <p:nvSpPr>
          <p:cNvPr id="47108" name="TextBox 9"/>
          <p:cNvSpPr txBox="1">
            <a:spLocks noChangeArrowheads="1"/>
          </p:cNvSpPr>
          <p:nvPr/>
        </p:nvSpPr>
        <p:spPr bwMode="auto">
          <a:xfrm>
            <a:off x="2971800" y="0"/>
            <a:ext cx="3048000" cy="646113"/>
          </a:xfrm>
          <a:prstGeom prst="rect">
            <a:avLst/>
          </a:prstGeom>
          <a:noFill/>
          <a:ln w="9525">
            <a:noFill/>
            <a:miter lim="800000"/>
            <a:headEnd/>
            <a:tailEnd/>
          </a:ln>
        </p:spPr>
        <p:txBody>
          <a:bodyPr>
            <a:spAutoFit/>
          </a:bodyPr>
          <a:lstStyle/>
          <a:p>
            <a:pPr algn="ctr"/>
            <a:r>
              <a:rPr lang="en-US" sz="3600">
                <a:solidFill>
                  <a:schemeClr val="bg1"/>
                </a:solidFill>
              </a:rPr>
              <a:t>VIGNETTE</a:t>
            </a:r>
          </a:p>
        </p:txBody>
      </p:sp>
      <p:sp>
        <p:nvSpPr>
          <p:cNvPr id="47109" name="Text Box 8"/>
          <p:cNvSpPr txBox="1">
            <a:spLocks noChangeArrowheads="1"/>
          </p:cNvSpPr>
          <p:nvPr/>
        </p:nvSpPr>
        <p:spPr bwMode="auto">
          <a:xfrm>
            <a:off x="48006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 2011  -  National Center  for Cultural Competence</a:t>
            </a:r>
          </a:p>
        </p:txBody>
      </p:sp>
      <p:cxnSp>
        <p:nvCxnSpPr>
          <p:cNvPr id="12" name="Straight Connector 11"/>
          <p:cNvCxnSpPr/>
          <p:nvPr>
            <p:custDataLst>
              <p:tags r:id="rId2"/>
            </p:custDataLst>
          </p:nvPr>
        </p:nvCxnSpPr>
        <p:spPr>
          <a:xfrm>
            <a:off x="22225" y="4495800"/>
            <a:ext cx="91440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47111" name="TextBox 12"/>
          <p:cNvSpPr txBox="1">
            <a:spLocks noChangeArrowheads="1"/>
          </p:cNvSpPr>
          <p:nvPr/>
        </p:nvSpPr>
        <p:spPr bwMode="auto">
          <a:xfrm>
            <a:off x="495300" y="4732338"/>
            <a:ext cx="8153400" cy="830262"/>
          </a:xfrm>
          <a:prstGeom prst="rect">
            <a:avLst/>
          </a:prstGeom>
          <a:noFill/>
          <a:ln w="9525">
            <a:noFill/>
            <a:miter lim="800000"/>
            <a:headEnd/>
            <a:tailEnd/>
          </a:ln>
        </p:spPr>
        <p:txBody>
          <a:bodyPr>
            <a:spAutoFit/>
          </a:bodyPr>
          <a:lstStyle/>
          <a:p>
            <a:pPr>
              <a:buFont typeface="Wingdings" pitchFamily="2" charset="2"/>
              <a:buChar char="§"/>
            </a:pPr>
            <a:r>
              <a:rPr lang="en-US" sz="2400"/>
              <a:t> What are the cultural factors presented by this situation?</a:t>
            </a:r>
          </a:p>
          <a:p>
            <a:pPr>
              <a:buFont typeface="Wingdings" pitchFamily="2" charset="2"/>
              <a:buChar char="§"/>
            </a:pPr>
            <a:r>
              <a:rPr lang="en-US" sz="2400"/>
              <a:t>  What guidance would you give as Paul’s supervisor?</a:t>
            </a:r>
          </a:p>
        </p:txBody>
      </p:sp>
      <p:pic>
        <p:nvPicPr>
          <p:cNvPr id="47112" name="Picture 10" descr="male with tongue drive.jpg"/>
          <p:cNvPicPr>
            <a:picLocks noChangeAspect="1"/>
          </p:cNvPicPr>
          <p:nvPr/>
        </p:nvPicPr>
        <p:blipFill>
          <a:blip r:embed="rId5"/>
          <a:srcRect/>
          <a:stretch>
            <a:fillRect/>
          </a:stretch>
        </p:blipFill>
        <p:spPr bwMode="auto">
          <a:xfrm>
            <a:off x="6488113" y="1676400"/>
            <a:ext cx="2143125" cy="1485900"/>
          </a:xfrm>
          <a:prstGeom prst="rect">
            <a:avLst/>
          </a:prstGeom>
          <a:noFill/>
          <a:ln w="9525">
            <a:noFill/>
            <a:miter lim="800000"/>
            <a:headEnd/>
            <a:tailEnd/>
          </a:ln>
        </p:spPr>
      </p:pic>
      <p:sp>
        <p:nvSpPr>
          <p:cNvPr id="47113" name="Slide Number Placeholder 1"/>
          <p:cNvSpPr>
            <a:spLocks noGrp="1"/>
          </p:cNvSpPr>
          <p:nvPr>
            <p:ph type="sldNum" sz="quarter" idx="12"/>
          </p:nvPr>
        </p:nvSpPr>
        <p:spPr>
          <a:noFill/>
        </p:spPr>
        <p:txBody>
          <a:bodyPr/>
          <a:lstStyle/>
          <a:p>
            <a:fld id="{3C3863D4-F25F-4AB6-9F09-238DCEC2F3D3}" type="slidenum">
              <a:rPr lang="en-US" smtClean="0">
                <a:cs typeface="Arial" charset="0"/>
              </a:rPr>
              <a:pPr/>
              <a:t>14</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49154"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49155" name="Rectangle 2"/>
          <p:cNvSpPr>
            <a:spLocks noChangeArrowheads="1"/>
          </p:cNvSpPr>
          <p:nvPr/>
        </p:nvSpPr>
        <p:spPr bwMode="auto">
          <a:xfrm>
            <a:off x="152400" y="1371600"/>
            <a:ext cx="8839200" cy="2514600"/>
          </a:xfrm>
          <a:prstGeom prst="rect">
            <a:avLst/>
          </a:prstGeom>
          <a:noFill/>
          <a:ln w="9525">
            <a:noFill/>
            <a:miter lim="800000"/>
            <a:headEnd/>
            <a:tailEnd/>
          </a:ln>
        </p:spPr>
        <p:txBody>
          <a:bodyPr anchor="ctr"/>
          <a:lstStyle/>
          <a:p>
            <a:pPr algn="ctr"/>
            <a:r>
              <a:rPr lang="en-US" sz="3200"/>
              <a:t>Cultural Competence</a:t>
            </a:r>
          </a:p>
          <a:p>
            <a:pPr algn="ctr"/>
            <a:r>
              <a:rPr lang="en-US" sz="3200"/>
              <a:t>Definition &amp; Framework  </a:t>
            </a:r>
          </a:p>
        </p:txBody>
      </p:sp>
      <p:pic>
        <p:nvPicPr>
          <p:cNvPr id="49156" name="Picture 2" descr="Nccc logo"/>
          <p:cNvPicPr>
            <a:picLocks noChangeAspect="1" noChangeArrowheads="1"/>
          </p:cNvPicPr>
          <p:nvPr>
            <p:custDataLst>
              <p:tags r:id="rId2"/>
            </p:custDataLst>
          </p:nvPr>
        </p:nvPicPr>
        <p:blipFill>
          <a:blip r:embed="rId5"/>
          <a:srcRect/>
          <a:stretch>
            <a:fillRect/>
          </a:stretch>
        </p:blipFill>
        <p:spPr bwMode="auto">
          <a:xfrm>
            <a:off x="2933700" y="3584575"/>
            <a:ext cx="3275013" cy="2185988"/>
          </a:xfrm>
          <a:prstGeom prst="rect">
            <a:avLst/>
          </a:prstGeom>
          <a:noFill/>
          <a:ln w="9525">
            <a:noFill/>
            <a:miter lim="800000"/>
            <a:headEnd/>
            <a:tailEnd/>
          </a:ln>
        </p:spPr>
      </p:pic>
      <p:sp>
        <p:nvSpPr>
          <p:cNvPr id="49157" name="Slide Number Placeholder 1"/>
          <p:cNvSpPr>
            <a:spLocks noGrp="1"/>
          </p:cNvSpPr>
          <p:nvPr>
            <p:ph type="sldNum" sz="quarter" idx="12"/>
          </p:nvPr>
        </p:nvSpPr>
        <p:spPr>
          <a:xfrm>
            <a:off x="3124200" y="6245225"/>
            <a:ext cx="2895600" cy="476250"/>
          </a:xfrm>
          <a:noFill/>
        </p:spPr>
        <p:txBody>
          <a:bodyPr/>
          <a:lstStyle/>
          <a:p>
            <a:pPr algn="ctr"/>
            <a:fld id="{70A47BB5-C2C4-426E-9DAB-7AB2829B7F01}" type="slidenum">
              <a:rPr lang="en-US" smtClean="0">
                <a:cs typeface="Arial" charset="0"/>
              </a:rPr>
              <a:pPr algn="ctr"/>
              <a:t>15</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457200" y="228600"/>
            <a:ext cx="6553200" cy="698500"/>
          </a:xfrm>
          <a:prstGeom prst="rect">
            <a:avLst/>
          </a:prstGeom>
          <a:solidFill>
            <a:schemeClr val="bg1"/>
          </a:solidFill>
          <a:ln w="57150" cmpd="thickThin">
            <a:solidFill>
              <a:schemeClr val="tx1"/>
            </a:solidFill>
            <a:miter lim="800000"/>
            <a:headEnd/>
            <a:tailEnd/>
          </a:ln>
        </p:spPr>
        <p:txBody>
          <a:bodyPr>
            <a:spAutoFit/>
          </a:bodyPr>
          <a:lstStyle/>
          <a:p>
            <a:pPr algn="ctr">
              <a:spcBef>
                <a:spcPct val="50000"/>
              </a:spcBef>
            </a:pPr>
            <a:r>
              <a:rPr lang="en-US" sz="3600" b="1"/>
              <a:t>Are we on the same page?</a:t>
            </a:r>
          </a:p>
        </p:txBody>
      </p:sp>
      <p:sp>
        <p:nvSpPr>
          <p:cNvPr id="51202" name="Text Box 3"/>
          <p:cNvSpPr txBox="1">
            <a:spLocks noChangeArrowheads="1"/>
          </p:cNvSpPr>
          <p:nvPr/>
        </p:nvSpPr>
        <p:spPr bwMode="auto">
          <a:xfrm>
            <a:off x="762000" y="1219200"/>
            <a:ext cx="2438400" cy="822325"/>
          </a:xfrm>
          <a:prstGeom prst="rect">
            <a:avLst/>
          </a:prstGeom>
          <a:solidFill>
            <a:schemeClr val="bg1"/>
          </a:solidFill>
          <a:ln w="9525">
            <a:noFill/>
            <a:miter lim="800000"/>
            <a:headEnd/>
            <a:tailEnd/>
          </a:ln>
        </p:spPr>
        <p:txBody>
          <a:bodyPr>
            <a:spAutoFit/>
          </a:bodyPr>
          <a:lstStyle/>
          <a:p>
            <a:pPr algn="ctr">
              <a:spcBef>
                <a:spcPct val="50000"/>
              </a:spcBef>
            </a:pPr>
            <a:r>
              <a:rPr lang="en-US" sz="2400" b="1">
                <a:solidFill>
                  <a:srgbClr val="FFCC00"/>
                </a:solidFill>
              </a:rPr>
              <a:t>Culturally aware</a:t>
            </a:r>
          </a:p>
        </p:txBody>
      </p:sp>
      <p:sp>
        <p:nvSpPr>
          <p:cNvPr id="51203" name="Rectangle 4"/>
          <p:cNvSpPr>
            <a:spLocks noChangeArrowheads="1"/>
          </p:cNvSpPr>
          <p:nvPr/>
        </p:nvSpPr>
        <p:spPr bwMode="auto">
          <a:xfrm>
            <a:off x="5986463" y="2133600"/>
            <a:ext cx="1674812" cy="712788"/>
          </a:xfrm>
          <a:prstGeom prst="rect">
            <a:avLst/>
          </a:prstGeom>
          <a:solidFill>
            <a:schemeClr val="bg1"/>
          </a:solidFill>
          <a:ln w="9525">
            <a:noFill/>
            <a:miter lim="800000"/>
            <a:headEnd/>
            <a:tailEnd/>
          </a:ln>
        </p:spPr>
        <p:txBody>
          <a:bodyPr>
            <a:spAutoFit/>
          </a:bodyPr>
          <a:lstStyle/>
          <a:p>
            <a:pPr algn="ctr">
              <a:spcBef>
                <a:spcPct val="50000"/>
              </a:spcBef>
            </a:pPr>
            <a:r>
              <a:rPr lang="en-US" sz="2400" b="1">
                <a:solidFill>
                  <a:srgbClr val="009900"/>
                </a:solidFill>
              </a:rPr>
              <a:t>Cultural </a:t>
            </a:r>
          </a:p>
          <a:p>
            <a:pPr algn="ctr">
              <a:lnSpc>
                <a:spcPct val="20000"/>
              </a:lnSpc>
              <a:spcBef>
                <a:spcPct val="50000"/>
              </a:spcBef>
            </a:pPr>
            <a:r>
              <a:rPr lang="en-US" sz="2400" b="1">
                <a:solidFill>
                  <a:srgbClr val="009900"/>
                </a:solidFill>
              </a:rPr>
              <a:t>sensitivity</a:t>
            </a:r>
          </a:p>
        </p:txBody>
      </p:sp>
      <p:sp>
        <p:nvSpPr>
          <p:cNvPr id="51204" name="Rectangle 5" descr="Text Box: Culturally appropriate"/>
          <p:cNvSpPr>
            <a:spLocks noChangeArrowheads="1"/>
          </p:cNvSpPr>
          <p:nvPr>
            <p:custDataLst>
              <p:tags r:id="rId2"/>
            </p:custDataLst>
          </p:nvPr>
        </p:nvSpPr>
        <p:spPr bwMode="auto">
          <a:xfrm>
            <a:off x="4648200" y="3657600"/>
            <a:ext cx="3349625" cy="457200"/>
          </a:xfrm>
          <a:prstGeom prst="rect">
            <a:avLst/>
          </a:prstGeom>
          <a:solidFill>
            <a:schemeClr val="bg1"/>
          </a:solidFill>
          <a:ln w="9525">
            <a:noFill/>
            <a:miter lim="800000"/>
            <a:headEnd/>
            <a:tailEnd/>
          </a:ln>
        </p:spPr>
        <p:txBody>
          <a:bodyPr wrap="none">
            <a:spAutoFit/>
          </a:bodyPr>
          <a:lstStyle/>
          <a:p>
            <a:pPr algn="ctr">
              <a:spcBef>
                <a:spcPct val="50000"/>
              </a:spcBef>
            </a:pPr>
            <a:r>
              <a:rPr lang="en-US" sz="2400" b="1">
                <a:solidFill>
                  <a:srgbClr val="FF6699"/>
                </a:solidFill>
              </a:rPr>
              <a:t>Culturally appropriate</a:t>
            </a:r>
          </a:p>
        </p:txBody>
      </p:sp>
      <p:sp>
        <p:nvSpPr>
          <p:cNvPr id="51205" name="Rectangle 6"/>
          <p:cNvSpPr>
            <a:spLocks noChangeArrowheads="1"/>
          </p:cNvSpPr>
          <p:nvPr/>
        </p:nvSpPr>
        <p:spPr bwMode="auto">
          <a:xfrm>
            <a:off x="3429000" y="4419600"/>
            <a:ext cx="2057400" cy="822325"/>
          </a:xfrm>
          <a:prstGeom prst="rect">
            <a:avLst/>
          </a:prstGeom>
          <a:solidFill>
            <a:schemeClr val="bg1"/>
          </a:solidFill>
          <a:ln w="9525">
            <a:noFill/>
            <a:miter lim="800000"/>
            <a:headEnd/>
            <a:tailEnd/>
          </a:ln>
        </p:spPr>
        <p:txBody>
          <a:bodyPr>
            <a:spAutoFit/>
          </a:bodyPr>
          <a:lstStyle/>
          <a:p>
            <a:pPr algn="ctr" eaLnBrk="0" hangingPunct="0"/>
            <a:r>
              <a:rPr lang="en-US" sz="2400" b="1">
                <a:solidFill>
                  <a:srgbClr val="9900CC"/>
                </a:solidFill>
              </a:rPr>
              <a:t>Culturally effective</a:t>
            </a:r>
          </a:p>
        </p:txBody>
      </p:sp>
      <p:sp>
        <p:nvSpPr>
          <p:cNvPr id="51206" name="Rectangle 7"/>
          <p:cNvSpPr>
            <a:spLocks noChangeArrowheads="1"/>
          </p:cNvSpPr>
          <p:nvPr/>
        </p:nvSpPr>
        <p:spPr bwMode="auto">
          <a:xfrm>
            <a:off x="3124200" y="2057400"/>
            <a:ext cx="1673225" cy="822325"/>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FF3300"/>
                </a:solidFill>
                <a:latin typeface="Kabel Bk BT"/>
              </a:rPr>
              <a:t>Culturally </a:t>
            </a:r>
          </a:p>
          <a:p>
            <a:pPr algn="ctr" eaLnBrk="0" hangingPunct="0"/>
            <a:r>
              <a:rPr lang="en-US" sz="2400" b="1">
                <a:solidFill>
                  <a:srgbClr val="FF3300"/>
                </a:solidFill>
                <a:latin typeface="Kabel Bk BT"/>
              </a:rPr>
              <a:t>relevant</a:t>
            </a:r>
          </a:p>
        </p:txBody>
      </p:sp>
      <p:sp>
        <p:nvSpPr>
          <p:cNvPr id="51207" name="Rectangle 8"/>
          <p:cNvSpPr>
            <a:spLocks noChangeArrowheads="1"/>
          </p:cNvSpPr>
          <p:nvPr/>
        </p:nvSpPr>
        <p:spPr bwMode="auto">
          <a:xfrm>
            <a:off x="304800" y="2209800"/>
            <a:ext cx="2706688" cy="822325"/>
          </a:xfrm>
          <a:prstGeom prst="rect">
            <a:avLst/>
          </a:prstGeom>
          <a:solidFill>
            <a:schemeClr val="bg1"/>
          </a:solidFill>
          <a:ln w="9525">
            <a:noFill/>
            <a:miter lim="800000"/>
            <a:headEnd/>
            <a:tailEnd/>
          </a:ln>
        </p:spPr>
        <p:txBody>
          <a:bodyPr>
            <a:spAutoFit/>
          </a:bodyPr>
          <a:lstStyle/>
          <a:p>
            <a:pPr algn="ctr" eaLnBrk="0" hangingPunct="0"/>
            <a:r>
              <a:rPr lang="en-US" sz="2400" b="1">
                <a:solidFill>
                  <a:srgbClr val="3333CC"/>
                </a:solidFill>
              </a:rPr>
              <a:t>Culturally competent</a:t>
            </a:r>
          </a:p>
        </p:txBody>
      </p:sp>
      <p:sp>
        <p:nvSpPr>
          <p:cNvPr id="51208" name="Rectangle 9"/>
          <p:cNvSpPr>
            <a:spLocks noChangeArrowheads="1"/>
          </p:cNvSpPr>
          <p:nvPr/>
        </p:nvSpPr>
        <p:spPr bwMode="auto">
          <a:xfrm>
            <a:off x="4572000" y="1219200"/>
            <a:ext cx="1419225" cy="822325"/>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D60093"/>
                </a:solidFill>
              </a:rPr>
              <a:t>Cultural </a:t>
            </a:r>
          </a:p>
          <a:p>
            <a:pPr algn="ctr" eaLnBrk="0" hangingPunct="0"/>
            <a:r>
              <a:rPr lang="en-US" sz="2400" b="1">
                <a:solidFill>
                  <a:srgbClr val="D60093"/>
                </a:solidFill>
              </a:rPr>
              <a:t>humility</a:t>
            </a:r>
          </a:p>
        </p:txBody>
      </p:sp>
      <p:sp>
        <p:nvSpPr>
          <p:cNvPr id="51209" name="Rectangle 10"/>
          <p:cNvSpPr>
            <a:spLocks noChangeArrowheads="1"/>
          </p:cNvSpPr>
          <p:nvPr/>
        </p:nvSpPr>
        <p:spPr bwMode="auto">
          <a:xfrm>
            <a:off x="2133600" y="3048000"/>
            <a:ext cx="5446713" cy="457200"/>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00CCFF"/>
                </a:solidFill>
              </a:rPr>
              <a:t>Culturally &amp; linguistically competent</a:t>
            </a:r>
          </a:p>
        </p:txBody>
      </p:sp>
      <p:sp>
        <p:nvSpPr>
          <p:cNvPr id="51210" name="Rectangle 11"/>
          <p:cNvSpPr>
            <a:spLocks noChangeArrowheads="1"/>
          </p:cNvSpPr>
          <p:nvPr/>
        </p:nvSpPr>
        <p:spPr bwMode="auto">
          <a:xfrm>
            <a:off x="1066800" y="4267200"/>
            <a:ext cx="2212975" cy="822325"/>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FF6600"/>
                </a:solidFill>
              </a:rPr>
              <a:t>Linguistically </a:t>
            </a:r>
          </a:p>
          <a:p>
            <a:pPr algn="ctr" eaLnBrk="0" hangingPunct="0"/>
            <a:r>
              <a:rPr lang="en-US" sz="2400" b="1">
                <a:solidFill>
                  <a:srgbClr val="FF6600"/>
                </a:solidFill>
              </a:rPr>
              <a:t>competent</a:t>
            </a:r>
          </a:p>
        </p:txBody>
      </p:sp>
      <p:pic>
        <p:nvPicPr>
          <p:cNvPr id="51211" name="Picture 12" descr="Illustration of stack of books"/>
          <p:cNvPicPr>
            <a:picLocks noChangeAspect="1" noChangeArrowheads="1"/>
          </p:cNvPicPr>
          <p:nvPr>
            <p:custDataLst>
              <p:tags r:id="rId3"/>
            </p:custDataLst>
          </p:nvPr>
        </p:nvPicPr>
        <p:blipFill>
          <a:blip r:embed="rId7"/>
          <a:srcRect/>
          <a:stretch>
            <a:fillRect/>
          </a:stretch>
        </p:blipFill>
        <p:spPr bwMode="auto">
          <a:xfrm>
            <a:off x="7156450" y="0"/>
            <a:ext cx="1987550" cy="1735138"/>
          </a:xfrm>
          <a:prstGeom prst="rect">
            <a:avLst/>
          </a:prstGeom>
          <a:noFill/>
          <a:ln w="9525">
            <a:noFill/>
            <a:miter lim="800000"/>
            <a:headEnd/>
            <a:tailEnd/>
          </a:ln>
        </p:spPr>
      </p:pic>
      <p:sp>
        <p:nvSpPr>
          <p:cNvPr id="51212" name="Rectangle 13"/>
          <p:cNvSpPr>
            <a:spLocks noChangeArrowheads="1"/>
          </p:cNvSpPr>
          <p:nvPr/>
        </p:nvSpPr>
        <p:spPr bwMode="auto">
          <a:xfrm>
            <a:off x="5638800" y="4419600"/>
            <a:ext cx="1827213" cy="712788"/>
          </a:xfrm>
          <a:prstGeom prst="rect">
            <a:avLst/>
          </a:prstGeom>
          <a:solidFill>
            <a:schemeClr val="bg1"/>
          </a:solidFill>
          <a:ln w="9525">
            <a:noFill/>
            <a:miter lim="800000"/>
            <a:headEnd/>
            <a:tailEnd/>
          </a:ln>
        </p:spPr>
        <p:txBody>
          <a:bodyPr wrap="none">
            <a:spAutoFit/>
          </a:bodyPr>
          <a:lstStyle/>
          <a:p>
            <a:pPr algn="ctr">
              <a:spcBef>
                <a:spcPct val="50000"/>
              </a:spcBef>
            </a:pPr>
            <a:r>
              <a:rPr lang="en-US" sz="2400" b="1">
                <a:solidFill>
                  <a:srgbClr val="00FF00"/>
                </a:solidFill>
              </a:rPr>
              <a:t>Cultural </a:t>
            </a:r>
          </a:p>
          <a:p>
            <a:pPr algn="ctr">
              <a:lnSpc>
                <a:spcPct val="20000"/>
              </a:lnSpc>
              <a:spcBef>
                <a:spcPct val="50000"/>
              </a:spcBef>
            </a:pPr>
            <a:r>
              <a:rPr lang="en-US" sz="2400" b="1">
                <a:solidFill>
                  <a:srgbClr val="00FF00"/>
                </a:solidFill>
              </a:rPr>
              <a:t>Proficiency</a:t>
            </a:r>
          </a:p>
        </p:txBody>
      </p:sp>
      <p:sp>
        <p:nvSpPr>
          <p:cNvPr id="51213" name="Rectangle 14"/>
          <p:cNvSpPr>
            <a:spLocks noChangeArrowheads="1"/>
          </p:cNvSpPr>
          <p:nvPr/>
        </p:nvSpPr>
        <p:spPr bwMode="auto">
          <a:xfrm>
            <a:off x="493713" y="3657600"/>
            <a:ext cx="3908425" cy="457200"/>
          </a:xfrm>
          <a:prstGeom prst="rect">
            <a:avLst/>
          </a:prstGeom>
          <a:solidFill>
            <a:schemeClr val="bg1"/>
          </a:solidFill>
          <a:ln w="9525">
            <a:noFill/>
            <a:miter lim="800000"/>
            <a:headEnd/>
            <a:tailEnd/>
          </a:ln>
        </p:spPr>
        <p:txBody>
          <a:bodyPr wrap="none">
            <a:spAutoFit/>
          </a:bodyPr>
          <a:lstStyle/>
          <a:p>
            <a:pPr algn="ctr">
              <a:spcBef>
                <a:spcPct val="50000"/>
              </a:spcBef>
            </a:pPr>
            <a:r>
              <a:rPr lang="en-US" sz="2400" b="1">
                <a:solidFill>
                  <a:srgbClr val="663300"/>
                </a:solidFill>
              </a:rPr>
              <a:t>Multicultural Competence</a:t>
            </a:r>
          </a:p>
        </p:txBody>
      </p:sp>
      <p:sp>
        <p:nvSpPr>
          <p:cNvPr id="51214" name="Text Box 15"/>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51215" name="Rectangle 17"/>
          <p:cNvSpPr>
            <a:spLocks noChangeArrowheads="1"/>
          </p:cNvSpPr>
          <p:nvPr/>
        </p:nvSpPr>
        <p:spPr bwMode="auto">
          <a:xfrm>
            <a:off x="385763" y="6537325"/>
            <a:ext cx="11430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T.D. Goode</a:t>
            </a:r>
          </a:p>
        </p:txBody>
      </p:sp>
      <p:sp>
        <p:nvSpPr>
          <p:cNvPr id="51216"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51217" name="Picture 3" descr="Nccc logo"/>
          <p:cNvPicPr>
            <a:picLocks noChangeAspect="1" noChangeArrowheads="1"/>
          </p:cNvPicPr>
          <p:nvPr>
            <p:custDataLst>
              <p:tags r:id="rId4"/>
            </p:custDataLst>
          </p:nvPr>
        </p:nvPicPr>
        <p:blipFill>
          <a:blip r:embed="rId8"/>
          <a:srcRect/>
          <a:stretch>
            <a:fillRect/>
          </a:stretch>
        </p:blipFill>
        <p:spPr bwMode="auto">
          <a:xfrm>
            <a:off x="8418513" y="6365875"/>
            <a:ext cx="725487" cy="484188"/>
          </a:xfrm>
          <a:prstGeom prst="rect">
            <a:avLst/>
          </a:prstGeom>
          <a:noFill/>
          <a:ln w="9525">
            <a:noFill/>
            <a:miter lim="800000"/>
            <a:headEnd/>
            <a:tailEnd/>
          </a:ln>
        </p:spPr>
      </p:pic>
      <p:sp>
        <p:nvSpPr>
          <p:cNvPr id="51218" name="Slide Number Placeholder 2"/>
          <p:cNvSpPr>
            <a:spLocks noGrp="1"/>
          </p:cNvSpPr>
          <p:nvPr>
            <p:ph type="sldNum" sz="quarter" idx="12"/>
          </p:nvPr>
        </p:nvSpPr>
        <p:spPr>
          <a:xfrm>
            <a:off x="228600" y="6381750"/>
            <a:ext cx="457200" cy="476250"/>
          </a:xfrm>
          <a:noFill/>
        </p:spPr>
        <p:txBody>
          <a:bodyPr/>
          <a:lstStyle/>
          <a:p>
            <a:fld id="{1320FBBD-FD33-424F-9C86-0DDC3C980AC0}" type="slidenum">
              <a:rPr lang="en-US" smtClean="0">
                <a:cs typeface="Arial" charset="0"/>
              </a:rPr>
              <a:pPr/>
              <a:t>16</a:t>
            </a:fld>
            <a:endParaRPr lang="en-US" smtClean="0">
              <a:cs typeface="Arial" charset="0"/>
            </a:endParaRPr>
          </a:p>
        </p:txBody>
      </p:sp>
    </p:spTree>
    <p:custDataLst>
      <p:tags r:id="rId1"/>
    </p:custDataLst>
  </p:cSld>
  <p:clrMapOvr>
    <a:masterClrMapping/>
  </p:clrMapOvr>
  <p:transition spd="med">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53250"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53251"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53252" name="Rectangle 7"/>
          <p:cNvSpPr>
            <a:spLocks noChangeArrowheads="1"/>
          </p:cNvSpPr>
          <p:nvPr/>
        </p:nvSpPr>
        <p:spPr bwMode="auto">
          <a:xfrm>
            <a:off x="609600" y="100013"/>
            <a:ext cx="8129588" cy="914400"/>
          </a:xfrm>
          <a:prstGeom prst="rect">
            <a:avLst/>
          </a:prstGeom>
          <a:noFill/>
          <a:ln w="9525">
            <a:noFill/>
            <a:miter lim="800000"/>
            <a:headEnd/>
            <a:tailEnd/>
          </a:ln>
        </p:spPr>
        <p:txBody>
          <a:bodyPr anchor="ctr"/>
          <a:lstStyle/>
          <a:p>
            <a:pPr algn="ctr">
              <a:tabLst>
                <a:tab pos="3486150" algn="l"/>
              </a:tabLst>
            </a:pPr>
            <a:r>
              <a:rPr lang="en-US" sz="4800" b="1">
                <a:solidFill>
                  <a:schemeClr val="tx2"/>
                </a:solidFill>
              </a:rPr>
              <a:t>Cultural Competence</a:t>
            </a:r>
          </a:p>
        </p:txBody>
      </p:sp>
      <p:grpSp>
        <p:nvGrpSpPr>
          <p:cNvPr id="53253" name="Group 8" descr="Five ovals, each containing the words behaviors, practices, policies, attitudes, structures"/>
          <p:cNvGrpSpPr>
            <a:grpSpLocks/>
          </p:cNvGrpSpPr>
          <p:nvPr>
            <p:custDataLst>
              <p:tags r:id="rId3"/>
            </p:custDataLst>
          </p:nvPr>
        </p:nvGrpSpPr>
        <p:grpSpPr bwMode="auto">
          <a:xfrm>
            <a:off x="1143000" y="1600200"/>
            <a:ext cx="6616700" cy="2559050"/>
            <a:chOff x="912" y="912"/>
            <a:chExt cx="4168" cy="1612"/>
          </a:xfrm>
        </p:grpSpPr>
        <p:sp>
          <p:nvSpPr>
            <p:cNvPr id="53259" name="Oval 9"/>
            <p:cNvSpPr>
              <a:spLocks noChangeArrowheads="1"/>
            </p:cNvSpPr>
            <p:nvPr/>
          </p:nvSpPr>
          <p:spPr bwMode="auto">
            <a:xfrm>
              <a:off x="912" y="912"/>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behaviors</a:t>
              </a:r>
            </a:p>
          </p:txBody>
        </p:sp>
        <p:sp>
          <p:nvSpPr>
            <p:cNvPr id="53260" name="Oval 10"/>
            <p:cNvSpPr>
              <a:spLocks noChangeArrowheads="1"/>
            </p:cNvSpPr>
            <p:nvPr/>
          </p:nvSpPr>
          <p:spPr bwMode="auto">
            <a:xfrm>
              <a:off x="1680" y="1824"/>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attitudes</a:t>
              </a:r>
            </a:p>
          </p:txBody>
        </p:sp>
        <p:sp>
          <p:nvSpPr>
            <p:cNvPr id="53261" name="Oval 11"/>
            <p:cNvSpPr>
              <a:spLocks noChangeArrowheads="1"/>
            </p:cNvSpPr>
            <p:nvPr/>
          </p:nvSpPr>
          <p:spPr bwMode="auto">
            <a:xfrm>
              <a:off x="3936" y="912"/>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policies</a:t>
              </a:r>
            </a:p>
          </p:txBody>
        </p:sp>
        <p:sp>
          <p:nvSpPr>
            <p:cNvPr id="53262" name="Line 12"/>
            <p:cNvSpPr>
              <a:spLocks noChangeShapeType="1"/>
            </p:cNvSpPr>
            <p:nvPr/>
          </p:nvSpPr>
          <p:spPr bwMode="auto">
            <a:xfrm>
              <a:off x="1200" y="1584"/>
              <a:ext cx="768" cy="288"/>
            </a:xfrm>
            <a:prstGeom prst="line">
              <a:avLst/>
            </a:prstGeom>
            <a:noFill/>
            <a:ln w="9525">
              <a:solidFill>
                <a:srgbClr val="A50021"/>
              </a:solidFill>
              <a:round/>
              <a:headEnd/>
              <a:tailEnd/>
            </a:ln>
          </p:spPr>
          <p:txBody>
            <a:bodyPr wrap="none" anchor="ctr"/>
            <a:lstStyle/>
            <a:p>
              <a:endParaRPr lang="en-US"/>
            </a:p>
          </p:txBody>
        </p:sp>
        <p:sp>
          <p:nvSpPr>
            <p:cNvPr id="53263" name="Line 13"/>
            <p:cNvSpPr>
              <a:spLocks noChangeShapeType="1"/>
            </p:cNvSpPr>
            <p:nvPr/>
          </p:nvSpPr>
          <p:spPr bwMode="auto">
            <a:xfrm flipV="1">
              <a:off x="3648" y="1584"/>
              <a:ext cx="720" cy="240"/>
            </a:xfrm>
            <a:prstGeom prst="line">
              <a:avLst/>
            </a:prstGeom>
            <a:noFill/>
            <a:ln w="9525">
              <a:solidFill>
                <a:srgbClr val="A50021"/>
              </a:solidFill>
              <a:round/>
              <a:headEnd/>
              <a:tailEnd/>
            </a:ln>
          </p:spPr>
          <p:txBody>
            <a:bodyPr wrap="none" anchor="ctr"/>
            <a:lstStyle/>
            <a:p>
              <a:endParaRPr lang="en-US"/>
            </a:p>
          </p:txBody>
        </p:sp>
        <p:sp>
          <p:nvSpPr>
            <p:cNvPr id="53264" name="Line 14"/>
            <p:cNvSpPr>
              <a:spLocks noChangeShapeType="1"/>
            </p:cNvSpPr>
            <p:nvPr/>
          </p:nvSpPr>
          <p:spPr bwMode="auto">
            <a:xfrm flipH="1">
              <a:off x="3548" y="1248"/>
              <a:ext cx="388" cy="0"/>
            </a:xfrm>
            <a:prstGeom prst="line">
              <a:avLst/>
            </a:prstGeom>
            <a:noFill/>
            <a:ln w="9525">
              <a:solidFill>
                <a:srgbClr val="A50021"/>
              </a:solidFill>
              <a:round/>
              <a:headEnd/>
              <a:tailEnd/>
            </a:ln>
          </p:spPr>
          <p:txBody>
            <a:bodyPr wrap="none" anchor="ctr"/>
            <a:lstStyle/>
            <a:p>
              <a:endParaRPr lang="en-US"/>
            </a:p>
          </p:txBody>
        </p:sp>
        <p:sp>
          <p:nvSpPr>
            <p:cNvPr id="53265" name="Oval 15"/>
            <p:cNvSpPr>
              <a:spLocks noChangeArrowheads="1"/>
            </p:cNvSpPr>
            <p:nvPr/>
          </p:nvSpPr>
          <p:spPr bwMode="auto">
            <a:xfrm>
              <a:off x="2976" y="1824"/>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structures</a:t>
              </a:r>
            </a:p>
          </p:txBody>
        </p:sp>
        <p:sp>
          <p:nvSpPr>
            <p:cNvPr id="53266" name="Oval 16"/>
            <p:cNvSpPr>
              <a:spLocks noChangeArrowheads="1"/>
            </p:cNvSpPr>
            <p:nvPr/>
          </p:nvSpPr>
          <p:spPr bwMode="auto">
            <a:xfrm>
              <a:off x="2404" y="912"/>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practices</a:t>
              </a:r>
            </a:p>
          </p:txBody>
        </p:sp>
        <p:sp>
          <p:nvSpPr>
            <p:cNvPr id="53267" name="Line 17"/>
            <p:cNvSpPr>
              <a:spLocks noChangeShapeType="1"/>
            </p:cNvSpPr>
            <p:nvPr/>
          </p:nvSpPr>
          <p:spPr bwMode="auto">
            <a:xfrm flipH="1">
              <a:off x="2056" y="1248"/>
              <a:ext cx="388" cy="0"/>
            </a:xfrm>
            <a:prstGeom prst="line">
              <a:avLst/>
            </a:prstGeom>
            <a:noFill/>
            <a:ln w="9525">
              <a:solidFill>
                <a:srgbClr val="A50021"/>
              </a:solidFill>
              <a:round/>
              <a:headEnd/>
              <a:tailEnd/>
            </a:ln>
          </p:spPr>
          <p:txBody>
            <a:bodyPr wrap="none" anchor="ctr"/>
            <a:lstStyle/>
            <a:p>
              <a:endParaRPr lang="en-US"/>
            </a:p>
          </p:txBody>
        </p:sp>
        <p:sp>
          <p:nvSpPr>
            <p:cNvPr id="53268" name="Line 18"/>
            <p:cNvSpPr>
              <a:spLocks noChangeShapeType="1"/>
            </p:cNvSpPr>
            <p:nvPr/>
          </p:nvSpPr>
          <p:spPr bwMode="auto">
            <a:xfrm>
              <a:off x="2784" y="2160"/>
              <a:ext cx="192" cy="0"/>
            </a:xfrm>
            <a:prstGeom prst="line">
              <a:avLst/>
            </a:prstGeom>
            <a:noFill/>
            <a:ln w="9525">
              <a:solidFill>
                <a:srgbClr val="A50021"/>
              </a:solidFill>
              <a:round/>
              <a:headEnd/>
              <a:tailEnd/>
            </a:ln>
          </p:spPr>
          <p:txBody>
            <a:bodyPr wrap="none" anchor="ctr"/>
            <a:lstStyle/>
            <a:p>
              <a:endParaRPr lang="en-US"/>
            </a:p>
          </p:txBody>
        </p:sp>
      </p:grpSp>
      <p:sp>
        <p:nvSpPr>
          <p:cNvPr id="53254" name="Rectangle 19"/>
          <p:cNvSpPr>
            <a:spLocks noChangeArrowheads="1"/>
          </p:cNvSpPr>
          <p:nvPr/>
        </p:nvSpPr>
        <p:spPr bwMode="auto">
          <a:xfrm>
            <a:off x="685800" y="4343400"/>
            <a:ext cx="7848600" cy="1570038"/>
          </a:xfrm>
          <a:prstGeom prst="rect">
            <a:avLst/>
          </a:prstGeom>
          <a:noFill/>
          <a:ln w="9525">
            <a:noFill/>
            <a:miter lim="800000"/>
            <a:headEnd/>
            <a:tailEnd/>
          </a:ln>
        </p:spPr>
        <p:txBody>
          <a:bodyPr>
            <a:spAutoFit/>
          </a:bodyPr>
          <a:lstStyle/>
          <a:p>
            <a:pPr eaLnBrk="0" hangingPunct="0">
              <a:spcBef>
                <a:spcPct val="50000"/>
              </a:spcBef>
            </a:pPr>
            <a:r>
              <a:rPr lang="en-US" sz="2400"/>
              <a:t>requires that organizations have a clearly defined, congruent set of values and principles, and demonstrate behaviors, attitudes, policies, structures, and practices that enable them to work effectively cross-culturally</a:t>
            </a:r>
          </a:p>
        </p:txBody>
      </p:sp>
      <p:sp>
        <p:nvSpPr>
          <p:cNvPr id="53255" name="Rectangle 20"/>
          <p:cNvSpPr>
            <a:spLocks noChangeArrowheads="1"/>
          </p:cNvSpPr>
          <p:nvPr/>
        </p:nvSpPr>
        <p:spPr bwMode="auto">
          <a:xfrm>
            <a:off x="2209800" y="5943600"/>
            <a:ext cx="4292600" cy="274638"/>
          </a:xfrm>
          <a:prstGeom prst="rect">
            <a:avLst/>
          </a:prstGeom>
          <a:noFill/>
          <a:ln w="9525">
            <a:noFill/>
            <a:miter lim="800000"/>
            <a:headEnd/>
            <a:tailEnd/>
          </a:ln>
        </p:spPr>
        <p:txBody>
          <a:bodyPr wrap="none">
            <a:spAutoFit/>
          </a:bodyPr>
          <a:lstStyle/>
          <a:p>
            <a:pPr algn="ctr" eaLnBrk="0" hangingPunct="0">
              <a:spcBef>
                <a:spcPct val="50000"/>
              </a:spcBef>
            </a:pPr>
            <a:r>
              <a:rPr lang="en-US" sz="1200"/>
              <a:t>(adapted from from Cross, Bazron, Dennis and Isaacs</a:t>
            </a:r>
            <a:r>
              <a:rPr lang="en-US" sz="1200" b="1"/>
              <a:t>, </a:t>
            </a:r>
            <a:r>
              <a:rPr lang="en-US" sz="1200"/>
              <a:t>1989)</a:t>
            </a:r>
          </a:p>
        </p:txBody>
      </p:sp>
      <p:sp>
        <p:nvSpPr>
          <p:cNvPr id="53256"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53257" name="Picture 3" descr="Nccc logo"/>
          <p:cNvPicPr>
            <a:picLocks noChangeAspect="1" noChangeArrowheads="1"/>
          </p:cNvPicPr>
          <p:nvPr>
            <p:custDataLst>
              <p:tags r:id="rId4"/>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53258" name="Slide Number Placeholder 2"/>
          <p:cNvSpPr>
            <a:spLocks noGrp="1"/>
          </p:cNvSpPr>
          <p:nvPr>
            <p:ph type="sldNum" sz="quarter" idx="12"/>
          </p:nvPr>
        </p:nvSpPr>
        <p:spPr>
          <a:xfrm>
            <a:off x="381000" y="6381750"/>
            <a:ext cx="457200" cy="476250"/>
          </a:xfrm>
          <a:noFill/>
        </p:spPr>
        <p:txBody>
          <a:bodyPr/>
          <a:lstStyle/>
          <a:p>
            <a:fld id="{3842B172-4F82-4EE5-AE10-61FAB1B480F4}" type="slidenum">
              <a:rPr lang="en-US" smtClean="0">
                <a:cs typeface="Arial" charset="0"/>
              </a:rPr>
              <a:pPr/>
              <a:t>17</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55298"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pic>
        <p:nvPicPr>
          <p:cNvPr id="55299" name="Picture 5" descr="Ncccp"/>
          <p:cNvPicPr>
            <a:picLocks noChangeAspect="1" noChangeArrowheads="1"/>
          </p:cNvPicPr>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55300"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55301" name="Rectangle 7"/>
          <p:cNvSpPr>
            <a:spLocks noChangeArrowheads="1"/>
          </p:cNvSpPr>
          <p:nvPr/>
        </p:nvSpPr>
        <p:spPr bwMode="auto">
          <a:xfrm>
            <a:off x="228600" y="228600"/>
            <a:ext cx="8686800" cy="762000"/>
          </a:xfrm>
          <a:prstGeom prst="rect">
            <a:avLst/>
          </a:prstGeom>
          <a:noFill/>
          <a:ln w="9525">
            <a:noFill/>
            <a:miter lim="800000"/>
            <a:headEnd/>
            <a:tailEnd/>
          </a:ln>
        </p:spPr>
        <p:txBody>
          <a:bodyPr anchor="ctr"/>
          <a:lstStyle/>
          <a:p>
            <a:pPr algn="ctr"/>
            <a:r>
              <a:rPr lang="en-US" sz="3200" b="1">
                <a:solidFill>
                  <a:schemeClr val="tx2"/>
                </a:solidFill>
              </a:rPr>
              <a:t>Five Elements of Cultural Competence</a:t>
            </a:r>
          </a:p>
        </p:txBody>
      </p:sp>
      <p:sp>
        <p:nvSpPr>
          <p:cNvPr id="55302" name="Rectangle 8"/>
          <p:cNvSpPr>
            <a:spLocks noChangeArrowheads="1"/>
          </p:cNvSpPr>
          <p:nvPr/>
        </p:nvSpPr>
        <p:spPr bwMode="auto">
          <a:xfrm>
            <a:off x="838200" y="1524000"/>
            <a:ext cx="7391400" cy="3902075"/>
          </a:xfrm>
          <a:prstGeom prst="rect">
            <a:avLst/>
          </a:prstGeom>
          <a:noFill/>
          <a:ln w="9525">
            <a:noFill/>
            <a:miter lim="800000"/>
            <a:headEnd/>
            <a:tailEnd/>
          </a:ln>
        </p:spPr>
        <p:txBody>
          <a:bodyPr/>
          <a:lstStyle/>
          <a:p>
            <a:pPr marL="457200" indent="-457200" algn="ctr">
              <a:lnSpc>
                <a:spcPct val="90000"/>
              </a:lnSpc>
              <a:buClr>
                <a:srgbClr val="A50021"/>
              </a:buClr>
              <a:buFont typeface="Wingdings" pitchFamily="2" charset="2"/>
              <a:buNone/>
            </a:pPr>
            <a:r>
              <a:rPr lang="en-US" sz="2800" b="1"/>
              <a:t>Organizational Level</a:t>
            </a:r>
          </a:p>
          <a:p>
            <a:pPr marL="457200" indent="-457200">
              <a:lnSpc>
                <a:spcPct val="90000"/>
              </a:lnSpc>
              <a:buClr>
                <a:srgbClr val="A50021"/>
              </a:buClr>
              <a:buFont typeface="Wingdings" pitchFamily="2" charset="2"/>
              <a:buChar char="§"/>
            </a:pPr>
            <a:endParaRPr lang="en-US" sz="2800"/>
          </a:p>
          <a:p>
            <a:pPr marL="457200" indent="-457200">
              <a:lnSpc>
                <a:spcPct val="90000"/>
              </a:lnSpc>
              <a:buClr>
                <a:srgbClr val="A50021"/>
              </a:buClr>
              <a:buFont typeface="Wingdings" pitchFamily="2" charset="2"/>
              <a:buBlip>
                <a:blip r:embed="rId6"/>
              </a:buBlip>
            </a:pPr>
            <a:r>
              <a:rPr lang="en-US" sz="2800"/>
              <a:t>value diversity</a:t>
            </a:r>
          </a:p>
          <a:p>
            <a:pPr marL="457200" indent="-457200">
              <a:buClr>
                <a:srgbClr val="A50021"/>
              </a:buClr>
              <a:buFont typeface="Wingdings" pitchFamily="2" charset="2"/>
              <a:buBlip>
                <a:blip r:embed="rId6"/>
              </a:buBlip>
            </a:pPr>
            <a:r>
              <a:rPr lang="en-US" sz="2800"/>
              <a:t>conduct cultural self-assessment</a:t>
            </a:r>
          </a:p>
          <a:p>
            <a:pPr marL="457200" indent="-457200">
              <a:buClr>
                <a:srgbClr val="A50021"/>
              </a:buClr>
              <a:buFont typeface="Wingdings" pitchFamily="2" charset="2"/>
              <a:buBlip>
                <a:blip r:embed="rId6"/>
              </a:buBlip>
            </a:pPr>
            <a:r>
              <a:rPr lang="en-US" sz="2800"/>
              <a:t>manage the dynamics of difference</a:t>
            </a:r>
          </a:p>
          <a:p>
            <a:pPr marL="457200" indent="-457200">
              <a:buClr>
                <a:srgbClr val="A50021"/>
              </a:buClr>
              <a:buFont typeface="Wingdings" pitchFamily="2" charset="2"/>
              <a:buBlip>
                <a:blip r:embed="rId6"/>
              </a:buBlip>
            </a:pPr>
            <a:r>
              <a:rPr lang="en-US" sz="2800"/>
              <a:t>institutionalize cultural knowledge</a:t>
            </a:r>
          </a:p>
          <a:p>
            <a:pPr marL="457200" indent="-457200">
              <a:buClr>
                <a:srgbClr val="A50021"/>
              </a:buClr>
              <a:buFont typeface="Wingdings" pitchFamily="2" charset="2"/>
              <a:buBlip>
                <a:blip r:embed="rId6"/>
              </a:buBlip>
            </a:pPr>
            <a:r>
              <a:rPr lang="en-US" sz="2800"/>
              <a:t>adapt to diversity</a:t>
            </a:r>
            <a:endParaRPr lang="en-US" sz="2400"/>
          </a:p>
          <a:p>
            <a:pPr marL="1885950" lvl="4" indent="-228600">
              <a:lnSpc>
                <a:spcPct val="90000"/>
              </a:lnSpc>
              <a:buFont typeface="Wingdings" pitchFamily="2" charset="2"/>
              <a:buNone/>
            </a:pPr>
            <a:r>
              <a:rPr lang="en-US" sz="2400">
                <a:solidFill>
                  <a:srgbClr val="A50021"/>
                </a:solidFill>
              </a:rPr>
              <a:t>- policies   - structures</a:t>
            </a:r>
          </a:p>
          <a:p>
            <a:pPr marL="1885950" lvl="4" indent="-228600">
              <a:lnSpc>
                <a:spcPct val="90000"/>
              </a:lnSpc>
              <a:buFont typeface="Wingdings" pitchFamily="2" charset="2"/>
              <a:buNone/>
            </a:pPr>
            <a:r>
              <a:rPr lang="en-US" sz="2400">
                <a:solidFill>
                  <a:srgbClr val="A50021"/>
                </a:solidFill>
              </a:rPr>
              <a:t>- values	    - services</a:t>
            </a:r>
          </a:p>
        </p:txBody>
      </p:sp>
      <p:sp>
        <p:nvSpPr>
          <p:cNvPr id="55303" name="Text Box 9"/>
          <p:cNvSpPr txBox="1">
            <a:spLocks noChangeArrowheads="1"/>
          </p:cNvSpPr>
          <p:nvPr/>
        </p:nvSpPr>
        <p:spPr bwMode="auto">
          <a:xfrm>
            <a:off x="152400" y="5791200"/>
            <a:ext cx="3505200" cy="304800"/>
          </a:xfrm>
          <a:prstGeom prst="rect">
            <a:avLst/>
          </a:prstGeom>
          <a:noFill/>
          <a:ln w="12700">
            <a:noFill/>
            <a:miter lim="800000"/>
            <a:headEnd/>
            <a:tailEnd/>
          </a:ln>
        </p:spPr>
        <p:txBody>
          <a:bodyPr>
            <a:spAutoFit/>
          </a:bodyPr>
          <a:lstStyle/>
          <a:p>
            <a:pPr eaLnBrk="0" hangingPunct="0">
              <a:spcBef>
                <a:spcPct val="50000"/>
              </a:spcBef>
            </a:pPr>
            <a:r>
              <a:rPr lang="en-US" sz="1400">
                <a:latin typeface="ZapfHumnst Dm BT"/>
              </a:rPr>
              <a:t>(Cross, Bazron, Dennis and Isaacs, 1989)</a:t>
            </a:r>
          </a:p>
        </p:txBody>
      </p:sp>
      <p:sp>
        <p:nvSpPr>
          <p:cNvPr id="55304"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55305" name="Slide Number Placeholder 1"/>
          <p:cNvSpPr>
            <a:spLocks noGrp="1"/>
          </p:cNvSpPr>
          <p:nvPr>
            <p:ph type="sldNum" sz="quarter" idx="12"/>
          </p:nvPr>
        </p:nvSpPr>
        <p:spPr>
          <a:noFill/>
        </p:spPr>
        <p:txBody>
          <a:bodyPr/>
          <a:lstStyle/>
          <a:p>
            <a:fld id="{7F742966-15B7-47A7-BF19-073EAB2B578F}" type="slidenum">
              <a:rPr lang="en-US" smtClean="0">
                <a:cs typeface="Arial" charset="0"/>
              </a:rPr>
              <a:pPr/>
              <a:t>18</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0" y="0"/>
            <a:ext cx="9144000" cy="5294313"/>
          </a:xfrm>
          <a:prstGeom prst="rect">
            <a:avLst/>
          </a:prstGeom>
          <a:solidFill>
            <a:srgbClr val="FFCC66"/>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0482" name="Text Box 4"/>
          <p:cNvSpPr txBox="1">
            <a:spLocks noChangeArrowheads="1"/>
          </p:cNvSpPr>
          <p:nvPr/>
        </p:nvSpPr>
        <p:spPr bwMode="auto">
          <a:xfrm>
            <a:off x="457200" y="3494088"/>
            <a:ext cx="7848600" cy="860425"/>
          </a:xfrm>
          <a:prstGeom prst="rect">
            <a:avLst/>
          </a:prstGeom>
          <a:noFill/>
          <a:ln w="9525">
            <a:noFill/>
            <a:miter lim="800000"/>
            <a:headEnd/>
            <a:tailEnd/>
          </a:ln>
        </p:spPr>
        <p:txBody>
          <a:bodyPr>
            <a:spAutoFit/>
          </a:bodyPr>
          <a:lstStyle/>
          <a:p>
            <a:pPr algn="ctr"/>
            <a:r>
              <a:rPr lang="en-US">
                <a:solidFill>
                  <a:srgbClr val="A50021"/>
                </a:solidFill>
              </a:rPr>
              <a:t>  </a:t>
            </a:r>
            <a:r>
              <a:rPr lang="en-US" sz="2400">
                <a:solidFill>
                  <a:srgbClr val="A50021"/>
                </a:solidFill>
              </a:rPr>
              <a:t>Tawara D. Goode </a:t>
            </a:r>
          </a:p>
          <a:p>
            <a:pPr algn="ctr"/>
            <a:r>
              <a:rPr lang="en-US" sz="2400">
                <a:solidFill>
                  <a:srgbClr val="A50021"/>
                </a:solidFill>
              </a:rPr>
              <a:t>September 7, 2011</a:t>
            </a:r>
          </a:p>
        </p:txBody>
      </p:sp>
      <p:sp>
        <p:nvSpPr>
          <p:cNvPr id="5124" name="Rectangle 7"/>
          <p:cNvSpPr>
            <a:spLocks noChangeArrowheads="1"/>
          </p:cNvSpPr>
          <p:nvPr/>
        </p:nvSpPr>
        <p:spPr bwMode="auto">
          <a:xfrm>
            <a:off x="0" y="420688"/>
            <a:ext cx="9144000" cy="2646362"/>
          </a:xfrm>
          <a:prstGeom prst="rect">
            <a:avLst/>
          </a:prstGeom>
          <a:noFill/>
          <a:ln w="9525">
            <a:noFill/>
            <a:miter lim="800000"/>
            <a:headEnd/>
            <a:tailEnd/>
          </a:ln>
        </p:spPr>
        <p:txBody>
          <a:bodyPr anchor="ctr">
            <a:spAutoFit/>
          </a:bodyPr>
          <a:lstStyle/>
          <a:p>
            <a:pPr algn="ctr">
              <a:defRPr/>
            </a:pPr>
            <a:endParaRPr lang="en-US" sz="3600" dirty="0">
              <a:solidFill>
                <a:srgbClr val="A50021"/>
              </a:solidFill>
              <a:ea typeface="Times New Roman" pitchFamily="18" charset="0"/>
              <a:cs typeface="Arial" pitchFamily="34" charset="0"/>
            </a:endParaRPr>
          </a:p>
          <a:p>
            <a:pPr algn="ctr">
              <a:defRPr/>
            </a:pPr>
            <a:r>
              <a:rPr lang="en-US" sz="3400" dirty="0">
                <a:solidFill>
                  <a:srgbClr val="A50021"/>
                </a:solidFill>
                <a:ea typeface="Times New Roman" pitchFamily="18" charset="0"/>
                <a:cs typeface="Arial" pitchFamily="34" charset="0"/>
              </a:rPr>
              <a:t> </a:t>
            </a:r>
            <a:r>
              <a:rPr lang="en-US" sz="3200" dirty="0">
                <a:solidFill>
                  <a:srgbClr val="A50021"/>
                </a:solidFill>
                <a:ea typeface="Times New Roman" pitchFamily="18" charset="0"/>
                <a:cs typeface="Arial" pitchFamily="34" charset="0"/>
              </a:rPr>
              <a:t>Cultural and Linguistic Competence in</a:t>
            </a:r>
          </a:p>
          <a:p>
            <a:pPr algn="ctr">
              <a:defRPr/>
            </a:pPr>
            <a:r>
              <a:rPr lang="en-US" sz="3200" dirty="0">
                <a:solidFill>
                  <a:srgbClr val="A50021"/>
                </a:solidFill>
                <a:ea typeface="Times New Roman" pitchFamily="18" charset="0"/>
                <a:cs typeface="Arial" pitchFamily="34" charset="0"/>
              </a:rPr>
              <a:t>Centers for Independent Living:</a:t>
            </a:r>
          </a:p>
          <a:p>
            <a:pPr algn="ctr">
              <a:defRPr/>
            </a:pPr>
            <a:r>
              <a:rPr lang="en-US" sz="3200" cap="small" dirty="0">
                <a:solidFill>
                  <a:srgbClr val="A50021"/>
                </a:solidFill>
                <a:ea typeface="Times New Roman" pitchFamily="18" charset="0"/>
                <a:cs typeface="Arial" pitchFamily="34" charset="0"/>
              </a:rPr>
              <a:t>w</a:t>
            </a:r>
            <a:r>
              <a:rPr lang="en-US" sz="3200" cap="small" dirty="0">
                <a:solidFill>
                  <a:srgbClr val="A50021"/>
                </a:solidFill>
                <a:ea typeface="Times New Roman" pitchFamily="18" charset="0"/>
                <a:cs typeface="Arial" pitchFamily="34" charset="0"/>
              </a:rPr>
              <a:t>hat will it take?</a:t>
            </a:r>
          </a:p>
          <a:p>
            <a:pPr algn="ctr">
              <a:defRPr/>
            </a:pPr>
            <a:r>
              <a:rPr lang="en-US" sz="3200" dirty="0">
                <a:solidFill>
                  <a:srgbClr val="A50021"/>
                </a:solidFill>
                <a:ea typeface="Times New Roman" pitchFamily="18" charset="0"/>
                <a:cs typeface="Arial" pitchFamily="34" charset="0"/>
              </a:rPr>
              <a:t>    </a:t>
            </a:r>
            <a:endParaRPr lang="en-US" sz="3200" dirty="0">
              <a:solidFill>
                <a:srgbClr val="A50021"/>
              </a:solidFill>
              <a:ea typeface="Times New Roman" pitchFamily="18" charset="0"/>
              <a:cs typeface="Arial" pitchFamily="34" charset="0"/>
            </a:endParaRPr>
          </a:p>
        </p:txBody>
      </p:sp>
      <p:sp>
        <p:nvSpPr>
          <p:cNvPr id="20484" name="TextBox 7"/>
          <p:cNvSpPr txBox="1">
            <a:spLocks noChangeArrowheads="1"/>
          </p:cNvSpPr>
          <p:nvPr/>
        </p:nvSpPr>
        <p:spPr bwMode="auto">
          <a:xfrm>
            <a:off x="1600200" y="5486400"/>
            <a:ext cx="1828800" cy="830263"/>
          </a:xfrm>
          <a:prstGeom prst="rect">
            <a:avLst/>
          </a:prstGeom>
          <a:noFill/>
          <a:ln w="9525">
            <a:noFill/>
            <a:miter lim="800000"/>
            <a:headEnd/>
            <a:tailEnd/>
          </a:ln>
        </p:spPr>
        <p:txBody>
          <a:bodyPr>
            <a:spAutoFit/>
          </a:bodyPr>
          <a:lstStyle/>
          <a:p>
            <a:pPr algn="ctr"/>
            <a:r>
              <a:rPr lang="en-US" sz="1600" b="1">
                <a:solidFill>
                  <a:srgbClr val="C00000"/>
                </a:solidFill>
                <a:latin typeface="Maiandra GD" pitchFamily="34" charset="0"/>
              </a:rPr>
              <a:t>National Center </a:t>
            </a:r>
          </a:p>
          <a:p>
            <a:pPr algn="ctr"/>
            <a:r>
              <a:rPr lang="en-US" sz="1600" b="1">
                <a:solidFill>
                  <a:srgbClr val="C00000"/>
                </a:solidFill>
                <a:latin typeface="Maiandra GD" pitchFamily="34" charset="0"/>
              </a:rPr>
              <a:t>for Cultural Competence </a:t>
            </a:r>
          </a:p>
        </p:txBody>
      </p:sp>
      <p:pic>
        <p:nvPicPr>
          <p:cNvPr id="20485" name="Picture 6" descr="Photo of Georgetown University Medical Center"/>
          <p:cNvPicPr>
            <a:picLocks noChangeAspect="1" noChangeArrowheads="1"/>
          </p:cNvPicPr>
          <p:nvPr>
            <p:custDataLst>
              <p:tags r:id="rId2"/>
            </p:custDataLst>
          </p:nvPr>
        </p:nvPicPr>
        <p:blipFill>
          <a:blip r:embed="rId7"/>
          <a:srcRect/>
          <a:stretch>
            <a:fillRect/>
          </a:stretch>
        </p:blipFill>
        <p:spPr bwMode="auto">
          <a:xfrm>
            <a:off x="6858000" y="5410200"/>
            <a:ext cx="1981200" cy="1254125"/>
          </a:xfrm>
          <a:prstGeom prst="rect">
            <a:avLst/>
          </a:prstGeom>
          <a:noFill/>
          <a:ln w="9525">
            <a:noFill/>
            <a:miter lim="800000"/>
            <a:headEnd/>
            <a:tailEnd/>
          </a:ln>
        </p:spPr>
      </p:pic>
      <p:pic>
        <p:nvPicPr>
          <p:cNvPr id="20486" name="Picture 5" descr="National Center for Cultural Competence logo"/>
          <p:cNvPicPr>
            <a:picLocks noChangeAspect="1" noChangeArrowheads="1"/>
          </p:cNvPicPr>
          <p:nvPr>
            <p:custDataLst>
              <p:tags r:id="rId3"/>
            </p:custDataLst>
          </p:nvPr>
        </p:nvPicPr>
        <p:blipFill>
          <a:blip r:embed="rId8"/>
          <a:srcRect/>
          <a:stretch>
            <a:fillRect/>
          </a:stretch>
        </p:blipFill>
        <p:spPr bwMode="auto">
          <a:xfrm>
            <a:off x="152400" y="5410200"/>
            <a:ext cx="1363663" cy="960438"/>
          </a:xfrm>
          <a:prstGeom prst="rect">
            <a:avLst/>
          </a:prstGeom>
          <a:solidFill>
            <a:schemeClr val="accent1"/>
          </a:solidFill>
          <a:ln w="76200" cmpd="tri">
            <a:noFill/>
            <a:miter lim="800000"/>
            <a:headEnd/>
            <a:tailEnd/>
          </a:ln>
        </p:spPr>
      </p:pic>
      <p:pic>
        <p:nvPicPr>
          <p:cNvPr id="20487" name="Picture 5" descr="Center for Child and Human Development logo"/>
          <p:cNvPicPr>
            <a:picLocks noChangeAspect="1"/>
          </p:cNvPicPr>
          <p:nvPr>
            <p:custDataLst>
              <p:tags r:id="rId4"/>
            </p:custDataLst>
          </p:nvPr>
        </p:nvPicPr>
        <p:blipFill>
          <a:blip r:embed="rId9"/>
          <a:srcRect/>
          <a:stretch>
            <a:fillRect/>
          </a:stretch>
        </p:blipFill>
        <p:spPr bwMode="auto">
          <a:xfrm>
            <a:off x="3505200" y="5638800"/>
            <a:ext cx="3059113" cy="725488"/>
          </a:xfrm>
          <a:prstGeom prst="rect">
            <a:avLst/>
          </a:prstGeom>
          <a:noFill/>
          <a:ln w="9525">
            <a:noFill/>
            <a:miter lim="800000"/>
            <a:headEnd/>
            <a:tailEnd/>
          </a:ln>
        </p:spPr>
      </p:pic>
      <p:sp>
        <p:nvSpPr>
          <p:cNvPr id="20488" name="Slide Number Placeholder 1"/>
          <p:cNvSpPr>
            <a:spLocks noGrp="1"/>
          </p:cNvSpPr>
          <p:nvPr>
            <p:ph type="sldNum" sz="quarter" idx="12"/>
          </p:nvPr>
        </p:nvSpPr>
        <p:spPr>
          <a:noFill/>
        </p:spPr>
        <p:txBody>
          <a:bodyPr/>
          <a:lstStyle/>
          <a:p>
            <a:fld id="{AA42DE6E-D02B-4852-853F-2BA440C0C002}" type="slidenum">
              <a:rPr lang="en-US" smtClean="0">
                <a:cs typeface="Arial" charset="0"/>
              </a:rPr>
              <a:pPr/>
              <a:t>1</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57346"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57347"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57348" name="Rectangle 7"/>
          <p:cNvSpPr>
            <a:spLocks noChangeArrowheads="1"/>
          </p:cNvSpPr>
          <p:nvPr/>
        </p:nvSpPr>
        <p:spPr bwMode="auto">
          <a:xfrm>
            <a:off x="228600" y="228600"/>
            <a:ext cx="8686800" cy="762000"/>
          </a:xfrm>
          <a:prstGeom prst="rect">
            <a:avLst/>
          </a:prstGeom>
          <a:noFill/>
          <a:ln w="9525">
            <a:noFill/>
            <a:miter lim="800000"/>
            <a:headEnd/>
            <a:tailEnd/>
          </a:ln>
        </p:spPr>
        <p:txBody>
          <a:bodyPr anchor="ctr"/>
          <a:lstStyle/>
          <a:p>
            <a:pPr algn="ctr"/>
            <a:r>
              <a:rPr lang="en-US" sz="3200" b="1">
                <a:solidFill>
                  <a:schemeClr val="tx2"/>
                </a:solidFill>
              </a:rPr>
              <a:t>Five Elements of Cultural Competence</a:t>
            </a:r>
          </a:p>
        </p:txBody>
      </p:sp>
      <p:sp>
        <p:nvSpPr>
          <p:cNvPr id="57349" name="Rectangle 8"/>
          <p:cNvSpPr>
            <a:spLocks noChangeArrowheads="1"/>
          </p:cNvSpPr>
          <p:nvPr/>
        </p:nvSpPr>
        <p:spPr bwMode="auto">
          <a:xfrm>
            <a:off x="838200" y="1524000"/>
            <a:ext cx="7391400" cy="3902075"/>
          </a:xfrm>
          <a:prstGeom prst="rect">
            <a:avLst/>
          </a:prstGeom>
          <a:noFill/>
          <a:ln w="9525">
            <a:noFill/>
            <a:miter lim="800000"/>
            <a:headEnd/>
            <a:tailEnd/>
          </a:ln>
        </p:spPr>
        <p:txBody>
          <a:bodyPr/>
          <a:lstStyle/>
          <a:p>
            <a:pPr marL="457200" indent="-457200" algn="ctr">
              <a:lnSpc>
                <a:spcPct val="90000"/>
              </a:lnSpc>
              <a:buClr>
                <a:srgbClr val="A50021"/>
              </a:buClr>
              <a:buFont typeface="Wingdings" pitchFamily="2" charset="2"/>
              <a:buNone/>
            </a:pPr>
            <a:r>
              <a:rPr lang="en-US" sz="2800" b="1"/>
              <a:t>Individual Level</a:t>
            </a:r>
          </a:p>
          <a:p>
            <a:pPr marL="457200" indent="-457200">
              <a:lnSpc>
                <a:spcPct val="90000"/>
              </a:lnSpc>
              <a:buClr>
                <a:srgbClr val="A50021"/>
              </a:buClr>
              <a:buFont typeface="Wingdings" pitchFamily="2" charset="2"/>
              <a:buNone/>
            </a:pPr>
            <a:endParaRPr lang="en-US" sz="2800"/>
          </a:p>
          <a:p>
            <a:pPr marL="457200" indent="-457200">
              <a:lnSpc>
                <a:spcPct val="90000"/>
              </a:lnSpc>
              <a:buClr>
                <a:srgbClr val="A50021"/>
              </a:buClr>
              <a:buFont typeface="Wingdings" pitchFamily="2" charset="2"/>
              <a:buNone/>
            </a:pPr>
            <a:endParaRPr lang="en-US" sz="2800"/>
          </a:p>
        </p:txBody>
      </p:sp>
      <p:sp>
        <p:nvSpPr>
          <p:cNvPr id="57350" name="Text Box 9"/>
          <p:cNvSpPr txBox="1">
            <a:spLocks noChangeArrowheads="1"/>
          </p:cNvSpPr>
          <p:nvPr/>
        </p:nvSpPr>
        <p:spPr bwMode="auto">
          <a:xfrm>
            <a:off x="152400" y="5791200"/>
            <a:ext cx="3505200" cy="304800"/>
          </a:xfrm>
          <a:prstGeom prst="rect">
            <a:avLst/>
          </a:prstGeom>
          <a:noFill/>
          <a:ln w="12700">
            <a:noFill/>
            <a:miter lim="800000"/>
            <a:headEnd/>
            <a:tailEnd/>
          </a:ln>
        </p:spPr>
        <p:txBody>
          <a:bodyPr>
            <a:spAutoFit/>
          </a:bodyPr>
          <a:lstStyle/>
          <a:p>
            <a:pPr eaLnBrk="0" hangingPunct="0">
              <a:spcBef>
                <a:spcPct val="50000"/>
              </a:spcBef>
            </a:pPr>
            <a:r>
              <a:rPr lang="en-US" sz="1400">
                <a:latin typeface="ZapfHumnst Dm BT"/>
              </a:rPr>
              <a:t>(Cross, Bazron, Dennis and Isaacs, 1989)</a:t>
            </a:r>
          </a:p>
        </p:txBody>
      </p:sp>
      <p:sp>
        <p:nvSpPr>
          <p:cNvPr id="57351" name="Rectangle 10"/>
          <p:cNvSpPr>
            <a:spLocks noChangeArrowheads="1"/>
          </p:cNvSpPr>
          <p:nvPr/>
        </p:nvSpPr>
        <p:spPr bwMode="auto">
          <a:xfrm>
            <a:off x="990600" y="2362200"/>
            <a:ext cx="7620000" cy="2743200"/>
          </a:xfrm>
          <a:prstGeom prst="rect">
            <a:avLst/>
          </a:prstGeom>
          <a:noFill/>
          <a:ln w="76200">
            <a:noFill/>
            <a:miter lim="800000"/>
            <a:headEnd/>
            <a:tailEnd/>
          </a:ln>
        </p:spPr>
        <p:txBody>
          <a:bodyPr lIns="90488" tIns="44450" rIns="90488" bIns="44450"/>
          <a:lstStyle/>
          <a:p>
            <a:pPr marL="849313" indent="-849313">
              <a:spcBef>
                <a:spcPct val="20000"/>
              </a:spcBef>
              <a:buFont typeface="Wingdings" pitchFamily="2" charset="2"/>
              <a:buBlip>
                <a:blip r:embed="rId6"/>
              </a:buBlip>
            </a:pPr>
            <a:r>
              <a:rPr lang="en-US" sz="2800"/>
              <a:t>acknowledge cultural differences</a:t>
            </a:r>
          </a:p>
          <a:p>
            <a:pPr marL="849313" indent="-849313">
              <a:spcBef>
                <a:spcPct val="20000"/>
              </a:spcBef>
              <a:buFont typeface="Wingdings" pitchFamily="2" charset="2"/>
              <a:buBlip>
                <a:blip r:embed="rId6"/>
              </a:buBlip>
            </a:pPr>
            <a:r>
              <a:rPr lang="en-US" sz="2800"/>
              <a:t>understand your own culture</a:t>
            </a:r>
          </a:p>
          <a:p>
            <a:pPr marL="849313" indent="-849313">
              <a:spcBef>
                <a:spcPct val="20000"/>
              </a:spcBef>
              <a:buFont typeface="Wingdings" pitchFamily="2" charset="2"/>
              <a:buBlip>
                <a:blip r:embed="rId6"/>
              </a:buBlip>
            </a:pPr>
            <a:r>
              <a:rPr lang="en-US" sz="2800">
                <a:solidFill>
                  <a:srgbClr val="000000"/>
                </a:solidFill>
              </a:rPr>
              <a:t>engage in self-assessment </a:t>
            </a:r>
          </a:p>
          <a:p>
            <a:pPr marL="849313" indent="-849313">
              <a:spcBef>
                <a:spcPct val="20000"/>
              </a:spcBef>
              <a:buFont typeface="Wingdings" pitchFamily="2" charset="2"/>
              <a:buBlip>
                <a:blip r:embed="rId6"/>
              </a:buBlip>
            </a:pPr>
            <a:r>
              <a:rPr lang="en-US" sz="2800">
                <a:solidFill>
                  <a:srgbClr val="000000"/>
                </a:solidFill>
              </a:rPr>
              <a:t>acquire cultural knowledge &amp; skills</a:t>
            </a:r>
          </a:p>
          <a:p>
            <a:pPr marL="849313" indent="-849313">
              <a:spcBef>
                <a:spcPct val="20000"/>
              </a:spcBef>
              <a:buFont typeface="Wingdings" pitchFamily="2" charset="2"/>
              <a:buBlip>
                <a:blip r:embed="rId6"/>
              </a:buBlip>
            </a:pPr>
            <a:r>
              <a:rPr lang="en-US" sz="2800">
                <a:solidFill>
                  <a:srgbClr val="000000"/>
                </a:solidFill>
              </a:rPr>
              <a:t>view behavior within a cultural context</a:t>
            </a:r>
            <a:endParaRPr lang="en-US" sz="2800">
              <a:solidFill>
                <a:srgbClr val="CC0000"/>
              </a:solidFill>
            </a:endParaRPr>
          </a:p>
        </p:txBody>
      </p:sp>
      <p:sp>
        <p:nvSpPr>
          <p:cNvPr id="57352"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57353" name="Picture 3" descr="Nccc logo"/>
          <p:cNvPicPr>
            <a:picLocks noChangeAspect="1" noChangeArrowheads="1"/>
          </p:cNvPicPr>
          <p:nvPr>
            <p:custDataLst>
              <p:tags r:id="rId3"/>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57354" name="Slide Number Placeholder 2"/>
          <p:cNvSpPr>
            <a:spLocks noGrp="1"/>
          </p:cNvSpPr>
          <p:nvPr>
            <p:ph type="sldNum" sz="quarter" idx="12"/>
          </p:nvPr>
        </p:nvSpPr>
        <p:spPr>
          <a:noFill/>
        </p:spPr>
        <p:txBody>
          <a:bodyPr/>
          <a:lstStyle/>
          <a:p>
            <a:fld id="{25C4223F-4149-4D81-8F94-6995AD89125D}" type="slidenum">
              <a:rPr lang="en-US" smtClean="0">
                <a:cs typeface="Arial" charset="0"/>
              </a:rPr>
              <a:pPr/>
              <a:t>19</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59394"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59395"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59396" name="Rectangle 7"/>
          <p:cNvSpPr>
            <a:spLocks noChangeArrowheads="1"/>
          </p:cNvSpPr>
          <p:nvPr/>
        </p:nvSpPr>
        <p:spPr bwMode="auto">
          <a:xfrm>
            <a:off x="381000" y="-76200"/>
            <a:ext cx="8305800" cy="1371600"/>
          </a:xfrm>
          <a:prstGeom prst="rect">
            <a:avLst/>
          </a:prstGeom>
          <a:noFill/>
          <a:ln w="12700">
            <a:noFill/>
            <a:miter lim="800000"/>
            <a:headEnd/>
            <a:tailEnd/>
          </a:ln>
        </p:spPr>
        <p:txBody>
          <a:bodyPr lIns="90488" tIns="44450" rIns="90488" bIns="44450" anchor="ctr"/>
          <a:lstStyle/>
          <a:p>
            <a:pPr algn="ctr">
              <a:lnSpc>
                <a:spcPct val="90000"/>
              </a:lnSpc>
            </a:pPr>
            <a:r>
              <a:rPr lang="en-US" sz="3200" b="1"/>
              <a:t>ESSENTIAL ELEMENTS IN A</a:t>
            </a:r>
            <a:br>
              <a:rPr lang="en-US" sz="3200" b="1"/>
            </a:br>
            <a:r>
              <a:rPr lang="en-US" sz="3200" b="1"/>
              <a:t>CULTURALLY COMPETENT SYSTEM</a:t>
            </a:r>
          </a:p>
        </p:txBody>
      </p:sp>
      <p:sp>
        <p:nvSpPr>
          <p:cNvPr id="59397" name="AutoShape 8"/>
          <p:cNvSpPr>
            <a:spLocks noChangeArrowheads="1"/>
          </p:cNvSpPr>
          <p:nvPr/>
        </p:nvSpPr>
        <p:spPr bwMode="auto">
          <a:xfrm>
            <a:off x="533400" y="1447800"/>
            <a:ext cx="8229600" cy="4660900"/>
          </a:xfrm>
          <a:prstGeom prst="bevel">
            <a:avLst>
              <a:gd name="adj" fmla="val 12500"/>
            </a:avLst>
          </a:prstGeom>
          <a:solidFill>
            <a:schemeClr val="bg1"/>
          </a:solidFill>
          <a:ln w="12700">
            <a:solidFill>
              <a:srgbClr val="A50021"/>
            </a:solidFill>
            <a:miter lim="800000"/>
            <a:headEnd/>
            <a:tailEnd/>
          </a:ln>
        </p:spPr>
        <p:txBody>
          <a:bodyPr lIns="90488" tIns="44450" rIns="90488" bIns="44450"/>
          <a:lstStyle/>
          <a:p>
            <a:pPr marL="285750" lvl="1" indent="-171450">
              <a:spcBef>
                <a:spcPct val="20000"/>
              </a:spcBef>
            </a:pPr>
            <a:r>
              <a:rPr lang="en-US" sz="2400" b="1"/>
              <a:t>  </a:t>
            </a:r>
            <a:r>
              <a:rPr lang="en-US" sz="2000"/>
              <a:t>These five elements must be manifested at every level of an organization including: </a:t>
            </a:r>
          </a:p>
          <a:p>
            <a:pPr marL="1143000" lvl="2" indent="-228600">
              <a:spcBef>
                <a:spcPct val="20000"/>
              </a:spcBef>
              <a:buFont typeface="Wingdings" pitchFamily="2" charset="2"/>
              <a:buChar char="§"/>
            </a:pPr>
            <a:r>
              <a:rPr lang="en-US" sz="2000"/>
              <a:t> policy makers</a:t>
            </a:r>
          </a:p>
          <a:p>
            <a:pPr marL="1143000" lvl="2" indent="-228600">
              <a:spcBef>
                <a:spcPct val="20000"/>
              </a:spcBef>
              <a:buFont typeface="Wingdings" pitchFamily="2" charset="2"/>
              <a:buChar char="§"/>
            </a:pPr>
            <a:r>
              <a:rPr lang="en-US" sz="2000"/>
              <a:t> administration</a:t>
            </a:r>
          </a:p>
          <a:p>
            <a:pPr marL="1143000" lvl="2" indent="-228600">
              <a:spcBef>
                <a:spcPct val="20000"/>
              </a:spcBef>
              <a:buFont typeface="Wingdings" pitchFamily="2" charset="2"/>
              <a:buChar char="§"/>
            </a:pPr>
            <a:r>
              <a:rPr lang="en-US" sz="2000"/>
              <a:t> practice &amp; service delivery   </a:t>
            </a:r>
          </a:p>
          <a:p>
            <a:pPr marL="1143000" lvl="2" indent="-228600">
              <a:spcBef>
                <a:spcPct val="20000"/>
              </a:spcBef>
              <a:buFont typeface="Wingdings" pitchFamily="2" charset="2"/>
              <a:buChar char="§"/>
            </a:pPr>
            <a:r>
              <a:rPr lang="en-US" sz="2000"/>
              <a:t> consumer/patient/family  </a:t>
            </a:r>
          </a:p>
          <a:p>
            <a:pPr marL="1143000" lvl="2" indent="-228600">
              <a:spcBef>
                <a:spcPct val="20000"/>
              </a:spcBef>
              <a:buFont typeface="Wingdings" pitchFamily="2" charset="2"/>
              <a:buChar char="§"/>
            </a:pPr>
            <a:r>
              <a:rPr lang="en-US" sz="2000"/>
              <a:t> community </a:t>
            </a:r>
          </a:p>
          <a:p>
            <a:pPr marL="285750" lvl="1" indent="-171450">
              <a:spcBef>
                <a:spcPct val="20000"/>
              </a:spcBef>
              <a:buFont typeface="Wingdings" pitchFamily="2" charset="2"/>
              <a:buNone/>
            </a:pPr>
            <a:r>
              <a:rPr lang="en-US" sz="2000"/>
              <a:t>  and reflected in its attitudes, structures,  policies, practices, and  services.</a:t>
            </a:r>
          </a:p>
        </p:txBody>
      </p:sp>
      <p:sp>
        <p:nvSpPr>
          <p:cNvPr id="59398" name="Text Box 9"/>
          <p:cNvSpPr txBox="1">
            <a:spLocks noChangeArrowheads="1"/>
          </p:cNvSpPr>
          <p:nvPr/>
        </p:nvSpPr>
        <p:spPr bwMode="auto">
          <a:xfrm>
            <a:off x="3429000" y="5791200"/>
            <a:ext cx="4876800" cy="304800"/>
          </a:xfrm>
          <a:prstGeom prst="rect">
            <a:avLst/>
          </a:prstGeom>
          <a:noFill/>
          <a:ln w="9525">
            <a:noFill/>
            <a:miter lim="800000"/>
            <a:headEnd/>
            <a:tailEnd/>
          </a:ln>
        </p:spPr>
        <p:txBody>
          <a:bodyPr>
            <a:spAutoFit/>
          </a:bodyPr>
          <a:lstStyle/>
          <a:p>
            <a:pPr>
              <a:spcBef>
                <a:spcPct val="50000"/>
              </a:spcBef>
            </a:pPr>
            <a:r>
              <a:rPr lang="en-US" sz="1400"/>
              <a:t>Adapted from Cross, Bazron, Dennis, &amp; Isaacs, 1989</a:t>
            </a:r>
          </a:p>
        </p:txBody>
      </p:sp>
      <p:sp>
        <p:nvSpPr>
          <p:cNvPr id="59399"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59400" name="Picture 3" descr="Nccc logo"/>
          <p:cNvPicPr>
            <a:picLocks noChangeAspect="1" noChangeArrowheads="1"/>
          </p:cNvPicPr>
          <p:nvPr>
            <p:custDataLst>
              <p:tags r:id="rId3"/>
            </p:custDataLst>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59401" name="Slide Number Placeholder 2"/>
          <p:cNvSpPr>
            <a:spLocks noGrp="1"/>
          </p:cNvSpPr>
          <p:nvPr>
            <p:ph type="sldNum" sz="quarter" idx="12"/>
          </p:nvPr>
        </p:nvSpPr>
        <p:spPr>
          <a:noFill/>
        </p:spPr>
        <p:txBody>
          <a:bodyPr/>
          <a:lstStyle/>
          <a:p>
            <a:fld id="{2DC55740-F8E4-452A-949A-FF3B3402DDD9}" type="slidenum">
              <a:rPr lang="en-US" smtClean="0">
                <a:cs typeface="Arial" charset="0"/>
              </a:rPr>
              <a:pPr/>
              <a:t>20</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custDataLst>
              <p:tags r:id="rId2"/>
            </p:custDataLst>
          </p:nvPr>
        </p:nvSpPr>
        <p:spPr bwMode="auto">
          <a:xfrm>
            <a:off x="2590800" y="4800600"/>
            <a:ext cx="1143000" cy="2057400"/>
          </a:xfrm>
          <a:prstGeom prst="rect">
            <a:avLst/>
          </a:prstGeom>
          <a:gradFill rotWithShape="0">
            <a:gsLst>
              <a:gs pos="0">
                <a:srgbClr val="FFFFFF"/>
              </a:gs>
              <a:gs pos="100000">
                <a:srgbClr val="CC0000"/>
              </a:gs>
            </a:gsLst>
            <a:lin ang="5400000" scaled="1"/>
          </a:gradFill>
          <a:ln w="3175">
            <a:noFill/>
            <a:miter lim="800000"/>
            <a:headEnd/>
            <a:tailEnd/>
          </a:ln>
        </p:spPr>
        <p:txBody>
          <a:bodyPr/>
          <a:lstStyle/>
          <a:p>
            <a:endParaRPr lang="en-US"/>
          </a:p>
        </p:txBody>
      </p:sp>
      <p:sp>
        <p:nvSpPr>
          <p:cNvPr id="203779" name="Text Box 3"/>
          <p:cNvSpPr txBox="1">
            <a:spLocks noChangeArrowheads="1"/>
          </p:cNvSpPr>
          <p:nvPr/>
        </p:nvSpPr>
        <p:spPr bwMode="auto">
          <a:xfrm>
            <a:off x="1295400" y="4797425"/>
            <a:ext cx="1357313" cy="457200"/>
          </a:xfrm>
          <a:prstGeom prst="rect">
            <a:avLst/>
          </a:prstGeom>
          <a:noFill/>
          <a:ln w="9525">
            <a:noFill/>
            <a:miter lim="800000"/>
            <a:headEnd/>
            <a:tailEnd/>
          </a:ln>
        </p:spPr>
        <p:txBody>
          <a:bodyPr wrap="none">
            <a:spAutoFit/>
          </a:bodyPr>
          <a:lstStyle/>
          <a:p>
            <a:r>
              <a:rPr lang="en-US" sz="1200" b="1"/>
              <a:t>Cultural </a:t>
            </a:r>
            <a:br>
              <a:rPr lang="en-US" sz="1200" b="1"/>
            </a:br>
            <a:r>
              <a:rPr lang="en-US" sz="1200" b="1"/>
              <a:t>Destructiveness</a:t>
            </a:r>
          </a:p>
        </p:txBody>
      </p:sp>
      <p:sp>
        <p:nvSpPr>
          <p:cNvPr id="203780" name="Text Box 4"/>
          <p:cNvSpPr txBox="1">
            <a:spLocks noChangeArrowheads="1"/>
          </p:cNvSpPr>
          <p:nvPr/>
        </p:nvSpPr>
        <p:spPr bwMode="auto">
          <a:xfrm>
            <a:off x="2743200" y="4267200"/>
            <a:ext cx="1066800" cy="457200"/>
          </a:xfrm>
          <a:prstGeom prst="rect">
            <a:avLst/>
          </a:prstGeom>
          <a:noFill/>
          <a:ln w="9525">
            <a:noFill/>
            <a:miter lim="800000"/>
            <a:headEnd/>
            <a:tailEnd/>
          </a:ln>
        </p:spPr>
        <p:txBody>
          <a:bodyPr>
            <a:spAutoFit/>
          </a:bodyPr>
          <a:lstStyle/>
          <a:p>
            <a:r>
              <a:rPr lang="en-US" sz="1200" b="1"/>
              <a:t>Cultural</a:t>
            </a:r>
            <a:br>
              <a:rPr lang="en-US" sz="1200" b="1"/>
            </a:br>
            <a:r>
              <a:rPr lang="en-US" sz="1200" b="1"/>
              <a:t>Incapacity</a:t>
            </a:r>
          </a:p>
        </p:txBody>
      </p:sp>
      <p:sp>
        <p:nvSpPr>
          <p:cNvPr id="203781" name="Text Box 5"/>
          <p:cNvSpPr txBox="1">
            <a:spLocks noChangeArrowheads="1"/>
          </p:cNvSpPr>
          <p:nvPr/>
        </p:nvSpPr>
        <p:spPr bwMode="auto">
          <a:xfrm>
            <a:off x="3810000" y="3657600"/>
            <a:ext cx="1066800" cy="457200"/>
          </a:xfrm>
          <a:prstGeom prst="rect">
            <a:avLst/>
          </a:prstGeom>
          <a:noFill/>
          <a:ln w="9525">
            <a:noFill/>
            <a:miter lim="800000"/>
            <a:headEnd/>
            <a:tailEnd/>
          </a:ln>
        </p:spPr>
        <p:txBody>
          <a:bodyPr>
            <a:spAutoFit/>
          </a:bodyPr>
          <a:lstStyle/>
          <a:p>
            <a:r>
              <a:rPr lang="en-US" sz="1200" b="1"/>
              <a:t>Cultural </a:t>
            </a:r>
          </a:p>
          <a:p>
            <a:r>
              <a:rPr lang="en-US" sz="1200" b="1"/>
              <a:t>Blindness</a:t>
            </a:r>
          </a:p>
        </p:txBody>
      </p:sp>
      <p:sp>
        <p:nvSpPr>
          <p:cNvPr id="203782" name="Text Box 6"/>
          <p:cNvSpPr txBox="1">
            <a:spLocks noChangeArrowheads="1"/>
          </p:cNvSpPr>
          <p:nvPr/>
        </p:nvSpPr>
        <p:spPr bwMode="auto">
          <a:xfrm>
            <a:off x="4724400" y="2968625"/>
            <a:ext cx="1392238" cy="457200"/>
          </a:xfrm>
          <a:prstGeom prst="rect">
            <a:avLst/>
          </a:prstGeom>
          <a:noFill/>
          <a:ln w="9525">
            <a:noFill/>
            <a:miter lim="800000"/>
            <a:headEnd/>
            <a:tailEnd/>
          </a:ln>
        </p:spPr>
        <p:txBody>
          <a:bodyPr wrap="none">
            <a:spAutoFit/>
          </a:bodyPr>
          <a:lstStyle/>
          <a:p>
            <a:r>
              <a:rPr lang="en-US" sz="1200" b="1"/>
              <a:t>Cultural</a:t>
            </a:r>
            <a:br>
              <a:rPr lang="en-US" sz="1200" b="1"/>
            </a:br>
            <a:r>
              <a:rPr lang="en-US" sz="1200" b="1"/>
              <a:t>Pre-Competence</a:t>
            </a:r>
          </a:p>
        </p:txBody>
      </p:sp>
      <p:sp>
        <p:nvSpPr>
          <p:cNvPr id="203783" name="Text Box 7"/>
          <p:cNvSpPr txBox="1">
            <a:spLocks noChangeArrowheads="1"/>
          </p:cNvSpPr>
          <p:nvPr/>
        </p:nvSpPr>
        <p:spPr bwMode="auto">
          <a:xfrm>
            <a:off x="6096000" y="2438400"/>
            <a:ext cx="1219200" cy="457200"/>
          </a:xfrm>
          <a:prstGeom prst="rect">
            <a:avLst/>
          </a:prstGeom>
          <a:noFill/>
          <a:ln w="9525">
            <a:noFill/>
            <a:miter lim="800000"/>
            <a:headEnd/>
            <a:tailEnd/>
          </a:ln>
        </p:spPr>
        <p:txBody>
          <a:bodyPr>
            <a:spAutoFit/>
          </a:bodyPr>
          <a:lstStyle/>
          <a:p>
            <a:r>
              <a:rPr lang="en-US" sz="1200" b="1"/>
              <a:t>Cultural</a:t>
            </a:r>
            <a:br>
              <a:rPr lang="en-US" sz="1200" b="1"/>
            </a:br>
            <a:r>
              <a:rPr lang="en-US" sz="1200" b="1"/>
              <a:t>Competence</a:t>
            </a:r>
          </a:p>
        </p:txBody>
      </p:sp>
      <p:sp>
        <p:nvSpPr>
          <p:cNvPr id="203784" name="Text Box 8"/>
          <p:cNvSpPr txBox="1">
            <a:spLocks noChangeArrowheads="1"/>
          </p:cNvSpPr>
          <p:nvPr/>
        </p:nvSpPr>
        <p:spPr bwMode="auto">
          <a:xfrm>
            <a:off x="7239000" y="1981200"/>
            <a:ext cx="1143000" cy="457200"/>
          </a:xfrm>
          <a:prstGeom prst="rect">
            <a:avLst/>
          </a:prstGeom>
          <a:noFill/>
          <a:ln w="9525">
            <a:noFill/>
            <a:miter lim="800000"/>
            <a:headEnd/>
            <a:tailEnd/>
          </a:ln>
        </p:spPr>
        <p:txBody>
          <a:bodyPr>
            <a:spAutoFit/>
          </a:bodyPr>
          <a:lstStyle/>
          <a:p>
            <a:r>
              <a:rPr lang="en-US" sz="1200" b="1"/>
              <a:t>Cultural</a:t>
            </a:r>
            <a:br>
              <a:rPr lang="en-US" sz="1200" b="1"/>
            </a:br>
            <a:r>
              <a:rPr lang="en-US" sz="1200" b="1"/>
              <a:t>Proficiency</a:t>
            </a:r>
          </a:p>
        </p:txBody>
      </p:sp>
      <p:sp>
        <p:nvSpPr>
          <p:cNvPr id="61448" name="Rectangle 9"/>
          <p:cNvSpPr>
            <a:spLocks noChangeArrowheads="1"/>
          </p:cNvSpPr>
          <p:nvPr>
            <p:custDataLst>
              <p:tags r:id="rId3"/>
            </p:custDataLst>
          </p:nvPr>
        </p:nvSpPr>
        <p:spPr bwMode="auto">
          <a:xfrm>
            <a:off x="7162800" y="2438400"/>
            <a:ext cx="1143000" cy="4419600"/>
          </a:xfrm>
          <a:prstGeom prst="rect">
            <a:avLst/>
          </a:prstGeom>
          <a:gradFill rotWithShape="0">
            <a:gsLst>
              <a:gs pos="0">
                <a:srgbClr val="FFFFFF"/>
              </a:gs>
              <a:gs pos="100000">
                <a:srgbClr val="CC0000"/>
              </a:gs>
            </a:gsLst>
            <a:lin ang="5400000" scaled="1"/>
          </a:gradFill>
          <a:ln w="9525">
            <a:noFill/>
            <a:miter lim="800000"/>
            <a:headEnd/>
            <a:tailEnd/>
          </a:ln>
        </p:spPr>
        <p:txBody>
          <a:bodyPr/>
          <a:lstStyle/>
          <a:p>
            <a:endParaRPr lang="en-US"/>
          </a:p>
        </p:txBody>
      </p:sp>
      <p:sp>
        <p:nvSpPr>
          <p:cNvPr id="61449" name="Rectangle 10"/>
          <p:cNvSpPr>
            <a:spLocks noChangeArrowheads="1"/>
          </p:cNvSpPr>
          <p:nvPr>
            <p:custDataLst>
              <p:tags r:id="rId4"/>
            </p:custDataLst>
          </p:nvPr>
        </p:nvSpPr>
        <p:spPr bwMode="auto">
          <a:xfrm>
            <a:off x="6019800" y="3048000"/>
            <a:ext cx="1143000" cy="3810000"/>
          </a:xfrm>
          <a:prstGeom prst="rect">
            <a:avLst/>
          </a:prstGeom>
          <a:gradFill rotWithShape="0">
            <a:gsLst>
              <a:gs pos="0">
                <a:srgbClr val="FFFFFF"/>
              </a:gs>
              <a:gs pos="100000">
                <a:srgbClr val="CC9900"/>
              </a:gs>
            </a:gsLst>
            <a:lin ang="5400000" scaled="1"/>
          </a:gradFill>
          <a:ln w="9525">
            <a:noFill/>
            <a:miter lim="800000"/>
            <a:headEnd/>
            <a:tailEnd/>
          </a:ln>
        </p:spPr>
        <p:txBody>
          <a:bodyPr/>
          <a:lstStyle/>
          <a:p>
            <a:endParaRPr lang="en-US"/>
          </a:p>
        </p:txBody>
      </p:sp>
      <p:sp>
        <p:nvSpPr>
          <p:cNvPr id="61450" name="Rectangle 11"/>
          <p:cNvSpPr>
            <a:spLocks noChangeArrowheads="1"/>
          </p:cNvSpPr>
          <p:nvPr>
            <p:custDataLst>
              <p:tags r:id="rId5"/>
            </p:custDataLst>
          </p:nvPr>
        </p:nvSpPr>
        <p:spPr bwMode="auto">
          <a:xfrm>
            <a:off x="4876800" y="3505200"/>
            <a:ext cx="1143000" cy="3352800"/>
          </a:xfrm>
          <a:prstGeom prst="rect">
            <a:avLst/>
          </a:prstGeom>
          <a:gradFill rotWithShape="0">
            <a:gsLst>
              <a:gs pos="0">
                <a:srgbClr val="FFFFFF"/>
              </a:gs>
              <a:gs pos="100000">
                <a:srgbClr val="CC0000"/>
              </a:gs>
            </a:gsLst>
            <a:lin ang="5400000" scaled="1"/>
          </a:gradFill>
          <a:ln w="9525">
            <a:noFill/>
            <a:miter lim="800000"/>
            <a:headEnd/>
            <a:tailEnd/>
          </a:ln>
        </p:spPr>
        <p:txBody>
          <a:bodyPr/>
          <a:lstStyle/>
          <a:p>
            <a:endParaRPr lang="en-US"/>
          </a:p>
        </p:txBody>
      </p:sp>
      <p:sp>
        <p:nvSpPr>
          <p:cNvPr id="61451" name="Rectangle 12"/>
          <p:cNvSpPr>
            <a:spLocks noChangeArrowheads="1"/>
          </p:cNvSpPr>
          <p:nvPr>
            <p:custDataLst>
              <p:tags r:id="rId6"/>
            </p:custDataLst>
          </p:nvPr>
        </p:nvSpPr>
        <p:spPr bwMode="auto">
          <a:xfrm>
            <a:off x="3733800" y="4267200"/>
            <a:ext cx="1143000" cy="2590800"/>
          </a:xfrm>
          <a:prstGeom prst="rect">
            <a:avLst/>
          </a:prstGeom>
          <a:gradFill rotWithShape="0">
            <a:gsLst>
              <a:gs pos="0">
                <a:srgbClr val="FFFFFF"/>
              </a:gs>
              <a:gs pos="100000">
                <a:srgbClr val="CC9900"/>
              </a:gs>
            </a:gsLst>
            <a:lin ang="5400000" scaled="1"/>
          </a:gradFill>
          <a:ln w="9525">
            <a:noFill/>
            <a:miter lim="800000"/>
            <a:headEnd/>
            <a:tailEnd/>
          </a:ln>
        </p:spPr>
        <p:txBody>
          <a:bodyPr/>
          <a:lstStyle/>
          <a:p>
            <a:endParaRPr lang="en-US"/>
          </a:p>
        </p:txBody>
      </p:sp>
      <p:sp>
        <p:nvSpPr>
          <p:cNvPr id="61452" name="Rectangle 13"/>
          <p:cNvSpPr>
            <a:spLocks noChangeArrowheads="1"/>
          </p:cNvSpPr>
          <p:nvPr>
            <p:custDataLst>
              <p:tags r:id="rId7"/>
            </p:custDataLst>
          </p:nvPr>
        </p:nvSpPr>
        <p:spPr bwMode="auto">
          <a:xfrm>
            <a:off x="1447800" y="5562600"/>
            <a:ext cx="1143000" cy="1295400"/>
          </a:xfrm>
          <a:prstGeom prst="rect">
            <a:avLst/>
          </a:prstGeom>
          <a:gradFill rotWithShape="0">
            <a:gsLst>
              <a:gs pos="0">
                <a:srgbClr val="FFFFFF"/>
              </a:gs>
              <a:gs pos="100000">
                <a:srgbClr val="CC9900"/>
              </a:gs>
            </a:gsLst>
            <a:lin ang="5400000" scaled="1"/>
          </a:gradFill>
          <a:ln w="3175">
            <a:noFill/>
            <a:miter lim="800000"/>
            <a:headEnd/>
            <a:tailEnd/>
          </a:ln>
        </p:spPr>
        <p:txBody>
          <a:bodyPr/>
          <a:lstStyle/>
          <a:p>
            <a:endParaRPr lang="en-US"/>
          </a:p>
        </p:txBody>
      </p:sp>
      <p:cxnSp>
        <p:nvCxnSpPr>
          <p:cNvPr id="203790" name="AutoShape 14"/>
          <p:cNvCxnSpPr>
            <a:cxnSpLocks noChangeShapeType="1"/>
          </p:cNvCxnSpPr>
          <p:nvPr>
            <p:custDataLst>
              <p:tags r:id="rId8"/>
            </p:custDataLst>
          </p:nvPr>
        </p:nvCxnSpPr>
        <p:spPr bwMode="auto">
          <a:xfrm flipV="1">
            <a:off x="3048000" y="2057400"/>
            <a:ext cx="2590800" cy="1295400"/>
          </a:xfrm>
          <a:prstGeom prst="straightConnector1">
            <a:avLst/>
          </a:prstGeom>
          <a:noFill/>
          <a:ln w="9525">
            <a:solidFill>
              <a:schemeClr val="tx1"/>
            </a:solidFill>
            <a:round/>
            <a:headEnd type="triangle" w="med" len="med"/>
            <a:tailEnd type="triangle" w="med" len="med"/>
          </a:ln>
        </p:spPr>
      </p:cxnSp>
      <p:cxnSp>
        <p:nvCxnSpPr>
          <p:cNvPr id="203791" name="AutoShape 15"/>
          <p:cNvCxnSpPr>
            <a:cxnSpLocks noChangeShapeType="1"/>
          </p:cNvCxnSpPr>
          <p:nvPr>
            <p:custDataLst>
              <p:tags r:id="rId9"/>
            </p:custDataLst>
          </p:nvPr>
        </p:nvCxnSpPr>
        <p:spPr bwMode="auto">
          <a:xfrm flipV="1">
            <a:off x="8534400" y="2819400"/>
            <a:ext cx="1588" cy="2438400"/>
          </a:xfrm>
          <a:prstGeom prst="straightConnector1">
            <a:avLst/>
          </a:prstGeom>
          <a:noFill/>
          <a:ln w="9525">
            <a:solidFill>
              <a:schemeClr val="tx1"/>
            </a:solidFill>
            <a:round/>
            <a:headEnd type="triangle" w="med" len="med"/>
            <a:tailEnd type="triangle" w="med" len="med"/>
          </a:ln>
        </p:spPr>
      </p:cxnSp>
      <p:sp>
        <p:nvSpPr>
          <p:cNvPr id="61455" name="Text Box 17"/>
          <p:cNvSpPr txBox="1">
            <a:spLocks noChangeArrowheads="1"/>
          </p:cNvSpPr>
          <p:nvPr/>
        </p:nvSpPr>
        <p:spPr bwMode="auto">
          <a:xfrm>
            <a:off x="228600" y="304800"/>
            <a:ext cx="8763000" cy="579438"/>
          </a:xfrm>
          <a:prstGeom prst="rect">
            <a:avLst/>
          </a:prstGeom>
          <a:noFill/>
          <a:ln w="9525">
            <a:noFill/>
            <a:miter lim="800000"/>
            <a:headEnd/>
            <a:tailEnd/>
          </a:ln>
        </p:spPr>
        <p:txBody>
          <a:bodyPr>
            <a:spAutoFit/>
          </a:bodyPr>
          <a:lstStyle/>
          <a:p>
            <a:pPr algn="ctr">
              <a:spcBef>
                <a:spcPct val="50000"/>
              </a:spcBef>
            </a:pPr>
            <a:r>
              <a:rPr lang="en-US" sz="3200" b="1"/>
              <a:t>Cultural Competence Continuum</a:t>
            </a:r>
          </a:p>
        </p:txBody>
      </p:sp>
      <p:sp>
        <p:nvSpPr>
          <p:cNvPr id="61456" name="Text Box 18"/>
          <p:cNvSpPr txBox="1">
            <a:spLocks noChangeArrowheads="1"/>
          </p:cNvSpPr>
          <p:nvPr/>
        </p:nvSpPr>
        <p:spPr bwMode="auto">
          <a:xfrm>
            <a:off x="2590800" y="914400"/>
            <a:ext cx="3962400" cy="336550"/>
          </a:xfrm>
          <a:prstGeom prst="rect">
            <a:avLst/>
          </a:prstGeom>
          <a:noFill/>
          <a:ln w="9525">
            <a:noFill/>
            <a:miter lim="800000"/>
            <a:headEnd/>
            <a:tailEnd/>
          </a:ln>
        </p:spPr>
        <p:txBody>
          <a:bodyPr>
            <a:spAutoFit/>
          </a:bodyPr>
          <a:lstStyle/>
          <a:p>
            <a:pPr eaLnBrk="0" hangingPunct="0">
              <a:spcBef>
                <a:spcPct val="50000"/>
              </a:spcBef>
            </a:pPr>
            <a:r>
              <a:rPr lang="en-US" sz="1600"/>
              <a:t>(Cross, Bazron, Dennis and Isaacs, 1989)</a:t>
            </a:r>
            <a:endParaRPr lang="en-US" sz="2400"/>
          </a:p>
        </p:txBody>
      </p:sp>
      <p:sp>
        <p:nvSpPr>
          <p:cNvPr id="61457" name="Text Box 8"/>
          <p:cNvSpPr txBox="1">
            <a:spLocks noChangeArrowheads="1"/>
          </p:cNvSpPr>
          <p:nvPr/>
        </p:nvSpPr>
        <p:spPr bwMode="auto">
          <a:xfrm>
            <a:off x="0" y="6400800"/>
            <a:ext cx="4267200" cy="261938"/>
          </a:xfrm>
          <a:prstGeom prst="rect">
            <a:avLst/>
          </a:prstGeom>
          <a:noFill/>
          <a:ln w="9525">
            <a:noFill/>
            <a:miter lim="800000"/>
            <a:headEnd/>
            <a:tailEnd/>
          </a:ln>
        </p:spPr>
        <p:txBody>
          <a:bodyPr>
            <a:spAutoFit/>
          </a:bodyPr>
          <a:lstStyle/>
          <a:p>
            <a:pPr algn="r"/>
            <a:r>
              <a:rPr lang="en-US" sz="1100"/>
              <a:t>Slide Source:© 2011 -  National Center  for Cultural Competence</a:t>
            </a:r>
          </a:p>
        </p:txBody>
      </p:sp>
      <p:sp>
        <p:nvSpPr>
          <p:cNvPr id="61458" name="Slide Number Placeholder 2"/>
          <p:cNvSpPr>
            <a:spLocks noGrp="1"/>
          </p:cNvSpPr>
          <p:nvPr>
            <p:ph type="sldNum" sz="quarter" idx="12"/>
          </p:nvPr>
        </p:nvSpPr>
        <p:spPr>
          <a:noFill/>
        </p:spPr>
        <p:txBody>
          <a:bodyPr/>
          <a:lstStyle/>
          <a:p>
            <a:fld id="{FA7FC1B5-51EE-4132-98F4-B1728377BE34}" type="slidenum">
              <a:rPr lang="en-US" smtClean="0">
                <a:cs typeface="Arial" charset="0"/>
              </a:rPr>
              <a:pPr/>
              <a:t>21</a:t>
            </a:fld>
            <a:endParaRPr lang="en-US" smtClean="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0-#ppt_w/2"/>
                                          </p:val>
                                        </p:tav>
                                        <p:tav tm="100000">
                                          <p:val>
                                            <p:strVal val="#ppt_x"/>
                                          </p:val>
                                        </p:tav>
                                      </p:tavLst>
                                    </p:anim>
                                    <p:anim calcmode="lin" valueType="num">
                                      <p:cBhvr additive="base">
                                        <p:cTn id="8" dur="500" fill="hold"/>
                                        <p:tgtEl>
                                          <p:spTgt spid="2037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3780"/>
                                        </p:tgtEl>
                                        <p:attrNameLst>
                                          <p:attrName>style.visibility</p:attrName>
                                        </p:attrNameLst>
                                      </p:cBhvr>
                                      <p:to>
                                        <p:strVal val="visible"/>
                                      </p:to>
                                    </p:set>
                                    <p:anim calcmode="lin" valueType="num">
                                      <p:cBhvr additive="base">
                                        <p:cTn id="12" dur="500" fill="hold"/>
                                        <p:tgtEl>
                                          <p:spTgt spid="203780"/>
                                        </p:tgtEl>
                                        <p:attrNameLst>
                                          <p:attrName>ppt_x</p:attrName>
                                        </p:attrNameLst>
                                      </p:cBhvr>
                                      <p:tavLst>
                                        <p:tav tm="0">
                                          <p:val>
                                            <p:strVal val="0-#ppt_w/2"/>
                                          </p:val>
                                        </p:tav>
                                        <p:tav tm="100000">
                                          <p:val>
                                            <p:strVal val="#ppt_x"/>
                                          </p:val>
                                        </p:tav>
                                      </p:tavLst>
                                    </p:anim>
                                    <p:anim calcmode="lin" valueType="num">
                                      <p:cBhvr additive="base">
                                        <p:cTn id="13" dur="500" fill="hold"/>
                                        <p:tgtEl>
                                          <p:spTgt spid="20378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3781"/>
                                        </p:tgtEl>
                                        <p:attrNameLst>
                                          <p:attrName>style.visibility</p:attrName>
                                        </p:attrNameLst>
                                      </p:cBhvr>
                                      <p:to>
                                        <p:strVal val="visible"/>
                                      </p:to>
                                    </p:set>
                                    <p:anim calcmode="lin" valueType="num">
                                      <p:cBhvr additive="base">
                                        <p:cTn id="17" dur="500" fill="hold"/>
                                        <p:tgtEl>
                                          <p:spTgt spid="203781"/>
                                        </p:tgtEl>
                                        <p:attrNameLst>
                                          <p:attrName>ppt_x</p:attrName>
                                        </p:attrNameLst>
                                      </p:cBhvr>
                                      <p:tavLst>
                                        <p:tav tm="0">
                                          <p:val>
                                            <p:strVal val="0-#ppt_w/2"/>
                                          </p:val>
                                        </p:tav>
                                        <p:tav tm="100000">
                                          <p:val>
                                            <p:strVal val="#ppt_x"/>
                                          </p:val>
                                        </p:tav>
                                      </p:tavLst>
                                    </p:anim>
                                    <p:anim calcmode="lin" valueType="num">
                                      <p:cBhvr additive="base">
                                        <p:cTn id="18" dur="500" fill="hold"/>
                                        <p:tgtEl>
                                          <p:spTgt spid="2037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3782"/>
                                        </p:tgtEl>
                                        <p:attrNameLst>
                                          <p:attrName>style.visibility</p:attrName>
                                        </p:attrNameLst>
                                      </p:cBhvr>
                                      <p:to>
                                        <p:strVal val="visible"/>
                                      </p:to>
                                    </p:set>
                                    <p:anim calcmode="lin" valueType="num">
                                      <p:cBhvr additive="base">
                                        <p:cTn id="22" dur="500" fill="hold"/>
                                        <p:tgtEl>
                                          <p:spTgt spid="203782"/>
                                        </p:tgtEl>
                                        <p:attrNameLst>
                                          <p:attrName>ppt_x</p:attrName>
                                        </p:attrNameLst>
                                      </p:cBhvr>
                                      <p:tavLst>
                                        <p:tav tm="0">
                                          <p:val>
                                            <p:strVal val="0-#ppt_w/2"/>
                                          </p:val>
                                        </p:tav>
                                        <p:tav tm="100000">
                                          <p:val>
                                            <p:strVal val="#ppt_x"/>
                                          </p:val>
                                        </p:tav>
                                      </p:tavLst>
                                    </p:anim>
                                    <p:anim calcmode="lin" valueType="num">
                                      <p:cBhvr additive="base">
                                        <p:cTn id="23" dur="500" fill="hold"/>
                                        <p:tgtEl>
                                          <p:spTgt spid="20378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3783"/>
                                        </p:tgtEl>
                                        <p:attrNameLst>
                                          <p:attrName>style.visibility</p:attrName>
                                        </p:attrNameLst>
                                      </p:cBhvr>
                                      <p:to>
                                        <p:strVal val="visible"/>
                                      </p:to>
                                    </p:set>
                                    <p:anim calcmode="lin" valueType="num">
                                      <p:cBhvr additive="base">
                                        <p:cTn id="27" dur="500" fill="hold"/>
                                        <p:tgtEl>
                                          <p:spTgt spid="203783"/>
                                        </p:tgtEl>
                                        <p:attrNameLst>
                                          <p:attrName>ppt_x</p:attrName>
                                        </p:attrNameLst>
                                      </p:cBhvr>
                                      <p:tavLst>
                                        <p:tav tm="0">
                                          <p:val>
                                            <p:strVal val="0-#ppt_w/2"/>
                                          </p:val>
                                        </p:tav>
                                        <p:tav tm="100000">
                                          <p:val>
                                            <p:strVal val="#ppt_x"/>
                                          </p:val>
                                        </p:tav>
                                      </p:tavLst>
                                    </p:anim>
                                    <p:anim calcmode="lin" valueType="num">
                                      <p:cBhvr additive="base">
                                        <p:cTn id="28" dur="500" fill="hold"/>
                                        <p:tgtEl>
                                          <p:spTgt spid="20378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03784"/>
                                        </p:tgtEl>
                                        <p:attrNameLst>
                                          <p:attrName>style.visibility</p:attrName>
                                        </p:attrNameLst>
                                      </p:cBhvr>
                                      <p:to>
                                        <p:strVal val="visible"/>
                                      </p:to>
                                    </p:set>
                                    <p:anim calcmode="lin" valueType="num">
                                      <p:cBhvr additive="base">
                                        <p:cTn id="32" dur="500" fill="hold"/>
                                        <p:tgtEl>
                                          <p:spTgt spid="203784"/>
                                        </p:tgtEl>
                                        <p:attrNameLst>
                                          <p:attrName>ppt_x</p:attrName>
                                        </p:attrNameLst>
                                      </p:cBhvr>
                                      <p:tavLst>
                                        <p:tav tm="0">
                                          <p:val>
                                            <p:strVal val="0-#ppt_w/2"/>
                                          </p:val>
                                        </p:tav>
                                        <p:tav tm="100000">
                                          <p:val>
                                            <p:strVal val="#ppt_x"/>
                                          </p:val>
                                        </p:tav>
                                      </p:tavLst>
                                    </p:anim>
                                    <p:anim calcmode="lin" valueType="num">
                                      <p:cBhvr additive="base">
                                        <p:cTn id="33" dur="500" fill="hold"/>
                                        <p:tgtEl>
                                          <p:spTgt spid="20378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203790"/>
                                        </p:tgtEl>
                                        <p:attrNameLst>
                                          <p:attrName>style.visibility</p:attrName>
                                        </p:attrNameLst>
                                      </p:cBhvr>
                                      <p:to>
                                        <p:strVal val="visible"/>
                                      </p:to>
                                    </p:set>
                                    <p:animEffect transition="in" filter="dissolve">
                                      <p:cBhvr>
                                        <p:cTn id="37" dur="500"/>
                                        <p:tgtEl>
                                          <p:spTgt spid="203790"/>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203791"/>
                                        </p:tgtEl>
                                        <p:attrNameLst>
                                          <p:attrName>style.visibility</p:attrName>
                                        </p:attrNameLst>
                                      </p:cBhvr>
                                      <p:to>
                                        <p:strVal val="visible"/>
                                      </p:to>
                                    </p:set>
                                    <p:animEffect transition="in" filter="dissolve">
                                      <p:cBhvr>
                                        <p:cTn id="41" dur="500"/>
                                        <p:tgtEl>
                                          <p:spTgt spid="203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utoUpdateAnimBg="0"/>
      <p:bldP spid="203780" grpId="0" autoUpdateAnimBg="0"/>
      <p:bldP spid="203781" grpId="0" autoUpdateAnimBg="0"/>
      <p:bldP spid="203782" grpId="0" autoUpdateAnimBg="0"/>
      <p:bldP spid="203783" grpId="0" autoUpdateAnimBg="0"/>
      <p:bldP spid="20378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63490"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63491" name="Rectangle 2"/>
          <p:cNvSpPr>
            <a:spLocks noChangeArrowheads="1"/>
          </p:cNvSpPr>
          <p:nvPr/>
        </p:nvSpPr>
        <p:spPr bwMode="auto">
          <a:xfrm>
            <a:off x="152400" y="1371600"/>
            <a:ext cx="8839200" cy="2514600"/>
          </a:xfrm>
          <a:prstGeom prst="rect">
            <a:avLst/>
          </a:prstGeom>
          <a:noFill/>
          <a:ln w="9525">
            <a:noFill/>
            <a:miter lim="800000"/>
            <a:headEnd/>
            <a:tailEnd/>
          </a:ln>
        </p:spPr>
        <p:txBody>
          <a:bodyPr anchor="ctr"/>
          <a:lstStyle/>
          <a:p>
            <a:pPr algn="ctr"/>
            <a:r>
              <a:rPr lang="en-US" sz="3200"/>
              <a:t>Linguistic Competence</a:t>
            </a:r>
          </a:p>
          <a:p>
            <a:pPr algn="ctr"/>
            <a:r>
              <a:rPr lang="en-US" sz="3200"/>
              <a:t>Definition &amp; Framework  </a:t>
            </a:r>
          </a:p>
        </p:txBody>
      </p:sp>
      <p:pic>
        <p:nvPicPr>
          <p:cNvPr id="63492" name="Picture 2" descr="Nccc logo"/>
          <p:cNvPicPr>
            <a:picLocks noChangeAspect="1" noChangeArrowheads="1"/>
          </p:cNvPicPr>
          <p:nvPr>
            <p:custDataLst>
              <p:tags r:id="rId2"/>
            </p:custDataLst>
          </p:nvPr>
        </p:nvPicPr>
        <p:blipFill>
          <a:blip r:embed="rId5"/>
          <a:srcRect/>
          <a:stretch>
            <a:fillRect/>
          </a:stretch>
        </p:blipFill>
        <p:spPr bwMode="auto">
          <a:xfrm>
            <a:off x="3294063" y="3505200"/>
            <a:ext cx="2738437" cy="1827213"/>
          </a:xfrm>
          <a:prstGeom prst="rect">
            <a:avLst/>
          </a:prstGeom>
          <a:noFill/>
          <a:ln w="9525">
            <a:noFill/>
            <a:miter lim="800000"/>
            <a:headEnd/>
            <a:tailEnd/>
          </a:ln>
        </p:spPr>
      </p:pic>
      <p:sp>
        <p:nvSpPr>
          <p:cNvPr id="63493" name="Slide Number Placeholder 1"/>
          <p:cNvSpPr>
            <a:spLocks noGrp="1"/>
          </p:cNvSpPr>
          <p:nvPr>
            <p:ph type="sldNum" sz="quarter" idx="12"/>
          </p:nvPr>
        </p:nvSpPr>
        <p:spPr>
          <a:xfrm>
            <a:off x="3124200" y="6245225"/>
            <a:ext cx="2895600" cy="476250"/>
          </a:xfrm>
          <a:noFill/>
        </p:spPr>
        <p:txBody>
          <a:bodyPr/>
          <a:lstStyle/>
          <a:p>
            <a:pPr algn="ctr"/>
            <a:fld id="{E7D856E6-6263-4950-9358-DEC0343AC153}" type="slidenum">
              <a:rPr lang="en-US" smtClean="0">
                <a:cs typeface="Arial" charset="0"/>
              </a:rPr>
              <a:pPr algn="ctr"/>
              <a:t>22</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0" y="6248400"/>
            <a:ext cx="9144000" cy="685800"/>
          </a:xfrm>
          <a:prstGeom prst="rect">
            <a:avLst/>
          </a:prstGeom>
          <a:solidFill>
            <a:srgbClr val="990000"/>
          </a:solidFill>
          <a:ln w="9525">
            <a:noFill/>
            <a:miter lim="800000"/>
            <a:headEnd/>
            <a:tailEnd/>
          </a:ln>
        </p:spPr>
        <p:txBody>
          <a:bodyPr/>
          <a:lstStyle/>
          <a:p>
            <a:pPr>
              <a:spcBef>
                <a:spcPct val="50000"/>
              </a:spcBef>
            </a:pPr>
            <a:endParaRPr lang="en-US" sz="1000"/>
          </a:p>
        </p:txBody>
      </p:sp>
      <p:sp>
        <p:nvSpPr>
          <p:cNvPr id="65538" name="Text Box 3"/>
          <p:cNvSpPr txBox="1">
            <a:spLocks noChangeArrowheads="1"/>
          </p:cNvSpPr>
          <p:nvPr/>
        </p:nvSpPr>
        <p:spPr bwMode="auto">
          <a:xfrm>
            <a:off x="76200" y="160338"/>
            <a:ext cx="8915400" cy="460375"/>
          </a:xfrm>
          <a:prstGeom prst="rect">
            <a:avLst/>
          </a:prstGeom>
          <a:noFill/>
          <a:ln w="9525">
            <a:noFill/>
            <a:miter lim="800000"/>
            <a:headEnd/>
            <a:tailEnd/>
          </a:ln>
        </p:spPr>
        <p:txBody>
          <a:bodyPr>
            <a:spAutoFit/>
          </a:bodyPr>
          <a:lstStyle/>
          <a:p>
            <a:pPr algn="ctr">
              <a:spcBef>
                <a:spcPct val="50000"/>
              </a:spcBef>
            </a:pPr>
            <a:r>
              <a:rPr lang="en-US" sz="2400" b="1"/>
              <a:t>Languages Other Than English Spoken at Home in the U.S. </a:t>
            </a:r>
          </a:p>
        </p:txBody>
      </p:sp>
      <p:sp>
        <p:nvSpPr>
          <p:cNvPr id="65539" name="Line 4"/>
          <p:cNvSpPr>
            <a:spLocks noChangeShapeType="1"/>
          </p:cNvSpPr>
          <p:nvPr>
            <p:custDataLst>
              <p:tags r:id="rId2"/>
            </p:custDataLst>
          </p:nvPr>
        </p:nvSpPr>
        <p:spPr bwMode="auto">
          <a:xfrm flipV="1">
            <a:off x="571500" y="620713"/>
            <a:ext cx="7924800" cy="0"/>
          </a:xfrm>
          <a:prstGeom prst="line">
            <a:avLst/>
          </a:prstGeom>
          <a:noFill/>
          <a:ln w="38100">
            <a:solidFill>
              <a:srgbClr val="990000"/>
            </a:solidFill>
            <a:round/>
            <a:headEnd/>
            <a:tailEnd/>
          </a:ln>
        </p:spPr>
        <p:txBody>
          <a:bodyPr/>
          <a:lstStyle/>
          <a:p>
            <a:endParaRPr lang="en-US"/>
          </a:p>
        </p:txBody>
      </p:sp>
      <p:sp>
        <p:nvSpPr>
          <p:cNvPr id="65540" name="Text Box 5"/>
          <p:cNvSpPr txBox="1">
            <a:spLocks noChangeArrowheads="1"/>
          </p:cNvSpPr>
          <p:nvPr/>
        </p:nvSpPr>
        <p:spPr bwMode="auto">
          <a:xfrm>
            <a:off x="228600" y="1295400"/>
            <a:ext cx="8763000" cy="4570413"/>
          </a:xfrm>
          <a:prstGeom prst="rect">
            <a:avLst/>
          </a:prstGeom>
          <a:noFill/>
          <a:ln w="9525">
            <a:noFill/>
            <a:miter lim="800000"/>
            <a:headEnd/>
            <a:tailEnd/>
          </a:ln>
        </p:spPr>
        <p:txBody>
          <a:bodyPr>
            <a:spAutoFit/>
          </a:bodyPr>
          <a:lstStyle/>
          <a:p>
            <a:pPr>
              <a:spcBef>
                <a:spcPct val="50000"/>
              </a:spcBef>
            </a:pPr>
            <a:endParaRPr lang="en-US" sz="1800"/>
          </a:p>
          <a:p>
            <a:pPr>
              <a:spcBef>
                <a:spcPct val="50000"/>
              </a:spcBef>
            </a:pPr>
            <a:r>
              <a:rPr lang="en-US" sz="1800"/>
              <a:t>Speak Spanish or Spanish Creole                                            35,468,501</a:t>
            </a:r>
          </a:p>
          <a:p>
            <a:pPr>
              <a:spcBef>
                <a:spcPct val="50000"/>
              </a:spcBef>
            </a:pPr>
            <a:endParaRPr lang="en-US" sz="1800"/>
          </a:p>
          <a:p>
            <a:pPr>
              <a:spcBef>
                <a:spcPct val="50000"/>
              </a:spcBef>
            </a:pPr>
            <a:r>
              <a:rPr lang="en-US" sz="1800"/>
              <a:t>Speak Indo European languages                                              10,495,295 </a:t>
            </a:r>
          </a:p>
          <a:p>
            <a:pPr>
              <a:spcBef>
                <a:spcPct val="50000"/>
              </a:spcBef>
            </a:pPr>
            <a:r>
              <a:rPr lang="en-US" sz="1200"/>
              <a:t>[French (Patois, Cajun), French Creole, Italian, Portuguese, Portuguese Creole, German, Yiddish, Other West Germanic languages, Scandinavian languages, Greek, Russian, Polish, Serbo-Croatian, Other Slavic languages, Armenian, Persian, Gujarathi, Hindi, Urdu, Other Indic languages]</a:t>
            </a:r>
          </a:p>
          <a:p>
            <a:pPr>
              <a:spcBef>
                <a:spcPct val="50000"/>
              </a:spcBef>
            </a:pPr>
            <a:r>
              <a:rPr lang="en-US" sz="1800"/>
              <a:t>Speak Asian and Pacific Island languages                                   8,698,825</a:t>
            </a:r>
          </a:p>
          <a:p>
            <a:r>
              <a:rPr lang="en-US" sz="1200"/>
              <a:t>[Chinese, Japanese, Korean, Mon-Kymer, Cambodian, Miao, Hmong, Thai, Laotian, Vietnamese, Tagalog, other </a:t>
            </a:r>
          </a:p>
          <a:p>
            <a:r>
              <a:rPr lang="en-US" sz="1200"/>
              <a:t>Pacific Island languages]</a:t>
            </a:r>
            <a:endParaRPr lang="en-US" sz="1200" b="1"/>
          </a:p>
          <a:p>
            <a:pPr>
              <a:spcBef>
                <a:spcPct val="50000"/>
              </a:spcBef>
            </a:pPr>
            <a:r>
              <a:rPr lang="en-US" sz="1800"/>
              <a:t>Other Languages                                                                          2,435,383</a:t>
            </a:r>
          </a:p>
          <a:p>
            <a:pPr>
              <a:spcBef>
                <a:spcPct val="50000"/>
              </a:spcBef>
            </a:pPr>
            <a:r>
              <a:rPr lang="en-US" sz="1200"/>
              <a:t>[Navajo, Other Native American languages, Hungarian, Arabic, Hebrew, African languages, other unspecified languages]</a:t>
            </a:r>
          </a:p>
          <a:p>
            <a:pPr>
              <a:spcBef>
                <a:spcPct val="50000"/>
              </a:spcBef>
            </a:pPr>
            <a:endParaRPr lang="en-US" sz="1200"/>
          </a:p>
          <a:p>
            <a:pPr>
              <a:spcBef>
                <a:spcPct val="50000"/>
              </a:spcBef>
            </a:pPr>
            <a:r>
              <a:rPr lang="en-US" sz="1200"/>
              <a:t>* Total estimated U.S. population including those who speak English </a:t>
            </a:r>
          </a:p>
          <a:p>
            <a:pPr>
              <a:spcBef>
                <a:spcPct val="50000"/>
              </a:spcBef>
            </a:pPr>
            <a:endParaRPr lang="en-US" sz="1200">
              <a:solidFill>
                <a:srgbClr val="003366"/>
              </a:solidFill>
            </a:endParaRPr>
          </a:p>
        </p:txBody>
      </p:sp>
      <p:sp>
        <p:nvSpPr>
          <p:cNvPr id="65541" name="Text Box 6"/>
          <p:cNvSpPr txBox="1">
            <a:spLocks noChangeArrowheads="1"/>
          </p:cNvSpPr>
          <p:nvPr/>
        </p:nvSpPr>
        <p:spPr bwMode="auto">
          <a:xfrm>
            <a:off x="76200" y="6324600"/>
            <a:ext cx="4343400" cy="400050"/>
          </a:xfrm>
          <a:prstGeom prst="rect">
            <a:avLst/>
          </a:prstGeom>
          <a:noFill/>
          <a:ln w="9525">
            <a:noFill/>
            <a:miter lim="800000"/>
            <a:headEnd/>
            <a:tailEnd/>
          </a:ln>
        </p:spPr>
        <p:txBody>
          <a:bodyPr>
            <a:spAutoFit/>
          </a:bodyPr>
          <a:lstStyle/>
          <a:p>
            <a:pPr>
              <a:spcBef>
                <a:spcPct val="50000"/>
              </a:spcBef>
            </a:pPr>
            <a:r>
              <a:rPr lang="en-US" sz="1000">
                <a:solidFill>
                  <a:schemeClr val="bg1"/>
                </a:solidFill>
              </a:rPr>
              <a:t>Data Source: S1601. Languages Spoken at Home, 2009 American Community Survey Year 1 Estimates, U.S. Census Bureau</a:t>
            </a:r>
          </a:p>
        </p:txBody>
      </p:sp>
      <p:sp>
        <p:nvSpPr>
          <p:cNvPr id="65542" name="Text Box 7"/>
          <p:cNvSpPr txBox="1">
            <a:spLocks noChangeArrowheads="1"/>
          </p:cNvSpPr>
          <p:nvPr/>
        </p:nvSpPr>
        <p:spPr bwMode="auto">
          <a:xfrm>
            <a:off x="4495800" y="6553200"/>
            <a:ext cx="3678238" cy="246063"/>
          </a:xfrm>
          <a:prstGeom prst="rect">
            <a:avLst/>
          </a:prstGeom>
          <a:noFill/>
          <a:ln w="9525">
            <a:noFill/>
            <a:miter lim="800000"/>
            <a:headEnd/>
            <a:tailEnd/>
          </a:ln>
        </p:spPr>
        <p:txBody>
          <a:bodyPr>
            <a:spAutoFit/>
          </a:bodyPr>
          <a:lstStyle/>
          <a:p>
            <a:r>
              <a:rPr lang="en-US" sz="1000">
                <a:solidFill>
                  <a:schemeClr val="bg1"/>
                </a:solidFill>
              </a:rPr>
              <a:t>Slide Source: National Center  for Cultural Competence, 2011</a:t>
            </a:r>
          </a:p>
        </p:txBody>
      </p:sp>
      <p:sp>
        <p:nvSpPr>
          <p:cNvPr id="65543" name="Text Box 9"/>
          <p:cNvSpPr txBox="1">
            <a:spLocks noChangeArrowheads="1"/>
          </p:cNvSpPr>
          <p:nvPr/>
        </p:nvSpPr>
        <p:spPr bwMode="auto">
          <a:xfrm>
            <a:off x="342900" y="762000"/>
            <a:ext cx="8305800" cy="396875"/>
          </a:xfrm>
          <a:prstGeom prst="rect">
            <a:avLst/>
          </a:prstGeom>
          <a:noFill/>
          <a:ln w="9525">
            <a:noFill/>
            <a:miter lim="800000"/>
            <a:headEnd/>
            <a:tailEnd/>
          </a:ln>
        </p:spPr>
        <p:txBody>
          <a:bodyPr>
            <a:spAutoFit/>
          </a:bodyPr>
          <a:lstStyle/>
          <a:p>
            <a:pPr>
              <a:spcBef>
                <a:spcPct val="50000"/>
              </a:spcBef>
            </a:pPr>
            <a:r>
              <a:rPr lang="en-US" sz="2000" b="1" i="1"/>
              <a:t>Total Population 5 years and over                          285,797,349*  </a:t>
            </a:r>
          </a:p>
        </p:txBody>
      </p:sp>
      <p:pic>
        <p:nvPicPr>
          <p:cNvPr id="65544" name="Picture 13" descr="U.S. map"/>
          <p:cNvPicPr>
            <a:picLocks noChangeAspect="1" noChangeArrowheads="1"/>
          </p:cNvPicPr>
          <p:nvPr>
            <p:custDataLst>
              <p:tags r:id="rId3"/>
            </p:custDataLst>
          </p:nvPr>
        </p:nvPicPr>
        <p:blipFill>
          <a:blip r:embed="rId7"/>
          <a:srcRect/>
          <a:stretch>
            <a:fillRect/>
          </a:stretch>
        </p:blipFill>
        <p:spPr bwMode="auto">
          <a:xfrm>
            <a:off x="4030663" y="1166813"/>
            <a:ext cx="2120900" cy="1646237"/>
          </a:xfrm>
          <a:prstGeom prst="rect">
            <a:avLst/>
          </a:prstGeom>
          <a:noFill/>
          <a:ln w="9525">
            <a:noFill/>
            <a:miter lim="800000"/>
            <a:headEnd/>
            <a:tailEnd/>
          </a:ln>
        </p:spPr>
      </p:pic>
      <p:pic>
        <p:nvPicPr>
          <p:cNvPr id="65545" name="Picture 3" descr="Nccc logo"/>
          <p:cNvPicPr>
            <a:picLocks noChangeAspect="1" noChangeArrowheads="1"/>
          </p:cNvPicPr>
          <p:nvPr>
            <p:custDataLst>
              <p:tags r:id="rId4"/>
            </p:custDataLst>
          </p:nvPr>
        </p:nvPicPr>
        <p:blipFill>
          <a:blip r:embed="rId8"/>
          <a:srcRect/>
          <a:stretch>
            <a:fillRect/>
          </a:stretch>
        </p:blipFill>
        <p:spPr bwMode="auto">
          <a:xfrm>
            <a:off x="8418513" y="6365875"/>
            <a:ext cx="725487" cy="484188"/>
          </a:xfrm>
          <a:prstGeom prst="rect">
            <a:avLst/>
          </a:prstGeom>
          <a:noFill/>
          <a:ln w="9525">
            <a:noFill/>
            <a:miter lim="800000"/>
            <a:headEnd/>
            <a:tailEnd/>
          </a:ln>
        </p:spPr>
      </p:pic>
      <p:sp>
        <p:nvSpPr>
          <p:cNvPr id="65546" name="Slide Number Placeholder 2"/>
          <p:cNvSpPr>
            <a:spLocks noGrp="1"/>
          </p:cNvSpPr>
          <p:nvPr>
            <p:ph type="sldNum" sz="quarter" idx="12"/>
          </p:nvPr>
        </p:nvSpPr>
        <p:spPr>
          <a:noFill/>
        </p:spPr>
        <p:txBody>
          <a:bodyPr/>
          <a:lstStyle/>
          <a:p>
            <a:fld id="{001EF58D-8931-4094-BFD4-B09CEADAFFF3}" type="slidenum">
              <a:rPr lang="en-US" smtClean="0">
                <a:cs typeface="Arial" charset="0"/>
              </a:rPr>
              <a:pPr/>
              <a:t>23</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4"/>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endParaRPr lang="en-US" sz="1800"/>
          </a:p>
        </p:txBody>
      </p:sp>
      <p:sp>
        <p:nvSpPr>
          <p:cNvPr id="67586" name="Text Box 9"/>
          <p:cNvSpPr txBox="1">
            <a:spLocks noChangeArrowheads="1"/>
          </p:cNvSpPr>
          <p:nvPr/>
        </p:nvSpPr>
        <p:spPr bwMode="auto">
          <a:xfrm>
            <a:off x="4343400" y="6553200"/>
            <a:ext cx="3830638" cy="246063"/>
          </a:xfrm>
          <a:prstGeom prst="rect">
            <a:avLst/>
          </a:prstGeom>
          <a:noFill/>
          <a:ln w="9525">
            <a:noFill/>
            <a:miter lim="800000"/>
            <a:headEnd/>
            <a:tailEnd/>
          </a:ln>
        </p:spPr>
        <p:txBody>
          <a:bodyPr>
            <a:spAutoFit/>
          </a:bodyPr>
          <a:lstStyle/>
          <a:p>
            <a:r>
              <a:rPr lang="en-US" sz="1000">
                <a:solidFill>
                  <a:schemeClr val="bg1"/>
                </a:solidFill>
              </a:rPr>
              <a:t>Slide Source: National Center  for Cultural Competence, 2011</a:t>
            </a:r>
            <a:endParaRPr lang="en-US" sz="1800"/>
          </a:p>
        </p:txBody>
      </p:sp>
      <p:sp>
        <p:nvSpPr>
          <p:cNvPr id="67587" name="Text Box 41"/>
          <p:cNvSpPr txBox="1">
            <a:spLocks noChangeArrowheads="1"/>
          </p:cNvSpPr>
          <p:nvPr/>
        </p:nvSpPr>
        <p:spPr bwMode="auto">
          <a:xfrm>
            <a:off x="76200" y="6324600"/>
            <a:ext cx="4724400" cy="400050"/>
          </a:xfrm>
          <a:prstGeom prst="rect">
            <a:avLst/>
          </a:prstGeom>
          <a:noFill/>
          <a:ln w="9525">
            <a:noFill/>
            <a:miter lim="800000"/>
            <a:headEnd/>
            <a:tailEnd/>
          </a:ln>
        </p:spPr>
        <p:txBody>
          <a:bodyPr>
            <a:spAutoFit/>
          </a:bodyPr>
          <a:lstStyle/>
          <a:p>
            <a:r>
              <a:rPr lang="en-US" sz="1000">
                <a:solidFill>
                  <a:schemeClr val="bg1"/>
                </a:solidFill>
              </a:rPr>
              <a:t>Data Source:  U.S. Census Bureau </a:t>
            </a:r>
          </a:p>
          <a:p>
            <a:r>
              <a:rPr lang="en-US" sz="1000">
                <a:solidFill>
                  <a:schemeClr val="bg1"/>
                </a:solidFill>
              </a:rPr>
              <a:t>2009 American Community Survey – 1 Year Estimates</a:t>
            </a:r>
          </a:p>
        </p:txBody>
      </p:sp>
      <p:sp>
        <p:nvSpPr>
          <p:cNvPr id="67588" name="Text Box 5"/>
          <p:cNvSpPr txBox="1">
            <a:spLocks noChangeArrowheads="1"/>
          </p:cNvSpPr>
          <p:nvPr/>
        </p:nvSpPr>
        <p:spPr bwMode="auto">
          <a:xfrm>
            <a:off x="762000" y="762000"/>
            <a:ext cx="7772400" cy="762000"/>
          </a:xfrm>
          <a:prstGeom prst="rect">
            <a:avLst/>
          </a:prstGeom>
          <a:noFill/>
          <a:ln w="9525">
            <a:noFill/>
            <a:miter lim="800000"/>
            <a:headEnd/>
            <a:tailEnd/>
          </a:ln>
        </p:spPr>
        <p:txBody>
          <a:bodyPr>
            <a:spAutoFit/>
          </a:bodyPr>
          <a:lstStyle/>
          <a:p>
            <a:pPr algn="ctr"/>
            <a:r>
              <a:rPr lang="en-US" sz="2200"/>
              <a:t>Linguistic isolation  refers to households in which no person over the age of 14 speaks English at least very well</a:t>
            </a:r>
            <a:endParaRPr lang="en-US" sz="1800"/>
          </a:p>
        </p:txBody>
      </p:sp>
      <p:sp>
        <p:nvSpPr>
          <p:cNvPr id="67589" name="TextBox 11"/>
          <p:cNvSpPr txBox="1">
            <a:spLocks noChangeArrowheads="1"/>
          </p:cNvSpPr>
          <p:nvPr/>
        </p:nvSpPr>
        <p:spPr bwMode="auto">
          <a:xfrm>
            <a:off x="838200" y="1752600"/>
            <a:ext cx="7620000" cy="430213"/>
          </a:xfrm>
          <a:prstGeom prst="rect">
            <a:avLst/>
          </a:prstGeom>
          <a:noFill/>
          <a:ln w="9525">
            <a:noFill/>
            <a:miter lim="800000"/>
            <a:headEnd/>
            <a:tailEnd/>
          </a:ln>
        </p:spPr>
        <p:txBody>
          <a:bodyPr>
            <a:spAutoFit/>
          </a:bodyPr>
          <a:lstStyle/>
          <a:p>
            <a:pPr algn="ctr"/>
            <a:r>
              <a:rPr lang="en-US" sz="2200"/>
              <a:t>Linguistically Isolated Households in the U.S. in 2009</a:t>
            </a:r>
          </a:p>
        </p:txBody>
      </p:sp>
      <p:sp>
        <p:nvSpPr>
          <p:cNvPr id="67590" name="Text Box 4"/>
          <p:cNvSpPr txBox="1">
            <a:spLocks noChangeArrowheads="1"/>
          </p:cNvSpPr>
          <p:nvPr/>
        </p:nvSpPr>
        <p:spPr bwMode="auto">
          <a:xfrm>
            <a:off x="0" y="0"/>
            <a:ext cx="9144000" cy="6858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r>
              <a:rPr lang="en-US" sz="4000" b="1">
                <a:solidFill>
                  <a:schemeClr val="bg1"/>
                </a:solidFill>
              </a:rPr>
              <a:t>What is Linguistic Isolation? </a:t>
            </a:r>
          </a:p>
        </p:txBody>
      </p:sp>
      <p:sp>
        <p:nvSpPr>
          <p:cNvPr id="67591" name="TextBox 12"/>
          <p:cNvSpPr txBox="1">
            <a:spLocks noChangeArrowheads="1"/>
          </p:cNvSpPr>
          <p:nvPr/>
        </p:nvSpPr>
        <p:spPr bwMode="auto">
          <a:xfrm>
            <a:off x="685800" y="2438400"/>
            <a:ext cx="7848600" cy="3292475"/>
          </a:xfrm>
          <a:prstGeom prst="rect">
            <a:avLst/>
          </a:prstGeom>
          <a:noFill/>
          <a:ln w="9525">
            <a:noFill/>
            <a:miter lim="800000"/>
            <a:headEnd/>
            <a:tailEnd/>
          </a:ln>
        </p:spPr>
        <p:txBody>
          <a:bodyPr>
            <a:spAutoFit/>
          </a:bodyPr>
          <a:lstStyle/>
          <a:p>
            <a:r>
              <a:rPr lang="en-US" sz="2800"/>
              <a:t>All households					4.7%</a:t>
            </a:r>
          </a:p>
          <a:p>
            <a:endParaRPr lang="en-US" sz="2000"/>
          </a:p>
          <a:p>
            <a:r>
              <a:rPr lang="en-US" sz="2000" i="1"/>
              <a:t>Households speaking-</a:t>
            </a:r>
            <a:r>
              <a:rPr lang="en-US" sz="2000"/>
              <a:t>-   </a:t>
            </a:r>
          </a:p>
          <a:p>
            <a:pPr>
              <a:buFont typeface="Wingdings" pitchFamily="2" charset="2"/>
              <a:buChar char="§"/>
            </a:pPr>
            <a:r>
              <a:rPr lang="en-US" sz="2800"/>
              <a:t>  Spanish						25.9%</a:t>
            </a:r>
          </a:p>
          <a:p>
            <a:pPr>
              <a:buFont typeface="Wingdings" pitchFamily="2" charset="2"/>
              <a:buChar char="§"/>
            </a:pPr>
            <a:r>
              <a:rPr lang="en-US" sz="2800"/>
              <a:t>  Other Indo-European languages		16.6%</a:t>
            </a:r>
          </a:p>
          <a:p>
            <a:pPr>
              <a:buFont typeface="Wingdings" pitchFamily="2" charset="2"/>
              <a:buChar char="§"/>
            </a:pPr>
            <a:r>
              <a:rPr lang="en-US" sz="2800"/>
              <a:t>  Asian and Pacific Island languages	27.5%</a:t>
            </a:r>
          </a:p>
          <a:p>
            <a:pPr>
              <a:buFont typeface="Wingdings" pitchFamily="2" charset="2"/>
              <a:buChar char="§"/>
            </a:pPr>
            <a:r>
              <a:rPr lang="en-US" sz="2800"/>
              <a:t>  Other languages 				17.2%				 </a:t>
            </a:r>
          </a:p>
        </p:txBody>
      </p:sp>
      <p:sp>
        <p:nvSpPr>
          <p:cNvPr id="67592" name="Line 4"/>
          <p:cNvSpPr>
            <a:spLocks noChangeShapeType="1"/>
          </p:cNvSpPr>
          <p:nvPr>
            <p:custDataLst>
              <p:tags r:id="rId2"/>
            </p:custDataLst>
          </p:nvPr>
        </p:nvSpPr>
        <p:spPr bwMode="auto">
          <a:xfrm>
            <a:off x="0" y="2286000"/>
            <a:ext cx="9144000" cy="0"/>
          </a:xfrm>
          <a:prstGeom prst="line">
            <a:avLst/>
          </a:prstGeom>
          <a:noFill/>
          <a:ln w="38100">
            <a:solidFill>
              <a:srgbClr val="990000"/>
            </a:solidFill>
            <a:round/>
            <a:headEnd/>
            <a:tailEnd/>
          </a:ln>
        </p:spPr>
        <p:txBody>
          <a:bodyPr/>
          <a:lstStyle/>
          <a:p>
            <a:endParaRPr lang="en-US"/>
          </a:p>
        </p:txBody>
      </p:sp>
      <p:pic>
        <p:nvPicPr>
          <p:cNvPr id="67593" name="Picture 13" descr="US map"/>
          <p:cNvPicPr>
            <a:picLocks noChangeAspect="1" noChangeArrowheads="1"/>
          </p:cNvPicPr>
          <p:nvPr>
            <p:custDataLst>
              <p:tags r:id="rId3"/>
            </p:custDataLst>
          </p:nvPr>
        </p:nvPicPr>
        <p:blipFill>
          <a:blip r:embed="rId7"/>
          <a:srcRect/>
          <a:stretch>
            <a:fillRect/>
          </a:stretch>
        </p:blipFill>
        <p:spPr bwMode="auto">
          <a:xfrm>
            <a:off x="4419600" y="2514600"/>
            <a:ext cx="1435100" cy="1114425"/>
          </a:xfrm>
          <a:prstGeom prst="rect">
            <a:avLst/>
          </a:prstGeom>
          <a:noFill/>
          <a:ln w="9525">
            <a:noFill/>
            <a:miter lim="800000"/>
            <a:headEnd/>
            <a:tailEnd/>
          </a:ln>
        </p:spPr>
      </p:pic>
      <p:pic>
        <p:nvPicPr>
          <p:cNvPr id="67594" name="Picture 3" descr="Nccc logo"/>
          <p:cNvPicPr>
            <a:picLocks noChangeAspect="1" noChangeArrowheads="1"/>
          </p:cNvPicPr>
          <p:nvPr>
            <p:custDataLst>
              <p:tags r:id="rId4"/>
            </p:custDataLst>
          </p:nvPr>
        </p:nvPicPr>
        <p:blipFill>
          <a:blip r:embed="rId8"/>
          <a:srcRect/>
          <a:stretch>
            <a:fillRect/>
          </a:stretch>
        </p:blipFill>
        <p:spPr bwMode="auto">
          <a:xfrm>
            <a:off x="8418513" y="6365875"/>
            <a:ext cx="725487" cy="484188"/>
          </a:xfrm>
          <a:prstGeom prst="rect">
            <a:avLst/>
          </a:prstGeom>
          <a:noFill/>
          <a:ln w="9525">
            <a:noFill/>
            <a:miter lim="800000"/>
            <a:headEnd/>
            <a:tailEnd/>
          </a:ln>
        </p:spPr>
      </p:pic>
      <p:sp>
        <p:nvSpPr>
          <p:cNvPr id="67595" name="Slide Number Placeholder 2"/>
          <p:cNvSpPr>
            <a:spLocks noGrp="1"/>
          </p:cNvSpPr>
          <p:nvPr>
            <p:ph type="sldNum" sz="quarter" idx="12"/>
          </p:nvPr>
        </p:nvSpPr>
        <p:spPr>
          <a:noFill/>
        </p:spPr>
        <p:txBody>
          <a:bodyPr/>
          <a:lstStyle/>
          <a:p>
            <a:fld id="{0E043A04-39FE-40A2-9D7D-A7FE27506C34}" type="slidenum">
              <a:rPr lang="en-US" smtClean="0">
                <a:cs typeface="Arial" charset="0"/>
              </a:rPr>
              <a:pPr/>
              <a:t>24</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69634" name="Line 4"/>
          <p:cNvSpPr>
            <a:spLocks noChangeShapeType="1"/>
          </p:cNvSpPr>
          <p:nvPr>
            <p:custDataLst>
              <p:tags r:id="rId2"/>
            </p:custDataLst>
          </p:nvPr>
        </p:nvSpPr>
        <p:spPr bwMode="auto">
          <a:xfrm>
            <a:off x="457200" y="990600"/>
            <a:ext cx="8077200" cy="0"/>
          </a:xfrm>
          <a:prstGeom prst="line">
            <a:avLst/>
          </a:prstGeom>
          <a:noFill/>
          <a:ln w="38100">
            <a:solidFill>
              <a:srgbClr val="990000"/>
            </a:solidFill>
            <a:round/>
            <a:headEnd/>
            <a:tailEnd/>
          </a:ln>
        </p:spPr>
        <p:txBody>
          <a:bodyPr/>
          <a:lstStyle/>
          <a:p>
            <a:endParaRPr lang="en-US"/>
          </a:p>
        </p:txBody>
      </p:sp>
      <p:pic>
        <p:nvPicPr>
          <p:cNvPr id="69635" name="Picture 5" descr="Ncccp"/>
          <p:cNvPicPr>
            <a:picLocks noChangeAspect="1" noChangeArrowheads="1"/>
          </p:cNvPicPr>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69636"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69637" name="Rectangle 7"/>
          <p:cNvSpPr>
            <a:spLocks noChangeArrowheads="1"/>
          </p:cNvSpPr>
          <p:nvPr/>
        </p:nvSpPr>
        <p:spPr bwMode="auto">
          <a:xfrm>
            <a:off x="304800" y="1295400"/>
            <a:ext cx="8458200" cy="4800600"/>
          </a:xfrm>
          <a:prstGeom prst="rect">
            <a:avLst/>
          </a:prstGeom>
          <a:noFill/>
          <a:ln w="9525">
            <a:noFill/>
            <a:miter lim="800000"/>
            <a:headEnd/>
            <a:tailEnd/>
          </a:ln>
        </p:spPr>
        <p:txBody>
          <a:bodyPr/>
          <a:lstStyle/>
          <a:p>
            <a:pPr>
              <a:lnSpc>
                <a:spcPct val="70000"/>
              </a:lnSpc>
              <a:spcBef>
                <a:spcPct val="20000"/>
              </a:spcBef>
              <a:buClr>
                <a:schemeClr val="hlink"/>
              </a:buClr>
              <a:buFont typeface="Wingdings" pitchFamily="2" charset="2"/>
              <a:buBlip>
                <a:blip r:embed="rId6"/>
              </a:buBlip>
            </a:pPr>
            <a:r>
              <a:rPr lang="en-US" sz="2400"/>
              <a:t>   is the capacity of an organization and its personnel to </a:t>
            </a:r>
          </a:p>
          <a:p>
            <a:pPr>
              <a:lnSpc>
                <a:spcPct val="70000"/>
              </a:lnSpc>
              <a:spcBef>
                <a:spcPct val="20000"/>
              </a:spcBef>
              <a:buClr>
                <a:schemeClr val="hlink"/>
              </a:buClr>
              <a:buFont typeface="Wingdings" pitchFamily="2" charset="2"/>
              <a:buNone/>
            </a:pPr>
            <a:r>
              <a:rPr lang="en-US" sz="2400"/>
              <a:t>     communicate effectively, and convey information in a  </a:t>
            </a:r>
          </a:p>
          <a:p>
            <a:pPr>
              <a:lnSpc>
                <a:spcPct val="70000"/>
              </a:lnSpc>
              <a:spcBef>
                <a:spcPct val="20000"/>
              </a:spcBef>
              <a:buClr>
                <a:schemeClr val="hlink"/>
              </a:buClr>
              <a:buFont typeface="Wingdings" pitchFamily="2" charset="2"/>
              <a:buNone/>
            </a:pPr>
            <a:r>
              <a:rPr lang="en-US" sz="2400"/>
              <a:t>     manner that is easily understood by diverse groups  </a:t>
            </a:r>
          </a:p>
          <a:p>
            <a:pPr>
              <a:lnSpc>
                <a:spcPct val="70000"/>
              </a:lnSpc>
              <a:spcBef>
                <a:spcPct val="20000"/>
              </a:spcBef>
              <a:buClr>
                <a:schemeClr val="hlink"/>
              </a:buClr>
              <a:buFont typeface="Wingdings" pitchFamily="2" charset="2"/>
              <a:buNone/>
            </a:pPr>
            <a:r>
              <a:rPr lang="en-US" sz="2400"/>
              <a:t>     including persons of limited  English proficiency, those  </a:t>
            </a:r>
          </a:p>
          <a:p>
            <a:pPr>
              <a:lnSpc>
                <a:spcPct val="70000"/>
              </a:lnSpc>
              <a:spcBef>
                <a:spcPct val="20000"/>
              </a:spcBef>
              <a:buClr>
                <a:schemeClr val="hlink"/>
              </a:buClr>
              <a:buFont typeface="Wingdings" pitchFamily="2" charset="2"/>
              <a:buNone/>
            </a:pPr>
            <a:r>
              <a:rPr lang="en-US" sz="2400"/>
              <a:t>     who have low literacy skills or are not literate, individuals       </a:t>
            </a:r>
          </a:p>
          <a:p>
            <a:pPr>
              <a:lnSpc>
                <a:spcPct val="70000"/>
              </a:lnSpc>
              <a:spcBef>
                <a:spcPct val="20000"/>
              </a:spcBef>
              <a:buClr>
                <a:schemeClr val="hlink"/>
              </a:buClr>
              <a:buFont typeface="Wingdings" pitchFamily="2" charset="2"/>
              <a:buNone/>
            </a:pPr>
            <a:r>
              <a:rPr lang="en-US" sz="2400"/>
              <a:t>     with disabilities, and those who are deaf or hard of </a:t>
            </a:r>
          </a:p>
          <a:p>
            <a:pPr>
              <a:lnSpc>
                <a:spcPct val="70000"/>
              </a:lnSpc>
              <a:spcBef>
                <a:spcPct val="20000"/>
              </a:spcBef>
              <a:buClr>
                <a:schemeClr val="hlink"/>
              </a:buClr>
              <a:buFont typeface="Wingdings" pitchFamily="2" charset="2"/>
              <a:buNone/>
            </a:pPr>
            <a:r>
              <a:rPr lang="en-US" sz="2400"/>
              <a:t>     hearing.</a:t>
            </a:r>
          </a:p>
          <a:p>
            <a:pPr>
              <a:lnSpc>
                <a:spcPct val="80000"/>
              </a:lnSpc>
              <a:spcBef>
                <a:spcPct val="20000"/>
              </a:spcBef>
              <a:buClr>
                <a:schemeClr val="hlink"/>
              </a:buClr>
              <a:buFont typeface="Wingdings" pitchFamily="2" charset="2"/>
              <a:buNone/>
            </a:pPr>
            <a:endParaRPr lang="en-US" sz="2400"/>
          </a:p>
          <a:p>
            <a:pPr>
              <a:lnSpc>
                <a:spcPct val="80000"/>
              </a:lnSpc>
              <a:spcBef>
                <a:spcPct val="20000"/>
              </a:spcBef>
              <a:buClr>
                <a:schemeClr val="hlink"/>
              </a:buClr>
              <a:buFont typeface="Wingdings" pitchFamily="2" charset="2"/>
              <a:buBlip>
                <a:blip r:embed="rId6"/>
              </a:buBlip>
            </a:pPr>
            <a:r>
              <a:rPr lang="en-US" sz="2400"/>
              <a:t>  requires organizational and provider capacity to </a:t>
            </a:r>
          </a:p>
          <a:p>
            <a:pPr>
              <a:lnSpc>
                <a:spcPct val="60000"/>
              </a:lnSpc>
              <a:spcBef>
                <a:spcPct val="20000"/>
              </a:spcBef>
              <a:buClr>
                <a:schemeClr val="hlink"/>
              </a:buClr>
              <a:buFont typeface="Wingdings" pitchFamily="2" charset="2"/>
              <a:buNone/>
            </a:pPr>
            <a:r>
              <a:rPr lang="en-US" sz="2400"/>
              <a:t>     respond effectively to the health literacy needs of   </a:t>
            </a:r>
          </a:p>
          <a:p>
            <a:pPr>
              <a:lnSpc>
                <a:spcPct val="70000"/>
              </a:lnSpc>
              <a:spcBef>
                <a:spcPct val="20000"/>
              </a:spcBef>
              <a:buClr>
                <a:schemeClr val="hlink"/>
              </a:buClr>
              <a:buFont typeface="Wingdings" pitchFamily="2" charset="2"/>
              <a:buNone/>
            </a:pPr>
            <a:r>
              <a:rPr lang="en-US" sz="2400"/>
              <a:t>     populations served</a:t>
            </a:r>
          </a:p>
          <a:p>
            <a:pPr>
              <a:lnSpc>
                <a:spcPct val="70000"/>
              </a:lnSpc>
              <a:spcBef>
                <a:spcPct val="20000"/>
              </a:spcBef>
              <a:buClr>
                <a:schemeClr val="hlink"/>
              </a:buClr>
              <a:buFont typeface="Wingdings" pitchFamily="2" charset="2"/>
              <a:buNone/>
            </a:pPr>
            <a:endParaRPr lang="en-US" sz="2400"/>
          </a:p>
          <a:p>
            <a:pPr>
              <a:lnSpc>
                <a:spcPct val="80000"/>
              </a:lnSpc>
              <a:spcBef>
                <a:spcPct val="20000"/>
              </a:spcBef>
              <a:buClr>
                <a:schemeClr val="hlink"/>
              </a:buClr>
              <a:buFont typeface="Wingdings" pitchFamily="2" charset="2"/>
              <a:buBlip>
                <a:blip r:embed="rId6"/>
              </a:buBlip>
            </a:pPr>
            <a:r>
              <a:rPr lang="en-US" sz="2000"/>
              <a:t>  </a:t>
            </a:r>
            <a:r>
              <a:rPr lang="en-US" sz="2400"/>
              <a:t>ensures policy, structures, practices, procedures </a:t>
            </a:r>
          </a:p>
          <a:p>
            <a:pPr>
              <a:lnSpc>
                <a:spcPct val="70000"/>
              </a:lnSpc>
              <a:spcBef>
                <a:spcPct val="20000"/>
              </a:spcBef>
              <a:buClr>
                <a:schemeClr val="hlink"/>
              </a:buClr>
              <a:buFont typeface="Wingdings" pitchFamily="2" charset="2"/>
              <a:buNone/>
            </a:pPr>
            <a:r>
              <a:rPr lang="en-US" sz="2400"/>
              <a:t>    and dedicated resources to support this capacity</a:t>
            </a:r>
          </a:p>
        </p:txBody>
      </p:sp>
      <p:sp>
        <p:nvSpPr>
          <p:cNvPr id="69638" name="Rectangle 8"/>
          <p:cNvSpPr>
            <a:spLocks noChangeArrowheads="1"/>
          </p:cNvSpPr>
          <p:nvPr/>
        </p:nvSpPr>
        <p:spPr bwMode="auto">
          <a:xfrm>
            <a:off x="1066800" y="76200"/>
            <a:ext cx="7315200" cy="1143000"/>
          </a:xfrm>
          <a:prstGeom prst="rect">
            <a:avLst/>
          </a:prstGeom>
          <a:noFill/>
          <a:ln w="9525">
            <a:noFill/>
            <a:miter lim="800000"/>
            <a:headEnd/>
            <a:tailEnd/>
          </a:ln>
        </p:spPr>
        <p:txBody>
          <a:bodyPr anchor="ctr"/>
          <a:lstStyle/>
          <a:p>
            <a:pPr algn="ctr"/>
            <a:r>
              <a:rPr lang="en-US" sz="4400" b="1"/>
              <a:t>Linguistic Competence</a:t>
            </a:r>
          </a:p>
        </p:txBody>
      </p:sp>
      <p:sp>
        <p:nvSpPr>
          <p:cNvPr id="69639" name="Text Box 9"/>
          <p:cNvSpPr txBox="1">
            <a:spLocks noChangeArrowheads="1"/>
          </p:cNvSpPr>
          <p:nvPr/>
        </p:nvSpPr>
        <p:spPr bwMode="auto">
          <a:xfrm>
            <a:off x="0" y="6324600"/>
            <a:ext cx="46482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Goode &amp; Jones, Revised  2009</a:t>
            </a:r>
          </a:p>
        </p:txBody>
      </p:sp>
      <p:sp>
        <p:nvSpPr>
          <p:cNvPr id="69640"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69641" name="Slide Number Placeholder 1"/>
          <p:cNvSpPr>
            <a:spLocks noGrp="1"/>
          </p:cNvSpPr>
          <p:nvPr>
            <p:ph type="sldNum" sz="quarter" idx="12"/>
          </p:nvPr>
        </p:nvSpPr>
        <p:spPr>
          <a:noFill/>
        </p:spPr>
        <p:txBody>
          <a:bodyPr/>
          <a:lstStyle/>
          <a:p>
            <a:fld id="{89EFD30B-2D52-415D-B947-9A370FF5CD79}" type="slidenum">
              <a:rPr lang="en-US" smtClean="0">
                <a:cs typeface="Arial" charset="0"/>
              </a:rPr>
              <a:pPr/>
              <a:t>25</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Diagram 2" descr="Flow chart type illustration. Center box reads Linguistic Competence. Surrounded by six boxes reading Policy, Practices, Structures, Procedures, Dedicated Personnel Resources, Dedicated Fiscal Resources"/>
          <p:cNvGrpSpPr>
            <a:grpSpLocks/>
          </p:cNvGrpSpPr>
          <p:nvPr>
            <p:custDataLst>
              <p:tags r:id="rId2"/>
            </p:custDataLst>
          </p:nvPr>
        </p:nvGrpSpPr>
        <p:grpSpPr bwMode="auto">
          <a:xfrm>
            <a:off x="0" y="949325"/>
            <a:ext cx="9144000" cy="4476750"/>
            <a:chOff x="288" y="192"/>
            <a:chExt cx="5184" cy="3721"/>
          </a:xfrm>
        </p:grpSpPr>
        <p:sp>
          <p:nvSpPr>
            <p:cNvPr id="71690" name="_s1028"/>
            <p:cNvSpPr>
              <a:spLocks noChangeShapeType="1"/>
            </p:cNvSpPr>
            <p:nvPr/>
          </p:nvSpPr>
          <p:spPr bwMode="auto">
            <a:xfrm flipH="1" flipV="1">
              <a:off x="2130" y="1619"/>
              <a:ext cx="376" cy="217"/>
            </a:xfrm>
            <a:prstGeom prst="line">
              <a:avLst/>
            </a:prstGeom>
            <a:noFill/>
            <a:ln w="28575">
              <a:solidFill>
                <a:schemeClr val="bg2"/>
              </a:solidFill>
              <a:round/>
              <a:headEnd/>
              <a:tailEnd/>
            </a:ln>
          </p:spPr>
          <p:txBody>
            <a:bodyPr anchor="ctr"/>
            <a:lstStyle/>
            <a:p>
              <a:endParaRPr lang="en-US"/>
            </a:p>
          </p:txBody>
        </p:sp>
        <p:sp>
          <p:nvSpPr>
            <p:cNvPr id="4" name="_s1029"/>
            <p:cNvSpPr>
              <a:spLocks noChangeArrowheads="1"/>
            </p:cNvSpPr>
            <p:nvPr/>
          </p:nvSpPr>
          <p:spPr bwMode="auto">
            <a:xfrm>
              <a:off x="1321" y="971"/>
              <a:ext cx="866" cy="86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cs typeface="+mn-cs"/>
                </a:rPr>
                <a:t>DEDICATED </a:t>
              </a:r>
            </a:p>
            <a:p>
              <a:pPr algn="ctr">
                <a:defRPr/>
              </a:pPr>
              <a:r>
                <a:rPr lang="en-US" sz="1400" b="1" dirty="0">
                  <a:cs typeface="+mn-cs"/>
                </a:rPr>
                <a:t>FISCAL </a:t>
              </a:r>
            </a:p>
            <a:p>
              <a:pPr algn="ctr">
                <a:defRPr/>
              </a:pPr>
              <a:r>
                <a:rPr lang="en-US" sz="1400" b="1" dirty="0">
                  <a:cs typeface="+mn-cs"/>
                </a:rPr>
                <a:t>RESOURCES</a:t>
              </a:r>
            </a:p>
          </p:txBody>
        </p:sp>
        <p:sp>
          <p:nvSpPr>
            <p:cNvPr id="71692" name="_s1030"/>
            <p:cNvSpPr>
              <a:spLocks noChangeShapeType="1"/>
            </p:cNvSpPr>
            <p:nvPr/>
          </p:nvSpPr>
          <p:spPr bwMode="auto">
            <a:xfrm flipH="1">
              <a:off x="2130" y="2268"/>
              <a:ext cx="376" cy="217"/>
            </a:xfrm>
            <a:prstGeom prst="line">
              <a:avLst/>
            </a:prstGeom>
            <a:noFill/>
            <a:ln w="28575">
              <a:solidFill>
                <a:schemeClr val="bg2"/>
              </a:solidFill>
              <a:round/>
              <a:headEnd/>
              <a:tailEnd/>
            </a:ln>
          </p:spPr>
          <p:txBody>
            <a:bodyPr anchor="ctr"/>
            <a:lstStyle/>
            <a:p>
              <a:endParaRPr lang="en-US"/>
            </a:p>
          </p:txBody>
        </p:sp>
        <p:sp>
          <p:nvSpPr>
            <p:cNvPr id="6" name="_s1031"/>
            <p:cNvSpPr>
              <a:spLocks noChangeArrowheads="1"/>
            </p:cNvSpPr>
            <p:nvPr/>
          </p:nvSpPr>
          <p:spPr bwMode="auto">
            <a:xfrm>
              <a:off x="1322" y="2270"/>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cs typeface="+mn-cs"/>
                </a:rPr>
                <a:t>DEDICATED </a:t>
              </a:r>
            </a:p>
            <a:p>
              <a:pPr algn="ctr">
                <a:defRPr/>
              </a:pPr>
              <a:r>
                <a:rPr lang="en-US" sz="1400" b="1" dirty="0">
                  <a:cs typeface="+mn-cs"/>
                </a:rPr>
                <a:t>PERSONNEL</a:t>
              </a:r>
            </a:p>
            <a:p>
              <a:pPr algn="ctr">
                <a:defRPr/>
              </a:pPr>
              <a:r>
                <a:rPr lang="en-US" sz="1400" b="1" dirty="0">
                  <a:cs typeface="+mn-cs"/>
                </a:rPr>
                <a:t>RESOURCES</a:t>
              </a:r>
            </a:p>
          </p:txBody>
        </p:sp>
        <p:sp>
          <p:nvSpPr>
            <p:cNvPr id="71694" name="_s1032"/>
            <p:cNvSpPr>
              <a:spLocks noChangeShapeType="1"/>
            </p:cNvSpPr>
            <p:nvPr/>
          </p:nvSpPr>
          <p:spPr bwMode="auto">
            <a:xfrm>
              <a:off x="2880" y="2484"/>
              <a:ext cx="0" cy="434"/>
            </a:xfrm>
            <a:prstGeom prst="line">
              <a:avLst/>
            </a:prstGeom>
            <a:noFill/>
            <a:ln w="28575">
              <a:solidFill>
                <a:schemeClr val="bg2"/>
              </a:solidFill>
              <a:round/>
              <a:headEnd/>
              <a:tailEnd/>
            </a:ln>
          </p:spPr>
          <p:txBody>
            <a:bodyPr anchor="ctr"/>
            <a:lstStyle/>
            <a:p>
              <a:endParaRPr lang="en-US"/>
            </a:p>
          </p:txBody>
        </p:sp>
        <p:sp>
          <p:nvSpPr>
            <p:cNvPr id="8" name="_s1033"/>
            <p:cNvSpPr>
              <a:spLocks noChangeArrowheads="1"/>
            </p:cNvSpPr>
            <p:nvPr/>
          </p:nvSpPr>
          <p:spPr bwMode="auto">
            <a:xfrm>
              <a:off x="2448" y="2919"/>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cs typeface="+mn-cs"/>
                </a:rPr>
                <a:t>PROCEDURES</a:t>
              </a:r>
            </a:p>
          </p:txBody>
        </p:sp>
        <p:sp>
          <p:nvSpPr>
            <p:cNvPr id="71696" name="_s1034"/>
            <p:cNvSpPr>
              <a:spLocks noChangeShapeType="1"/>
            </p:cNvSpPr>
            <p:nvPr/>
          </p:nvSpPr>
          <p:spPr bwMode="auto">
            <a:xfrm>
              <a:off x="3254" y="2268"/>
              <a:ext cx="376" cy="217"/>
            </a:xfrm>
            <a:prstGeom prst="line">
              <a:avLst/>
            </a:prstGeom>
            <a:noFill/>
            <a:ln w="28575">
              <a:solidFill>
                <a:schemeClr val="bg2"/>
              </a:solidFill>
              <a:round/>
              <a:headEnd/>
              <a:tailEnd/>
            </a:ln>
          </p:spPr>
          <p:txBody>
            <a:bodyPr anchor="ctr"/>
            <a:lstStyle/>
            <a:p>
              <a:endParaRPr lang="en-US"/>
            </a:p>
          </p:txBody>
        </p:sp>
        <p:sp>
          <p:nvSpPr>
            <p:cNvPr id="11" name="_s1035"/>
            <p:cNvSpPr>
              <a:spLocks noChangeArrowheads="1"/>
            </p:cNvSpPr>
            <p:nvPr/>
          </p:nvSpPr>
          <p:spPr bwMode="auto">
            <a:xfrm>
              <a:off x="3573" y="2268"/>
              <a:ext cx="866" cy="86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cs typeface="+mn-cs"/>
                </a:rPr>
                <a:t>STRUCTURES</a:t>
              </a:r>
            </a:p>
          </p:txBody>
        </p:sp>
        <p:sp>
          <p:nvSpPr>
            <p:cNvPr id="71698" name="_s1036"/>
            <p:cNvSpPr>
              <a:spLocks noChangeShapeType="1"/>
            </p:cNvSpPr>
            <p:nvPr/>
          </p:nvSpPr>
          <p:spPr bwMode="auto">
            <a:xfrm flipV="1">
              <a:off x="3254" y="1619"/>
              <a:ext cx="376" cy="217"/>
            </a:xfrm>
            <a:prstGeom prst="line">
              <a:avLst/>
            </a:prstGeom>
            <a:noFill/>
            <a:ln w="28575">
              <a:solidFill>
                <a:schemeClr val="bg2"/>
              </a:solidFill>
              <a:round/>
              <a:headEnd/>
              <a:tailEnd/>
            </a:ln>
          </p:spPr>
          <p:txBody>
            <a:bodyPr anchor="ctr"/>
            <a:lstStyle/>
            <a:p>
              <a:endParaRPr lang="en-US"/>
            </a:p>
          </p:txBody>
        </p:sp>
        <p:sp>
          <p:nvSpPr>
            <p:cNvPr id="13" name="_s1037"/>
            <p:cNvSpPr>
              <a:spLocks noChangeArrowheads="1"/>
            </p:cNvSpPr>
            <p:nvPr/>
          </p:nvSpPr>
          <p:spPr bwMode="auto">
            <a:xfrm>
              <a:off x="3572" y="969"/>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cs typeface="+mn-cs"/>
                </a:rPr>
                <a:t>PRACTICES</a:t>
              </a:r>
            </a:p>
          </p:txBody>
        </p:sp>
        <p:sp>
          <p:nvSpPr>
            <p:cNvPr id="71700" name="_s1038"/>
            <p:cNvSpPr>
              <a:spLocks noChangeShapeType="1"/>
            </p:cNvSpPr>
            <p:nvPr/>
          </p:nvSpPr>
          <p:spPr bwMode="auto">
            <a:xfrm flipV="1">
              <a:off x="2880" y="1186"/>
              <a:ext cx="0" cy="434"/>
            </a:xfrm>
            <a:prstGeom prst="line">
              <a:avLst/>
            </a:prstGeom>
            <a:noFill/>
            <a:ln w="28575">
              <a:solidFill>
                <a:schemeClr val="bg2"/>
              </a:solidFill>
              <a:round/>
              <a:headEnd/>
              <a:tailEnd/>
            </a:ln>
          </p:spPr>
          <p:txBody>
            <a:bodyPr anchor="ctr"/>
            <a:lstStyle/>
            <a:p>
              <a:endParaRPr lang="en-US"/>
            </a:p>
          </p:txBody>
        </p:sp>
        <p:sp>
          <p:nvSpPr>
            <p:cNvPr id="15" name="_s1039"/>
            <p:cNvSpPr>
              <a:spLocks noChangeArrowheads="1"/>
            </p:cNvSpPr>
            <p:nvPr/>
          </p:nvSpPr>
          <p:spPr bwMode="auto">
            <a:xfrm>
              <a:off x="2447" y="320"/>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cs typeface="+mn-cs"/>
                </a:rPr>
                <a:t>POLICY</a:t>
              </a:r>
            </a:p>
          </p:txBody>
        </p:sp>
        <p:sp>
          <p:nvSpPr>
            <p:cNvPr id="16" name="_s1040"/>
            <p:cNvSpPr>
              <a:spLocks noChangeArrowheads="1"/>
            </p:cNvSpPr>
            <p:nvPr/>
          </p:nvSpPr>
          <p:spPr bwMode="auto">
            <a:xfrm>
              <a:off x="2447" y="1620"/>
              <a:ext cx="866" cy="86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lIns="0" tIns="0" rIns="0" bIns="0" anchor="ctr"/>
            <a:lstStyle/>
            <a:p>
              <a:pPr algn="ctr">
                <a:defRPr/>
              </a:pPr>
              <a:r>
                <a:rPr lang="en-US" sz="1600" b="1" dirty="0">
                  <a:cs typeface="+mn-cs"/>
                </a:rPr>
                <a:t>LINGUISTIC</a:t>
              </a:r>
            </a:p>
            <a:p>
              <a:pPr algn="ctr">
                <a:defRPr/>
              </a:pPr>
              <a:r>
                <a:rPr lang="en-US" sz="1600" b="1" dirty="0">
                  <a:cs typeface="+mn-cs"/>
                </a:rPr>
                <a:t>COMPETENCE</a:t>
              </a:r>
            </a:p>
          </p:txBody>
        </p:sp>
      </p:grpSp>
      <p:sp>
        <p:nvSpPr>
          <p:cNvPr id="71682" name="Text Box 17"/>
          <p:cNvSpPr txBox="1">
            <a:spLocks noChangeArrowheads="1"/>
          </p:cNvSpPr>
          <p:nvPr/>
        </p:nvSpPr>
        <p:spPr bwMode="auto">
          <a:xfrm>
            <a:off x="762000" y="457200"/>
            <a:ext cx="7848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71683" name="Text Box 18"/>
          <p:cNvSpPr txBox="1">
            <a:spLocks noChangeArrowheads="1"/>
          </p:cNvSpPr>
          <p:nvPr/>
        </p:nvSpPr>
        <p:spPr bwMode="auto">
          <a:xfrm>
            <a:off x="0" y="258763"/>
            <a:ext cx="9144000" cy="579437"/>
          </a:xfrm>
          <a:prstGeom prst="rect">
            <a:avLst/>
          </a:prstGeom>
          <a:noFill/>
          <a:ln w="9525">
            <a:noFill/>
            <a:miter lim="800000"/>
            <a:headEnd/>
            <a:tailEnd/>
          </a:ln>
        </p:spPr>
        <p:txBody>
          <a:bodyPr>
            <a:spAutoFit/>
          </a:bodyPr>
          <a:lstStyle/>
          <a:p>
            <a:pPr algn="ctr">
              <a:spcBef>
                <a:spcPct val="50000"/>
              </a:spcBef>
            </a:pPr>
            <a:r>
              <a:rPr lang="en-US" sz="3200" b="1"/>
              <a:t>LINGUISTIC COMPETENCE FRAMEWORK</a:t>
            </a:r>
          </a:p>
        </p:txBody>
      </p:sp>
      <p:sp>
        <p:nvSpPr>
          <p:cNvPr id="71684" name="Line 19"/>
          <p:cNvSpPr>
            <a:spLocks noChangeShapeType="1"/>
          </p:cNvSpPr>
          <p:nvPr>
            <p:custDataLst>
              <p:tags r:id="rId3"/>
            </p:custDataLst>
          </p:nvPr>
        </p:nvSpPr>
        <p:spPr bwMode="auto">
          <a:xfrm>
            <a:off x="533400" y="838200"/>
            <a:ext cx="8077200" cy="0"/>
          </a:xfrm>
          <a:prstGeom prst="line">
            <a:avLst/>
          </a:prstGeom>
          <a:noFill/>
          <a:ln w="38100">
            <a:solidFill>
              <a:srgbClr val="990000"/>
            </a:solidFill>
            <a:round/>
            <a:headEnd/>
            <a:tailEnd/>
          </a:ln>
        </p:spPr>
        <p:txBody>
          <a:bodyPr/>
          <a:lstStyle/>
          <a:p>
            <a:endParaRPr lang="en-US"/>
          </a:p>
        </p:txBody>
      </p:sp>
      <p:sp>
        <p:nvSpPr>
          <p:cNvPr id="71685" name="Text Box 20"/>
          <p:cNvSpPr txBox="1">
            <a:spLocks noChangeArrowheads="1"/>
          </p:cNvSpPr>
          <p:nvPr/>
        </p:nvSpPr>
        <p:spPr bwMode="auto">
          <a:xfrm>
            <a:off x="76200" y="5775325"/>
            <a:ext cx="4419600" cy="244475"/>
          </a:xfrm>
          <a:prstGeom prst="rect">
            <a:avLst/>
          </a:prstGeom>
          <a:noFill/>
          <a:ln w="9525">
            <a:noFill/>
            <a:miter lim="800000"/>
            <a:headEnd/>
            <a:tailEnd/>
          </a:ln>
        </p:spPr>
        <p:txBody>
          <a:bodyPr>
            <a:spAutoFit/>
          </a:bodyPr>
          <a:lstStyle/>
          <a:p>
            <a:pPr algn="r">
              <a:spcBef>
                <a:spcPct val="50000"/>
              </a:spcBef>
            </a:pPr>
            <a:r>
              <a:rPr lang="en-US" sz="1000"/>
              <a:t>Goode &amp; Jones, Revised 2009,   National Center for Cultural Competence</a:t>
            </a:r>
          </a:p>
        </p:txBody>
      </p:sp>
      <p:sp>
        <p:nvSpPr>
          <p:cNvPr id="71686" name="Text Box 2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71687"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71688" name="Picture 3" descr="Nccc logo"/>
          <p:cNvPicPr>
            <a:picLocks noChangeAspect="1" noChangeArrowheads="1"/>
          </p:cNvPicPr>
          <p:nvPr>
            <p:custDataLst>
              <p:tags r:id="rId4"/>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71689" name="Slide Number Placeholder 17"/>
          <p:cNvSpPr>
            <a:spLocks noGrp="1"/>
          </p:cNvSpPr>
          <p:nvPr>
            <p:ph type="sldNum" sz="quarter" idx="12"/>
          </p:nvPr>
        </p:nvSpPr>
        <p:spPr>
          <a:noFill/>
        </p:spPr>
        <p:txBody>
          <a:bodyPr/>
          <a:lstStyle/>
          <a:p>
            <a:fld id="{CF4846C9-173A-4411-9650-A056EB50BDF6}" type="slidenum">
              <a:rPr lang="en-US" smtClean="0">
                <a:cs typeface="Arial" charset="0"/>
              </a:rPr>
              <a:pPr/>
              <a:t>26</a:t>
            </a:fld>
            <a:endParaRPr lang="en-US"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3730"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73731"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a:p>
        </p:txBody>
      </p:sp>
      <p:sp>
        <p:nvSpPr>
          <p:cNvPr id="73732" name="Rectangle 8"/>
          <p:cNvSpPr>
            <a:spLocks noChangeArrowheads="1"/>
          </p:cNvSpPr>
          <p:nvPr/>
        </p:nvSpPr>
        <p:spPr bwMode="auto">
          <a:xfrm>
            <a:off x="762000" y="152400"/>
            <a:ext cx="7924800" cy="946150"/>
          </a:xfrm>
          <a:prstGeom prst="rect">
            <a:avLst/>
          </a:prstGeom>
          <a:noFill/>
          <a:ln w="9525">
            <a:noFill/>
            <a:miter lim="800000"/>
            <a:headEnd/>
            <a:tailEnd/>
          </a:ln>
        </p:spPr>
        <p:txBody>
          <a:bodyPr>
            <a:spAutoFit/>
          </a:bodyPr>
          <a:lstStyle/>
          <a:p>
            <a:pPr algn="ctr"/>
            <a:r>
              <a:rPr lang="en-US" sz="2800" b="1"/>
              <a:t>Linguistic Competence: </a:t>
            </a:r>
          </a:p>
          <a:p>
            <a:pPr algn="ctr"/>
            <a:r>
              <a:rPr lang="en-US" sz="2800" b="1"/>
              <a:t>Legal Mandates, Guidance, and Standards</a:t>
            </a:r>
          </a:p>
        </p:txBody>
      </p:sp>
      <p:pic>
        <p:nvPicPr>
          <p:cNvPr id="73733" name="Picture 2" descr="Nccc logo"/>
          <p:cNvPicPr>
            <a:picLocks noChangeAspect="1" noChangeArrowheads="1"/>
          </p:cNvPicPr>
          <p:nvPr>
            <p:custDataLst>
              <p:tags r:id="rId3"/>
            </p:custDataLst>
          </p:nvPr>
        </p:nvPicPr>
        <p:blipFill>
          <a:blip r:embed="rId6"/>
          <a:srcRect/>
          <a:stretch>
            <a:fillRect/>
          </a:stretch>
        </p:blipFill>
        <p:spPr bwMode="auto">
          <a:xfrm>
            <a:off x="2800350" y="2514600"/>
            <a:ext cx="3390900" cy="2262188"/>
          </a:xfrm>
          <a:prstGeom prst="rect">
            <a:avLst/>
          </a:prstGeom>
          <a:noFill/>
          <a:ln w="9525">
            <a:noFill/>
            <a:miter lim="800000"/>
            <a:headEnd/>
            <a:tailEnd/>
          </a:ln>
        </p:spPr>
      </p:pic>
      <p:sp>
        <p:nvSpPr>
          <p:cNvPr id="73734" name="Slide Number Placeholder 2"/>
          <p:cNvSpPr>
            <a:spLocks noGrp="1"/>
          </p:cNvSpPr>
          <p:nvPr>
            <p:ph type="sldNum" sz="quarter" idx="12"/>
          </p:nvPr>
        </p:nvSpPr>
        <p:spPr>
          <a:noFill/>
        </p:spPr>
        <p:txBody>
          <a:bodyPr/>
          <a:lstStyle/>
          <a:p>
            <a:fld id="{F6A3A13E-88A5-4A80-A3E3-4A408E6FBCA0}" type="slidenum">
              <a:rPr lang="en-US" smtClean="0">
                <a:cs typeface="Arial" charset="0"/>
              </a:rPr>
              <a:pPr/>
              <a:t>27</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5778" name="Line 4"/>
          <p:cNvSpPr>
            <a:spLocks noChangeShapeType="1"/>
          </p:cNvSpPr>
          <p:nvPr>
            <p:custDataLst>
              <p:tags r:id="rId2"/>
            </p:custDataLst>
          </p:nvPr>
        </p:nvSpPr>
        <p:spPr bwMode="auto">
          <a:xfrm>
            <a:off x="457200" y="1143000"/>
            <a:ext cx="8077200" cy="0"/>
          </a:xfrm>
          <a:prstGeom prst="line">
            <a:avLst/>
          </a:prstGeom>
          <a:noFill/>
          <a:ln w="38100">
            <a:solidFill>
              <a:srgbClr val="990000"/>
            </a:solidFill>
            <a:round/>
            <a:headEnd/>
            <a:tailEnd/>
          </a:ln>
        </p:spPr>
        <p:txBody>
          <a:bodyPr/>
          <a:lstStyle/>
          <a:p>
            <a:endParaRPr lang="en-US"/>
          </a:p>
        </p:txBody>
      </p:sp>
      <p:sp>
        <p:nvSpPr>
          <p:cNvPr id="75779"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a:p>
        </p:txBody>
      </p:sp>
      <p:sp>
        <p:nvSpPr>
          <p:cNvPr id="75780" name="Rectangle 8"/>
          <p:cNvSpPr>
            <a:spLocks noChangeArrowheads="1"/>
          </p:cNvSpPr>
          <p:nvPr/>
        </p:nvSpPr>
        <p:spPr bwMode="auto">
          <a:xfrm>
            <a:off x="0" y="152400"/>
            <a:ext cx="9144000" cy="923925"/>
          </a:xfrm>
          <a:prstGeom prst="rect">
            <a:avLst/>
          </a:prstGeom>
          <a:noFill/>
          <a:ln w="9525">
            <a:noFill/>
            <a:miter lim="800000"/>
            <a:headEnd/>
            <a:tailEnd/>
          </a:ln>
        </p:spPr>
        <p:txBody>
          <a:bodyPr>
            <a:spAutoFit/>
          </a:bodyPr>
          <a:lstStyle/>
          <a:p>
            <a:pPr algn="ctr"/>
            <a:r>
              <a:rPr lang="en-US" sz="2800" b="1"/>
              <a:t>Linguistic Competence: </a:t>
            </a:r>
          </a:p>
          <a:p>
            <a:pPr algn="ctr"/>
            <a:r>
              <a:rPr lang="en-US" b="1"/>
              <a:t>Legal Mandates, Regulations, Guidance, and Standards</a:t>
            </a:r>
          </a:p>
        </p:txBody>
      </p:sp>
      <p:sp>
        <p:nvSpPr>
          <p:cNvPr id="7578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National Center  for Cultural Competence, 2011</a:t>
            </a:r>
          </a:p>
        </p:txBody>
      </p:sp>
      <p:sp>
        <p:nvSpPr>
          <p:cNvPr id="75782" name="TextBox 9"/>
          <p:cNvSpPr txBox="1">
            <a:spLocks noChangeArrowheads="1"/>
          </p:cNvSpPr>
          <p:nvPr/>
        </p:nvSpPr>
        <p:spPr bwMode="auto">
          <a:xfrm>
            <a:off x="152400" y="1371600"/>
            <a:ext cx="8229600" cy="4432300"/>
          </a:xfrm>
          <a:prstGeom prst="rect">
            <a:avLst/>
          </a:prstGeom>
          <a:noFill/>
          <a:ln w="9525">
            <a:noFill/>
            <a:miter lim="800000"/>
            <a:headEnd/>
            <a:tailEnd/>
          </a:ln>
        </p:spPr>
        <p:txBody>
          <a:bodyPr>
            <a:spAutoFit/>
          </a:bodyPr>
          <a:lstStyle/>
          <a:p>
            <a:r>
              <a:rPr lang="en-US"/>
              <a:t>Title VI of the Civil Rights Act of 1964,</a:t>
            </a:r>
          </a:p>
          <a:p>
            <a:r>
              <a:rPr lang="en-US" sz="2000"/>
              <a:t>Section 601 Non-Discrimination in</a:t>
            </a:r>
          </a:p>
          <a:p>
            <a:r>
              <a:rPr lang="en-US" sz="2000"/>
              <a:t>Federally-Assisted Programs</a:t>
            </a:r>
          </a:p>
          <a:p>
            <a:endParaRPr lang="en-US" sz="2000"/>
          </a:p>
          <a:p>
            <a:endParaRPr lang="en-US"/>
          </a:p>
          <a:p>
            <a:endParaRPr lang="en-US"/>
          </a:p>
          <a:p>
            <a:pPr algn="r"/>
            <a:endParaRPr lang="en-US"/>
          </a:p>
          <a:p>
            <a:pPr algn="r"/>
            <a:r>
              <a:rPr lang="en-US"/>
              <a:t>National Standards on Culturally </a:t>
            </a:r>
          </a:p>
          <a:p>
            <a:pPr algn="r"/>
            <a:r>
              <a:rPr lang="en-US"/>
              <a:t>and Linguistically Appropriate Services</a:t>
            </a:r>
          </a:p>
          <a:p>
            <a:pPr algn="r"/>
            <a:r>
              <a:rPr lang="en-US"/>
              <a:t> (CLAS)</a:t>
            </a:r>
          </a:p>
          <a:p>
            <a:endParaRPr lang="en-US" sz="2000"/>
          </a:p>
          <a:p>
            <a:endParaRPr lang="en-US" sz="2000"/>
          </a:p>
        </p:txBody>
      </p:sp>
      <p:pic>
        <p:nvPicPr>
          <p:cNvPr id="75783" name="Picture 3" descr="Screen shot of US Department of Health and Human Services web site"/>
          <p:cNvPicPr>
            <a:picLocks noChangeAspect="1" noChangeArrowheads="1"/>
          </p:cNvPicPr>
          <p:nvPr>
            <p:custDataLst>
              <p:tags r:id="rId3"/>
            </p:custDataLst>
          </p:nvPr>
        </p:nvPicPr>
        <p:blipFill>
          <a:blip r:embed="rId8"/>
          <a:srcRect/>
          <a:stretch>
            <a:fillRect/>
          </a:stretch>
        </p:blipFill>
        <p:spPr bwMode="auto">
          <a:xfrm>
            <a:off x="5943600" y="1371600"/>
            <a:ext cx="1939925" cy="2133600"/>
          </a:xfrm>
          <a:prstGeom prst="rect">
            <a:avLst/>
          </a:prstGeom>
          <a:noFill/>
          <a:ln w="9525">
            <a:noFill/>
            <a:miter lim="800000"/>
            <a:headEnd/>
            <a:tailEnd/>
          </a:ln>
        </p:spPr>
      </p:pic>
      <p:pic>
        <p:nvPicPr>
          <p:cNvPr id="75784" name="Picture 11" descr="CLAS Report Cover"/>
          <p:cNvPicPr>
            <a:picLocks noChangeAspect="1"/>
          </p:cNvPicPr>
          <p:nvPr>
            <p:custDataLst>
              <p:tags r:id="rId4"/>
            </p:custDataLst>
          </p:nvPr>
        </p:nvPicPr>
        <p:blipFill>
          <a:blip r:embed="rId9"/>
          <a:srcRect/>
          <a:stretch>
            <a:fillRect/>
          </a:stretch>
        </p:blipFill>
        <p:spPr bwMode="auto">
          <a:xfrm>
            <a:off x="457200" y="3733800"/>
            <a:ext cx="1828800" cy="2212975"/>
          </a:xfrm>
          <a:prstGeom prst="rect">
            <a:avLst/>
          </a:prstGeom>
          <a:noFill/>
          <a:ln w="9525">
            <a:noFill/>
            <a:miter lim="800000"/>
            <a:headEnd/>
            <a:tailEnd/>
          </a:ln>
        </p:spPr>
      </p:pic>
      <p:pic>
        <p:nvPicPr>
          <p:cNvPr id="75785" name="Picture 3" descr="Nccc logo"/>
          <p:cNvPicPr>
            <a:picLocks noChangeAspect="1" noChangeArrowheads="1"/>
          </p:cNvPicPr>
          <p:nvPr>
            <p:custDataLst>
              <p:tags r:id="rId5"/>
            </p:custDataLst>
          </p:nvPr>
        </p:nvPicPr>
        <p:blipFill>
          <a:blip r:embed="rId10"/>
          <a:srcRect/>
          <a:stretch>
            <a:fillRect/>
          </a:stretch>
        </p:blipFill>
        <p:spPr bwMode="auto">
          <a:xfrm>
            <a:off x="8418513" y="6365875"/>
            <a:ext cx="725487" cy="484188"/>
          </a:xfrm>
          <a:prstGeom prst="rect">
            <a:avLst/>
          </a:prstGeom>
          <a:noFill/>
          <a:ln w="9525">
            <a:noFill/>
            <a:miter lim="800000"/>
            <a:headEnd/>
            <a:tailEnd/>
          </a:ln>
        </p:spPr>
      </p:pic>
      <p:sp>
        <p:nvSpPr>
          <p:cNvPr id="75786" name="Slide Number Placeholder 2"/>
          <p:cNvSpPr>
            <a:spLocks noGrp="1"/>
          </p:cNvSpPr>
          <p:nvPr>
            <p:ph type="sldNum" sz="quarter" idx="12"/>
          </p:nvPr>
        </p:nvSpPr>
        <p:spPr>
          <a:noFill/>
        </p:spPr>
        <p:txBody>
          <a:bodyPr/>
          <a:lstStyle/>
          <a:p>
            <a:fld id="{7A04EBCC-861B-482C-B784-26EFC2B365F3}" type="slidenum">
              <a:rPr lang="en-US" smtClean="0">
                <a:cs typeface="Arial" charset="0"/>
              </a:rPr>
              <a:pPr/>
              <a:t>28</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22530" name="Text Box 8"/>
          <p:cNvSpPr txBox="1">
            <a:spLocks noChangeArrowheads="1"/>
          </p:cNvSpPr>
          <p:nvPr/>
        </p:nvSpPr>
        <p:spPr bwMode="auto">
          <a:xfrm>
            <a:off x="36576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22531" name="Rectangle 2"/>
          <p:cNvSpPr>
            <a:spLocks noChangeArrowheads="1"/>
          </p:cNvSpPr>
          <p:nvPr>
            <p:custDataLst>
              <p:tags r:id="rId2"/>
            </p:custDataLst>
          </p:nvPr>
        </p:nvSpPr>
        <p:spPr bwMode="auto">
          <a:xfrm>
            <a:off x="1066800" y="1600200"/>
            <a:ext cx="7086600" cy="2133600"/>
          </a:xfrm>
          <a:prstGeom prst="rect">
            <a:avLst/>
          </a:prstGeom>
          <a:noFill/>
          <a:ln w="38100">
            <a:noFill/>
            <a:miter lim="800000"/>
            <a:headEnd/>
            <a:tailEnd/>
          </a:ln>
        </p:spPr>
        <p:txBody>
          <a:bodyPr anchor="ctr"/>
          <a:lstStyle/>
          <a:p>
            <a:pPr algn="ctr"/>
            <a:endParaRPr lang="en-US" sz="4000" b="1">
              <a:latin typeface="Kabel Bk BT"/>
            </a:endParaRPr>
          </a:p>
        </p:txBody>
      </p:sp>
      <p:sp>
        <p:nvSpPr>
          <p:cNvPr id="22532" name="TextBox 7"/>
          <p:cNvSpPr txBox="1">
            <a:spLocks noChangeArrowheads="1"/>
          </p:cNvSpPr>
          <p:nvPr/>
        </p:nvSpPr>
        <p:spPr bwMode="auto">
          <a:xfrm>
            <a:off x="-33338" y="112713"/>
            <a:ext cx="9144001" cy="954087"/>
          </a:xfrm>
          <a:prstGeom prst="rect">
            <a:avLst/>
          </a:prstGeom>
          <a:noFill/>
          <a:ln w="9525">
            <a:noFill/>
            <a:miter lim="800000"/>
            <a:headEnd/>
            <a:tailEnd/>
          </a:ln>
        </p:spPr>
        <p:txBody>
          <a:bodyPr>
            <a:spAutoFit/>
          </a:bodyPr>
          <a:lstStyle/>
          <a:p>
            <a:pPr algn="ctr"/>
            <a:r>
              <a:rPr lang="en-US" sz="2800" b="1"/>
              <a:t>Some Reasons to Address Cultural and Linguistic Competence</a:t>
            </a:r>
          </a:p>
        </p:txBody>
      </p:sp>
      <p:graphicFrame>
        <p:nvGraphicFramePr>
          <p:cNvPr id="10" name="Diagram 9" descr="List of five bullet points: 1) Demographic changes in the U.S., its territories, and tribal communities; 2) Diversity of world views and beliefs about disability; 3) Laws &amp; Federal and State Mandates; 4) Improve quality, effectiveness, and satisfaction with services and supports; 5) Address racial, ethinic, socio-economic, and geographic disparities"/>
          <p:cNvGraphicFramePr/>
          <p:nvPr>
            <p:custDataLst>
              <p:tags r:id="rId3"/>
            </p:custDataLst>
          </p:nvPr>
        </p:nvGraphicFramePr>
        <p:xfrm>
          <a:off x="386443" y="1074471"/>
          <a:ext cx="8305800" cy="487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534" name="Picture 10" descr="United States Census 2010. It's in our hands."/>
          <p:cNvPicPr>
            <a:picLocks noChangeAspect="1"/>
          </p:cNvPicPr>
          <p:nvPr>
            <p:custDataLst>
              <p:tags r:id="rId4"/>
            </p:custDataLst>
          </p:nvPr>
        </p:nvPicPr>
        <p:blipFill>
          <a:blip r:embed="rId14"/>
          <a:srcRect/>
          <a:stretch>
            <a:fillRect/>
          </a:stretch>
        </p:blipFill>
        <p:spPr bwMode="auto">
          <a:xfrm>
            <a:off x="533400" y="1250950"/>
            <a:ext cx="884238" cy="698500"/>
          </a:xfrm>
          <a:prstGeom prst="rect">
            <a:avLst/>
          </a:prstGeom>
          <a:noFill/>
          <a:ln w="9525">
            <a:noFill/>
            <a:miter lim="800000"/>
            <a:headEnd/>
            <a:tailEnd/>
          </a:ln>
        </p:spPr>
      </p:pic>
      <p:pic>
        <p:nvPicPr>
          <p:cNvPr id="22535" name="Picture 1"/>
          <p:cNvPicPr>
            <a:picLocks noChangeAspect="1"/>
          </p:cNvPicPr>
          <p:nvPr>
            <p:custDataLst>
              <p:tags r:id="rId5"/>
            </p:custDataLst>
          </p:nvPr>
        </p:nvPicPr>
        <p:blipFill>
          <a:blip r:embed="rId15"/>
          <a:srcRect/>
          <a:stretch>
            <a:fillRect/>
          </a:stretch>
        </p:blipFill>
        <p:spPr bwMode="auto">
          <a:xfrm>
            <a:off x="555625" y="5105400"/>
            <a:ext cx="800100" cy="800100"/>
          </a:xfrm>
          <a:prstGeom prst="rect">
            <a:avLst/>
          </a:prstGeom>
          <a:noFill/>
          <a:ln w="9525">
            <a:noFill/>
            <a:miter lim="800000"/>
            <a:headEnd/>
            <a:tailEnd/>
          </a:ln>
        </p:spPr>
      </p:pic>
      <p:pic>
        <p:nvPicPr>
          <p:cNvPr id="22536" name="Picture 3" descr="NCCC logo"/>
          <p:cNvPicPr>
            <a:picLocks noChangeAspect="1" noChangeArrowheads="1"/>
          </p:cNvPicPr>
          <p:nvPr>
            <p:custDataLst>
              <p:tags r:id="rId6"/>
            </p:custDataLst>
          </p:nvPr>
        </p:nvPicPr>
        <p:blipFill>
          <a:blip r:embed="rId16"/>
          <a:srcRect/>
          <a:stretch>
            <a:fillRect/>
          </a:stretch>
        </p:blipFill>
        <p:spPr bwMode="auto">
          <a:xfrm>
            <a:off x="8418513" y="6365875"/>
            <a:ext cx="725487" cy="484188"/>
          </a:xfrm>
          <a:prstGeom prst="rect">
            <a:avLst/>
          </a:prstGeom>
          <a:noFill/>
          <a:ln w="9525">
            <a:noFill/>
            <a:miter lim="800000"/>
            <a:headEnd/>
            <a:tailEnd/>
          </a:ln>
        </p:spPr>
      </p:pic>
      <p:sp>
        <p:nvSpPr>
          <p:cNvPr id="22537" name="Slide Number Placeholder 2"/>
          <p:cNvSpPr>
            <a:spLocks noGrp="1"/>
          </p:cNvSpPr>
          <p:nvPr>
            <p:ph type="sldNum" sz="quarter" idx="12"/>
          </p:nvPr>
        </p:nvSpPr>
        <p:spPr>
          <a:xfrm>
            <a:off x="3124200" y="6245225"/>
            <a:ext cx="2895600" cy="476250"/>
          </a:xfrm>
          <a:noFill/>
        </p:spPr>
        <p:txBody>
          <a:bodyPr/>
          <a:lstStyle/>
          <a:p>
            <a:pPr algn="ctr"/>
            <a:fld id="{FE014525-EC5E-4325-971D-357C9524B7C0}" type="slidenum">
              <a:rPr lang="en-US" smtClean="0">
                <a:cs typeface="Arial" charset="0"/>
              </a:rPr>
              <a:pPr algn="ctr"/>
              <a:t>2</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2"/>
          </p:nvPr>
        </p:nvSpPr>
        <p:spPr>
          <a:xfrm>
            <a:off x="1143000" y="1295400"/>
            <a:ext cx="6934200" cy="4267200"/>
          </a:xfrm>
          <a:solidFill>
            <a:schemeClr val="bg1"/>
          </a:solidFill>
        </p:spPr>
        <p:txBody>
          <a:bodyPr/>
          <a:lstStyle/>
          <a:p>
            <a:pPr eaLnBrk="1" hangingPunct="1">
              <a:lnSpc>
                <a:spcPct val="90000"/>
              </a:lnSpc>
              <a:buFontTx/>
              <a:buNone/>
              <a:defRPr/>
            </a:pPr>
            <a:endParaRPr lang="en-US" sz="1800" dirty="0" smtClean="0">
              <a:latin typeface="Kabel Bk BT" pitchFamily="34" charset="0"/>
            </a:endParaRPr>
          </a:p>
          <a:p>
            <a:pPr algn="ctr" eaLnBrk="1" hangingPunct="1">
              <a:lnSpc>
                <a:spcPct val="90000"/>
              </a:lnSpc>
              <a:buFontTx/>
              <a:buNone/>
              <a:defRPr/>
            </a:pPr>
            <a:r>
              <a:rPr lang="en-US" sz="2400" u="sng" dirty="0" smtClean="0"/>
              <a:t>Provisions related to language access</a:t>
            </a:r>
            <a:r>
              <a:rPr lang="en-US" sz="2400" dirty="0" smtClean="0"/>
              <a:t>:</a:t>
            </a:r>
          </a:p>
          <a:p>
            <a:pPr eaLnBrk="1" hangingPunct="1">
              <a:lnSpc>
                <a:spcPct val="120000"/>
              </a:lnSpc>
              <a:buFontTx/>
              <a:buNone/>
              <a:defRPr/>
            </a:pPr>
            <a:r>
              <a:rPr lang="en-US" sz="2400" dirty="0" smtClean="0"/>
              <a:t>    Service providers should implement  policies and procedures to provide access to services and information in appropriate languages other than English to ensure that persons with limited English proficiency are effectively informed and effectively participate in any benefit.  </a:t>
            </a:r>
          </a:p>
          <a:p>
            <a:pPr marL="0" indent="0" eaLnBrk="1" hangingPunct="1">
              <a:lnSpc>
                <a:spcPct val="90000"/>
              </a:lnSpc>
              <a:buFontTx/>
              <a:buNone/>
              <a:defRPr/>
            </a:pPr>
            <a:endParaRPr lang="en-US" sz="2400" dirty="0" smtClean="0"/>
          </a:p>
          <a:p>
            <a:pPr eaLnBrk="1" hangingPunct="1">
              <a:lnSpc>
                <a:spcPct val="90000"/>
              </a:lnSpc>
              <a:buFontTx/>
              <a:buNone/>
              <a:defRPr/>
            </a:pPr>
            <a:r>
              <a:rPr lang="en-US" sz="1800" b="1" dirty="0" smtClean="0">
                <a:hlinkClick r:id="rId6"/>
              </a:rPr>
              <a:t>http://usinfo.state.gov/usa/infousa/laws/majorlaw/civilr19.htm</a:t>
            </a:r>
            <a:endParaRPr lang="en-US" sz="1800" b="1" dirty="0" smtClean="0"/>
          </a:p>
        </p:txBody>
      </p:sp>
      <p:sp>
        <p:nvSpPr>
          <p:cNvPr id="77826" name="Rectangle 3"/>
          <p:cNvSpPr>
            <a:spLocks noChangeArrowheads="1"/>
          </p:cNvSpPr>
          <p:nvPr/>
        </p:nvSpPr>
        <p:spPr bwMode="auto">
          <a:xfrm>
            <a:off x="533400" y="1981200"/>
            <a:ext cx="9144000" cy="0"/>
          </a:xfrm>
          <a:prstGeom prst="rect">
            <a:avLst/>
          </a:prstGeom>
          <a:noFill/>
          <a:ln w="9525">
            <a:noFill/>
            <a:miter lim="800000"/>
            <a:headEnd/>
            <a:tailEnd/>
          </a:ln>
        </p:spPr>
        <p:txBody>
          <a:bodyPr>
            <a:spAutoFit/>
          </a:bodyPr>
          <a:lstStyle/>
          <a:p>
            <a:endParaRPr lang="en-US"/>
          </a:p>
        </p:txBody>
      </p:sp>
      <p:sp>
        <p:nvSpPr>
          <p:cNvPr id="77827" name="Text Box 7"/>
          <p:cNvSpPr txBox="1">
            <a:spLocks noChangeArrowheads="1"/>
          </p:cNvSpPr>
          <p:nvPr/>
        </p:nvSpPr>
        <p:spPr bwMode="auto">
          <a:xfrm>
            <a:off x="0" y="0"/>
            <a:ext cx="8991600" cy="366713"/>
          </a:xfrm>
          <a:prstGeom prst="rect">
            <a:avLst/>
          </a:prstGeom>
          <a:noFill/>
          <a:ln w="9525">
            <a:noFill/>
            <a:miter lim="800000"/>
            <a:headEnd/>
            <a:tailEnd/>
          </a:ln>
        </p:spPr>
        <p:txBody>
          <a:bodyPr>
            <a:spAutoFit/>
          </a:bodyPr>
          <a:lstStyle/>
          <a:p>
            <a:pPr>
              <a:spcBef>
                <a:spcPct val="50000"/>
              </a:spcBef>
            </a:pPr>
            <a:endParaRPr lang="en-US"/>
          </a:p>
        </p:txBody>
      </p:sp>
      <p:sp>
        <p:nvSpPr>
          <p:cNvPr id="77828" name="Text Box 8"/>
          <p:cNvSpPr txBox="1">
            <a:spLocks noChangeArrowheads="1"/>
          </p:cNvSpPr>
          <p:nvPr/>
        </p:nvSpPr>
        <p:spPr bwMode="auto">
          <a:xfrm>
            <a:off x="0" y="152400"/>
            <a:ext cx="8763000" cy="935038"/>
          </a:xfrm>
          <a:prstGeom prst="rect">
            <a:avLst/>
          </a:prstGeom>
          <a:noFill/>
          <a:ln w="9525">
            <a:noFill/>
            <a:miter lim="800000"/>
            <a:headEnd/>
            <a:tailEnd/>
          </a:ln>
        </p:spPr>
        <p:txBody>
          <a:bodyPr>
            <a:spAutoFit/>
          </a:bodyPr>
          <a:lstStyle/>
          <a:p>
            <a:pPr algn="ctr">
              <a:spcBef>
                <a:spcPct val="50000"/>
              </a:spcBef>
            </a:pPr>
            <a:r>
              <a:rPr lang="en-US" sz="3600"/>
              <a:t>Title VI -  Civil Rights Act of 1964</a:t>
            </a:r>
          </a:p>
          <a:p>
            <a:pPr algn="ctr">
              <a:spcBef>
                <a:spcPct val="20000"/>
              </a:spcBef>
            </a:pPr>
            <a:r>
              <a:rPr lang="en-US" sz="1600" b="1"/>
              <a:t>SEC. 601 TITLE VI--NONDISCRIMINATION IN FEDERALLY ASSISTED PROGRAMS</a:t>
            </a:r>
            <a:endParaRPr lang="en-US" sz="1600"/>
          </a:p>
        </p:txBody>
      </p:sp>
      <p:sp>
        <p:nvSpPr>
          <p:cNvPr id="77829" name="Text Box 10"/>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7830" name="Text Box 11"/>
          <p:cNvSpPr txBox="1">
            <a:spLocks noChangeArrowheads="1"/>
          </p:cNvSpPr>
          <p:nvPr/>
        </p:nvSpPr>
        <p:spPr bwMode="auto">
          <a:xfrm>
            <a:off x="0" y="6477000"/>
            <a:ext cx="3886200" cy="274638"/>
          </a:xfrm>
          <a:prstGeom prst="rect">
            <a:avLst/>
          </a:prstGeom>
          <a:noFill/>
          <a:ln w="9525">
            <a:noFill/>
            <a:miter lim="800000"/>
            <a:headEnd/>
            <a:tailEnd/>
          </a:ln>
        </p:spPr>
        <p:txBody>
          <a:bodyPr>
            <a:spAutoFit/>
          </a:bodyPr>
          <a:lstStyle/>
          <a:p>
            <a:pPr>
              <a:spcBef>
                <a:spcPct val="50000"/>
              </a:spcBef>
            </a:pPr>
            <a:r>
              <a:rPr lang="en-US" sz="1200">
                <a:solidFill>
                  <a:schemeClr val="bg1"/>
                </a:solidFill>
              </a:rPr>
              <a:t>Data Source: Civil Rights Act of 1964, P.L. 88-62</a:t>
            </a:r>
          </a:p>
        </p:txBody>
      </p:sp>
      <p:sp>
        <p:nvSpPr>
          <p:cNvPr id="77831" name="Line 14"/>
          <p:cNvSpPr>
            <a:spLocks noChangeShapeType="1"/>
          </p:cNvSpPr>
          <p:nvPr>
            <p:custDataLst>
              <p:tags r:id="rId2"/>
            </p:custDataLst>
          </p:nvPr>
        </p:nvSpPr>
        <p:spPr bwMode="auto">
          <a:xfrm>
            <a:off x="0" y="1295400"/>
            <a:ext cx="9144000" cy="0"/>
          </a:xfrm>
          <a:prstGeom prst="line">
            <a:avLst/>
          </a:prstGeom>
          <a:noFill/>
          <a:ln w="38100">
            <a:solidFill>
              <a:srgbClr val="990000"/>
            </a:solidFill>
            <a:round/>
            <a:headEnd/>
            <a:tailEnd/>
          </a:ln>
        </p:spPr>
        <p:txBody>
          <a:bodyPr/>
          <a:lstStyle/>
          <a:p>
            <a:endParaRPr lang="en-US"/>
          </a:p>
        </p:txBody>
      </p:sp>
      <p:sp>
        <p:nvSpPr>
          <p:cNvPr id="77832" name="Text Box 8"/>
          <p:cNvSpPr txBox="1">
            <a:spLocks noChangeArrowheads="1"/>
          </p:cNvSpPr>
          <p:nvPr/>
        </p:nvSpPr>
        <p:spPr bwMode="auto">
          <a:xfrm>
            <a:off x="38862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National Center  for Cultural Competence, 2011</a:t>
            </a:r>
          </a:p>
        </p:txBody>
      </p:sp>
      <p:pic>
        <p:nvPicPr>
          <p:cNvPr id="77833" name="Picture 3" descr="Nccc logo"/>
          <p:cNvPicPr>
            <a:picLocks noChangeAspect="1" noChangeArrowheads="1"/>
          </p:cNvPicPr>
          <p:nvPr>
            <p:custDataLst>
              <p:tags r:id="rId3"/>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77834" name="Slide Number Placeholder 2"/>
          <p:cNvSpPr>
            <a:spLocks noGrp="1"/>
          </p:cNvSpPr>
          <p:nvPr>
            <p:ph type="sldNum" sz="quarter" idx="12"/>
          </p:nvPr>
        </p:nvSpPr>
        <p:spPr>
          <a:noFill/>
        </p:spPr>
        <p:txBody>
          <a:bodyPr/>
          <a:lstStyle/>
          <a:p>
            <a:fld id="{BD7E513C-BF80-458F-BE55-67088F257542}" type="slidenum">
              <a:rPr lang="en-US" smtClean="0">
                <a:cs typeface="Arial" charset="0"/>
              </a:rPr>
              <a:pPr/>
              <a:t>29</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Two by two grid with an overlay in the center that reads Title VI, Section 601, Civil Rights Act of 1964. Each section reads in clockwise order, Rehabilitation Act, of 1973, Section 504; Title II, Americans with Disabilities Act of 1990; Age Discrimination Act of 1975; and Title IX, Education Amendments of 1972"/>
          <p:cNvGraphicFramePr/>
          <p:nvPr>
            <p:custDataLst>
              <p:tags r:id="rId2"/>
            </p:custDataLst>
          </p:nvPr>
        </p:nvGraphicFramePr>
        <p:xfrm>
          <a:off x="609600" y="17272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9874"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9875"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National Center  for Cultural Competence, 2011</a:t>
            </a:r>
          </a:p>
        </p:txBody>
      </p:sp>
      <p:sp>
        <p:nvSpPr>
          <p:cNvPr id="79876" name="Rectangle 9"/>
          <p:cNvSpPr>
            <a:spLocks noChangeArrowheads="1"/>
          </p:cNvSpPr>
          <p:nvPr/>
        </p:nvSpPr>
        <p:spPr bwMode="auto">
          <a:xfrm>
            <a:off x="0" y="0"/>
            <a:ext cx="9144000" cy="923925"/>
          </a:xfrm>
          <a:prstGeom prst="rect">
            <a:avLst/>
          </a:prstGeom>
          <a:noFill/>
          <a:ln w="9525">
            <a:noFill/>
            <a:miter lim="800000"/>
            <a:headEnd/>
            <a:tailEnd/>
          </a:ln>
        </p:spPr>
        <p:txBody>
          <a:bodyPr>
            <a:spAutoFit/>
          </a:bodyPr>
          <a:lstStyle/>
          <a:p>
            <a:pPr algn="ctr"/>
            <a:r>
              <a:rPr lang="en-US" sz="2800" b="1"/>
              <a:t>Linguistic Competence: </a:t>
            </a:r>
          </a:p>
          <a:p>
            <a:pPr algn="ctr"/>
            <a:r>
              <a:rPr lang="en-US" b="1"/>
              <a:t>Legal Mandates, Regulations, Guidance, and Standards</a:t>
            </a:r>
          </a:p>
        </p:txBody>
      </p:sp>
      <p:sp>
        <p:nvSpPr>
          <p:cNvPr id="79877" name="Rectangle 10"/>
          <p:cNvSpPr>
            <a:spLocks noChangeArrowheads="1"/>
          </p:cNvSpPr>
          <p:nvPr/>
        </p:nvSpPr>
        <p:spPr bwMode="auto">
          <a:xfrm>
            <a:off x="609600" y="1066800"/>
            <a:ext cx="7620000" cy="338138"/>
          </a:xfrm>
          <a:prstGeom prst="rect">
            <a:avLst/>
          </a:prstGeom>
          <a:noFill/>
          <a:ln w="9525">
            <a:noFill/>
            <a:miter lim="800000"/>
            <a:headEnd/>
            <a:tailEnd/>
          </a:ln>
        </p:spPr>
        <p:txBody>
          <a:bodyPr>
            <a:spAutoFit/>
          </a:bodyPr>
          <a:lstStyle/>
          <a:p>
            <a:r>
              <a:rPr lang="en-US" sz="1600"/>
              <a:t>Non- Discrimination based on Race, Color, National Origin, Age, Disability, Sex</a:t>
            </a:r>
          </a:p>
        </p:txBody>
      </p:sp>
      <p:pic>
        <p:nvPicPr>
          <p:cNvPr id="79878" name="Picture 11" descr="US Dept of Justice seal"/>
          <p:cNvPicPr>
            <a:picLocks noChangeAspect="1"/>
          </p:cNvPicPr>
          <p:nvPr>
            <p:custDataLst>
              <p:tags r:id="rId3"/>
            </p:custDataLst>
          </p:nvPr>
        </p:nvPicPr>
        <p:blipFill>
          <a:blip r:embed="rId15"/>
          <a:srcRect/>
          <a:stretch>
            <a:fillRect/>
          </a:stretch>
        </p:blipFill>
        <p:spPr bwMode="auto">
          <a:xfrm>
            <a:off x="7239000" y="1444625"/>
            <a:ext cx="1295400" cy="1343025"/>
          </a:xfrm>
          <a:prstGeom prst="rect">
            <a:avLst/>
          </a:prstGeom>
          <a:noFill/>
          <a:ln w="9525">
            <a:noFill/>
            <a:miter lim="800000"/>
            <a:headEnd/>
            <a:tailEnd/>
          </a:ln>
        </p:spPr>
      </p:pic>
      <p:pic>
        <p:nvPicPr>
          <p:cNvPr id="79879" name="Picture 12" descr="US Department of Education seal"/>
          <p:cNvPicPr>
            <a:picLocks noChangeAspect="1"/>
          </p:cNvPicPr>
          <p:nvPr>
            <p:custDataLst>
              <p:tags r:id="rId4"/>
            </p:custDataLst>
          </p:nvPr>
        </p:nvPicPr>
        <p:blipFill>
          <a:blip r:embed="rId16"/>
          <a:srcRect/>
          <a:stretch>
            <a:fillRect/>
          </a:stretch>
        </p:blipFill>
        <p:spPr bwMode="auto">
          <a:xfrm>
            <a:off x="7391400" y="2895600"/>
            <a:ext cx="1295400" cy="1295400"/>
          </a:xfrm>
          <a:prstGeom prst="rect">
            <a:avLst/>
          </a:prstGeom>
          <a:noFill/>
          <a:ln w="9525">
            <a:noFill/>
            <a:miter lim="800000"/>
            <a:headEnd/>
            <a:tailEnd/>
          </a:ln>
        </p:spPr>
      </p:pic>
      <p:sp>
        <p:nvSpPr>
          <p:cNvPr id="79880" name="Line 4"/>
          <p:cNvSpPr>
            <a:spLocks noChangeShapeType="1"/>
          </p:cNvSpPr>
          <p:nvPr>
            <p:custDataLst>
              <p:tags r:id="rId5"/>
            </p:custDataLst>
          </p:nvPr>
        </p:nvSpPr>
        <p:spPr bwMode="auto">
          <a:xfrm>
            <a:off x="457200" y="990600"/>
            <a:ext cx="8077200" cy="0"/>
          </a:xfrm>
          <a:prstGeom prst="line">
            <a:avLst/>
          </a:prstGeom>
          <a:noFill/>
          <a:ln w="38100">
            <a:solidFill>
              <a:schemeClr val="tx1"/>
            </a:solidFill>
            <a:round/>
            <a:headEnd/>
            <a:tailEnd/>
          </a:ln>
        </p:spPr>
        <p:txBody>
          <a:bodyPr/>
          <a:lstStyle/>
          <a:p>
            <a:endParaRPr lang="en-US"/>
          </a:p>
        </p:txBody>
      </p:sp>
      <p:pic>
        <p:nvPicPr>
          <p:cNvPr id="79881" name="Picture 14" descr="U.S. Department of Health and Human Services seal"/>
          <p:cNvPicPr>
            <a:picLocks noChangeAspect="1"/>
          </p:cNvPicPr>
          <p:nvPr>
            <p:custDataLst>
              <p:tags r:id="rId6"/>
            </p:custDataLst>
          </p:nvPr>
        </p:nvPicPr>
        <p:blipFill>
          <a:blip r:embed="rId17"/>
          <a:srcRect/>
          <a:stretch>
            <a:fillRect/>
          </a:stretch>
        </p:blipFill>
        <p:spPr bwMode="auto">
          <a:xfrm>
            <a:off x="7391400" y="4343400"/>
            <a:ext cx="1295400" cy="1295400"/>
          </a:xfrm>
          <a:prstGeom prst="rect">
            <a:avLst/>
          </a:prstGeom>
          <a:noFill/>
          <a:ln w="9525">
            <a:noFill/>
            <a:miter lim="800000"/>
            <a:headEnd/>
            <a:tailEnd/>
          </a:ln>
        </p:spPr>
      </p:pic>
      <p:pic>
        <p:nvPicPr>
          <p:cNvPr id="79882" name="Picture 3" descr="Nccc logo"/>
          <p:cNvPicPr>
            <a:picLocks noChangeAspect="1" noChangeArrowheads="1"/>
          </p:cNvPicPr>
          <p:nvPr>
            <p:custDataLst>
              <p:tags r:id="rId7"/>
            </p:custDataLst>
          </p:nvPr>
        </p:nvPicPr>
        <p:blipFill>
          <a:blip r:embed="rId18"/>
          <a:srcRect/>
          <a:stretch>
            <a:fillRect/>
          </a:stretch>
        </p:blipFill>
        <p:spPr bwMode="auto">
          <a:xfrm>
            <a:off x="8418513" y="6365875"/>
            <a:ext cx="725487" cy="484188"/>
          </a:xfrm>
          <a:prstGeom prst="rect">
            <a:avLst/>
          </a:prstGeom>
          <a:noFill/>
          <a:ln w="9525">
            <a:noFill/>
            <a:miter lim="800000"/>
            <a:headEnd/>
            <a:tailEnd/>
          </a:ln>
        </p:spPr>
      </p:pic>
      <p:sp>
        <p:nvSpPr>
          <p:cNvPr id="79883" name="Slide Number Placeholder 2"/>
          <p:cNvSpPr>
            <a:spLocks noGrp="1"/>
          </p:cNvSpPr>
          <p:nvPr>
            <p:ph type="sldNum" sz="quarter" idx="12"/>
          </p:nvPr>
        </p:nvSpPr>
        <p:spPr>
          <a:noFill/>
        </p:spPr>
        <p:txBody>
          <a:bodyPr/>
          <a:lstStyle/>
          <a:p>
            <a:fld id="{313E028B-E0D5-44CE-836C-887D757F9541}" type="slidenum">
              <a:rPr lang="en-US" smtClean="0">
                <a:cs typeface="Arial" charset="0"/>
              </a:rPr>
              <a:pPr/>
              <a:t>30</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0" y="152400"/>
            <a:ext cx="9144000" cy="838200"/>
          </a:xfrm>
          <a:solidFill>
            <a:schemeClr val="bg1"/>
          </a:solidFill>
        </p:spPr>
        <p:txBody>
          <a:bodyPr/>
          <a:lstStyle/>
          <a:p>
            <a:pPr eaLnBrk="1" hangingPunct="1"/>
            <a:r>
              <a:rPr lang="en-US" b="1" smtClean="0">
                <a:latin typeface="Kabel Bk BT"/>
              </a:rPr>
              <a:t>Definition of Health Literacy</a:t>
            </a:r>
          </a:p>
        </p:txBody>
      </p:sp>
      <p:sp>
        <p:nvSpPr>
          <p:cNvPr id="81922" name="Rectangle 3"/>
          <p:cNvSpPr>
            <a:spLocks noGrp="1" noChangeArrowheads="1"/>
          </p:cNvSpPr>
          <p:nvPr>
            <p:ph type="body" sz="half" idx="2"/>
          </p:nvPr>
        </p:nvSpPr>
        <p:spPr>
          <a:xfrm>
            <a:off x="762000" y="1295400"/>
            <a:ext cx="7086600" cy="2438400"/>
          </a:xfrm>
        </p:spPr>
        <p:txBody>
          <a:bodyPr/>
          <a:lstStyle/>
          <a:p>
            <a:pPr algn="ctr" eaLnBrk="1" hangingPunct="1">
              <a:buFontTx/>
              <a:buNone/>
            </a:pPr>
            <a:r>
              <a:rPr lang="en-US" sz="2800" smtClean="0">
                <a:latin typeface="ZapfHumnst Dm BT"/>
              </a:rPr>
              <a:t>   </a:t>
            </a:r>
            <a:r>
              <a:rPr lang="en-US" sz="2800" b="1" smtClean="0">
                <a:latin typeface="Kabel Bk BT"/>
                <a:cs typeface="Times New Roman" pitchFamily="18" charset="0"/>
              </a:rPr>
              <a:t>The degree to which individuals have the capacity to obtain, process, and understand basic health information and services needed to make appropriate health decisions. </a:t>
            </a:r>
            <a:br>
              <a:rPr lang="en-US" sz="2800" b="1" smtClean="0">
                <a:latin typeface="Kabel Bk BT"/>
                <a:cs typeface="Times New Roman" pitchFamily="18" charset="0"/>
              </a:rPr>
            </a:br>
            <a:r>
              <a:rPr lang="en-US" sz="1600" b="1" i="1" smtClean="0">
                <a:latin typeface="Kabel Bk BT"/>
                <a:cs typeface="Times New Roman" pitchFamily="18" charset="0"/>
                <a:hlinkClick r:id="rId5"/>
              </a:rPr>
              <a:t>HP 2010: Health Communication</a:t>
            </a:r>
            <a:r>
              <a:rPr lang="en-US" sz="1600" b="1" smtClean="0">
                <a:latin typeface="Kabel Bk BT"/>
                <a:cs typeface="Times New Roman" pitchFamily="18" charset="0"/>
                <a:hlinkClick r:id="rId6"/>
              </a:rPr>
              <a:t>http://www.hrsa.gov/quality/healthlit.htm</a:t>
            </a:r>
            <a:endParaRPr lang="en-US" sz="1600" b="1" smtClean="0">
              <a:latin typeface="Kabel Bk BT"/>
              <a:cs typeface="Times New Roman" pitchFamily="18" charset="0"/>
            </a:endParaRPr>
          </a:p>
          <a:p>
            <a:pPr eaLnBrk="1" hangingPunct="1">
              <a:buFontTx/>
              <a:buNone/>
            </a:pPr>
            <a:endParaRPr lang="en-US" sz="1600" smtClean="0">
              <a:latin typeface="ZapfHumnst Dm BT"/>
            </a:endParaRPr>
          </a:p>
        </p:txBody>
      </p:sp>
      <p:sp>
        <p:nvSpPr>
          <p:cNvPr id="81923" name="Rectangle 4"/>
          <p:cNvSpPr>
            <a:spLocks noChangeArrowheads="1"/>
          </p:cNvSpPr>
          <p:nvPr/>
        </p:nvSpPr>
        <p:spPr bwMode="auto">
          <a:xfrm>
            <a:off x="4572000" y="6400800"/>
            <a:ext cx="4368800" cy="276225"/>
          </a:xfrm>
          <a:prstGeom prst="rect">
            <a:avLst/>
          </a:prstGeom>
          <a:noFill/>
          <a:ln w="9525">
            <a:noFill/>
            <a:miter lim="800000"/>
            <a:headEnd/>
            <a:tailEnd/>
          </a:ln>
        </p:spPr>
        <p:txBody>
          <a:bodyPr wrap="none">
            <a:spAutoFit/>
          </a:bodyPr>
          <a:lstStyle/>
          <a:p>
            <a:pPr>
              <a:spcBef>
                <a:spcPct val="50000"/>
              </a:spcBef>
            </a:pPr>
            <a:r>
              <a:rPr lang="en-US" sz="1200">
                <a:latin typeface="Kabel Bk BT"/>
              </a:rPr>
              <a:t>Slide Source:  National Center for Cultural Competence, 2011</a:t>
            </a:r>
            <a:endParaRPr lang="en-US" sz="1200">
              <a:latin typeface="ZapfHumnst Dm BT"/>
            </a:endParaRPr>
          </a:p>
        </p:txBody>
      </p:sp>
      <p:sp>
        <p:nvSpPr>
          <p:cNvPr id="81924" name="Text Box 5"/>
          <p:cNvSpPr txBox="1">
            <a:spLocks noChangeArrowheads="1"/>
          </p:cNvSpPr>
          <p:nvPr/>
        </p:nvSpPr>
        <p:spPr bwMode="auto">
          <a:xfrm>
            <a:off x="0" y="6019800"/>
            <a:ext cx="4343400" cy="274638"/>
          </a:xfrm>
          <a:prstGeom prst="rect">
            <a:avLst/>
          </a:prstGeom>
          <a:noFill/>
          <a:ln w="9525">
            <a:noFill/>
            <a:miter lim="800000"/>
            <a:headEnd/>
            <a:tailEnd/>
          </a:ln>
        </p:spPr>
        <p:txBody>
          <a:bodyPr>
            <a:spAutoFit/>
          </a:bodyPr>
          <a:lstStyle/>
          <a:p>
            <a:pPr>
              <a:spcBef>
                <a:spcPct val="50000"/>
              </a:spcBef>
            </a:pPr>
            <a:r>
              <a:rPr lang="en-US" sz="1200">
                <a:latin typeface="Kabel Bk BT"/>
              </a:rPr>
              <a:t>DATA SOURCE: National Libraries of Medicine, 2000</a:t>
            </a:r>
          </a:p>
        </p:txBody>
      </p:sp>
      <p:pic>
        <p:nvPicPr>
          <p:cNvPr id="81925" name="Picture 6" descr="Taking A Break. Photo of farm workers sitting in the shade."/>
          <p:cNvPicPr>
            <a:picLocks noChangeAspect="1" noChangeArrowheads="1"/>
          </p:cNvPicPr>
          <p:nvPr>
            <p:custDataLst>
              <p:tags r:id="rId1"/>
            </p:custDataLst>
          </p:nvPr>
        </p:nvPicPr>
        <p:blipFill>
          <a:blip r:embed="rId7"/>
          <a:srcRect/>
          <a:stretch>
            <a:fillRect/>
          </a:stretch>
        </p:blipFill>
        <p:spPr bwMode="auto">
          <a:xfrm>
            <a:off x="1600200" y="4191000"/>
            <a:ext cx="5334000" cy="1782763"/>
          </a:xfrm>
          <a:prstGeom prst="rect">
            <a:avLst/>
          </a:prstGeom>
          <a:noFill/>
          <a:ln w="9525">
            <a:noFill/>
            <a:miter lim="800000"/>
            <a:headEnd/>
            <a:tailEnd/>
          </a:ln>
        </p:spPr>
      </p:pic>
      <p:sp>
        <p:nvSpPr>
          <p:cNvPr id="81926" name="Line 7"/>
          <p:cNvSpPr>
            <a:spLocks noChangeShapeType="1"/>
          </p:cNvSpPr>
          <p:nvPr>
            <p:custDataLst>
              <p:tags r:id="rId2"/>
            </p:custDataLst>
          </p:nvPr>
        </p:nvSpPr>
        <p:spPr bwMode="auto">
          <a:xfrm>
            <a:off x="457200" y="1143000"/>
            <a:ext cx="8077200" cy="0"/>
          </a:xfrm>
          <a:prstGeom prst="line">
            <a:avLst/>
          </a:prstGeom>
          <a:noFill/>
          <a:ln w="38100">
            <a:solidFill>
              <a:srgbClr val="990000"/>
            </a:solidFill>
            <a:round/>
            <a:headEnd/>
            <a:tailEnd/>
          </a:ln>
        </p:spPr>
        <p:txBody>
          <a:bodyPr/>
          <a:lstStyle/>
          <a:p>
            <a:endParaRPr lang="en-US"/>
          </a:p>
        </p:txBody>
      </p:sp>
      <p:sp>
        <p:nvSpPr>
          <p:cNvPr id="81927" name="Slide Number Placeholder 2"/>
          <p:cNvSpPr>
            <a:spLocks noGrp="1"/>
          </p:cNvSpPr>
          <p:nvPr>
            <p:ph type="sldNum" sz="quarter" idx="12"/>
          </p:nvPr>
        </p:nvSpPr>
        <p:spPr>
          <a:noFill/>
        </p:spPr>
        <p:txBody>
          <a:bodyPr/>
          <a:lstStyle/>
          <a:p>
            <a:fld id="{CD02164D-A6B7-4F60-8D30-F59A1EF90C4D}" type="slidenum">
              <a:rPr lang="en-US" smtClean="0">
                <a:cs typeface="Arial" charset="0"/>
              </a:rPr>
              <a:pPr/>
              <a:t>31</a:t>
            </a:fld>
            <a:endParaRPr lang="en-US" smtClean="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0" y="0"/>
            <a:ext cx="9144000" cy="1066800"/>
          </a:xfrm>
          <a:solidFill>
            <a:schemeClr val="bg1"/>
          </a:solidFill>
        </p:spPr>
        <p:txBody>
          <a:bodyPr/>
          <a:lstStyle/>
          <a:p>
            <a:r>
              <a:rPr lang="en-US" sz="3600" b="1" smtClean="0"/>
              <a:t>Definition of Mental Health Literacy</a:t>
            </a:r>
          </a:p>
        </p:txBody>
      </p:sp>
      <p:sp>
        <p:nvSpPr>
          <p:cNvPr id="83970" name="Rectangle 3"/>
          <p:cNvSpPr>
            <a:spLocks noGrp="1" noChangeArrowheads="1"/>
          </p:cNvSpPr>
          <p:nvPr>
            <p:ph type="body" sz="half" idx="2"/>
          </p:nvPr>
        </p:nvSpPr>
        <p:spPr>
          <a:xfrm>
            <a:off x="3124200" y="1447800"/>
            <a:ext cx="5334000" cy="2895600"/>
          </a:xfrm>
        </p:spPr>
        <p:txBody>
          <a:bodyPr/>
          <a:lstStyle/>
          <a:p>
            <a:pPr>
              <a:buFontTx/>
              <a:buNone/>
            </a:pPr>
            <a:r>
              <a:rPr lang="en-US" sz="2800" smtClean="0"/>
              <a:t>   </a:t>
            </a:r>
            <a:r>
              <a:rPr lang="en-US" sz="2800" b="1" smtClean="0"/>
              <a:t>“Mental health literacy is the knowledge, beliefs, and abilities that enable the recognition, management, or prevention of mental health problems.”</a:t>
            </a:r>
            <a:r>
              <a:rPr lang="en-US" sz="2800" smtClean="0"/>
              <a:t> </a:t>
            </a:r>
            <a:endParaRPr lang="en-US" sz="2800" b="1" smtClean="0"/>
          </a:p>
        </p:txBody>
      </p:sp>
      <p:sp>
        <p:nvSpPr>
          <p:cNvPr id="83971" name="Text Box 8"/>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r>
              <a:rPr lang="en-US" sz="1000">
                <a:solidFill>
                  <a:schemeClr val="bg1"/>
                </a:solidFill>
              </a:rPr>
              <a:t>Data Source: Canadian Alliance on Mental Illness and Mental Health</a:t>
            </a:r>
            <a:r>
              <a:rPr lang="en-US"/>
              <a:t> </a:t>
            </a:r>
          </a:p>
        </p:txBody>
      </p:sp>
      <p:sp>
        <p:nvSpPr>
          <p:cNvPr id="83972" name="Text Box 10"/>
          <p:cNvSpPr txBox="1">
            <a:spLocks noChangeArrowheads="1"/>
          </p:cNvSpPr>
          <p:nvPr/>
        </p:nvSpPr>
        <p:spPr bwMode="auto">
          <a:xfrm>
            <a:off x="4495800" y="6477000"/>
            <a:ext cx="3754438" cy="246063"/>
          </a:xfrm>
          <a:prstGeom prst="rect">
            <a:avLst/>
          </a:prstGeom>
          <a:noFill/>
          <a:ln w="9525">
            <a:noFill/>
            <a:miter lim="800000"/>
            <a:headEnd/>
            <a:tailEnd/>
          </a:ln>
        </p:spPr>
        <p:txBody>
          <a:bodyPr>
            <a:spAutoFit/>
          </a:bodyPr>
          <a:lstStyle/>
          <a:p>
            <a:r>
              <a:rPr lang="en-US" sz="1000">
                <a:solidFill>
                  <a:schemeClr val="bg1"/>
                </a:solidFill>
              </a:rPr>
              <a:t>Slide Source: National Center  for Cultural Competence, 2010</a:t>
            </a:r>
          </a:p>
        </p:txBody>
      </p:sp>
      <p:pic>
        <p:nvPicPr>
          <p:cNvPr id="83973" name="Picture 12" descr="Nccc logo"/>
          <p:cNvPicPr>
            <a:picLocks noChangeAspect="1" noChangeArrowheads="1"/>
          </p:cNvPicPr>
          <p:nvPr>
            <p:custDataLst>
              <p:tags r:id="rId1"/>
            </p:custDataLst>
          </p:nvPr>
        </p:nvPicPr>
        <p:blipFill>
          <a:blip r:embed="rId5"/>
          <a:srcRect/>
          <a:stretch>
            <a:fillRect/>
          </a:stretch>
        </p:blipFill>
        <p:spPr bwMode="auto">
          <a:xfrm>
            <a:off x="8382000" y="6477000"/>
            <a:ext cx="762000" cy="398463"/>
          </a:xfrm>
          <a:prstGeom prst="rect">
            <a:avLst/>
          </a:prstGeom>
          <a:noFill/>
          <a:ln w="9525">
            <a:noFill/>
            <a:miter lim="800000"/>
            <a:headEnd/>
            <a:tailEnd/>
          </a:ln>
        </p:spPr>
      </p:pic>
      <p:sp>
        <p:nvSpPr>
          <p:cNvPr id="83974" name="Line 13"/>
          <p:cNvSpPr>
            <a:spLocks noChangeShapeType="1"/>
          </p:cNvSpPr>
          <p:nvPr>
            <p:custDataLst>
              <p:tags r:id="rId2"/>
            </p:custDataLst>
          </p:nvPr>
        </p:nvSpPr>
        <p:spPr bwMode="auto">
          <a:xfrm>
            <a:off x="457200" y="1066800"/>
            <a:ext cx="8077200" cy="0"/>
          </a:xfrm>
          <a:prstGeom prst="line">
            <a:avLst/>
          </a:prstGeom>
          <a:noFill/>
          <a:ln w="38100">
            <a:solidFill>
              <a:srgbClr val="990000"/>
            </a:solidFill>
            <a:round/>
            <a:headEnd/>
            <a:tailEnd/>
          </a:ln>
        </p:spPr>
        <p:txBody>
          <a:bodyPr/>
          <a:lstStyle/>
          <a:p>
            <a:endParaRPr lang="en-US"/>
          </a:p>
        </p:txBody>
      </p:sp>
      <p:pic>
        <p:nvPicPr>
          <p:cNvPr id="83975" name="Picture 14" descr="Family"/>
          <p:cNvPicPr>
            <a:picLocks noChangeAspect="1" noChangeArrowheads="1"/>
          </p:cNvPicPr>
          <p:nvPr/>
        </p:nvPicPr>
        <p:blipFill>
          <a:blip r:embed="rId6"/>
          <a:srcRect/>
          <a:stretch>
            <a:fillRect/>
          </a:stretch>
        </p:blipFill>
        <p:spPr bwMode="auto">
          <a:xfrm>
            <a:off x="990600" y="1371600"/>
            <a:ext cx="1676400" cy="2438400"/>
          </a:xfrm>
          <a:prstGeom prst="rect">
            <a:avLst/>
          </a:prstGeom>
          <a:noFill/>
          <a:ln w="9525">
            <a:noFill/>
            <a:miter lim="800000"/>
            <a:headEnd/>
            <a:tailEnd/>
          </a:ln>
        </p:spPr>
      </p:pic>
      <p:pic>
        <p:nvPicPr>
          <p:cNvPr id="83976" name="Picture 15" descr="Father and son"/>
          <p:cNvPicPr>
            <a:picLocks noChangeAspect="1" noChangeArrowheads="1"/>
          </p:cNvPicPr>
          <p:nvPr/>
        </p:nvPicPr>
        <p:blipFill>
          <a:blip r:embed="rId7"/>
          <a:srcRect/>
          <a:stretch>
            <a:fillRect/>
          </a:stretch>
        </p:blipFill>
        <p:spPr bwMode="auto">
          <a:xfrm>
            <a:off x="6629400" y="4419600"/>
            <a:ext cx="1404938" cy="1676400"/>
          </a:xfrm>
          <a:prstGeom prst="rect">
            <a:avLst/>
          </a:prstGeom>
          <a:noFill/>
          <a:ln w="9525">
            <a:noFill/>
            <a:miter lim="800000"/>
            <a:headEnd/>
            <a:tailEnd/>
          </a:ln>
        </p:spPr>
      </p:pic>
      <p:pic>
        <p:nvPicPr>
          <p:cNvPr id="83977" name="Picture 16" descr="Woman walking next to woman in wheelchair outdoors."/>
          <p:cNvPicPr>
            <a:picLocks noChangeAspect="1" noChangeArrowheads="1"/>
          </p:cNvPicPr>
          <p:nvPr/>
        </p:nvPicPr>
        <p:blipFill>
          <a:blip r:embed="rId8"/>
          <a:srcRect/>
          <a:stretch>
            <a:fillRect/>
          </a:stretch>
        </p:blipFill>
        <p:spPr bwMode="auto">
          <a:xfrm>
            <a:off x="1219200" y="4114800"/>
            <a:ext cx="1401763" cy="1752600"/>
          </a:xfrm>
          <a:prstGeom prst="rect">
            <a:avLst/>
          </a:prstGeom>
          <a:noFill/>
          <a:ln w="9525">
            <a:noFill/>
            <a:miter lim="800000"/>
            <a:headEnd/>
            <a:tailEnd/>
          </a:ln>
        </p:spPr>
      </p:pic>
      <p:pic>
        <p:nvPicPr>
          <p:cNvPr id="83978" name="Picture 17" descr="Happy family"/>
          <p:cNvPicPr>
            <a:picLocks noChangeAspect="1" noChangeArrowheads="1"/>
          </p:cNvPicPr>
          <p:nvPr/>
        </p:nvPicPr>
        <p:blipFill>
          <a:blip r:embed="rId9"/>
          <a:srcRect/>
          <a:stretch>
            <a:fillRect/>
          </a:stretch>
        </p:blipFill>
        <p:spPr bwMode="auto">
          <a:xfrm>
            <a:off x="4114800" y="4876800"/>
            <a:ext cx="1447800" cy="990600"/>
          </a:xfrm>
          <a:prstGeom prst="rect">
            <a:avLst/>
          </a:prstGeom>
          <a:noFill/>
          <a:ln w="9525">
            <a:noFill/>
            <a:miter lim="800000"/>
            <a:headEnd/>
            <a:tailEnd/>
          </a:ln>
        </p:spPr>
      </p:pic>
      <p:sp>
        <p:nvSpPr>
          <p:cNvPr id="83979" name="Slide Number Placeholder 1"/>
          <p:cNvSpPr>
            <a:spLocks noGrp="1"/>
          </p:cNvSpPr>
          <p:nvPr>
            <p:ph type="sldNum" sz="quarter" idx="12"/>
          </p:nvPr>
        </p:nvSpPr>
        <p:spPr>
          <a:noFill/>
        </p:spPr>
        <p:txBody>
          <a:bodyPr/>
          <a:lstStyle/>
          <a:p>
            <a:fld id="{D0BAF739-6CAF-4D74-AC93-E05F359A8BA0}" type="slidenum">
              <a:rPr lang="en-US" smtClean="0">
                <a:cs typeface="Arial" charset="0"/>
              </a:rPr>
              <a:pPr/>
              <a:t>32</a:t>
            </a:fld>
            <a:endParaRPr lang="en-US" smtClean="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86018"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86019" name="Rectangle 2"/>
          <p:cNvSpPr>
            <a:spLocks noChangeArrowheads="1"/>
          </p:cNvSpPr>
          <p:nvPr/>
        </p:nvSpPr>
        <p:spPr bwMode="auto">
          <a:xfrm>
            <a:off x="152400" y="1371600"/>
            <a:ext cx="8839200" cy="2514600"/>
          </a:xfrm>
          <a:prstGeom prst="rect">
            <a:avLst/>
          </a:prstGeom>
          <a:noFill/>
          <a:ln w="9525">
            <a:noFill/>
            <a:miter lim="800000"/>
            <a:headEnd/>
            <a:tailEnd/>
          </a:ln>
        </p:spPr>
        <p:txBody>
          <a:bodyPr anchor="ctr"/>
          <a:lstStyle/>
          <a:p>
            <a:pPr algn="ctr"/>
            <a:r>
              <a:rPr lang="en-US" sz="3200"/>
              <a:t>Characteristics of Culturally &amp; Linguistically Competent Organizations</a:t>
            </a:r>
          </a:p>
        </p:txBody>
      </p:sp>
      <p:pic>
        <p:nvPicPr>
          <p:cNvPr id="86020" name="Picture 3" descr="Nccc logo"/>
          <p:cNvPicPr>
            <a:picLocks noChangeAspect="1" noChangeArrowheads="1"/>
          </p:cNvPicPr>
          <p:nvPr>
            <p:custDataLst>
              <p:tags r:id="rId2"/>
            </p:custDataLst>
          </p:nvPr>
        </p:nvPicPr>
        <p:blipFill>
          <a:blip r:embed="rId5"/>
          <a:srcRect/>
          <a:stretch>
            <a:fillRect/>
          </a:stretch>
        </p:blipFill>
        <p:spPr bwMode="auto">
          <a:xfrm>
            <a:off x="3429000" y="4038600"/>
            <a:ext cx="2209800" cy="1517650"/>
          </a:xfrm>
          <a:prstGeom prst="rect">
            <a:avLst/>
          </a:prstGeom>
          <a:solidFill>
            <a:schemeClr val="accent1"/>
          </a:solidFill>
          <a:ln w="9525">
            <a:noFill/>
            <a:miter lim="800000"/>
            <a:headEnd/>
            <a:tailEnd/>
          </a:ln>
        </p:spPr>
      </p:pic>
      <p:sp>
        <p:nvSpPr>
          <p:cNvPr id="86021" name="Slide Number Placeholder 1"/>
          <p:cNvSpPr>
            <a:spLocks noGrp="1"/>
          </p:cNvSpPr>
          <p:nvPr>
            <p:ph type="sldNum" sz="quarter" idx="12"/>
          </p:nvPr>
        </p:nvSpPr>
        <p:spPr>
          <a:noFill/>
        </p:spPr>
        <p:txBody>
          <a:bodyPr/>
          <a:lstStyle/>
          <a:p>
            <a:fld id="{5CF8D056-4499-4745-BC11-180143AA1397}" type="slidenum">
              <a:rPr lang="en-US" smtClean="0">
                <a:cs typeface="Arial" charset="0"/>
              </a:rPr>
              <a:pPr/>
              <a:t>33</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88066" name="Line 4"/>
          <p:cNvSpPr>
            <a:spLocks noChangeShapeType="1"/>
          </p:cNvSpPr>
          <p:nvPr>
            <p:custDataLst>
              <p:tags r:id="rId2"/>
            </p:custDataLst>
          </p:nvPr>
        </p:nvSpPr>
        <p:spPr bwMode="auto">
          <a:xfrm>
            <a:off x="381000" y="1295400"/>
            <a:ext cx="8077200" cy="0"/>
          </a:xfrm>
          <a:prstGeom prst="line">
            <a:avLst/>
          </a:prstGeom>
          <a:noFill/>
          <a:ln w="38100">
            <a:solidFill>
              <a:srgbClr val="990000"/>
            </a:solidFill>
            <a:round/>
            <a:headEnd/>
            <a:tailEnd/>
          </a:ln>
        </p:spPr>
        <p:txBody>
          <a:bodyPr/>
          <a:lstStyle/>
          <a:p>
            <a:endParaRPr lang="en-US"/>
          </a:p>
        </p:txBody>
      </p:sp>
      <p:sp>
        <p:nvSpPr>
          <p:cNvPr id="88067"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88068" name="Rectangle 9"/>
          <p:cNvSpPr>
            <a:spLocks noChangeArrowheads="1"/>
          </p:cNvSpPr>
          <p:nvPr/>
        </p:nvSpPr>
        <p:spPr bwMode="auto">
          <a:xfrm>
            <a:off x="685800" y="1371600"/>
            <a:ext cx="7162800" cy="4340225"/>
          </a:xfrm>
          <a:prstGeom prst="rect">
            <a:avLst/>
          </a:prstGeom>
          <a:solidFill>
            <a:schemeClr val="bg1"/>
          </a:solidFill>
          <a:ln w="9525">
            <a:noFill/>
            <a:miter lim="800000"/>
            <a:headEnd/>
            <a:tailEnd/>
          </a:ln>
        </p:spPr>
        <p:txBody>
          <a:bodyPr>
            <a:spAutoFit/>
          </a:bodyPr>
          <a:lstStyle/>
          <a:p>
            <a:pPr>
              <a:spcBef>
                <a:spcPct val="50000"/>
              </a:spcBef>
              <a:buClr>
                <a:srgbClr val="003300"/>
              </a:buClr>
              <a:buFont typeface="Wingdings 2" pitchFamily="18" charset="2"/>
              <a:buBlip>
                <a:blip r:embed="rId5"/>
              </a:buBlip>
            </a:pPr>
            <a:r>
              <a:rPr lang="en-US" sz="2400">
                <a:latin typeface="ZapfHumnst Dm BT"/>
              </a:rPr>
              <a:t>  </a:t>
            </a:r>
            <a:r>
              <a:rPr lang="en-US" sz="2400"/>
              <a:t>philosophy</a:t>
            </a:r>
          </a:p>
          <a:p>
            <a:pPr>
              <a:spcBef>
                <a:spcPct val="50000"/>
              </a:spcBef>
              <a:buClr>
                <a:srgbClr val="003300"/>
              </a:buClr>
              <a:buFont typeface="Wingdings 2" pitchFamily="18" charset="2"/>
              <a:buBlip>
                <a:blip r:embed="rId5"/>
              </a:buBlip>
            </a:pPr>
            <a:r>
              <a:rPr lang="en-US" sz="2400"/>
              <a:t>  mission statement </a:t>
            </a:r>
          </a:p>
          <a:p>
            <a:pPr>
              <a:spcBef>
                <a:spcPct val="50000"/>
              </a:spcBef>
              <a:buClr>
                <a:srgbClr val="003300"/>
              </a:buClr>
              <a:buFont typeface="Wingdings 2" pitchFamily="18" charset="2"/>
              <a:buBlip>
                <a:blip r:embed="rId5"/>
              </a:buBlip>
            </a:pPr>
            <a:r>
              <a:rPr lang="en-US" sz="2400"/>
              <a:t>  policy, structures, procedures, practices </a:t>
            </a:r>
          </a:p>
          <a:p>
            <a:pPr>
              <a:spcBef>
                <a:spcPct val="50000"/>
              </a:spcBef>
              <a:buClr>
                <a:srgbClr val="003300"/>
              </a:buClr>
              <a:buFont typeface="Wingdings 2" pitchFamily="18" charset="2"/>
              <a:buBlip>
                <a:blip r:embed="rId5"/>
              </a:buBlip>
            </a:pPr>
            <a:r>
              <a:rPr lang="en-US" sz="2400"/>
              <a:t>  diverse, knowledgeable &amp; skilled workforce </a:t>
            </a:r>
          </a:p>
          <a:p>
            <a:pPr>
              <a:spcBef>
                <a:spcPct val="50000"/>
              </a:spcBef>
              <a:buClr>
                <a:srgbClr val="003300"/>
              </a:buClr>
              <a:buFont typeface="Wingdings 2" pitchFamily="18" charset="2"/>
              <a:buBlip>
                <a:blip r:embed="rId5"/>
              </a:buBlip>
            </a:pPr>
            <a:r>
              <a:rPr lang="en-US" sz="2400"/>
              <a:t>  dedicated resources &amp; incentives</a:t>
            </a:r>
          </a:p>
          <a:p>
            <a:pPr>
              <a:spcBef>
                <a:spcPct val="50000"/>
              </a:spcBef>
              <a:buClr>
                <a:srgbClr val="003300"/>
              </a:buClr>
              <a:buFont typeface="Wingdings 2" pitchFamily="18" charset="2"/>
              <a:buBlip>
                <a:blip r:embed="rId5"/>
              </a:buBlip>
            </a:pPr>
            <a:r>
              <a:rPr lang="en-US" sz="2400"/>
              <a:t>  community engagement &amp; partnerships</a:t>
            </a:r>
          </a:p>
          <a:p>
            <a:pPr>
              <a:spcBef>
                <a:spcPct val="50000"/>
              </a:spcBef>
              <a:buClr>
                <a:srgbClr val="003300"/>
              </a:buClr>
              <a:buFont typeface="Wingdings 2" pitchFamily="18" charset="2"/>
              <a:buBlip>
                <a:blip r:embed="rId5"/>
              </a:buBlip>
            </a:pPr>
            <a:r>
              <a:rPr lang="en-US" sz="2400"/>
              <a:t>  publish &amp; disseminate </a:t>
            </a:r>
          </a:p>
          <a:p>
            <a:pPr>
              <a:spcBef>
                <a:spcPct val="50000"/>
              </a:spcBef>
              <a:buClr>
                <a:srgbClr val="003300"/>
              </a:buClr>
              <a:buFont typeface="Wingdings 2" pitchFamily="18" charset="2"/>
              <a:buBlip>
                <a:blip r:embed="rId5"/>
              </a:buBlip>
            </a:pPr>
            <a:r>
              <a:rPr lang="en-US" sz="2400"/>
              <a:t>  advocacy  </a:t>
            </a:r>
            <a:endParaRPr lang="en-US" sz="2800">
              <a:latin typeface="ZapfHumnst Dm BT"/>
            </a:endParaRPr>
          </a:p>
        </p:txBody>
      </p:sp>
      <p:sp>
        <p:nvSpPr>
          <p:cNvPr id="592906" name="Rectangle 10"/>
          <p:cNvSpPr>
            <a:spLocks noChangeArrowheads="1"/>
          </p:cNvSpPr>
          <p:nvPr/>
        </p:nvSpPr>
        <p:spPr bwMode="auto">
          <a:xfrm>
            <a:off x="533400" y="152400"/>
            <a:ext cx="8153400" cy="990600"/>
          </a:xfrm>
          <a:prstGeom prst="rect">
            <a:avLst/>
          </a:prstGeom>
          <a:noFill/>
          <a:ln w="12700">
            <a:noFill/>
            <a:miter lim="800000"/>
            <a:headEnd/>
            <a:tailEnd/>
          </a:ln>
          <a:effectLst/>
        </p:spPr>
        <p:txBody>
          <a:bodyPr lIns="90488" tIns="44450" rIns="90488" bIns="44450" anchor="ctr"/>
          <a:lstStyle/>
          <a:p>
            <a:pPr algn="ctr">
              <a:defRPr/>
            </a:pPr>
            <a:r>
              <a:rPr lang="en-US" sz="3200" b="1">
                <a:effectLst>
                  <a:outerShdw blurRad="38100" dist="38100" dir="2700000" algn="tl">
                    <a:srgbClr val="C0C0C0"/>
                  </a:outerShdw>
                </a:effectLst>
                <a:cs typeface="+mn-cs"/>
              </a:rPr>
              <a:t>Characteristics of Culturally &amp; Linguistically Competent Organizations</a:t>
            </a:r>
          </a:p>
        </p:txBody>
      </p:sp>
      <p:sp>
        <p:nvSpPr>
          <p:cNvPr id="88070" name="Text Box 8"/>
          <p:cNvSpPr txBox="1">
            <a:spLocks noChangeArrowheads="1"/>
          </p:cNvSpPr>
          <p:nvPr/>
        </p:nvSpPr>
        <p:spPr bwMode="auto">
          <a:xfrm>
            <a:off x="41148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88071"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88072" name="Slide Number Placeholder 1"/>
          <p:cNvSpPr>
            <a:spLocks noGrp="1"/>
          </p:cNvSpPr>
          <p:nvPr>
            <p:ph type="sldNum" sz="quarter" idx="12"/>
          </p:nvPr>
        </p:nvSpPr>
        <p:spPr>
          <a:noFill/>
        </p:spPr>
        <p:txBody>
          <a:bodyPr/>
          <a:lstStyle/>
          <a:p>
            <a:fld id="{ACEEA5BB-DAE2-42A5-AB89-6F7C49178417}" type="slidenum">
              <a:rPr lang="en-US" smtClean="0">
                <a:cs typeface="Arial" charset="0"/>
              </a:rPr>
              <a:pPr/>
              <a:t>34</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90114"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CILs</a:t>
            </a:r>
          </a:p>
        </p:txBody>
      </p:sp>
      <p:pic>
        <p:nvPicPr>
          <p:cNvPr id="90115" name="Picture 2" descr="MP900390083[1]"/>
          <p:cNvPicPr>
            <a:picLocks noChangeAspect="1" noChangeArrowheads="1"/>
          </p:cNvPicPr>
          <p:nvPr>
            <p:custDataLst>
              <p:tags r:id="rId2"/>
            </p:custDataLst>
          </p:nvPr>
        </p:nvPicPr>
        <p:blipFill>
          <a:blip r:embed="rId6"/>
          <a:srcRect/>
          <a:stretch>
            <a:fillRect/>
          </a:stretch>
        </p:blipFill>
        <p:spPr bwMode="auto">
          <a:xfrm>
            <a:off x="7315200" y="609600"/>
            <a:ext cx="1828800" cy="5638800"/>
          </a:xfrm>
          <a:prstGeom prst="rect">
            <a:avLst/>
          </a:prstGeom>
          <a:noFill/>
          <a:ln w="9525">
            <a:noFill/>
            <a:miter lim="800000"/>
            <a:headEnd/>
            <a:tailEnd/>
          </a:ln>
        </p:spPr>
      </p:pic>
      <p:sp>
        <p:nvSpPr>
          <p:cNvPr id="8" name="Rectangle 7"/>
          <p:cNvSpPr/>
          <p:nvPr/>
        </p:nvSpPr>
        <p:spPr>
          <a:xfrm>
            <a:off x="533400" y="1143000"/>
            <a:ext cx="6324600" cy="5078413"/>
          </a:xfrm>
          <a:prstGeom prst="rect">
            <a:avLst/>
          </a:prstGeom>
        </p:spPr>
        <p:txBody>
          <a:bodyPr>
            <a:spAutoFit/>
          </a:bodyPr>
          <a:lstStyle/>
          <a:p>
            <a:pPr marL="342900" indent="-342900">
              <a:buFontTx/>
              <a:buBlip>
                <a:blip r:embed="rId7"/>
              </a:buBlip>
              <a:defRPr/>
            </a:pPr>
            <a:r>
              <a:rPr lang="en-US" sz="1800" dirty="0">
                <a:cs typeface="+mn-cs"/>
              </a:rPr>
              <a:t>Do the CIL’s disability awareness training activities </a:t>
            </a:r>
          </a:p>
          <a:p>
            <a:pPr>
              <a:defRPr/>
            </a:pPr>
            <a:r>
              <a:rPr lang="en-US" sz="1800" dirty="0">
                <a:cs typeface="+mn-cs"/>
              </a:rPr>
              <a:t> </a:t>
            </a:r>
            <a:r>
              <a:rPr lang="en-US" sz="1800" dirty="0">
                <a:cs typeface="+mn-cs"/>
              </a:rPr>
              <a:t>    address cultural and linguistic differences?</a:t>
            </a:r>
          </a:p>
          <a:p>
            <a:pPr>
              <a:defRPr/>
            </a:pPr>
            <a:endParaRPr lang="en-US" sz="1800" dirty="0">
              <a:cs typeface="+mn-cs"/>
            </a:endParaRPr>
          </a:p>
          <a:p>
            <a:pPr>
              <a:buFontTx/>
              <a:buBlip>
                <a:blip r:embed="rId7"/>
              </a:buBlip>
              <a:defRPr/>
            </a:pPr>
            <a:r>
              <a:rPr lang="en-US" sz="1800" dirty="0">
                <a:cs typeface="+mn-cs"/>
              </a:rPr>
              <a:t> </a:t>
            </a:r>
            <a:r>
              <a:rPr lang="en-US" sz="1800" dirty="0">
                <a:cs typeface="+mn-cs"/>
              </a:rPr>
              <a:t> Does the CIL conduct training in languages other </a:t>
            </a:r>
          </a:p>
          <a:p>
            <a:pPr>
              <a:defRPr/>
            </a:pPr>
            <a:r>
              <a:rPr lang="en-US" sz="1800" dirty="0">
                <a:cs typeface="+mn-cs"/>
              </a:rPr>
              <a:t> </a:t>
            </a:r>
            <a:r>
              <a:rPr lang="en-US" sz="1800" dirty="0">
                <a:cs typeface="+mn-cs"/>
              </a:rPr>
              <a:t>    than English? </a:t>
            </a:r>
          </a:p>
          <a:p>
            <a:pPr>
              <a:defRPr/>
            </a:pPr>
            <a:endParaRPr lang="en-US" sz="1800" dirty="0">
              <a:cs typeface="+mn-cs"/>
            </a:endParaRPr>
          </a:p>
          <a:p>
            <a:pPr>
              <a:buFontTx/>
              <a:buBlip>
                <a:blip r:embed="rId7"/>
              </a:buBlip>
              <a:defRPr/>
            </a:pPr>
            <a:r>
              <a:rPr lang="en-US" sz="1800" dirty="0">
                <a:cs typeface="+mn-cs"/>
              </a:rPr>
              <a:t> </a:t>
            </a:r>
            <a:r>
              <a:rPr lang="en-US" sz="1800" dirty="0">
                <a:cs typeface="+mn-cs"/>
              </a:rPr>
              <a:t> Are CIL staff knowledgeable of culturally-defined </a:t>
            </a:r>
          </a:p>
          <a:p>
            <a:pPr>
              <a:defRPr/>
            </a:pPr>
            <a:r>
              <a:rPr lang="en-US" sz="1800" dirty="0">
                <a:cs typeface="+mn-cs"/>
              </a:rPr>
              <a:t> </a:t>
            </a:r>
            <a:r>
              <a:rPr lang="en-US" sz="1800" dirty="0">
                <a:cs typeface="+mn-cs"/>
              </a:rPr>
              <a:t>   beliefs and practices related to advocacy?</a:t>
            </a:r>
          </a:p>
          <a:p>
            <a:pPr>
              <a:defRPr/>
            </a:pPr>
            <a:endParaRPr lang="en-US" sz="1800" dirty="0">
              <a:cs typeface="+mn-cs"/>
            </a:endParaRPr>
          </a:p>
          <a:p>
            <a:pPr marL="342900" indent="-342900">
              <a:buFontTx/>
              <a:buBlip>
                <a:blip r:embed="rId7"/>
              </a:buBlip>
              <a:defRPr/>
            </a:pPr>
            <a:r>
              <a:rPr lang="en-US" sz="1800" dirty="0">
                <a:cs typeface="+mn-cs"/>
              </a:rPr>
              <a:t>Does the CIL collaborate with ethnic and/or community-based organizations concerned with social justice for culturally and linguistically diverse groups?</a:t>
            </a:r>
          </a:p>
          <a:p>
            <a:pPr marL="342900" indent="-342900">
              <a:buFontTx/>
              <a:buBlip>
                <a:blip r:embed="rId7"/>
              </a:buBlip>
              <a:defRPr/>
            </a:pPr>
            <a:endParaRPr lang="en-US" sz="1800" dirty="0">
              <a:cs typeface="+mn-cs"/>
            </a:endParaRPr>
          </a:p>
          <a:p>
            <a:pPr>
              <a:buFontTx/>
              <a:buBlip>
                <a:blip r:embed="rId7"/>
              </a:buBlip>
              <a:defRPr/>
            </a:pPr>
            <a:r>
              <a:rPr lang="en-US" sz="1800" dirty="0">
                <a:cs typeface="+mn-cs"/>
              </a:rPr>
              <a:t> </a:t>
            </a:r>
            <a:r>
              <a:rPr lang="en-US" sz="1800" dirty="0">
                <a:cs typeface="+mn-cs"/>
              </a:rPr>
              <a:t> Does the CIL advocate for reducing disparities in </a:t>
            </a:r>
          </a:p>
          <a:p>
            <a:pPr>
              <a:defRPr/>
            </a:pPr>
            <a:r>
              <a:rPr lang="en-US" sz="1800" dirty="0">
                <a:cs typeface="+mn-cs"/>
              </a:rPr>
              <a:t> </a:t>
            </a:r>
            <a:r>
              <a:rPr lang="en-US" sz="1800" dirty="0">
                <a:cs typeface="+mn-cs"/>
              </a:rPr>
              <a:t>    services and supports among the population of </a:t>
            </a:r>
          </a:p>
          <a:p>
            <a:pPr>
              <a:defRPr/>
            </a:pPr>
            <a:r>
              <a:rPr lang="en-US" sz="1800" dirty="0">
                <a:cs typeface="+mn-cs"/>
              </a:rPr>
              <a:t>     people who experience disability (e.g. race, </a:t>
            </a:r>
          </a:p>
          <a:p>
            <a:pPr>
              <a:defRPr/>
            </a:pPr>
            <a:r>
              <a:rPr lang="en-US" sz="1800" dirty="0">
                <a:cs typeface="+mn-cs"/>
              </a:rPr>
              <a:t>     ethnicity, primary language spoken, geographic </a:t>
            </a:r>
          </a:p>
          <a:p>
            <a:pPr>
              <a:defRPr/>
            </a:pPr>
            <a:r>
              <a:rPr lang="en-US" sz="1800" dirty="0">
                <a:cs typeface="+mn-cs"/>
              </a:rPr>
              <a:t>     locale)?</a:t>
            </a:r>
          </a:p>
        </p:txBody>
      </p:sp>
      <p:pic>
        <p:nvPicPr>
          <p:cNvPr id="90117" name="Picture 5" descr="Nccc logo"/>
          <p:cNvPicPr>
            <a:picLocks noChangeAspect="1" noChangeArrowheads="1"/>
          </p:cNvPicPr>
          <p:nvPr>
            <p:custDataLst>
              <p:tags r:id="rId3"/>
            </p:custDataLst>
          </p:nvPr>
        </p:nvPicPr>
        <p:blipFill>
          <a:blip r:embed="rId8"/>
          <a:srcRect/>
          <a:stretch>
            <a:fillRect/>
          </a:stretch>
        </p:blipFill>
        <p:spPr bwMode="auto">
          <a:xfrm>
            <a:off x="8382000" y="6477000"/>
            <a:ext cx="762000" cy="398463"/>
          </a:xfrm>
          <a:prstGeom prst="rect">
            <a:avLst/>
          </a:prstGeom>
          <a:noFill/>
          <a:ln w="9525">
            <a:noFill/>
            <a:miter lim="800000"/>
            <a:headEnd/>
            <a:tailEnd/>
          </a:ln>
        </p:spPr>
      </p:pic>
      <p:sp>
        <p:nvSpPr>
          <p:cNvPr id="90118"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90119" name="TextBox 1"/>
          <p:cNvSpPr txBox="1">
            <a:spLocks noChangeArrowheads="1"/>
          </p:cNvSpPr>
          <p:nvPr/>
        </p:nvSpPr>
        <p:spPr bwMode="auto">
          <a:xfrm>
            <a:off x="533400" y="685800"/>
            <a:ext cx="5257800" cy="492125"/>
          </a:xfrm>
          <a:prstGeom prst="rect">
            <a:avLst/>
          </a:prstGeom>
          <a:noFill/>
          <a:ln w="9525">
            <a:noFill/>
            <a:miter lim="800000"/>
            <a:headEnd/>
            <a:tailEnd/>
          </a:ln>
        </p:spPr>
        <p:txBody>
          <a:bodyPr>
            <a:spAutoFit/>
          </a:bodyPr>
          <a:lstStyle/>
          <a:p>
            <a:r>
              <a:rPr lang="en-US" u="sng"/>
              <a:t>Individual and Systems Advocacy</a:t>
            </a:r>
          </a:p>
        </p:txBody>
      </p:sp>
      <p:sp>
        <p:nvSpPr>
          <p:cNvPr id="90120" name="Slide Number Placeholder 2"/>
          <p:cNvSpPr>
            <a:spLocks noGrp="1"/>
          </p:cNvSpPr>
          <p:nvPr>
            <p:ph type="sldNum" sz="quarter" idx="12"/>
          </p:nvPr>
        </p:nvSpPr>
        <p:spPr>
          <a:noFill/>
        </p:spPr>
        <p:txBody>
          <a:bodyPr/>
          <a:lstStyle/>
          <a:p>
            <a:fld id="{ABE19829-4B0C-4625-9146-227776644004}" type="slidenum">
              <a:rPr lang="en-US" smtClean="0">
                <a:cs typeface="Arial" charset="0"/>
              </a:rPr>
              <a:pPr/>
              <a:t>35</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92162"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CILs</a:t>
            </a:r>
          </a:p>
        </p:txBody>
      </p:sp>
      <p:pic>
        <p:nvPicPr>
          <p:cNvPr id="92163" name="Picture 2" descr="MP900390083[1]"/>
          <p:cNvPicPr>
            <a:picLocks noChangeAspect="1" noChangeArrowheads="1"/>
          </p:cNvPicPr>
          <p:nvPr>
            <p:custDataLst>
              <p:tags r:id="rId2"/>
            </p:custDataLst>
          </p:nvPr>
        </p:nvPicPr>
        <p:blipFill>
          <a:blip r:embed="rId6"/>
          <a:srcRect/>
          <a:stretch>
            <a:fillRect/>
          </a:stretch>
        </p:blipFill>
        <p:spPr bwMode="auto">
          <a:xfrm>
            <a:off x="7315200" y="609600"/>
            <a:ext cx="1828800" cy="5638800"/>
          </a:xfrm>
          <a:prstGeom prst="rect">
            <a:avLst/>
          </a:prstGeom>
          <a:noFill/>
          <a:ln w="9525">
            <a:noFill/>
            <a:miter lim="800000"/>
            <a:headEnd/>
            <a:tailEnd/>
          </a:ln>
        </p:spPr>
      </p:pic>
      <p:sp>
        <p:nvSpPr>
          <p:cNvPr id="8" name="Rectangle 7"/>
          <p:cNvSpPr/>
          <p:nvPr/>
        </p:nvSpPr>
        <p:spPr>
          <a:xfrm>
            <a:off x="533400" y="1143000"/>
            <a:ext cx="6324600" cy="4800600"/>
          </a:xfrm>
          <a:prstGeom prst="rect">
            <a:avLst/>
          </a:prstGeom>
        </p:spPr>
        <p:txBody>
          <a:bodyPr>
            <a:spAutoFit/>
          </a:bodyPr>
          <a:lstStyle/>
          <a:p>
            <a:pPr marL="342900" indent="-342900">
              <a:buFontTx/>
              <a:buBlip>
                <a:blip r:embed="rId7"/>
              </a:buBlip>
              <a:defRPr/>
            </a:pPr>
            <a:r>
              <a:rPr lang="en-US" sz="1800" dirty="0">
                <a:cs typeface="+mn-cs"/>
              </a:rPr>
              <a:t>Does the CIL have the capacity to: </a:t>
            </a:r>
          </a:p>
          <a:p>
            <a:pPr>
              <a:defRPr/>
            </a:pPr>
            <a:r>
              <a:rPr lang="en-US" sz="1800" dirty="0">
                <a:cs typeface="+mn-cs"/>
              </a:rPr>
              <a:t>      (a)  respond to phone call and e-mail inquiries in </a:t>
            </a:r>
          </a:p>
          <a:p>
            <a:pPr>
              <a:defRPr/>
            </a:pPr>
            <a:r>
              <a:rPr lang="en-US" sz="1800" dirty="0">
                <a:cs typeface="+mn-cs"/>
              </a:rPr>
              <a:t>            languages other than English?</a:t>
            </a:r>
          </a:p>
          <a:p>
            <a:pPr>
              <a:defRPr/>
            </a:pPr>
            <a:r>
              <a:rPr lang="en-US" sz="1800" dirty="0">
                <a:cs typeface="+mn-cs"/>
              </a:rPr>
              <a:t> </a:t>
            </a:r>
            <a:r>
              <a:rPr lang="en-US" sz="1800" dirty="0">
                <a:cs typeface="+mn-cs"/>
              </a:rPr>
              <a:t>     (b)  disseminate information in multiple languages? </a:t>
            </a:r>
          </a:p>
          <a:p>
            <a:pPr>
              <a:defRPr/>
            </a:pPr>
            <a:endParaRPr lang="en-US" sz="1800" dirty="0">
              <a:cs typeface="+mn-cs"/>
            </a:endParaRPr>
          </a:p>
          <a:p>
            <a:pPr marL="342900" indent="-342900">
              <a:buFontTx/>
              <a:buBlip>
                <a:blip r:embed="rId7"/>
              </a:buBlip>
              <a:defRPr/>
            </a:pPr>
            <a:r>
              <a:rPr lang="en-US" sz="1800" dirty="0">
                <a:cs typeface="+mn-cs"/>
              </a:rPr>
              <a:t>Is the CIL aware of  and have relationship with community-based organizations that provide culturally and linguistically competent services and supports? </a:t>
            </a:r>
          </a:p>
          <a:p>
            <a:pPr>
              <a:defRPr/>
            </a:pPr>
            <a:endParaRPr lang="en-US" sz="1800" dirty="0">
              <a:cs typeface="+mn-cs"/>
            </a:endParaRPr>
          </a:p>
          <a:p>
            <a:pPr marL="342900" indent="-342900">
              <a:buFontTx/>
              <a:buBlip>
                <a:blip r:embed="rId7"/>
              </a:buBlip>
              <a:defRPr/>
            </a:pPr>
            <a:r>
              <a:rPr lang="en-US" sz="1800" dirty="0">
                <a:cs typeface="+mn-cs"/>
              </a:rPr>
              <a:t>Does the CIL conduct follow-up to determine the extent to which referrals and information met the cultural and linguistic needs of individuals who experience disabilities?  Is this information provided to organizations providing services and supports?</a:t>
            </a:r>
          </a:p>
          <a:p>
            <a:pPr>
              <a:defRPr/>
            </a:pPr>
            <a:endParaRPr lang="en-US" sz="1800" dirty="0">
              <a:cs typeface="+mn-cs"/>
            </a:endParaRPr>
          </a:p>
          <a:p>
            <a:pPr>
              <a:buFontTx/>
              <a:buBlip>
                <a:blip r:embed="rId7"/>
              </a:buBlip>
              <a:defRPr/>
            </a:pPr>
            <a:r>
              <a:rPr lang="en-US" sz="1800" dirty="0">
                <a:cs typeface="+mn-cs"/>
              </a:rPr>
              <a:t> </a:t>
            </a:r>
            <a:r>
              <a:rPr lang="en-US" sz="1800" dirty="0">
                <a:cs typeface="+mn-cs"/>
              </a:rPr>
              <a:t> Does the CIL screen printed information for literacy levels </a:t>
            </a:r>
          </a:p>
          <a:p>
            <a:pPr>
              <a:defRPr/>
            </a:pPr>
            <a:r>
              <a:rPr lang="en-US" sz="1800" dirty="0">
                <a:cs typeface="+mn-cs"/>
              </a:rPr>
              <a:t> </a:t>
            </a:r>
            <a:r>
              <a:rPr lang="en-US" sz="1800" dirty="0">
                <a:cs typeface="+mn-cs"/>
              </a:rPr>
              <a:t>    and cultural appropriateness? </a:t>
            </a:r>
          </a:p>
        </p:txBody>
      </p:sp>
      <p:pic>
        <p:nvPicPr>
          <p:cNvPr id="92165" name="Picture 5" descr="Nccc logo"/>
          <p:cNvPicPr>
            <a:picLocks noChangeAspect="1" noChangeArrowheads="1"/>
          </p:cNvPicPr>
          <p:nvPr>
            <p:custDataLst>
              <p:tags r:id="rId3"/>
            </p:custDataLst>
          </p:nvPr>
        </p:nvPicPr>
        <p:blipFill>
          <a:blip r:embed="rId8"/>
          <a:srcRect/>
          <a:stretch>
            <a:fillRect/>
          </a:stretch>
        </p:blipFill>
        <p:spPr bwMode="auto">
          <a:xfrm>
            <a:off x="8382000" y="6477000"/>
            <a:ext cx="762000" cy="398463"/>
          </a:xfrm>
          <a:prstGeom prst="rect">
            <a:avLst/>
          </a:prstGeom>
          <a:noFill/>
          <a:ln w="9525">
            <a:noFill/>
            <a:miter lim="800000"/>
            <a:headEnd/>
            <a:tailEnd/>
          </a:ln>
        </p:spPr>
      </p:pic>
      <p:sp>
        <p:nvSpPr>
          <p:cNvPr id="92166"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92167" name="TextBox 1"/>
          <p:cNvSpPr txBox="1">
            <a:spLocks noChangeArrowheads="1"/>
          </p:cNvSpPr>
          <p:nvPr/>
        </p:nvSpPr>
        <p:spPr bwMode="auto">
          <a:xfrm>
            <a:off x="685800" y="685800"/>
            <a:ext cx="4191000" cy="492125"/>
          </a:xfrm>
          <a:prstGeom prst="rect">
            <a:avLst/>
          </a:prstGeom>
          <a:noFill/>
          <a:ln w="9525">
            <a:noFill/>
            <a:miter lim="800000"/>
            <a:headEnd/>
            <a:tailEnd/>
          </a:ln>
        </p:spPr>
        <p:txBody>
          <a:bodyPr>
            <a:spAutoFit/>
          </a:bodyPr>
          <a:lstStyle/>
          <a:p>
            <a:r>
              <a:rPr lang="en-US" u="sng"/>
              <a:t>Information and Referral </a:t>
            </a:r>
          </a:p>
        </p:txBody>
      </p:sp>
      <p:sp>
        <p:nvSpPr>
          <p:cNvPr id="92168" name="Slide Number Placeholder 2"/>
          <p:cNvSpPr>
            <a:spLocks noGrp="1"/>
          </p:cNvSpPr>
          <p:nvPr>
            <p:ph type="sldNum" sz="quarter" idx="12"/>
          </p:nvPr>
        </p:nvSpPr>
        <p:spPr>
          <a:noFill/>
        </p:spPr>
        <p:txBody>
          <a:bodyPr/>
          <a:lstStyle/>
          <a:p>
            <a:fld id="{17495203-93CF-49DD-9E60-A87E73D02365}" type="slidenum">
              <a:rPr lang="en-US" smtClean="0">
                <a:cs typeface="Arial" charset="0"/>
              </a:rPr>
              <a:pPr/>
              <a:t>36</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94210"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CILs</a:t>
            </a:r>
          </a:p>
        </p:txBody>
      </p:sp>
      <p:pic>
        <p:nvPicPr>
          <p:cNvPr id="94211" name="Picture 2" descr="MP900390083[1]"/>
          <p:cNvPicPr>
            <a:picLocks noChangeAspect="1" noChangeArrowheads="1"/>
          </p:cNvPicPr>
          <p:nvPr>
            <p:custDataLst>
              <p:tags r:id="rId2"/>
            </p:custDataLst>
          </p:nvPr>
        </p:nvPicPr>
        <p:blipFill>
          <a:blip r:embed="rId6"/>
          <a:srcRect/>
          <a:stretch>
            <a:fillRect/>
          </a:stretch>
        </p:blipFill>
        <p:spPr bwMode="auto">
          <a:xfrm>
            <a:off x="7315200" y="609600"/>
            <a:ext cx="1828800" cy="5638800"/>
          </a:xfrm>
          <a:prstGeom prst="rect">
            <a:avLst/>
          </a:prstGeom>
          <a:noFill/>
          <a:ln w="9525">
            <a:noFill/>
            <a:miter lim="800000"/>
            <a:headEnd/>
            <a:tailEnd/>
          </a:ln>
        </p:spPr>
      </p:pic>
      <p:sp>
        <p:nvSpPr>
          <p:cNvPr id="8" name="Rectangle 7"/>
          <p:cNvSpPr/>
          <p:nvPr/>
        </p:nvSpPr>
        <p:spPr>
          <a:xfrm>
            <a:off x="533400" y="1584325"/>
            <a:ext cx="6324600" cy="3970338"/>
          </a:xfrm>
          <a:prstGeom prst="rect">
            <a:avLst/>
          </a:prstGeom>
        </p:spPr>
        <p:txBody>
          <a:bodyPr>
            <a:spAutoFit/>
          </a:bodyPr>
          <a:lstStyle/>
          <a:p>
            <a:pPr marL="342900" indent="-342900">
              <a:buFontTx/>
              <a:buBlip>
                <a:blip r:embed="rId7"/>
              </a:buBlip>
              <a:defRPr/>
            </a:pPr>
            <a:r>
              <a:rPr lang="en-US" sz="1800" dirty="0">
                <a:cs typeface="+mn-cs"/>
              </a:rPr>
              <a:t>Does the CIL offer peer support that recognizes preference for racial, ethnic, language, gender and age concordance? </a:t>
            </a:r>
          </a:p>
          <a:p>
            <a:pPr>
              <a:defRPr/>
            </a:pPr>
            <a:endParaRPr lang="en-US" sz="1800" dirty="0">
              <a:cs typeface="+mn-cs"/>
            </a:endParaRPr>
          </a:p>
          <a:p>
            <a:pPr marL="342900" indent="-342900">
              <a:buFontTx/>
              <a:buBlip>
                <a:blip r:embed="rId7"/>
              </a:buBlip>
              <a:defRPr/>
            </a:pPr>
            <a:r>
              <a:rPr lang="en-US" sz="1800" dirty="0">
                <a:cs typeface="+mn-cs"/>
              </a:rPr>
              <a:t>Are “peers” provided training and/or coaching to recognize and respond to differing world views about disability?</a:t>
            </a:r>
          </a:p>
          <a:p>
            <a:pPr>
              <a:defRPr/>
            </a:pPr>
            <a:endParaRPr lang="en-US" sz="1800" dirty="0">
              <a:cs typeface="+mn-cs"/>
            </a:endParaRPr>
          </a:p>
          <a:p>
            <a:pPr marL="342900" indent="-342900">
              <a:buFontTx/>
              <a:buBlip>
                <a:blip r:embed="rId7"/>
              </a:buBlip>
              <a:defRPr/>
            </a:pPr>
            <a:r>
              <a:rPr lang="en-US" sz="1800" dirty="0">
                <a:cs typeface="+mn-cs"/>
              </a:rPr>
              <a:t>Does the CIL have peers who speak languages other than English?</a:t>
            </a:r>
          </a:p>
          <a:p>
            <a:pPr>
              <a:defRPr/>
            </a:pPr>
            <a:endParaRPr lang="en-US" sz="1800" dirty="0">
              <a:cs typeface="+mn-cs"/>
            </a:endParaRPr>
          </a:p>
          <a:p>
            <a:pPr marL="342900" indent="-342900">
              <a:buFontTx/>
              <a:buBlip>
                <a:blip r:embed="rId7"/>
              </a:buBlip>
              <a:defRPr/>
            </a:pPr>
            <a:r>
              <a:rPr lang="en-US" sz="1800" dirty="0">
                <a:cs typeface="+mn-cs"/>
              </a:rPr>
              <a:t>Are peers knowledgeable of how to work with foreign language interpreters?</a:t>
            </a:r>
          </a:p>
          <a:p>
            <a:pPr marL="342900" indent="-342900">
              <a:buFontTx/>
              <a:buBlip>
                <a:blip r:embed="rId7"/>
              </a:buBlip>
              <a:defRPr/>
            </a:pPr>
            <a:endParaRPr lang="en-US" sz="1800" dirty="0">
              <a:cs typeface="+mn-cs"/>
            </a:endParaRPr>
          </a:p>
        </p:txBody>
      </p:sp>
      <p:pic>
        <p:nvPicPr>
          <p:cNvPr id="94213" name="Picture 5" descr="Nccc logo"/>
          <p:cNvPicPr>
            <a:picLocks noChangeAspect="1" noChangeArrowheads="1"/>
          </p:cNvPicPr>
          <p:nvPr>
            <p:custDataLst>
              <p:tags r:id="rId3"/>
            </p:custDataLst>
          </p:nvPr>
        </p:nvPicPr>
        <p:blipFill>
          <a:blip r:embed="rId8"/>
          <a:srcRect/>
          <a:stretch>
            <a:fillRect/>
          </a:stretch>
        </p:blipFill>
        <p:spPr bwMode="auto">
          <a:xfrm>
            <a:off x="8382000" y="6477000"/>
            <a:ext cx="762000" cy="398463"/>
          </a:xfrm>
          <a:prstGeom prst="rect">
            <a:avLst/>
          </a:prstGeom>
          <a:noFill/>
          <a:ln w="9525">
            <a:noFill/>
            <a:miter lim="800000"/>
            <a:headEnd/>
            <a:tailEnd/>
          </a:ln>
        </p:spPr>
      </p:pic>
      <p:sp>
        <p:nvSpPr>
          <p:cNvPr id="94214"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94215" name="TextBox 1"/>
          <p:cNvSpPr txBox="1">
            <a:spLocks noChangeArrowheads="1"/>
          </p:cNvSpPr>
          <p:nvPr/>
        </p:nvSpPr>
        <p:spPr bwMode="auto">
          <a:xfrm>
            <a:off x="609600" y="688975"/>
            <a:ext cx="2286000" cy="492125"/>
          </a:xfrm>
          <a:prstGeom prst="rect">
            <a:avLst/>
          </a:prstGeom>
          <a:noFill/>
          <a:ln w="9525">
            <a:noFill/>
            <a:miter lim="800000"/>
            <a:headEnd/>
            <a:tailEnd/>
          </a:ln>
        </p:spPr>
        <p:txBody>
          <a:bodyPr>
            <a:spAutoFit/>
          </a:bodyPr>
          <a:lstStyle/>
          <a:p>
            <a:r>
              <a:rPr lang="en-US" u="sng"/>
              <a:t>Peer  Support  </a:t>
            </a:r>
          </a:p>
        </p:txBody>
      </p:sp>
      <p:sp>
        <p:nvSpPr>
          <p:cNvPr id="94216" name="Slide Number Placeholder 2"/>
          <p:cNvSpPr>
            <a:spLocks noGrp="1"/>
          </p:cNvSpPr>
          <p:nvPr>
            <p:ph type="sldNum" sz="quarter" idx="12"/>
          </p:nvPr>
        </p:nvSpPr>
        <p:spPr>
          <a:noFill/>
        </p:spPr>
        <p:txBody>
          <a:bodyPr/>
          <a:lstStyle/>
          <a:p>
            <a:fld id="{D03040C4-1392-484C-902C-6F5561E5017A}" type="slidenum">
              <a:rPr lang="en-US" smtClean="0">
                <a:cs typeface="Arial" charset="0"/>
              </a:rPr>
              <a:pPr/>
              <a:t>37</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96258"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CILs</a:t>
            </a:r>
          </a:p>
        </p:txBody>
      </p:sp>
      <p:pic>
        <p:nvPicPr>
          <p:cNvPr id="96259" name="Picture 2" descr="MP900390083[1]"/>
          <p:cNvPicPr>
            <a:picLocks noChangeAspect="1" noChangeArrowheads="1"/>
          </p:cNvPicPr>
          <p:nvPr>
            <p:custDataLst>
              <p:tags r:id="rId2"/>
            </p:custDataLst>
          </p:nvPr>
        </p:nvPicPr>
        <p:blipFill>
          <a:blip r:embed="rId6"/>
          <a:srcRect/>
          <a:stretch>
            <a:fillRect/>
          </a:stretch>
        </p:blipFill>
        <p:spPr bwMode="auto">
          <a:xfrm>
            <a:off x="7315200" y="609600"/>
            <a:ext cx="1828800" cy="5638800"/>
          </a:xfrm>
          <a:prstGeom prst="rect">
            <a:avLst/>
          </a:prstGeom>
          <a:noFill/>
          <a:ln w="9525">
            <a:noFill/>
            <a:miter lim="800000"/>
            <a:headEnd/>
            <a:tailEnd/>
          </a:ln>
        </p:spPr>
      </p:pic>
      <p:sp>
        <p:nvSpPr>
          <p:cNvPr id="8" name="Rectangle 7"/>
          <p:cNvSpPr/>
          <p:nvPr/>
        </p:nvSpPr>
        <p:spPr>
          <a:xfrm>
            <a:off x="500063" y="1398588"/>
            <a:ext cx="6324600" cy="3416300"/>
          </a:xfrm>
          <a:prstGeom prst="rect">
            <a:avLst/>
          </a:prstGeom>
        </p:spPr>
        <p:txBody>
          <a:bodyPr>
            <a:spAutoFit/>
          </a:bodyPr>
          <a:lstStyle/>
          <a:p>
            <a:pPr marL="342900" indent="-342900">
              <a:buFontTx/>
              <a:buBlip>
                <a:blip r:embed="rId7"/>
              </a:buBlip>
              <a:defRPr/>
            </a:pPr>
            <a:r>
              <a:rPr lang="en-US" sz="1800" dirty="0">
                <a:cs typeface="+mn-cs"/>
              </a:rPr>
              <a:t>Does the CIL’s independent living skills training address  culturally defined beliefs about independence? </a:t>
            </a:r>
          </a:p>
          <a:p>
            <a:pPr>
              <a:defRPr/>
            </a:pPr>
            <a:endParaRPr lang="en-US" sz="1800" dirty="0">
              <a:cs typeface="+mn-cs"/>
            </a:endParaRPr>
          </a:p>
          <a:p>
            <a:pPr>
              <a:buFontTx/>
              <a:buBlip>
                <a:blip r:embed="rId7"/>
              </a:buBlip>
              <a:defRPr/>
            </a:pPr>
            <a:r>
              <a:rPr lang="en-US" sz="1800" dirty="0">
                <a:cs typeface="+mn-cs"/>
              </a:rPr>
              <a:t> </a:t>
            </a:r>
            <a:r>
              <a:rPr lang="en-US" sz="1800" dirty="0">
                <a:cs typeface="+mn-cs"/>
              </a:rPr>
              <a:t> Do CIL staff collaborate with natural, helping networks of </a:t>
            </a:r>
          </a:p>
          <a:p>
            <a:pPr>
              <a:defRPr/>
            </a:pPr>
            <a:r>
              <a:rPr lang="en-US" sz="1800" dirty="0">
                <a:cs typeface="+mn-cs"/>
              </a:rPr>
              <a:t> </a:t>
            </a:r>
            <a:r>
              <a:rPr lang="en-US" sz="1800" dirty="0">
                <a:cs typeface="+mn-cs"/>
              </a:rPr>
              <a:t>    supports within diverse communities to conduct training?  </a:t>
            </a:r>
          </a:p>
          <a:p>
            <a:pPr>
              <a:defRPr/>
            </a:pPr>
            <a:endParaRPr lang="en-US" sz="1800" dirty="0">
              <a:cs typeface="+mn-cs"/>
            </a:endParaRPr>
          </a:p>
          <a:p>
            <a:pPr>
              <a:buFontTx/>
              <a:buBlip>
                <a:blip r:embed="rId7"/>
              </a:buBlip>
              <a:defRPr/>
            </a:pPr>
            <a:r>
              <a:rPr lang="en-US" sz="1800" dirty="0">
                <a:cs typeface="+mn-cs"/>
              </a:rPr>
              <a:t> </a:t>
            </a:r>
            <a:r>
              <a:rPr lang="en-US" sz="1800" dirty="0">
                <a:cs typeface="+mn-cs"/>
              </a:rPr>
              <a:t> Does the CIL use cultural brokers to assist with </a:t>
            </a:r>
          </a:p>
          <a:p>
            <a:pPr>
              <a:defRPr/>
            </a:pPr>
            <a:r>
              <a:rPr lang="en-US" sz="1800" dirty="0">
                <a:cs typeface="+mn-cs"/>
              </a:rPr>
              <a:t> </a:t>
            </a:r>
            <a:r>
              <a:rPr lang="en-US" sz="1800" dirty="0">
                <a:cs typeface="+mn-cs"/>
              </a:rPr>
              <a:t>   curriculum development that provides a cultural context </a:t>
            </a:r>
          </a:p>
          <a:p>
            <a:pPr>
              <a:defRPr/>
            </a:pPr>
            <a:r>
              <a:rPr lang="en-US" sz="1800" dirty="0">
                <a:cs typeface="+mn-cs"/>
              </a:rPr>
              <a:t>    for independent living in diverse communities? </a:t>
            </a:r>
          </a:p>
          <a:p>
            <a:pPr>
              <a:defRPr/>
            </a:pPr>
            <a:endParaRPr lang="en-US" sz="1800" dirty="0">
              <a:cs typeface="+mn-cs"/>
            </a:endParaRPr>
          </a:p>
          <a:p>
            <a:pPr marL="285750" indent="-285750">
              <a:buFontTx/>
              <a:buBlip>
                <a:blip r:embed="rId7"/>
              </a:buBlip>
              <a:defRPr/>
            </a:pPr>
            <a:r>
              <a:rPr lang="en-US" sz="1800" dirty="0">
                <a:cs typeface="+mn-cs"/>
              </a:rPr>
              <a:t>Does the CIL conduct independent living skills training in languages other than English?</a:t>
            </a:r>
          </a:p>
        </p:txBody>
      </p:sp>
      <p:pic>
        <p:nvPicPr>
          <p:cNvPr id="96261" name="Picture 5" descr="Nccc logo"/>
          <p:cNvPicPr>
            <a:picLocks noChangeAspect="1" noChangeArrowheads="1"/>
          </p:cNvPicPr>
          <p:nvPr>
            <p:custDataLst>
              <p:tags r:id="rId3"/>
            </p:custDataLst>
          </p:nvPr>
        </p:nvPicPr>
        <p:blipFill>
          <a:blip r:embed="rId8"/>
          <a:srcRect/>
          <a:stretch>
            <a:fillRect/>
          </a:stretch>
        </p:blipFill>
        <p:spPr bwMode="auto">
          <a:xfrm>
            <a:off x="8382000" y="6477000"/>
            <a:ext cx="762000" cy="398463"/>
          </a:xfrm>
          <a:prstGeom prst="rect">
            <a:avLst/>
          </a:prstGeom>
          <a:noFill/>
          <a:ln w="9525">
            <a:noFill/>
            <a:miter lim="800000"/>
            <a:headEnd/>
            <a:tailEnd/>
          </a:ln>
        </p:spPr>
      </p:pic>
      <p:sp>
        <p:nvSpPr>
          <p:cNvPr id="96262"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96263" name="TextBox 1"/>
          <p:cNvSpPr txBox="1">
            <a:spLocks noChangeArrowheads="1"/>
          </p:cNvSpPr>
          <p:nvPr/>
        </p:nvSpPr>
        <p:spPr bwMode="auto">
          <a:xfrm>
            <a:off x="609600" y="685800"/>
            <a:ext cx="5257800" cy="492125"/>
          </a:xfrm>
          <a:prstGeom prst="rect">
            <a:avLst/>
          </a:prstGeom>
          <a:noFill/>
          <a:ln w="9525">
            <a:noFill/>
            <a:miter lim="800000"/>
            <a:headEnd/>
            <a:tailEnd/>
          </a:ln>
        </p:spPr>
        <p:txBody>
          <a:bodyPr>
            <a:spAutoFit/>
          </a:bodyPr>
          <a:lstStyle/>
          <a:p>
            <a:r>
              <a:rPr lang="en-US" u="sng"/>
              <a:t>Independent Living Skills Training</a:t>
            </a:r>
          </a:p>
        </p:txBody>
      </p:sp>
      <p:sp>
        <p:nvSpPr>
          <p:cNvPr id="96264" name="Slide Number Placeholder 2"/>
          <p:cNvSpPr>
            <a:spLocks noGrp="1"/>
          </p:cNvSpPr>
          <p:nvPr>
            <p:ph type="sldNum" sz="quarter" idx="12"/>
          </p:nvPr>
        </p:nvSpPr>
        <p:spPr>
          <a:noFill/>
        </p:spPr>
        <p:txBody>
          <a:bodyPr/>
          <a:lstStyle/>
          <a:p>
            <a:fld id="{ABE965DF-4C7C-4631-8A06-16B8420AFA7C}" type="slidenum">
              <a:rPr lang="en-US" smtClean="0">
                <a:cs typeface="Arial" charset="0"/>
              </a:rPr>
              <a:pPr/>
              <a:t>38</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24578"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24579" name="Rectangle 2"/>
          <p:cNvSpPr>
            <a:spLocks noChangeArrowheads="1"/>
          </p:cNvSpPr>
          <p:nvPr/>
        </p:nvSpPr>
        <p:spPr bwMode="auto">
          <a:xfrm>
            <a:off x="152400" y="1371600"/>
            <a:ext cx="8839200" cy="2514600"/>
          </a:xfrm>
          <a:prstGeom prst="rect">
            <a:avLst/>
          </a:prstGeom>
          <a:noFill/>
          <a:ln w="9525">
            <a:noFill/>
            <a:miter lim="800000"/>
            <a:headEnd/>
            <a:tailEnd/>
          </a:ln>
        </p:spPr>
        <p:txBody>
          <a:bodyPr anchor="ctr"/>
          <a:lstStyle/>
          <a:p>
            <a:pPr algn="ctr"/>
            <a:r>
              <a:rPr lang="en-US" sz="3200"/>
              <a:t>Exploring the Multiple Dimensions of Culture </a:t>
            </a:r>
          </a:p>
          <a:p>
            <a:pPr algn="ctr"/>
            <a:r>
              <a:rPr lang="en-US" sz="3200"/>
              <a:t>and How They Intersect with Disability    </a:t>
            </a:r>
          </a:p>
        </p:txBody>
      </p:sp>
      <p:pic>
        <p:nvPicPr>
          <p:cNvPr id="24580" name="Picture 3" descr="NCCC logo"/>
          <p:cNvPicPr>
            <a:picLocks noChangeAspect="1" noChangeArrowheads="1"/>
          </p:cNvPicPr>
          <p:nvPr>
            <p:custDataLst>
              <p:tags r:id="rId2"/>
            </p:custDataLst>
          </p:nvPr>
        </p:nvPicPr>
        <p:blipFill>
          <a:blip r:embed="rId5"/>
          <a:srcRect/>
          <a:stretch>
            <a:fillRect/>
          </a:stretch>
        </p:blipFill>
        <p:spPr bwMode="auto">
          <a:xfrm>
            <a:off x="3429000" y="4038600"/>
            <a:ext cx="2209800" cy="1517650"/>
          </a:xfrm>
          <a:prstGeom prst="rect">
            <a:avLst/>
          </a:prstGeom>
          <a:solidFill>
            <a:schemeClr val="accent1"/>
          </a:solidFill>
          <a:ln w="9525">
            <a:noFill/>
            <a:miter lim="800000"/>
            <a:headEnd/>
            <a:tailEnd/>
          </a:ln>
        </p:spPr>
      </p:pic>
      <p:sp>
        <p:nvSpPr>
          <p:cNvPr id="24581" name="Slide Number Placeholder 1"/>
          <p:cNvSpPr>
            <a:spLocks noGrp="1"/>
          </p:cNvSpPr>
          <p:nvPr>
            <p:ph type="sldNum" sz="quarter" idx="12"/>
          </p:nvPr>
        </p:nvSpPr>
        <p:spPr>
          <a:noFill/>
        </p:spPr>
        <p:txBody>
          <a:bodyPr/>
          <a:lstStyle/>
          <a:p>
            <a:fld id="{698A9BEB-486A-4C02-BA19-64BC953307DE}" type="slidenum">
              <a:rPr lang="en-US" smtClean="0">
                <a:cs typeface="Arial" charset="0"/>
              </a:rPr>
              <a:pPr/>
              <a:t>3</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838200" y="1905000"/>
            <a:ext cx="7620000" cy="2895600"/>
          </a:xfrm>
          <a:prstGeom prst="wedgeRoundRectCallout">
            <a:avLst>
              <a:gd name="adj1" fmla="val -21023"/>
              <a:gd name="adj2" fmla="val 88508"/>
              <a:gd name="adj3" fmla="val 16667"/>
            </a:avLst>
          </a:prstGeom>
          <a:solidFill>
            <a:srgbClr val="FF9933"/>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dirty="0">
                <a:solidFill>
                  <a:schemeClr val="tx1"/>
                </a:solidFill>
              </a:rPr>
              <a:t>The services I need, </a:t>
            </a:r>
          </a:p>
          <a:p>
            <a:pPr algn="ctr">
              <a:defRPr/>
            </a:pPr>
            <a:r>
              <a:rPr lang="en-US" sz="3400" dirty="0">
                <a:solidFill>
                  <a:schemeClr val="tx1"/>
                </a:solidFill>
              </a:rPr>
              <a:t>from a perspective I can relate to,</a:t>
            </a:r>
          </a:p>
          <a:p>
            <a:pPr algn="ctr">
              <a:defRPr/>
            </a:pPr>
            <a:r>
              <a:rPr lang="en-US" sz="3400" dirty="0">
                <a:solidFill>
                  <a:schemeClr val="tx1"/>
                </a:solidFill>
              </a:rPr>
              <a:t>i</a:t>
            </a:r>
            <a:r>
              <a:rPr lang="en-US" sz="3400" dirty="0">
                <a:solidFill>
                  <a:schemeClr val="tx1"/>
                </a:solidFill>
              </a:rPr>
              <a:t>n a language I am comfortable with,</a:t>
            </a:r>
          </a:p>
          <a:p>
            <a:pPr algn="ctr">
              <a:defRPr/>
            </a:pPr>
            <a:r>
              <a:rPr lang="en-US" sz="3400" dirty="0">
                <a:solidFill>
                  <a:schemeClr val="tx1"/>
                </a:solidFill>
              </a:rPr>
              <a:t>a</a:t>
            </a:r>
            <a:r>
              <a:rPr lang="en-US" sz="3400" dirty="0">
                <a:solidFill>
                  <a:schemeClr val="tx1"/>
                </a:solidFill>
              </a:rPr>
              <a:t>t a location I can get to. </a:t>
            </a:r>
            <a:endParaRPr lang="en-US" sz="3400" dirty="0">
              <a:solidFill>
                <a:schemeClr val="tx1"/>
              </a:solidFill>
            </a:endParaRPr>
          </a:p>
        </p:txBody>
      </p:sp>
      <p:sp>
        <p:nvSpPr>
          <p:cNvPr id="98306" name="TextBox 2"/>
          <p:cNvSpPr txBox="1">
            <a:spLocks noChangeArrowheads="1"/>
          </p:cNvSpPr>
          <p:nvPr/>
        </p:nvSpPr>
        <p:spPr bwMode="auto">
          <a:xfrm>
            <a:off x="304800" y="228600"/>
            <a:ext cx="8382000" cy="1077913"/>
          </a:xfrm>
          <a:prstGeom prst="rect">
            <a:avLst/>
          </a:prstGeom>
          <a:noFill/>
          <a:ln w="9525">
            <a:noFill/>
            <a:miter lim="800000"/>
            <a:headEnd/>
            <a:tailEnd/>
          </a:ln>
        </p:spPr>
        <p:txBody>
          <a:bodyPr>
            <a:spAutoFit/>
          </a:bodyPr>
          <a:lstStyle/>
          <a:p>
            <a:pPr algn="ctr"/>
            <a:r>
              <a:rPr lang="en-US" sz="3200"/>
              <a:t>A Consumer Definition </a:t>
            </a:r>
          </a:p>
          <a:p>
            <a:pPr algn="ctr"/>
            <a:r>
              <a:rPr lang="en-US" sz="3200"/>
              <a:t>of Cultural and Linguistic Competence </a:t>
            </a:r>
          </a:p>
        </p:txBody>
      </p:sp>
      <p:sp>
        <p:nvSpPr>
          <p:cNvPr id="98307" name="Text Box 8"/>
          <p:cNvSpPr txBox="1">
            <a:spLocks noChangeArrowheads="1"/>
          </p:cNvSpPr>
          <p:nvPr/>
        </p:nvSpPr>
        <p:spPr bwMode="auto">
          <a:xfrm>
            <a:off x="4419600" y="6346825"/>
            <a:ext cx="4267200" cy="261938"/>
          </a:xfrm>
          <a:prstGeom prst="rect">
            <a:avLst/>
          </a:prstGeom>
          <a:noFill/>
          <a:ln w="9525">
            <a:noFill/>
            <a:miter lim="800000"/>
            <a:headEnd/>
            <a:tailEnd/>
          </a:ln>
        </p:spPr>
        <p:txBody>
          <a:bodyPr>
            <a:spAutoFit/>
          </a:bodyPr>
          <a:lstStyle/>
          <a:p>
            <a:pPr algn="r"/>
            <a:r>
              <a:rPr lang="en-US" sz="1100"/>
              <a:t>Slide Source:© 2011  -  National Center  for Cultural Competence</a:t>
            </a:r>
          </a:p>
        </p:txBody>
      </p:sp>
      <p:cxnSp>
        <p:nvCxnSpPr>
          <p:cNvPr id="6" name="Straight Connector 5"/>
          <p:cNvCxnSpPr/>
          <p:nvPr>
            <p:custDataLst>
              <p:tags r:id="rId2"/>
            </p:custDataLst>
          </p:nvPr>
        </p:nvCxnSpPr>
        <p:spPr>
          <a:xfrm>
            <a:off x="76200" y="1306513"/>
            <a:ext cx="8915400" cy="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
        <p:nvSpPr>
          <p:cNvPr id="98309" name="Slide Number Placeholder 4"/>
          <p:cNvSpPr>
            <a:spLocks noGrp="1"/>
          </p:cNvSpPr>
          <p:nvPr>
            <p:ph type="sldNum" sz="quarter" idx="12"/>
          </p:nvPr>
        </p:nvSpPr>
        <p:spPr>
          <a:noFill/>
        </p:spPr>
        <p:txBody>
          <a:bodyPr/>
          <a:lstStyle/>
          <a:p>
            <a:fld id="{FE498458-3E7B-45E2-AB3B-32AD882A841A}" type="slidenum">
              <a:rPr lang="en-US" smtClean="0">
                <a:cs typeface="Arial" charset="0"/>
              </a:rPr>
              <a:pPr/>
              <a:t>39</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0" y="1828800"/>
            <a:ext cx="9144000" cy="35337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4000" b="1" dirty="0">
                <a:latin typeface="+mn-lt"/>
                <a:cs typeface="+mn-cs"/>
              </a:rPr>
              <a:t>Cultural competence </a:t>
            </a:r>
          </a:p>
          <a:p>
            <a:pPr algn="ctr">
              <a:lnSpc>
                <a:spcPct val="40000"/>
              </a:lnSpc>
              <a:spcBef>
                <a:spcPct val="50000"/>
              </a:spcBef>
              <a:defRPr/>
            </a:pPr>
            <a:r>
              <a:rPr lang="en-US" sz="4000" b="1" dirty="0">
                <a:latin typeface="+mn-lt"/>
                <a:cs typeface="+mn-cs"/>
              </a:rPr>
              <a:t>and linguistic competence </a:t>
            </a:r>
          </a:p>
          <a:p>
            <a:pPr algn="ctr">
              <a:lnSpc>
                <a:spcPct val="40000"/>
              </a:lnSpc>
              <a:spcBef>
                <a:spcPct val="50000"/>
              </a:spcBef>
              <a:defRPr/>
            </a:pPr>
            <a:r>
              <a:rPr lang="en-US" sz="4000" b="1" dirty="0">
                <a:latin typeface="+mn-lt"/>
                <a:cs typeface="+mn-cs"/>
              </a:rPr>
              <a:t>are a life’s journey … </a:t>
            </a:r>
          </a:p>
          <a:p>
            <a:pPr algn="ctr">
              <a:lnSpc>
                <a:spcPct val="40000"/>
              </a:lnSpc>
              <a:spcBef>
                <a:spcPct val="50000"/>
              </a:spcBef>
              <a:defRPr/>
            </a:pPr>
            <a:r>
              <a:rPr lang="en-US" sz="4000" b="1" dirty="0">
                <a:latin typeface="+mn-lt"/>
                <a:cs typeface="+mn-cs"/>
              </a:rPr>
              <a:t>not a destination</a:t>
            </a:r>
          </a:p>
          <a:p>
            <a:pPr algn="ctr">
              <a:lnSpc>
                <a:spcPct val="40000"/>
              </a:lnSpc>
              <a:spcBef>
                <a:spcPct val="50000"/>
              </a:spcBef>
              <a:defRPr/>
            </a:pPr>
            <a:endParaRPr lang="en-US" sz="4000" b="1" dirty="0">
              <a:latin typeface="+mn-lt"/>
              <a:cs typeface="+mn-cs"/>
            </a:endParaRPr>
          </a:p>
          <a:p>
            <a:pPr algn="ctr">
              <a:lnSpc>
                <a:spcPct val="40000"/>
              </a:lnSpc>
              <a:spcBef>
                <a:spcPct val="50000"/>
              </a:spcBef>
              <a:defRPr/>
            </a:pPr>
            <a:r>
              <a:rPr lang="en-US" sz="4000" b="1" dirty="0">
                <a:latin typeface="+mn-lt"/>
                <a:cs typeface="+mn-cs"/>
              </a:rPr>
              <a:t>Safe travels! </a:t>
            </a:r>
          </a:p>
        </p:txBody>
      </p:sp>
      <p:pic>
        <p:nvPicPr>
          <p:cNvPr id="99330" name="Picture 3" descr="graphic or road going toward horizon"/>
          <p:cNvPicPr>
            <a:picLocks noChangeAspect="1" noChangeArrowheads="1"/>
          </p:cNvPicPr>
          <p:nvPr>
            <p:custDataLst>
              <p:tags r:id="rId2"/>
            </p:custDataLst>
          </p:nvPr>
        </p:nvPicPr>
        <p:blipFill>
          <a:blip r:embed="rId5"/>
          <a:srcRect/>
          <a:stretch>
            <a:fillRect/>
          </a:stretch>
        </p:blipFill>
        <p:spPr bwMode="auto">
          <a:xfrm>
            <a:off x="0" y="0"/>
            <a:ext cx="9144000" cy="1828800"/>
          </a:xfrm>
          <a:prstGeom prst="rect">
            <a:avLst/>
          </a:prstGeom>
          <a:noFill/>
          <a:ln w="9525">
            <a:noFill/>
            <a:miter lim="800000"/>
            <a:headEnd/>
            <a:tailEnd/>
          </a:ln>
        </p:spPr>
      </p:pic>
      <p:sp>
        <p:nvSpPr>
          <p:cNvPr id="99331" name="Rectangle 4"/>
          <p:cNvSpPr>
            <a:spLocks noChangeArrowheads="1"/>
          </p:cNvSpPr>
          <p:nvPr/>
        </p:nvSpPr>
        <p:spPr bwMode="auto">
          <a:xfrm>
            <a:off x="4419600" y="6324600"/>
            <a:ext cx="4572000" cy="406400"/>
          </a:xfrm>
          <a:prstGeom prst="rect">
            <a:avLst/>
          </a:prstGeom>
          <a:noFill/>
          <a:ln w="9525">
            <a:noFill/>
            <a:miter lim="800000"/>
            <a:headEnd/>
            <a:tailEnd/>
          </a:ln>
        </p:spPr>
        <p:txBody>
          <a:bodyPr>
            <a:spAutoFit/>
          </a:bodyPr>
          <a:lstStyle/>
          <a:p>
            <a:pPr algn="r">
              <a:lnSpc>
                <a:spcPct val="80000"/>
              </a:lnSpc>
              <a:spcBef>
                <a:spcPct val="50000"/>
              </a:spcBef>
            </a:pPr>
            <a:r>
              <a:rPr lang="en-US" sz="1200">
                <a:latin typeface="Kabel Bk BT"/>
              </a:rPr>
              <a:t>T.D. Goode</a:t>
            </a:r>
          </a:p>
          <a:p>
            <a:pPr algn="r">
              <a:lnSpc>
                <a:spcPct val="40000"/>
              </a:lnSpc>
              <a:spcBef>
                <a:spcPct val="50000"/>
              </a:spcBef>
            </a:pPr>
            <a:r>
              <a:rPr lang="en-US" sz="1200">
                <a:latin typeface="Kabel Bk BT"/>
              </a:rPr>
              <a:t>Slide Source:  National Center for Cultural Competence, 2010</a:t>
            </a:r>
          </a:p>
        </p:txBody>
      </p:sp>
      <p:sp>
        <p:nvSpPr>
          <p:cNvPr id="99332" name="Slide Number Placeholder 1"/>
          <p:cNvSpPr>
            <a:spLocks noGrp="1"/>
          </p:cNvSpPr>
          <p:nvPr>
            <p:ph type="sldNum" sz="quarter" idx="12"/>
          </p:nvPr>
        </p:nvSpPr>
        <p:spPr>
          <a:noFill/>
        </p:spPr>
        <p:txBody>
          <a:bodyPr/>
          <a:lstStyle/>
          <a:p>
            <a:fld id="{706F44B2-71FD-43AE-AC93-BEF6F066295C}" type="slidenum">
              <a:rPr lang="en-US" smtClean="0">
                <a:cs typeface="Arial" charset="0"/>
              </a:rPr>
              <a:pPr/>
              <a:t>40</a:t>
            </a:fld>
            <a:endParaRPr lang="en-US"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latin typeface="Calibri" pitchFamily="34" charset="0"/>
            </a:endParaRPr>
          </a:p>
        </p:txBody>
      </p:sp>
      <p:sp>
        <p:nvSpPr>
          <p:cNvPr id="58371"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defRPr/>
            </a:pPr>
            <a:r>
              <a:rPr lang="en-US" dirty="0">
                <a:latin typeface="+mn-lt"/>
                <a:cs typeface="+mn-cs"/>
              </a:rPr>
              <a:t>     </a:t>
            </a:r>
            <a:r>
              <a:rPr lang="en-US" sz="3600" dirty="0">
                <a:solidFill>
                  <a:schemeClr val="bg1"/>
                </a:solidFill>
                <a:latin typeface="+mn-lt"/>
                <a:cs typeface="+mn-cs"/>
              </a:rPr>
              <a:t>   </a:t>
            </a:r>
          </a:p>
        </p:txBody>
      </p:sp>
      <p:sp>
        <p:nvSpPr>
          <p:cNvPr id="101379" name="Rectangle 10"/>
          <p:cNvSpPr>
            <a:spLocks noChangeArrowheads="1"/>
          </p:cNvSpPr>
          <p:nvPr/>
        </p:nvSpPr>
        <p:spPr bwMode="auto">
          <a:xfrm>
            <a:off x="609600" y="2085975"/>
            <a:ext cx="8077200" cy="4124325"/>
          </a:xfrm>
          <a:prstGeom prst="rect">
            <a:avLst/>
          </a:prstGeom>
          <a:solidFill>
            <a:schemeClr val="bg1"/>
          </a:solidFill>
          <a:ln w="9525">
            <a:noFill/>
            <a:miter lim="800000"/>
            <a:headEnd/>
            <a:tailEnd/>
          </a:ln>
        </p:spPr>
        <p:txBody>
          <a:bodyPr>
            <a:spAutoFit/>
          </a:bodyPr>
          <a:lstStyle/>
          <a:p>
            <a:endParaRPr lang="en-US" sz="1400"/>
          </a:p>
          <a:p>
            <a:r>
              <a:rPr lang="en-US" sz="1800"/>
              <a:t>The content of and this PowerPoint presentation are copyrighted and are protected by </a:t>
            </a:r>
            <a:r>
              <a:rPr lang="en-US" sz="1800">
                <a:hlinkClick r:id="rId5"/>
              </a:rPr>
              <a:t>Georgetown University's copyright policies</a:t>
            </a:r>
            <a:r>
              <a:rPr lang="en-US" sz="1800"/>
              <a:t>. </a:t>
            </a:r>
          </a:p>
          <a:p>
            <a:endParaRPr lang="en-US" sz="1800" b="1"/>
          </a:p>
          <a:p>
            <a:r>
              <a:rPr lang="en-US" sz="1800" b="1"/>
              <a:t>Permission is required to use or modify this PowerPoint presentation:</a:t>
            </a:r>
          </a:p>
          <a:p>
            <a:pPr lvl="1">
              <a:buFont typeface="Wingdings" pitchFamily="2" charset="2"/>
              <a:buChar char="§"/>
            </a:pPr>
            <a:r>
              <a:rPr lang="en-US" sz="1800"/>
              <a:t>   in its entirety, individual slides, or excerpts.   </a:t>
            </a:r>
          </a:p>
          <a:p>
            <a:pPr lvl="1">
              <a:buFont typeface="Wingdings" pitchFamily="2" charset="2"/>
              <a:buChar char="§"/>
            </a:pPr>
            <a:r>
              <a:rPr lang="en-US" sz="1800"/>
              <a:t>   for broad or multiple dissemination. </a:t>
            </a:r>
          </a:p>
          <a:p>
            <a:pPr lvl="1">
              <a:buFont typeface="Wingdings" pitchFamily="2" charset="2"/>
              <a:buChar char="§"/>
            </a:pPr>
            <a:r>
              <a:rPr lang="en-US" sz="1800"/>
              <a:t>   for commercial purposes.  </a:t>
            </a:r>
          </a:p>
          <a:p>
            <a:endParaRPr lang="en-US" sz="1800"/>
          </a:p>
          <a:p>
            <a:r>
              <a:rPr lang="en-US" sz="1800"/>
              <a:t>To request permission and for more information, contact </a:t>
            </a:r>
            <a:r>
              <a:rPr lang="en-US" sz="1800">
                <a:hlinkClick r:id="rId6"/>
              </a:rPr>
              <a:t>cultural@georgetown.edu</a:t>
            </a:r>
            <a:r>
              <a:rPr lang="en-US" sz="1800"/>
              <a:t>.</a:t>
            </a:r>
          </a:p>
          <a:p>
            <a:endParaRPr lang="en-US" sz="1800"/>
          </a:p>
          <a:p>
            <a:r>
              <a:rPr lang="en-US" sz="1800"/>
              <a:t>Please visit our website at </a:t>
            </a:r>
            <a:r>
              <a:rPr lang="en-US" sz="1800">
                <a:hlinkClick r:id="rId7"/>
              </a:rPr>
              <a:t>http://nccc.georgetown.edu</a:t>
            </a:r>
            <a:endParaRPr lang="en-US" sz="1800"/>
          </a:p>
          <a:p>
            <a:endParaRPr lang="en-US" sz="1800"/>
          </a:p>
          <a:p>
            <a:endParaRPr lang="en-US" sz="1400"/>
          </a:p>
        </p:txBody>
      </p:sp>
      <p:sp>
        <p:nvSpPr>
          <p:cNvPr id="101380" name="TextBox 6"/>
          <p:cNvSpPr txBox="1">
            <a:spLocks noChangeArrowheads="1"/>
          </p:cNvSpPr>
          <p:nvPr/>
        </p:nvSpPr>
        <p:spPr bwMode="auto">
          <a:xfrm>
            <a:off x="2133600" y="1143000"/>
            <a:ext cx="6629400" cy="523875"/>
          </a:xfrm>
          <a:prstGeom prst="rect">
            <a:avLst/>
          </a:prstGeom>
          <a:noFill/>
          <a:ln w="9525">
            <a:noFill/>
            <a:miter lim="800000"/>
            <a:headEnd/>
            <a:tailEnd/>
          </a:ln>
        </p:spPr>
        <p:txBody>
          <a:bodyPr>
            <a:spAutoFit/>
          </a:bodyPr>
          <a:lstStyle/>
          <a:p>
            <a:r>
              <a:rPr lang="en-US" sz="2800"/>
              <a:t>National Center for Cultural Competence </a:t>
            </a:r>
          </a:p>
        </p:txBody>
      </p:sp>
      <p:sp>
        <p:nvSpPr>
          <p:cNvPr id="10138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101382" name="Picture 2" descr="Nccc logo"/>
          <p:cNvPicPr>
            <a:picLocks noChangeAspect="1" noChangeArrowheads="1"/>
          </p:cNvPicPr>
          <p:nvPr>
            <p:custDataLst>
              <p:tags r:id="rId2"/>
            </p:custDataLst>
          </p:nvPr>
        </p:nvPicPr>
        <p:blipFill>
          <a:blip r:embed="rId8"/>
          <a:srcRect/>
          <a:stretch>
            <a:fillRect/>
          </a:stretch>
        </p:blipFill>
        <p:spPr bwMode="auto">
          <a:xfrm>
            <a:off x="152400" y="700088"/>
            <a:ext cx="1905000" cy="1446212"/>
          </a:xfrm>
          <a:prstGeom prst="rect">
            <a:avLst/>
          </a:prstGeom>
          <a:noFill/>
          <a:ln w="9525">
            <a:noFill/>
            <a:miter lim="800000"/>
            <a:headEnd/>
            <a:tailEnd/>
          </a:ln>
        </p:spPr>
      </p:pic>
      <p:sp>
        <p:nvSpPr>
          <p:cNvPr id="101383" name="Slide Number Placeholder 1"/>
          <p:cNvSpPr>
            <a:spLocks noGrp="1"/>
          </p:cNvSpPr>
          <p:nvPr>
            <p:ph type="sldNum" sz="quarter" idx="12"/>
          </p:nvPr>
        </p:nvSpPr>
        <p:spPr>
          <a:xfrm>
            <a:off x="3124200" y="6245225"/>
            <a:ext cx="2895600" cy="476250"/>
          </a:xfrm>
          <a:noFill/>
        </p:spPr>
        <p:txBody>
          <a:bodyPr/>
          <a:lstStyle/>
          <a:p>
            <a:pPr algn="ctr"/>
            <a:fld id="{8F6EEB6C-FD80-42B8-88C1-1EEA54EA3F38}" type="slidenum">
              <a:rPr lang="en-US" smtClean="0">
                <a:cs typeface="Arial" charset="0"/>
              </a:rPr>
              <a:pPr algn="ctr"/>
              <a:t>41</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latin typeface="Calibri" pitchFamily="34" charset="0"/>
            </a:endParaRPr>
          </a:p>
        </p:txBody>
      </p:sp>
      <p:sp>
        <p:nvSpPr>
          <p:cNvPr id="103426" name="Slide Number Placeholder 3"/>
          <p:cNvSpPr>
            <a:spLocks noGrp="1"/>
          </p:cNvSpPr>
          <p:nvPr>
            <p:ph type="sldNum" sz="quarter" idx="12"/>
          </p:nvPr>
        </p:nvSpPr>
        <p:spPr>
          <a:xfrm>
            <a:off x="6629400" y="6430963"/>
            <a:ext cx="2362200" cy="244475"/>
          </a:xfrm>
          <a:noFill/>
        </p:spPr>
        <p:txBody>
          <a:bodyPr/>
          <a:lstStyle/>
          <a:p>
            <a:r>
              <a:rPr lang="en-US" sz="1000" b="1" smtClean="0">
                <a:cs typeface="Arial" charset="0"/>
              </a:rPr>
              <a:t>42</a:t>
            </a:r>
          </a:p>
        </p:txBody>
      </p:sp>
      <p:sp>
        <p:nvSpPr>
          <p:cNvPr id="103427" name="Title 5"/>
          <p:cNvSpPr>
            <a:spLocks noGrp="1"/>
          </p:cNvSpPr>
          <p:nvPr>
            <p:ph type="title"/>
          </p:nvPr>
        </p:nvSpPr>
        <p:spPr/>
        <p:txBody>
          <a:bodyPr/>
          <a:lstStyle/>
          <a:p>
            <a:pPr eaLnBrk="1" hangingPunct="1"/>
            <a:r>
              <a:rPr lang="en-US" sz="3600" b="1" smtClean="0"/>
              <a:t>Wrap Up and Evaluation</a:t>
            </a:r>
          </a:p>
        </p:txBody>
      </p:sp>
      <p:sp>
        <p:nvSpPr>
          <p:cNvPr id="45060" name="Content Placeholder 6"/>
          <p:cNvSpPr>
            <a:spLocks noGrp="1"/>
          </p:cNvSpPr>
          <p:nvPr>
            <p:ph type="body" idx="1"/>
          </p:nvPr>
        </p:nvSpPr>
        <p:spPr/>
        <p:txBody>
          <a:bodyPr/>
          <a:lstStyle/>
          <a:p>
            <a:pPr marL="0" indent="0" eaLnBrk="1" hangingPunct="1">
              <a:buFontTx/>
              <a:buNone/>
              <a:defRPr/>
            </a:pPr>
            <a:r>
              <a:rPr lang="en-US" dirty="0" smtClean="0"/>
              <a:t>Please complete the evaluation of this program by clicking here:</a:t>
            </a:r>
          </a:p>
          <a:p>
            <a:pPr eaLnBrk="1" hangingPunct="1">
              <a:buFontTx/>
              <a:buNone/>
              <a:defRPr/>
            </a:pPr>
            <a:r>
              <a:rPr lang="en-US" b="1" i="1" dirty="0">
                <a:hlinkClick r:id="rId3"/>
              </a:rPr>
              <a:t>https://</a:t>
            </a:r>
            <a:r>
              <a:rPr lang="en-US" b="1" i="1" dirty="0" smtClean="0">
                <a:hlinkClick r:id="rId3"/>
              </a:rPr>
              <a:t>vovici.com/wsb.dll/s/12291g4be7c</a:t>
            </a:r>
            <a:endParaRPr lang="en-US" b="1" i="1" dirty="0" smtClean="0"/>
          </a:p>
          <a:p>
            <a:pPr eaLnBrk="1" hangingPunct="1">
              <a:buFontTx/>
              <a:buNone/>
              <a:defRPr/>
            </a:pPr>
            <a:endParaRPr lang="en-US" b="1" i="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p:cNvSpPr>
            <a:spLocks noGrp="1" noChangeArrowheads="1"/>
          </p:cNvSpPr>
          <p:nvPr>
            <p:ph type="sldNum" sz="quarter" idx="12"/>
          </p:nvPr>
        </p:nvSpPr>
        <p:spPr>
          <a:xfrm>
            <a:off x="457200" y="6245225"/>
            <a:ext cx="2133600" cy="476250"/>
          </a:xfrm>
          <a:noFill/>
        </p:spPr>
        <p:txBody>
          <a:bodyPr/>
          <a:lstStyle/>
          <a:p>
            <a:pPr algn="l"/>
            <a:fld id="{3C6CE259-6BFB-4D11-BE93-6F615F5E37FB}" type="slidenum">
              <a:rPr lang="en-US" smtClean="0">
                <a:cs typeface="Arial" charset="0"/>
              </a:rPr>
              <a:pPr algn="l"/>
              <a:t>43</a:t>
            </a:fld>
            <a:endParaRPr lang="en-US" smtClean="0">
              <a:cs typeface="Arial" charset="0"/>
            </a:endParaRPr>
          </a:p>
        </p:txBody>
      </p:sp>
      <p:sp>
        <p:nvSpPr>
          <p:cNvPr id="104450" name="Slide Number Placeholder 3"/>
          <p:cNvSpPr txBox="1">
            <a:spLocks noGrp="1"/>
          </p:cNvSpPr>
          <p:nvPr/>
        </p:nvSpPr>
        <p:spPr bwMode="auto">
          <a:xfrm>
            <a:off x="152400" y="6384925"/>
            <a:ext cx="8763000" cy="396875"/>
          </a:xfrm>
          <a:prstGeom prst="rect">
            <a:avLst/>
          </a:prstGeom>
          <a:noFill/>
          <a:ln w="9525">
            <a:noFill/>
            <a:miter lim="800000"/>
            <a:headEnd/>
            <a:tailEnd/>
          </a:ln>
        </p:spPr>
        <p:txBody>
          <a:bodyPr/>
          <a:lstStyle/>
          <a:p>
            <a:endParaRPr lang="en-US" sz="1000">
              <a:solidFill>
                <a:schemeClr val="bg1"/>
              </a:solidFill>
            </a:endParaRPr>
          </a:p>
        </p:txBody>
      </p:sp>
      <p:sp>
        <p:nvSpPr>
          <p:cNvPr id="104451" name="Title 5"/>
          <p:cNvSpPr>
            <a:spLocks noGrp="1"/>
          </p:cNvSpPr>
          <p:nvPr>
            <p:ph type="title" idx="4294967295"/>
          </p:nvPr>
        </p:nvSpPr>
        <p:spPr>
          <a:xfrm>
            <a:off x="152400" y="274638"/>
            <a:ext cx="8763000" cy="715962"/>
          </a:xfrm>
        </p:spPr>
        <p:txBody>
          <a:bodyPr/>
          <a:lstStyle/>
          <a:p>
            <a:pPr eaLnBrk="1" hangingPunct="1"/>
            <a:r>
              <a:rPr lang="en-US" sz="3200" b="1" smtClean="0"/>
              <a:t>New Community Opportunities </a:t>
            </a:r>
            <a:br>
              <a:rPr lang="en-US" sz="3200" b="1" smtClean="0"/>
            </a:br>
            <a:r>
              <a:rPr lang="en-US" sz="3200" b="1" smtClean="0"/>
              <a:t>Attribution</a:t>
            </a:r>
          </a:p>
        </p:txBody>
      </p:sp>
      <p:sp>
        <p:nvSpPr>
          <p:cNvPr id="104452" name="Content Placeholder 6"/>
          <p:cNvSpPr>
            <a:spLocks noGrp="1"/>
          </p:cNvSpPr>
          <p:nvPr>
            <p:ph type="body" idx="1"/>
          </p:nvPr>
        </p:nvSpPr>
        <p:spPr>
          <a:xfrm>
            <a:off x="152400" y="1219200"/>
            <a:ext cx="8686800" cy="5029200"/>
          </a:xfrm>
        </p:spPr>
        <p:txBody>
          <a:bodyPr/>
          <a:lstStyle/>
          <a:p>
            <a:pPr eaLnBrk="1" hangingPunct="1">
              <a:buFontTx/>
              <a:buNone/>
            </a:pPr>
            <a:r>
              <a:rPr lang="en-US" sz="2200" smtClean="0"/>
              <a:t>	</a:t>
            </a:r>
            <a:r>
              <a:rPr lang="en-US" sz="2400" smtClean="0"/>
              <a:t>This webinar is presented by the New Community Opportunities Center, a national training and technical assistance project of ILRU, Independent Living Research Utilization. Support for development of this presentation was provided by the U.S. Department of Education, Rehabilitation Services Administration under grant number H400B100003. No official endorsement of the Department of Education should be inferred. Permission is granted for duplication of any portion of this slide presentation, providing that the following credit is given to the project: Developed as part of the New Community Opportunities Center at ILRU.</a:t>
            </a:r>
          </a:p>
        </p:txBody>
      </p:sp>
      <p:sp>
        <p:nvSpPr>
          <p:cNvPr id="10445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latin typeface="Calibri" pitchFamily="34" charset="0"/>
            </a:endParaRPr>
          </a:p>
        </p:txBody>
      </p:sp>
      <p:sp>
        <p:nvSpPr>
          <p:cNvPr id="104454" name="Slide Number Placeholder 3"/>
          <p:cNvSpPr txBox="1">
            <a:spLocks noGrp="1"/>
          </p:cNvSpPr>
          <p:nvPr/>
        </p:nvSpPr>
        <p:spPr bwMode="auto">
          <a:xfrm>
            <a:off x="6629400" y="6430963"/>
            <a:ext cx="2362200" cy="244475"/>
          </a:xfrm>
          <a:prstGeom prst="rect">
            <a:avLst/>
          </a:prstGeom>
          <a:noFill/>
          <a:ln w="9525">
            <a:noFill/>
            <a:miter lim="800000"/>
            <a:headEnd/>
            <a:tailEnd/>
          </a:ln>
        </p:spPr>
        <p:txBody>
          <a:bodyPr/>
          <a:lstStyle/>
          <a:p>
            <a:pPr algn="r"/>
            <a:r>
              <a:rPr lang="en-US" sz="1000" b="1"/>
              <a:t>43</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52400"/>
            <a:ext cx="8458200" cy="1447800"/>
          </a:xfrm>
        </p:spPr>
        <p:txBody>
          <a:bodyPr lIns="90488" tIns="44450" rIns="90488" bIns="44450">
            <a:normAutofit fontScale="25000" lnSpcReduction="20000"/>
          </a:bodyPr>
          <a:lstStyle/>
          <a:p>
            <a:pPr marL="0" indent="0">
              <a:lnSpc>
                <a:spcPct val="120000"/>
              </a:lnSpc>
              <a:buFontTx/>
              <a:buNone/>
              <a:defRPr/>
            </a:pPr>
            <a:r>
              <a:rPr lang="en-US" sz="14400" b="1" i="1" dirty="0" smtClean="0"/>
              <a:t>Culture</a:t>
            </a:r>
            <a:r>
              <a:rPr lang="en-US" sz="9000" b="1" i="1" dirty="0" smtClean="0"/>
              <a:t>  </a:t>
            </a:r>
            <a:r>
              <a:rPr lang="en-US" sz="9600" b="1" i="1" dirty="0" smtClean="0"/>
              <a:t>is the learned and shared knowledge that specific groups use to generate their behavior and interpret their experience of the world</a:t>
            </a:r>
            <a:r>
              <a:rPr lang="en-US" sz="9600" b="1" dirty="0" smtClean="0"/>
              <a:t>.  It includes but is not limited to: </a:t>
            </a:r>
          </a:p>
        </p:txBody>
      </p:sp>
      <p:sp>
        <p:nvSpPr>
          <p:cNvPr id="26626" name="Oval 4"/>
          <p:cNvSpPr>
            <a:spLocks noChangeArrowheads="1"/>
          </p:cNvSpPr>
          <p:nvPr/>
        </p:nvSpPr>
        <p:spPr bwMode="auto">
          <a:xfrm>
            <a:off x="838200" y="30480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thought</a:t>
            </a:r>
          </a:p>
        </p:txBody>
      </p:sp>
      <p:sp>
        <p:nvSpPr>
          <p:cNvPr id="26627" name="Oval 5"/>
          <p:cNvSpPr>
            <a:spLocks noChangeArrowheads="1"/>
          </p:cNvSpPr>
          <p:nvPr/>
        </p:nvSpPr>
        <p:spPr bwMode="auto">
          <a:xfrm>
            <a:off x="7010400" y="23622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languages</a:t>
            </a:r>
          </a:p>
        </p:txBody>
      </p:sp>
      <p:sp>
        <p:nvSpPr>
          <p:cNvPr id="26628" name="Oval 6"/>
          <p:cNvSpPr>
            <a:spLocks noChangeArrowheads="1"/>
          </p:cNvSpPr>
          <p:nvPr/>
        </p:nvSpPr>
        <p:spPr bwMode="auto">
          <a:xfrm>
            <a:off x="3124200" y="19050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values</a:t>
            </a:r>
          </a:p>
        </p:txBody>
      </p:sp>
      <p:sp>
        <p:nvSpPr>
          <p:cNvPr id="26629" name="Oval 7"/>
          <p:cNvSpPr>
            <a:spLocks noChangeArrowheads="1"/>
          </p:cNvSpPr>
          <p:nvPr/>
        </p:nvSpPr>
        <p:spPr bwMode="auto">
          <a:xfrm>
            <a:off x="4648200" y="33528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beliefs</a:t>
            </a:r>
          </a:p>
        </p:txBody>
      </p:sp>
      <p:sp>
        <p:nvSpPr>
          <p:cNvPr id="26630" name="Oval 8"/>
          <p:cNvSpPr>
            <a:spLocks noChangeArrowheads="1"/>
          </p:cNvSpPr>
          <p:nvPr/>
        </p:nvSpPr>
        <p:spPr bwMode="auto">
          <a:xfrm>
            <a:off x="762000" y="40386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customs</a:t>
            </a:r>
          </a:p>
        </p:txBody>
      </p:sp>
      <p:sp>
        <p:nvSpPr>
          <p:cNvPr id="26631" name="Oval 9"/>
          <p:cNvSpPr>
            <a:spLocks noChangeArrowheads="1"/>
          </p:cNvSpPr>
          <p:nvPr/>
        </p:nvSpPr>
        <p:spPr bwMode="auto">
          <a:xfrm>
            <a:off x="6705600" y="35052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practices</a:t>
            </a:r>
          </a:p>
        </p:txBody>
      </p:sp>
      <p:sp>
        <p:nvSpPr>
          <p:cNvPr id="26632" name="Oval 10"/>
          <p:cNvSpPr>
            <a:spLocks noChangeArrowheads="1"/>
          </p:cNvSpPr>
          <p:nvPr/>
        </p:nvSpPr>
        <p:spPr bwMode="auto">
          <a:xfrm>
            <a:off x="2819400" y="28956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courtesies</a:t>
            </a:r>
          </a:p>
        </p:txBody>
      </p:sp>
      <p:sp>
        <p:nvSpPr>
          <p:cNvPr id="26633" name="Oval 11"/>
          <p:cNvSpPr>
            <a:spLocks noChangeArrowheads="1"/>
          </p:cNvSpPr>
          <p:nvPr/>
        </p:nvSpPr>
        <p:spPr bwMode="auto">
          <a:xfrm>
            <a:off x="3124200" y="19050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rituals</a:t>
            </a:r>
          </a:p>
        </p:txBody>
      </p:sp>
      <p:sp>
        <p:nvSpPr>
          <p:cNvPr id="26634" name="Oval 12"/>
          <p:cNvSpPr>
            <a:spLocks noChangeArrowheads="1"/>
          </p:cNvSpPr>
          <p:nvPr/>
        </p:nvSpPr>
        <p:spPr bwMode="auto">
          <a:xfrm>
            <a:off x="609600" y="2133600"/>
            <a:ext cx="21336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communication</a:t>
            </a:r>
          </a:p>
        </p:txBody>
      </p:sp>
      <p:sp>
        <p:nvSpPr>
          <p:cNvPr id="26635" name="Oval 13"/>
          <p:cNvSpPr>
            <a:spLocks noChangeArrowheads="1"/>
          </p:cNvSpPr>
          <p:nvPr/>
        </p:nvSpPr>
        <p:spPr bwMode="auto">
          <a:xfrm>
            <a:off x="5562600" y="16002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roles</a:t>
            </a:r>
          </a:p>
        </p:txBody>
      </p:sp>
      <p:sp>
        <p:nvSpPr>
          <p:cNvPr id="26636" name="Oval 14"/>
          <p:cNvSpPr>
            <a:spLocks noChangeArrowheads="1"/>
          </p:cNvSpPr>
          <p:nvPr/>
        </p:nvSpPr>
        <p:spPr bwMode="auto">
          <a:xfrm>
            <a:off x="4648200" y="2514600"/>
            <a:ext cx="21336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relationships</a:t>
            </a:r>
          </a:p>
        </p:txBody>
      </p:sp>
      <p:sp>
        <p:nvSpPr>
          <p:cNvPr id="26637" name="Oval 15"/>
          <p:cNvSpPr>
            <a:spLocks noChangeArrowheads="1"/>
          </p:cNvSpPr>
          <p:nvPr/>
        </p:nvSpPr>
        <p:spPr bwMode="auto">
          <a:xfrm>
            <a:off x="5029200" y="4267200"/>
            <a:ext cx="2133600" cy="7620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expected</a:t>
            </a:r>
          </a:p>
          <a:p>
            <a:pPr algn="ctr"/>
            <a:r>
              <a:rPr lang="en-US" sz="2000" b="1">
                <a:solidFill>
                  <a:srgbClr val="A50021"/>
                </a:solidFill>
                <a:latin typeface="Kabel Bk BT"/>
              </a:rPr>
              <a:t>behaviors </a:t>
            </a:r>
          </a:p>
        </p:txBody>
      </p:sp>
      <p:sp>
        <p:nvSpPr>
          <p:cNvPr id="26638" name="Rectangle 16"/>
          <p:cNvSpPr>
            <a:spLocks noChangeArrowheads="1"/>
          </p:cNvSpPr>
          <p:nvPr/>
        </p:nvSpPr>
        <p:spPr bwMode="auto">
          <a:xfrm>
            <a:off x="304800" y="5029200"/>
            <a:ext cx="8382000" cy="1371600"/>
          </a:xfrm>
          <a:prstGeom prst="rect">
            <a:avLst/>
          </a:prstGeom>
          <a:noFill/>
          <a:ln w="9525">
            <a:noFill/>
            <a:miter lim="800000"/>
            <a:headEnd/>
            <a:tailEnd/>
          </a:ln>
        </p:spPr>
        <p:txBody>
          <a:bodyPr wrap="none" anchor="ctr"/>
          <a:lstStyle/>
          <a:p>
            <a:r>
              <a:rPr lang="en-US" sz="1600" b="1"/>
              <a:t>Culture applies to racial, ethnic, religious, political, professional, and other social </a:t>
            </a:r>
          </a:p>
          <a:p>
            <a:r>
              <a:rPr lang="en-US" sz="1600" b="1"/>
              <a:t>groups. It is transmitted through social and institutional traditions and norms to </a:t>
            </a:r>
          </a:p>
          <a:p>
            <a:r>
              <a:rPr lang="en-US" sz="1600" b="1"/>
              <a:t>succeeding generations.  Culture is a paradox, while many aspects remain the same, </a:t>
            </a:r>
          </a:p>
          <a:p>
            <a:r>
              <a:rPr lang="en-US" sz="1600" b="1"/>
              <a:t>it is also dynamic, constantly changing. </a:t>
            </a:r>
          </a:p>
        </p:txBody>
      </p:sp>
      <p:sp>
        <p:nvSpPr>
          <p:cNvPr id="26639" name="Oval 17"/>
          <p:cNvSpPr>
            <a:spLocks noChangeArrowheads="1"/>
          </p:cNvSpPr>
          <p:nvPr/>
        </p:nvSpPr>
        <p:spPr bwMode="auto">
          <a:xfrm>
            <a:off x="2590800" y="4038600"/>
            <a:ext cx="2133600" cy="7620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manners of</a:t>
            </a:r>
          </a:p>
          <a:p>
            <a:pPr algn="ctr"/>
            <a:r>
              <a:rPr lang="en-US" sz="2000" b="1">
                <a:solidFill>
                  <a:srgbClr val="A50021"/>
                </a:solidFill>
                <a:latin typeface="Kabel Bk BT"/>
              </a:rPr>
              <a:t>interacting</a:t>
            </a:r>
          </a:p>
        </p:txBody>
      </p:sp>
      <p:sp>
        <p:nvSpPr>
          <p:cNvPr id="26640" name="Text Box 8"/>
          <p:cNvSpPr txBox="1">
            <a:spLocks noChangeArrowheads="1"/>
          </p:cNvSpPr>
          <p:nvPr/>
        </p:nvSpPr>
        <p:spPr bwMode="auto">
          <a:xfrm>
            <a:off x="4648200" y="6172200"/>
            <a:ext cx="4267200" cy="446088"/>
          </a:xfrm>
          <a:prstGeom prst="rect">
            <a:avLst/>
          </a:prstGeom>
          <a:noFill/>
          <a:ln w="9525">
            <a:noFill/>
            <a:miter lim="800000"/>
            <a:headEnd/>
            <a:tailEnd/>
          </a:ln>
        </p:spPr>
        <p:txBody>
          <a:bodyPr>
            <a:spAutoFit/>
          </a:bodyPr>
          <a:lstStyle/>
          <a:p>
            <a:pPr algn="r"/>
            <a:r>
              <a:rPr lang="en-US" sz="1100"/>
              <a:t>Slide Source:© 2011  -  National Center  for Cultural Competence</a:t>
            </a:r>
          </a:p>
          <a:p>
            <a:pPr algn="r"/>
            <a:r>
              <a:rPr lang="en-US" sz="1100"/>
              <a:t>Data Source: </a:t>
            </a:r>
            <a:r>
              <a:rPr lang="en-US" sz="1100">
                <a:ea typeface="Times" pitchFamily="18" charset="0"/>
                <a:cs typeface="Times New Roman" pitchFamily="18" charset="0"/>
              </a:rPr>
              <a:t>Gilbert, J. Goode, T., &amp; Dunne, C., 2007. </a:t>
            </a:r>
            <a:endParaRPr lang="en-US" sz="1100"/>
          </a:p>
        </p:txBody>
      </p:sp>
      <p:sp>
        <p:nvSpPr>
          <p:cNvPr id="26641" name="Slide Number Placeholder 1"/>
          <p:cNvSpPr>
            <a:spLocks noGrp="1"/>
          </p:cNvSpPr>
          <p:nvPr>
            <p:ph type="sldNum" sz="quarter" idx="12"/>
          </p:nvPr>
        </p:nvSpPr>
        <p:spPr>
          <a:xfrm>
            <a:off x="3124200" y="6245225"/>
            <a:ext cx="2895600" cy="476250"/>
          </a:xfrm>
          <a:noFill/>
        </p:spPr>
        <p:txBody>
          <a:bodyPr/>
          <a:lstStyle/>
          <a:p>
            <a:pPr algn="ctr"/>
            <a:fld id="{80E6F3A1-7886-4FCD-A211-2C7D625925D2}" type="slidenum">
              <a:rPr lang="en-US" smtClean="0">
                <a:cs typeface="Arial" charset="0"/>
              </a:rPr>
              <a:pPr algn="ctr"/>
              <a:t>4</a:t>
            </a:fld>
            <a:endParaRPr lang="en-US" smtClean="0">
              <a:cs typeface="Arial" charset="0"/>
            </a:endParaRPr>
          </a:p>
        </p:txBody>
      </p:sp>
    </p:spTree>
    <p:custDataLst>
      <p:tags r:id="rId1"/>
    </p:custDataLst>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28674" name="Text Box 4"/>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a:t>     </a:t>
            </a:r>
            <a:r>
              <a:rPr lang="en-US" sz="3600">
                <a:solidFill>
                  <a:schemeClr val="bg1"/>
                </a:solidFill>
              </a:rPr>
              <a:t>Culture … </a:t>
            </a:r>
          </a:p>
        </p:txBody>
      </p:sp>
      <p:pic>
        <p:nvPicPr>
          <p:cNvPr id="28675" name="Picture 5" descr="NCCC logo"/>
          <p:cNvPicPr>
            <a:picLocks noChangeAspect="1" noChangeArrowheads="1"/>
          </p:cNvPicPr>
          <p:nvPr>
            <p:custDataLst>
              <p:tags r:id="rId2"/>
            </p:custDataLst>
          </p:nvPr>
        </p:nvPicPr>
        <p:blipFill>
          <a:blip r:embed="rId6"/>
          <a:srcRect/>
          <a:stretch>
            <a:fillRect/>
          </a:stretch>
        </p:blipFill>
        <p:spPr bwMode="auto">
          <a:xfrm>
            <a:off x="8382000" y="6477000"/>
            <a:ext cx="762000" cy="398463"/>
          </a:xfrm>
          <a:prstGeom prst="rect">
            <a:avLst/>
          </a:prstGeom>
          <a:noFill/>
          <a:ln w="9525">
            <a:noFill/>
            <a:miter lim="800000"/>
            <a:headEnd/>
            <a:tailEnd/>
          </a:ln>
        </p:spPr>
      </p:pic>
      <p:sp>
        <p:nvSpPr>
          <p:cNvPr id="28676" name="Rectangle 7"/>
          <p:cNvSpPr>
            <a:spLocks noChangeArrowheads="1"/>
          </p:cNvSpPr>
          <p:nvPr/>
        </p:nvSpPr>
        <p:spPr bwMode="auto">
          <a:xfrm>
            <a:off x="304800" y="762000"/>
            <a:ext cx="8001000" cy="5294313"/>
          </a:xfrm>
          <a:prstGeom prst="rect">
            <a:avLst/>
          </a:prstGeom>
          <a:solidFill>
            <a:schemeClr val="bg1"/>
          </a:solidFill>
          <a:ln w="9525">
            <a:noFill/>
            <a:miter lim="800000"/>
            <a:headEnd/>
            <a:tailEnd/>
          </a:ln>
        </p:spPr>
        <p:txBody>
          <a:bodyPr>
            <a:spAutoFit/>
          </a:bodyPr>
          <a:lstStyle/>
          <a:p>
            <a:pPr eaLnBrk="0" hangingPunct="0">
              <a:buFontTx/>
              <a:buBlip>
                <a:blip r:embed="rId7"/>
              </a:buBlip>
            </a:pPr>
            <a:r>
              <a:rPr lang="en-US"/>
              <a:t>   is applicable to all peoples  </a:t>
            </a:r>
          </a:p>
          <a:p>
            <a:pPr eaLnBrk="0" hangingPunct="0"/>
            <a:endParaRPr lang="en-US"/>
          </a:p>
          <a:p>
            <a:pPr eaLnBrk="0" hangingPunct="0">
              <a:buFontTx/>
              <a:buBlip>
                <a:blip r:embed="rId7"/>
              </a:buBlip>
            </a:pPr>
            <a:r>
              <a:rPr lang="en-US"/>
              <a:t>   is active &amp; dynamic</a:t>
            </a:r>
          </a:p>
          <a:p>
            <a:pPr eaLnBrk="0" hangingPunct="0"/>
            <a:endParaRPr lang="en-US"/>
          </a:p>
          <a:p>
            <a:pPr eaLnBrk="0" hangingPunct="0">
              <a:buFontTx/>
              <a:buBlip>
                <a:blip r:embed="rId7"/>
              </a:buBlip>
            </a:pPr>
            <a:r>
              <a:rPr lang="en-US">
                <a:latin typeface="Kabel Bk BT"/>
              </a:rPr>
              <a:t>   is </a:t>
            </a:r>
            <a:r>
              <a:rPr lang="en-US"/>
              <a:t>multi-layered</a:t>
            </a:r>
          </a:p>
          <a:p>
            <a:pPr eaLnBrk="0" hangingPunct="0"/>
            <a:endParaRPr lang="en-US"/>
          </a:p>
          <a:p>
            <a:pPr eaLnBrk="0" hangingPunct="0">
              <a:buFontTx/>
              <a:buBlip>
                <a:blip r:embed="rId7"/>
              </a:buBlip>
            </a:pPr>
            <a:r>
              <a:rPr lang="en-US"/>
              <a:t>   is viewed as thick, thin, or compartmentalized</a:t>
            </a:r>
          </a:p>
          <a:p>
            <a:pPr eaLnBrk="0" hangingPunct="0"/>
            <a:endParaRPr lang="en-US"/>
          </a:p>
          <a:p>
            <a:pPr eaLnBrk="0" hangingPunct="0">
              <a:buFontTx/>
              <a:buBlip>
                <a:blip r:embed="rId7"/>
              </a:buBlip>
            </a:pPr>
            <a:r>
              <a:rPr lang="en-US"/>
              <a:t>   structures perceptions &amp; shapes behaviors</a:t>
            </a:r>
          </a:p>
          <a:p>
            <a:pPr eaLnBrk="0" hangingPunct="0"/>
            <a:endParaRPr lang="en-US"/>
          </a:p>
          <a:p>
            <a:pPr eaLnBrk="0" hangingPunct="0">
              <a:buFontTx/>
              <a:buBlip>
                <a:blip r:embed="rId7"/>
              </a:buBlip>
            </a:pPr>
            <a:r>
              <a:rPr lang="en-US"/>
              <a:t>   is a total way of life – </a:t>
            </a:r>
          </a:p>
          <a:p>
            <a:pPr eaLnBrk="0" hangingPunct="0"/>
            <a:r>
              <a:rPr lang="en-US"/>
              <a:t>     tells group members how to behave,</a:t>
            </a:r>
          </a:p>
          <a:p>
            <a:pPr eaLnBrk="0" hangingPunct="0"/>
            <a:r>
              <a:rPr lang="en-US"/>
              <a:t>     and provides their identity</a:t>
            </a:r>
          </a:p>
        </p:txBody>
      </p:sp>
      <p:sp>
        <p:nvSpPr>
          <p:cNvPr id="28677" name="Rectangle 10"/>
          <p:cNvSpPr>
            <a:spLocks noChangeArrowheads="1"/>
          </p:cNvSpPr>
          <p:nvPr/>
        </p:nvSpPr>
        <p:spPr bwMode="auto">
          <a:xfrm>
            <a:off x="152400" y="6324600"/>
            <a:ext cx="3098800" cy="274638"/>
          </a:xfrm>
          <a:prstGeom prst="rect">
            <a:avLst/>
          </a:prstGeom>
          <a:noFill/>
          <a:ln w="9525">
            <a:noFill/>
            <a:miter lim="800000"/>
            <a:headEnd/>
            <a:tailEnd/>
          </a:ln>
        </p:spPr>
        <p:txBody>
          <a:bodyPr wrap="none">
            <a:spAutoFit/>
          </a:bodyPr>
          <a:lstStyle/>
          <a:p>
            <a:r>
              <a:rPr lang="en-US" sz="1200">
                <a:solidFill>
                  <a:schemeClr val="bg1"/>
                </a:solidFill>
                <a:latin typeface="ZapfHumnst Dm BT"/>
              </a:rPr>
              <a:t>Adapted from Vivian Jackson, NCCC, 2003</a:t>
            </a:r>
          </a:p>
        </p:txBody>
      </p:sp>
      <p:sp>
        <p:nvSpPr>
          <p:cNvPr id="28678"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28679" name="Picture 2" descr="graphic of open book"/>
          <p:cNvPicPr>
            <a:picLocks noChangeAspect="1" noChangeArrowheads="1"/>
          </p:cNvPicPr>
          <p:nvPr>
            <p:custDataLst>
              <p:tags r:id="rId3"/>
            </p:custDataLst>
          </p:nvPr>
        </p:nvPicPr>
        <p:blipFill>
          <a:blip r:embed="rId8"/>
          <a:srcRect/>
          <a:stretch>
            <a:fillRect/>
          </a:stretch>
        </p:blipFill>
        <p:spPr bwMode="auto">
          <a:xfrm>
            <a:off x="5638800" y="838200"/>
            <a:ext cx="2667000" cy="1928813"/>
          </a:xfrm>
          <a:prstGeom prst="rect">
            <a:avLst/>
          </a:prstGeom>
          <a:noFill/>
          <a:ln w="9525">
            <a:noFill/>
            <a:miter lim="800000"/>
            <a:headEnd/>
            <a:tailEnd/>
          </a:ln>
        </p:spPr>
      </p:pic>
      <p:sp>
        <p:nvSpPr>
          <p:cNvPr id="28680" name="TextBox 1" descr="Book open to page that reads, &quot;Culture is...&quot;"/>
          <p:cNvSpPr txBox="1">
            <a:spLocks noChangeArrowheads="1"/>
          </p:cNvSpPr>
          <p:nvPr/>
        </p:nvSpPr>
        <p:spPr bwMode="auto">
          <a:xfrm rot="1349047">
            <a:off x="6688138" y="1906588"/>
            <a:ext cx="931862" cy="247650"/>
          </a:xfrm>
          <a:prstGeom prst="rect">
            <a:avLst/>
          </a:prstGeom>
          <a:noFill/>
          <a:ln w="9525">
            <a:noFill/>
            <a:miter lim="800000"/>
            <a:headEnd/>
            <a:tailEnd/>
          </a:ln>
        </p:spPr>
        <p:txBody>
          <a:bodyPr>
            <a:spAutoFit/>
          </a:bodyPr>
          <a:lstStyle/>
          <a:p>
            <a:r>
              <a:rPr lang="en-US" sz="1000"/>
              <a:t>Culture is …</a:t>
            </a:r>
          </a:p>
        </p:txBody>
      </p:sp>
      <p:sp>
        <p:nvSpPr>
          <p:cNvPr id="28681" name="Slide Number Placeholder 2"/>
          <p:cNvSpPr>
            <a:spLocks noGrp="1"/>
          </p:cNvSpPr>
          <p:nvPr>
            <p:ph type="sldNum" sz="quarter" idx="12"/>
          </p:nvPr>
        </p:nvSpPr>
        <p:spPr>
          <a:noFill/>
        </p:spPr>
        <p:txBody>
          <a:bodyPr/>
          <a:lstStyle/>
          <a:p>
            <a:fld id="{67FB722B-F259-4A28-903B-19B7F15C7F76}" type="slidenum">
              <a:rPr lang="en-US" smtClean="0">
                <a:cs typeface="Arial" charset="0"/>
              </a:rPr>
              <a:pPr/>
              <a:t>5</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103313" y="350838"/>
            <a:ext cx="6943725" cy="779462"/>
          </a:xfrm>
        </p:spPr>
        <p:txBody>
          <a:bodyPr lIns="90488" tIns="44450" rIns="90488" bIns="44450"/>
          <a:lstStyle/>
          <a:p>
            <a:pPr eaLnBrk="1" hangingPunct="1"/>
            <a:r>
              <a:rPr lang="en-US" sz="7200" b="1" smtClean="0"/>
              <a:t>Culture</a:t>
            </a:r>
          </a:p>
        </p:txBody>
      </p:sp>
      <p:sp>
        <p:nvSpPr>
          <p:cNvPr id="632835" name="Rectangle 3"/>
          <p:cNvSpPr>
            <a:spLocks noGrp="1" noChangeArrowheads="1"/>
          </p:cNvSpPr>
          <p:nvPr>
            <p:ph type="body" idx="1"/>
          </p:nvPr>
        </p:nvSpPr>
        <p:spPr>
          <a:xfrm>
            <a:off x="533400" y="1676400"/>
            <a:ext cx="8382000" cy="4495800"/>
          </a:xfrm>
        </p:spPr>
        <p:txBody>
          <a:bodyPr lIns="90488" tIns="44450" rIns="90488" bIns="44450"/>
          <a:lstStyle/>
          <a:p>
            <a:pPr marL="0" indent="0" eaLnBrk="1" hangingPunct="1">
              <a:lnSpc>
                <a:spcPct val="90000"/>
              </a:lnSpc>
              <a:buFontTx/>
              <a:buNone/>
              <a:defRPr/>
            </a:pPr>
            <a:r>
              <a:rPr lang="en-US" sz="2800" b="1" i="1" dirty="0" smtClean="0">
                <a:solidFill>
                  <a:srgbClr val="A50021"/>
                </a:solidFill>
              </a:rPr>
              <a:t>Culture</a:t>
            </a:r>
            <a:r>
              <a:rPr lang="en-US" sz="2800" dirty="0" smtClean="0"/>
              <a:t> is akin to being the person</a:t>
            </a:r>
          </a:p>
          <a:p>
            <a:pPr marL="0" indent="0" eaLnBrk="1" hangingPunct="1">
              <a:lnSpc>
                <a:spcPct val="70000"/>
              </a:lnSpc>
              <a:buFontTx/>
              <a:buNone/>
              <a:defRPr/>
            </a:pPr>
            <a:r>
              <a:rPr lang="en-US" sz="2800" dirty="0" smtClean="0"/>
              <a:t>observed through a one-way mirror; </a:t>
            </a:r>
          </a:p>
          <a:p>
            <a:pPr marL="0" indent="0" eaLnBrk="1" hangingPunct="1">
              <a:lnSpc>
                <a:spcPct val="60000"/>
              </a:lnSpc>
              <a:buFontTx/>
              <a:buNone/>
              <a:defRPr/>
            </a:pPr>
            <a:r>
              <a:rPr lang="en-US" sz="2800" dirty="0" smtClean="0"/>
              <a:t>everything we see is from our own</a:t>
            </a:r>
          </a:p>
          <a:p>
            <a:pPr marL="0" indent="0" eaLnBrk="1" hangingPunct="1">
              <a:lnSpc>
                <a:spcPct val="60000"/>
              </a:lnSpc>
              <a:buFontTx/>
              <a:buNone/>
              <a:defRPr/>
            </a:pPr>
            <a:r>
              <a:rPr lang="en-US" sz="2800" dirty="0" smtClean="0"/>
              <a:t>perspective. </a:t>
            </a:r>
          </a:p>
          <a:p>
            <a:pPr marL="0" indent="0" eaLnBrk="1" hangingPunct="1">
              <a:lnSpc>
                <a:spcPct val="90000"/>
              </a:lnSpc>
              <a:buFontTx/>
              <a:buNone/>
              <a:defRPr/>
            </a:pPr>
            <a:endParaRPr lang="en-US" sz="2800" dirty="0" smtClean="0"/>
          </a:p>
          <a:p>
            <a:pPr marL="0" indent="0" eaLnBrk="1" hangingPunct="1">
              <a:lnSpc>
                <a:spcPct val="80000"/>
              </a:lnSpc>
              <a:buFontTx/>
              <a:buNone/>
              <a:defRPr/>
            </a:pPr>
            <a:endParaRPr lang="en-US" sz="2800" dirty="0" smtClean="0">
              <a:latin typeface="Kabel Bk BT" pitchFamily="34" charset="0"/>
            </a:endParaRPr>
          </a:p>
          <a:p>
            <a:pPr marL="0" indent="0" eaLnBrk="1" hangingPunct="1">
              <a:lnSpc>
                <a:spcPct val="70000"/>
              </a:lnSpc>
              <a:buFontTx/>
              <a:buNone/>
              <a:defRPr/>
            </a:pPr>
            <a:r>
              <a:rPr lang="en-US" sz="2800" dirty="0" smtClean="0"/>
              <a:t>It is only when we join the observed </a:t>
            </a:r>
          </a:p>
          <a:p>
            <a:pPr marL="0" indent="0" eaLnBrk="1" hangingPunct="1">
              <a:lnSpc>
                <a:spcPct val="80000"/>
              </a:lnSpc>
              <a:buFontTx/>
              <a:buNone/>
              <a:defRPr/>
            </a:pPr>
            <a:r>
              <a:rPr lang="en-US" sz="2800" dirty="0" smtClean="0"/>
              <a:t>on the other side that it is possible to see ourselves and others clearly – but getting to the other side of the glass presents many challenges.</a:t>
            </a:r>
          </a:p>
          <a:p>
            <a:pPr marL="0" indent="0" eaLnBrk="1" hangingPunct="1">
              <a:lnSpc>
                <a:spcPct val="90000"/>
              </a:lnSpc>
              <a:buFontTx/>
              <a:buNone/>
              <a:defRPr/>
            </a:pPr>
            <a:endParaRPr lang="en-US" sz="1200" dirty="0" smtClean="0"/>
          </a:p>
          <a:p>
            <a:pPr marL="0" indent="0" algn="ctr" eaLnBrk="1" hangingPunct="1">
              <a:lnSpc>
                <a:spcPct val="90000"/>
              </a:lnSpc>
              <a:buFontTx/>
              <a:buNone/>
              <a:defRPr/>
            </a:pPr>
            <a:r>
              <a:rPr lang="en-US" sz="1200" dirty="0" smtClean="0">
                <a:latin typeface="Kabel Bk BT" pitchFamily="34" charset="0"/>
              </a:rPr>
              <a:t>(Lynch &amp; Hanson  1992 Developing Cross Cultural Competence)</a:t>
            </a:r>
            <a:endParaRPr lang="en-US" sz="1200" dirty="0" smtClean="0">
              <a:effectLst>
                <a:outerShdw blurRad="38100" dist="38100" dir="2700000" algn="tl">
                  <a:srgbClr val="C0C0C0"/>
                </a:outerShdw>
              </a:effectLst>
              <a:latin typeface="Kabel Bk BT" pitchFamily="34" charset="0"/>
            </a:endParaRPr>
          </a:p>
        </p:txBody>
      </p:sp>
      <p:sp>
        <p:nvSpPr>
          <p:cNvPr id="30723" name="Text Box 5"/>
          <p:cNvSpPr txBox="1">
            <a:spLocks noChangeArrowheads="1"/>
          </p:cNvSpPr>
          <p:nvPr/>
        </p:nvSpPr>
        <p:spPr bwMode="auto">
          <a:xfrm>
            <a:off x="457200" y="685800"/>
            <a:ext cx="15240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30724" name="Picture 6" descr="Cartoon of man with tophat looking at reflection in mirror."/>
          <p:cNvPicPr>
            <a:picLocks noChangeAspect="1" noChangeArrowheads="1"/>
          </p:cNvPicPr>
          <p:nvPr/>
        </p:nvPicPr>
        <p:blipFill>
          <a:blip r:embed="rId4"/>
          <a:srcRect/>
          <a:stretch>
            <a:fillRect/>
          </a:stretch>
        </p:blipFill>
        <p:spPr bwMode="auto">
          <a:xfrm>
            <a:off x="6324600" y="1981200"/>
            <a:ext cx="2454275" cy="2168525"/>
          </a:xfrm>
          <a:prstGeom prst="rect">
            <a:avLst/>
          </a:prstGeom>
          <a:noFill/>
          <a:ln w="9525">
            <a:noFill/>
            <a:miter lim="800000"/>
            <a:headEnd/>
            <a:tailEnd/>
          </a:ln>
        </p:spPr>
      </p:pic>
      <p:sp>
        <p:nvSpPr>
          <p:cNvPr id="30725" name="Text Box 8"/>
          <p:cNvSpPr txBox="1">
            <a:spLocks noChangeArrowheads="1"/>
          </p:cNvSpPr>
          <p:nvPr/>
        </p:nvSpPr>
        <p:spPr bwMode="auto">
          <a:xfrm>
            <a:off x="4648200" y="6324600"/>
            <a:ext cx="4267200" cy="261938"/>
          </a:xfrm>
          <a:prstGeom prst="rect">
            <a:avLst/>
          </a:prstGeom>
          <a:noFill/>
          <a:ln w="9525">
            <a:noFill/>
            <a:miter lim="800000"/>
            <a:headEnd/>
            <a:tailEnd/>
          </a:ln>
        </p:spPr>
        <p:txBody>
          <a:bodyPr>
            <a:spAutoFit/>
          </a:bodyPr>
          <a:lstStyle/>
          <a:p>
            <a:pPr algn="r"/>
            <a:r>
              <a:rPr lang="en-US" sz="1100"/>
              <a:t>Slide Source: 2011  -  National Center  for Cultural Competence</a:t>
            </a:r>
          </a:p>
        </p:txBody>
      </p:sp>
      <p:sp>
        <p:nvSpPr>
          <p:cNvPr id="30726" name="Slide Number Placeholder 1"/>
          <p:cNvSpPr>
            <a:spLocks noGrp="1"/>
          </p:cNvSpPr>
          <p:nvPr>
            <p:ph type="sldNum" sz="quarter" idx="12"/>
          </p:nvPr>
        </p:nvSpPr>
        <p:spPr>
          <a:noFill/>
        </p:spPr>
        <p:txBody>
          <a:bodyPr/>
          <a:lstStyle/>
          <a:p>
            <a:fld id="{33965384-ED41-4652-A258-3EA2DA46E780}" type="slidenum">
              <a:rPr lang="en-US" smtClean="0">
                <a:cs typeface="Arial" charset="0"/>
              </a:rPr>
              <a:pPr/>
              <a:t>6</a:t>
            </a:fld>
            <a:endParaRPr lang="en-US"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0" y="6248400"/>
            <a:ext cx="9144000" cy="609600"/>
          </a:xfrm>
          <a:prstGeom prst="rect">
            <a:avLst/>
          </a:prstGeom>
          <a:solidFill>
            <a:srgbClr val="A50021"/>
          </a:solidFill>
          <a:ln w="9525">
            <a:noFill/>
            <a:miter lim="800000"/>
            <a:headEnd/>
            <a:tailEnd/>
          </a:ln>
        </p:spPr>
        <p:txBody>
          <a:bodyPr/>
          <a:lstStyle/>
          <a:p>
            <a:pPr>
              <a:spcBef>
                <a:spcPct val="50000"/>
              </a:spcBef>
            </a:pPr>
            <a:endParaRPr lang="en-US"/>
          </a:p>
        </p:txBody>
      </p:sp>
      <p:sp>
        <p:nvSpPr>
          <p:cNvPr id="32770" name="Text Box 3"/>
          <p:cNvSpPr txBox="1">
            <a:spLocks noChangeArrowheads="1"/>
          </p:cNvSpPr>
          <p:nvPr/>
        </p:nvSpPr>
        <p:spPr bwMode="auto">
          <a:xfrm>
            <a:off x="0" y="0"/>
            <a:ext cx="9144000" cy="8382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r>
              <a:rPr lang="en-US" sz="4800">
                <a:solidFill>
                  <a:schemeClr val="bg1"/>
                </a:solidFill>
              </a:rPr>
              <a:t>Cultural Diversity </a:t>
            </a:r>
          </a:p>
        </p:txBody>
      </p:sp>
      <p:sp>
        <p:nvSpPr>
          <p:cNvPr id="32771" name="Rectangle 9"/>
          <p:cNvSpPr>
            <a:spLocks noChangeArrowheads="1"/>
          </p:cNvSpPr>
          <p:nvPr/>
        </p:nvSpPr>
        <p:spPr bwMode="auto">
          <a:xfrm>
            <a:off x="304800" y="6248400"/>
            <a:ext cx="1866900" cy="276225"/>
          </a:xfrm>
          <a:prstGeom prst="rect">
            <a:avLst/>
          </a:prstGeom>
          <a:noFill/>
          <a:ln w="9525">
            <a:noFill/>
            <a:miter lim="800000"/>
            <a:headEnd/>
            <a:tailEnd/>
          </a:ln>
        </p:spPr>
        <p:txBody>
          <a:bodyPr wrap="none">
            <a:spAutoFit/>
          </a:bodyPr>
          <a:lstStyle/>
          <a:p>
            <a:r>
              <a:rPr lang="en-US" sz="1200">
                <a:solidFill>
                  <a:schemeClr val="bg1"/>
                </a:solidFill>
                <a:latin typeface="ZapfHumnst Dm BT"/>
              </a:rPr>
              <a:t>Goode &amp; Jackson, 2009 </a:t>
            </a:r>
          </a:p>
        </p:txBody>
      </p:sp>
      <p:sp>
        <p:nvSpPr>
          <p:cNvPr id="32772" name="Rectangle 8"/>
          <p:cNvSpPr>
            <a:spLocks noChangeArrowheads="1"/>
          </p:cNvSpPr>
          <p:nvPr/>
        </p:nvSpPr>
        <p:spPr bwMode="auto">
          <a:xfrm>
            <a:off x="304800" y="1295400"/>
            <a:ext cx="5867400" cy="4324350"/>
          </a:xfrm>
          <a:prstGeom prst="rect">
            <a:avLst/>
          </a:prstGeom>
          <a:noFill/>
          <a:ln w="9525">
            <a:noFill/>
            <a:miter lim="800000"/>
            <a:headEnd/>
            <a:tailEnd/>
          </a:ln>
        </p:spPr>
        <p:txBody>
          <a:bodyPr>
            <a:spAutoFit/>
          </a:bodyPr>
          <a:lstStyle/>
          <a:p>
            <a:r>
              <a:rPr lang="en-US" sz="2500"/>
              <a:t>The term </a:t>
            </a:r>
            <a:r>
              <a:rPr lang="en-US" sz="2500" i="1"/>
              <a:t>cultural diversity </a:t>
            </a:r>
            <a:r>
              <a:rPr lang="en-US" sz="2500"/>
              <a:t>is used to describe differences in ethnic or racial classification &amp; self-identification, tribal or clan affiliation, nationality, language, age, gender, sexual orientation, gender identity or expression, socioeconomic status, education, religion, spirituality, physical and intellectual abilities, personal appearance, and other factors that distinguish one group or individual from another.</a:t>
            </a:r>
          </a:p>
        </p:txBody>
      </p:sp>
      <p:pic>
        <p:nvPicPr>
          <p:cNvPr id="32773" name="Picture 7" descr="Photo of Asian family group"/>
          <p:cNvPicPr>
            <a:picLocks noChangeAspect="1" noChangeArrowheads="1"/>
          </p:cNvPicPr>
          <p:nvPr>
            <p:custDataLst>
              <p:tags r:id="rId2"/>
            </p:custDataLst>
          </p:nvPr>
        </p:nvPicPr>
        <p:blipFill>
          <a:blip r:embed="rId11"/>
          <a:srcRect/>
          <a:stretch>
            <a:fillRect/>
          </a:stretch>
        </p:blipFill>
        <p:spPr bwMode="auto">
          <a:xfrm>
            <a:off x="6019800" y="1143000"/>
            <a:ext cx="1597025" cy="1047750"/>
          </a:xfrm>
          <a:prstGeom prst="rect">
            <a:avLst/>
          </a:prstGeom>
          <a:noFill/>
          <a:ln w="9525">
            <a:noFill/>
            <a:miter lim="800000"/>
            <a:headEnd/>
            <a:tailEnd/>
          </a:ln>
        </p:spPr>
      </p:pic>
      <p:pic>
        <p:nvPicPr>
          <p:cNvPr id="32774" name="Picture 9" descr="Photo of pregnant woman"/>
          <p:cNvPicPr>
            <a:picLocks noChangeAspect="1" noChangeArrowheads="1"/>
          </p:cNvPicPr>
          <p:nvPr>
            <p:custDataLst>
              <p:tags r:id="rId3"/>
            </p:custDataLst>
          </p:nvPr>
        </p:nvPicPr>
        <p:blipFill>
          <a:blip r:embed="rId12"/>
          <a:srcRect/>
          <a:stretch>
            <a:fillRect/>
          </a:stretch>
        </p:blipFill>
        <p:spPr bwMode="auto">
          <a:xfrm>
            <a:off x="6248400" y="2514600"/>
            <a:ext cx="1241425" cy="1241425"/>
          </a:xfrm>
          <a:prstGeom prst="rect">
            <a:avLst/>
          </a:prstGeom>
          <a:noFill/>
          <a:ln w="9525">
            <a:noFill/>
            <a:miter lim="800000"/>
            <a:headEnd/>
            <a:tailEnd/>
          </a:ln>
        </p:spPr>
      </p:pic>
      <p:pic>
        <p:nvPicPr>
          <p:cNvPr id="32775" name="Picture 8" descr="Photo of male and female wheelchair users hugging"/>
          <p:cNvPicPr>
            <a:picLocks noChangeAspect="1" noChangeArrowheads="1"/>
          </p:cNvPicPr>
          <p:nvPr>
            <p:custDataLst>
              <p:tags r:id="rId4"/>
            </p:custDataLst>
          </p:nvPr>
        </p:nvPicPr>
        <p:blipFill>
          <a:blip r:embed="rId13"/>
          <a:srcRect/>
          <a:stretch>
            <a:fillRect/>
          </a:stretch>
        </p:blipFill>
        <p:spPr bwMode="auto">
          <a:xfrm>
            <a:off x="7620000" y="2819400"/>
            <a:ext cx="1227138" cy="1295400"/>
          </a:xfrm>
          <a:prstGeom prst="rect">
            <a:avLst/>
          </a:prstGeom>
          <a:noFill/>
          <a:ln w="9525">
            <a:noFill/>
            <a:miter lim="800000"/>
            <a:headEnd/>
            <a:tailEnd/>
          </a:ln>
        </p:spPr>
      </p:pic>
      <p:pic>
        <p:nvPicPr>
          <p:cNvPr id="32776" name="Picture 8" descr="Photo of elderly African American man holding African American child on his lap. Both are asleep."/>
          <p:cNvPicPr>
            <a:picLocks noChangeAspect="1" noChangeArrowheads="1"/>
          </p:cNvPicPr>
          <p:nvPr>
            <p:custDataLst>
              <p:tags r:id="rId5"/>
            </p:custDataLst>
          </p:nvPr>
        </p:nvPicPr>
        <p:blipFill>
          <a:blip r:embed="rId14"/>
          <a:srcRect/>
          <a:stretch>
            <a:fillRect/>
          </a:stretch>
        </p:blipFill>
        <p:spPr bwMode="auto">
          <a:xfrm>
            <a:off x="7696200" y="914400"/>
            <a:ext cx="1117600" cy="1676400"/>
          </a:xfrm>
          <a:prstGeom prst="rect">
            <a:avLst/>
          </a:prstGeom>
          <a:noFill/>
          <a:ln w="9525">
            <a:noFill/>
            <a:miter lim="800000"/>
            <a:headEnd/>
            <a:tailEnd/>
          </a:ln>
        </p:spPr>
      </p:pic>
      <p:sp>
        <p:nvSpPr>
          <p:cNvPr id="32777"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 2011  -  National Center  for Cultural Competence</a:t>
            </a:r>
          </a:p>
        </p:txBody>
      </p:sp>
      <p:pic>
        <p:nvPicPr>
          <p:cNvPr id="32778" name="Picture 8" descr="Family photo of two men with young boy"/>
          <p:cNvPicPr>
            <a:picLocks noChangeAspect="1" noChangeArrowheads="1"/>
          </p:cNvPicPr>
          <p:nvPr>
            <p:custDataLst>
              <p:tags r:id="rId6"/>
            </p:custDataLst>
          </p:nvPr>
        </p:nvPicPr>
        <p:blipFill>
          <a:blip r:embed="rId15"/>
          <a:srcRect/>
          <a:stretch>
            <a:fillRect/>
          </a:stretch>
        </p:blipFill>
        <p:spPr bwMode="auto">
          <a:xfrm>
            <a:off x="6248400" y="4038600"/>
            <a:ext cx="1076325" cy="1619250"/>
          </a:xfrm>
          <a:prstGeom prst="rect">
            <a:avLst/>
          </a:prstGeom>
          <a:noFill/>
          <a:ln w="9525">
            <a:noFill/>
            <a:miter lim="800000"/>
            <a:headEnd/>
            <a:tailEnd/>
          </a:ln>
        </p:spPr>
      </p:pic>
      <p:pic>
        <p:nvPicPr>
          <p:cNvPr id="32779" name="Picture 14" descr="Photo of Middle Eastern couple"/>
          <p:cNvPicPr>
            <a:picLocks noChangeAspect="1"/>
          </p:cNvPicPr>
          <p:nvPr>
            <p:custDataLst>
              <p:tags r:id="rId7"/>
            </p:custDataLst>
          </p:nvPr>
        </p:nvPicPr>
        <p:blipFill>
          <a:blip r:embed="rId16"/>
          <a:srcRect/>
          <a:stretch>
            <a:fillRect/>
          </a:stretch>
        </p:blipFill>
        <p:spPr bwMode="auto">
          <a:xfrm>
            <a:off x="7391400" y="4419600"/>
            <a:ext cx="1600200" cy="1063625"/>
          </a:xfrm>
          <a:prstGeom prst="rect">
            <a:avLst/>
          </a:prstGeom>
          <a:noFill/>
          <a:ln w="9525">
            <a:noFill/>
            <a:miter lim="800000"/>
            <a:headEnd/>
            <a:tailEnd/>
          </a:ln>
        </p:spPr>
      </p:pic>
      <p:pic>
        <p:nvPicPr>
          <p:cNvPr id="32780" name="Picture 3" descr="Nccc logo"/>
          <p:cNvPicPr>
            <a:picLocks noChangeAspect="1" noChangeArrowheads="1"/>
          </p:cNvPicPr>
          <p:nvPr>
            <p:custDataLst>
              <p:tags r:id="rId8"/>
            </p:custDataLst>
          </p:nvPr>
        </p:nvPicPr>
        <p:blipFill>
          <a:blip r:embed="rId17"/>
          <a:srcRect/>
          <a:stretch>
            <a:fillRect/>
          </a:stretch>
        </p:blipFill>
        <p:spPr bwMode="auto">
          <a:xfrm>
            <a:off x="8418513" y="6365875"/>
            <a:ext cx="725487" cy="484188"/>
          </a:xfrm>
          <a:prstGeom prst="rect">
            <a:avLst/>
          </a:prstGeom>
          <a:noFill/>
          <a:ln w="9525">
            <a:noFill/>
            <a:miter lim="800000"/>
            <a:headEnd/>
            <a:tailEnd/>
          </a:ln>
        </p:spPr>
      </p:pic>
      <p:sp>
        <p:nvSpPr>
          <p:cNvPr id="32781" name="Slide Number Placeholder 1"/>
          <p:cNvSpPr>
            <a:spLocks noGrp="1"/>
          </p:cNvSpPr>
          <p:nvPr>
            <p:ph type="sldNum" sz="quarter" idx="12"/>
          </p:nvPr>
        </p:nvSpPr>
        <p:spPr>
          <a:xfrm>
            <a:off x="3124200" y="6245225"/>
            <a:ext cx="2895600" cy="476250"/>
          </a:xfrm>
          <a:noFill/>
        </p:spPr>
        <p:txBody>
          <a:bodyPr/>
          <a:lstStyle/>
          <a:p>
            <a:pPr algn="ctr"/>
            <a:fld id="{F5889853-AAFC-45DA-9733-139D63A6B9A2}" type="slidenum">
              <a:rPr lang="en-US" smtClean="0">
                <a:cs typeface="Arial" charset="0"/>
              </a:rPr>
              <a:pPr algn="ctr"/>
              <a:t>7</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 name="Object 20" descr="graphic of arrows curving to make a circle                  "/>
          <p:cNvGraphicFramePr>
            <a:graphicFrameLocks noChangeAspect="1"/>
          </p:cNvGraphicFramePr>
          <p:nvPr>
            <p:custDataLst>
              <p:tags r:id="rId3"/>
            </p:custDataLst>
          </p:nvPr>
        </p:nvGraphicFramePr>
        <p:xfrm>
          <a:off x="1905000" y="1600200"/>
          <a:ext cx="5029200" cy="4949825"/>
        </p:xfrm>
        <a:graphic>
          <a:graphicData uri="http://schemas.openxmlformats.org/presentationml/2006/ole">
            <p:oleObj spid="_x0000_s1044" name="Clip" r:id="rId8" imgW="13473016" imgH="13257143" progId="">
              <p:embed/>
            </p:oleObj>
          </a:graphicData>
        </a:graphic>
      </p:graphicFrame>
      <p:sp>
        <p:nvSpPr>
          <p:cNvPr id="1045" name="Rectangle 3"/>
          <p:cNvSpPr>
            <a:spLocks noChangeArrowheads="1"/>
          </p:cNvSpPr>
          <p:nvPr/>
        </p:nvSpPr>
        <p:spPr bwMode="auto">
          <a:xfrm>
            <a:off x="152400" y="304800"/>
            <a:ext cx="8763000" cy="1066800"/>
          </a:xfrm>
          <a:prstGeom prst="rect">
            <a:avLst/>
          </a:prstGeom>
          <a:noFill/>
          <a:ln w="12700">
            <a:noFill/>
            <a:miter lim="800000"/>
            <a:headEnd/>
            <a:tailEnd/>
          </a:ln>
        </p:spPr>
        <p:txBody>
          <a:bodyPr lIns="90488" tIns="44450" rIns="90488" bIns="44450" anchor="ctr"/>
          <a:lstStyle/>
          <a:p>
            <a:pPr algn="ctr">
              <a:lnSpc>
                <a:spcPct val="90000"/>
              </a:lnSpc>
            </a:pPr>
            <a:r>
              <a:rPr lang="en-US" sz="3500" b="1"/>
              <a:t>Cultural Factors That Influence Diversity Among Individuals and Groups</a:t>
            </a:r>
          </a:p>
        </p:txBody>
      </p:sp>
      <p:sp>
        <p:nvSpPr>
          <p:cNvPr id="1046" name="Rectangle 4"/>
          <p:cNvSpPr>
            <a:spLocks noChangeArrowheads="1"/>
          </p:cNvSpPr>
          <p:nvPr/>
        </p:nvSpPr>
        <p:spPr bwMode="auto">
          <a:xfrm>
            <a:off x="228600" y="1600200"/>
            <a:ext cx="8915400" cy="5029200"/>
          </a:xfrm>
          <a:prstGeom prst="rect">
            <a:avLst/>
          </a:prstGeom>
          <a:noFill/>
          <a:ln w="12700">
            <a:noFill/>
            <a:miter lim="800000"/>
            <a:headEnd/>
            <a:tailEnd/>
          </a:ln>
        </p:spPr>
        <p:txBody>
          <a:bodyPr lIns="90488" tIns="44450" rIns="90488" bIns="44450"/>
          <a:lstStyle/>
          <a:p>
            <a:pPr indent="331788" algn="ctr">
              <a:lnSpc>
                <a:spcPct val="90000"/>
              </a:lnSpc>
              <a:buClr>
                <a:schemeClr val="accent1"/>
              </a:buClr>
              <a:buSzPct val="65000"/>
              <a:buFont typeface="Wingdings" pitchFamily="2" charset="2"/>
              <a:buNone/>
            </a:pPr>
            <a:endParaRPr lang="en-US" sz="3200" b="1">
              <a:solidFill>
                <a:srgbClr val="A50021"/>
              </a:solidFill>
              <a:latin typeface="Kabel Bk BT"/>
            </a:endParaRPr>
          </a:p>
          <a:p>
            <a:pPr indent="331788">
              <a:lnSpc>
                <a:spcPct val="90000"/>
              </a:lnSpc>
              <a:buClr>
                <a:schemeClr val="accent1"/>
              </a:buClr>
              <a:buSzPct val="65000"/>
              <a:buFont typeface="Wingdings" pitchFamily="2" charset="2"/>
              <a:buChar char="v"/>
            </a:pPr>
            <a:endParaRPr lang="en-US" sz="3200" b="1">
              <a:solidFill>
                <a:srgbClr val="A50021"/>
              </a:solidFill>
              <a:latin typeface="Kabel Bk BT"/>
            </a:endParaRPr>
          </a:p>
          <a:p>
            <a:pPr indent="331788">
              <a:lnSpc>
                <a:spcPct val="90000"/>
              </a:lnSpc>
              <a:buClr>
                <a:schemeClr val="accent1"/>
              </a:buClr>
              <a:buSzPct val="65000"/>
              <a:buFont typeface="Wingdings" pitchFamily="2" charset="2"/>
              <a:buNone/>
            </a:pPr>
            <a:r>
              <a:rPr lang="en-US" sz="2000" b="1">
                <a:latin typeface="Tahoma" pitchFamily="34" charset="0"/>
              </a:rPr>
              <a:t>		</a:t>
            </a:r>
          </a:p>
          <a:p>
            <a:pPr indent="331788">
              <a:lnSpc>
                <a:spcPct val="90000"/>
              </a:lnSpc>
              <a:buClr>
                <a:schemeClr val="accent1"/>
              </a:buClr>
              <a:buSzPct val="65000"/>
              <a:buFont typeface="Wingdings" pitchFamily="2" charset="2"/>
              <a:buNone/>
            </a:pPr>
            <a:r>
              <a:rPr lang="en-US" sz="2000" b="1">
                <a:latin typeface="Tahoma" pitchFamily="34" charset="0"/>
              </a:rPr>
              <a:t>	</a:t>
            </a:r>
          </a:p>
          <a:p>
            <a:pPr indent="331788">
              <a:lnSpc>
                <a:spcPct val="90000"/>
              </a:lnSpc>
              <a:buClr>
                <a:schemeClr val="accent1"/>
              </a:buClr>
              <a:buSzPct val="65000"/>
              <a:buFont typeface="Wingdings" pitchFamily="2" charset="2"/>
              <a:buNone/>
            </a:pPr>
            <a:endParaRPr lang="en-US" sz="2000" b="1">
              <a:latin typeface="Tahoma" pitchFamily="34" charset="0"/>
            </a:endParaRPr>
          </a:p>
          <a:p>
            <a:pPr indent="331788">
              <a:lnSpc>
                <a:spcPct val="90000"/>
              </a:lnSpc>
              <a:buClr>
                <a:schemeClr val="accent1"/>
              </a:buClr>
              <a:buSzPct val="65000"/>
              <a:buFont typeface="Wingdings" pitchFamily="2" charset="2"/>
              <a:buNone/>
            </a:pPr>
            <a:endParaRPr lang="en-US" sz="2000" b="1">
              <a:latin typeface="Tahoma" pitchFamily="34" charset="0"/>
            </a:endParaRPr>
          </a:p>
          <a:p>
            <a:pPr indent="331788">
              <a:lnSpc>
                <a:spcPct val="90000"/>
              </a:lnSpc>
              <a:buClr>
                <a:schemeClr val="accent1"/>
              </a:buClr>
              <a:buSzPct val="65000"/>
              <a:buFont typeface="Wingdings" pitchFamily="2" charset="2"/>
              <a:buNone/>
            </a:pPr>
            <a:endParaRPr lang="en-US" sz="2000" b="1">
              <a:latin typeface="Tahoma" pitchFamily="34" charset="0"/>
            </a:endParaRPr>
          </a:p>
        </p:txBody>
      </p:sp>
      <p:sp>
        <p:nvSpPr>
          <p:cNvPr id="1047" name="Rectangle 5"/>
          <p:cNvSpPr>
            <a:spLocks noChangeArrowheads="1"/>
          </p:cNvSpPr>
          <p:nvPr>
            <p:custDataLst>
              <p:tags r:id="rId4"/>
            </p:custDataLst>
          </p:nvPr>
        </p:nvSpPr>
        <p:spPr bwMode="auto">
          <a:xfrm>
            <a:off x="4876800" y="2057400"/>
            <a:ext cx="4267200" cy="3657600"/>
          </a:xfrm>
          <a:prstGeom prst="rect">
            <a:avLst/>
          </a:prstGeom>
          <a:noFill/>
          <a:ln w="12700">
            <a:noFill/>
            <a:miter lim="800000"/>
            <a:headEnd/>
            <a:tailEnd/>
          </a:ln>
        </p:spPr>
        <p:txBody>
          <a:bodyPr lIns="90488" tIns="44450" rIns="90488" bIns="44450"/>
          <a:lstStyle/>
          <a:p>
            <a:pPr indent="331788">
              <a:lnSpc>
                <a:spcPct val="90000"/>
              </a:lnSpc>
              <a:buClr>
                <a:schemeClr val="accent1"/>
              </a:buClr>
              <a:buSzPct val="65000"/>
              <a:buFont typeface="Wingdings" pitchFamily="2" charset="2"/>
              <a:buNone/>
            </a:pPr>
            <a:endParaRPr lang="en-US" sz="2000" b="1">
              <a:latin typeface="Tahoma" pitchFamily="34" charset="0"/>
            </a:endParaRPr>
          </a:p>
        </p:txBody>
      </p:sp>
      <p:sp>
        <p:nvSpPr>
          <p:cNvPr id="1048" name="Text Box 6"/>
          <p:cNvSpPr txBox="1">
            <a:spLocks noChangeArrowheads="1"/>
          </p:cNvSpPr>
          <p:nvPr/>
        </p:nvSpPr>
        <p:spPr bwMode="auto">
          <a:xfrm>
            <a:off x="0" y="6096000"/>
            <a:ext cx="3657600" cy="523875"/>
          </a:xfrm>
          <a:prstGeom prst="rect">
            <a:avLst/>
          </a:prstGeom>
          <a:noFill/>
          <a:ln w="12700">
            <a:noFill/>
            <a:miter lim="800000"/>
            <a:headEnd/>
            <a:tailEnd/>
          </a:ln>
        </p:spPr>
        <p:txBody>
          <a:bodyPr>
            <a:spAutoFit/>
          </a:bodyPr>
          <a:lstStyle/>
          <a:p>
            <a:pPr eaLnBrk="0" hangingPunct="0">
              <a:spcBef>
                <a:spcPct val="50000"/>
              </a:spcBef>
            </a:pPr>
            <a:r>
              <a:rPr lang="en-US" sz="1400">
                <a:latin typeface="ZapfHumnst Dm BT"/>
              </a:rPr>
              <a:t>Adapted with permission from James Mason, Ph.D., NCCC Senior Consultant</a:t>
            </a:r>
          </a:p>
        </p:txBody>
      </p:sp>
      <p:sp>
        <p:nvSpPr>
          <p:cNvPr id="1049" name="Line 7"/>
          <p:cNvSpPr>
            <a:spLocks noChangeShapeType="1"/>
          </p:cNvSpPr>
          <p:nvPr>
            <p:custDataLst>
              <p:tags r:id="rId5"/>
            </p:custDataLst>
          </p:nvPr>
        </p:nvSpPr>
        <p:spPr bwMode="auto">
          <a:xfrm>
            <a:off x="1676400" y="1371600"/>
            <a:ext cx="6248400" cy="0"/>
          </a:xfrm>
          <a:prstGeom prst="line">
            <a:avLst/>
          </a:prstGeom>
          <a:noFill/>
          <a:ln w="76200" cmpd="tri">
            <a:solidFill>
              <a:srgbClr val="6699FF"/>
            </a:solidFill>
            <a:round/>
            <a:headEnd type="none" w="sm" len="sm"/>
            <a:tailEnd type="none" w="sm" len="sm"/>
          </a:ln>
        </p:spPr>
        <p:txBody>
          <a:bodyPr wrap="none"/>
          <a:lstStyle/>
          <a:p>
            <a:endParaRPr lang="en-US"/>
          </a:p>
        </p:txBody>
      </p:sp>
      <p:sp>
        <p:nvSpPr>
          <p:cNvPr id="1050" name="Rectangle 8"/>
          <p:cNvSpPr>
            <a:spLocks noGrp="1" noChangeArrowheads="1"/>
          </p:cNvSpPr>
          <p:nvPr>
            <p:ph type="body" sz="half" idx="1"/>
          </p:nvPr>
        </p:nvSpPr>
        <p:spPr>
          <a:xfrm>
            <a:off x="228600" y="1981200"/>
            <a:ext cx="4495800" cy="3962400"/>
          </a:xfrm>
        </p:spPr>
        <p:txBody>
          <a:bodyPr/>
          <a:lstStyle/>
          <a:p>
            <a:pPr eaLnBrk="1" hangingPunct="1">
              <a:lnSpc>
                <a:spcPct val="90000"/>
              </a:lnSpc>
              <a:spcBef>
                <a:spcPct val="0"/>
              </a:spcBef>
              <a:buClr>
                <a:schemeClr val="accent1"/>
              </a:buClr>
              <a:buFont typeface="Wingdings" pitchFamily="2" charset="2"/>
              <a:buBlip>
                <a:blip r:embed="rId9"/>
              </a:buBlip>
            </a:pPr>
            <a:r>
              <a:rPr lang="en-US" sz="2200" smtClean="0">
                <a:solidFill>
                  <a:schemeClr val="tx2"/>
                </a:solidFill>
              </a:rPr>
              <a:t>Cultural/Racial/Ethnic Identity</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Tribal Affiliation/Clan</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Nationality</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Acculturation/Assimilation</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Socioeconomic Status/Class</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Education</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Language</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Literacy</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Family Constellation</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Social History</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Perception of Time</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Health Beliefs &amp; Practices</a:t>
            </a:r>
          </a:p>
          <a:p>
            <a:pPr eaLnBrk="1" hangingPunct="1">
              <a:lnSpc>
                <a:spcPct val="90000"/>
              </a:lnSpc>
              <a:spcBef>
                <a:spcPct val="0"/>
              </a:spcBef>
              <a:buClr>
                <a:schemeClr val="hlink"/>
              </a:buClr>
              <a:buFont typeface="Wingdings" pitchFamily="2" charset="2"/>
              <a:buBlip>
                <a:blip r:embed="rId9"/>
              </a:buBlip>
            </a:pPr>
            <a:r>
              <a:rPr lang="en-US" sz="2200" smtClean="0">
                <a:solidFill>
                  <a:schemeClr val="tx2"/>
                </a:solidFill>
              </a:rPr>
              <a:t>Literacy</a:t>
            </a:r>
          </a:p>
        </p:txBody>
      </p:sp>
      <p:sp>
        <p:nvSpPr>
          <p:cNvPr id="1051" name="Text Box 10"/>
          <p:cNvSpPr txBox="1">
            <a:spLocks noChangeArrowheads="1"/>
          </p:cNvSpPr>
          <p:nvPr/>
        </p:nvSpPr>
        <p:spPr bwMode="auto">
          <a:xfrm>
            <a:off x="4327525" y="1108075"/>
            <a:ext cx="2454275" cy="457200"/>
          </a:xfrm>
          <a:prstGeom prst="rect">
            <a:avLst/>
          </a:prstGeom>
          <a:noFill/>
          <a:ln w="9525">
            <a:noFill/>
            <a:miter lim="800000"/>
            <a:headEnd/>
            <a:tailEnd/>
          </a:ln>
        </p:spPr>
        <p:txBody>
          <a:bodyPr>
            <a:spAutoFit/>
          </a:bodyPr>
          <a:lstStyle/>
          <a:p>
            <a:pPr algn="ctr">
              <a:spcBef>
                <a:spcPct val="50000"/>
              </a:spcBef>
            </a:pPr>
            <a:endParaRPr lang="en-US" sz="2400" b="1">
              <a:latin typeface="Kabel Bk BT"/>
            </a:endParaRPr>
          </a:p>
        </p:txBody>
      </p:sp>
      <p:sp>
        <p:nvSpPr>
          <p:cNvPr id="1052" name="Text Box 11"/>
          <p:cNvSpPr txBox="1">
            <a:spLocks noChangeArrowheads="1"/>
          </p:cNvSpPr>
          <p:nvPr/>
        </p:nvSpPr>
        <p:spPr bwMode="auto">
          <a:xfrm>
            <a:off x="2667000" y="1447800"/>
            <a:ext cx="3886200" cy="579438"/>
          </a:xfrm>
          <a:prstGeom prst="rect">
            <a:avLst/>
          </a:prstGeom>
          <a:noFill/>
          <a:ln w="9525">
            <a:noFill/>
            <a:miter lim="800000"/>
            <a:headEnd/>
            <a:tailEnd/>
          </a:ln>
        </p:spPr>
        <p:txBody>
          <a:bodyPr>
            <a:spAutoFit/>
          </a:bodyPr>
          <a:lstStyle/>
          <a:p>
            <a:pPr algn="ctr">
              <a:spcBef>
                <a:spcPct val="50000"/>
              </a:spcBef>
            </a:pPr>
            <a:r>
              <a:rPr lang="en-US" sz="3200" b="1">
                <a:latin typeface="Kabel Bk BT"/>
              </a:rPr>
              <a:t>Internal Factors</a:t>
            </a:r>
          </a:p>
        </p:txBody>
      </p:sp>
      <p:sp>
        <p:nvSpPr>
          <p:cNvPr id="1053" name="Rectangle 12"/>
          <p:cNvSpPr>
            <a:spLocks noGrp="1" noChangeArrowheads="1"/>
          </p:cNvSpPr>
          <p:nvPr>
            <p:ph type="body" sz="half" idx="2"/>
          </p:nvPr>
        </p:nvSpPr>
        <p:spPr>
          <a:xfrm>
            <a:off x="4495800" y="1981200"/>
            <a:ext cx="4419600" cy="4114800"/>
          </a:xfrm>
        </p:spPr>
        <p:txBody>
          <a:bodyPr/>
          <a:lstStyle/>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Health &amp; Mental Health Literacy</a:t>
            </a:r>
            <a:endParaRPr lang="en-US" sz="2200" smtClean="0"/>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Beliefs about Disability or Mental Health  </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Lived Experience of Disability or Mental Illness </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Age &amp; Life Cycle Issues</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Gender, Gender Identity  &amp; Expression </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Sexual Orientation</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Religion &amp; Spiritual Views</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Spatial &amp; Regional Patterns </a:t>
            </a:r>
          </a:p>
          <a:p>
            <a:pPr eaLnBrk="1" hangingPunct="1">
              <a:lnSpc>
                <a:spcPct val="90000"/>
              </a:lnSpc>
              <a:spcBef>
                <a:spcPct val="0"/>
              </a:spcBef>
              <a:buClr>
                <a:schemeClr val="hlink"/>
              </a:buClr>
              <a:buSzPct val="70000"/>
              <a:buFont typeface="Wingdings" pitchFamily="2" charset="2"/>
              <a:buBlip>
                <a:blip r:embed="rId10"/>
              </a:buBlip>
            </a:pPr>
            <a:r>
              <a:rPr lang="en-US" sz="2200" smtClean="0">
                <a:solidFill>
                  <a:schemeClr val="tx2"/>
                </a:solidFill>
              </a:rPr>
              <a:t>Political Orientation/Affiliation</a:t>
            </a:r>
          </a:p>
          <a:p>
            <a:pPr eaLnBrk="1" hangingPunct="1">
              <a:lnSpc>
                <a:spcPct val="90000"/>
              </a:lnSpc>
              <a:spcBef>
                <a:spcPct val="0"/>
              </a:spcBef>
              <a:buClr>
                <a:schemeClr val="hlink"/>
              </a:buClr>
              <a:buSzPct val="70000"/>
              <a:buFont typeface="Wingdings" pitchFamily="2" charset="2"/>
              <a:buBlip>
                <a:blip r:embed="rId10"/>
              </a:buBlip>
            </a:pPr>
            <a:endParaRPr lang="en-US" sz="2200" smtClean="0">
              <a:solidFill>
                <a:schemeClr val="tx2"/>
              </a:solidFill>
            </a:endParaRPr>
          </a:p>
        </p:txBody>
      </p:sp>
      <p:sp>
        <p:nvSpPr>
          <p:cNvPr id="1054" name="Text Box 8"/>
          <p:cNvSpPr txBox="1">
            <a:spLocks noChangeArrowheads="1"/>
          </p:cNvSpPr>
          <p:nvPr/>
        </p:nvSpPr>
        <p:spPr bwMode="auto">
          <a:xfrm>
            <a:off x="4648200" y="6324600"/>
            <a:ext cx="4267200" cy="261938"/>
          </a:xfrm>
          <a:prstGeom prst="rect">
            <a:avLst/>
          </a:prstGeom>
          <a:noFill/>
          <a:ln w="9525">
            <a:noFill/>
            <a:miter lim="800000"/>
            <a:headEnd/>
            <a:tailEnd/>
          </a:ln>
        </p:spPr>
        <p:txBody>
          <a:bodyPr>
            <a:spAutoFit/>
          </a:bodyPr>
          <a:lstStyle/>
          <a:p>
            <a:pPr algn="r"/>
            <a:r>
              <a:rPr lang="en-US" sz="1100"/>
              <a:t>Slide Source:© 2011  -  National Center  for Cultural Competence</a:t>
            </a:r>
          </a:p>
        </p:txBody>
      </p:sp>
      <p:sp>
        <p:nvSpPr>
          <p:cNvPr id="1055" name="Slide Number Placeholder 1"/>
          <p:cNvSpPr>
            <a:spLocks noGrp="1"/>
          </p:cNvSpPr>
          <p:nvPr>
            <p:ph type="sldNum" sz="quarter" idx="12"/>
          </p:nvPr>
        </p:nvSpPr>
        <p:spPr>
          <a:noFill/>
        </p:spPr>
        <p:txBody>
          <a:bodyPr/>
          <a:lstStyle/>
          <a:p>
            <a:fld id="{6700D122-0C8E-486A-A846-7264DD1ECC74}" type="slidenum">
              <a:rPr lang="en-US" smtClean="0">
                <a:cs typeface="Arial" charset="0"/>
              </a:rPr>
              <a:pPr/>
              <a:t>8</a:t>
            </a:fld>
            <a:endParaRPr lang="en-US" smtClean="0">
              <a:cs typeface="Arial" charset="0"/>
            </a:endParaRPr>
          </a:p>
        </p:txBody>
      </p:sp>
    </p:spTree>
    <p:custDataLst>
      <p:tags r:id="rId2"/>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THOR_TEXT" val="Tawara D. Goode"/>
  <p:tag name="COPYRIGHT_TEXT" val="NCCC 2011"/>
  <p:tag name="DATE_TEXT" val="September 7, 2011"/>
  <p:tag name="TITLE_TEXT" val="Cultural and Linguistic Competence in Centers for Independent Living"/>
  <p:tag name="VERSION_TEXT" val="1.0"/>
  <p:tag name="COURSE_TEXT" val="New Community Opportunities Center Webinar"/>
</p:tagLst>
</file>

<file path=ppt/tags/tag10.xml><?xml version="1.0" encoding="utf-8"?>
<p:tagLst xmlns:a="http://schemas.openxmlformats.org/drawingml/2006/main" xmlns:r="http://schemas.openxmlformats.org/officeDocument/2006/relationships" xmlns:p="http://schemas.openxmlformats.org/presentationml/2006/main">
  <p:tag name="SLIDE_TITLE" val="Rationale for Cultural and Linguistic Competence in Independent Living"/>
</p:tagLst>
</file>

<file path=ppt/tags/tag100.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01.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02.xml><?xml version="1.0" encoding="utf-8"?>
<p:tagLst xmlns:a="http://schemas.openxmlformats.org/drawingml/2006/main" xmlns:r="http://schemas.openxmlformats.org/officeDocument/2006/relationships" xmlns:p="http://schemas.openxmlformats.org/presentationml/2006/main">
  <p:tag name="SLIDE_TITLE" val="Linguistic Competence: Legal Mandates, Regulations, Guidance, and Standards cont'd"/>
</p:tagLst>
</file>

<file path=ppt/tags/tag103.xml><?xml version="1.0" encoding="utf-8"?>
<p:tagLst xmlns:a="http://schemas.openxmlformats.org/drawingml/2006/main" xmlns:r="http://schemas.openxmlformats.org/officeDocument/2006/relationships" xmlns:p="http://schemas.openxmlformats.org/presentationml/2006/main">
  <p:tag name="ALT" val="Two by two grid with an overlay in the center that reads Title VI, Section 601, Civil Rights Act of 1964. Each section reads in clockwise order, Rehabilitation Act, of 1973, Section 504; Title II, Americans with Disabilities Act of 1990; Age Discrimination Act of 1975; and Title IX, Education Amendments of 1972"/>
  <p:tag name="ALT_NULL" val="0"/>
  <p:tag name="LONGDESC_NULL" val="1"/>
</p:tagLst>
</file>

<file path=ppt/tags/tag104.xml><?xml version="1.0" encoding="utf-8"?>
<p:tagLst xmlns:a="http://schemas.openxmlformats.org/drawingml/2006/main" xmlns:r="http://schemas.openxmlformats.org/officeDocument/2006/relationships" xmlns:p="http://schemas.openxmlformats.org/presentationml/2006/main">
  <p:tag name="ALT" val="US Dept of Justice seal"/>
  <p:tag name="ALT_NULL" val="0"/>
  <p:tag name="LONGDESC_NULL" val="1"/>
</p:tagLst>
</file>

<file path=ppt/tags/tag105.xml><?xml version="1.0" encoding="utf-8"?>
<p:tagLst xmlns:a="http://schemas.openxmlformats.org/drawingml/2006/main" xmlns:r="http://schemas.openxmlformats.org/officeDocument/2006/relationships" xmlns:p="http://schemas.openxmlformats.org/presentationml/2006/main">
  <p:tag name="ALT" val="US Department of Education seal"/>
  <p:tag name="ALT_NULL" val="0"/>
  <p:tag name="LONGDESC_NULL" val="1"/>
</p:tagLst>
</file>

<file path=ppt/tags/tag106.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07.xml><?xml version="1.0" encoding="utf-8"?>
<p:tagLst xmlns:a="http://schemas.openxmlformats.org/drawingml/2006/main" xmlns:r="http://schemas.openxmlformats.org/officeDocument/2006/relationships" xmlns:p="http://schemas.openxmlformats.org/presentationml/2006/main">
  <p:tag name="ALT" val="U.S. Department of Health and Human Services seal"/>
  <p:tag name="ALT_NULL" val="0"/>
  <p:tag name="LONGDESC_NULL" val="1"/>
</p:tagLst>
</file>

<file path=ppt/tags/tag108.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09.xml><?xml version="1.0" encoding="utf-8"?>
<p:tagLst xmlns:a="http://schemas.openxmlformats.org/drawingml/2006/main" xmlns:r="http://schemas.openxmlformats.org/officeDocument/2006/relationships" xmlns:p="http://schemas.openxmlformats.org/presentationml/2006/main">
  <p:tag name="ALT" val="Taking A Break. Photo of farm workers sitting in the shade."/>
  <p:tag name="ALT_NULL" val="0"/>
  <p:tag name="LONGDESC_NULL" val="1"/>
</p:tagLst>
</file>

<file path=ppt/tags/tag1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0.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1.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12.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3.xml><?xml version="1.0" encoding="utf-8"?>
<p:tagLst xmlns:a="http://schemas.openxmlformats.org/drawingml/2006/main" xmlns:r="http://schemas.openxmlformats.org/officeDocument/2006/relationships" xmlns:p="http://schemas.openxmlformats.org/presentationml/2006/main">
  <p:tag name="SLIDE_TITLE" val="Characteristics of Culturally &amp; Linguisitically Competent Organizations"/>
</p:tagLst>
</file>

<file path=ppt/tags/tag114.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15.xml><?xml version="1.0" encoding="utf-8"?>
<p:tagLst xmlns:a="http://schemas.openxmlformats.org/drawingml/2006/main" xmlns:r="http://schemas.openxmlformats.org/officeDocument/2006/relationships" xmlns:p="http://schemas.openxmlformats.org/presentationml/2006/main">
  <p:tag name="SLIDE_TITLE" val="Characteristics of Culturally &amp; Linguistically Competent Organizations cont'd."/>
</p:tagLst>
</file>

<file path=ppt/tags/tag116.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7.xml><?xml version="1.0" encoding="utf-8"?>
<p:tagLst xmlns:a="http://schemas.openxmlformats.org/drawingml/2006/main" xmlns:r="http://schemas.openxmlformats.org/officeDocument/2006/relationships" xmlns:p="http://schemas.openxmlformats.org/presentationml/2006/main">
  <p:tag name="SLIDE_TITLE" val="CLC: What are the implications for CILs - Individual and Systems Advocacy"/>
</p:tagLst>
</file>

<file path=ppt/tags/tag11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2.xml><?xml version="1.0" encoding="utf-8"?>
<p:tagLst xmlns:a="http://schemas.openxmlformats.org/drawingml/2006/main" xmlns:r="http://schemas.openxmlformats.org/officeDocument/2006/relationships" xmlns:p="http://schemas.openxmlformats.org/presentationml/2006/main">
  <p:tag name="ALT" val="List of five bullet points: 1) Demographic changes in the U.S., its territories, and tribal communities; 2) Diversity of world views and beliefs about disability; 3) Laws &amp; Federal and State Mandates; 4) Improve quality, effectiveness, and satisfaction with services and supports; 5) Address racial, ethinic, socio-economic, and geographic disparities"/>
  <p:tag name="ALT_NULL" val="0"/>
  <p:tag name="LONGDESC_NULL" val="1"/>
</p:tagLst>
</file>

<file path=ppt/tags/tag120.xml><?xml version="1.0" encoding="utf-8"?>
<p:tagLst xmlns:a="http://schemas.openxmlformats.org/drawingml/2006/main" xmlns:r="http://schemas.openxmlformats.org/officeDocument/2006/relationships" xmlns:p="http://schemas.openxmlformats.org/presentationml/2006/main">
  <p:tag name="SLIDE_TITLE" val="CLC: What are the implications for CILs - Information and Referral"/>
</p:tagLst>
</file>

<file path=ppt/tags/tag12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22.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23.xml><?xml version="1.0" encoding="utf-8"?>
<p:tagLst xmlns:a="http://schemas.openxmlformats.org/drawingml/2006/main" xmlns:r="http://schemas.openxmlformats.org/officeDocument/2006/relationships" xmlns:p="http://schemas.openxmlformats.org/presentationml/2006/main">
  <p:tag name="SLIDE_TITLE" val="CLC: What are the implications for CILs - Peer Support"/>
</p:tagLst>
</file>

<file path=ppt/tags/tag12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25.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26.xml><?xml version="1.0" encoding="utf-8"?>
<p:tagLst xmlns:a="http://schemas.openxmlformats.org/drawingml/2006/main" xmlns:r="http://schemas.openxmlformats.org/officeDocument/2006/relationships" xmlns:p="http://schemas.openxmlformats.org/presentationml/2006/main">
  <p:tag name="SLIDE_TITLE" val="CLC: What are the implications for CILs - Independent Living Skills Training"/>
</p:tagLst>
</file>

<file path=ppt/tags/tag127.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28.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29.xml><?xml version="1.0" encoding="utf-8"?>
<p:tagLst xmlns:a="http://schemas.openxmlformats.org/drawingml/2006/main" xmlns:r="http://schemas.openxmlformats.org/officeDocument/2006/relationships" xmlns:p="http://schemas.openxmlformats.org/presentationml/2006/main">
  <p:tag name="SLIDE_TITLE" val="A Consumer Definition of Cultural and Linguistic Competence"/>
</p:tagLst>
</file>

<file path=ppt/tags/tag13.xml><?xml version="1.0" encoding="utf-8"?>
<p:tagLst xmlns:a="http://schemas.openxmlformats.org/drawingml/2006/main" xmlns:r="http://schemas.openxmlformats.org/officeDocument/2006/relationships" xmlns:p="http://schemas.openxmlformats.org/presentationml/2006/main">
  <p:tag name="ALT" val="United States Census 2010. It's in our hands."/>
  <p:tag name="ALT_NULL" val="0"/>
  <p:tag name="LONGDESC_NULL" val="1"/>
</p:tagLst>
</file>

<file path=ppt/tags/tag130.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31.xml><?xml version="1.0" encoding="utf-8"?>
<p:tagLst xmlns:a="http://schemas.openxmlformats.org/drawingml/2006/main" xmlns:r="http://schemas.openxmlformats.org/officeDocument/2006/relationships" xmlns:p="http://schemas.openxmlformats.org/presentationml/2006/main">
  <p:tag name="SLIDE_TITLE" val="Cultural competence and linguistic competence are a life's journey"/>
</p:tagLst>
</file>

<file path=ppt/tags/tag132.xml><?xml version="1.0" encoding="utf-8"?>
<p:tagLst xmlns:a="http://schemas.openxmlformats.org/drawingml/2006/main" xmlns:r="http://schemas.openxmlformats.org/officeDocument/2006/relationships" xmlns:p="http://schemas.openxmlformats.org/presentationml/2006/main">
  <p:tag name="ALT" val="graphic or road going toward horizon"/>
  <p:tag name="ALT_NULL" val="0"/>
  <p:tag name="LONGDESC_NULL" val="1"/>
</p:tagLst>
</file>

<file path=ppt/tags/tag133.xml><?xml version="1.0" encoding="utf-8"?>
<p:tagLst xmlns:a="http://schemas.openxmlformats.org/drawingml/2006/main" xmlns:r="http://schemas.openxmlformats.org/officeDocument/2006/relationships" xmlns:p="http://schemas.openxmlformats.org/presentationml/2006/main">
  <p:tag name="SLIDE_TITLE" val="National Center for Cultural Competence"/>
</p:tagLst>
</file>

<file path=ppt/tags/tag134.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5.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6.xml><?xml version="1.0" encoding="utf-8"?>
<p:tagLst xmlns:a="http://schemas.openxmlformats.org/drawingml/2006/main" xmlns:r="http://schemas.openxmlformats.org/officeDocument/2006/relationships" xmlns:p="http://schemas.openxmlformats.org/presentationml/2006/main">
  <p:tag name="SLIDE_TITLE" val="Exploring the Multiple Dimensions of Culture"/>
</p:tagLst>
</file>

<file path=ppt/tags/tag17.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8.xml><?xml version="1.0" encoding="utf-8"?>
<p:tagLst xmlns:a="http://schemas.openxmlformats.org/drawingml/2006/main" xmlns:r="http://schemas.openxmlformats.org/officeDocument/2006/relationships" xmlns:p="http://schemas.openxmlformats.org/presentationml/2006/main">
  <p:tag name="SLIDE_TITLE" val="Definition of Culture"/>
</p:tagLst>
</file>

<file path=ppt/tags/tag19.xml><?xml version="1.0" encoding="utf-8"?>
<p:tagLst xmlns:a="http://schemas.openxmlformats.org/drawingml/2006/main" xmlns:r="http://schemas.openxmlformats.org/officeDocument/2006/relationships" xmlns:p="http://schemas.openxmlformats.org/presentationml/2006/main">
  <p:tag name="SLIDE_TITLE" val="Culture definition"/>
</p:tagLst>
</file>

<file path=ppt/tags/tag2.xml><?xml version="1.0" encoding="utf-8"?>
<p:tagLst xmlns:a="http://schemas.openxmlformats.org/drawingml/2006/main" xmlns:r="http://schemas.openxmlformats.org/officeDocument/2006/relationships" xmlns:p="http://schemas.openxmlformats.org/presentationml/2006/main">
  <p:tag name="SLIDE_TITLE" val="New Community Opportunities Webinar Series"/>
</p:tagLst>
</file>

<file path=ppt/tags/tag20.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21.xml><?xml version="1.0" encoding="utf-8"?>
<p:tagLst xmlns:a="http://schemas.openxmlformats.org/drawingml/2006/main" xmlns:r="http://schemas.openxmlformats.org/officeDocument/2006/relationships" xmlns:p="http://schemas.openxmlformats.org/presentationml/2006/main">
  <p:tag name="ALT" val="graphic of open book"/>
  <p:tag name="ALT_NULL" val="0"/>
  <p:tag name="LONGDESC_NULL" val="1"/>
</p:tagLst>
</file>

<file path=ppt/tags/tag22.xml><?xml version="1.0" encoding="utf-8"?>
<p:tagLst xmlns:a="http://schemas.openxmlformats.org/drawingml/2006/main" xmlns:r="http://schemas.openxmlformats.org/officeDocument/2006/relationships" xmlns:p="http://schemas.openxmlformats.org/presentationml/2006/main">
  <p:tag name="SLIDE_TITLE" val="Culture "/>
</p:tagLst>
</file>

<file path=ppt/tags/tag23.xml><?xml version="1.0" encoding="utf-8"?>
<p:tagLst xmlns:a="http://schemas.openxmlformats.org/drawingml/2006/main" xmlns:r="http://schemas.openxmlformats.org/officeDocument/2006/relationships" xmlns:p="http://schemas.openxmlformats.org/presentationml/2006/main">
  <p:tag name="SLIDE_TITLE" val="Cultural Diversity"/>
</p:tagLst>
</file>

<file path=ppt/tags/tag24.xml><?xml version="1.0" encoding="utf-8"?>
<p:tagLst xmlns:a="http://schemas.openxmlformats.org/drawingml/2006/main" xmlns:r="http://schemas.openxmlformats.org/officeDocument/2006/relationships" xmlns:p="http://schemas.openxmlformats.org/presentationml/2006/main">
  <p:tag name="ALT" val="Photo of Asian family group"/>
  <p:tag name="ALT_NULL" val="0"/>
  <p:tag name="LONGDESC_NULL" val="1"/>
</p:tagLst>
</file>

<file path=ppt/tags/tag25.xml><?xml version="1.0" encoding="utf-8"?>
<p:tagLst xmlns:a="http://schemas.openxmlformats.org/drawingml/2006/main" xmlns:r="http://schemas.openxmlformats.org/officeDocument/2006/relationships" xmlns:p="http://schemas.openxmlformats.org/presentationml/2006/main">
  <p:tag name="ALT" val="Photo of pregnant woman"/>
  <p:tag name="ALT_NULL" val="0"/>
  <p:tag name="LONGDESC_NULL" val="1"/>
</p:tagLst>
</file>

<file path=ppt/tags/tag26.xml><?xml version="1.0" encoding="utf-8"?>
<p:tagLst xmlns:a="http://schemas.openxmlformats.org/drawingml/2006/main" xmlns:r="http://schemas.openxmlformats.org/officeDocument/2006/relationships" xmlns:p="http://schemas.openxmlformats.org/presentationml/2006/main">
  <p:tag name="ALT" val="Photo of male and female wheelchair users hugging"/>
  <p:tag name="ALT_NULL" val="0"/>
  <p:tag name="LONGDESC_NULL" val="1"/>
</p:tagLst>
</file>

<file path=ppt/tags/tag27.xml><?xml version="1.0" encoding="utf-8"?>
<p:tagLst xmlns:a="http://schemas.openxmlformats.org/drawingml/2006/main" xmlns:r="http://schemas.openxmlformats.org/officeDocument/2006/relationships" xmlns:p="http://schemas.openxmlformats.org/presentationml/2006/main">
  <p:tag name="ALT" val="Photo of elderly African American man holding African American child on his lap. Both are asleep."/>
  <p:tag name="ALT_NULL" val="0"/>
  <p:tag name="LONGDESC_NULL" val="1"/>
</p:tagLst>
</file>

<file path=ppt/tags/tag28.xml><?xml version="1.0" encoding="utf-8"?>
<p:tagLst xmlns:a="http://schemas.openxmlformats.org/drawingml/2006/main" xmlns:r="http://schemas.openxmlformats.org/officeDocument/2006/relationships" xmlns:p="http://schemas.openxmlformats.org/presentationml/2006/main">
  <p:tag name="ALT" val="Family photo of two men with young boy"/>
  <p:tag name="ALT_NULL" val="0"/>
  <p:tag name="LONGDESC_NULL" val="1"/>
</p:tagLst>
</file>

<file path=ppt/tags/tag29.xml><?xml version="1.0" encoding="utf-8"?>
<p:tagLst xmlns:a="http://schemas.openxmlformats.org/drawingml/2006/main" xmlns:r="http://schemas.openxmlformats.org/officeDocument/2006/relationships" xmlns:p="http://schemas.openxmlformats.org/presentationml/2006/main">
  <p:tag name="ALT" val="Photo of Middle Eastern couple"/>
  <p:tag name="ALT_NULL" val="0"/>
  <p:tag name="LONGDESC_NULL" val="1"/>
</p:tagLst>
</file>

<file path=ppt/tags/tag3.xml><?xml version="1.0" encoding="utf-8"?>
<p:tagLst xmlns:a="http://schemas.openxmlformats.org/drawingml/2006/main" xmlns:r="http://schemas.openxmlformats.org/officeDocument/2006/relationships" xmlns:p="http://schemas.openxmlformats.org/presentationml/2006/main">
  <p:tag name="ALT" val="Photo of Georgetown University Medical Center"/>
  <p:tag name="ALT_NULL" val="0"/>
  <p:tag name="LONGDESC_NULL" val="1"/>
</p:tagLst>
</file>

<file path=ppt/tags/tag30.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31.xml><?xml version="1.0" encoding="utf-8"?>
<p:tagLst xmlns:a="http://schemas.openxmlformats.org/drawingml/2006/main" xmlns:r="http://schemas.openxmlformats.org/officeDocument/2006/relationships" xmlns:p="http://schemas.openxmlformats.org/presentationml/2006/main">
  <p:tag name="SLIDE_TITLE" val="Cultural Factors that Influence Diversity"/>
</p:tagLst>
</file>

<file path=ppt/tags/tag32.xml><?xml version="1.0" encoding="utf-8"?>
<p:tagLst xmlns:a="http://schemas.openxmlformats.org/drawingml/2006/main" xmlns:r="http://schemas.openxmlformats.org/officeDocument/2006/relationships" xmlns:p="http://schemas.openxmlformats.org/presentationml/2006/main">
  <p:tag name="ALT" val="graphic of arrows curving to make a circle                  "/>
  <p:tag name="ALT_NULL" val="0"/>
  <p:tag name="LONGDESC_NULL" val="1"/>
</p:tagLst>
</file>

<file path=ppt/tags/tag33.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3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35.xml><?xml version="1.0" encoding="utf-8"?>
<p:tagLst xmlns:a="http://schemas.openxmlformats.org/drawingml/2006/main" xmlns:r="http://schemas.openxmlformats.org/officeDocument/2006/relationships" xmlns:p="http://schemas.openxmlformats.org/presentationml/2006/main">
  <p:tag name="SLIDE_TITLE" val="Cultural Beliefs about Disability"/>
</p:tagLst>
</file>

<file path=ppt/tags/tag36.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37.xml><?xml version="1.0" encoding="utf-8"?>
<p:tagLst xmlns:a="http://schemas.openxmlformats.org/drawingml/2006/main" xmlns:r="http://schemas.openxmlformats.org/officeDocument/2006/relationships" xmlns:p="http://schemas.openxmlformats.org/presentationml/2006/main">
  <p:tag name="SLIDE_TITLE" val="Multiple Cultural Identities"/>
</p:tagLst>
</file>

<file path=ppt/tags/tag38.xml><?xml version="1.0" encoding="utf-8"?>
<p:tagLst xmlns:a="http://schemas.openxmlformats.org/drawingml/2006/main" xmlns:r="http://schemas.openxmlformats.org/officeDocument/2006/relationships" xmlns:p="http://schemas.openxmlformats.org/presentationml/2006/main">
  <p:tag name="ALT" val="Line graph"/>
  <p:tag name="ALT_NULL" val="0"/>
  <p:tag name="LONGDESC_NULL" val="1"/>
</p:tagLst>
</file>

<file path=ppt/tags/tag3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xml><?xml version="1.0" encoding="utf-8"?>
<p:tagLst xmlns:a="http://schemas.openxmlformats.org/drawingml/2006/main" xmlns:r="http://schemas.openxmlformats.org/officeDocument/2006/relationships" xmlns:p="http://schemas.openxmlformats.org/presentationml/2006/main">
  <p:tag name="ALT" val="National Center for Cultural Competence (NCCP) logo"/>
  <p:tag name="ALT_NULL" val="0"/>
  <p:tag name="LONGDESC_NULL" val="1"/>
</p:tagLst>
</file>

<file path=ppt/tags/tag40.xml><?xml version="1.0" encoding="utf-8"?>
<p:tagLst xmlns:a="http://schemas.openxmlformats.org/drawingml/2006/main" xmlns:r="http://schemas.openxmlformats.org/officeDocument/2006/relationships" xmlns:p="http://schemas.openxmlformats.org/presentationml/2006/main">
  <p:tag name="SLIDE_TITLE" val="Views on Disabilslity Identity"/>
</p:tagLst>
</file>

<file path=ppt/tags/tag41.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2.xml><?xml version="1.0" encoding="utf-8"?>
<p:tagLst xmlns:a="http://schemas.openxmlformats.org/drawingml/2006/main" xmlns:r="http://schemas.openxmlformats.org/officeDocument/2006/relationships" xmlns:p="http://schemas.openxmlformats.org/presentationml/2006/main">
  <p:tag name="SLIDE_TITLE" val="Racial Identity vs Disability Identity"/>
</p:tagLst>
</file>

<file path=ppt/tags/tag43.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4.xml><?xml version="1.0" encoding="utf-8"?>
<p:tagLst xmlns:a="http://schemas.openxmlformats.org/drawingml/2006/main" xmlns:r="http://schemas.openxmlformats.org/officeDocument/2006/relationships" xmlns:p="http://schemas.openxmlformats.org/presentationml/2006/main">
  <p:tag name="SLIDE_TITLE" val="Racial Identity vs Disability Identity 2"/>
</p:tagLst>
</file>

<file path=ppt/tags/tag45.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46.xml><?xml version="1.0" encoding="utf-8"?>
<p:tagLst xmlns:a="http://schemas.openxmlformats.org/drawingml/2006/main" xmlns:r="http://schemas.openxmlformats.org/officeDocument/2006/relationships" xmlns:p="http://schemas.openxmlformats.org/presentationml/2006/main">
  <p:tag name="SLIDE_TITLE" val="Vignette"/>
</p:tagLst>
</file>

<file path=ppt/tags/tag47.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48.xml><?xml version="1.0" encoding="utf-8"?>
<p:tagLst xmlns:a="http://schemas.openxmlformats.org/drawingml/2006/main" xmlns:r="http://schemas.openxmlformats.org/officeDocument/2006/relationships" xmlns:p="http://schemas.openxmlformats.org/presentationml/2006/main">
  <p:tag name="SLIDE_TITLE" val="Cultural Competence Definition &amp; Framework"/>
</p:tagLst>
</file>

<file path=ppt/tags/tag4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5.xml><?xml version="1.0" encoding="utf-8"?>
<p:tagLst xmlns:a="http://schemas.openxmlformats.org/drawingml/2006/main" xmlns:r="http://schemas.openxmlformats.org/officeDocument/2006/relationships" xmlns:p="http://schemas.openxmlformats.org/presentationml/2006/main">
  <p:tag name="ALT" val="Center for Child and Human Development logo"/>
  <p:tag name="ALT_NULL" val="0"/>
  <p:tag name="LONGDESC_NULL" val="1"/>
</p:tagLst>
</file>

<file path=ppt/tags/tag50.xml><?xml version="1.0" encoding="utf-8"?>
<p:tagLst xmlns:a="http://schemas.openxmlformats.org/drawingml/2006/main" xmlns:r="http://schemas.openxmlformats.org/officeDocument/2006/relationships" xmlns:p="http://schemas.openxmlformats.org/presentationml/2006/main">
  <p:tag name="SLIDE_TITLE" val="Are we on the same page?"/>
</p:tagLst>
</file>

<file path=ppt/tags/tag51.xml><?xml version="1.0" encoding="utf-8"?>
<p:tagLst xmlns:a="http://schemas.openxmlformats.org/drawingml/2006/main" xmlns:r="http://schemas.openxmlformats.org/officeDocument/2006/relationships" xmlns:p="http://schemas.openxmlformats.org/presentationml/2006/main">
  <p:tag name="ALT" val="Text Box: Culturally appropriate"/>
  <p:tag name="ALT_NULL" val="0"/>
  <p:tag name="LONGDESC_NULL" val="1"/>
</p:tagLst>
</file>

<file path=ppt/tags/tag52.xml><?xml version="1.0" encoding="utf-8"?>
<p:tagLst xmlns:a="http://schemas.openxmlformats.org/drawingml/2006/main" xmlns:r="http://schemas.openxmlformats.org/officeDocument/2006/relationships" xmlns:p="http://schemas.openxmlformats.org/presentationml/2006/main">
  <p:tag name="ALT" val="Illustration of stack of books"/>
  <p:tag name="ALT_NULL" val="0"/>
  <p:tag name="LONGDESC_NULL" val="1"/>
</p:tagLst>
</file>

<file path=ppt/tags/tag53.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54.xml><?xml version="1.0" encoding="utf-8"?>
<p:tagLst xmlns:a="http://schemas.openxmlformats.org/drawingml/2006/main" xmlns:r="http://schemas.openxmlformats.org/officeDocument/2006/relationships" xmlns:p="http://schemas.openxmlformats.org/presentationml/2006/main">
  <p:tag name="SLIDE_TITLE" val="Cultural Competence"/>
</p:tagLst>
</file>

<file path=ppt/tags/tag55.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56.xml><?xml version="1.0" encoding="utf-8"?>
<p:tagLst xmlns:a="http://schemas.openxmlformats.org/drawingml/2006/main" xmlns:r="http://schemas.openxmlformats.org/officeDocument/2006/relationships" xmlns:p="http://schemas.openxmlformats.org/presentationml/2006/main">
  <p:tag name="ALT" val="Five ovals, each containing the words behaviors, practices, policies, attitudes, structures"/>
  <p:tag name="ALT_NULL" val="0"/>
  <p:tag name="LONGDESC_NULL" val="1"/>
</p:tagLst>
</file>

<file path=ppt/tags/tag57.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58.xml><?xml version="1.0" encoding="utf-8"?>
<p:tagLst xmlns:a="http://schemas.openxmlformats.org/drawingml/2006/main" xmlns:r="http://schemas.openxmlformats.org/officeDocument/2006/relationships" xmlns:p="http://schemas.openxmlformats.org/presentationml/2006/main">
  <p:tag name="SLIDE_TITLE" val="Five Elements of Cultural Competence"/>
</p:tagLst>
</file>

<file path=ppt/tags/tag59.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xml><?xml version="1.0" encoding="utf-8"?>
<p:tagLst xmlns:a="http://schemas.openxmlformats.org/drawingml/2006/main" xmlns:r="http://schemas.openxmlformats.org/officeDocument/2006/relationships" xmlns:p="http://schemas.openxmlformats.org/presentationml/2006/main">
  <p:tag name="SLIDE_TITLE" val="Cultural and Linguisitic Competence in Centers for Independent Living"/>
</p:tagLst>
</file>

<file path=ppt/tags/tag60.xml><?xml version="1.0" encoding="utf-8"?>
<p:tagLst xmlns:a="http://schemas.openxmlformats.org/drawingml/2006/main" xmlns:r="http://schemas.openxmlformats.org/officeDocument/2006/relationships" xmlns:p="http://schemas.openxmlformats.org/presentationml/2006/main">
  <p:tag name="SLIDE_TITLE" val="Five Elements of Cultural Competence - Individual Level"/>
</p:tagLst>
</file>

<file path=ppt/tags/tag6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2.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63.xml><?xml version="1.0" encoding="utf-8"?>
<p:tagLst xmlns:a="http://schemas.openxmlformats.org/drawingml/2006/main" xmlns:r="http://schemas.openxmlformats.org/officeDocument/2006/relationships" xmlns:p="http://schemas.openxmlformats.org/presentationml/2006/main">
  <p:tag name="SLIDE_TITLE" val="Essential Elements in a Culturally Competent System"/>
</p:tagLst>
</file>

<file path=ppt/tags/tag6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5.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66.xml><?xml version="1.0" encoding="utf-8"?>
<p:tagLst xmlns:a="http://schemas.openxmlformats.org/drawingml/2006/main" xmlns:r="http://schemas.openxmlformats.org/officeDocument/2006/relationships" xmlns:p="http://schemas.openxmlformats.org/presentationml/2006/main">
  <p:tag name="SLIDE_TITLE" val="Cultural Competence Continuum"/>
</p:tagLst>
</file>

<file path=ppt/tags/tag67.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9.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xml><?xml version="1.0" encoding="utf-8"?>
<p:tagLst xmlns:a="http://schemas.openxmlformats.org/drawingml/2006/main" xmlns:r="http://schemas.openxmlformats.org/officeDocument/2006/relationships" xmlns:p="http://schemas.openxmlformats.org/presentationml/2006/main">
  <p:tag name="ALT" val="Photo of Georgetown University Medical Center"/>
  <p:tag name="ALT_NULL" val="0"/>
  <p:tag name="LONGDESC_NULL" val="1"/>
</p:tagLst>
</file>

<file path=ppt/tags/tag70.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2.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3.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5.xml><?xml version="1.0" encoding="utf-8"?>
<p:tagLst xmlns:a="http://schemas.openxmlformats.org/drawingml/2006/main" xmlns:r="http://schemas.openxmlformats.org/officeDocument/2006/relationships" xmlns:p="http://schemas.openxmlformats.org/presentationml/2006/main">
  <p:tag name="SLIDE_TITLE" val="Linguistic Competence Definition &amp; Framework"/>
</p:tagLst>
</file>

<file path=ppt/tags/tag76.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77.xml><?xml version="1.0" encoding="utf-8"?>
<p:tagLst xmlns:a="http://schemas.openxmlformats.org/drawingml/2006/main" xmlns:r="http://schemas.openxmlformats.org/officeDocument/2006/relationships" xmlns:p="http://schemas.openxmlformats.org/presentationml/2006/main">
  <p:tag name="SLIDE_TITLE" val="Languages other than English Spoken at Home in the U.S."/>
</p:tagLst>
</file>

<file path=ppt/tags/tag7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9.xml><?xml version="1.0" encoding="utf-8"?>
<p:tagLst xmlns:a="http://schemas.openxmlformats.org/drawingml/2006/main" xmlns:r="http://schemas.openxmlformats.org/officeDocument/2006/relationships" xmlns:p="http://schemas.openxmlformats.org/presentationml/2006/main">
  <p:tag name="ALT" val="U.S. map"/>
  <p:tag name="ALT_NULL" val="0"/>
  <p:tag name="LONGDESC_NULL" val="1"/>
</p:tagLst>
</file>

<file path=ppt/tags/tag8.xml><?xml version="1.0" encoding="utf-8"?>
<p:tagLst xmlns:a="http://schemas.openxmlformats.org/drawingml/2006/main" xmlns:r="http://schemas.openxmlformats.org/officeDocument/2006/relationships" xmlns:p="http://schemas.openxmlformats.org/presentationml/2006/main">
  <p:tag name="ALT" val="National Center for Cultural Competence logo"/>
  <p:tag name="ALT_NULL" val="0"/>
  <p:tag name="LONGDESC_NULL" val="1"/>
</p:tagLst>
</file>

<file path=ppt/tags/tag80.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81.xml><?xml version="1.0" encoding="utf-8"?>
<p:tagLst xmlns:a="http://schemas.openxmlformats.org/drawingml/2006/main" xmlns:r="http://schemas.openxmlformats.org/officeDocument/2006/relationships" xmlns:p="http://schemas.openxmlformats.org/presentationml/2006/main">
  <p:tag name="SLIDE_TITLE" val="What is Linguistic Isolation?"/>
</p:tagLst>
</file>

<file path=ppt/tags/tag82.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83.xml><?xml version="1.0" encoding="utf-8"?>
<p:tagLst xmlns:a="http://schemas.openxmlformats.org/drawingml/2006/main" xmlns:r="http://schemas.openxmlformats.org/officeDocument/2006/relationships" xmlns:p="http://schemas.openxmlformats.org/presentationml/2006/main">
  <p:tag name="ALT" val="US map"/>
  <p:tag name="ALT_NULL" val="0"/>
  <p:tag name="LONGDESC_NULL" val="1"/>
</p:tagLst>
</file>

<file path=ppt/tags/tag84.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85.xml><?xml version="1.0" encoding="utf-8"?>
<p:tagLst xmlns:a="http://schemas.openxmlformats.org/drawingml/2006/main" xmlns:r="http://schemas.openxmlformats.org/officeDocument/2006/relationships" xmlns:p="http://schemas.openxmlformats.org/presentationml/2006/main">
  <p:tag name="SLIDE_TITLE" val="Linguistic Competence"/>
</p:tagLst>
</file>

<file path=ppt/tags/tag86.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87.xml><?xml version="1.0" encoding="utf-8"?>
<p:tagLst xmlns:a="http://schemas.openxmlformats.org/drawingml/2006/main" xmlns:r="http://schemas.openxmlformats.org/officeDocument/2006/relationships" xmlns:p="http://schemas.openxmlformats.org/presentationml/2006/main">
  <p:tag name="SLIDE_TITLE" val="Linguistic Competence Framework"/>
</p:tagLst>
</file>

<file path=ppt/tags/tag88.xml><?xml version="1.0" encoding="utf-8"?>
<p:tagLst xmlns:a="http://schemas.openxmlformats.org/drawingml/2006/main" xmlns:r="http://schemas.openxmlformats.org/officeDocument/2006/relationships" xmlns:p="http://schemas.openxmlformats.org/presentationml/2006/main">
  <p:tag name="ALT" val="Flow chart type illustration. Center box reads Linguistic Competence. Surrounded by six boxes reading Policy, Practices, Structures, Procedures, Dedicated Personnel Resources, Dedicated Fiscal Resources"/>
  <p:tag name="ALT_NULL" val="0"/>
  <p:tag name="LONGDESC_NULL" val="1"/>
</p:tagLst>
</file>

<file path=ppt/tags/tag89.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9.xml><?xml version="1.0" encoding="utf-8"?>
<p:tagLst xmlns:a="http://schemas.openxmlformats.org/drawingml/2006/main" xmlns:r="http://schemas.openxmlformats.org/officeDocument/2006/relationships" xmlns:p="http://schemas.openxmlformats.org/presentationml/2006/main">
  <p:tag name="ALT" val="Center for Child and Human Development logo"/>
  <p:tag name="ALT_NULL" val="0"/>
  <p:tag name="LONGDESC_NULL" val="1"/>
</p:tagLst>
</file>

<file path=ppt/tags/tag90.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91.xml><?xml version="1.0" encoding="utf-8"?>
<p:tagLst xmlns:a="http://schemas.openxmlformats.org/drawingml/2006/main" xmlns:r="http://schemas.openxmlformats.org/officeDocument/2006/relationships" xmlns:p="http://schemas.openxmlformats.org/presentationml/2006/main">
  <p:tag name="SLIDE_TITLE" val="Linguistic Competence: Legal Mandates, Guidance, and Standards"/>
</p:tagLst>
</file>

<file path=ppt/tags/tag92.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93.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94.xml><?xml version="1.0" encoding="utf-8"?>
<p:tagLst xmlns:a="http://schemas.openxmlformats.org/drawingml/2006/main" xmlns:r="http://schemas.openxmlformats.org/officeDocument/2006/relationships" xmlns:p="http://schemas.openxmlformats.org/presentationml/2006/main">
  <p:tag name="SLIDE_TITLE" val="Linguistic Competence: Legal Mandates, Regulations, Guidance, and Standards"/>
</p:tagLst>
</file>

<file path=ppt/tags/tag95.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96.xml><?xml version="1.0" encoding="utf-8"?>
<p:tagLst xmlns:a="http://schemas.openxmlformats.org/drawingml/2006/main" xmlns:r="http://schemas.openxmlformats.org/officeDocument/2006/relationships" xmlns:p="http://schemas.openxmlformats.org/presentationml/2006/main">
  <p:tag name="ALT" val="Screen shot of US Department of Health and Human Services web site"/>
  <p:tag name="ALT_NULL" val="0"/>
  <p:tag name="LONGDESC_NULL" val="1"/>
</p:tagLst>
</file>

<file path=ppt/tags/tag97.xml><?xml version="1.0" encoding="utf-8"?>
<p:tagLst xmlns:a="http://schemas.openxmlformats.org/drawingml/2006/main" xmlns:r="http://schemas.openxmlformats.org/officeDocument/2006/relationships" xmlns:p="http://schemas.openxmlformats.org/presentationml/2006/main">
  <p:tag name="ALT" val="CLAS Report Cover"/>
  <p:tag name="ALT_NULL" val="0"/>
  <p:tag name="LONGDESC_NULL" val="1"/>
</p:tagLst>
</file>

<file path=ppt/tags/tag98.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99.xml><?xml version="1.0" encoding="utf-8"?>
<p:tagLst xmlns:a="http://schemas.openxmlformats.org/drawingml/2006/main" xmlns:r="http://schemas.openxmlformats.org/officeDocument/2006/relationships" xmlns:p="http://schemas.openxmlformats.org/presentationml/2006/main">
  <p:tag name="SLIDE_TITLE" val="Title VI - Civil Rights Act of 196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9063</TotalTime>
  <Words>2658</Words>
  <Application>Microsoft Office PowerPoint</Application>
  <PresentationFormat>On-screen Show (4:3)</PresentationFormat>
  <Paragraphs>576</Paragraphs>
  <Slides>44</Slides>
  <Notes>44</Notes>
  <HiddenSlides>0</HiddenSlides>
  <MMClips>0</MMClips>
  <ScaleCrop>false</ScaleCrop>
  <HeadingPairs>
    <vt:vector size="8" baseType="variant">
      <vt:variant>
        <vt:lpstr>Fonts Used</vt:lpstr>
      </vt:variant>
      <vt:variant>
        <vt:i4>10</vt:i4>
      </vt:variant>
      <vt:variant>
        <vt:lpstr>Design Template</vt:lpstr>
      </vt:variant>
      <vt:variant>
        <vt:i4>2</vt:i4>
      </vt:variant>
      <vt:variant>
        <vt:lpstr>Embedded OLE Servers</vt:lpstr>
      </vt:variant>
      <vt:variant>
        <vt:i4>1</vt:i4>
      </vt:variant>
      <vt:variant>
        <vt:lpstr>Slide Titles</vt:lpstr>
      </vt:variant>
      <vt:variant>
        <vt:i4>44</vt:i4>
      </vt:variant>
    </vt:vector>
  </HeadingPairs>
  <TitlesOfParts>
    <vt:vector size="57" baseType="lpstr">
      <vt:lpstr>Arial</vt:lpstr>
      <vt:lpstr>Times New Roman</vt:lpstr>
      <vt:lpstr>Maiandra GD</vt:lpstr>
      <vt:lpstr>Kabel Bk BT</vt:lpstr>
      <vt:lpstr>Times</vt:lpstr>
      <vt:lpstr>ZapfHumnst Dm BT</vt:lpstr>
      <vt:lpstr>Tahoma</vt:lpstr>
      <vt:lpstr>Wingdings</vt:lpstr>
      <vt:lpstr>Wingdings 2</vt:lpstr>
      <vt:lpstr>Calibri</vt:lpstr>
      <vt:lpstr>Default Design</vt:lpstr>
      <vt:lpstr>Default Design</vt:lpstr>
      <vt:lpstr>Clip</vt:lpstr>
      <vt:lpstr>Slide 0</vt:lpstr>
      <vt:lpstr>Slide 1</vt:lpstr>
      <vt:lpstr>Slide 2</vt:lpstr>
      <vt:lpstr>Slide 3</vt:lpstr>
      <vt:lpstr>Slide 4</vt:lpstr>
      <vt:lpstr>Slide 5</vt:lpstr>
      <vt:lpstr>Culture</vt:lpstr>
      <vt:lpstr>Slide 7</vt:lpstr>
      <vt:lpstr>Slide 8</vt:lpstr>
      <vt:lpstr>Slide 9</vt:lpstr>
      <vt:lpstr>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Definition of Health Literacy</vt:lpstr>
      <vt:lpstr>Definition of Mental Health Literacy</vt:lpstr>
      <vt:lpstr>Slide 33</vt:lpstr>
      <vt:lpstr>Slide 34</vt:lpstr>
      <vt:lpstr>Slide 35</vt:lpstr>
      <vt:lpstr>Slide 36</vt:lpstr>
      <vt:lpstr>Slide 37</vt:lpstr>
      <vt:lpstr>Slide 38</vt:lpstr>
      <vt:lpstr>Slide 39</vt:lpstr>
      <vt:lpstr>Slide 40</vt:lpstr>
      <vt:lpstr>Slide 41</vt:lpstr>
      <vt:lpstr>Wrap Up and Evaluation</vt:lpstr>
      <vt:lpstr>New Community Opportunities  Attribution</vt:lpstr>
    </vt:vector>
  </TitlesOfParts>
  <Company>DVC/TeamWorks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Suganya</dc:creator>
  <cp:lastModifiedBy>mgordon</cp:lastModifiedBy>
  <cp:revision>462</cp:revision>
  <cp:lastPrinted>2011-08-25T19:33:59Z</cp:lastPrinted>
  <dcterms:created xsi:type="dcterms:W3CDTF">2005-11-25T23:38:53Z</dcterms:created>
  <dcterms:modified xsi:type="dcterms:W3CDTF">2011-09-01T22:10:18Z</dcterms:modified>
</cp:coreProperties>
</file>