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Override PartName="/ppt/notesSlides/notesSlide18.xml" ContentType="application/vnd.openxmlformats-officedocument.presentationml.notesSlide+xml"/>
  <Override PartName="/ppt/notesSlides/notesSlide27.xml" ContentType="application/vnd.openxmlformats-officedocument.presentationml.notesSlide+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37"/>
  </p:notesMasterIdLst>
  <p:handoutMasterIdLst>
    <p:handoutMasterId r:id="rId38"/>
  </p:handoutMasterIdLst>
  <p:sldIdLst>
    <p:sldId id="399" r:id="rId2"/>
    <p:sldId id="437" r:id="rId3"/>
    <p:sldId id="405" r:id="rId4"/>
    <p:sldId id="438" r:id="rId5"/>
    <p:sldId id="409" r:id="rId6"/>
    <p:sldId id="410" r:id="rId7"/>
    <p:sldId id="411" r:id="rId8"/>
    <p:sldId id="412" r:id="rId9"/>
    <p:sldId id="413" r:id="rId10"/>
    <p:sldId id="414" r:id="rId11"/>
    <p:sldId id="415" r:id="rId12"/>
    <p:sldId id="429" r:id="rId13"/>
    <p:sldId id="428" r:id="rId14"/>
    <p:sldId id="416" r:id="rId15"/>
    <p:sldId id="417" r:id="rId16"/>
    <p:sldId id="419" r:id="rId17"/>
    <p:sldId id="420" r:id="rId18"/>
    <p:sldId id="421" r:id="rId19"/>
    <p:sldId id="380" r:id="rId20"/>
    <p:sldId id="422" r:id="rId21"/>
    <p:sldId id="423" r:id="rId22"/>
    <p:sldId id="436" r:id="rId23"/>
    <p:sldId id="424" r:id="rId24"/>
    <p:sldId id="425" r:id="rId25"/>
    <p:sldId id="426" r:id="rId26"/>
    <p:sldId id="430" r:id="rId27"/>
    <p:sldId id="431" r:id="rId28"/>
    <p:sldId id="432" r:id="rId29"/>
    <p:sldId id="433" r:id="rId30"/>
    <p:sldId id="434" r:id="rId31"/>
    <p:sldId id="435" r:id="rId32"/>
    <p:sldId id="390" r:id="rId33"/>
    <p:sldId id="427" r:id="rId34"/>
    <p:sldId id="330" r:id="rId35"/>
    <p:sldId id="355" r:id="rId36"/>
  </p:sldIdLst>
  <p:sldSz cx="9144000" cy="6858000" type="screen4x3"/>
  <p:notesSz cx="6858000" cy="9144000"/>
  <p:custDataLst>
    <p:tags r:id="rId39"/>
  </p:custDataLst>
  <p:defaultTextStyle>
    <a:defPPr>
      <a:defRPr lang="en-US"/>
    </a:defPPr>
    <a:lvl1pPr algn="l" rtl="0" fontAlgn="base">
      <a:spcBef>
        <a:spcPct val="0"/>
      </a:spcBef>
      <a:spcAft>
        <a:spcPct val="0"/>
      </a:spcAft>
      <a:defRPr sz="2000" b="1" kern="1200">
        <a:solidFill>
          <a:schemeClr val="tx1"/>
        </a:solidFill>
        <a:latin typeface="Arial" charset="0"/>
        <a:ea typeface="+mn-ea"/>
        <a:cs typeface="Arial" charset="0"/>
      </a:defRPr>
    </a:lvl1pPr>
    <a:lvl2pPr marL="457200" algn="l" rtl="0" fontAlgn="base">
      <a:spcBef>
        <a:spcPct val="0"/>
      </a:spcBef>
      <a:spcAft>
        <a:spcPct val="0"/>
      </a:spcAft>
      <a:defRPr sz="2000" b="1" kern="1200">
        <a:solidFill>
          <a:schemeClr val="tx1"/>
        </a:solidFill>
        <a:latin typeface="Arial" charset="0"/>
        <a:ea typeface="+mn-ea"/>
        <a:cs typeface="Arial" charset="0"/>
      </a:defRPr>
    </a:lvl2pPr>
    <a:lvl3pPr marL="914400" algn="l" rtl="0" fontAlgn="base">
      <a:spcBef>
        <a:spcPct val="0"/>
      </a:spcBef>
      <a:spcAft>
        <a:spcPct val="0"/>
      </a:spcAft>
      <a:defRPr sz="2000" b="1" kern="1200">
        <a:solidFill>
          <a:schemeClr val="tx1"/>
        </a:solidFill>
        <a:latin typeface="Arial" charset="0"/>
        <a:ea typeface="+mn-ea"/>
        <a:cs typeface="Arial" charset="0"/>
      </a:defRPr>
    </a:lvl3pPr>
    <a:lvl4pPr marL="1371600" algn="l" rtl="0" fontAlgn="base">
      <a:spcBef>
        <a:spcPct val="0"/>
      </a:spcBef>
      <a:spcAft>
        <a:spcPct val="0"/>
      </a:spcAft>
      <a:defRPr sz="2000" b="1" kern="1200">
        <a:solidFill>
          <a:schemeClr val="tx1"/>
        </a:solidFill>
        <a:latin typeface="Arial" charset="0"/>
        <a:ea typeface="+mn-ea"/>
        <a:cs typeface="Arial" charset="0"/>
      </a:defRPr>
    </a:lvl4pPr>
    <a:lvl5pPr marL="1828800" algn="l" rtl="0" fontAlgn="base">
      <a:spcBef>
        <a:spcPct val="0"/>
      </a:spcBef>
      <a:spcAft>
        <a:spcPct val="0"/>
      </a:spcAft>
      <a:defRPr sz="2000" b="1" kern="1200">
        <a:solidFill>
          <a:schemeClr val="tx1"/>
        </a:solidFill>
        <a:latin typeface="Arial" charset="0"/>
        <a:ea typeface="+mn-ea"/>
        <a:cs typeface="Arial" charset="0"/>
      </a:defRPr>
    </a:lvl5pPr>
    <a:lvl6pPr marL="2286000" algn="l" defTabSz="914400" rtl="0" eaLnBrk="1" latinLnBrk="0" hangingPunct="1">
      <a:defRPr sz="2000" b="1" kern="1200">
        <a:solidFill>
          <a:schemeClr val="tx1"/>
        </a:solidFill>
        <a:latin typeface="Arial" charset="0"/>
        <a:ea typeface="+mn-ea"/>
        <a:cs typeface="Arial" charset="0"/>
      </a:defRPr>
    </a:lvl6pPr>
    <a:lvl7pPr marL="2743200" algn="l" defTabSz="914400" rtl="0" eaLnBrk="1" latinLnBrk="0" hangingPunct="1">
      <a:defRPr sz="2000" b="1" kern="1200">
        <a:solidFill>
          <a:schemeClr val="tx1"/>
        </a:solidFill>
        <a:latin typeface="Arial" charset="0"/>
        <a:ea typeface="+mn-ea"/>
        <a:cs typeface="Arial" charset="0"/>
      </a:defRPr>
    </a:lvl7pPr>
    <a:lvl8pPr marL="3200400" algn="l" defTabSz="914400" rtl="0" eaLnBrk="1" latinLnBrk="0" hangingPunct="1">
      <a:defRPr sz="2000" b="1" kern="1200">
        <a:solidFill>
          <a:schemeClr val="tx1"/>
        </a:solidFill>
        <a:latin typeface="Arial" charset="0"/>
        <a:ea typeface="+mn-ea"/>
        <a:cs typeface="Arial" charset="0"/>
      </a:defRPr>
    </a:lvl8pPr>
    <a:lvl9pPr marL="3657600" algn="l" defTabSz="914400" rtl="0" eaLnBrk="1" latinLnBrk="0" hangingPunct="1">
      <a:defRPr sz="2000" b="1"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333399"/>
    <a:srgbClr val="000099"/>
    <a:srgbClr val="CCFFFF"/>
    <a:srgbClr val="000066"/>
    <a:srgbClr val="CC3300"/>
    <a:srgbClr val="FF3300"/>
    <a:srgbClr val="DA2A00"/>
    <a:srgbClr val="0033CC"/>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19" autoAdjust="0"/>
    <p:restoredTop sz="94627" autoAdjust="0"/>
  </p:normalViewPr>
  <p:slideViewPr>
    <p:cSldViewPr>
      <p:cViewPr>
        <p:scale>
          <a:sx n="75" d="100"/>
          <a:sy n="75" d="100"/>
        </p:scale>
        <p:origin x="-546" y="-24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56" d="100"/>
          <a:sy n="56" d="100"/>
        </p:scale>
        <p:origin x="-1812" y="-9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b="0">
                <a:latin typeface="Arial" charset="0"/>
                <a:cs typeface="+mn-cs"/>
              </a:defRPr>
            </a:lvl1pPr>
          </a:lstStyle>
          <a:p>
            <a:pPr>
              <a:defRPr/>
            </a:pPr>
            <a:endParaRPr lang="en-US"/>
          </a:p>
        </p:txBody>
      </p:sp>
      <p:sp>
        <p:nvSpPr>
          <p:cNvPr id="28675" name="Rectangle 3"/>
          <p:cNvSpPr>
            <a:spLocks noGrp="1" noChangeArrowheads="1"/>
          </p:cNvSpPr>
          <p:nvPr>
            <p:ph type="dt" sz="quarter"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b="0">
                <a:latin typeface="Arial" charset="0"/>
                <a:cs typeface="+mn-cs"/>
              </a:defRPr>
            </a:lvl1pPr>
          </a:lstStyle>
          <a:p>
            <a:pPr>
              <a:defRPr/>
            </a:pPr>
            <a:endParaRPr lang="en-US"/>
          </a:p>
        </p:txBody>
      </p:sp>
      <p:sp>
        <p:nvSpPr>
          <p:cNvPr id="28676" name="Rectangle 4"/>
          <p:cNvSpPr>
            <a:spLocks noGrp="1" noChangeArrowheads="1"/>
          </p:cNvSpPr>
          <p:nvPr>
            <p:ph type="ftr" sz="quarter" idx="2"/>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b="0">
                <a:latin typeface="Arial" charset="0"/>
                <a:cs typeface="+mn-cs"/>
              </a:defRPr>
            </a:lvl1pPr>
          </a:lstStyle>
          <a:p>
            <a:pPr>
              <a:defRPr/>
            </a:pPr>
            <a:endParaRPr lang="en-US"/>
          </a:p>
        </p:txBody>
      </p:sp>
      <p:sp>
        <p:nvSpPr>
          <p:cNvPr id="28677" name="Rectangle 5"/>
          <p:cNvSpPr>
            <a:spLocks noGrp="1" noChangeArrowheads="1"/>
          </p:cNvSpPr>
          <p:nvPr>
            <p:ph type="sldNum" sz="quarter" idx="3"/>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b="0">
                <a:latin typeface="Arial" charset="0"/>
                <a:cs typeface="+mn-cs"/>
              </a:defRPr>
            </a:lvl1pPr>
          </a:lstStyle>
          <a:p>
            <a:pPr>
              <a:defRPr/>
            </a:pPr>
            <a:fld id="{A28D408D-FDAF-42C2-A211-03FDC806245E}"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b="0">
                <a:latin typeface="Arial" charset="0"/>
                <a:cs typeface="+mn-cs"/>
              </a:defRPr>
            </a:lvl1pPr>
          </a:lstStyle>
          <a:p>
            <a:pPr>
              <a:defRPr/>
            </a:pPr>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b="0">
                <a:latin typeface="Arial" charset="0"/>
                <a:cs typeface="+mn-cs"/>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b="0">
                <a:latin typeface="Arial" charset="0"/>
                <a:cs typeface="+mn-cs"/>
              </a:defRPr>
            </a:lvl1pPr>
          </a:lstStyle>
          <a:p>
            <a:pPr>
              <a:defRPr/>
            </a:pPr>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b="0">
                <a:latin typeface="Arial" charset="0"/>
                <a:cs typeface="+mn-cs"/>
              </a:defRPr>
            </a:lvl1pPr>
          </a:lstStyle>
          <a:p>
            <a:pPr>
              <a:defRPr/>
            </a:pPr>
            <a:fld id="{9E89892E-6A70-4CCE-85FB-5F1B6E934D3F}"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p:cNvSpPr>
            <a:spLocks noGrp="1" noRot="1" noChangeAspect="1" noTextEdit="1"/>
          </p:cNvSpPr>
          <p:nvPr>
            <p:ph type="sldImg"/>
          </p:nvPr>
        </p:nvSpPr>
        <p:spPr>
          <a:ln/>
        </p:spPr>
      </p:sp>
      <p:sp>
        <p:nvSpPr>
          <p:cNvPr id="53250" name="Notes Placeholder 2"/>
          <p:cNvSpPr>
            <a:spLocks noGrp="1"/>
          </p:cNvSpPr>
          <p:nvPr>
            <p:ph type="body" idx="1"/>
          </p:nvPr>
        </p:nvSpPr>
        <p:spPr>
          <a:noFill/>
        </p:spPr>
        <p:txBody>
          <a:bodyPr/>
          <a:lstStyle/>
          <a:p>
            <a:endParaRPr lang="en-US" smtClean="0"/>
          </a:p>
        </p:txBody>
      </p:sp>
      <p:sp>
        <p:nvSpPr>
          <p:cNvPr id="53251" name="Slide Number Placeholder 3"/>
          <p:cNvSpPr>
            <a:spLocks noGrp="1"/>
          </p:cNvSpPr>
          <p:nvPr>
            <p:ph type="sldNum" sz="quarter" idx="5"/>
          </p:nvPr>
        </p:nvSpPr>
        <p:spPr>
          <a:noFill/>
          <a:ln>
            <a:miter lim="800000"/>
            <a:headEnd/>
            <a:tailEnd/>
          </a:ln>
        </p:spPr>
        <p:txBody>
          <a:bodyPr/>
          <a:lstStyle/>
          <a:p>
            <a:fld id="{97C09EF8-A2F0-4783-813D-66EF432E1764}" type="slidenum">
              <a:rPr lang="en-US" smtClean="0">
                <a:cs typeface="Arial" charset="0"/>
              </a:rPr>
              <a:pPr/>
              <a:t>34</a:t>
            </a:fld>
            <a:endParaRPr lang="en-US" smtClean="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30C7288E-1EDD-452A-9FAC-BF54F53502D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9FAAC8F0-F919-4EC9-B09D-BB358189E3E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22098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381000"/>
            <a:ext cx="64770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99798710-5A4F-44E7-B46A-0221B94E6F0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8763000" cy="715963"/>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295400"/>
            <a:ext cx="8534400" cy="4876800"/>
          </a:xfrm>
        </p:spPr>
        <p:txBody>
          <a:bodyPr/>
          <a:lstStyle/>
          <a:p>
            <a:pPr lvl="0"/>
            <a:endParaRPr lang="en-US" noProof="0"/>
          </a:p>
        </p:txBody>
      </p:sp>
      <p:sp>
        <p:nvSpPr>
          <p:cNvPr id="4" name="Rectangle 6"/>
          <p:cNvSpPr>
            <a:spLocks noGrp="1" noChangeArrowheads="1"/>
          </p:cNvSpPr>
          <p:nvPr>
            <p:ph type="sldNum" sz="quarter" idx="10"/>
          </p:nvPr>
        </p:nvSpPr>
        <p:spPr>
          <a:ln/>
        </p:spPr>
        <p:txBody>
          <a:bodyPr/>
          <a:lstStyle>
            <a:lvl1pPr>
              <a:defRPr/>
            </a:lvl1pPr>
          </a:lstStyle>
          <a:p>
            <a:pPr>
              <a:defRPr/>
            </a:pPr>
            <a:fld id="{6DCA30C6-5914-4CC2-9881-58F082166D22}"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8763000" cy="71596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295400"/>
            <a:ext cx="41910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1295400"/>
            <a:ext cx="41910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AE4D358A-6F14-41FF-94C1-50D571A1DA2F}"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A3025189-A111-46B5-9563-D8F0E6D2133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6B005C0D-755F-460C-8919-8692C204E6E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191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1295400"/>
            <a:ext cx="4191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9334A418-6648-4EF5-A8A5-370F6A1D4DA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D220BE1A-3634-4A8E-B2BD-42B3FCF9621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CEABBB89-BEA9-4327-B8BA-E10792FC7F2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C8C801F6-25BB-4FCD-8FBF-7168EE58617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C0290CE3-5F7F-415E-9353-CB8AC0798F7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07A5D45B-944C-4877-A987-82B981410FF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 y="381000"/>
            <a:ext cx="8763000" cy="7159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295400"/>
            <a:ext cx="85344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28" name="Picture 7" descr="ilru logo"/>
          <p:cNvPicPr>
            <a:picLocks noChangeAspect="1" noChangeArrowheads="1"/>
          </p:cNvPicPr>
          <p:nvPr userDrawn="1"/>
        </p:nvPicPr>
        <p:blipFill>
          <a:blip r:embed="rId15"/>
          <a:srcRect/>
          <a:stretch>
            <a:fillRect/>
          </a:stretch>
        </p:blipFill>
        <p:spPr bwMode="auto">
          <a:xfrm>
            <a:off x="7924800" y="152400"/>
            <a:ext cx="990600" cy="471488"/>
          </a:xfrm>
          <a:prstGeom prst="rect">
            <a:avLst/>
          </a:prstGeom>
          <a:noFill/>
          <a:ln w="9525">
            <a:noFill/>
            <a:miter lim="800000"/>
            <a:headEnd/>
            <a:tailEnd/>
          </a:ln>
        </p:spPr>
      </p:pic>
      <p:sp>
        <p:nvSpPr>
          <p:cNvPr id="1030" name="Rectangle 6"/>
          <p:cNvSpPr>
            <a:spLocks noGrp="1" noChangeArrowheads="1"/>
          </p:cNvSpPr>
          <p:nvPr>
            <p:ph type="sldNum" sz="quarter" idx="4"/>
          </p:nvPr>
        </p:nvSpPr>
        <p:spPr bwMode="auto">
          <a:xfrm>
            <a:off x="8305800" y="6381750"/>
            <a:ext cx="609600" cy="2476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800">
                <a:latin typeface="Arial" pitchFamily="34" charset="0"/>
                <a:cs typeface="+mn-cs"/>
              </a:defRPr>
            </a:lvl1pPr>
          </a:lstStyle>
          <a:p>
            <a:pPr>
              <a:defRPr/>
            </a:pPr>
            <a:fld id="{3D04D39F-D332-4888-AEDC-C4ACC337C78E}" type="slidenum">
              <a:rPr lang="en-US"/>
              <a:pPr>
                <a:defRPr/>
              </a:pPr>
              <a:t>‹#›</a:t>
            </a:fld>
            <a:endParaRPr lang="en-US"/>
          </a:p>
        </p:txBody>
      </p:sp>
      <p:sp>
        <p:nvSpPr>
          <p:cNvPr id="2" name="Rectangle 7"/>
          <p:cNvSpPr>
            <a:spLocks noChangeArrowheads="1"/>
          </p:cNvSpPr>
          <p:nvPr userDrawn="1"/>
        </p:nvSpPr>
        <p:spPr bwMode="auto">
          <a:xfrm>
            <a:off x="228600" y="6373813"/>
            <a:ext cx="4572000" cy="214312"/>
          </a:xfrm>
          <a:prstGeom prst="rect">
            <a:avLst/>
          </a:prstGeom>
          <a:noFill/>
          <a:ln w="9525">
            <a:noFill/>
            <a:miter lim="800000"/>
            <a:headEnd/>
            <a:tailEnd/>
          </a:ln>
          <a:effectLst/>
        </p:spPr>
        <p:txBody>
          <a:bodyPr>
            <a:spAutoFit/>
          </a:bodyPr>
          <a:lstStyle/>
          <a:p>
            <a:pPr>
              <a:defRPr/>
            </a:pPr>
            <a:r>
              <a:rPr lang="en-US" sz="800">
                <a:latin typeface="Arial" pitchFamily="34" charset="0"/>
                <a:cs typeface="+mn-cs"/>
              </a:rPr>
              <a:t>New Community Opportunities Center at ILRU – Independent Living Research Utilization</a:t>
            </a:r>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 id="2147483649" r:id="rId13"/>
  </p:sldLayoutIdLst>
  <p:transition/>
  <p:hf hdr="0" dt="0"/>
  <p:txStyles>
    <p:titleStyle>
      <a:lvl1pPr algn="l" rtl="0" eaLnBrk="0" fontAlgn="base" hangingPunct="0">
        <a:spcBef>
          <a:spcPct val="0"/>
        </a:spcBef>
        <a:spcAft>
          <a:spcPct val="0"/>
        </a:spcAft>
        <a:defRPr sz="3200" b="1">
          <a:solidFill>
            <a:srgbClr val="333399"/>
          </a:solidFill>
          <a:latin typeface="+mj-lt"/>
          <a:ea typeface="+mj-ea"/>
          <a:cs typeface="+mj-cs"/>
        </a:defRPr>
      </a:lvl1pPr>
      <a:lvl2pPr algn="l" rtl="0" eaLnBrk="0" fontAlgn="base" hangingPunct="0">
        <a:spcBef>
          <a:spcPct val="0"/>
        </a:spcBef>
        <a:spcAft>
          <a:spcPct val="0"/>
        </a:spcAft>
        <a:defRPr sz="3200" b="1">
          <a:solidFill>
            <a:srgbClr val="333399"/>
          </a:solidFill>
          <a:latin typeface="Arial Rounded MT Bold" pitchFamily="34" charset="0"/>
        </a:defRPr>
      </a:lvl2pPr>
      <a:lvl3pPr algn="l" rtl="0" eaLnBrk="0" fontAlgn="base" hangingPunct="0">
        <a:spcBef>
          <a:spcPct val="0"/>
        </a:spcBef>
        <a:spcAft>
          <a:spcPct val="0"/>
        </a:spcAft>
        <a:defRPr sz="3200" b="1">
          <a:solidFill>
            <a:srgbClr val="333399"/>
          </a:solidFill>
          <a:latin typeface="Arial Rounded MT Bold" pitchFamily="34" charset="0"/>
        </a:defRPr>
      </a:lvl3pPr>
      <a:lvl4pPr algn="l" rtl="0" eaLnBrk="0" fontAlgn="base" hangingPunct="0">
        <a:spcBef>
          <a:spcPct val="0"/>
        </a:spcBef>
        <a:spcAft>
          <a:spcPct val="0"/>
        </a:spcAft>
        <a:defRPr sz="3200" b="1">
          <a:solidFill>
            <a:srgbClr val="333399"/>
          </a:solidFill>
          <a:latin typeface="Arial Rounded MT Bold" pitchFamily="34" charset="0"/>
        </a:defRPr>
      </a:lvl4pPr>
      <a:lvl5pPr algn="l" rtl="0" eaLnBrk="0" fontAlgn="base" hangingPunct="0">
        <a:spcBef>
          <a:spcPct val="0"/>
        </a:spcBef>
        <a:spcAft>
          <a:spcPct val="0"/>
        </a:spcAft>
        <a:defRPr sz="3200" b="1">
          <a:solidFill>
            <a:srgbClr val="333399"/>
          </a:solidFill>
          <a:latin typeface="Arial Rounded MT Bold" pitchFamily="34" charset="0"/>
        </a:defRPr>
      </a:lvl5pPr>
      <a:lvl6pPr marL="457200" algn="l" rtl="0" fontAlgn="base">
        <a:spcBef>
          <a:spcPct val="0"/>
        </a:spcBef>
        <a:spcAft>
          <a:spcPct val="0"/>
        </a:spcAft>
        <a:defRPr sz="3200" b="1">
          <a:solidFill>
            <a:srgbClr val="333399"/>
          </a:solidFill>
          <a:latin typeface="Arial Rounded MT Bold" pitchFamily="34" charset="0"/>
        </a:defRPr>
      </a:lvl6pPr>
      <a:lvl7pPr marL="914400" algn="l" rtl="0" fontAlgn="base">
        <a:spcBef>
          <a:spcPct val="0"/>
        </a:spcBef>
        <a:spcAft>
          <a:spcPct val="0"/>
        </a:spcAft>
        <a:defRPr sz="3200" b="1">
          <a:solidFill>
            <a:srgbClr val="333399"/>
          </a:solidFill>
          <a:latin typeface="Arial Rounded MT Bold" pitchFamily="34" charset="0"/>
        </a:defRPr>
      </a:lvl7pPr>
      <a:lvl8pPr marL="1371600" algn="l" rtl="0" fontAlgn="base">
        <a:spcBef>
          <a:spcPct val="0"/>
        </a:spcBef>
        <a:spcAft>
          <a:spcPct val="0"/>
        </a:spcAft>
        <a:defRPr sz="3200" b="1">
          <a:solidFill>
            <a:srgbClr val="333399"/>
          </a:solidFill>
          <a:latin typeface="Arial Rounded MT Bold" pitchFamily="34" charset="0"/>
        </a:defRPr>
      </a:lvl8pPr>
      <a:lvl9pPr marL="1828800" algn="l" rtl="0" fontAlgn="base">
        <a:spcBef>
          <a:spcPct val="0"/>
        </a:spcBef>
        <a:spcAft>
          <a:spcPct val="0"/>
        </a:spcAft>
        <a:defRPr sz="3200" b="1">
          <a:solidFill>
            <a:srgbClr val="333399"/>
          </a:solidFill>
          <a:latin typeface="Arial Rounded MT Bold" pitchFamily="34" charset="0"/>
        </a:defRPr>
      </a:lvl9pPr>
    </p:titleStyle>
    <p:bodyStyle>
      <a:lvl1pPr marL="342900" indent="-342900" algn="l" rtl="0" eaLnBrk="0" fontAlgn="base" hangingPunct="0">
        <a:spcBef>
          <a:spcPct val="20000"/>
        </a:spcBef>
        <a:spcAft>
          <a:spcPct val="0"/>
        </a:spcAft>
        <a:buClr>
          <a:srgbClr val="000066"/>
        </a:buClr>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6.xml"/><Relationship Id="rId1" Type="http://schemas.openxmlformats.org/officeDocument/2006/relationships/tags" Target="../tags/tag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hyperlink" Target="https://vovici.com/wsb.dll/s/12291g4c0fb"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6"/>
          <p:cNvSpPr txBox="1">
            <a:spLocks noGrp="1" noChangeArrowheads="1"/>
          </p:cNvSpPr>
          <p:nvPr/>
        </p:nvSpPr>
        <p:spPr bwMode="auto">
          <a:xfrm>
            <a:off x="8305800" y="6381750"/>
            <a:ext cx="609600" cy="247650"/>
          </a:xfrm>
          <a:prstGeom prst="rect">
            <a:avLst/>
          </a:prstGeom>
          <a:noFill/>
          <a:ln w="9525">
            <a:noFill/>
            <a:miter lim="800000"/>
            <a:headEnd/>
            <a:tailEnd/>
          </a:ln>
        </p:spPr>
        <p:txBody>
          <a:bodyPr/>
          <a:lstStyle/>
          <a:p>
            <a:pPr algn="r"/>
            <a:fld id="{66513BBB-D342-4CFC-8D06-0111D80EA86A}" type="slidenum">
              <a:rPr lang="en-US" sz="800">
                <a:ea typeface="ＭＳ Ｐゴシック" pitchFamily="1" charset="-128"/>
              </a:rPr>
              <a:pPr algn="r"/>
              <a:t>0</a:t>
            </a:fld>
            <a:endParaRPr lang="en-US" sz="800">
              <a:ea typeface="ＭＳ Ｐゴシック" pitchFamily="1" charset="-128"/>
            </a:endParaRPr>
          </a:p>
        </p:txBody>
      </p:sp>
      <p:sp>
        <p:nvSpPr>
          <p:cNvPr id="2053" name="Rectangle 3"/>
          <p:cNvSpPr>
            <a:spLocks noGrp="1" noChangeArrowheads="1"/>
          </p:cNvSpPr>
          <p:nvPr>
            <p:ph type="subTitle" idx="4294967295"/>
          </p:nvPr>
        </p:nvSpPr>
        <p:spPr>
          <a:xfrm>
            <a:off x="228600" y="1828800"/>
            <a:ext cx="8686800" cy="3810000"/>
          </a:xfrm>
        </p:spPr>
        <p:txBody>
          <a:bodyPr/>
          <a:lstStyle/>
          <a:p>
            <a:pPr marL="0" indent="0" algn="ctr" eaLnBrk="1" hangingPunct="1">
              <a:lnSpc>
                <a:spcPct val="90000"/>
              </a:lnSpc>
              <a:buFontTx/>
              <a:buNone/>
              <a:defRPr/>
            </a:pPr>
            <a:r>
              <a:rPr lang="en-US" b="1" dirty="0" smtClean="0">
                <a:solidFill>
                  <a:srgbClr val="000099"/>
                </a:solidFill>
                <a:effectLst>
                  <a:outerShdw blurRad="38100" dist="38100" dir="2700000" algn="tl">
                    <a:srgbClr val="C0C0C0"/>
                  </a:outerShdw>
                </a:effectLst>
                <a:latin typeface="Arial Rounded MT Bold" pitchFamily="34" charset="0"/>
                <a:ea typeface="ＭＳ Ｐゴシック" pitchFamily="-112" charset="-128"/>
              </a:rPr>
              <a:t>Nursing Home Transition 4-Part Webinar Series</a:t>
            </a:r>
          </a:p>
          <a:p>
            <a:pPr marL="0" indent="0" algn="ctr" eaLnBrk="1" hangingPunct="1">
              <a:lnSpc>
                <a:spcPct val="90000"/>
              </a:lnSpc>
              <a:buFontTx/>
              <a:buNone/>
              <a:defRPr/>
            </a:pPr>
            <a:endParaRPr lang="en-US" sz="1000" b="1" dirty="0" smtClean="0">
              <a:solidFill>
                <a:srgbClr val="000099"/>
              </a:solidFill>
              <a:latin typeface="Arial Rounded MT Bold" pitchFamily="34" charset="0"/>
              <a:ea typeface="ＭＳ Ｐゴシック" pitchFamily="-112" charset="-128"/>
            </a:endParaRPr>
          </a:p>
          <a:p>
            <a:pPr marL="0" indent="0" algn="ctr" eaLnBrk="1" hangingPunct="1">
              <a:lnSpc>
                <a:spcPct val="90000"/>
              </a:lnSpc>
              <a:buFontTx/>
              <a:buNone/>
              <a:defRPr/>
            </a:pPr>
            <a:r>
              <a:rPr lang="en-US" dirty="0" smtClean="0">
                <a:solidFill>
                  <a:srgbClr val="000099"/>
                </a:solidFill>
                <a:latin typeface="Arial Rounded MT Bold" pitchFamily="34" charset="0"/>
                <a:ea typeface="ＭＳ Ｐゴシック" pitchFamily="-112" charset="-128"/>
              </a:rPr>
              <a:t>Part 2: Assessment &amp; Planning </a:t>
            </a:r>
          </a:p>
          <a:p>
            <a:pPr marL="0" indent="0" algn="ctr" eaLnBrk="1" hangingPunct="1">
              <a:lnSpc>
                <a:spcPct val="90000"/>
              </a:lnSpc>
              <a:buFontTx/>
              <a:buNone/>
              <a:defRPr/>
            </a:pPr>
            <a:r>
              <a:rPr lang="en-US" dirty="0" smtClean="0">
                <a:solidFill>
                  <a:srgbClr val="000099"/>
                </a:solidFill>
                <a:latin typeface="Arial Rounded MT Bold" pitchFamily="34" charset="0"/>
                <a:ea typeface="ＭＳ Ｐゴシック" pitchFamily="-112" charset="-128"/>
              </a:rPr>
              <a:t>Assisting Individuals in Defining Their Needs</a:t>
            </a:r>
            <a:endParaRPr lang="en-US" sz="1100" dirty="0" smtClean="0">
              <a:solidFill>
                <a:schemeClr val="accent2"/>
              </a:solidFill>
              <a:latin typeface="Arial Rounded MT Bold" pitchFamily="34" charset="0"/>
              <a:ea typeface="ＭＳ Ｐゴシック" pitchFamily="-112" charset="-128"/>
            </a:endParaRPr>
          </a:p>
          <a:p>
            <a:pPr marL="0" indent="0" algn="ctr">
              <a:lnSpc>
                <a:spcPct val="90000"/>
              </a:lnSpc>
              <a:buFontTx/>
              <a:buNone/>
              <a:defRPr/>
            </a:pPr>
            <a:endParaRPr lang="en-US" sz="1800" dirty="0" smtClean="0">
              <a:solidFill>
                <a:schemeClr val="accent2"/>
              </a:solidFill>
              <a:latin typeface="Arial Rounded MT Bold" pitchFamily="34" charset="0"/>
              <a:ea typeface="ＭＳ Ｐゴシック" pitchFamily="-112" charset="-128"/>
            </a:endParaRPr>
          </a:p>
          <a:p>
            <a:pPr marL="0" indent="0" algn="ctr">
              <a:lnSpc>
                <a:spcPct val="90000"/>
              </a:lnSpc>
              <a:buFontTx/>
              <a:buNone/>
              <a:defRPr/>
            </a:pPr>
            <a:r>
              <a:rPr lang="en-US" dirty="0" smtClean="0">
                <a:solidFill>
                  <a:schemeClr val="accent2"/>
                </a:solidFill>
                <a:latin typeface="Arial Rounded MT Bold" pitchFamily="34" charset="0"/>
                <a:ea typeface="ＭＳ Ｐゴシック" pitchFamily="-112" charset="-128"/>
              </a:rPr>
              <a:t>September 8, 2011</a:t>
            </a:r>
          </a:p>
          <a:p>
            <a:pPr marL="0" indent="0" algn="ctr">
              <a:lnSpc>
                <a:spcPct val="90000"/>
              </a:lnSpc>
              <a:buFontTx/>
              <a:buNone/>
              <a:defRPr/>
            </a:pPr>
            <a:endParaRPr lang="en-US" sz="1000" dirty="0" smtClean="0">
              <a:solidFill>
                <a:schemeClr val="accent2"/>
              </a:solidFill>
              <a:latin typeface="Arial Rounded MT Bold" pitchFamily="34" charset="0"/>
              <a:ea typeface="ＭＳ Ｐゴシック" pitchFamily="-112" charset="-128"/>
            </a:endParaRPr>
          </a:p>
          <a:p>
            <a:pPr marL="0" indent="0" algn="ctr">
              <a:lnSpc>
                <a:spcPct val="90000"/>
              </a:lnSpc>
              <a:buFontTx/>
              <a:buNone/>
              <a:defRPr/>
            </a:pPr>
            <a:endParaRPr lang="en-US" sz="1000" dirty="0" smtClean="0">
              <a:solidFill>
                <a:schemeClr val="accent2"/>
              </a:solidFill>
              <a:latin typeface="Arial Rounded MT Bold" pitchFamily="34" charset="0"/>
              <a:ea typeface="ＭＳ Ｐゴシック" pitchFamily="-112" charset="-128"/>
            </a:endParaRPr>
          </a:p>
          <a:p>
            <a:pPr marL="0" indent="0" algn="ctr">
              <a:lnSpc>
                <a:spcPct val="90000"/>
              </a:lnSpc>
              <a:buFontTx/>
              <a:buNone/>
              <a:defRPr/>
            </a:pPr>
            <a:r>
              <a:rPr lang="en-US" dirty="0" smtClean="0">
                <a:solidFill>
                  <a:schemeClr val="accent2"/>
                </a:solidFill>
                <a:latin typeface="Arial Rounded MT Bold" pitchFamily="34" charset="0"/>
                <a:ea typeface="ＭＳ Ｐゴシック" pitchFamily="-112" charset="-128"/>
              </a:rPr>
              <a:t>Presented by:</a:t>
            </a:r>
          </a:p>
          <a:p>
            <a:pPr marL="0" indent="0" algn="ctr">
              <a:lnSpc>
                <a:spcPct val="90000"/>
              </a:lnSpc>
              <a:buFontTx/>
              <a:buNone/>
              <a:defRPr/>
            </a:pPr>
            <a:endParaRPr lang="en-US" sz="1000" dirty="0" smtClean="0">
              <a:solidFill>
                <a:schemeClr val="accent2"/>
              </a:solidFill>
              <a:latin typeface="Arial Rounded MT Bold" pitchFamily="34" charset="0"/>
              <a:ea typeface="ＭＳ Ｐゴシック" pitchFamily="-112" charset="-128"/>
            </a:endParaRPr>
          </a:p>
          <a:p>
            <a:pPr marL="0" indent="0" algn="ctr" eaLnBrk="1" hangingPunct="1">
              <a:lnSpc>
                <a:spcPct val="90000"/>
              </a:lnSpc>
              <a:buFontTx/>
              <a:buNone/>
              <a:defRPr/>
            </a:pPr>
            <a:r>
              <a:rPr lang="en-US" i="1" dirty="0" smtClean="0">
                <a:solidFill>
                  <a:srgbClr val="333399"/>
                </a:solidFill>
                <a:effectLst>
                  <a:outerShdw blurRad="38100" dist="38100" dir="2700000" algn="tl">
                    <a:srgbClr val="C0C0C0"/>
                  </a:outerShdw>
                </a:effectLst>
                <a:latin typeface="Arial Rounded MT Bold" pitchFamily="34" charset="0"/>
                <a:ea typeface="ＭＳ Ｐゴシック" pitchFamily="-112" charset="-128"/>
              </a:rPr>
              <a:t>Bruce Darling</a:t>
            </a:r>
            <a:endParaRPr lang="en-US" dirty="0" smtClean="0">
              <a:solidFill>
                <a:srgbClr val="000099"/>
              </a:solidFill>
              <a:effectLst>
                <a:outerShdw blurRad="38100" dist="38100" dir="2700000" algn="tl">
                  <a:srgbClr val="C0C0C0"/>
                </a:outerShdw>
              </a:effectLst>
              <a:latin typeface="Arial Rounded MT Bold" pitchFamily="34" charset="0"/>
              <a:ea typeface="ＭＳ Ｐゴシック" pitchFamily="-112" charset="-128"/>
            </a:endParaRPr>
          </a:p>
          <a:p>
            <a:pPr marL="0" indent="0" algn="ctr" eaLnBrk="1" hangingPunct="1">
              <a:lnSpc>
                <a:spcPct val="90000"/>
              </a:lnSpc>
              <a:buFontTx/>
              <a:buNone/>
              <a:defRPr/>
            </a:pPr>
            <a:endParaRPr lang="en-US" sz="2000" i="1" dirty="0" smtClean="0">
              <a:solidFill>
                <a:srgbClr val="333399"/>
              </a:solidFill>
              <a:latin typeface="Arial Rounded MT Bold" pitchFamily="34" charset="0"/>
              <a:ea typeface="ＭＳ Ｐゴシック" pitchFamily="-112" charset="-128"/>
            </a:endParaRPr>
          </a:p>
          <a:p>
            <a:pPr marL="0" indent="0" algn="ctr" eaLnBrk="1" hangingPunct="1">
              <a:lnSpc>
                <a:spcPct val="90000"/>
              </a:lnSpc>
              <a:buFontTx/>
              <a:buNone/>
              <a:defRPr/>
            </a:pPr>
            <a:endParaRPr lang="en-US" sz="2400" dirty="0" smtClean="0">
              <a:solidFill>
                <a:srgbClr val="333399"/>
              </a:solidFill>
              <a:latin typeface="Arial Rounded MT Bold" pitchFamily="34" charset="0"/>
              <a:ea typeface="ＭＳ Ｐゴシック" pitchFamily="-112" charset="-128"/>
            </a:endParaRPr>
          </a:p>
        </p:txBody>
      </p:sp>
      <p:sp>
        <p:nvSpPr>
          <p:cNvPr id="90115" name="Rectangle 2"/>
          <p:cNvSpPr>
            <a:spLocks noChangeArrowheads="1"/>
          </p:cNvSpPr>
          <p:nvPr/>
        </p:nvSpPr>
        <p:spPr bwMode="auto">
          <a:xfrm>
            <a:off x="381000" y="609600"/>
            <a:ext cx="8382000" cy="838200"/>
          </a:xfrm>
          <a:prstGeom prst="rect">
            <a:avLst/>
          </a:prstGeom>
          <a:noFill/>
          <a:ln>
            <a:noFill/>
          </a:ln>
          <a:extLst/>
        </p:spPr>
        <p:txBody>
          <a:bodyPr anchor="ctr"/>
          <a:lstStyle/>
          <a:p>
            <a:pPr algn="ctr">
              <a:defRPr/>
            </a:pPr>
            <a:r>
              <a:rPr lang="en-US" sz="2800" dirty="0">
                <a:solidFill>
                  <a:schemeClr val="accent2"/>
                </a:solidFill>
                <a:effectLst>
                  <a:outerShdw blurRad="38100" dist="38100" dir="2700000" algn="tl">
                    <a:srgbClr val="C0C0C0"/>
                  </a:outerShdw>
                </a:effectLst>
                <a:latin typeface="Arial Rounded MT Bold" pitchFamily="34" charset="0"/>
                <a:ea typeface="ＭＳ Ｐゴシック" pitchFamily="-112" charset="-128"/>
                <a:cs typeface="+mn-cs"/>
              </a:rPr>
              <a:t>New Community Opportunities Center </a:t>
            </a:r>
            <a:br>
              <a:rPr lang="en-US" sz="2800" dirty="0">
                <a:solidFill>
                  <a:schemeClr val="accent2"/>
                </a:solidFill>
                <a:effectLst>
                  <a:outerShdw blurRad="38100" dist="38100" dir="2700000" algn="tl">
                    <a:srgbClr val="C0C0C0"/>
                  </a:outerShdw>
                </a:effectLst>
                <a:latin typeface="Arial Rounded MT Bold" pitchFamily="34" charset="0"/>
                <a:ea typeface="ＭＳ Ｐゴシック" pitchFamily="-112" charset="-128"/>
                <a:cs typeface="+mn-cs"/>
              </a:rPr>
            </a:br>
            <a:r>
              <a:rPr lang="en-US" sz="2800" dirty="0">
                <a:solidFill>
                  <a:schemeClr val="accent2"/>
                </a:solidFill>
                <a:effectLst>
                  <a:outerShdw blurRad="38100" dist="38100" dir="2700000" algn="tl">
                    <a:srgbClr val="C0C0C0"/>
                  </a:outerShdw>
                </a:effectLst>
                <a:latin typeface="Arial Rounded MT Bold" pitchFamily="34" charset="0"/>
                <a:ea typeface="ＭＳ Ｐゴシック" pitchFamily="-112" charset="-128"/>
                <a:cs typeface="+mn-cs"/>
              </a:rPr>
              <a:t>at ILRU Presents…</a:t>
            </a:r>
          </a:p>
        </p:txBody>
      </p:sp>
      <p:sp>
        <p:nvSpPr>
          <p:cNvPr id="2" name="Slide Number Placeholder 1"/>
          <p:cNvSpPr>
            <a:spLocks noGrp="1"/>
          </p:cNvSpPr>
          <p:nvPr>
            <p:ph type="sldNum" sz="quarter" idx="10"/>
          </p:nvPr>
        </p:nvSpPr>
        <p:spPr/>
        <p:txBody>
          <a:bodyPr/>
          <a:lstStyle/>
          <a:p>
            <a:pPr>
              <a:defRPr/>
            </a:pPr>
            <a:fld id="{A4E1775D-7F5D-4BB7-A6E2-C38DB4AC045C}" type="slidenum">
              <a:rPr lang="en-US" smtClean="0"/>
              <a:pPr>
                <a:defRPr/>
              </a:pPr>
              <a:t>0</a:t>
            </a:fld>
            <a:endParaRPr lang="en-US"/>
          </a:p>
        </p:txBody>
      </p:sp>
    </p:spTree>
    <p:custDataLst>
      <p:tags r:id="rId1"/>
    </p:custData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mtClean="0"/>
              <a:t>Assessment: Health Services</a:t>
            </a:r>
            <a:r>
              <a:rPr lang="en-US" sz="2800" smtClean="0"/>
              <a:t>, cont’d. 2</a:t>
            </a:r>
            <a:endParaRPr lang="en-US" smtClean="0"/>
          </a:p>
        </p:txBody>
      </p:sp>
      <p:sp>
        <p:nvSpPr>
          <p:cNvPr id="25602" name="Content Placeholder 2"/>
          <p:cNvSpPr>
            <a:spLocks noGrp="1"/>
          </p:cNvSpPr>
          <p:nvPr>
            <p:ph idx="1"/>
          </p:nvPr>
        </p:nvSpPr>
        <p:spPr/>
        <p:txBody>
          <a:bodyPr/>
          <a:lstStyle/>
          <a:p>
            <a:pPr>
              <a:defRPr/>
            </a:pPr>
            <a:r>
              <a:rPr lang="en-US" dirty="0" smtClean="0"/>
              <a:t>What personal assistance services does the person need? </a:t>
            </a:r>
          </a:p>
          <a:p>
            <a:pPr marL="0" indent="0">
              <a:buFontTx/>
              <a:buNone/>
              <a:defRPr/>
            </a:pPr>
            <a:endParaRPr lang="en-US" sz="1000" dirty="0" smtClean="0"/>
          </a:p>
          <a:p>
            <a:pPr>
              <a:defRPr/>
            </a:pPr>
            <a:r>
              <a:rPr lang="en-US" dirty="0" smtClean="0"/>
              <a:t>Describe: </a:t>
            </a:r>
          </a:p>
          <a:p>
            <a:pPr lvl="1">
              <a:defRPr/>
            </a:pPr>
            <a:r>
              <a:rPr lang="en-US" sz="2800" dirty="0" smtClean="0"/>
              <a:t>type of service needed</a:t>
            </a:r>
          </a:p>
          <a:p>
            <a:pPr lvl="1">
              <a:defRPr/>
            </a:pPr>
            <a:r>
              <a:rPr lang="en-US" sz="2800" dirty="0" smtClean="0"/>
              <a:t>required frequency and/or intensity </a:t>
            </a:r>
          </a:p>
          <a:p>
            <a:pPr lvl="1">
              <a:defRPr/>
            </a:pPr>
            <a:r>
              <a:rPr lang="en-US" sz="2800" dirty="0" smtClean="0"/>
              <a:t>purpose of the service</a:t>
            </a:r>
          </a:p>
          <a:p>
            <a:pPr marL="0" indent="0">
              <a:buFontTx/>
              <a:buNone/>
              <a:defRPr/>
            </a:pPr>
            <a:endParaRPr lang="en-US" sz="1000" dirty="0" smtClean="0"/>
          </a:p>
          <a:p>
            <a:pPr>
              <a:defRPr/>
            </a:pPr>
            <a:r>
              <a:rPr lang="en-US" dirty="0" smtClean="0"/>
              <a:t>Allows planners to structure a specific service for the individual in the most integrated setting</a:t>
            </a:r>
          </a:p>
        </p:txBody>
      </p:sp>
      <p:sp>
        <p:nvSpPr>
          <p:cNvPr id="26627"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EA78028D-6484-4D29-BFF2-54437AD93435}" type="slidenum">
              <a:rPr lang="en-US" sz="800"/>
              <a:pPr algn="r"/>
              <a:t>9</a:t>
            </a:fld>
            <a:endParaRPr lang="en-US" sz="800"/>
          </a:p>
        </p:txBody>
      </p:sp>
      <p:sp>
        <p:nvSpPr>
          <p:cNvPr id="2" name="Slide Number Placeholder 1"/>
          <p:cNvSpPr>
            <a:spLocks noGrp="1"/>
          </p:cNvSpPr>
          <p:nvPr>
            <p:ph type="sldNum" sz="quarter" idx="10"/>
          </p:nvPr>
        </p:nvSpPr>
        <p:spPr/>
        <p:txBody>
          <a:bodyPr/>
          <a:lstStyle/>
          <a:p>
            <a:pPr>
              <a:defRPr/>
            </a:pPr>
            <a:fld id="{5B312758-877A-4E3E-B4FC-91F18EB4F6BF}" type="slidenum">
              <a:rPr lang="en-US" smtClean="0"/>
              <a:pPr>
                <a:defRPr/>
              </a:pPr>
              <a:t>9</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152400" y="381000"/>
            <a:ext cx="7848600" cy="715963"/>
          </a:xfrm>
        </p:spPr>
        <p:txBody>
          <a:bodyPr/>
          <a:lstStyle/>
          <a:p>
            <a:r>
              <a:rPr lang="en-US" smtClean="0"/>
              <a:t>Assessment: Mental Health &amp; Addiction Services</a:t>
            </a:r>
          </a:p>
        </p:txBody>
      </p:sp>
      <p:sp>
        <p:nvSpPr>
          <p:cNvPr id="26626" name="Content Placeholder 2"/>
          <p:cNvSpPr>
            <a:spLocks noGrp="1"/>
          </p:cNvSpPr>
          <p:nvPr>
            <p:ph idx="1"/>
          </p:nvPr>
        </p:nvSpPr>
        <p:spPr/>
        <p:txBody>
          <a:bodyPr/>
          <a:lstStyle/>
          <a:p>
            <a:pPr>
              <a:defRPr/>
            </a:pPr>
            <a:r>
              <a:rPr lang="en-US" dirty="0" smtClean="0"/>
              <a:t>Does the person require services and support related to a psychiatric disability or addiction?</a:t>
            </a:r>
          </a:p>
          <a:p>
            <a:pPr>
              <a:defRPr/>
            </a:pPr>
            <a:r>
              <a:rPr lang="en-US" dirty="0" smtClean="0"/>
              <a:t>Supports could include: </a:t>
            </a:r>
          </a:p>
          <a:p>
            <a:pPr lvl="1">
              <a:defRPr/>
            </a:pPr>
            <a:r>
              <a:rPr lang="en-US" sz="2800" dirty="0" smtClean="0"/>
              <a:t>peer counseling</a:t>
            </a:r>
          </a:p>
          <a:p>
            <a:pPr lvl="1">
              <a:defRPr/>
            </a:pPr>
            <a:r>
              <a:rPr lang="en-US" sz="2800" dirty="0" smtClean="0"/>
              <a:t>crisis-intervention</a:t>
            </a:r>
          </a:p>
          <a:p>
            <a:pPr lvl="1">
              <a:defRPr/>
            </a:pPr>
            <a:r>
              <a:rPr lang="en-US" sz="2800" dirty="0" smtClean="0"/>
              <a:t>medication assistance</a:t>
            </a:r>
          </a:p>
          <a:p>
            <a:pPr lvl="1">
              <a:defRPr/>
            </a:pPr>
            <a:r>
              <a:rPr lang="en-US" sz="2800" dirty="0" smtClean="0"/>
              <a:t>12-step program</a:t>
            </a:r>
          </a:p>
          <a:p>
            <a:pPr lvl="1">
              <a:defRPr/>
            </a:pPr>
            <a:r>
              <a:rPr lang="en-US" sz="2800" dirty="0" smtClean="0"/>
              <a:t>counseling</a:t>
            </a:r>
          </a:p>
          <a:p>
            <a:pPr marL="0" indent="0">
              <a:buFontTx/>
              <a:buNone/>
              <a:defRPr/>
            </a:pPr>
            <a:endParaRPr lang="en-US" sz="1000" dirty="0" smtClean="0"/>
          </a:p>
          <a:p>
            <a:pPr>
              <a:defRPr/>
            </a:pPr>
            <a:r>
              <a:rPr lang="en-US" dirty="0" smtClean="0"/>
              <a:t>Folks may be hesitant to disclose this information </a:t>
            </a:r>
          </a:p>
        </p:txBody>
      </p:sp>
      <p:sp>
        <p:nvSpPr>
          <p:cNvPr id="27651"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D8206277-20E0-42DF-8D11-258DB0242CDE}" type="slidenum">
              <a:rPr lang="en-US" sz="800"/>
              <a:pPr algn="r"/>
              <a:t>10</a:t>
            </a:fld>
            <a:endParaRPr lang="en-US" sz="800"/>
          </a:p>
        </p:txBody>
      </p:sp>
      <p:sp>
        <p:nvSpPr>
          <p:cNvPr id="2" name="Slide Number Placeholder 1"/>
          <p:cNvSpPr>
            <a:spLocks noGrp="1"/>
          </p:cNvSpPr>
          <p:nvPr>
            <p:ph type="sldNum" sz="quarter" idx="10"/>
          </p:nvPr>
        </p:nvSpPr>
        <p:spPr/>
        <p:txBody>
          <a:bodyPr/>
          <a:lstStyle/>
          <a:p>
            <a:pPr>
              <a:defRPr/>
            </a:pPr>
            <a:fld id="{C3F2B175-1D11-416D-AB98-FCAA7707B28A}"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en-US" smtClean="0"/>
              <a:t>Assessment: Social Supports</a:t>
            </a:r>
          </a:p>
        </p:txBody>
      </p:sp>
      <p:sp>
        <p:nvSpPr>
          <p:cNvPr id="27650" name="Content Placeholder 2"/>
          <p:cNvSpPr>
            <a:spLocks noGrp="1"/>
          </p:cNvSpPr>
          <p:nvPr>
            <p:ph idx="1"/>
          </p:nvPr>
        </p:nvSpPr>
        <p:spPr/>
        <p:txBody>
          <a:bodyPr/>
          <a:lstStyle/>
          <a:p>
            <a:pPr>
              <a:defRPr/>
            </a:pPr>
            <a:r>
              <a:rPr lang="en-US" dirty="0" smtClean="0"/>
              <a:t>Identify social activities that the individual values, including: </a:t>
            </a:r>
          </a:p>
          <a:p>
            <a:pPr lvl="1">
              <a:defRPr/>
            </a:pPr>
            <a:r>
              <a:rPr lang="en-US" sz="2800" dirty="0" smtClean="0"/>
              <a:t>religious events</a:t>
            </a:r>
          </a:p>
          <a:p>
            <a:pPr lvl="1">
              <a:defRPr/>
            </a:pPr>
            <a:r>
              <a:rPr lang="en-US" sz="2800" dirty="0" smtClean="0"/>
              <a:t>recreation activities/social clubs</a:t>
            </a:r>
          </a:p>
          <a:p>
            <a:pPr lvl="1">
              <a:defRPr/>
            </a:pPr>
            <a:r>
              <a:rPr lang="en-US" sz="2800" dirty="0" smtClean="0"/>
              <a:t>traditional family activities </a:t>
            </a:r>
          </a:p>
          <a:p>
            <a:pPr lvl="1">
              <a:defRPr/>
            </a:pPr>
            <a:r>
              <a:rPr lang="en-US" sz="2800" dirty="0" smtClean="0"/>
              <a:t>leisure time preferences</a:t>
            </a:r>
          </a:p>
          <a:p>
            <a:pPr marL="457200" lvl="1" indent="0">
              <a:buFontTx/>
              <a:buNone/>
              <a:defRPr/>
            </a:pPr>
            <a:endParaRPr lang="en-US" sz="1000" dirty="0" smtClean="0"/>
          </a:p>
          <a:p>
            <a:pPr>
              <a:defRPr/>
            </a:pPr>
            <a:r>
              <a:rPr lang="en-US" dirty="0" smtClean="0"/>
              <a:t>The question “Who used to be involved in your life?” can help identify connections that can be rebuilt.</a:t>
            </a:r>
          </a:p>
        </p:txBody>
      </p:sp>
      <p:sp>
        <p:nvSpPr>
          <p:cNvPr id="28675"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F07BFFEA-1C17-4771-929B-8741F053FA07}" type="slidenum">
              <a:rPr lang="en-US" sz="800"/>
              <a:pPr algn="r"/>
              <a:t>11</a:t>
            </a:fld>
            <a:endParaRPr lang="en-US" sz="800"/>
          </a:p>
        </p:txBody>
      </p:sp>
      <p:sp>
        <p:nvSpPr>
          <p:cNvPr id="2" name="Slide Number Placeholder 1"/>
          <p:cNvSpPr>
            <a:spLocks noGrp="1"/>
          </p:cNvSpPr>
          <p:nvPr>
            <p:ph type="sldNum" sz="quarter" idx="10"/>
          </p:nvPr>
        </p:nvSpPr>
        <p:spPr/>
        <p:txBody>
          <a:bodyPr/>
          <a:lstStyle/>
          <a:p>
            <a:pPr>
              <a:defRPr/>
            </a:pPr>
            <a:fld id="{94DFE1B3-2A99-41FE-8843-2185715A7852}"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r>
              <a:rPr lang="en-US" smtClean="0"/>
              <a:t>Assessment: Housing</a:t>
            </a:r>
          </a:p>
        </p:txBody>
      </p:sp>
      <p:sp>
        <p:nvSpPr>
          <p:cNvPr id="28674" name="Content Placeholder 2"/>
          <p:cNvSpPr>
            <a:spLocks noGrp="1"/>
          </p:cNvSpPr>
          <p:nvPr>
            <p:ph idx="1"/>
          </p:nvPr>
        </p:nvSpPr>
        <p:spPr/>
        <p:txBody>
          <a:bodyPr/>
          <a:lstStyle/>
          <a:p>
            <a:pPr>
              <a:defRPr/>
            </a:pPr>
            <a:r>
              <a:rPr lang="en-US" dirty="0" smtClean="0"/>
              <a:t>Where does the individual want to live?  Describe:</a:t>
            </a:r>
          </a:p>
          <a:p>
            <a:pPr lvl="1">
              <a:defRPr/>
            </a:pPr>
            <a:r>
              <a:rPr lang="en-US" sz="2800" dirty="0" smtClean="0"/>
              <a:t>Location</a:t>
            </a:r>
          </a:p>
          <a:p>
            <a:pPr lvl="1">
              <a:defRPr/>
            </a:pPr>
            <a:r>
              <a:rPr lang="en-US" sz="2800" dirty="0" smtClean="0"/>
              <a:t>Accessibility needs</a:t>
            </a:r>
          </a:p>
          <a:p>
            <a:pPr lvl="1">
              <a:defRPr/>
            </a:pPr>
            <a:r>
              <a:rPr lang="en-US" sz="2800" dirty="0" smtClean="0"/>
              <a:t>Size/space requirements </a:t>
            </a:r>
          </a:p>
          <a:p>
            <a:pPr marL="0" indent="0">
              <a:buFontTx/>
              <a:buNone/>
              <a:defRPr/>
            </a:pPr>
            <a:endParaRPr lang="en-US" sz="1000" dirty="0" smtClean="0"/>
          </a:p>
          <a:p>
            <a:pPr>
              <a:defRPr/>
            </a:pPr>
            <a:r>
              <a:rPr lang="en-US" dirty="0" smtClean="0"/>
              <a:t>This assessment should also consider financial resources as well as potential eligibility for different types of housing subsidies or benefits </a:t>
            </a:r>
          </a:p>
          <a:p>
            <a:pPr marL="0" indent="0">
              <a:buFontTx/>
              <a:buNone/>
              <a:defRPr/>
            </a:pPr>
            <a:endParaRPr lang="en-US" sz="1000" dirty="0" smtClean="0"/>
          </a:p>
          <a:p>
            <a:pPr>
              <a:defRPr/>
            </a:pPr>
            <a:r>
              <a:rPr lang="en-US" dirty="0" smtClean="0"/>
              <a:t>Avoid thinking about housing as linked to services</a:t>
            </a:r>
          </a:p>
        </p:txBody>
      </p:sp>
      <p:sp>
        <p:nvSpPr>
          <p:cNvPr id="29699"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3C1FD5B4-DC41-4D2D-9F8D-AA72A22D9C83}" type="slidenum">
              <a:rPr lang="en-US" sz="800"/>
              <a:pPr algn="r"/>
              <a:t>12</a:t>
            </a:fld>
            <a:endParaRPr lang="en-US" sz="800"/>
          </a:p>
        </p:txBody>
      </p:sp>
      <p:sp>
        <p:nvSpPr>
          <p:cNvPr id="2" name="Slide Number Placeholder 1"/>
          <p:cNvSpPr>
            <a:spLocks noGrp="1"/>
          </p:cNvSpPr>
          <p:nvPr>
            <p:ph type="sldNum" sz="quarter" idx="10"/>
          </p:nvPr>
        </p:nvSpPr>
        <p:spPr/>
        <p:txBody>
          <a:bodyPr/>
          <a:lstStyle/>
          <a:p>
            <a:pPr>
              <a:defRPr/>
            </a:pPr>
            <a:fld id="{329AFE97-E793-4438-96B2-55249E0480E4}"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rPr lang="en-US" smtClean="0"/>
              <a:t>Assessment: Transportation</a:t>
            </a:r>
          </a:p>
        </p:txBody>
      </p:sp>
      <p:sp>
        <p:nvSpPr>
          <p:cNvPr id="29698" name="Content Placeholder 2"/>
          <p:cNvSpPr>
            <a:spLocks noGrp="1"/>
          </p:cNvSpPr>
          <p:nvPr>
            <p:ph idx="1"/>
          </p:nvPr>
        </p:nvSpPr>
        <p:spPr/>
        <p:txBody>
          <a:bodyPr/>
          <a:lstStyle/>
          <a:p>
            <a:pPr>
              <a:defRPr/>
            </a:pPr>
            <a:r>
              <a:rPr lang="en-US" dirty="0" smtClean="0"/>
              <a:t>Where does the person want to go on a regular and/or intermittent basis?</a:t>
            </a:r>
          </a:p>
          <a:p>
            <a:pPr marL="0" indent="0">
              <a:buFontTx/>
              <a:buNone/>
              <a:defRPr/>
            </a:pPr>
            <a:endParaRPr lang="en-US" sz="1000" dirty="0" smtClean="0"/>
          </a:p>
          <a:p>
            <a:pPr>
              <a:defRPr/>
            </a:pPr>
            <a:r>
              <a:rPr lang="en-US" dirty="0" smtClean="0"/>
              <a:t>What type of transportation options do they have?</a:t>
            </a:r>
          </a:p>
          <a:p>
            <a:pPr marL="0" indent="0">
              <a:buFontTx/>
              <a:buNone/>
              <a:defRPr/>
            </a:pPr>
            <a:endParaRPr lang="en-US" sz="1000" dirty="0" smtClean="0"/>
          </a:p>
          <a:p>
            <a:pPr>
              <a:defRPr/>
            </a:pPr>
            <a:r>
              <a:rPr lang="en-US" dirty="0" smtClean="0"/>
              <a:t>Do they have specialized transportation needs?  If so describe them.</a:t>
            </a:r>
          </a:p>
        </p:txBody>
      </p:sp>
      <p:sp>
        <p:nvSpPr>
          <p:cNvPr id="30723"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C9D0E12F-5D1B-453C-8D0A-2F90B7CE95EA}" type="slidenum">
              <a:rPr lang="en-US" sz="800"/>
              <a:pPr algn="r"/>
              <a:t>13</a:t>
            </a:fld>
            <a:endParaRPr lang="en-US" sz="800"/>
          </a:p>
        </p:txBody>
      </p:sp>
      <p:sp>
        <p:nvSpPr>
          <p:cNvPr id="2" name="Slide Number Placeholder 1"/>
          <p:cNvSpPr>
            <a:spLocks noGrp="1"/>
          </p:cNvSpPr>
          <p:nvPr>
            <p:ph type="sldNum" sz="quarter" idx="10"/>
          </p:nvPr>
        </p:nvSpPr>
        <p:spPr/>
        <p:txBody>
          <a:bodyPr/>
          <a:lstStyle/>
          <a:p>
            <a:pPr>
              <a:defRPr/>
            </a:pPr>
            <a:fld id="{E87CEECD-1EC4-4D0D-8F25-C6BB1C780589}"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r>
              <a:rPr lang="en-US" smtClean="0"/>
              <a:t>Assessment: Volunteering / </a:t>
            </a:r>
            <a:br>
              <a:rPr lang="en-US" smtClean="0"/>
            </a:br>
            <a:r>
              <a:rPr lang="en-US" smtClean="0"/>
              <a:t>Education /Employment</a:t>
            </a:r>
          </a:p>
        </p:txBody>
      </p:sp>
      <p:sp>
        <p:nvSpPr>
          <p:cNvPr id="31746" name="Content Placeholder 2"/>
          <p:cNvSpPr>
            <a:spLocks noGrp="1"/>
          </p:cNvSpPr>
          <p:nvPr>
            <p:ph idx="1"/>
          </p:nvPr>
        </p:nvSpPr>
        <p:spPr>
          <a:xfrm>
            <a:off x="457200" y="1447800"/>
            <a:ext cx="8534400" cy="4876800"/>
          </a:xfrm>
        </p:spPr>
        <p:txBody>
          <a:bodyPr/>
          <a:lstStyle/>
          <a:p>
            <a:r>
              <a:rPr lang="en-US" smtClean="0"/>
              <a:t>What is the individual going to do after transition to the community? </a:t>
            </a:r>
          </a:p>
          <a:p>
            <a:pPr lvl="1"/>
            <a:r>
              <a:rPr lang="en-US" sz="2800" smtClean="0"/>
              <a:t>Volunteering?</a:t>
            </a:r>
          </a:p>
          <a:p>
            <a:pPr lvl="1"/>
            <a:r>
              <a:rPr lang="en-US" sz="2800" smtClean="0"/>
              <a:t>Pursuing education?</a:t>
            </a:r>
          </a:p>
          <a:p>
            <a:pPr lvl="1"/>
            <a:r>
              <a:rPr lang="en-US" sz="2800" smtClean="0"/>
              <a:t>Working?</a:t>
            </a:r>
          </a:p>
        </p:txBody>
      </p:sp>
      <p:sp>
        <p:nvSpPr>
          <p:cNvPr id="31747"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DD123BBE-A551-428F-9F8C-F0D7D55B3FE8}" type="slidenum">
              <a:rPr lang="en-US" sz="800"/>
              <a:pPr algn="r"/>
              <a:t>14</a:t>
            </a:fld>
            <a:endParaRPr lang="en-US" sz="800"/>
          </a:p>
        </p:txBody>
      </p:sp>
      <p:sp>
        <p:nvSpPr>
          <p:cNvPr id="2" name="Slide Number Placeholder 1"/>
          <p:cNvSpPr>
            <a:spLocks noGrp="1"/>
          </p:cNvSpPr>
          <p:nvPr>
            <p:ph type="sldNum" sz="quarter" idx="10"/>
          </p:nvPr>
        </p:nvSpPr>
        <p:spPr/>
        <p:txBody>
          <a:bodyPr/>
          <a:lstStyle/>
          <a:p>
            <a:pPr>
              <a:defRPr/>
            </a:pPr>
            <a:fld id="{9BB037AA-873C-4FF9-A91C-C2BE104B2BE7}"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r>
              <a:rPr lang="en-US" smtClean="0"/>
              <a:t>Assessment: Volunteering / </a:t>
            </a:r>
            <a:br>
              <a:rPr lang="en-US" smtClean="0"/>
            </a:br>
            <a:r>
              <a:rPr lang="en-US" smtClean="0"/>
              <a:t>Education /Employment</a:t>
            </a:r>
            <a:r>
              <a:rPr lang="en-US" sz="2800" smtClean="0"/>
              <a:t>, cont’d.</a:t>
            </a:r>
          </a:p>
        </p:txBody>
      </p:sp>
      <p:sp>
        <p:nvSpPr>
          <p:cNvPr id="31746" name="Content Placeholder 2"/>
          <p:cNvSpPr>
            <a:spLocks noGrp="1"/>
          </p:cNvSpPr>
          <p:nvPr>
            <p:ph idx="1"/>
          </p:nvPr>
        </p:nvSpPr>
        <p:spPr/>
        <p:txBody>
          <a:bodyPr/>
          <a:lstStyle/>
          <a:p>
            <a:pPr>
              <a:defRPr/>
            </a:pPr>
            <a:r>
              <a:rPr lang="en-US" dirty="0" smtClean="0"/>
              <a:t>A referral to the state vocational rehabilitation office may be suggested and support provided to the individual through the application process</a:t>
            </a:r>
          </a:p>
          <a:p>
            <a:pPr marL="0" indent="0">
              <a:buFontTx/>
              <a:buNone/>
              <a:defRPr/>
            </a:pPr>
            <a:endParaRPr lang="en-US" sz="1000" dirty="0" smtClean="0"/>
          </a:p>
          <a:p>
            <a:pPr>
              <a:defRPr/>
            </a:pPr>
            <a:r>
              <a:rPr lang="en-US" dirty="0" smtClean="0"/>
              <a:t>Don’t worry if the person isn’t </a:t>
            </a:r>
            <a:r>
              <a:rPr lang="en-US" u="sng" dirty="0" smtClean="0"/>
              <a:t>immediately</a:t>
            </a:r>
            <a:r>
              <a:rPr lang="en-US" dirty="0" smtClean="0"/>
              <a:t> thinking about education, work or volunteering, but help the person identify things that they enjoy outside the home, including potentially coming to your center</a:t>
            </a:r>
          </a:p>
        </p:txBody>
      </p:sp>
      <p:sp>
        <p:nvSpPr>
          <p:cNvPr id="32771"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BECF9A0D-1321-4ABB-A315-1C3BA33AD399}" type="slidenum">
              <a:rPr lang="en-US" sz="800"/>
              <a:pPr algn="r"/>
              <a:t>15</a:t>
            </a:fld>
            <a:endParaRPr lang="en-US" sz="800"/>
          </a:p>
        </p:txBody>
      </p:sp>
      <p:sp>
        <p:nvSpPr>
          <p:cNvPr id="2" name="Slide Number Placeholder 1"/>
          <p:cNvSpPr>
            <a:spLocks noGrp="1"/>
          </p:cNvSpPr>
          <p:nvPr>
            <p:ph type="sldNum" sz="quarter" idx="10"/>
          </p:nvPr>
        </p:nvSpPr>
        <p:spPr/>
        <p:txBody>
          <a:bodyPr/>
          <a:lstStyle/>
          <a:p>
            <a:pPr>
              <a:defRPr/>
            </a:pPr>
            <a:fld id="{0E472513-7B89-4263-8418-9E7CEE6EAE75}"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r>
              <a:rPr lang="en-US" smtClean="0"/>
              <a:t>Assessment: Advocacy</a:t>
            </a:r>
          </a:p>
        </p:txBody>
      </p:sp>
      <p:sp>
        <p:nvSpPr>
          <p:cNvPr id="32770" name="Content Placeholder 2"/>
          <p:cNvSpPr>
            <a:spLocks noGrp="1"/>
          </p:cNvSpPr>
          <p:nvPr>
            <p:ph idx="1"/>
          </p:nvPr>
        </p:nvSpPr>
        <p:spPr/>
        <p:txBody>
          <a:bodyPr/>
          <a:lstStyle/>
          <a:p>
            <a:pPr>
              <a:defRPr/>
            </a:pPr>
            <a:r>
              <a:rPr lang="en-US" dirty="0" smtClean="0"/>
              <a:t>Determine the individual’s comfort level in advocating for him or herself</a:t>
            </a:r>
          </a:p>
          <a:p>
            <a:pPr marL="0" indent="0">
              <a:buFontTx/>
              <a:buNone/>
              <a:defRPr/>
            </a:pPr>
            <a:endParaRPr lang="en-US" sz="1000" dirty="0" smtClean="0"/>
          </a:p>
          <a:p>
            <a:pPr>
              <a:defRPr/>
            </a:pPr>
            <a:r>
              <a:rPr lang="en-US" dirty="0" smtClean="0"/>
              <a:t>Does the person express their desires and needs?</a:t>
            </a:r>
          </a:p>
          <a:p>
            <a:pPr marL="0" indent="0">
              <a:buFontTx/>
              <a:buNone/>
              <a:defRPr/>
            </a:pPr>
            <a:endParaRPr lang="en-US" sz="1000" dirty="0" smtClean="0"/>
          </a:p>
          <a:p>
            <a:pPr>
              <a:defRPr/>
            </a:pPr>
            <a:r>
              <a:rPr lang="en-US" dirty="0" smtClean="0"/>
              <a:t>Is the person intimidated by staff?</a:t>
            </a:r>
          </a:p>
          <a:p>
            <a:pPr marL="0" indent="0">
              <a:buFontTx/>
              <a:buNone/>
              <a:defRPr/>
            </a:pPr>
            <a:endParaRPr lang="en-US" sz="1000" dirty="0" smtClean="0"/>
          </a:p>
          <a:p>
            <a:pPr>
              <a:defRPr/>
            </a:pPr>
            <a:r>
              <a:rPr lang="en-US" dirty="0" smtClean="0"/>
              <a:t>What kind of support may be needed to help this individual develop any needed self-advocacy skills?</a:t>
            </a:r>
          </a:p>
        </p:txBody>
      </p:sp>
      <p:sp>
        <p:nvSpPr>
          <p:cNvPr id="33795"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9C5685A6-4FF4-4701-A9A0-54D96E494314}" type="slidenum">
              <a:rPr lang="en-US" sz="800"/>
              <a:pPr algn="r"/>
              <a:t>16</a:t>
            </a:fld>
            <a:endParaRPr lang="en-US" sz="800"/>
          </a:p>
        </p:txBody>
      </p:sp>
      <p:sp>
        <p:nvSpPr>
          <p:cNvPr id="2" name="Slide Number Placeholder 1"/>
          <p:cNvSpPr>
            <a:spLocks noGrp="1"/>
          </p:cNvSpPr>
          <p:nvPr>
            <p:ph type="sldNum" sz="quarter" idx="10"/>
          </p:nvPr>
        </p:nvSpPr>
        <p:spPr/>
        <p:txBody>
          <a:bodyPr/>
          <a:lstStyle/>
          <a:p>
            <a:pPr>
              <a:defRPr/>
            </a:pPr>
            <a:fld id="{A97D6342-28CA-4C82-BE29-AF480C394921}"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r>
              <a:rPr lang="en-US" smtClean="0"/>
              <a:t>Assessment: Financial Resources</a:t>
            </a:r>
          </a:p>
        </p:txBody>
      </p:sp>
      <p:sp>
        <p:nvSpPr>
          <p:cNvPr id="33794" name="Content Placeholder 2"/>
          <p:cNvSpPr>
            <a:spLocks noGrp="1"/>
          </p:cNvSpPr>
          <p:nvPr>
            <p:ph idx="1"/>
          </p:nvPr>
        </p:nvSpPr>
        <p:spPr/>
        <p:txBody>
          <a:bodyPr/>
          <a:lstStyle/>
          <a:p>
            <a:pPr>
              <a:defRPr/>
            </a:pPr>
            <a:r>
              <a:rPr lang="en-US" dirty="0" smtClean="0"/>
              <a:t>Gather accurate and complete information on:</a:t>
            </a:r>
          </a:p>
          <a:p>
            <a:pPr lvl="1">
              <a:defRPr/>
            </a:pPr>
            <a:r>
              <a:rPr lang="en-US" sz="2800" dirty="0" smtClean="0"/>
              <a:t>Social Security/SSI benefits </a:t>
            </a:r>
          </a:p>
          <a:p>
            <a:pPr lvl="1">
              <a:defRPr/>
            </a:pPr>
            <a:r>
              <a:rPr lang="en-US" sz="2800" dirty="0" smtClean="0"/>
              <a:t>Other income</a:t>
            </a:r>
          </a:p>
          <a:p>
            <a:pPr lvl="1">
              <a:defRPr/>
            </a:pPr>
            <a:r>
              <a:rPr lang="en-US" sz="2800" dirty="0" smtClean="0"/>
              <a:t>Medicaid and Medicare</a:t>
            </a:r>
          </a:p>
          <a:p>
            <a:pPr lvl="1">
              <a:defRPr/>
            </a:pPr>
            <a:r>
              <a:rPr lang="en-US" sz="2800" dirty="0" smtClean="0"/>
              <a:t>Personal assets</a:t>
            </a:r>
          </a:p>
          <a:p>
            <a:pPr lvl="1">
              <a:defRPr/>
            </a:pPr>
            <a:r>
              <a:rPr lang="en-US" sz="2800" dirty="0" smtClean="0"/>
              <a:t>Trusts</a:t>
            </a:r>
          </a:p>
          <a:p>
            <a:pPr lvl="1">
              <a:defRPr/>
            </a:pPr>
            <a:r>
              <a:rPr lang="en-US" sz="2800" dirty="0" smtClean="0"/>
              <a:t>etc. </a:t>
            </a:r>
          </a:p>
          <a:p>
            <a:pPr marL="0" indent="0">
              <a:buFontTx/>
              <a:buNone/>
              <a:defRPr/>
            </a:pPr>
            <a:endParaRPr lang="en-US" sz="1000" dirty="0" smtClean="0"/>
          </a:p>
          <a:p>
            <a:pPr>
              <a:defRPr/>
            </a:pPr>
            <a:r>
              <a:rPr lang="en-US" dirty="0" smtClean="0"/>
              <a:t>New staff may have a more experienced staff member assist with this</a:t>
            </a:r>
          </a:p>
        </p:txBody>
      </p:sp>
      <p:sp>
        <p:nvSpPr>
          <p:cNvPr id="34819"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1E5C6E6A-CA22-41B5-86F1-F95B01D3481A}" type="slidenum">
              <a:rPr lang="en-US" sz="800"/>
              <a:pPr algn="r"/>
              <a:t>17</a:t>
            </a:fld>
            <a:endParaRPr lang="en-US" sz="800"/>
          </a:p>
        </p:txBody>
      </p:sp>
      <p:sp>
        <p:nvSpPr>
          <p:cNvPr id="2" name="Slide Number Placeholder 1"/>
          <p:cNvSpPr>
            <a:spLocks noGrp="1"/>
          </p:cNvSpPr>
          <p:nvPr>
            <p:ph type="sldNum" sz="quarter" idx="10"/>
          </p:nvPr>
        </p:nvSpPr>
        <p:spPr/>
        <p:txBody>
          <a:bodyPr/>
          <a:lstStyle/>
          <a:p>
            <a:pPr>
              <a:defRPr/>
            </a:pPr>
            <a:fld id="{85107436-21FB-46A5-A2BA-9F8CD97A5C26}"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6"/>
          <p:cNvSpPr>
            <a:spLocks noGrp="1" noChangeArrowheads="1"/>
          </p:cNvSpPr>
          <p:nvPr>
            <p:ph type="sldNum" sz="quarter" idx="10"/>
          </p:nvPr>
        </p:nvSpPr>
        <p:spPr>
          <a:noFill/>
          <a:ln>
            <a:miter lim="800000"/>
            <a:headEnd/>
            <a:tailEnd/>
          </a:ln>
        </p:spPr>
        <p:txBody>
          <a:bodyPr/>
          <a:lstStyle/>
          <a:p>
            <a:fld id="{DD93DC7E-FACC-4F1C-A9AC-0EC29C2DE096}" type="slidenum">
              <a:rPr lang="en-US" smtClean="0">
                <a:latin typeface="Arial" charset="0"/>
                <a:cs typeface="Arial" charset="0"/>
              </a:rPr>
              <a:pPr/>
              <a:t>18</a:t>
            </a:fld>
            <a:endParaRPr lang="en-US" smtClean="0">
              <a:latin typeface="Arial" charset="0"/>
              <a:cs typeface="Arial" charset="0"/>
            </a:endParaRPr>
          </a:p>
        </p:txBody>
      </p:sp>
      <p:sp>
        <p:nvSpPr>
          <p:cNvPr id="35842" name="Slide Number Placeholder 2"/>
          <p:cNvSpPr txBox="1">
            <a:spLocks noGrp="1"/>
          </p:cNvSpPr>
          <p:nvPr/>
        </p:nvSpPr>
        <p:spPr bwMode="auto">
          <a:xfrm>
            <a:off x="152400" y="6384925"/>
            <a:ext cx="8763000" cy="396875"/>
          </a:xfrm>
          <a:prstGeom prst="rect">
            <a:avLst/>
          </a:prstGeom>
          <a:noFill/>
          <a:ln w="9525">
            <a:noFill/>
            <a:miter lim="800000"/>
            <a:headEnd/>
            <a:tailEnd/>
          </a:ln>
        </p:spPr>
        <p:txBody>
          <a:bodyPr/>
          <a:lstStyle/>
          <a:p>
            <a:endParaRPr lang="en-US" sz="1000">
              <a:solidFill>
                <a:schemeClr val="bg1"/>
              </a:solidFill>
            </a:endParaRPr>
          </a:p>
        </p:txBody>
      </p:sp>
      <p:sp>
        <p:nvSpPr>
          <p:cNvPr id="35843" name="Title 5"/>
          <p:cNvSpPr>
            <a:spLocks noGrp="1"/>
          </p:cNvSpPr>
          <p:nvPr>
            <p:ph type="title"/>
          </p:nvPr>
        </p:nvSpPr>
        <p:spPr>
          <a:xfrm>
            <a:off x="152400" y="381000"/>
            <a:ext cx="7696200" cy="715963"/>
          </a:xfrm>
        </p:spPr>
        <p:txBody>
          <a:bodyPr/>
          <a:lstStyle/>
          <a:p>
            <a:pPr eaLnBrk="1" hangingPunct="1"/>
            <a:r>
              <a:rPr lang="en-US" smtClean="0"/>
              <a:t>Questions and Answers</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6"/>
          <p:cNvSpPr txBox="1">
            <a:spLocks noGrp="1" noChangeArrowheads="1"/>
          </p:cNvSpPr>
          <p:nvPr/>
        </p:nvSpPr>
        <p:spPr bwMode="auto">
          <a:xfrm>
            <a:off x="8305800" y="6381750"/>
            <a:ext cx="609600" cy="247650"/>
          </a:xfrm>
          <a:prstGeom prst="rect">
            <a:avLst/>
          </a:prstGeom>
          <a:noFill/>
          <a:ln w="9525">
            <a:noFill/>
            <a:miter lim="800000"/>
            <a:headEnd/>
            <a:tailEnd/>
          </a:ln>
        </p:spPr>
        <p:txBody>
          <a:bodyPr/>
          <a:lstStyle/>
          <a:p>
            <a:pPr algn="r"/>
            <a:fld id="{FC7D58F9-B7F9-4606-B584-60E218249701}" type="slidenum">
              <a:rPr lang="en-US" sz="800">
                <a:ea typeface="ＭＳ Ｐゴシック" pitchFamily="1" charset="-128"/>
              </a:rPr>
              <a:pPr algn="r"/>
              <a:t>1</a:t>
            </a:fld>
            <a:endParaRPr lang="en-US" sz="800">
              <a:ea typeface="ＭＳ Ｐゴシック" pitchFamily="1" charset="-128"/>
            </a:endParaRPr>
          </a:p>
        </p:txBody>
      </p:sp>
      <p:sp>
        <p:nvSpPr>
          <p:cNvPr id="2053" name="Rectangle 3"/>
          <p:cNvSpPr>
            <a:spLocks noGrp="1" noChangeArrowheads="1"/>
          </p:cNvSpPr>
          <p:nvPr>
            <p:ph type="subTitle" idx="4294967295"/>
          </p:nvPr>
        </p:nvSpPr>
        <p:spPr>
          <a:xfrm>
            <a:off x="228600" y="1828800"/>
            <a:ext cx="8686800" cy="3810000"/>
          </a:xfrm>
        </p:spPr>
        <p:txBody>
          <a:bodyPr/>
          <a:lstStyle/>
          <a:p>
            <a:pPr marL="0" indent="0" algn="ctr" eaLnBrk="1" hangingPunct="1">
              <a:lnSpc>
                <a:spcPct val="90000"/>
              </a:lnSpc>
              <a:buFontTx/>
              <a:buNone/>
              <a:defRPr/>
            </a:pPr>
            <a:r>
              <a:rPr lang="en-US" b="1" dirty="0" smtClean="0">
                <a:solidFill>
                  <a:srgbClr val="000099"/>
                </a:solidFill>
                <a:effectLst>
                  <a:outerShdw blurRad="38100" dist="38100" dir="2700000" algn="tl">
                    <a:srgbClr val="C0C0C0"/>
                  </a:outerShdw>
                </a:effectLst>
                <a:latin typeface="Arial Rounded MT Bold" pitchFamily="34" charset="0"/>
                <a:ea typeface="ＭＳ Ｐゴシック" pitchFamily="-112" charset="-128"/>
              </a:rPr>
              <a:t>Nursing Home Transition 4-Part Webinar Series</a:t>
            </a:r>
          </a:p>
          <a:p>
            <a:pPr marL="0" indent="0" algn="ctr" eaLnBrk="1" hangingPunct="1">
              <a:lnSpc>
                <a:spcPct val="90000"/>
              </a:lnSpc>
              <a:buFontTx/>
              <a:buNone/>
              <a:defRPr/>
            </a:pPr>
            <a:endParaRPr lang="en-US" sz="1000" b="1" dirty="0" smtClean="0">
              <a:solidFill>
                <a:srgbClr val="000099"/>
              </a:solidFill>
              <a:latin typeface="Arial Rounded MT Bold" pitchFamily="34" charset="0"/>
              <a:ea typeface="ＭＳ Ｐゴシック" pitchFamily="-112" charset="-128"/>
            </a:endParaRPr>
          </a:p>
          <a:p>
            <a:pPr marL="0" indent="0" algn="ctr" eaLnBrk="1" hangingPunct="1">
              <a:lnSpc>
                <a:spcPct val="90000"/>
              </a:lnSpc>
              <a:buFontTx/>
              <a:buNone/>
              <a:defRPr/>
            </a:pPr>
            <a:r>
              <a:rPr lang="en-US" dirty="0" smtClean="0">
                <a:solidFill>
                  <a:srgbClr val="000099"/>
                </a:solidFill>
                <a:latin typeface="Arial Rounded MT Bold" pitchFamily="34" charset="0"/>
                <a:ea typeface="ＭＳ Ｐゴシック" pitchFamily="-112" charset="-128"/>
              </a:rPr>
              <a:t>Part 2: Assessment &amp; Planning </a:t>
            </a:r>
          </a:p>
          <a:p>
            <a:pPr marL="0" indent="0" algn="ctr" eaLnBrk="1" hangingPunct="1">
              <a:lnSpc>
                <a:spcPct val="90000"/>
              </a:lnSpc>
              <a:buFontTx/>
              <a:buNone/>
              <a:defRPr/>
            </a:pPr>
            <a:r>
              <a:rPr lang="en-US" dirty="0" smtClean="0">
                <a:solidFill>
                  <a:srgbClr val="000099"/>
                </a:solidFill>
                <a:latin typeface="Arial Rounded MT Bold" pitchFamily="34" charset="0"/>
                <a:ea typeface="ＭＳ Ｐゴシック" pitchFamily="-112" charset="-128"/>
              </a:rPr>
              <a:t>Assisting Individuals in Defining Their Needs</a:t>
            </a:r>
            <a:endParaRPr lang="en-US" sz="1100" dirty="0" smtClean="0">
              <a:solidFill>
                <a:schemeClr val="accent2"/>
              </a:solidFill>
              <a:latin typeface="Arial Rounded MT Bold" pitchFamily="34" charset="0"/>
              <a:ea typeface="ＭＳ Ｐゴシック" pitchFamily="-112" charset="-128"/>
            </a:endParaRPr>
          </a:p>
          <a:p>
            <a:pPr marL="0" indent="0" algn="ctr">
              <a:lnSpc>
                <a:spcPct val="90000"/>
              </a:lnSpc>
              <a:buFontTx/>
              <a:buNone/>
              <a:defRPr/>
            </a:pPr>
            <a:endParaRPr lang="en-US" sz="1800" dirty="0" smtClean="0">
              <a:solidFill>
                <a:schemeClr val="accent2"/>
              </a:solidFill>
              <a:latin typeface="Arial Rounded MT Bold" pitchFamily="34" charset="0"/>
              <a:ea typeface="ＭＳ Ｐゴシック" pitchFamily="-112" charset="-128"/>
            </a:endParaRPr>
          </a:p>
          <a:p>
            <a:pPr marL="0" indent="0" algn="ctr">
              <a:lnSpc>
                <a:spcPct val="90000"/>
              </a:lnSpc>
              <a:buFontTx/>
              <a:buNone/>
              <a:defRPr/>
            </a:pPr>
            <a:r>
              <a:rPr lang="en-US" dirty="0" smtClean="0">
                <a:solidFill>
                  <a:schemeClr val="accent2"/>
                </a:solidFill>
                <a:latin typeface="Arial Rounded MT Bold" pitchFamily="34" charset="0"/>
                <a:ea typeface="ＭＳ Ｐゴシック" pitchFamily="-112" charset="-128"/>
              </a:rPr>
              <a:t>September 8, 2011</a:t>
            </a:r>
          </a:p>
          <a:p>
            <a:pPr marL="0" indent="0" algn="ctr">
              <a:lnSpc>
                <a:spcPct val="90000"/>
              </a:lnSpc>
              <a:buFontTx/>
              <a:buNone/>
              <a:defRPr/>
            </a:pPr>
            <a:endParaRPr lang="en-US" sz="1000" dirty="0" smtClean="0">
              <a:solidFill>
                <a:schemeClr val="accent2"/>
              </a:solidFill>
              <a:latin typeface="Arial Rounded MT Bold" pitchFamily="34" charset="0"/>
              <a:ea typeface="ＭＳ Ｐゴシック" pitchFamily="-112" charset="-128"/>
            </a:endParaRPr>
          </a:p>
          <a:p>
            <a:pPr marL="0" indent="0" algn="ctr">
              <a:lnSpc>
                <a:spcPct val="90000"/>
              </a:lnSpc>
              <a:buFontTx/>
              <a:buNone/>
              <a:defRPr/>
            </a:pPr>
            <a:endParaRPr lang="en-US" sz="1000" dirty="0" smtClean="0">
              <a:solidFill>
                <a:schemeClr val="accent2"/>
              </a:solidFill>
              <a:latin typeface="Arial Rounded MT Bold" pitchFamily="34" charset="0"/>
              <a:ea typeface="ＭＳ Ｐゴシック" pitchFamily="-112" charset="-128"/>
            </a:endParaRPr>
          </a:p>
          <a:p>
            <a:pPr marL="0" indent="0" algn="ctr">
              <a:lnSpc>
                <a:spcPct val="90000"/>
              </a:lnSpc>
              <a:buFontTx/>
              <a:buNone/>
              <a:defRPr/>
            </a:pPr>
            <a:r>
              <a:rPr lang="en-US" dirty="0" smtClean="0">
                <a:solidFill>
                  <a:schemeClr val="accent2"/>
                </a:solidFill>
                <a:latin typeface="Arial Rounded MT Bold" pitchFamily="34" charset="0"/>
                <a:ea typeface="ＭＳ Ｐゴシック" pitchFamily="-112" charset="-128"/>
              </a:rPr>
              <a:t>Presented by:</a:t>
            </a:r>
          </a:p>
          <a:p>
            <a:pPr marL="0" indent="0" algn="ctr">
              <a:lnSpc>
                <a:spcPct val="90000"/>
              </a:lnSpc>
              <a:buFontTx/>
              <a:buNone/>
              <a:defRPr/>
            </a:pPr>
            <a:endParaRPr lang="en-US" sz="1000" dirty="0" smtClean="0">
              <a:solidFill>
                <a:schemeClr val="accent2"/>
              </a:solidFill>
              <a:latin typeface="Arial Rounded MT Bold" pitchFamily="34" charset="0"/>
              <a:ea typeface="ＭＳ Ｐゴシック" pitchFamily="-112" charset="-128"/>
            </a:endParaRPr>
          </a:p>
          <a:p>
            <a:pPr marL="0" indent="0" algn="ctr" eaLnBrk="1" hangingPunct="1">
              <a:lnSpc>
                <a:spcPct val="90000"/>
              </a:lnSpc>
              <a:buFontTx/>
              <a:buNone/>
              <a:defRPr/>
            </a:pPr>
            <a:r>
              <a:rPr lang="en-US" i="1" dirty="0" smtClean="0">
                <a:solidFill>
                  <a:srgbClr val="333399"/>
                </a:solidFill>
                <a:effectLst>
                  <a:outerShdw blurRad="38100" dist="38100" dir="2700000" algn="tl">
                    <a:srgbClr val="C0C0C0"/>
                  </a:outerShdw>
                </a:effectLst>
                <a:latin typeface="Arial Rounded MT Bold" pitchFamily="34" charset="0"/>
                <a:ea typeface="ＭＳ Ｐゴシック" pitchFamily="-112" charset="-128"/>
              </a:rPr>
              <a:t>Bruce Darling</a:t>
            </a:r>
            <a:endParaRPr lang="en-US" dirty="0" smtClean="0">
              <a:solidFill>
                <a:srgbClr val="000099"/>
              </a:solidFill>
              <a:effectLst>
                <a:outerShdw blurRad="38100" dist="38100" dir="2700000" algn="tl">
                  <a:srgbClr val="C0C0C0"/>
                </a:outerShdw>
              </a:effectLst>
              <a:latin typeface="Arial Rounded MT Bold" pitchFamily="34" charset="0"/>
              <a:ea typeface="ＭＳ Ｐゴシック" pitchFamily="-112" charset="-128"/>
            </a:endParaRPr>
          </a:p>
          <a:p>
            <a:pPr marL="0" indent="0" algn="ctr" eaLnBrk="1" hangingPunct="1">
              <a:lnSpc>
                <a:spcPct val="90000"/>
              </a:lnSpc>
              <a:buFontTx/>
              <a:buNone/>
              <a:defRPr/>
            </a:pPr>
            <a:endParaRPr lang="en-US" sz="2000" i="1" dirty="0" smtClean="0">
              <a:solidFill>
                <a:srgbClr val="333399"/>
              </a:solidFill>
              <a:latin typeface="Arial Rounded MT Bold" pitchFamily="34" charset="0"/>
              <a:ea typeface="ＭＳ Ｐゴシック" pitchFamily="-112" charset="-128"/>
            </a:endParaRPr>
          </a:p>
          <a:p>
            <a:pPr marL="0" indent="0" algn="ctr" eaLnBrk="1" hangingPunct="1">
              <a:lnSpc>
                <a:spcPct val="90000"/>
              </a:lnSpc>
              <a:buFontTx/>
              <a:buNone/>
              <a:defRPr/>
            </a:pPr>
            <a:endParaRPr lang="en-US" sz="2400" dirty="0" smtClean="0">
              <a:solidFill>
                <a:srgbClr val="333399"/>
              </a:solidFill>
              <a:latin typeface="Arial Rounded MT Bold" pitchFamily="34" charset="0"/>
              <a:ea typeface="ＭＳ Ｐゴシック" pitchFamily="-112" charset="-128"/>
            </a:endParaRPr>
          </a:p>
        </p:txBody>
      </p:sp>
      <p:sp>
        <p:nvSpPr>
          <p:cNvPr id="90115" name="Rectangle 2"/>
          <p:cNvSpPr>
            <a:spLocks noChangeArrowheads="1"/>
          </p:cNvSpPr>
          <p:nvPr/>
        </p:nvSpPr>
        <p:spPr bwMode="auto">
          <a:xfrm>
            <a:off x="381000" y="609600"/>
            <a:ext cx="8382000" cy="838200"/>
          </a:xfrm>
          <a:prstGeom prst="rect">
            <a:avLst/>
          </a:prstGeom>
          <a:noFill/>
          <a:ln>
            <a:noFill/>
          </a:ln>
          <a:extLst/>
        </p:spPr>
        <p:txBody>
          <a:bodyPr anchor="ctr"/>
          <a:lstStyle/>
          <a:p>
            <a:pPr algn="ctr">
              <a:defRPr/>
            </a:pPr>
            <a:r>
              <a:rPr lang="en-US" sz="2800" dirty="0">
                <a:solidFill>
                  <a:schemeClr val="accent2"/>
                </a:solidFill>
                <a:effectLst>
                  <a:outerShdw blurRad="38100" dist="38100" dir="2700000" algn="tl">
                    <a:srgbClr val="C0C0C0"/>
                  </a:outerShdw>
                </a:effectLst>
                <a:latin typeface="Arial Rounded MT Bold" pitchFamily="34" charset="0"/>
                <a:ea typeface="ＭＳ Ｐゴシック" pitchFamily="-112" charset="-128"/>
                <a:cs typeface="+mn-cs"/>
              </a:rPr>
              <a:t>New Community Opportunities Center </a:t>
            </a:r>
            <a:br>
              <a:rPr lang="en-US" sz="2800" dirty="0">
                <a:solidFill>
                  <a:schemeClr val="accent2"/>
                </a:solidFill>
                <a:effectLst>
                  <a:outerShdw blurRad="38100" dist="38100" dir="2700000" algn="tl">
                    <a:srgbClr val="C0C0C0"/>
                  </a:outerShdw>
                </a:effectLst>
                <a:latin typeface="Arial Rounded MT Bold" pitchFamily="34" charset="0"/>
                <a:ea typeface="ＭＳ Ｐゴシック" pitchFamily="-112" charset="-128"/>
                <a:cs typeface="+mn-cs"/>
              </a:rPr>
            </a:br>
            <a:r>
              <a:rPr lang="en-US" sz="2800" dirty="0">
                <a:solidFill>
                  <a:schemeClr val="accent2"/>
                </a:solidFill>
                <a:effectLst>
                  <a:outerShdw blurRad="38100" dist="38100" dir="2700000" algn="tl">
                    <a:srgbClr val="C0C0C0"/>
                  </a:outerShdw>
                </a:effectLst>
                <a:latin typeface="Arial Rounded MT Bold" pitchFamily="34" charset="0"/>
                <a:ea typeface="ＭＳ Ｐゴシック" pitchFamily="-112" charset="-128"/>
                <a:cs typeface="+mn-cs"/>
              </a:rPr>
              <a:t>at ILRU Presents…</a:t>
            </a:r>
          </a:p>
        </p:txBody>
      </p:sp>
      <p:sp>
        <p:nvSpPr>
          <p:cNvPr id="2" name="Slide Number Placeholder 1"/>
          <p:cNvSpPr>
            <a:spLocks noGrp="1"/>
          </p:cNvSpPr>
          <p:nvPr>
            <p:ph type="sldNum" sz="quarter" idx="10"/>
          </p:nvPr>
        </p:nvSpPr>
        <p:spPr/>
        <p:txBody>
          <a:bodyPr/>
          <a:lstStyle/>
          <a:p>
            <a:pPr>
              <a:defRPr/>
            </a:pPr>
            <a:fld id="{8D0A50CF-10BC-4F29-AD19-B45D9E9C68C7}" type="slidenum">
              <a:rPr lang="en-US" smtClean="0"/>
              <a:pPr>
                <a:defRPr/>
              </a:pPr>
              <a:t>1</a:t>
            </a:fld>
            <a:endParaRPr lang="en-US"/>
          </a:p>
        </p:txBody>
      </p:sp>
    </p:spTree>
    <p:custDataLst>
      <p:tags r:id="rId1"/>
    </p:custData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r>
              <a:rPr lang="en-US" smtClean="0"/>
              <a:t>Conducting the Initial Interview</a:t>
            </a:r>
          </a:p>
        </p:txBody>
      </p:sp>
      <p:sp>
        <p:nvSpPr>
          <p:cNvPr id="35842" name="Content Placeholder 2"/>
          <p:cNvSpPr>
            <a:spLocks noGrp="1"/>
          </p:cNvSpPr>
          <p:nvPr>
            <p:ph idx="1"/>
          </p:nvPr>
        </p:nvSpPr>
        <p:spPr/>
        <p:txBody>
          <a:bodyPr/>
          <a:lstStyle/>
          <a:p>
            <a:pPr>
              <a:defRPr/>
            </a:pPr>
            <a:r>
              <a:rPr lang="en-US" dirty="0" smtClean="0"/>
              <a:t>Introduce yourselves and get acquainted </a:t>
            </a:r>
          </a:p>
          <a:p>
            <a:pPr marL="0" indent="0">
              <a:buFontTx/>
              <a:buNone/>
              <a:defRPr/>
            </a:pPr>
            <a:endParaRPr lang="en-US" sz="1000" dirty="0" smtClean="0"/>
          </a:p>
          <a:p>
            <a:pPr>
              <a:defRPr/>
            </a:pPr>
            <a:r>
              <a:rPr lang="en-US" dirty="0" smtClean="0"/>
              <a:t>Explain your role as the Nursing Facility Transition Coordinator </a:t>
            </a:r>
          </a:p>
          <a:p>
            <a:pPr marL="0" indent="0">
              <a:buFontTx/>
              <a:buNone/>
              <a:defRPr/>
            </a:pPr>
            <a:endParaRPr lang="en-US" sz="1000" dirty="0" smtClean="0"/>
          </a:p>
          <a:p>
            <a:pPr>
              <a:defRPr/>
            </a:pPr>
            <a:r>
              <a:rPr lang="en-US" dirty="0" smtClean="0"/>
              <a:t>Discuss Independent Living philosophy</a:t>
            </a:r>
          </a:p>
          <a:p>
            <a:pPr marL="0" indent="0">
              <a:buFontTx/>
              <a:buNone/>
              <a:defRPr/>
            </a:pPr>
            <a:endParaRPr lang="en-US" sz="1000" dirty="0" smtClean="0"/>
          </a:p>
          <a:p>
            <a:pPr>
              <a:defRPr/>
            </a:pPr>
            <a:r>
              <a:rPr lang="en-US" dirty="0" smtClean="0"/>
              <a:t>Educate the consumer about the </a:t>
            </a:r>
            <a:r>
              <a:rPr lang="en-US" i="1" dirty="0" smtClean="0"/>
              <a:t>Olmstead</a:t>
            </a:r>
            <a:r>
              <a:rPr lang="en-US" dirty="0" smtClean="0"/>
              <a:t> decision and the rights under the Americans with Disabilities Act. </a:t>
            </a:r>
          </a:p>
        </p:txBody>
      </p:sp>
      <p:sp>
        <p:nvSpPr>
          <p:cNvPr id="36867"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5D1D3DDE-AEBD-4A4B-A9CD-4287B07F795E}" type="slidenum">
              <a:rPr lang="en-US" sz="800"/>
              <a:pPr algn="r"/>
              <a:t>19</a:t>
            </a:fld>
            <a:endParaRPr lang="en-US" sz="800"/>
          </a:p>
        </p:txBody>
      </p:sp>
      <p:sp>
        <p:nvSpPr>
          <p:cNvPr id="2" name="Slide Number Placeholder 1"/>
          <p:cNvSpPr>
            <a:spLocks noGrp="1"/>
          </p:cNvSpPr>
          <p:nvPr>
            <p:ph type="sldNum" sz="quarter" idx="10"/>
          </p:nvPr>
        </p:nvSpPr>
        <p:spPr/>
        <p:txBody>
          <a:bodyPr/>
          <a:lstStyle/>
          <a:p>
            <a:pPr>
              <a:defRPr/>
            </a:pPr>
            <a:fld id="{8228B171-9082-4D85-847B-23E4DD6B873C}"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a:xfrm>
            <a:off x="152400" y="381000"/>
            <a:ext cx="7772400" cy="715963"/>
          </a:xfrm>
        </p:spPr>
        <p:txBody>
          <a:bodyPr/>
          <a:lstStyle/>
          <a:p>
            <a:r>
              <a:rPr lang="en-US" smtClean="0"/>
              <a:t/>
            </a:r>
            <a:br>
              <a:rPr lang="en-US" smtClean="0"/>
            </a:br>
            <a:r>
              <a:rPr lang="en-US" smtClean="0"/>
              <a:t>Initial Interview: Talk About Trust </a:t>
            </a:r>
            <a:br>
              <a:rPr lang="en-US" smtClean="0"/>
            </a:br>
            <a:r>
              <a:rPr lang="en-US" smtClean="0"/>
              <a:t>and Honesty </a:t>
            </a:r>
            <a:br>
              <a:rPr lang="en-US" smtClean="0"/>
            </a:br>
            <a:endParaRPr lang="en-US" smtClean="0"/>
          </a:p>
        </p:txBody>
      </p:sp>
      <p:sp>
        <p:nvSpPr>
          <p:cNvPr id="36866" name="Content Placeholder 2"/>
          <p:cNvSpPr>
            <a:spLocks noGrp="1"/>
          </p:cNvSpPr>
          <p:nvPr>
            <p:ph idx="1"/>
          </p:nvPr>
        </p:nvSpPr>
        <p:spPr>
          <a:xfrm>
            <a:off x="457200" y="1371600"/>
            <a:ext cx="8534400" cy="4876800"/>
          </a:xfrm>
        </p:spPr>
        <p:txBody>
          <a:bodyPr/>
          <a:lstStyle/>
          <a:p>
            <a:pPr>
              <a:defRPr/>
            </a:pPr>
            <a:r>
              <a:rPr lang="en-US" dirty="0" smtClean="0"/>
              <a:t>The nursing facility transition process involves a whole lot of both! </a:t>
            </a:r>
          </a:p>
          <a:p>
            <a:pPr marL="0" indent="0">
              <a:buFontTx/>
              <a:buNone/>
              <a:defRPr/>
            </a:pPr>
            <a:endParaRPr lang="en-US" sz="1000" dirty="0" smtClean="0"/>
          </a:p>
          <a:p>
            <a:pPr>
              <a:defRPr/>
            </a:pPr>
            <a:r>
              <a:rPr lang="en-US" dirty="0" smtClean="0"/>
              <a:t>Honesty is particularly important because valuable time can be lost if you do not know the whole truth</a:t>
            </a:r>
          </a:p>
          <a:p>
            <a:pPr marL="0" indent="0">
              <a:buFontTx/>
              <a:buNone/>
              <a:defRPr/>
            </a:pPr>
            <a:endParaRPr lang="en-US" sz="1000" dirty="0" smtClean="0"/>
          </a:p>
          <a:p>
            <a:pPr>
              <a:defRPr/>
            </a:pPr>
            <a:r>
              <a:rPr lang="en-US" dirty="0" smtClean="0"/>
              <a:t>Disclosing information will not cause problems for the transition</a:t>
            </a:r>
          </a:p>
        </p:txBody>
      </p:sp>
      <p:sp>
        <p:nvSpPr>
          <p:cNvPr id="37891"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5995A6C0-4CEE-4607-BBBB-62A7DC2406A0}" type="slidenum">
              <a:rPr lang="en-US" sz="800"/>
              <a:pPr algn="r"/>
              <a:t>20</a:t>
            </a:fld>
            <a:endParaRPr lang="en-US" sz="800"/>
          </a:p>
        </p:txBody>
      </p:sp>
      <p:sp>
        <p:nvSpPr>
          <p:cNvPr id="2" name="Slide Number Placeholder 1"/>
          <p:cNvSpPr>
            <a:spLocks noGrp="1"/>
          </p:cNvSpPr>
          <p:nvPr>
            <p:ph type="sldNum" sz="quarter" idx="10"/>
          </p:nvPr>
        </p:nvSpPr>
        <p:spPr/>
        <p:txBody>
          <a:bodyPr/>
          <a:lstStyle/>
          <a:p>
            <a:pPr>
              <a:defRPr/>
            </a:pPr>
            <a:fld id="{53C1F2AA-15B4-4B81-9324-4AEBF9949805}"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152400" y="381000"/>
            <a:ext cx="7696200" cy="715963"/>
          </a:xfrm>
        </p:spPr>
        <p:txBody>
          <a:bodyPr/>
          <a:lstStyle/>
          <a:p>
            <a:r>
              <a:rPr lang="en-US" smtClean="0"/>
              <a:t>The Initial Interview: Obtain Demographic Information </a:t>
            </a:r>
          </a:p>
        </p:txBody>
      </p:sp>
      <p:sp>
        <p:nvSpPr>
          <p:cNvPr id="37890" name="Content Placeholder 2"/>
          <p:cNvSpPr>
            <a:spLocks noGrp="1"/>
          </p:cNvSpPr>
          <p:nvPr>
            <p:ph idx="1"/>
          </p:nvPr>
        </p:nvSpPr>
        <p:spPr>
          <a:xfrm>
            <a:off x="457200" y="1447800"/>
            <a:ext cx="8534400" cy="4876800"/>
          </a:xfrm>
        </p:spPr>
        <p:txBody>
          <a:bodyPr/>
          <a:lstStyle/>
          <a:p>
            <a:pPr>
              <a:defRPr/>
            </a:pPr>
            <a:r>
              <a:rPr lang="en-US" dirty="0" smtClean="0"/>
              <a:t>Get the required reporting data</a:t>
            </a:r>
          </a:p>
          <a:p>
            <a:pPr marL="0" indent="0">
              <a:buFontTx/>
              <a:buNone/>
              <a:defRPr/>
            </a:pPr>
            <a:endParaRPr lang="en-US" sz="1000" dirty="0" smtClean="0"/>
          </a:p>
          <a:p>
            <a:pPr>
              <a:defRPr/>
            </a:pPr>
            <a:r>
              <a:rPr lang="en-US" dirty="0" smtClean="0"/>
              <a:t>Age and disability type will help you determine what services the consumer is eligible for</a:t>
            </a:r>
          </a:p>
        </p:txBody>
      </p:sp>
      <p:sp>
        <p:nvSpPr>
          <p:cNvPr id="38915"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6BFEA155-2191-4E65-8783-484F7D07475F}" type="slidenum">
              <a:rPr lang="en-US" sz="800"/>
              <a:pPr algn="r"/>
              <a:t>21</a:t>
            </a:fld>
            <a:endParaRPr lang="en-US" sz="800"/>
          </a:p>
        </p:txBody>
      </p:sp>
      <p:sp>
        <p:nvSpPr>
          <p:cNvPr id="2" name="Slide Number Placeholder 1"/>
          <p:cNvSpPr>
            <a:spLocks noGrp="1"/>
          </p:cNvSpPr>
          <p:nvPr>
            <p:ph type="sldNum" sz="quarter" idx="10"/>
          </p:nvPr>
        </p:nvSpPr>
        <p:spPr/>
        <p:txBody>
          <a:bodyPr/>
          <a:lstStyle/>
          <a:p>
            <a:pPr>
              <a:defRPr/>
            </a:pPr>
            <a:fld id="{BE2C99AA-79C5-4173-B04E-6BB2A90E5F4A}"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smtClean="0"/>
              <a:t>The Initial Interview: Get Background Information </a:t>
            </a:r>
          </a:p>
        </p:txBody>
      </p:sp>
      <p:sp>
        <p:nvSpPr>
          <p:cNvPr id="38914" name="Content Placeholder 2"/>
          <p:cNvSpPr>
            <a:spLocks noGrp="1"/>
          </p:cNvSpPr>
          <p:nvPr>
            <p:ph idx="1"/>
          </p:nvPr>
        </p:nvSpPr>
        <p:spPr/>
        <p:txBody>
          <a:bodyPr/>
          <a:lstStyle/>
          <a:p>
            <a:pPr>
              <a:defRPr/>
            </a:pPr>
            <a:r>
              <a:rPr lang="en-US" dirty="0" smtClean="0"/>
              <a:t>Get background information to identify potential barriers for the transition process</a:t>
            </a:r>
          </a:p>
          <a:p>
            <a:pPr lvl="1">
              <a:defRPr/>
            </a:pPr>
            <a:r>
              <a:rPr lang="en-US" sz="2800" dirty="0" smtClean="0"/>
              <a:t>experiences with home care agencies</a:t>
            </a:r>
          </a:p>
          <a:p>
            <a:pPr lvl="1">
              <a:defRPr/>
            </a:pPr>
            <a:r>
              <a:rPr lang="en-US" sz="2800" dirty="0" smtClean="0"/>
              <a:t>credit problems</a:t>
            </a:r>
          </a:p>
          <a:p>
            <a:pPr marL="0" indent="0">
              <a:buFontTx/>
              <a:buNone/>
              <a:defRPr/>
            </a:pPr>
            <a:endParaRPr lang="en-US" sz="1000" dirty="0" smtClean="0"/>
          </a:p>
          <a:p>
            <a:pPr>
              <a:defRPr/>
            </a:pPr>
            <a:r>
              <a:rPr lang="en-US" dirty="0" smtClean="0"/>
              <a:t>Ask the consumer how they ended up in the nursing facility.  The answer to this question will provide insight into what the focus of your work will be</a:t>
            </a:r>
          </a:p>
        </p:txBody>
      </p:sp>
      <p:sp>
        <p:nvSpPr>
          <p:cNvPr id="39939"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DEC7C42D-B91B-49AB-AA4D-2E11874E07A6}" type="slidenum">
              <a:rPr lang="en-US" sz="800"/>
              <a:pPr algn="r"/>
              <a:t>22</a:t>
            </a:fld>
            <a:endParaRPr lang="en-US" sz="800"/>
          </a:p>
        </p:txBody>
      </p:sp>
      <p:sp>
        <p:nvSpPr>
          <p:cNvPr id="2" name="Slide Number Placeholder 1"/>
          <p:cNvSpPr>
            <a:spLocks noGrp="1"/>
          </p:cNvSpPr>
          <p:nvPr>
            <p:ph type="sldNum" sz="quarter" idx="10"/>
          </p:nvPr>
        </p:nvSpPr>
        <p:spPr/>
        <p:txBody>
          <a:bodyPr/>
          <a:lstStyle/>
          <a:p>
            <a:pPr>
              <a:defRPr/>
            </a:pPr>
            <a:fld id="{447602FE-55C3-4A5A-988B-C81CABCE37E7}" type="slidenum">
              <a:rPr lang="en-US" smtClean="0"/>
              <a:pPr>
                <a:defRPr/>
              </a:pPr>
              <a:t>22</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p:txBody>
          <a:bodyPr/>
          <a:lstStyle/>
          <a:p>
            <a:r>
              <a:rPr lang="en-US" smtClean="0"/>
              <a:t>The Initial Interview</a:t>
            </a:r>
          </a:p>
        </p:txBody>
      </p:sp>
      <p:sp>
        <p:nvSpPr>
          <p:cNvPr id="39938" name="Content Placeholder 2"/>
          <p:cNvSpPr>
            <a:spLocks noGrp="1"/>
          </p:cNvSpPr>
          <p:nvPr>
            <p:ph idx="1"/>
          </p:nvPr>
        </p:nvSpPr>
        <p:spPr/>
        <p:txBody>
          <a:bodyPr/>
          <a:lstStyle/>
          <a:p>
            <a:pPr>
              <a:buFontTx/>
              <a:buNone/>
              <a:defRPr/>
            </a:pPr>
            <a:r>
              <a:rPr lang="en-US" b="1" dirty="0" smtClean="0"/>
              <a:t>“I can’t possibly do this all in one visit!”</a:t>
            </a:r>
          </a:p>
          <a:p>
            <a:pPr marL="0" indent="0">
              <a:buFontTx/>
              <a:buNone/>
              <a:defRPr/>
            </a:pPr>
            <a:endParaRPr lang="en-US" sz="1000" dirty="0" smtClean="0"/>
          </a:p>
          <a:p>
            <a:pPr>
              <a:defRPr/>
            </a:pPr>
            <a:r>
              <a:rPr lang="en-US" dirty="0" smtClean="0"/>
              <a:t>You’re right!  </a:t>
            </a:r>
          </a:p>
          <a:p>
            <a:pPr marL="0" indent="0">
              <a:buFontTx/>
              <a:buNone/>
              <a:defRPr/>
            </a:pPr>
            <a:endParaRPr lang="en-US" sz="1000" dirty="0" smtClean="0"/>
          </a:p>
          <a:p>
            <a:pPr>
              <a:defRPr/>
            </a:pPr>
            <a:r>
              <a:rPr lang="en-US" dirty="0" smtClean="0"/>
              <a:t>Take your time and handle the initial interview over a couple of visits</a:t>
            </a:r>
          </a:p>
        </p:txBody>
      </p:sp>
      <p:sp>
        <p:nvSpPr>
          <p:cNvPr id="40963"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5B0EFB77-9340-46C8-89FA-09A5BA0BA53B}" type="slidenum">
              <a:rPr lang="en-US" sz="800"/>
              <a:pPr algn="r"/>
              <a:t>23</a:t>
            </a:fld>
            <a:endParaRPr lang="en-US" sz="800"/>
          </a:p>
        </p:txBody>
      </p:sp>
      <p:sp>
        <p:nvSpPr>
          <p:cNvPr id="2" name="Slide Number Placeholder 1"/>
          <p:cNvSpPr>
            <a:spLocks noGrp="1"/>
          </p:cNvSpPr>
          <p:nvPr>
            <p:ph type="sldNum" sz="quarter" idx="10"/>
          </p:nvPr>
        </p:nvSpPr>
        <p:spPr/>
        <p:txBody>
          <a:bodyPr/>
          <a:lstStyle/>
          <a:p>
            <a:pPr>
              <a:defRPr/>
            </a:pPr>
            <a:fld id="{90A0BD00-AAEA-47F6-A579-07FA02E9281C}" type="slidenum">
              <a:rPr lang="en-US" smtClean="0"/>
              <a:pPr>
                <a:defRPr/>
              </a:pPr>
              <a:t>23</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a:xfrm>
            <a:off x="152400" y="381000"/>
            <a:ext cx="7848600" cy="715963"/>
          </a:xfrm>
        </p:spPr>
        <p:txBody>
          <a:bodyPr/>
          <a:lstStyle/>
          <a:p>
            <a:r>
              <a:rPr lang="en-US" smtClean="0"/>
              <a:t>The Initial Interview: Tough Conversations</a:t>
            </a:r>
          </a:p>
        </p:txBody>
      </p:sp>
      <p:sp>
        <p:nvSpPr>
          <p:cNvPr id="40962" name="Content Placeholder 2"/>
          <p:cNvSpPr>
            <a:spLocks noGrp="1"/>
          </p:cNvSpPr>
          <p:nvPr>
            <p:ph idx="1"/>
          </p:nvPr>
        </p:nvSpPr>
        <p:spPr>
          <a:xfrm>
            <a:off x="457200" y="1371600"/>
            <a:ext cx="8534400" cy="4876800"/>
          </a:xfrm>
        </p:spPr>
        <p:txBody>
          <a:bodyPr/>
          <a:lstStyle/>
          <a:p>
            <a:pPr>
              <a:buFont typeface="Symbol" pitchFamily="18" charset="2"/>
              <a:buChar char=""/>
              <a:defRPr/>
            </a:pPr>
            <a:r>
              <a:rPr lang="en-US" dirty="0" smtClean="0"/>
              <a:t>You may need to ask some direct questions.  </a:t>
            </a:r>
          </a:p>
          <a:p>
            <a:pPr marL="0" indent="0">
              <a:buFontTx/>
              <a:buNone/>
              <a:defRPr/>
            </a:pPr>
            <a:endParaRPr lang="en-US" sz="1000" dirty="0" smtClean="0"/>
          </a:p>
          <a:p>
            <a:pPr>
              <a:buFont typeface="Symbol" pitchFamily="18" charset="2"/>
              <a:buChar char=""/>
              <a:defRPr/>
            </a:pPr>
            <a:r>
              <a:rPr lang="en-US" dirty="0" smtClean="0"/>
              <a:t>Make sure that you explain why you are asking these questions</a:t>
            </a:r>
          </a:p>
          <a:p>
            <a:pPr marL="0" indent="0">
              <a:buFontTx/>
              <a:buNone/>
              <a:defRPr/>
            </a:pPr>
            <a:endParaRPr lang="en-US" sz="1000" dirty="0" smtClean="0"/>
          </a:p>
          <a:p>
            <a:pPr>
              <a:buFont typeface="Symbol" pitchFamily="18" charset="2"/>
              <a:buChar char=""/>
              <a:defRPr/>
            </a:pPr>
            <a:r>
              <a:rPr lang="en-US" dirty="0" smtClean="0"/>
              <a:t>You are not being nosy, but you need to know the answers in order for you to help the person make informed choices about services and supports</a:t>
            </a:r>
          </a:p>
        </p:txBody>
      </p:sp>
      <p:sp>
        <p:nvSpPr>
          <p:cNvPr id="41987"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949D4B8D-0844-4336-81BA-8F66FBC17DC5}" type="slidenum">
              <a:rPr lang="en-US" sz="800"/>
              <a:pPr algn="r"/>
              <a:t>24</a:t>
            </a:fld>
            <a:endParaRPr lang="en-US" sz="800"/>
          </a:p>
        </p:txBody>
      </p:sp>
      <p:sp>
        <p:nvSpPr>
          <p:cNvPr id="2" name="Slide Number Placeholder 1"/>
          <p:cNvSpPr>
            <a:spLocks noGrp="1"/>
          </p:cNvSpPr>
          <p:nvPr>
            <p:ph type="sldNum" sz="quarter" idx="10"/>
          </p:nvPr>
        </p:nvSpPr>
        <p:spPr/>
        <p:txBody>
          <a:bodyPr/>
          <a:lstStyle/>
          <a:p>
            <a:pPr>
              <a:defRPr/>
            </a:pPr>
            <a:fld id="{2CF51C56-0ECF-4336-ADEE-29E049E09458}" type="slidenum">
              <a:rPr lang="en-US" smtClean="0"/>
              <a:pPr>
                <a:defRPr/>
              </a:pPr>
              <a:t>24</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p:nvPr>
        </p:nvSpPr>
        <p:spPr/>
        <p:txBody>
          <a:bodyPr/>
          <a:lstStyle/>
          <a:p>
            <a:r>
              <a:rPr lang="en-US" smtClean="0"/>
              <a:t>The Initial Interview: Some Common Questions </a:t>
            </a:r>
          </a:p>
        </p:txBody>
      </p:sp>
      <p:sp>
        <p:nvSpPr>
          <p:cNvPr id="41986" name="Rectangle 3"/>
          <p:cNvSpPr>
            <a:spLocks noGrp="1" noChangeArrowheads="1"/>
          </p:cNvSpPr>
          <p:nvPr>
            <p:ph idx="1"/>
          </p:nvPr>
        </p:nvSpPr>
        <p:spPr>
          <a:xfrm>
            <a:off x="457200" y="1447800"/>
            <a:ext cx="8534400" cy="4876800"/>
          </a:xfrm>
        </p:spPr>
        <p:txBody>
          <a:bodyPr/>
          <a:lstStyle/>
          <a:p>
            <a:pPr>
              <a:buFontTx/>
              <a:buNone/>
              <a:defRPr/>
            </a:pPr>
            <a:r>
              <a:rPr lang="en-US" dirty="0" smtClean="0"/>
              <a:t>Questions during the initial planning stages include:</a:t>
            </a:r>
          </a:p>
          <a:p>
            <a:pPr marL="0" indent="0">
              <a:buFontTx/>
              <a:buNone/>
              <a:defRPr/>
            </a:pPr>
            <a:endParaRPr lang="en-US" sz="800" dirty="0" smtClean="0"/>
          </a:p>
          <a:p>
            <a:pPr>
              <a:defRPr/>
            </a:pPr>
            <a:r>
              <a:rPr lang="en-US" dirty="0" smtClean="0"/>
              <a:t>How long have you been here?</a:t>
            </a:r>
          </a:p>
          <a:p>
            <a:pPr marL="0" indent="0">
              <a:buFontTx/>
              <a:buNone/>
              <a:defRPr/>
            </a:pPr>
            <a:endParaRPr lang="en-US" sz="1000" dirty="0" smtClean="0"/>
          </a:p>
          <a:p>
            <a:pPr>
              <a:defRPr/>
            </a:pPr>
            <a:r>
              <a:rPr lang="en-US" dirty="0" smtClean="0"/>
              <a:t>How did you end up here?</a:t>
            </a:r>
          </a:p>
          <a:p>
            <a:pPr marL="0" indent="0">
              <a:buFontTx/>
              <a:buNone/>
              <a:defRPr/>
            </a:pPr>
            <a:endParaRPr lang="en-US" sz="1000" dirty="0" smtClean="0"/>
          </a:p>
          <a:p>
            <a:pPr>
              <a:defRPr/>
            </a:pPr>
            <a:r>
              <a:rPr lang="en-US" dirty="0" smtClean="0"/>
              <a:t>How is your nursing facility stay being paid for?</a:t>
            </a:r>
          </a:p>
          <a:p>
            <a:pPr marL="0" indent="0">
              <a:buFontTx/>
              <a:buNone/>
              <a:defRPr/>
            </a:pPr>
            <a:endParaRPr lang="en-US" sz="1000" dirty="0" smtClean="0"/>
          </a:p>
          <a:p>
            <a:pPr>
              <a:defRPr/>
            </a:pPr>
            <a:r>
              <a:rPr lang="en-US" dirty="0" smtClean="0"/>
              <a:t>Are you able to direct and manage your own care?</a:t>
            </a:r>
          </a:p>
        </p:txBody>
      </p:sp>
      <p:sp>
        <p:nvSpPr>
          <p:cNvPr id="2" name="Slide Number Placeholder 1"/>
          <p:cNvSpPr>
            <a:spLocks noGrp="1"/>
          </p:cNvSpPr>
          <p:nvPr>
            <p:ph type="sldNum" sz="quarter" idx="10"/>
          </p:nvPr>
        </p:nvSpPr>
        <p:spPr/>
        <p:txBody>
          <a:bodyPr/>
          <a:lstStyle/>
          <a:p>
            <a:pPr>
              <a:defRPr/>
            </a:pPr>
            <a:fld id="{CEDD4528-E300-4124-8AEC-3B99332D2C7F}" type="slidenum">
              <a:rPr lang="en-US" smtClean="0"/>
              <a:pPr>
                <a:defRPr/>
              </a:pPr>
              <a:t>25</a:t>
            </a:fld>
            <a:endParaRPr lang="en-US"/>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p:txBody>
          <a:bodyPr/>
          <a:lstStyle/>
          <a:p>
            <a:r>
              <a:rPr lang="en-US" smtClean="0"/>
              <a:t>The Initial Interview: Some Common Questions</a:t>
            </a:r>
            <a:r>
              <a:rPr lang="en-US" sz="2800" smtClean="0"/>
              <a:t>, cont’d.</a:t>
            </a:r>
          </a:p>
        </p:txBody>
      </p:sp>
      <p:sp>
        <p:nvSpPr>
          <p:cNvPr id="43010" name="Rectangle 3"/>
          <p:cNvSpPr>
            <a:spLocks noGrp="1" noChangeArrowheads="1"/>
          </p:cNvSpPr>
          <p:nvPr>
            <p:ph type="body" idx="1"/>
          </p:nvPr>
        </p:nvSpPr>
        <p:spPr>
          <a:xfrm>
            <a:off x="457200" y="1371600"/>
            <a:ext cx="8534400" cy="4876800"/>
          </a:xfrm>
        </p:spPr>
        <p:txBody>
          <a:bodyPr/>
          <a:lstStyle/>
          <a:p>
            <a:pPr>
              <a:defRPr/>
            </a:pPr>
            <a:r>
              <a:rPr lang="en-US" dirty="0" smtClean="0"/>
              <a:t>What types of things do you need help with? </a:t>
            </a:r>
          </a:p>
          <a:p>
            <a:pPr marL="0" indent="0">
              <a:buFontTx/>
              <a:buNone/>
              <a:defRPr/>
            </a:pPr>
            <a:endParaRPr lang="en-US" sz="1000" dirty="0" smtClean="0"/>
          </a:p>
          <a:p>
            <a:pPr>
              <a:defRPr/>
            </a:pPr>
            <a:r>
              <a:rPr lang="en-US" dirty="0" smtClean="0"/>
              <a:t>Another related question is, what types of things do you WANT help with?</a:t>
            </a:r>
          </a:p>
          <a:p>
            <a:pPr marL="0" indent="0">
              <a:buFontTx/>
              <a:buNone/>
              <a:defRPr/>
            </a:pPr>
            <a:endParaRPr lang="en-US" sz="1000" dirty="0" smtClean="0"/>
          </a:p>
          <a:p>
            <a:pPr>
              <a:defRPr/>
            </a:pPr>
            <a:r>
              <a:rPr lang="en-US" dirty="0" smtClean="0"/>
              <a:t>Were you receiving services while you were at home? Were you happy with your services? Why were they terminated?</a:t>
            </a:r>
          </a:p>
          <a:p>
            <a:pPr marL="0" indent="0">
              <a:buFontTx/>
              <a:buNone/>
              <a:defRPr/>
            </a:pPr>
            <a:endParaRPr lang="en-US" sz="1000" dirty="0" smtClean="0"/>
          </a:p>
          <a:p>
            <a:pPr>
              <a:defRPr/>
            </a:pPr>
            <a:r>
              <a:rPr lang="en-US" dirty="0" smtClean="0"/>
              <a:t>Do you have a home? What is it like?  Is it accessible?  (Ask specific questions.)</a:t>
            </a:r>
          </a:p>
        </p:txBody>
      </p:sp>
      <p:sp>
        <p:nvSpPr>
          <p:cNvPr id="2" name="Slide Number Placeholder 1"/>
          <p:cNvSpPr>
            <a:spLocks noGrp="1"/>
          </p:cNvSpPr>
          <p:nvPr>
            <p:ph type="sldNum" sz="quarter" idx="10"/>
          </p:nvPr>
        </p:nvSpPr>
        <p:spPr/>
        <p:txBody>
          <a:bodyPr/>
          <a:lstStyle/>
          <a:p>
            <a:pPr>
              <a:defRPr/>
            </a:pPr>
            <a:fld id="{E78544FF-2C8F-4DAF-8E7E-66C273DAC3B1}" type="slidenum">
              <a:rPr lang="en-US" smtClean="0"/>
              <a:pPr>
                <a:defRPr/>
              </a:pPr>
              <a:t>26</a:t>
            </a:fld>
            <a:endParaRPr lang="en-US"/>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p:txBody>
          <a:bodyPr/>
          <a:lstStyle/>
          <a:p>
            <a:r>
              <a:rPr lang="en-US" smtClean="0"/>
              <a:t>The Initial Interview: Some Common Questions</a:t>
            </a:r>
            <a:r>
              <a:rPr lang="en-US" sz="2800" smtClean="0"/>
              <a:t>, cont’d. 2</a:t>
            </a:r>
            <a:endParaRPr lang="en-US" smtClean="0"/>
          </a:p>
        </p:txBody>
      </p:sp>
      <p:sp>
        <p:nvSpPr>
          <p:cNvPr id="44034" name="Rectangle 3"/>
          <p:cNvSpPr>
            <a:spLocks noGrp="1" noChangeArrowheads="1"/>
          </p:cNvSpPr>
          <p:nvPr>
            <p:ph type="body" idx="1"/>
          </p:nvPr>
        </p:nvSpPr>
        <p:spPr>
          <a:xfrm>
            <a:off x="457200" y="1371600"/>
            <a:ext cx="8534400" cy="4876800"/>
          </a:xfrm>
        </p:spPr>
        <p:txBody>
          <a:bodyPr/>
          <a:lstStyle/>
          <a:p>
            <a:pPr>
              <a:defRPr/>
            </a:pPr>
            <a:r>
              <a:rPr lang="en-US" dirty="0" smtClean="0"/>
              <a:t>What area do you want to look for an apartment in?</a:t>
            </a:r>
          </a:p>
          <a:p>
            <a:pPr marL="0" indent="0">
              <a:buFontTx/>
              <a:buNone/>
              <a:defRPr/>
            </a:pPr>
            <a:endParaRPr lang="en-US" sz="1000" dirty="0" smtClean="0"/>
          </a:p>
          <a:p>
            <a:pPr>
              <a:defRPr/>
            </a:pPr>
            <a:r>
              <a:rPr lang="en-US" dirty="0" smtClean="0"/>
              <a:t>Are your family and friends supportive of you moving out?</a:t>
            </a:r>
          </a:p>
          <a:p>
            <a:pPr marL="0" indent="0">
              <a:buFontTx/>
              <a:buNone/>
              <a:defRPr/>
            </a:pPr>
            <a:endParaRPr lang="en-US" sz="1000" dirty="0" smtClean="0"/>
          </a:p>
          <a:p>
            <a:pPr>
              <a:defRPr/>
            </a:pPr>
            <a:r>
              <a:rPr lang="en-US" dirty="0" smtClean="0"/>
              <a:t>What does your doctor say about you moving out?</a:t>
            </a:r>
          </a:p>
          <a:p>
            <a:pPr marL="0" indent="0">
              <a:buFontTx/>
              <a:buNone/>
              <a:defRPr/>
            </a:pPr>
            <a:endParaRPr lang="en-US" sz="1000" dirty="0" smtClean="0"/>
          </a:p>
          <a:p>
            <a:pPr>
              <a:defRPr/>
            </a:pPr>
            <a:r>
              <a:rPr lang="en-US" dirty="0" smtClean="0"/>
              <a:t>Would you like to talk with someone who has been through the nursing facility transition process?</a:t>
            </a:r>
          </a:p>
        </p:txBody>
      </p:sp>
      <p:sp>
        <p:nvSpPr>
          <p:cNvPr id="2" name="Slide Number Placeholder 1"/>
          <p:cNvSpPr>
            <a:spLocks noGrp="1"/>
          </p:cNvSpPr>
          <p:nvPr>
            <p:ph type="sldNum" sz="quarter" idx="10"/>
          </p:nvPr>
        </p:nvSpPr>
        <p:spPr/>
        <p:txBody>
          <a:bodyPr/>
          <a:lstStyle/>
          <a:p>
            <a:pPr>
              <a:defRPr/>
            </a:pPr>
            <a:fld id="{F7E2F6F0-C8B1-4244-A8F9-DB1B7947BF39}" type="slidenum">
              <a:rPr lang="en-US" smtClean="0"/>
              <a:pPr>
                <a:defRPr/>
              </a:pPr>
              <a:t>27</a:t>
            </a:fld>
            <a:endParaRPr lang="en-US"/>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p:nvPr>
        </p:nvSpPr>
        <p:spPr/>
        <p:txBody>
          <a:bodyPr/>
          <a:lstStyle/>
          <a:p>
            <a:r>
              <a:rPr lang="en-US" smtClean="0"/>
              <a:t>Tips for Successful Interviewing </a:t>
            </a:r>
          </a:p>
        </p:txBody>
      </p:sp>
      <p:sp>
        <p:nvSpPr>
          <p:cNvPr id="45058" name="Rectangle 3"/>
          <p:cNvSpPr>
            <a:spLocks noGrp="1" noChangeArrowheads="1"/>
          </p:cNvSpPr>
          <p:nvPr>
            <p:ph type="body" idx="1"/>
          </p:nvPr>
        </p:nvSpPr>
        <p:spPr/>
        <p:txBody>
          <a:bodyPr/>
          <a:lstStyle/>
          <a:p>
            <a:pPr>
              <a:defRPr/>
            </a:pPr>
            <a:r>
              <a:rPr lang="en-US" dirty="0" smtClean="0"/>
              <a:t>Be on time! </a:t>
            </a:r>
          </a:p>
          <a:p>
            <a:pPr marL="0" indent="0">
              <a:buFontTx/>
              <a:buNone/>
              <a:defRPr/>
            </a:pPr>
            <a:endParaRPr lang="en-US" sz="1000" dirty="0" smtClean="0"/>
          </a:p>
          <a:p>
            <a:pPr>
              <a:defRPr/>
            </a:pPr>
            <a:r>
              <a:rPr lang="en-US" dirty="0" smtClean="0"/>
              <a:t>Dress casually</a:t>
            </a:r>
          </a:p>
          <a:p>
            <a:pPr marL="0" indent="0">
              <a:buFontTx/>
              <a:buNone/>
              <a:defRPr/>
            </a:pPr>
            <a:endParaRPr lang="en-US" sz="1000" dirty="0" smtClean="0"/>
          </a:p>
          <a:p>
            <a:pPr>
              <a:defRPr/>
            </a:pPr>
            <a:r>
              <a:rPr lang="en-US" dirty="0" smtClean="0"/>
              <a:t>Identify an appropriate interview location </a:t>
            </a:r>
          </a:p>
          <a:p>
            <a:pPr marL="0" indent="0">
              <a:buFontTx/>
              <a:buNone/>
              <a:defRPr/>
            </a:pPr>
            <a:endParaRPr lang="en-US" sz="1000" dirty="0" smtClean="0"/>
          </a:p>
          <a:p>
            <a:pPr>
              <a:defRPr/>
            </a:pPr>
            <a:r>
              <a:rPr lang="en-US" dirty="0" smtClean="0"/>
              <a:t>Position yourself at eye level contact with the person</a:t>
            </a:r>
          </a:p>
        </p:txBody>
      </p:sp>
      <p:sp>
        <p:nvSpPr>
          <p:cNvPr id="2" name="Slide Number Placeholder 1"/>
          <p:cNvSpPr>
            <a:spLocks noGrp="1"/>
          </p:cNvSpPr>
          <p:nvPr>
            <p:ph type="sldNum" sz="quarter" idx="10"/>
          </p:nvPr>
        </p:nvSpPr>
        <p:spPr/>
        <p:txBody>
          <a:bodyPr/>
          <a:lstStyle/>
          <a:p>
            <a:pPr>
              <a:defRPr/>
            </a:pPr>
            <a:fld id="{EDFB4A5E-1869-4FAE-8135-A16CE1718C8F}" type="slidenum">
              <a:rPr lang="en-US" smtClean="0"/>
              <a:pPr>
                <a:defRPr/>
              </a:pPr>
              <a:t>28</a:t>
            </a:fld>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6"/>
          <p:cNvSpPr txBox="1">
            <a:spLocks noGrp="1" noChangeArrowheads="1"/>
          </p:cNvSpPr>
          <p:nvPr/>
        </p:nvSpPr>
        <p:spPr bwMode="auto">
          <a:xfrm>
            <a:off x="8305800" y="6381750"/>
            <a:ext cx="609600" cy="247650"/>
          </a:xfrm>
          <a:prstGeom prst="rect">
            <a:avLst/>
          </a:prstGeom>
          <a:noFill/>
          <a:ln w="9525">
            <a:noFill/>
            <a:miter lim="800000"/>
            <a:headEnd/>
            <a:tailEnd/>
          </a:ln>
        </p:spPr>
        <p:txBody>
          <a:bodyPr/>
          <a:lstStyle/>
          <a:p>
            <a:pPr algn="r"/>
            <a:fld id="{F4A64E6F-498E-4A51-BD81-65184D3A96CC}" type="slidenum">
              <a:rPr lang="en-US" sz="800"/>
              <a:pPr algn="r"/>
              <a:t>2</a:t>
            </a:fld>
            <a:endParaRPr lang="en-US" sz="800"/>
          </a:p>
        </p:txBody>
      </p:sp>
      <p:sp>
        <p:nvSpPr>
          <p:cNvPr id="19458" name="Rectangle 2"/>
          <p:cNvSpPr>
            <a:spLocks noGrp="1" noChangeArrowheads="1"/>
          </p:cNvSpPr>
          <p:nvPr>
            <p:ph type="title"/>
          </p:nvPr>
        </p:nvSpPr>
        <p:spPr/>
        <p:txBody>
          <a:bodyPr/>
          <a:lstStyle/>
          <a:p>
            <a:r>
              <a:rPr lang="en-US" smtClean="0"/>
              <a:t>Purpose of the Project</a:t>
            </a:r>
          </a:p>
        </p:txBody>
      </p:sp>
      <p:sp>
        <p:nvSpPr>
          <p:cNvPr id="19459" name="Rectangle 3"/>
          <p:cNvSpPr>
            <a:spLocks noGrp="1" noChangeArrowheads="1"/>
          </p:cNvSpPr>
          <p:nvPr>
            <p:ph idx="1"/>
          </p:nvPr>
        </p:nvSpPr>
        <p:spPr/>
        <p:txBody>
          <a:bodyPr/>
          <a:lstStyle/>
          <a:p>
            <a:pPr>
              <a:buFontTx/>
              <a:buNone/>
            </a:pPr>
            <a:r>
              <a:rPr lang="en-US" smtClean="0"/>
              <a:t>	This presentation is part of a series of trainings and other activities provided to the IL field by the New Community Opportunities Center at ILRU. The project’s purpose is to assist CILs in developing self-sustaining programs that support community alternatives to institutionalization for individuals of any age, and youth transition from school to post-secondary education, employment, and community living.</a:t>
            </a:r>
            <a:endParaRPr lang="en-US" sz="1400" smtClean="0"/>
          </a:p>
        </p:txBody>
      </p:sp>
      <p:sp>
        <p:nvSpPr>
          <p:cNvPr id="2" name="Slide Number Placeholder 1"/>
          <p:cNvSpPr>
            <a:spLocks noGrp="1"/>
          </p:cNvSpPr>
          <p:nvPr>
            <p:ph type="sldNum" sz="quarter" idx="10"/>
          </p:nvPr>
        </p:nvSpPr>
        <p:spPr/>
        <p:txBody>
          <a:bodyPr/>
          <a:lstStyle/>
          <a:p>
            <a:pPr>
              <a:defRPr/>
            </a:pPr>
            <a:fld id="{60276828-092F-4622-A9F9-E55D40D15C54}" type="slidenum">
              <a:rPr lang="en-US" smtClean="0"/>
              <a:pPr>
                <a:defRPr/>
              </a:pPr>
              <a:t>2</a:t>
            </a:fld>
            <a:endParaRPr lang="en-US"/>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a:xfrm>
            <a:off x="152400" y="381000"/>
            <a:ext cx="7848600" cy="715963"/>
          </a:xfrm>
        </p:spPr>
        <p:txBody>
          <a:bodyPr/>
          <a:lstStyle/>
          <a:p>
            <a:r>
              <a:rPr lang="en-US" smtClean="0"/>
              <a:t>Tips for Successful Interviewing</a:t>
            </a:r>
            <a:r>
              <a:rPr lang="en-US" sz="2800" smtClean="0"/>
              <a:t>, cont’d.</a:t>
            </a:r>
            <a:endParaRPr lang="en-US" smtClean="0"/>
          </a:p>
        </p:txBody>
      </p:sp>
      <p:sp>
        <p:nvSpPr>
          <p:cNvPr id="46082" name="Rectangle 3"/>
          <p:cNvSpPr>
            <a:spLocks noGrp="1" noChangeArrowheads="1"/>
          </p:cNvSpPr>
          <p:nvPr>
            <p:ph type="body" idx="1"/>
          </p:nvPr>
        </p:nvSpPr>
        <p:spPr/>
        <p:txBody>
          <a:bodyPr/>
          <a:lstStyle/>
          <a:p>
            <a:pPr>
              <a:defRPr/>
            </a:pPr>
            <a:r>
              <a:rPr lang="en-US" dirty="0" smtClean="0"/>
              <a:t>Take only essential notes</a:t>
            </a:r>
          </a:p>
          <a:p>
            <a:pPr marL="0" indent="0">
              <a:buFontTx/>
              <a:buNone/>
              <a:defRPr/>
            </a:pPr>
            <a:endParaRPr lang="en-US" sz="1000" dirty="0" smtClean="0"/>
          </a:p>
          <a:p>
            <a:pPr>
              <a:defRPr/>
            </a:pPr>
            <a:r>
              <a:rPr lang="en-US" dirty="0" smtClean="0"/>
              <a:t>Respect personal space and equipment</a:t>
            </a:r>
          </a:p>
          <a:p>
            <a:pPr marL="0" indent="0">
              <a:buFontTx/>
              <a:buNone/>
              <a:defRPr/>
            </a:pPr>
            <a:endParaRPr lang="en-US" sz="1000" dirty="0" smtClean="0"/>
          </a:p>
          <a:p>
            <a:pPr>
              <a:defRPr/>
            </a:pPr>
            <a:r>
              <a:rPr lang="en-US" dirty="0" smtClean="0"/>
              <a:t>Interview the person alone</a:t>
            </a:r>
          </a:p>
          <a:p>
            <a:pPr marL="0" indent="0">
              <a:buFontTx/>
              <a:buNone/>
              <a:defRPr/>
            </a:pPr>
            <a:endParaRPr lang="en-US" sz="1000" dirty="0" smtClean="0"/>
          </a:p>
          <a:p>
            <a:pPr>
              <a:defRPr/>
            </a:pPr>
            <a:r>
              <a:rPr lang="en-US" dirty="0" smtClean="0"/>
              <a:t>Listen - Don’t interrupt </a:t>
            </a:r>
          </a:p>
        </p:txBody>
      </p:sp>
      <p:sp>
        <p:nvSpPr>
          <p:cNvPr id="2" name="Slide Number Placeholder 1"/>
          <p:cNvSpPr>
            <a:spLocks noGrp="1"/>
          </p:cNvSpPr>
          <p:nvPr>
            <p:ph type="sldNum" sz="quarter" idx="10"/>
          </p:nvPr>
        </p:nvSpPr>
        <p:spPr/>
        <p:txBody>
          <a:bodyPr/>
          <a:lstStyle/>
          <a:p>
            <a:pPr>
              <a:defRPr/>
            </a:pPr>
            <a:fld id="{0F4D5B9B-6B48-4BD5-959F-0994B6549ED3}" type="slidenum">
              <a:rPr lang="en-US" smtClean="0"/>
              <a:pPr>
                <a:defRPr/>
              </a:pPr>
              <a:t>29</a:t>
            </a:fld>
            <a:endParaRPr lang="en-US"/>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ChangeArrowheads="1"/>
          </p:cNvSpPr>
          <p:nvPr>
            <p:ph type="title"/>
          </p:nvPr>
        </p:nvSpPr>
        <p:spPr>
          <a:xfrm>
            <a:off x="152400" y="381000"/>
            <a:ext cx="7848600" cy="715963"/>
          </a:xfrm>
        </p:spPr>
        <p:txBody>
          <a:bodyPr/>
          <a:lstStyle/>
          <a:p>
            <a:r>
              <a:rPr lang="en-US" smtClean="0"/>
              <a:t>Tips for Successful Interviewing</a:t>
            </a:r>
            <a:r>
              <a:rPr lang="en-US" sz="2800" smtClean="0"/>
              <a:t>, cont’d. 2</a:t>
            </a:r>
            <a:endParaRPr lang="en-US" smtClean="0"/>
          </a:p>
        </p:txBody>
      </p:sp>
      <p:sp>
        <p:nvSpPr>
          <p:cNvPr id="47106" name="Rectangle 3"/>
          <p:cNvSpPr>
            <a:spLocks noGrp="1" noChangeArrowheads="1"/>
          </p:cNvSpPr>
          <p:nvPr>
            <p:ph type="body" idx="1"/>
          </p:nvPr>
        </p:nvSpPr>
        <p:spPr>
          <a:xfrm>
            <a:off x="457200" y="1371600"/>
            <a:ext cx="8534400" cy="4876800"/>
          </a:xfrm>
        </p:spPr>
        <p:txBody>
          <a:bodyPr/>
          <a:lstStyle/>
          <a:p>
            <a:pPr>
              <a:defRPr/>
            </a:pPr>
            <a:r>
              <a:rPr lang="en-US" dirty="0" smtClean="0"/>
              <a:t>Do not make promises you cannot keep</a:t>
            </a:r>
          </a:p>
          <a:p>
            <a:pPr marL="0" indent="0">
              <a:buFontTx/>
              <a:buNone/>
              <a:defRPr/>
            </a:pPr>
            <a:endParaRPr lang="en-US" sz="1000" dirty="0" smtClean="0"/>
          </a:p>
          <a:p>
            <a:pPr>
              <a:defRPr/>
            </a:pPr>
            <a:r>
              <a:rPr lang="en-US" dirty="0" smtClean="0"/>
              <a:t>Ask about activities in the nursing facility</a:t>
            </a:r>
          </a:p>
          <a:p>
            <a:pPr marL="0" indent="0">
              <a:buFontTx/>
              <a:buNone/>
              <a:defRPr/>
            </a:pPr>
            <a:endParaRPr lang="en-US" sz="1000" dirty="0" smtClean="0"/>
          </a:p>
          <a:p>
            <a:pPr>
              <a:defRPr/>
            </a:pPr>
            <a:r>
              <a:rPr lang="en-US" dirty="0" smtClean="0"/>
              <a:t>Ask about any community and social connections</a:t>
            </a:r>
          </a:p>
          <a:p>
            <a:pPr marL="0" indent="0">
              <a:buFontTx/>
              <a:buNone/>
              <a:defRPr/>
            </a:pPr>
            <a:endParaRPr lang="en-US" sz="1000" dirty="0" smtClean="0"/>
          </a:p>
          <a:p>
            <a:pPr>
              <a:defRPr/>
            </a:pPr>
            <a:r>
              <a:rPr lang="en-US" dirty="0" smtClean="0"/>
              <a:t>Schedule next appointment before you leave</a:t>
            </a:r>
          </a:p>
        </p:txBody>
      </p:sp>
      <p:sp>
        <p:nvSpPr>
          <p:cNvPr id="2" name="Slide Number Placeholder 1"/>
          <p:cNvSpPr>
            <a:spLocks noGrp="1"/>
          </p:cNvSpPr>
          <p:nvPr>
            <p:ph type="sldNum" sz="quarter" idx="10"/>
          </p:nvPr>
        </p:nvSpPr>
        <p:spPr/>
        <p:txBody>
          <a:bodyPr/>
          <a:lstStyle/>
          <a:p>
            <a:pPr>
              <a:defRPr/>
            </a:pPr>
            <a:fld id="{EF828FC9-0FB5-400C-BE0E-9510CFE28C07}" type="slidenum">
              <a:rPr lang="en-US" smtClean="0"/>
              <a:pPr>
                <a:defRPr/>
              </a:pPr>
              <a:t>30</a:t>
            </a:fld>
            <a:endParaRPr lang="en-US"/>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r>
              <a:rPr lang="en-US" smtClean="0"/>
              <a:t>Questions and Answers</a:t>
            </a:r>
          </a:p>
        </p:txBody>
      </p:sp>
      <p:sp>
        <p:nvSpPr>
          <p:cNvPr id="49154" name="Slide Number Placeholder 3"/>
          <p:cNvSpPr>
            <a:spLocks noGrp="1"/>
          </p:cNvSpPr>
          <p:nvPr>
            <p:ph type="sldNum" sz="quarter" idx="10"/>
          </p:nvPr>
        </p:nvSpPr>
        <p:spPr>
          <a:noFill/>
          <a:ln>
            <a:miter lim="800000"/>
            <a:headEnd/>
            <a:tailEnd/>
          </a:ln>
        </p:spPr>
        <p:txBody>
          <a:bodyPr/>
          <a:lstStyle/>
          <a:p>
            <a:fld id="{27A16BA2-3C7C-4070-BE7E-A3BBE76AE278}" type="slidenum">
              <a:rPr lang="en-US" smtClean="0">
                <a:latin typeface="Arial" charset="0"/>
                <a:cs typeface="Arial" charset="0"/>
              </a:rPr>
              <a:pPr/>
              <a:t>31</a:t>
            </a:fld>
            <a:endParaRPr lang="en-US" smtClean="0">
              <a:latin typeface="Arial" charset="0"/>
              <a:cs typeface="Arial" charset="0"/>
            </a:endParaRPr>
          </a:p>
        </p:txBody>
      </p:sp>
    </p:spTree>
    <p:custDataLst>
      <p:tags r:id="rId1"/>
    </p:custData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idx="4294967295"/>
          </p:nvPr>
        </p:nvSpPr>
        <p:spPr>
          <a:xfrm>
            <a:off x="152400" y="381000"/>
            <a:ext cx="7696200" cy="715963"/>
          </a:xfrm>
        </p:spPr>
        <p:txBody>
          <a:bodyPr/>
          <a:lstStyle/>
          <a:p>
            <a:r>
              <a:rPr lang="en-US" b="0" smtClean="0"/>
              <a:t>Contact Information</a:t>
            </a:r>
          </a:p>
        </p:txBody>
      </p:sp>
      <p:sp>
        <p:nvSpPr>
          <p:cNvPr id="50178" name="Content Placeholder 2"/>
          <p:cNvSpPr>
            <a:spLocks noGrp="1"/>
          </p:cNvSpPr>
          <p:nvPr>
            <p:ph idx="4294967295"/>
          </p:nvPr>
        </p:nvSpPr>
        <p:spPr/>
        <p:txBody>
          <a:bodyPr/>
          <a:lstStyle/>
          <a:p>
            <a:pPr>
              <a:buFontTx/>
              <a:buNone/>
            </a:pPr>
            <a:endParaRPr lang="en-US" b="1" smtClean="0"/>
          </a:p>
          <a:p>
            <a:pPr>
              <a:buFontTx/>
              <a:buNone/>
            </a:pPr>
            <a:r>
              <a:rPr lang="en-US" b="1" smtClean="0"/>
              <a:t>Bruce E. Darling</a:t>
            </a:r>
            <a:endParaRPr lang="en-US" smtClean="0"/>
          </a:p>
          <a:p>
            <a:pPr>
              <a:buFontTx/>
              <a:buNone/>
            </a:pPr>
            <a:r>
              <a:rPr lang="en-US" smtClean="0"/>
              <a:t>President/CEO</a:t>
            </a:r>
          </a:p>
          <a:p>
            <a:pPr>
              <a:buFontTx/>
              <a:buNone/>
            </a:pPr>
            <a:r>
              <a:rPr lang="en-US" smtClean="0"/>
              <a:t>Center for Disability Rights, Rochester NY</a:t>
            </a:r>
          </a:p>
          <a:p>
            <a:pPr>
              <a:buFontTx/>
              <a:buNone/>
            </a:pPr>
            <a:r>
              <a:rPr lang="en-US" smtClean="0"/>
              <a:t>     BDarling@CDRNYS.org</a:t>
            </a:r>
          </a:p>
          <a:p>
            <a:pPr>
              <a:buFontTx/>
              <a:buNone/>
            </a:pPr>
            <a:r>
              <a:rPr lang="en-US" smtClean="0"/>
              <a:t>     585-546-7510</a:t>
            </a:r>
          </a:p>
        </p:txBody>
      </p:sp>
      <p:sp>
        <p:nvSpPr>
          <p:cNvPr id="50179"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838ADD18-6F5C-4CFA-B54C-01D10003E7E2}" type="slidenum">
              <a:rPr lang="en-US" sz="800"/>
              <a:pPr algn="r"/>
              <a:t>32</a:t>
            </a:fld>
            <a:endParaRPr lang="en-US" sz="800"/>
          </a:p>
        </p:txBody>
      </p:sp>
      <p:sp>
        <p:nvSpPr>
          <p:cNvPr id="2" name="Slide Number Placeholder 1"/>
          <p:cNvSpPr>
            <a:spLocks noGrp="1"/>
          </p:cNvSpPr>
          <p:nvPr>
            <p:ph type="sldNum" sz="quarter" idx="10"/>
          </p:nvPr>
        </p:nvSpPr>
        <p:spPr/>
        <p:txBody>
          <a:bodyPr/>
          <a:lstStyle/>
          <a:p>
            <a:pPr>
              <a:defRPr/>
            </a:pPr>
            <a:fld id="{EF023620-D974-4A8A-84E0-89D1FCCD0EAA}" type="slidenum">
              <a:rPr lang="en-US" smtClean="0"/>
              <a:pPr>
                <a:defRPr/>
              </a:pPr>
              <a:t>32</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6"/>
          <p:cNvSpPr>
            <a:spLocks noGrp="1" noChangeArrowheads="1"/>
          </p:cNvSpPr>
          <p:nvPr>
            <p:ph type="sldNum" sz="quarter" idx="10"/>
          </p:nvPr>
        </p:nvSpPr>
        <p:spPr>
          <a:noFill/>
          <a:ln>
            <a:miter lim="800000"/>
            <a:headEnd/>
            <a:tailEnd/>
          </a:ln>
        </p:spPr>
        <p:txBody>
          <a:bodyPr/>
          <a:lstStyle/>
          <a:p>
            <a:fld id="{B100B7BF-807C-4A29-887E-704557BA2C02}" type="slidenum">
              <a:rPr lang="en-US" smtClean="0">
                <a:latin typeface="Arial" charset="0"/>
                <a:cs typeface="Arial" charset="0"/>
              </a:rPr>
              <a:pPr/>
              <a:t>33</a:t>
            </a:fld>
            <a:endParaRPr lang="en-US" smtClean="0">
              <a:latin typeface="Arial" charset="0"/>
              <a:cs typeface="Arial" charset="0"/>
            </a:endParaRPr>
          </a:p>
        </p:txBody>
      </p:sp>
      <p:sp>
        <p:nvSpPr>
          <p:cNvPr id="51202" name="Rectangle 2"/>
          <p:cNvSpPr>
            <a:spLocks noGrp="1" noChangeArrowheads="1"/>
          </p:cNvSpPr>
          <p:nvPr>
            <p:ph type="title"/>
          </p:nvPr>
        </p:nvSpPr>
        <p:spPr>
          <a:xfrm>
            <a:off x="152400" y="381000"/>
            <a:ext cx="7696200" cy="715963"/>
          </a:xfrm>
        </p:spPr>
        <p:txBody>
          <a:bodyPr/>
          <a:lstStyle/>
          <a:p>
            <a:r>
              <a:rPr lang="en-US" smtClean="0"/>
              <a:t>Wrap Up and Evaluation</a:t>
            </a:r>
          </a:p>
        </p:txBody>
      </p:sp>
      <p:sp>
        <p:nvSpPr>
          <p:cNvPr id="50179" name="Rectangle 3"/>
          <p:cNvSpPr>
            <a:spLocks noGrp="1" noChangeArrowheads="1"/>
          </p:cNvSpPr>
          <p:nvPr>
            <p:ph type="body" idx="1"/>
          </p:nvPr>
        </p:nvSpPr>
        <p:spPr/>
        <p:txBody>
          <a:bodyPr/>
          <a:lstStyle/>
          <a:p>
            <a:pPr>
              <a:defRPr/>
            </a:pPr>
            <a:r>
              <a:rPr lang="en-US" dirty="0" smtClean="0"/>
              <a:t> Please complete the evaluation of this program by clicking here:</a:t>
            </a:r>
          </a:p>
          <a:p>
            <a:pPr marL="0" indent="0">
              <a:buFontTx/>
              <a:buNone/>
              <a:defRPr/>
            </a:pPr>
            <a:endParaRPr lang="en-US" sz="800" dirty="0" smtClean="0">
              <a:hlinkClick r:id="rId3"/>
            </a:endParaRPr>
          </a:p>
          <a:p>
            <a:pPr marL="0" indent="0" algn="ctr">
              <a:buFontTx/>
              <a:buNone/>
              <a:defRPr/>
            </a:pPr>
            <a:r>
              <a:rPr lang="en-US" dirty="0" smtClean="0">
                <a:hlinkClick r:id="rId3"/>
              </a:rPr>
              <a:t>https</a:t>
            </a:r>
            <a:r>
              <a:rPr lang="en-US" dirty="0">
                <a:hlinkClick r:id="rId3"/>
              </a:rPr>
              <a:t>://</a:t>
            </a:r>
            <a:r>
              <a:rPr lang="en-US" dirty="0" smtClean="0">
                <a:hlinkClick r:id="rId3"/>
              </a:rPr>
              <a:t>vovici.com/wsb.dll/s/12291g4c0fb</a:t>
            </a:r>
            <a:endParaRPr lang="en-US" dirty="0" smtClean="0"/>
          </a:p>
          <a:p>
            <a:pPr>
              <a:defRPr/>
            </a:pPr>
            <a:endParaRPr lang="en-US" dirty="0" smtClean="0"/>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p:cNvSpPr>
          <p:nvPr>
            <p:ph type="title"/>
          </p:nvPr>
        </p:nvSpPr>
        <p:spPr>
          <a:xfrm>
            <a:off x="152400" y="381000"/>
            <a:ext cx="7696200" cy="715963"/>
          </a:xfrm>
        </p:spPr>
        <p:txBody>
          <a:bodyPr/>
          <a:lstStyle/>
          <a:p>
            <a:r>
              <a:rPr lang="en-US" smtClean="0"/>
              <a:t>New Community Opportunities </a:t>
            </a:r>
            <a:br>
              <a:rPr lang="en-US" smtClean="0"/>
            </a:br>
            <a:r>
              <a:rPr lang="en-US" smtClean="0"/>
              <a:t>Attribution</a:t>
            </a:r>
          </a:p>
        </p:txBody>
      </p:sp>
      <p:sp>
        <p:nvSpPr>
          <p:cNvPr id="52226" name="Content Placeholder 2"/>
          <p:cNvSpPr>
            <a:spLocks noGrp="1"/>
          </p:cNvSpPr>
          <p:nvPr>
            <p:ph type="body" idx="1"/>
          </p:nvPr>
        </p:nvSpPr>
        <p:spPr>
          <a:xfrm>
            <a:off x="457200" y="1295400"/>
            <a:ext cx="8534400" cy="4876800"/>
          </a:xfrm>
        </p:spPr>
        <p:txBody>
          <a:bodyPr/>
          <a:lstStyle/>
          <a:p>
            <a:pPr>
              <a:buFontTx/>
              <a:buNone/>
            </a:pPr>
            <a:endParaRPr lang="en-US" smtClean="0"/>
          </a:p>
          <a:p>
            <a:pPr>
              <a:buFontTx/>
              <a:buNone/>
            </a:pPr>
            <a:endParaRPr lang="en-US" sz="800" smtClean="0"/>
          </a:p>
          <a:p>
            <a:pPr>
              <a:buFontTx/>
              <a:buNone/>
            </a:pPr>
            <a:endParaRPr lang="en-US" sz="800" smtClean="0"/>
          </a:p>
          <a:p>
            <a:pPr>
              <a:buFontTx/>
              <a:buNone/>
            </a:pPr>
            <a:endParaRPr lang="en-US" b="1" smtClean="0"/>
          </a:p>
          <a:p>
            <a:pPr>
              <a:buFontTx/>
              <a:buNone/>
            </a:pPr>
            <a:endParaRPr lang="en-US" smtClean="0"/>
          </a:p>
        </p:txBody>
      </p:sp>
      <p:sp>
        <p:nvSpPr>
          <p:cNvPr id="52227" name="Slide Number Placeholder 3"/>
          <p:cNvSpPr>
            <a:spLocks noGrp="1"/>
          </p:cNvSpPr>
          <p:nvPr>
            <p:ph type="sldNum" sz="quarter" idx="10"/>
          </p:nvPr>
        </p:nvSpPr>
        <p:spPr>
          <a:noFill/>
          <a:ln>
            <a:miter lim="800000"/>
            <a:headEnd/>
            <a:tailEnd/>
          </a:ln>
        </p:spPr>
        <p:txBody>
          <a:bodyPr/>
          <a:lstStyle/>
          <a:p>
            <a:fld id="{0BB6E754-A253-4963-98DC-C200A5A65885}" type="slidenum">
              <a:rPr lang="en-US" smtClean="0">
                <a:latin typeface="Arial" charset="0"/>
                <a:cs typeface="Arial" charset="0"/>
              </a:rPr>
              <a:pPr/>
              <a:t>34</a:t>
            </a:fld>
            <a:endParaRPr lang="en-US" smtClean="0">
              <a:latin typeface="Arial" charset="0"/>
              <a:cs typeface="Arial" charset="0"/>
            </a:endParaRPr>
          </a:p>
        </p:txBody>
      </p:sp>
      <p:sp>
        <p:nvSpPr>
          <p:cNvPr id="52228" name="Content Placeholder 6"/>
          <p:cNvSpPr>
            <a:spLocks/>
          </p:cNvSpPr>
          <p:nvPr/>
        </p:nvSpPr>
        <p:spPr bwMode="auto">
          <a:xfrm>
            <a:off x="381000" y="1371600"/>
            <a:ext cx="8610600" cy="4876800"/>
          </a:xfrm>
          <a:prstGeom prst="rect">
            <a:avLst/>
          </a:prstGeom>
          <a:noFill/>
          <a:ln w="9525">
            <a:noFill/>
            <a:miter lim="800000"/>
            <a:headEnd/>
            <a:tailEnd/>
          </a:ln>
        </p:spPr>
        <p:txBody>
          <a:bodyPr/>
          <a:lstStyle/>
          <a:p>
            <a:pPr marL="342900" indent="-342900">
              <a:spcBef>
                <a:spcPct val="20000"/>
              </a:spcBef>
              <a:buClr>
                <a:srgbClr val="000066"/>
              </a:buClr>
            </a:pPr>
            <a:r>
              <a:rPr lang="en-US" sz="2200" b="0">
                <a:latin typeface="Tahoma" pitchFamily="34" charset="0"/>
              </a:rPr>
              <a:t>	</a:t>
            </a:r>
            <a:r>
              <a:rPr lang="en-US" sz="2400" b="0">
                <a:latin typeface="Tahoma" pitchFamily="34" charset="0"/>
              </a:rPr>
              <a:t>This webinar is presented by the New Community Opportunities Center, a national training and technical assistance project of ILRU, Independent Living Research Utilization. </a:t>
            </a:r>
            <a:r>
              <a:rPr lang="en-US" sz="2400" b="0"/>
              <a:t>This webinar was organized and facilitated by the National Council on Independent Living (NCIL). </a:t>
            </a:r>
            <a:r>
              <a:rPr lang="en-US" sz="2400" b="0">
                <a:latin typeface="Tahoma" pitchFamily="34" charset="0"/>
              </a:rPr>
              <a:t>Support for development of this presentation was provided by the U.S. Department of Education, Rehabilitation Services Administration under grant number H400B100003. No official endorsement of the Department of Education should be inferred. Permission is granted for duplication of any portion of this slide presentation, providing that the following credit is given to the project: Developed as part of the New Community Opportunities Center at ILRU.</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6"/>
          <p:cNvSpPr>
            <a:spLocks noGrp="1" noChangeArrowheads="1"/>
          </p:cNvSpPr>
          <p:nvPr>
            <p:ph type="sldNum" sz="quarter" idx="10"/>
          </p:nvPr>
        </p:nvSpPr>
        <p:spPr>
          <a:extLst>
            <a:ext uri="{909E8E84-426E-40DD-AFC4-6F175D3DCCD1}"/>
            <a:ext uri="{91240B29-F687-4F45-9708-019B960494DF}"/>
          </a:extLst>
        </p:spPr>
        <p:txBody>
          <a:bodyPr/>
          <a:lstStyle>
            <a:lvl1pPr eaLnBrk="0" hangingPunct="0">
              <a:defRPr sz="2000" b="1">
                <a:solidFill>
                  <a:schemeClr val="tx1"/>
                </a:solidFill>
                <a:latin typeface="Arial" charset="0"/>
              </a:defRPr>
            </a:lvl1pPr>
            <a:lvl2pPr marL="742950" indent="-285750" eaLnBrk="0" hangingPunct="0">
              <a:defRPr sz="2000" b="1">
                <a:solidFill>
                  <a:schemeClr val="tx1"/>
                </a:solidFill>
                <a:latin typeface="Arial" charset="0"/>
              </a:defRPr>
            </a:lvl2pPr>
            <a:lvl3pPr marL="1143000" indent="-228600" eaLnBrk="0" hangingPunct="0">
              <a:defRPr sz="2000" b="1">
                <a:solidFill>
                  <a:schemeClr val="tx1"/>
                </a:solidFill>
                <a:latin typeface="Arial" charset="0"/>
              </a:defRPr>
            </a:lvl3pPr>
            <a:lvl4pPr marL="1600200" indent="-228600" eaLnBrk="0" hangingPunct="0">
              <a:defRPr sz="2000" b="1">
                <a:solidFill>
                  <a:schemeClr val="tx1"/>
                </a:solidFill>
                <a:latin typeface="Arial" charset="0"/>
              </a:defRPr>
            </a:lvl4pPr>
            <a:lvl5pPr marL="2057400" indent="-228600" eaLnBrk="0" hangingPunct="0">
              <a:defRPr sz="2000" b="1">
                <a:solidFill>
                  <a:schemeClr val="tx1"/>
                </a:solidFill>
                <a:latin typeface="Arial" charset="0"/>
              </a:defRPr>
            </a:lvl5pPr>
            <a:lvl6pPr marL="2514600" indent="-228600" eaLnBrk="0" fontAlgn="base" hangingPunct="0">
              <a:spcBef>
                <a:spcPct val="0"/>
              </a:spcBef>
              <a:spcAft>
                <a:spcPct val="0"/>
              </a:spcAft>
              <a:defRPr sz="2000" b="1">
                <a:solidFill>
                  <a:schemeClr val="tx1"/>
                </a:solidFill>
                <a:latin typeface="Arial" charset="0"/>
              </a:defRPr>
            </a:lvl6pPr>
            <a:lvl7pPr marL="2971800" indent="-228600" eaLnBrk="0" fontAlgn="base" hangingPunct="0">
              <a:spcBef>
                <a:spcPct val="0"/>
              </a:spcBef>
              <a:spcAft>
                <a:spcPct val="0"/>
              </a:spcAft>
              <a:defRPr sz="2000" b="1">
                <a:solidFill>
                  <a:schemeClr val="tx1"/>
                </a:solidFill>
                <a:latin typeface="Arial" charset="0"/>
              </a:defRPr>
            </a:lvl7pPr>
            <a:lvl8pPr marL="3429000" indent="-228600" eaLnBrk="0" fontAlgn="base" hangingPunct="0">
              <a:spcBef>
                <a:spcPct val="0"/>
              </a:spcBef>
              <a:spcAft>
                <a:spcPct val="0"/>
              </a:spcAft>
              <a:defRPr sz="2000" b="1">
                <a:solidFill>
                  <a:schemeClr val="tx1"/>
                </a:solidFill>
                <a:latin typeface="Arial" charset="0"/>
              </a:defRPr>
            </a:lvl8pPr>
            <a:lvl9pPr marL="3886200" indent="-228600" eaLnBrk="0" fontAlgn="base" hangingPunct="0">
              <a:spcBef>
                <a:spcPct val="0"/>
              </a:spcBef>
              <a:spcAft>
                <a:spcPct val="0"/>
              </a:spcAft>
              <a:defRPr sz="2000" b="1">
                <a:solidFill>
                  <a:schemeClr val="tx1"/>
                </a:solidFill>
                <a:latin typeface="Arial" charset="0"/>
              </a:defRPr>
            </a:lvl9pPr>
          </a:lstStyle>
          <a:p>
            <a:pPr eaLnBrk="1" hangingPunct="1">
              <a:defRPr/>
            </a:pPr>
            <a:fld id="{AB7947B4-A0AF-4601-9821-DA87CAB3F26B}" type="slidenum">
              <a:rPr lang="en-US" sz="800" smtClean="0"/>
              <a:pPr eaLnBrk="1" hangingPunct="1">
                <a:defRPr/>
              </a:pPr>
              <a:t>3</a:t>
            </a:fld>
            <a:endParaRPr lang="en-US" sz="800" smtClean="0"/>
          </a:p>
        </p:txBody>
      </p:sp>
      <p:sp>
        <p:nvSpPr>
          <p:cNvPr id="20482" name="Title 1"/>
          <p:cNvSpPr>
            <a:spLocks noGrp="1"/>
          </p:cNvSpPr>
          <p:nvPr>
            <p:ph type="title"/>
          </p:nvPr>
        </p:nvSpPr>
        <p:spPr>
          <a:xfrm>
            <a:off x="152400" y="228600"/>
            <a:ext cx="8686800" cy="715963"/>
          </a:xfrm>
        </p:spPr>
        <p:txBody>
          <a:bodyPr/>
          <a:lstStyle/>
          <a:p>
            <a:r>
              <a:rPr lang="en-US" smtClean="0"/>
              <a:t>Community Alternatives Project Team</a:t>
            </a:r>
          </a:p>
        </p:txBody>
      </p:sp>
      <p:sp>
        <p:nvSpPr>
          <p:cNvPr id="20483" name="Content Placeholder 2"/>
          <p:cNvSpPr>
            <a:spLocks noGrp="1"/>
          </p:cNvSpPr>
          <p:nvPr>
            <p:ph type="body" idx="1"/>
          </p:nvPr>
        </p:nvSpPr>
        <p:spPr>
          <a:xfrm>
            <a:off x="304800" y="1066800"/>
            <a:ext cx="8686800" cy="5334000"/>
          </a:xfrm>
        </p:spPr>
        <p:txBody>
          <a:bodyPr/>
          <a:lstStyle/>
          <a:p>
            <a:pPr>
              <a:buFontTx/>
              <a:buNone/>
            </a:pPr>
            <a:r>
              <a:rPr lang="en-US" smtClean="0"/>
              <a:t>ILRU’s partners and collaborators in the community alternatives activities include </a:t>
            </a:r>
          </a:p>
          <a:p>
            <a:r>
              <a:rPr lang="en-US" smtClean="0"/>
              <a:t>Utah State University, Center for Persons with Disabilities</a:t>
            </a:r>
          </a:p>
          <a:p>
            <a:r>
              <a:rPr lang="en-US" smtClean="0"/>
              <a:t>National Council on Independent Living</a:t>
            </a:r>
          </a:p>
          <a:p>
            <a:r>
              <a:rPr lang="en-US" smtClean="0"/>
              <a:t>Suzanne Crisp, national community alternatives expert</a:t>
            </a:r>
          </a:p>
          <a:p>
            <a:r>
              <a:rPr lang="en-US" smtClean="0"/>
              <a:t>Association of Programs for Rural Independent Living</a:t>
            </a:r>
          </a:p>
          <a:p>
            <a:r>
              <a:rPr lang="en-US" smtClean="0"/>
              <a:t>Michele Martin, Social Media Consultant</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smtClean="0"/>
              <a:t>Assessment: Purpose</a:t>
            </a:r>
          </a:p>
        </p:txBody>
      </p:sp>
      <p:sp>
        <p:nvSpPr>
          <p:cNvPr id="21506" name="Content Placeholder 2"/>
          <p:cNvSpPr>
            <a:spLocks noGrp="1"/>
          </p:cNvSpPr>
          <p:nvPr>
            <p:ph idx="1"/>
          </p:nvPr>
        </p:nvSpPr>
        <p:spPr/>
        <p:txBody>
          <a:bodyPr/>
          <a:lstStyle/>
          <a:p>
            <a:pPr marL="228600" indent="-228600">
              <a:buFontTx/>
              <a:buNone/>
            </a:pPr>
            <a:endParaRPr lang="en-US" sz="1000" smtClean="0"/>
          </a:p>
          <a:p>
            <a:pPr marL="228600" indent="-228600"/>
            <a:r>
              <a:rPr lang="en-US" smtClean="0"/>
              <a:t>Work with the person to identify what is needed for a successful transition to the community</a:t>
            </a:r>
          </a:p>
        </p:txBody>
      </p:sp>
      <p:sp>
        <p:nvSpPr>
          <p:cNvPr id="21507"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ED4F41F1-6366-48CE-91F9-A8DC652EDAFD}" type="slidenum">
              <a:rPr lang="en-US" sz="800"/>
              <a:pPr algn="r"/>
              <a:t>4</a:t>
            </a:fld>
            <a:endParaRPr lang="en-US" sz="800"/>
          </a:p>
        </p:txBody>
      </p:sp>
      <p:sp>
        <p:nvSpPr>
          <p:cNvPr id="2" name="Slide Number Placeholder 1"/>
          <p:cNvSpPr>
            <a:spLocks noGrp="1"/>
          </p:cNvSpPr>
          <p:nvPr>
            <p:ph type="sldNum" sz="quarter" idx="10"/>
          </p:nvPr>
        </p:nvSpPr>
        <p:spPr/>
        <p:txBody>
          <a:bodyPr/>
          <a:lstStyle/>
          <a:p>
            <a:pPr>
              <a:defRPr/>
            </a:pPr>
            <a:fld id="{5A93A2B4-D978-48AC-B40F-E197596B1161}"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r>
              <a:rPr lang="en-US" smtClean="0"/>
              <a:t>Assessment: How to Conduct</a:t>
            </a:r>
          </a:p>
        </p:txBody>
      </p:sp>
      <p:sp>
        <p:nvSpPr>
          <p:cNvPr id="22530" name="Content Placeholder 2"/>
          <p:cNvSpPr>
            <a:spLocks noGrp="1"/>
          </p:cNvSpPr>
          <p:nvPr>
            <p:ph idx="1"/>
          </p:nvPr>
        </p:nvSpPr>
        <p:spPr/>
        <p:txBody>
          <a:bodyPr/>
          <a:lstStyle/>
          <a:p>
            <a:pPr marL="0" indent="0">
              <a:buFontTx/>
              <a:buNone/>
            </a:pPr>
            <a:endParaRPr lang="en-US" sz="1000" smtClean="0"/>
          </a:p>
          <a:p>
            <a:pPr marL="0" indent="0">
              <a:buFontTx/>
              <a:buNone/>
            </a:pPr>
            <a:r>
              <a:rPr lang="en-US" smtClean="0"/>
              <a:t>AVOID doing the assessment as if: </a:t>
            </a:r>
          </a:p>
          <a:p>
            <a:pPr lvl="1"/>
            <a:r>
              <a:rPr lang="en-US" sz="2800" smtClean="0"/>
              <a:t>you are going through a checklist</a:t>
            </a:r>
          </a:p>
          <a:p>
            <a:pPr lvl="1"/>
            <a:r>
              <a:rPr lang="en-US" sz="2800" smtClean="0"/>
              <a:t>you are interrogating the person</a:t>
            </a:r>
          </a:p>
          <a:p>
            <a:pPr lvl="1"/>
            <a:r>
              <a:rPr lang="en-US" sz="2800" smtClean="0"/>
              <a:t>you are playing twenty questions</a:t>
            </a:r>
          </a:p>
          <a:p>
            <a:pPr marL="0" indent="0">
              <a:buFontTx/>
              <a:buNone/>
            </a:pPr>
            <a:endParaRPr lang="en-US" sz="1000" smtClean="0"/>
          </a:p>
          <a:p>
            <a:pPr marL="0" indent="0">
              <a:buFontTx/>
              <a:buNone/>
            </a:pPr>
            <a:r>
              <a:rPr lang="en-US" smtClean="0"/>
              <a:t>Eventually you should get to a point where you can do the assessment in a casual, conversational manner</a:t>
            </a:r>
          </a:p>
        </p:txBody>
      </p:sp>
      <p:sp>
        <p:nvSpPr>
          <p:cNvPr id="22531"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45419637-76C5-4E80-AD27-5722D55F3068}" type="slidenum">
              <a:rPr lang="en-US" sz="800"/>
              <a:pPr algn="r"/>
              <a:t>5</a:t>
            </a:fld>
            <a:endParaRPr lang="en-US" sz="800"/>
          </a:p>
        </p:txBody>
      </p:sp>
      <p:sp>
        <p:nvSpPr>
          <p:cNvPr id="2" name="Slide Number Placeholder 1"/>
          <p:cNvSpPr>
            <a:spLocks noGrp="1"/>
          </p:cNvSpPr>
          <p:nvPr>
            <p:ph type="sldNum" sz="quarter" idx="10"/>
          </p:nvPr>
        </p:nvSpPr>
        <p:spPr/>
        <p:txBody>
          <a:bodyPr/>
          <a:lstStyle/>
          <a:p>
            <a:pPr>
              <a:defRPr/>
            </a:pPr>
            <a:fld id="{0AC0D14C-5CBE-4C9B-90BA-DFC92EC3448B}"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r>
              <a:rPr lang="en-US" smtClean="0"/>
              <a:t>Assessment: Components</a:t>
            </a:r>
            <a:endParaRPr lang="en-US" b="0" smtClean="0"/>
          </a:p>
        </p:txBody>
      </p:sp>
      <p:sp>
        <p:nvSpPr>
          <p:cNvPr id="23554" name="Content Placeholder 2"/>
          <p:cNvSpPr>
            <a:spLocks noGrp="1"/>
          </p:cNvSpPr>
          <p:nvPr>
            <p:ph idx="1"/>
          </p:nvPr>
        </p:nvSpPr>
        <p:spPr/>
        <p:txBody>
          <a:bodyPr/>
          <a:lstStyle/>
          <a:p>
            <a:r>
              <a:rPr lang="en-US" smtClean="0"/>
              <a:t>Health Services</a:t>
            </a:r>
          </a:p>
          <a:p>
            <a:r>
              <a:rPr lang="en-US" smtClean="0"/>
              <a:t>Mental Health and Addiction Services</a:t>
            </a:r>
          </a:p>
          <a:p>
            <a:r>
              <a:rPr lang="en-US" smtClean="0"/>
              <a:t>Social Supports</a:t>
            </a:r>
          </a:p>
          <a:p>
            <a:r>
              <a:rPr lang="en-US" smtClean="0"/>
              <a:t>Housing</a:t>
            </a:r>
          </a:p>
          <a:p>
            <a:r>
              <a:rPr lang="en-US" smtClean="0"/>
              <a:t>Transportation</a:t>
            </a:r>
          </a:p>
          <a:p>
            <a:r>
              <a:rPr lang="en-US" smtClean="0"/>
              <a:t>Volunteering/Employment </a:t>
            </a:r>
          </a:p>
          <a:p>
            <a:r>
              <a:rPr lang="en-US" smtClean="0"/>
              <a:t>Advocacy </a:t>
            </a:r>
          </a:p>
          <a:p>
            <a:r>
              <a:rPr lang="en-US" smtClean="0"/>
              <a:t>Financial Resources </a:t>
            </a:r>
          </a:p>
        </p:txBody>
      </p:sp>
      <p:sp>
        <p:nvSpPr>
          <p:cNvPr id="23555"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9412E8B5-2644-4B8E-AB1B-49113AD49FCC}" type="slidenum">
              <a:rPr lang="en-US" sz="800"/>
              <a:pPr algn="r"/>
              <a:t>6</a:t>
            </a:fld>
            <a:endParaRPr lang="en-US" sz="800"/>
          </a:p>
        </p:txBody>
      </p:sp>
      <p:sp>
        <p:nvSpPr>
          <p:cNvPr id="2" name="Slide Number Placeholder 1"/>
          <p:cNvSpPr>
            <a:spLocks noGrp="1"/>
          </p:cNvSpPr>
          <p:nvPr>
            <p:ph type="sldNum" sz="quarter" idx="10"/>
          </p:nvPr>
        </p:nvSpPr>
        <p:spPr/>
        <p:txBody>
          <a:bodyPr/>
          <a:lstStyle/>
          <a:p>
            <a:pPr>
              <a:defRPr/>
            </a:pPr>
            <a:fld id="{CC825631-7923-49E7-8B0B-9B0FCA83A9C8}"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US" smtClean="0"/>
              <a:t>Assessment: Health Services</a:t>
            </a:r>
            <a:r>
              <a:rPr lang="en-US" sz="2800" smtClean="0"/>
              <a:t> </a:t>
            </a:r>
          </a:p>
        </p:txBody>
      </p:sp>
      <p:sp>
        <p:nvSpPr>
          <p:cNvPr id="23554" name="Content Placeholder 2"/>
          <p:cNvSpPr>
            <a:spLocks noGrp="1"/>
          </p:cNvSpPr>
          <p:nvPr>
            <p:ph idx="1"/>
          </p:nvPr>
        </p:nvSpPr>
        <p:spPr/>
        <p:txBody>
          <a:bodyPr/>
          <a:lstStyle/>
          <a:p>
            <a:pPr>
              <a:defRPr/>
            </a:pPr>
            <a:r>
              <a:rPr lang="en-US" dirty="0" smtClean="0"/>
              <a:t>What Health Services does the individual need?</a:t>
            </a:r>
          </a:p>
          <a:p>
            <a:pPr marL="0" indent="0">
              <a:buFontTx/>
              <a:buNone/>
              <a:defRPr/>
            </a:pPr>
            <a:endParaRPr lang="en-US" sz="1000" dirty="0" smtClean="0"/>
          </a:p>
          <a:p>
            <a:pPr>
              <a:defRPr/>
            </a:pPr>
            <a:r>
              <a:rPr lang="en-US" dirty="0" smtClean="0"/>
              <a:t>Starting with the obvious things that we all (pretty much) need…</a:t>
            </a:r>
          </a:p>
          <a:p>
            <a:pPr lvl="1">
              <a:defRPr/>
            </a:pPr>
            <a:r>
              <a:rPr lang="en-US" sz="2800" dirty="0" smtClean="0"/>
              <a:t>Doctor</a:t>
            </a:r>
          </a:p>
          <a:p>
            <a:pPr lvl="1">
              <a:defRPr/>
            </a:pPr>
            <a:r>
              <a:rPr lang="en-US" sz="2800" dirty="0" smtClean="0"/>
              <a:t>Dentist</a:t>
            </a:r>
          </a:p>
          <a:p>
            <a:pPr lvl="1">
              <a:defRPr/>
            </a:pPr>
            <a:r>
              <a:rPr lang="en-US" sz="2800" dirty="0" smtClean="0"/>
              <a:t>Medications</a:t>
            </a:r>
          </a:p>
        </p:txBody>
      </p:sp>
      <p:sp>
        <p:nvSpPr>
          <p:cNvPr id="24579"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A0A4B666-735B-44B3-B66A-7C297FEF2F10}" type="slidenum">
              <a:rPr lang="en-US" sz="800"/>
              <a:pPr algn="r"/>
              <a:t>7</a:t>
            </a:fld>
            <a:endParaRPr lang="en-US" sz="800"/>
          </a:p>
        </p:txBody>
      </p:sp>
      <p:sp>
        <p:nvSpPr>
          <p:cNvPr id="2" name="Slide Number Placeholder 1"/>
          <p:cNvSpPr>
            <a:spLocks noGrp="1"/>
          </p:cNvSpPr>
          <p:nvPr>
            <p:ph type="sldNum" sz="quarter" idx="10"/>
          </p:nvPr>
        </p:nvSpPr>
        <p:spPr/>
        <p:txBody>
          <a:bodyPr/>
          <a:lstStyle/>
          <a:p>
            <a:pPr>
              <a:defRPr/>
            </a:pPr>
            <a:fld id="{5C31B739-3EF7-497A-8477-482ED7CEAACD}"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a:xfrm>
            <a:off x="152400" y="381000"/>
            <a:ext cx="7772400" cy="715963"/>
          </a:xfrm>
        </p:spPr>
        <p:txBody>
          <a:bodyPr/>
          <a:lstStyle/>
          <a:p>
            <a:r>
              <a:rPr lang="en-US" smtClean="0"/>
              <a:t>Assessment: Health Services</a:t>
            </a:r>
            <a:r>
              <a:rPr lang="en-US" sz="2800" smtClean="0"/>
              <a:t>, cont’d.</a:t>
            </a:r>
          </a:p>
        </p:txBody>
      </p:sp>
      <p:sp>
        <p:nvSpPr>
          <p:cNvPr id="24578" name="Content Placeholder 2"/>
          <p:cNvSpPr>
            <a:spLocks noGrp="1"/>
          </p:cNvSpPr>
          <p:nvPr>
            <p:ph idx="1"/>
          </p:nvPr>
        </p:nvSpPr>
        <p:spPr/>
        <p:txBody>
          <a:bodyPr/>
          <a:lstStyle/>
          <a:p>
            <a:pPr>
              <a:defRPr/>
            </a:pPr>
            <a:r>
              <a:rPr lang="en-US" dirty="0" smtClean="0"/>
              <a:t>Does the individual require services or supports related to health conditions?</a:t>
            </a:r>
          </a:p>
          <a:p>
            <a:pPr marL="0" indent="0">
              <a:buFontTx/>
              <a:buNone/>
              <a:defRPr/>
            </a:pPr>
            <a:endParaRPr lang="en-US" sz="1000" dirty="0" smtClean="0"/>
          </a:p>
          <a:p>
            <a:pPr>
              <a:defRPr/>
            </a:pPr>
            <a:r>
              <a:rPr lang="en-US" dirty="0" smtClean="0"/>
              <a:t>For example, does the person have diabetes?  </a:t>
            </a:r>
          </a:p>
          <a:p>
            <a:pPr lvl="1">
              <a:defRPr/>
            </a:pPr>
            <a:r>
              <a:rPr lang="en-US" sz="2800" dirty="0" smtClean="0"/>
              <a:t>If so how is it managed?</a:t>
            </a:r>
          </a:p>
          <a:p>
            <a:pPr lvl="1">
              <a:defRPr/>
            </a:pPr>
            <a:r>
              <a:rPr lang="en-US" sz="2800" dirty="0" smtClean="0"/>
              <a:t>How could it be managed?</a:t>
            </a:r>
          </a:p>
          <a:p>
            <a:pPr>
              <a:buFontTx/>
              <a:buNone/>
              <a:defRPr/>
            </a:pPr>
            <a:endParaRPr lang="en-US" dirty="0" smtClean="0"/>
          </a:p>
        </p:txBody>
      </p:sp>
      <p:sp>
        <p:nvSpPr>
          <p:cNvPr id="25603"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C08CDE9B-1AA6-42CC-9191-1969DE2EB040}" type="slidenum">
              <a:rPr lang="en-US" sz="800"/>
              <a:pPr algn="r"/>
              <a:t>8</a:t>
            </a:fld>
            <a:endParaRPr lang="en-US" sz="800"/>
          </a:p>
        </p:txBody>
      </p:sp>
      <p:sp>
        <p:nvSpPr>
          <p:cNvPr id="2" name="Slide Number Placeholder 1"/>
          <p:cNvSpPr>
            <a:spLocks noGrp="1"/>
          </p:cNvSpPr>
          <p:nvPr>
            <p:ph type="sldNum" sz="quarter" idx="10"/>
          </p:nvPr>
        </p:nvSpPr>
        <p:spPr/>
        <p:txBody>
          <a:bodyPr/>
          <a:lstStyle/>
          <a:p>
            <a:pPr>
              <a:defRPr/>
            </a:pPr>
            <a:fld id="{D2CE7C0E-EDBC-4AAF-9145-65EBB4EC325F}" type="slidenum">
              <a:rPr lang="en-US" smtClean="0"/>
              <a:pPr>
                <a:defRPr/>
              </a:pPr>
              <a:t>8</a:t>
            </a:fld>
            <a:endParaRPr lang="en-US"/>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UTHOR_TEXT" val="Bruce Darling"/>
  <p:tag name="COPYRIGHT_TEXT" val="ILRU 2011"/>
  <p:tag name="DATE_TEXT" val="September 8, 2011"/>
  <p:tag name="TITLE_TEXT" val="Nursing Home Transition, Part 2: Assessment &amp; Planning - Assisting Individuals in Defining their Needs"/>
  <p:tag name="VERSION_TEXT" val="1.0"/>
  <p:tag name="COURSE_TEXT" val="New Community Opportunities Center 4-Part Webinar Series"/>
</p:tagLst>
</file>

<file path=ppt/tags/tag2.xml><?xml version="1.0" encoding="utf-8"?>
<p:tagLst xmlns:a="http://schemas.openxmlformats.org/drawingml/2006/main" xmlns:r="http://schemas.openxmlformats.org/officeDocument/2006/relationships" xmlns:p="http://schemas.openxmlformats.org/presentationml/2006/main">
  <p:tag name="SLIDE_TITLE" val="Nursing Home Transition 4-Part Webinar Series"/>
</p:tagLst>
</file>

<file path=ppt/tags/tag3.xml><?xml version="1.0" encoding="utf-8"?>
<p:tagLst xmlns:a="http://schemas.openxmlformats.org/drawingml/2006/main" xmlns:r="http://schemas.openxmlformats.org/officeDocument/2006/relationships" xmlns:p="http://schemas.openxmlformats.org/presentationml/2006/main">
  <p:tag name="SLIDE_TITLE" val="Part 2: Assessment &amp; Planning - Assisting Individuals in Definining their Needs"/>
</p:tagLst>
</file>

<file path=ppt/tags/tag4.xml><?xml version="1.0" encoding="utf-8"?>
<p:tagLst xmlns:a="http://schemas.openxmlformats.org/drawingml/2006/main" xmlns:r="http://schemas.openxmlformats.org/officeDocument/2006/relationships" xmlns:p="http://schemas.openxmlformats.org/presentationml/2006/main">
  <p:tag name="SLIDE_TITLE" val="Questions and Answers 2"/>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3180</TotalTime>
  <Words>1331</Words>
  <Application>Microsoft Office PowerPoint</Application>
  <PresentationFormat>On-screen Show (4:3)</PresentationFormat>
  <Paragraphs>299</Paragraphs>
  <Slides>35</Slides>
  <Notes>35</Notes>
  <HiddenSlides>0</HiddenSlides>
  <MMClips>0</MMClips>
  <ScaleCrop>false</ScaleCrop>
  <HeadingPairs>
    <vt:vector size="6" baseType="variant">
      <vt:variant>
        <vt:lpstr>Fonts Used</vt:lpstr>
      </vt:variant>
      <vt:variant>
        <vt:i4>5</vt:i4>
      </vt:variant>
      <vt:variant>
        <vt:lpstr>Design Template</vt:lpstr>
      </vt:variant>
      <vt:variant>
        <vt:i4>1</vt:i4>
      </vt:variant>
      <vt:variant>
        <vt:lpstr>Slide Titles</vt:lpstr>
      </vt:variant>
      <vt:variant>
        <vt:i4>35</vt:i4>
      </vt:variant>
    </vt:vector>
  </HeadingPairs>
  <TitlesOfParts>
    <vt:vector size="41" baseType="lpstr">
      <vt:lpstr>Arial</vt:lpstr>
      <vt:lpstr>Arial Rounded MT Bold</vt:lpstr>
      <vt:lpstr>Tahoma</vt:lpstr>
      <vt:lpstr>ＭＳ Ｐゴシック</vt:lpstr>
      <vt:lpstr>Symbol</vt:lpstr>
      <vt:lpstr>Default Design</vt:lpstr>
      <vt:lpstr>Slide 0</vt:lpstr>
      <vt:lpstr>Slide 1</vt:lpstr>
      <vt:lpstr>Purpose of the Project</vt:lpstr>
      <vt:lpstr>Community Alternatives Project Team</vt:lpstr>
      <vt:lpstr>Assessment: Purpose</vt:lpstr>
      <vt:lpstr>Assessment: How to Conduct</vt:lpstr>
      <vt:lpstr>Assessment: Components</vt:lpstr>
      <vt:lpstr>Assessment: Health Services </vt:lpstr>
      <vt:lpstr>Assessment: Health Services, cont’d.</vt:lpstr>
      <vt:lpstr>Assessment: Health Services, cont’d. 2</vt:lpstr>
      <vt:lpstr>Assessment: Mental Health &amp; Addiction Services</vt:lpstr>
      <vt:lpstr>Assessment: Social Supports</vt:lpstr>
      <vt:lpstr>Assessment: Housing</vt:lpstr>
      <vt:lpstr>Assessment: Transportation</vt:lpstr>
      <vt:lpstr>Assessment: Volunteering /  Education /Employment</vt:lpstr>
      <vt:lpstr>Assessment: Volunteering /  Education /Employment, cont’d.</vt:lpstr>
      <vt:lpstr>Assessment: Advocacy</vt:lpstr>
      <vt:lpstr>Assessment: Financial Resources</vt:lpstr>
      <vt:lpstr>Questions and Answers</vt:lpstr>
      <vt:lpstr>Conducting the Initial Interview</vt:lpstr>
      <vt:lpstr> Initial Interview: Talk About Trust  and Honesty  </vt:lpstr>
      <vt:lpstr>The Initial Interview: Obtain Demographic Information </vt:lpstr>
      <vt:lpstr>The Initial Interview: Get Background Information </vt:lpstr>
      <vt:lpstr>The Initial Interview</vt:lpstr>
      <vt:lpstr>The Initial Interview: Tough Conversations</vt:lpstr>
      <vt:lpstr>The Initial Interview: Some Common Questions </vt:lpstr>
      <vt:lpstr>The Initial Interview: Some Common Questions, cont’d.</vt:lpstr>
      <vt:lpstr>The Initial Interview: Some Common Questions, cont’d. 2</vt:lpstr>
      <vt:lpstr>Tips for Successful Interviewing </vt:lpstr>
      <vt:lpstr>Tips for Successful Interviewing, cont’d.</vt:lpstr>
      <vt:lpstr>Tips for Successful Interviewing, cont’d. 2</vt:lpstr>
      <vt:lpstr>Questions and Answers</vt:lpstr>
      <vt:lpstr>Contact Information</vt:lpstr>
      <vt:lpstr>Wrap Up and Evaluation</vt:lpstr>
      <vt:lpstr>New Community Opportunities  Attribution</vt:lpstr>
    </vt:vector>
  </TitlesOfParts>
  <Company>Tirr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NCO presents...</dc:title>
  <dc:creator>eubanks</dc:creator>
  <cp:lastModifiedBy>mgordon</cp:lastModifiedBy>
  <cp:revision>193</cp:revision>
  <dcterms:created xsi:type="dcterms:W3CDTF">2010-11-10T14:07:53Z</dcterms:created>
  <dcterms:modified xsi:type="dcterms:W3CDTF">2011-09-06T18:09:18Z</dcterms:modified>
</cp:coreProperties>
</file>