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42"/>
  </p:notesMasterIdLst>
  <p:handoutMasterIdLst>
    <p:handoutMasterId r:id="rId43"/>
  </p:handoutMasterIdLst>
  <p:sldIdLst>
    <p:sldId id="399" r:id="rId2"/>
    <p:sldId id="440" r:id="rId3"/>
    <p:sldId id="405" r:id="rId4"/>
    <p:sldId id="441" r:id="rId5"/>
    <p:sldId id="407" r:id="rId6"/>
    <p:sldId id="409" r:id="rId7"/>
    <p:sldId id="410" r:id="rId8"/>
    <p:sldId id="411" r:id="rId9"/>
    <p:sldId id="412" r:id="rId10"/>
    <p:sldId id="413" r:id="rId11"/>
    <p:sldId id="414" r:id="rId12"/>
    <p:sldId id="415" r:id="rId13"/>
    <p:sldId id="429" r:id="rId14"/>
    <p:sldId id="428" r:id="rId15"/>
    <p:sldId id="416" r:id="rId16"/>
    <p:sldId id="417" r:id="rId17"/>
    <p:sldId id="418" r:id="rId18"/>
    <p:sldId id="419" r:id="rId19"/>
    <p:sldId id="420" r:id="rId20"/>
    <p:sldId id="421" r:id="rId21"/>
    <p:sldId id="422" r:id="rId22"/>
    <p:sldId id="423" r:id="rId23"/>
    <p:sldId id="424" r:id="rId24"/>
    <p:sldId id="380" r:id="rId25"/>
    <p:sldId id="425" r:id="rId26"/>
    <p:sldId id="430" r:id="rId27"/>
    <p:sldId id="431" r:id="rId28"/>
    <p:sldId id="432" r:id="rId29"/>
    <p:sldId id="433" r:id="rId30"/>
    <p:sldId id="434" r:id="rId31"/>
    <p:sldId id="435" r:id="rId32"/>
    <p:sldId id="436" r:id="rId33"/>
    <p:sldId id="437" r:id="rId34"/>
    <p:sldId id="438" r:id="rId35"/>
    <p:sldId id="426" r:id="rId36"/>
    <p:sldId id="439" r:id="rId37"/>
    <p:sldId id="390" r:id="rId38"/>
    <p:sldId id="427" r:id="rId39"/>
    <p:sldId id="330" r:id="rId40"/>
    <p:sldId id="355" r:id="rId41"/>
  </p:sldIdLst>
  <p:sldSz cx="9144000" cy="6858000" type="screen4x3"/>
  <p:notesSz cx="6858000" cy="9144000"/>
  <p:custDataLst>
    <p:tags r:id="rId44"/>
  </p:custDataLst>
  <p:defaultTextStyle>
    <a:defPPr>
      <a:defRPr lang="en-US"/>
    </a:defPPr>
    <a:lvl1pPr algn="l" rtl="0" fontAlgn="base">
      <a:spcBef>
        <a:spcPct val="0"/>
      </a:spcBef>
      <a:spcAft>
        <a:spcPct val="0"/>
      </a:spcAft>
      <a:defRPr sz="2000" b="1" kern="1200">
        <a:solidFill>
          <a:schemeClr val="tx1"/>
        </a:solidFill>
        <a:latin typeface="Arial" charset="0"/>
        <a:ea typeface="+mn-ea"/>
        <a:cs typeface="Arial" charset="0"/>
      </a:defRPr>
    </a:lvl1pPr>
    <a:lvl2pPr marL="457200" algn="l" rtl="0" fontAlgn="base">
      <a:spcBef>
        <a:spcPct val="0"/>
      </a:spcBef>
      <a:spcAft>
        <a:spcPct val="0"/>
      </a:spcAft>
      <a:defRPr sz="2000" b="1" kern="1200">
        <a:solidFill>
          <a:schemeClr val="tx1"/>
        </a:solidFill>
        <a:latin typeface="Arial" charset="0"/>
        <a:ea typeface="+mn-ea"/>
        <a:cs typeface="Arial" charset="0"/>
      </a:defRPr>
    </a:lvl2pPr>
    <a:lvl3pPr marL="914400" algn="l" rtl="0" fontAlgn="base">
      <a:spcBef>
        <a:spcPct val="0"/>
      </a:spcBef>
      <a:spcAft>
        <a:spcPct val="0"/>
      </a:spcAft>
      <a:defRPr sz="2000" b="1" kern="1200">
        <a:solidFill>
          <a:schemeClr val="tx1"/>
        </a:solidFill>
        <a:latin typeface="Arial" charset="0"/>
        <a:ea typeface="+mn-ea"/>
        <a:cs typeface="Arial" charset="0"/>
      </a:defRPr>
    </a:lvl3pPr>
    <a:lvl4pPr marL="1371600" algn="l" rtl="0" fontAlgn="base">
      <a:spcBef>
        <a:spcPct val="0"/>
      </a:spcBef>
      <a:spcAft>
        <a:spcPct val="0"/>
      </a:spcAft>
      <a:defRPr sz="2000" b="1" kern="1200">
        <a:solidFill>
          <a:schemeClr val="tx1"/>
        </a:solidFill>
        <a:latin typeface="Arial" charset="0"/>
        <a:ea typeface="+mn-ea"/>
        <a:cs typeface="Arial" charset="0"/>
      </a:defRPr>
    </a:lvl4pPr>
    <a:lvl5pPr marL="1828800" algn="l" rtl="0" fontAlgn="base">
      <a:spcBef>
        <a:spcPct val="0"/>
      </a:spcBef>
      <a:spcAft>
        <a:spcPct val="0"/>
      </a:spcAft>
      <a:defRPr sz="2000" b="1" kern="1200">
        <a:solidFill>
          <a:schemeClr val="tx1"/>
        </a:solidFill>
        <a:latin typeface="Arial" charset="0"/>
        <a:ea typeface="+mn-ea"/>
        <a:cs typeface="Arial" charset="0"/>
      </a:defRPr>
    </a:lvl5pPr>
    <a:lvl6pPr marL="2286000" algn="l" defTabSz="914400" rtl="0" eaLnBrk="1" latinLnBrk="0" hangingPunct="1">
      <a:defRPr sz="2000" b="1" kern="1200">
        <a:solidFill>
          <a:schemeClr val="tx1"/>
        </a:solidFill>
        <a:latin typeface="Arial" charset="0"/>
        <a:ea typeface="+mn-ea"/>
        <a:cs typeface="Arial" charset="0"/>
      </a:defRPr>
    </a:lvl6pPr>
    <a:lvl7pPr marL="2743200" algn="l" defTabSz="914400" rtl="0" eaLnBrk="1" latinLnBrk="0" hangingPunct="1">
      <a:defRPr sz="2000" b="1" kern="1200">
        <a:solidFill>
          <a:schemeClr val="tx1"/>
        </a:solidFill>
        <a:latin typeface="Arial" charset="0"/>
        <a:ea typeface="+mn-ea"/>
        <a:cs typeface="Arial" charset="0"/>
      </a:defRPr>
    </a:lvl7pPr>
    <a:lvl8pPr marL="3200400" algn="l" defTabSz="914400" rtl="0" eaLnBrk="1" latinLnBrk="0" hangingPunct="1">
      <a:defRPr sz="2000" b="1" kern="1200">
        <a:solidFill>
          <a:schemeClr val="tx1"/>
        </a:solidFill>
        <a:latin typeface="Arial" charset="0"/>
        <a:ea typeface="+mn-ea"/>
        <a:cs typeface="Arial" charset="0"/>
      </a:defRPr>
    </a:lvl8pPr>
    <a:lvl9pPr marL="3657600" algn="l" defTabSz="914400" rtl="0" eaLnBrk="1" latinLnBrk="0" hangingPunct="1">
      <a:defRPr sz="20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99"/>
    <a:srgbClr val="000099"/>
    <a:srgbClr val="CCFFFF"/>
    <a:srgbClr val="000066"/>
    <a:srgbClr val="CC3300"/>
    <a:srgbClr val="FF3300"/>
    <a:srgbClr val="DA2A00"/>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19" autoAdjust="0"/>
    <p:restoredTop sz="94610" autoAdjust="0"/>
  </p:normalViewPr>
  <p:slideViewPr>
    <p:cSldViewPr>
      <p:cViewPr>
        <p:scale>
          <a:sx n="75" d="100"/>
          <a:sy n="75"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542"/>
    </p:cViewPr>
  </p:sorterViewPr>
  <p:notesViewPr>
    <p:cSldViewPr>
      <p:cViewPr varScale="1">
        <p:scale>
          <a:sx n="56" d="100"/>
          <a:sy n="56" d="100"/>
        </p:scale>
        <p:origin x="-181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28675"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28676"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3219E87A-E6CB-494D-9EB9-D572214BDD18}"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FA4FD0A1-96ED-4758-AFB4-5706575C6D9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p:spPr>
        <p:txBody>
          <a:bodyPr/>
          <a:lstStyle/>
          <a:p>
            <a:endParaRPr lang="en-US" smtClean="0"/>
          </a:p>
        </p:txBody>
      </p:sp>
      <p:sp>
        <p:nvSpPr>
          <p:cNvPr id="58371" name="Slide Number Placeholder 3"/>
          <p:cNvSpPr>
            <a:spLocks noGrp="1"/>
          </p:cNvSpPr>
          <p:nvPr>
            <p:ph type="sldNum" sz="quarter" idx="5"/>
          </p:nvPr>
        </p:nvSpPr>
        <p:spPr>
          <a:noFill/>
          <a:ln>
            <a:miter lim="800000"/>
            <a:headEnd/>
            <a:tailEnd/>
          </a:ln>
        </p:spPr>
        <p:txBody>
          <a:bodyPr/>
          <a:lstStyle/>
          <a:p>
            <a:fld id="{4408124A-57D1-477F-9E89-B99C5A80951D}" type="slidenum">
              <a:rPr lang="en-US" smtClean="0">
                <a:cs typeface="Arial" charset="0"/>
              </a:rPr>
              <a:pPr/>
              <a:t>39</a:t>
            </a:fld>
            <a:endParaRPr lang="en-US"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2873A23-578A-4432-AC64-2BB18AE2A3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B4B81E6-51BB-4B71-A59A-D33B81A4402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5848E81-3BAA-4B68-B343-ED0C36DE681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4D0C91B0-73C5-4FE0-B50E-3BA6D4E4910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81652-3347-4697-86C2-384EA40EF9FA}"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70984A83-AEBF-43A9-9E3E-C68255DE373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7037148-1801-4ADF-8A15-C69611AC9C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B32CF52-5CD9-4789-A105-143653C73F7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6329EB5-1E5E-468B-B57D-5E165DC2B63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F53817A-8A53-4881-B1AF-C6D13C249D9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10C27FA-E5D2-4FC5-BC2E-BA5F3EB1B5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5100DF-2EB4-4E57-B8EF-E6CA0F420B3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6903E7D-0550-441D-8BC1-7E3AC4C18BC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a:srcRect/>
          <a:stretch>
            <a:fillRect/>
          </a:stretch>
        </p:blipFill>
        <p:spPr bwMode="auto">
          <a:xfrm>
            <a:off x="7924800" y="152400"/>
            <a:ext cx="990600" cy="471488"/>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CACE1F46-4454-4BAD-86D4-CB225E35793E}"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w="9525">
            <a:noFill/>
            <a:miter lim="800000"/>
            <a:headEnd/>
            <a:tailEnd/>
          </a:ln>
          <a:effectLst/>
        </p:spPr>
        <p:txBody>
          <a:bodyPr>
            <a:spAutoFit/>
          </a:bodyPr>
          <a:lstStyle/>
          <a:p>
            <a:pPr>
              <a:defRPr/>
            </a:pPr>
            <a:r>
              <a:rPr lang="en-US" sz="800">
                <a:latin typeface="Arial" pitchFamily="34" charset="0"/>
                <a:cs typeface="+mn-cs"/>
              </a:rPr>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p:hf hd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www.wiki.ilru.net/index.php/NHT"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s://vovici.com/wsb.dll/s/12291g4c0fd"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4D730288-093C-45E9-8EAB-DAE1E0FBE34E}" type="slidenum">
              <a:rPr lang="en-US" sz="800">
                <a:ea typeface="ＭＳ Ｐゴシック" pitchFamily="1" charset="-128"/>
              </a:rPr>
              <a:pPr algn="r"/>
              <a:t>0</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smtClean="0">
                <a:solidFill>
                  <a:srgbClr val="000099"/>
                </a:solidFill>
                <a:effectLst>
                  <a:outerShdw blurRad="38100" dist="38100" dir="2700000" algn="tl">
                    <a:srgbClr val="C0C0C0"/>
                  </a:outerShdw>
                </a:effectLst>
                <a:latin typeface="Arial Rounded MT Bold" pitchFamily="34" charset="0"/>
                <a:ea typeface="ＭＳ Ｐゴシック" pitchFamily="34" charset="-128"/>
              </a:rPr>
              <a:t>Nursing Home Transition 4-Part Webinar Series</a:t>
            </a:r>
          </a:p>
          <a:p>
            <a:pPr marL="0" indent="0" algn="ctr" eaLnBrk="1" hangingPunct="1">
              <a:lnSpc>
                <a:spcPct val="90000"/>
              </a:lnSpc>
              <a:buFontTx/>
              <a:buNone/>
              <a:defRPr/>
            </a:pPr>
            <a:endParaRPr lang="en-US" sz="1000" b="1" smtClean="0">
              <a:solidFill>
                <a:srgbClr val="000099"/>
              </a:solidFill>
              <a:latin typeface="Arial Rounded MT Bold" pitchFamily="34" charset="0"/>
              <a:ea typeface="ＭＳ Ｐゴシック" pitchFamily="34" charset="-128"/>
            </a:endParaRPr>
          </a:p>
          <a:p>
            <a:pPr marL="0" indent="0" algn="ctr" eaLnBrk="1" hangingPunct="1">
              <a:lnSpc>
                <a:spcPct val="90000"/>
              </a:lnSpc>
              <a:buFontTx/>
              <a:buNone/>
              <a:defRPr/>
            </a:pPr>
            <a:r>
              <a:rPr lang="en-US" smtClean="0">
                <a:solidFill>
                  <a:srgbClr val="000099"/>
                </a:solidFill>
                <a:latin typeface="Arial Rounded MT Bold" pitchFamily="34" charset="0"/>
                <a:ea typeface="ＭＳ Ｐゴシック" pitchFamily="34" charset="-128"/>
              </a:rPr>
              <a:t>Part 3: Preparing for and Making the Move</a:t>
            </a:r>
            <a:endParaRPr lang="en-US" sz="11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October 5, 2011</a:t>
            </a:r>
          </a:p>
          <a:p>
            <a:pPr marL="0" indent="0" algn="ctr">
              <a:lnSpc>
                <a:spcPct val="90000"/>
              </a:lnSpc>
              <a:buFontTx/>
              <a:buNone/>
              <a:defRPr/>
            </a:pPr>
            <a:endParaRPr lang="en-US"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Presented by:</a:t>
            </a: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eaLnBrk="1" hangingPunct="1">
              <a:lnSpc>
                <a:spcPct val="90000"/>
              </a:lnSpc>
              <a:buFontTx/>
              <a:buNone/>
              <a:defRPr/>
            </a:pPr>
            <a:r>
              <a:rPr lang="en-US" i="1" smtClean="0">
                <a:solidFill>
                  <a:srgbClr val="333399"/>
                </a:solidFill>
                <a:effectLst>
                  <a:outerShdw blurRad="38100" dist="38100" dir="2700000" algn="tl">
                    <a:srgbClr val="C0C0C0"/>
                  </a:outerShdw>
                </a:effectLst>
                <a:latin typeface="Arial Rounded MT Bold" pitchFamily="34" charset="0"/>
                <a:ea typeface="ＭＳ Ｐゴシック" pitchFamily="34" charset="-128"/>
              </a:rPr>
              <a:t>Bruce Darling</a:t>
            </a:r>
            <a:endParaRPr lang="en-US" smtClean="0">
              <a:solidFill>
                <a:srgbClr val="000099"/>
              </a:solidFill>
              <a:effectLst>
                <a:outerShdw blurRad="38100" dist="38100" dir="2700000" algn="tl">
                  <a:srgbClr val="C0C0C0"/>
                </a:outerShdw>
              </a:effectLst>
              <a:latin typeface="Arial Rounded MT Bold" pitchFamily="34" charset="0"/>
              <a:ea typeface="ＭＳ Ｐゴシック" pitchFamily="34" charset="-128"/>
            </a:endParaRPr>
          </a:p>
          <a:p>
            <a:pPr marL="0" indent="0" algn="ctr" eaLnBrk="1" hangingPunct="1">
              <a:lnSpc>
                <a:spcPct val="90000"/>
              </a:lnSpc>
              <a:buFontTx/>
              <a:buNone/>
              <a:defRPr/>
            </a:pPr>
            <a:endParaRPr lang="en-US" sz="2000" i="1" smtClean="0">
              <a:solidFill>
                <a:srgbClr val="333399"/>
              </a:solidFill>
              <a:latin typeface="Arial Rounded MT Bold" pitchFamily="34" charset="0"/>
              <a:ea typeface="ＭＳ Ｐゴシック" pitchFamily="34" charset="-128"/>
            </a:endParaRPr>
          </a:p>
          <a:p>
            <a:pPr marL="0" indent="0" algn="ctr" eaLnBrk="1" hangingPunct="1">
              <a:lnSpc>
                <a:spcPct val="90000"/>
              </a:lnSpc>
              <a:buFontTx/>
              <a:buNone/>
              <a:defRPr/>
            </a:pPr>
            <a:endParaRPr lang="en-US" sz="2400" smtClean="0">
              <a:solidFill>
                <a:srgbClr val="333399"/>
              </a:solidFill>
              <a:latin typeface="Arial Rounded MT Bold" pitchFamily="34" charset="0"/>
              <a:ea typeface="ＭＳ Ｐゴシック" pitchFamily="34"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a:xfrm>
            <a:off x="152400" y="381000"/>
            <a:ext cx="7696200" cy="715963"/>
          </a:xfrm>
        </p:spPr>
        <p:txBody>
          <a:bodyPr/>
          <a:lstStyle/>
          <a:p>
            <a:r>
              <a:rPr lang="en-US" smtClean="0"/>
              <a:t>Personal Assistance</a:t>
            </a:r>
          </a:p>
        </p:txBody>
      </p:sp>
      <p:sp>
        <p:nvSpPr>
          <p:cNvPr id="26626" name="Content Placeholder 2"/>
          <p:cNvSpPr>
            <a:spLocks noGrp="1"/>
          </p:cNvSpPr>
          <p:nvPr>
            <p:ph idx="4294967295"/>
          </p:nvPr>
        </p:nvSpPr>
        <p:spPr/>
        <p:txBody>
          <a:bodyPr/>
          <a:lstStyle/>
          <a:p>
            <a:pPr>
              <a:buFontTx/>
              <a:buNone/>
            </a:pPr>
            <a:r>
              <a:rPr lang="en-US" smtClean="0"/>
              <a:t>Based on the needs assessment, identify:</a:t>
            </a:r>
          </a:p>
          <a:p>
            <a:r>
              <a:rPr lang="en-US" smtClean="0"/>
              <a:t>Available formal services</a:t>
            </a:r>
          </a:p>
          <a:p>
            <a:r>
              <a:rPr lang="en-US" smtClean="0"/>
              <a:t>Available informal supports</a:t>
            </a:r>
          </a:p>
          <a:p>
            <a:r>
              <a:rPr lang="en-US" smtClean="0"/>
              <a:t>Training needs for managing attendants</a:t>
            </a:r>
          </a:p>
          <a:p>
            <a:r>
              <a:rPr lang="en-US" smtClean="0"/>
              <a:t>Additional gaps that need to be addressed</a:t>
            </a:r>
          </a:p>
        </p:txBody>
      </p:sp>
      <p:sp>
        <p:nvSpPr>
          <p:cNvPr id="2662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5DBF044-8872-42F3-9A5E-E29509833BAF}" type="slidenum">
              <a:rPr lang="en-US" sz="800"/>
              <a:pPr algn="r"/>
              <a:t>9</a:t>
            </a:fld>
            <a:endParaRPr lang="en-US" sz="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152400" y="381000"/>
            <a:ext cx="7696200" cy="715963"/>
          </a:xfrm>
        </p:spPr>
        <p:txBody>
          <a:bodyPr/>
          <a:lstStyle/>
          <a:p>
            <a:r>
              <a:rPr lang="en-US" smtClean="0"/>
              <a:t>Assistive Technology</a:t>
            </a:r>
          </a:p>
        </p:txBody>
      </p:sp>
      <p:sp>
        <p:nvSpPr>
          <p:cNvPr id="27650" name="Content Placeholder 2"/>
          <p:cNvSpPr>
            <a:spLocks noGrp="1"/>
          </p:cNvSpPr>
          <p:nvPr>
            <p:ph idx="4294967295"/>
          </p:nvPr>
        </p:nvSpPr>
        <p:spPr/>
        <p:txBody>
          <a:bodyPr/>
          <a:lstStyle/>
          <a:p>
            <a:r>
              <a:rPr lang="en-US" smtClean="0"/>
              <a:t>Hearing aids and other amplification devices </a:t>
            </a:r>
          </a:p>
          <a:p>
            <a:r>
              <a:rPr lang="en-US" smtClean="0"/>
              <a:t>Environmental controls</a:t>
            </a:r>
          </a:p>
          <a:p>
            <a:r>
              <a:rPr lang="en-US" smtClean="0"/>
              <a:t>Toilets and showers equipped with grab bars </a:t>
            </a:r>
          </a:p>
          <a:p>
            <a:r>
              <a:rPr lang="en-US" smtClean="0"/>
              <a:t>Door levers instead of knobs  </a:t>
            </a:r>
          </a:p>
          <a:p>
            <a:r>
              <a:rPr lang="en-US" smtClean="0"/>
              <a:t>Low-tech (and inexpensive) solutions</a:t>
            </a:r>
          </a:p>
        </p:txBody>
      </p:sp>
      <p:sp>
        <p:nvSpPr>
          <p:cNvPr id="2765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F653962-18C1-4F7E-9906-91E6286CDA68}" type="slidenum">
              <a:rPr lang="en-US" sz="800"/>
              <a:pPr algn="r"/>
              <a:t>10</a:t>
            </a:fld>
            <a:endParaRPr lang="en-US" sz="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152400" y="381000"/>
            <a:ext cx="7696200" cy="715963"/>
          </a:xfrm>
        </p:spPr>
        <p:txBody>
          <a:bodyPr/>
          <a:lstStyle/>
          <a:p>
            <a:r>
              <a:rPr lang="en-US" smtClean="0"/>
              <a:t>Health Care</a:t>
            </a:r>
          </a:p>
        </p:txBody>
      </p:sp>
      <p:sp>
        <p:nvSpPr>
          <p:cNvPr id="28674" name="Content Placeholder 2"/>
          <p:cNvSpPr>
            <a:spLocks noGrp="1"/>
          </p:cNvSpPr>
          <p:nvPr>
            <p:ph idx="4294967295"/>
          </p:nvPr>
        </p:nvSpPr>
        <p:spPr>
          <a:xfrm>
            <a:off x="457200" y="1295400"/>
            <a:ext cx="8001000" cy="4876800"/>
          </a:xfrm>
        </p:spPr>
        <p:txBody>
          <a:bodyPr/>
          <a:lstStyle/>
          <a:p>
            <a:r>
              <a:rPr lang="en-US" smtClean="0"/>
              <a:t>General medical care, including primary care physician and dentist</a:t>
            </a:r>
          </a:p>
          <a:p>
            <a:r>
              <a:rPr lang="en-US" smtClean="0"/>
              <a:t>Specialty medical care</a:t>
            </a:r>
          </a:p>
          <a:p>
            <a:r>
              <a:rPr lang="en-US" smtClean="0"/>
              <a:t>Durable medical equipment, including wheelchairs, hospital beds, transfer benches, commodes</a:t>
            </a:r>
          </a:p>
        </p:txBody>
      </p:sp>
      <p:sp>
        <p:nvSpPr>
          <p:cNvPr id="2867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A8882C0C-C8A3-494D-AED1-098A7AFC2B37}" type="slidenum">
              <a:rPr lang="en-US" sz="800"/>
              <a:pPr algn="r"/>
              <a:t>11</a:t>
            </a:fld>
            <a:endParaRPr lang="en-US" sz="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152400" y="381000"/>
            <a:ext cx="7696200" cy="715963"/>
          </a:xfrm>
        </p:spPr>
        <p:txBody>
          <a:bodyPr/>
          <a:lstStyle/>
          <a:p>
            <a:r>
              <a:rPr lang="en-US" smtClean="0"/>
              <a:t>Mental Health Services/Supports</a:t>
            </a:r>
          </a:p>
        </p:txBody>
      </p:sp>
      <p:sp>
        <p:nvSpPr>
          <p:cNvPr id="29698" name="Content Placeholder 2"/>
          <p:cNvSpPr>
            <a:spLocks noGrp="1"/>
          </p:cNvSpPr>
          <p:nvPr>
            <p:ph idx="4294967295"/>
          </p:nvPr>
        </p:nvSpPr>
        <p:spPr/>
        <p:txBody>
          <a:bodyPr/>
          <a:lstStyle/>
          <a:p>
            <a:pPr>
              <a:buFontTx/>
              <a:buNone/>
            </a:pPr>
            <a:r>
              <a:rPr lang="en-US" smtClean="0"/>
              <a:t>Address needs identified during the assessment </a:t>
            </a:r>
          </a:p>
          <a:p>
            <a:pPr>
              <a:buFontTx/>
              <a:buNone/>
            </a:pPr>
            <a:r>
              <a:rPr lang="en-US" smtClean="0"/>
              <a:t>These supports could include:</a:t>
            </a:r>
          </a:p>
          <a:p>
            <a:r>
              <a:rPr lang="en-US" smtClean="0"/>
              <a:t>psychiatric services</a:t>
            </a:r>
          </a:p>
          <a:p>
            <a:r>
              <a:rPr lang="en-US" smtClean="0"/>
              <a:t>peer counseling</a:t>
            </a:r>
          </a:p>
          <a:p>
            <a:r>
              <a:rPr lang="en-US" smtClean="0"/>
              <a:t>crisis-intervention</a:t>
            </a:r>
          </a:p>
          <a:p>
            <a:r>
              <a:rPr lang="en-US" smtClean="0"/>
              <a:t>medication</a:t>
            </a:r>
          </a:p>
        </p:txBody>
      </p:sp>
      <p:sp>
        <p:nvSpPr>
          <p:cNvPr id="2969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E00AF85-BB8F-445B-BFFA-1D936C8ACE62}" type="slidenum">
              <a:rPr lang="en-US" sz="800"/>
              <a:pPr algn="r"/>
              <a:t>12</a:t>
            </a:fld>
            <a:endParaRPr lang="en-US" sz="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152400" y="381000"/>
            <a:ext cx="7696200" cy="715963"/>
          </a:xfrm>
        </p:spPr>
        <p:txBody>
          <a:bodyPr/>
          <a:lstStyle/>
          <a:p>
            <a:r>
              <a:rPr lang="en-US" smtClean="0"/>
              <a:t>Addiction Services and Supports</a:t>
            </a:r>
          </a:p>
        </p:txBody>
      </p:sp>
      <p:sp>
        <p:nvSpPr>
          <p:cNvPr id="30722" name="Content Placeholder 2"/>
          <p:cNvSpPr>
            <a:spLocks noGrp="1"/>
          </p:cNvSpPr>
          <p:nvPr>
            <p:ph idx="4294967295"/>
          </p:nvPr>
        </p:nvSpPr>
        <p:spPr>
          <a:xfrm>
            <a:off x="457200" y="1295400"/>
            <a:ext cx="8153400" cy="4876800"/>
          </a:xfrm>
        </p:spPr>
        <p:txBody>
          <a:bodyPr/>
          <a:lstStyle/>
          <a:p>
            <a:pPr marL="0" indent="0">
              <a:buFontTx/>
              <a:buNone/>
            </a:pPr>
            <a:r>
              <a:rPr lang="en-US" smtClean="0"/>
              <a:t>Addiction issues may have been the cause of institutionalization can have a significant impact on the transition plan.  </a:t>
            </a:r>
          </a:p>
          <a:p>
            <a:pPr marL="0" indent="0">
              <a:buFontTx/>
              <a:buNone/>
            </a:pPr>
            <a:endParaRPr lang="en-US" sz="1000" smtClean="0"/>
          </a:p>
          <a:p>
            <a:pPr marL="0" indent="0">
              <a:buFontTx/>
              <a:buNone/>
            </a:pPr>
            <a:r>
              <a:rPr lang="en-US" smtClean="0"/>
              <a:t>Addiction issues may be masked by lack of access in the facility and medical issues.</a:t>
            </a:r>
          </a:p>
          <a:p>
            <a:pPr marL="0" indent="0">
              <a:buFontTx/>
              <a:buNone/>
            </a:pPr>
            <a:endParaRPr lang="en-US" sz="1000" smtClean="0"/>
          </a:p>
          <a:p>
            <a:pPr marL="0" indent="0">
              <a:buFontTx/>
              <a:buNone/>
            </a:pPr>
            <a:r>
              <a:rPr lang="en-US" smtClean="0"/>
              <a:t>Services and supports include treatment, counseling and twelve-step programs.</a:t>
            </a:r>
          </a:p>
        </p:txBody>
      </p:sp>
      <p:sp>
        <p:nvSpPr>
          <p:cNvPr id="3072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F7FD6E7D-7D6D-4250-8CD4-4F6292B7486A}" type="slidenum">
              <a:rPr lang="en-US" sz="800"/>
              <a:pPr algn="r"/>
              <a:t>13</a:t>
            </a:fld>
            <a:endParaRPr lang="en-US" sz="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152400" y="381000"/>
            <a:ext cx="7696200" cy="715963"/>
          </a:xfrm>
        </p:spPr>
        <p:txBody>
          <a:bodyPr/>
          <a:lstStyle/>
          <a:p>
            <a:r>
              <a:rPr lang="en-US" smtClean="0"/>
              <a:t>Transportation</a:t>
            </a:r>
          </a:p>
        </p:txBody>
      </p:sp>
      <p:sp>
        <p:nvSpPr>
          <p:cNvPr id="31746" name="Content Placeholder 2"/>
          <p:cNvSpPr>
            <a:spLocks noGrp="1"/>
          </p:cNvSpPr>
          <p:nvPr>
            <p:ph idx="4294967295"/>
          </p:nvPr>
        </p:nvSpPr>
        <p:spPr/>
        <p:txBody>
          <a:bodyPr/>
          <a:lstStyle/>
          <a:p>
            <a:pPr>
              <a:buFontTx/>
              <a:buNone/>
            </a:pPr>
            <a:r>
              <a:rPr lang="en-US" smtClean="0"/>
              <a:t>Access to transportation affects housing choices.</a:t>
            </a:r>
          </a:p>
          <a:p>
            <a:pPr>
              <a:buFontTx/>
              <a:buNone/>
            </a:pPr>
            <a:endParaRPr lang="en-US" sz="1000" smtClean="0"/>
          </a:p>
          <a:p>
            <a:pPr>
              <a:buFontTx/>
              <a:buNone/>
            </a:pPr>
            <a:r>
              <a:rPr lang="en-US" smtClean="0"/>
              <a:t>Options include:</a:t>
            </a:r>
          </a:p>
          <a:p>
            <a:r>
              <a:rPr lang="en-US" smtClean="0"/>
              <a:t>Medicaid transport</a:t>
            </a:r>
          </a:p>
          <a:p>
            <a:r>
              <a:rPr lang="en-US" smtClean="0"/>
              <a:t>Public transportation, including para-transit</a:t>
            </a:r>
          </a:p>
          <a:p>
            <a:r>
              <a:rPr lang="en-US" smtClean="0"/>
              <a:t>Volunteer services</a:t>
            </a:r>
          </a:p>
        </p:txBody>
      </p:sp>
      <p:sp>
        <p:nvSpPr>
          <p:cNvPr id="3174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C231621-770B-4A54-BF87-660D7A7A86C5}" type="slidenum">
              <a:rPr lang="en-US" sz="800"/>
              <a:pPr algn="r"/>
              <a:t>14</a:t>
            </a:fld>
            <a:endParaRPr lang="en-US" sz="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152400" y="381000"/>
            <a:ext cx="7696200" cy="715963"/>
          </a:xfrm>
        </p:spPr>
        <p:txBody>
          <a:bodyPr/>
          <a:lstStyle/>
          <a:p>
            <a:r>
              <a:rPr lang="en-US" sz="2800" smtClean="0"/>
              <a:t>Volunteering, Education and Employment</a:t>
            </a:r>
          </a:p>
        </p:txBody>
      </p:sp>
      <p:sp>
        <p:nvSpPr>
          <p:cNvPr id="32770" name="Content Placeholder 2"/>
          <p:cNvSpPr>
            <a:spLocks noGrp="1"/>
          </p:cNvSpPr>
          <p:nvPr>
            <p:ph idx="4294967295"/>
          </p:nvPr>
        </p:nvSpPr>
        <p:spPr>
          <a:xfrm>
            <a:off x="457200" y="1295400"/>
            <a:ext cx="8001000" cy="4876800"/>
          </a:xfrm>
        </p:spPr>
        <p:txBody>
          <a:bodyPr/>
          <a:lstStyle/>
          <a:p>
            <a:pPr marL="0" indent="0">
              <a:buFont typeface="Symbol" pitchFamily="18" charset="2"/>
              <a:buNone/>
            </a:pPr>
            <a:r>
              <a:rPr lang="en-US" smtClean="0"/>
              <a:t>Working with the individual, identify meaningful daily activities and incorporate them into the plan.</a:t>
            </a:r>
          </a:p>
          <a:p>
            <a:pPr marL="0" indent="0">
              <a:buFont typeface="Symbol" pitchFamily="18" charset="2"/>
              <a:buNone/>
            </a:pPr>
            <a:endParaRPr lang="en-US" sz="1000" smtClean="0"/>
          </a:p>
          <a:p>
            <a:pPr marL="0" indent="0">
              <a:buFont typeface="Symbol" pitchFamily="18" charset="2"/>
              <a:buNone/>
            </a:pPr>
            <a:r>
              <a:rPr lang="en-US" smtClean="0"/>
              <a:t>This part of the plan may be developed later, but it is still important to talk about these issues.  What does the person want to do?  </a:t>
            </a:r>
          </a:p>
          <a:p>
            <a:pPr marL="0" indent="0">
              <a:buFont typeface="Symbol" pitchFamily="18" charset="2"/>
              <a:buNone/>
            </a:pPr>
            <a:r>
              <a:rPr lang="en-US" smtClean="0"/>
              <a:t>(Aside from “get out”!)</a:t>
            </a:r>
          </a:p>
        </p:txBody>
      </p:sp>
      <p:sp>
        <p:nvSpPr>
          <p:cNvPr id="3277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C537657B-5F3B-44B8-B699-2987293514FC}" type="slidenum">
              <a:rPr lang="en-US" sz="800"/>
              <a:pPr algn="r"/>
              <a:t>15</a:t>
            </a:fld>
            <a:endParaRPr lang="en-US" sz="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152400" y="381000"/>
            <a:ext cx="7696200" cy="715963"/>
          </a:xfrm>
        </p:spPr>
        <p:txBody>
          <a:bodyPr/>
          <a:lstStyle/>
          <a:p>
            <a:r>
              <a:rPr lang="en-US" smtClean="0"/>
              <a:t>Family and Friends </a:t>
            </a:r>
          </a:p>
        </p:txBody>
      </p:sp>
      <p:sp>
        <p:nvSpPr>
          <p:cNvPr id="33794" name="Content Placeholder 2"/>
          <p:cNvSpPr>
            <a:spLocks noGrp="1"/>
          </p:cNvSpPr>
          <p:nvPr>
            <p:ph idx="4294967295"/>
          </p:nvPr>
        </p:nvSpPr>
        <p:spPr>
          <a:xfrm>
            <a:off x="457200" y="1295400"/>
            <a:ext cx="8077200" cy="4876800"/>
          </a:xfrm>
        </p:spPr>
        <p:txBody>
          <a:bodyPr/>
          <a:lstStyle/>
          <a:p>
            <a:pPr marL="0" indent="0">
              <a:buFontTx/>
              <a:buNone/>
            </a:pPr>
            <a:r>
              <a:rPr lang="en-US" smtClean="0"/>
              <a:t>Family and friends are important. </a:t>
            </a:r>
          </a:p>
          <a:p>
            <a:pPr marL="0" indent="0">
              <a:buFontTx/>
              <a:buNone/>
            </a:pPr>
            <a:endParaRPr lang="en-US" sz="1000" smtClean="0"/>
          </a:p>
          <a:p>
            <a:pPr marL="0" indent="0">
              <a:buFontTx/>
              <a:buNone/>
            </a:pPr>
            <a:r>
              <a:rPr lang="en-US" smtClean="0"/>
              <a:t>A good support system can help with the significant adjustment from institutional to community living.</a:t>
            </a:r>
          </a:p>
        </p:txBody>
      </p:sp>
      <p:sp>
        <p:nvSpPr>
          <p:cNvPr id="3379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77781BE7-68AA-467A-874C-D73A09ABF7C9}" type="slidenum">
              <a:rPr lang="en-US" sz="800"/>
              <a:pPr algn="r"/>
              <a:t>16</a:t>
            </a:fld>
            <a:endParaRPr lang="en-US" sz="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152400" y="381000"/>
            <a:ext cx="7696200" cy="715963"/>
          </a:xfrm>
        </p:spPr>
        <p:txBody>
          <a:bodyPr/>
          <a:lstStyle/>
          <a:p>
            <a:r>
              <a:rPr lang="en-US" smtClean="0"/>
              <a:t>Family and Friends</a:t>
            </a:r>
            <a:r>
              <a:rPr lang="en-US" sz="2800" smtClean="0"/>
              <a:t>, cont’d.</a:t>
            </a:r>
            <a:endParaRPr lang="en-US" smtClean="0"/>
          </a:p>
        </p:txBody>
      </p:sp>
      <p:sp>
        <p:nvSpPr>
          <p:cNvPr id="34818" name="Content Placeholder 2"/>
          <p:cNvSpPr>
            <a:spLocks noGrp="1"/>
          </p:cNvSpPr>
          <p:nvPr>
            <p:ph idx="4294967295"/>
          </p:nvPr>
        </p:nvSpPr>
        <p:spPr>
          <a:xfrm>
            <a:off x="457200" y="1295400"/>
            <a:ext cx="8077200" cy="4876800"/>
          </a:xfrm>
        </p:spPr>
        <p:txBody>
          <a:bodyPr/>
          <a:lstStyle/>
          <a:p>
            <a:pPr marL="0" indent="0">
              <a:buFontTx/>
              <a:buNone/>
            </a:pPr>
            <a:r>
              <a:rPr lang="en-US" smtClean="0"/>
              <a:t>Building Support for the Plan</a:t>
            </a:r>
          </a:p>
          <a:p>
            <a:pPr marL="0" indent="0">
              <a:buFontTx/>
              <a:buNone/>
            </a:pPr>
            <a:r>
              <a:rPr lang="en-US" smtClean="0"/>
              <a:t>Address the concerns identified by family and friends during the assessment process.</a:t>
            </a:r>
          </a:p>
          <a:p>
            <a:pPr marL="0" indent="0">
              <a:buFontTx/>
              <a:buNone/>
            </a:pPr>
            <a:endParaRPr lang="en-US" sz="1000" smtClean="0"/>
          </a:p>
          <a:p>
            <a:pPr marL="0" indent="0">
              <a:buFontTx/>
              <a:buNone/>
            </a:pPr>
            <a:r>
              <a:rPr lang="en-US" smtClean="0"/>
              <a:t>Presenting solutions…</a:t>
            </a:r>
          </a:p>
          <a:p>
            <a:pPr marL="0" indent="0">
              <a:buFontTx/>
              <a:buNone/>
            </a:pPr>
            <a:r>
              <a:rPr lang="en-US" smtClean="0"/>
              <a:t>without being held hostage to the process</a:t>
            </a:r>
          </a:p>
          <a:p>
            <a:pPr marL="0" indent="0">
              <a:buFontTx/>
              <a:buNone/>
            </a:pPr>
            <a:endParaRPr lang="en-US" sz="1000" smtClean="0"/>
          </a:p>
          <a:p>
            <a:pPr marL="0" indent="0">
              <a:buFontTx/>
              <a:buNone/>
            </a:pPr>
            <a:r>
              <a:rPr lang="en-US" smtClean="0"/>
              <a:t>Avoiding the “Yes… but!” game.</a:t>
            </a:r>
          </a:p>
        </p:txBody>
      </p:sp>
      <p:sp>
        <p:nvSpPr>
          <p:cNvPr id="3481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65804F5-8AD2-4792-A074-4F7FFED70825}" type="slidenum">
              <a:rPr lang="en-US" sz="800"/>
              <a:pPr algn="r"/>
              <a:t>17</a:t>
            </a:fld>
            <a:endParaRPr lang="en-US" sz="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152400" y="381000"/>
            <a:ext cx="7696200" cy="715963"/>
          </a:xfrm>
        </p:spPr>
        <p:txBody>
          <a:bodyPr/>
          <a:lstStyle/>
          <a:p>
            <a:r>
              <a:rPr lang="en-US" smtClean="0"/>
              <a:t>Family and Friends</a:t>
            </a:r>
            <a:r>
              <a:rPr lang="en-US" sz="2800" smtClean="0"/>
              <a:t>, cont’d. 2</a:t>
            </a:r>
            <a:endParaRPr lang="en-US" smtClean="0"/>
          </a:p>
        </p:txBody>
      </p:sp>
      <p:sp>
        <p:nvSpPr>
          <p:cNvPr id="35842" name="Content Placeholder 2"/>
          <p:cNvSpPr>
            <a:spLocks noGrp="1"/>
          </p:cNvSpPr>
          <p:nvPr>
            <p:ph idx="4294967295"/>
          </p:nvPr>
        </p:nvSpPr>
        <p:spPr/>
        <p:txBody>
          <a:bodyPr/>
          <a:lstStyle/>
          <a:p>
            <a:pPr>
              <a:buFontTx/>
              <a:buNone/>
            </a:pPr>
            <a:r>
              <a:rPr lang="en-US" smtClean="0"/>
              <a:t>Strategies that have been helpful with families are:</a:t>
            </a:r>
          </a:p>
          <a:p>
            <a:r>
              <a:rPr lang="en-US" smtClean="0"/>
              <a:t>Communication (on the phone, by e-mail and in person)</a:t>
            </a:r>
          </a:p>
          <a:p>
            <a:r>
              <a:rPr lang="en-US" smtClean="0"/>
              <a:t>Involving families as much as possible during the planning process</a:t>
            </a:r>
          </a:p>
          <a:p>
            <a:r>
              <a:rPr lang="en-US" smtClean="0"/>
              <a:t>Being direct and honest. </a:t>
            </a:r>
          </a:p>
        </p:txBody>
      </p:sp>
      <p:sp>
        <p:nvSpPr>
          <p:cNvPr id="3584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031FDF5-CAA3-4237-8284-7B8D9C6C83CE}" type="slidenum">
              <a:rPr lang="en-US" sz="800"/>
              <a:pPr algn="r"/>
              <a:t>18</a:t>
            </a:fld>
            <a:endParaRPr lang="en-US" sz="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A4A31D05-E579-4E7E-B90A-C6BF93B21901}" type="slidenum">
              <a:rPr lang="en-US" sz="800">
                <a:ea typeface="ＭＳ Ｐゴシック" pitchFamily="1" charset="-128"/>
              </a:rPr>
              <a:pPr algn="r"/>
              <a:t>1</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smtClean="0">
                <a:solidFill>
                  <a:srgbClr val="000099"/>
                </a:solidFill>
                <a:effectLst>
                  <a:outerShdw blurRad="38100" dist="38100" dir="2700000" algn="tl">
                    <a:srgbClr val="C0C0C0"/>
                  </a:outerShdw>
                </a:effectLst>
                <a:latin typeface="Arial Rounded MT Bold" pitchFamily="34" charset="0"/>
                <a:ea typeface="ＭＳ Ｐゴシック" pitchFamily="34" charset="-128"/>
              </a:rPr>
              <a:t>Nursing Home Transition 4-Part Webinar Series</a:t>
            </a:r>
          </a:p>
          <a:p>
            <a:pPr marL="0" indent="0" algn="ctr" eaLnBrk="1" hangingPunct="1">
              <a:lnSpc>
                <a:spcPct val="90000"/>
              </a:lnSpc>
              <a:buFontTx/>
              <a:buNone/>
              <a:defRPr/>
            </a:pPr>
            <a:endParaRPr lang="en-US" sz="1000" b="1" smtClean="0">
              <a:solidFill>
                <a:srgbClr val="000099"/>
              </a:solidFill>
              <a:latin typeface="Arial Rounded MT Bold" pitchFamily="34" charset="0"/>
              <a:ea typeface="ＭＳ Ｐゴシック" pitchFamily="34" charset="-128"/>
            </a:endParaRPr>
          </a:p>
          <a:p>
            <a:pPr marL="0" indent="0" algn="ctr" eaLnBrk="1" hangingPunct="1">
              <a:lnSpc>
                <a:spcPct val="90000"/>
              </a:lnSpc>
              <a:buFontTx/>
              <a:buNone/>
              <a:defRPr/>
            </a:pPr>
            <a:r>
              <a:rPr lang="en-US" smtClean="0">
                <a:solidFill>
                  <a:srgbClr val="000099"/>
                </a:solidFill>
                <a:latin typeface="Arial Rounded MT Bold" pitchFamily="34" charset="0"/>
                <a:ea typeface="ＭＳ Ｐゴシック" pitchFamily="34" charset="-128"/>
              </a:rPr>
              <a:t>Part 3: Preparing for and Making the Move</a:t>
            </a:r>
            <a:endParaRPr lang="en-US" sz="11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October 5, 2011</a:t>
            </a:r>
          </a:p>
          <a:p>
            <a:pPr marL="0" indent="0" algn="ctr">
              <a:lnSpc>
                <a:spcPct val="90000"/>
              </a:lnSpc>
              <a:buFontTx/>
              <a:buNone/>
              <a:defRPr/>
            </a:pPr>
            <a:endParaRPr lang="en-US"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Presented by:</a:t>
            </a: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eaLnBrk="1" hangingPunct="1">
              <a:lnSpc>
                <a:spcPct val="90000"/>
              </a:lnSpc>
              <a:buFontTx/>
              <a:buNone/>
              <a:defRPr/>
            </a:pPr>
            <a:r>
              <a:rPr lang="en-US" i="1" smtClean="0">
                <a:solidFill>
                  <a:srgbClr val="333399"/>
                </a:solidFill>
                <a:effectLst>
                  <a:outerShdw blurRad="38100" dist="38100" dir="2700000" algn="tl">
                    <a:srgbClr val="C0C0C0"/>
                  </a:outerShdw>
                </a:effectLst>
                <a:latin typeface="Arial Rounded MT Bold" pitchFamily="34" charset="0"/>
                <a:ea typeface="ＭＳ Ｐゴシック" pitchFamily="34" charset="-128"/>
              </a:rPr>
              <a:t>Bruce Darling</a:t>
            </a:r>
            <a:endParaRPr lang="en-US" smtClean="0">
              <a:solidFill>
                <a:srgbClr val="000099"/>
              </a:solidFill>
              <a:effectLst>
                <a:outerShdw blurRad="38100" dist="38100" dir="2700000" algn="tl">
                  <a:srgbClr val="C0C0C0"/>
                </a:outerShdw>
              </a:effectLst>
              <a:latin typeface="Arial Rounded MT Bold" pitchFamily="34" charset="0"/>
              <a:ea typeface="ＭＳ Ｐゴシック" pitchFamily="34" charset="-128"/>
            </a:endParaRPr>
          </a:p>
          <a:p>
            <a:pPr marL="0" indent="0" algn="ctr" eaLnBrk="1" hangingPunct="1">
              <a:lnSpc>
                <a:spcPct val="90000"/>
              </a:lnSpc>
              <a:buFontTx/>
              <a:buNone/>
              <a:defRPr/>
            </a:pPr>
            <a:endParaRPr lang="en-US" sz="2000" i="1" smtClean="0">
              <a:solidFill>
                <a:srgbClr val="333399"/>
              </a:solidFill>
              <a:latin typeface="Arial Rounded MT Bold" pitchFamily="34" charset="0"/>
              <a:ea typeface="ＭＳ Ｐゴシック" pitchFamily="34" charset="-128"/>
            </a:endParaRPr>
          </a:p>
          <a:p>
            <a:pPr marL="0" indent="0" algn="ctr" eaLnBrk="1" hangingPunct="1">
              <a:lnSpc>
                <a:spcPct val="90000"/>
              </a:lnSpc>
              <a:buFontTx/>
              <a:buNone/>
              <a:defRPr/>
            </a:pPr>
            <a:endParaRPr lang="en-US" sz="2400" smtClean="0">
              <a:solidFill>
                <a:srgbClr val="333399"/>
              </a:solidFill>
              <a:latin typeface="Arial Rounded MT Bold" pitchFamily="34" charset="0"/>
              <a:ea typeface="ＭＳ Ｐゴシック" pitchFamily="34"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152400" y="381000"/>
            <a:ext cx="7696200" cy="715963"/>
          </a:xfrm>
        </p:spPr>
        <p:txBody>
          <a:bodyPr/>
          <a:lstStyle/>
          <a:p>
            <a:r>
              <a:rPr lang="en-US" smtClean="0"/>
              <a:t>Social, Faith, and Recreation</a:t>
            </a:r>
          </a:p>
        </p:txBody>
      </p:sp>
      <p:sp>
        <p:nvSpPr>
          <p:cNvPr id="36866" name="Content Placeholder 2"/>
          <p:cNvSpPr>
            <a:spLocks noGrp="1"/>
          </p:cNvSpPr>
          <p:nvPr>
            <p:ph idx="4294967295"/>
          </p:nvPr>
        </p:nvSpPr>
        <p:spPr/>
        <p:txBody>
          <a:bodyPr/>
          <a:lstStyle/>
          <a:p>
            <a:pPr marL="0" indent="0">
              <a:buFontTx/>
              <a:buNone/>
            </a:pPr>
            <a:r>
              <a:rPr lang="en-US" smtClean="0"/>
              <a:t>Support reconnections to old friends during the transition planning process</a:t>
            </a:r>
          </a:p>
          <a:p>
            <a:pPr marL="0" indent="0">
              <a:buFontTx/>
              <a:buNone/>
            </a:pPr>
            <a:endParaRPr lang="en-US" sz="1000" smtClean="0"/>
          </a:p>
          <a:p>
            <a:pPr marL="0" indent="0">
              <a:buFontTx/>
              <a:buNone/>
            </a:pPr>
            <a:r>
              <a:rPr lang="en-US" smtClean="0"/>
              <a:t>Rebuild connection to the faith community (where appropriate)</a:t>
            </a:r>
          </a:p>
          <a:p>
            <a:pPr marL="0" indent="0">
              <a:buFontTx/>
              <a:buNone/>
            </a:pPr>
            <a:endParaRPr lang="en-US" sz="1000" smtClean="0"/>
          </a:p>
          <a:p>
            <a:pPr marL="0" indent="0">
              <a:buFontTx/>
              <a:buNone/>
            </a:pPr>
            <a:r>
              <a:rPr lang="en-US" smtClean="0"/>
              <a:t>Develop a plan to support recreational activities including transportation and personal assistance needs</a:t>
            </a:r>
          </a:p>
        </p:txBody>
      </p:sp>
      <p:sp>
        <p:nvSpPr>
          <p:cNvPr id="3686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9D6FBCF-4D81-4E11-9C34-7C7766BD20C7}" type="slidenum">
              <a:rPr lang="en-US" sz="800"/>
              <a:pPr algn="r"/>
              <a:t>19</a:t>
            </a:fld>
            <a:endParaRPr lang="en-US" sz="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a:xfrm>
            <a:off x="152400" y="381000"/>
            <a:ext cx="7696200" cy="715963"/>
          </a:xfrm>
        </p:spPr>
        <p:txBody>
          <a:bodyPr/>
          <a:lstStyle/>
          <a:p>
            <a:r>
              <a:rPr lang="en-US" smtClean="0"/>
              <a:t>Finances</a:t>
            </a:r>
          </a:p>
        </p:txBody>
      </p:sp>
      <p:sp>
        <p:nvSpPr>
          <p:cNvPr id="37890" name="Content Placeholder 2"/>
          <p:cNvSpPr>
            <a:spLocks noGrp="1"/>
          </p:cNvSpPr>
          <p:nvPr>
            <p:ph idx="4294967295"/>
          </p:nvPr>
        </p:nvSpPr>
        <p:spPr/>
        <p:txBody>
          <a:bodyPr/>
          <a:lstStyle/>
          <a:p>
            <a:pPr>
              <a:buFontTx/>
              <a:buNone/>
            </a:pPr>
            <a:r>
              <a:rPr lang="en-US" smtClean="0"/>
              <a:t>Having adequate income is essential.</a:t>
            </a:r>
          </a:p>
          <a:p>
            <a:pPr>
              <a:buFontTx/>
              <a:buNone/>
            </a:pPr>
            <a:r>
              <a:rPr lang="en-US" sz="1000" smtClean="0"/>
              <a:t> </a:t>
            </a:r>
          </a:p>
          <a:p>
            <a:pPr>
              <a:buFontTx/>
              <a:buNone/>
            </a:pPr>
            <a:r>
              <a:rPr lang="en-US" smtClean="0"/>
              <a:t>Some of the critical activities include: </a:t>
            </a:r>
          </a:p>
          <a:p>
            <a:r>
              <a:rPr lang="en-US" smtClean="0"/>
              <a:t>Filing a change of address </a:t>
            </a:r>
          </a:p>
          <a:p>
            <a:r>
              <a:rPr lang="en-US" smtClean="0"/>
              <a:t>If the individual has no income, apply for SSDI or SSI</a:t>
            </a:r>
          </a:p>
          <a:p>
            <a:r>
              <a:rPr lang="en-US" smtClean="0"/>
              <a:t>If the individual has SSI, assist the individual in notifying SSA</a:t>
            </a:r>
          </a:p>
        </p:txBody>
      </p:sp>
      <p:sp>
        <p:nvSpPr>
          <p:cNvPr id="3789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5F784E9C-B6D4-41EA-81B2-88F280A1CF4A}" type="slidenum">
              <a:rPr lang="en-US" sz="800"/>
              <a:pPr algn="r"/>
              <a:t>20</a:t>
            </a:fld>
            <a:endParaRPr lang="en-US" sz="8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152400" y="381000"/>
            <a:ext cx="7696200" cy="715963"/>
          </a:xfrm>
        </p:spPr>
        <p:txBody>
          <a:bodyPr/>
          <a:lstStyle/>
          <a:p>
            <a:r>
              <a:rPr lang="en-US" smtClean="0"/>
              <a:t>Finances</a:t>
            </a:r>
            <a:r>
              <a:rPr lang="en-US" sz="2800" smtClean="0"/>
              <a:t>, cont’d.</a:t>
            </a:r>
            <a:endParaRPr lang="en-US" smtClean="0"/>
          </a:p>
        </p:txBody>
      </p:sp>
      <p:sp>
        <p:nvSpPr>
          <p:cNvPr id="38914" name="Content Placeholder 2"/>
          <p:cNvSpPr>
            <a:spLocks noGrp="1"/>
          </p:cNvSpPr>
          <p:nvPr>
            <p:ph idx="4294967295"/>
          </p:nvPr>
        </p:nvSpPr>
        <p:spPr/>
        <p:txBody>
          <a:bodyPr/>
          <a:lstStyle/>
          <a:p>
            <a:r>
              <a:rPr lang="en-US" smtClean="0"/>
              <a:t>Apply for food stamps and other financial benefits (workers compensation, VA benefits)</a:t>
            </a:r>
          </a:p>
          <a:p>
            <a:r>
              <a:rPr lang="en-US" smtClean="0"/>
              <a:t>Complete paperwork for “community” Medicaid (including arranging spend-down or trust)</a:t>
            </a:r>
          </a:p>
        </p:txBody>
      </p:sp>
      <p:sp>
        <p:nvSpPr>
          <p:cNvPr id="3891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C6E913E-4550-4A00-99BD-A7A4095617D0}" type="slidenum">
              <a:rPr lang="en-US" sz="800"/>
              <a:pPr algn="r"/>
              <a:t>21</a:t>
            </a:fld>
            <a:endParaRPr lang="en-US" sz="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xfrm>
            <a:off x="152400" y="381000"/>
            <a:ext cx="7696200" cy="715963"/>
          </a:xfrm>
        </p:spPr>
        <p:txBody>
          <a:bodyPr/>
          <a:lstStyle/>
          <a:p>
            <a:r>
              <a:rPr lang="en-US" smtClean="0"/>
              <a:t>Finances: Set up a monthly budget</a:t>
            </a:r>
          </a:p>
        </p:txBody>
      </p:sp>
      <p:sp>
        <p:nvSpPr>
          <p:cNvPr id="39938" name="Content Placeholder 2"/>
          <p:cNvSpPr>
            <a:spLocks noGrp="1"/>
          </p:cNvSpPr>
          <p:nvPr>
            <p:ph idx="4294967295"/>
          </p:nvPr>
        </p:nvSpPr>
        <p:spPr>
          <a:xfrm>
            <a:off x="457200" y="1295400"/>
            <a:ext cx="7924800" cy="4876800"/>
          </a:xfrm>
        </p:spPr>
        <p:txBody>
          <a:bodyPr/>
          <a:lstStyle/>
          <a:p>
            <a:r>
              <a:rPr lang="en-US" smtClean="0"/>
              <a:t>Does the budget support paying for necessities and the things that are important to the person?</a:t>
            </a:r>
          </a:p>
          <a:p>
            <a:endParaRPr lang="en-US" sz="1000" smtClean="0"/>
          </a:p>
          <a:p>
            <a:r>
              <a:rPr lang="en-US" smtClean="0"/>
              <a:t>Are there other “informal” financial resources available to the person?</a:t>
            </a:r>
          </a:p>
          <a:p>
            <a:endParaRPr lang="en-US" sz="1000" smtClean="0"/>
          </a:p>
          <a:p>
            <a:r>
              <a:rPr lang="en-US" u="sng" smtClean="0"/>
              <a:t>One last detail</a:t>
            </a:r>
            <a:r>
              <a:rPr lang="en-US" smtClean="0"/>
              <a:t>: Arrange to have cash on hand for the day of the move.</a:t>
            </a:r>
          </a:p>
        </p:txBody>
      </p:sp>
      <p:sp>
        <p:nvSpPr>
          <p:cNvPr id="3993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A78A2694-A61E-42B0-9251-57E3470BD350}" type="slidenum">
              <a:rPr lang="en-US" sz="800"/>
              <a:pPr algn="r"/>
              <a:t>22</a:t>
            </a:fld>
            <a:endParaRPr lang="en-US" sz="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6"/>
          <p:cNvSpPr>
            <a:spLocks noGrp="1" noChangeArrowheads="1"/>
          </p:cNvSpPr>
          <p:nvPr>
            <p:ph type="sldNum" sz="quarter" idx="10"/>
          </p:nvPr>
        </p:nvSpPr>
        <p:spPr>
          <a:noFill/>
          <a:ln>
            <a:miter lim="800000"/>
            <a:headEnd/>
            <a:tailEnd/>
          </a:ln>
        </p:spPr>
        <p:txBody>
          <a:bodyPr/>
          <a:lstStyle/>
          <a:p>
            <a:fld id="{2528FEA2-1670-4C1C-8476-E93767204413}" type="slidenum">
              <a:rPr lang="en-US" smtClean="0">
                <a:latin typeface="Arial" charset="0"/>
                <a:cs typeface="Arial" charset="0"/>
              </a:rPr>
              <a:pPr/>
              <a:t>23</a:t>
            </a:fld>
            <a:endParaRPr lang="en-US" smtClean="0">
              <a:latin typeface="Arial" charset="0"/>
              <a:cs typeface="Arial" charset="0"/>
            </a:endParaRPr>
          </a:p>
        </p:txBody>
      </p:sp>
      <p:sp>
        <p:nvSpPr>
          <p:cNvPr id="40962" name="Slide Number Placeholder 2"/>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40963" name="Title 5"/>
          <p:cNvSpPr>
            <a:spLocks noGrp="1"/>
          </p:cNvSpPr>
          <p:nvPr>
            <p:ph type="title"/>
          </p:nvPr>
        </p:nvSpPr>
        <p:spPr>
          <a:xfrm>
            <a:off x="152400" y="381000"/>
            <a:ext cx="7696200" cy="715963"/>
          </a:xfrm>
        </p:spPr>
        <p:txBody>
          <a:bodyPr/>
          <a:lstStyle/>
          <a:p>
            <a:pPr eaLnBrk="1" hangingPunct="1"/>
            <a:r>
              <a:rPr lang="en-US" smtClean="0"/>
              <a:t>Questions and Answers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a:xfrm>
            <a:off x="152400" y="381000"/>
            <a:ext cx="7696200" cy="715963"/>
          </a:xfrm>
        </p:spPr>
        <p:txBody>
          <a:bodyPr/>
          <a:lstStyle/>
          <a:p>
            <a:r>
              <a:rPr lang="en-US" smtClean="0"/>
              <a:t>Potential Barriers</a:t>
            </a:r>
          </a:p>
        </p:txBody>
      </p:sp>
      <p:sp>
        <p:nvSpPr>
          <p:cNvPr id="41986" name="Content Placeholder 2"/>
          <p:cNvSpPr>
            <a:spLocks noGrp="1"/>
          </p:cNvSpPr>
          <p:nvPr>
            <p:ph idx="4294967295"/>
          </p:nvPr>
        </p:nvSpPr>
        <p:spPr/>
        <p:txBody>
          <a:bodyPr/>
          <a:lstStyle/>
          <a:p>
            <a:r>
              <a:rPr lang="en-US" smtClean="0"/>
              <a:t>Unpaid utility bills</a:t>
            </a:r>
          </a:p>
          <a:p>
            <a:r>
              <a:rPr lang="en-US" smtClean="0"/>
              <a:t>Negative credit rating or poor rental history</a:t>
            </a:r>
          </a:p>
          <a:p>
            <a:r>
              <a:rPr lang="en-US" smtClean="0"/>
              <a:t>Criminal convictions</a:t>
            </a:r>
          </a:p>
          <a:p>
            <a:r>
              <a:rPr lang="en-US" smtClean="0"/>
              <a:t>History of non-compliance with home care</a:t>
            </a:r>
          </a:p>
        </p:txBody>
      </p:sp>
      <p:sp>
        <p:nvSpPr>
          <p:cNvPr id="4198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860B152B-AE37-4FDE-A1B7-AA709BBDE2FA}" type="slidenum">
              <a:rPr lang="en-US" sz="800"/>
              <a:pPr algn="r"/>
              <a:t>24</a:t>
            </a:fld>
            <a:endParaRPr lang="en-US" sz="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152400" y="381000"/>
            <a:ext cx="7696200" cy="715963"/>
          </a:xfrm>
        </p:spPr>
        <p:txBody>
          <a:bodyPr/>
          <a:lstStyle/>
          <a:p>
            <a:r>
              <a:rPr lang="en-US" smtClean="0"/>
              <a:t>Safety Planning</a:t>
            </a:r>
          </a:p>
        </p:txBody>
      </p:sp>
      <p:sp>
        <p:nvSpPr>
          <p:cNvPr id="43010" name="Content Placeholder 2"/>
          <p:cNvSpPr>
            <a:spLocks noGrp="1"/>
          </p:cNvSpPr>
          <p:nvPr>
            <p:ph idx="4294967295"/>
          </p:nvPr>
        </p:nvSpPr>
        <p:spPr>
          <a:xfrm>
            <a:off x="457200" y="1295400"/>
            <a:ext cx="8001000" cy="4876800"/>
          </a:xfrm>
        </p:spPr>
        <p:txBody>
          <a:bodyPr/>
          <a:lstStyle/>
          <a:p>
            <a:pPr marL="0" indent="0">
              <a:buFontTx/>
              <a:buNone/>
            </a:pPr>
            <a:r>
              <a:rPr lang="en-US" smtClean="0"/>
              <a:t>They always scream “FIRE!!!!” in the middle of a transition planning meeting.</a:t>
            </a:r>
          </a:p>
          <a:p>
            <a:pPr marL="0" indent="0">
              <a:buFontTx/>
              <a:buNone/>
            </a:pPr>
            <a:endParaRPr lang="en-US" sz="1000" smtClean="0"/>
          </a:p>
          <a:p>
            <a:pPr marL="0" indent="0" algn="ctr">
              <a:buFontTx/>
              <a:buNone/>
            </a:pPr>
            <a:r>
              <a:rPr lang="en-US" b="1" smtClean="0"/>
              <a:t>“Mary isn’t safe in the event of a fire!”</a:t>
            </a:r>
          </a:p>
          <a:p>
            <a:pPr marL="0" indent="0">
              <a:buFontTx/>
              <a:buNone/>
            </a:pPr>
            <a:endParaRPr lang="en-US" sz="1000" smtClean="0"/>
          </a:p>
          <a:p>
            <a:pPr marL="0" indent="0">
              <a:buFontTx/>
              <a:buNone/>
            </a:pPr>
            <a:r>
              <a:rPr lang="en-US" sz="1000" smtClean="0"/>
              <a:t/>
            </a:r>
            <a:br>
              <a:rPr lang="en-US" sz="1000" smtClean="0"/>
            </a:br>
            <a:r>
              <a:rPr lang="en-US" smtClean="0"/>
              <a:t>Do </a:t>
            </a:r>
            <a:r>
              <a:rPr lang="en-US" u="sng" smtClean="0"/>
              <a:t>NOT</a:t>
            </a:r>
            <a:r>
              <a:rPr lang="en-US" smtClean="0"/>
              <a:t> respond with…</a:t>
            </a:r>
          </a:p>
          <a:p>
            <a:pPr marL="0" indent="0" algn="ctr">
              <a:buFontTx/>
              <a:buNone/>
            </a:pPr>
            <a:r>
              <a:rPr lang="en-US" b="1" smtClean="0"/>
              <a:t>“WHO IS?” </a:t>
            </a:r>
          </a:p>
          <a:p>
            <a:pPr marL="0" indent="0" algn="ctr">
              <a:buFontTx/>
              <a:buNone/>
            </a:pPr>
            <a:endParaRPr lang="en-US" b="1" smtClean="0"/>
          </a:p>
          <a:p>
            <a:pPr marL="0" indent="0">
              <a:buFontTx/>
              <a:buNone/>
            </a:pPr>
            <a:r>
              <a:rPr lang="en-US" smtClean="0"/>
              <a:t>Develop a Safety Plan instead.</a:t>
            </a:r>
          </a:p>
        </p:txBody>
      </p:sp>
      <p:sp>
        <p:nvSpPr>
          <p:cNvPr id="4301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8694F3B8-6D2B-4939-BDBC-7AF34FFCD62A}" type="slidenum">
              <a:rPr lang="en-US" sz="800"/>
              <a:pPr algn="r"/>
              <a:t>25</a:t>
            </a:fld>
            <a:endParaRPr lang="en-US" sz="8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a:xfrm>
            <a:off x="152400" y="381000"/>
            <a:ext cx="7696200" cy="715963"/>
          </a:xfrm>
        </p:spPr>
        <p:txBody>
          <a:bodyPr/>
          <a:lstStyle/>
          <a:p>
            <a:r>
              <a:rPr lang="en-US" smtClean="0"/>
              <a:t>What is a Safety Plan?</a:t>
            </a:r>
          </a:p>
        </p:txBody>
      </p:sp>
      <p:sp>
        <p:nvSpPr>
          <p:cNvPr id="44034" name="Content Placeholder 2"/>
          <p:cNvSpPr>
            <a:spLocks noGrp="1"/>
          </p:cNvSpPr>
          <p:nvPr>
            <p:ph idx="4294967295"/>
          </p:nvPr>
        </p:nvSpPr>
        <p:spPr>
          <a:xfrm>
            <a:off x="482600" y="1295400"/>
            <a:ext cx="8077200" cy="4876800"/>
          </a:xfrm>
        </p:spPr>
        <p:txBody>
          <a:bodyPr/>
          <a:lstStyle/>
          <a:p>
            <a:pPr marL="0" indent="0">
              <a:buFont typeface="Symbol" pitchFamily="18" charset="2"/>
              <a:buNone/>
            </a:pPr>
            <a:r>
              <a:rPr lang="en-US" smtClean="0"/>
              <a:t>A Safety Plan is a written plan that shows that potential concerns about safety have been considered and addressed within the plan. </a:t>
            </a:r>
          </a:p>
          <a:p>
            <a:pPr marL="0" indent="0">
              <a:buFont typeface="Symbol" pitchFamily="18" charset="2"/>
              <a:buNone/>
            </a:pPr>
            <a:endParaRPr lang="en-US" sz="1000" smtClean="0"/>
          </a:p>
          <a:p>
            <a:pPr marL="0" indent="0">
              <a:buFont typeface="Symbol" pitchFamily="18" charset="2"/>
              <a:buNone/>
            </a:pPr>
            <a:r>
              <a:rPr lang="en-US" smtClean="0"/>
              <a:t>It is </a:t>
            </a:r>
            <a:r>
              <a:rPr lang="en-US" u="sng" smtClean="0"/>
              <a:t>not</a:t>
            </a:r>
            <a:r>
              <a:rPr lang="en-US" smtClean="0"/>
              <a:t> a guarantee of safety when the person moves into the community, but it does address real issues of liability.</a:t>
            </a:r>
          </a:p>
          <a:p>
            <a:pPr marL="0" indent="0">
              <a:buFont typeface="Symbol" pitchFamily="18" charset="2"/>
              <a:buNone/>
            </a:pPr>
            <a:endParaRPr lang="en-US" sz="1000" smtClean="0"/>
          </a:p>
          <a:p>
            <a:pPr marL="0" indent="0">
              <a:buFont typeface="Symbol" pitchFamily="18" charset="2"/>
              <a:buNone/>
            </a:pPr>
            <a:r>
              <a:rPr lang="en-US" smtClean="0"/>
              <a:t>It is a tool that you can use to help the individual address critical transition issues and secure support for the move.</a:t>
            </a:r>
          </a:p>
          <a:p>
            <a:pPr marL="0" indent="0">
              <a:buFont typeface="Symbol" pitchFamily="18" charset="2"/>
              <a:buNone/>
            </a:pPr>
            <a:endParaRPr lang="en-US" smtClean="0"/>
          </a:p>
        </p:txBody>
      </p:sp>
      <p:sp>
        <p:nvSpPr>
          <p:cNvPr id="4403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8C79AEE1-61C0-4FF1-AAA4-62DE623C4D48}" type="slidenum">
              <a:rPr lang="en-US" sz="800"/>
              <a:pPr algn="r"/>
              <a:t>26</a:t>
            </a:fld>
            <a:endParaRPr lang="en-US" sz="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a:xfrm>
            <a:off x="152400" y="381000"/>
            <a:ext cx="7696200" cy="715963"/>
          </a:xfrm>
        </p:spPr>
        <p:txBody>
          <a:bodyPr/>
          <a:lstStyle/>
          <a:p>
            <a:r>
              <a:rPr lang="en-US" smtClean="0"/>
              <a:t>Safety Planning Example: Fire Safety</a:t>
            </a:r>
          </a:p>
        </p:txBody>
      </p:sp>
      <p:sp>
        <p:nvSpPr>
          <p:cNvPr id="45058" name="Content Placeholder 2"/>
          <p:cNvSpPr>
            <a:spLocks noGrp="1"/>
          </p:cNvSpPr>
          <p:nvPr>
            <p:ph idx="4294967295"/>
          </p:nvPr>
        </p:nvSpPr>
        <p:spPr/>
        <p:txBody>
          <a:bodyPr/>
          <a:lstStyle/>
          <a:p>
            <a:r>
              <a:rPr lang="en-US" smtClean="0"/>
              <a:t>Firewalls</a:t>
            </a:r>
          </a:p>
          <a:p>
            <a:r>
              <a:rPr lang="en-US" smtClean="0"/>
              <a:t>Sprinklers </a:t>
            </a:r>
          </a:p>
          <a:p>
            <a:r>
              <a:rPr lang="en-US" smtClean="0"/>
              <a:t>Smoke detectors </a:t>
            </a:r>
          </a:p>
          <a:p>
            <a:r>
              <a:rPr lang="en-US" smtClean="0"/>
              <a:t>Notification of the fire department </a:t>
            </a:r>
          </a:p>
          <a:p>
            <a:r>
              <a:rPr lang="en-US" smtClean="0"/>
              <a:t>Personal Emergency Response System</a:t>
            </a:r>
          </a:p>
          <a:p>
            <a:r>
              <a:rPr lang="en-US" smtClean="0"/>
              <a:t>Multiple exits from the apartment </a:t>
            </a:r>
          </a:p>
        </p:txBody>
      </p:sp>
      <p:sp>
        <p:nvSpPr>
          <p:cNvPr id="4505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C734F13-F6DF-42CB-A31A-8D66FB18365F}" type="slidenum">
              <a:rPr lang="en-US" sz="800"/>
              <a:pPr algn="r"/>
              <a:t>27</a:t>
            </a:fld>
            <a:endParaRPr lang="en-US" sz="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152400" y="381000"/>
            <a:ext cx="7696200" cy="715963"/>
          </a:xfrm>
        </p:spPr>
        <p:txBody>
          <a:bodyPr/>
          <a:lstStyle/>
          <a:p>
            <a:r>
              <a:rPr lang="en-US" smtClean="0"/>
              <a:t>Safety Planning: More Fire Safety </a:t>
            </a:r>
          </a:p>
        </p:txBody>
      </p:sp>
      <p:sp>
        <p:nvSpPr>
          <p:cNvPr id="46082" name="Content Placeholder 2"/>
          <p:cNvSpPr>
            <a:spLocks noGrp="1"/>
          </p:cNvSpPr>
          <p:nvPr>
            <p:ph idx="4294967295"/>
          </p:nvPr>
        </p:nvSpPr>
        <p:spPr/>
        <p:txBody>
          <a:bodyPr/>
          <a:lstStyle/>
          <a:p>
            <a:pPr>
              <a:buFontTx/>
              <a:buNone/>
            </a:pPr>
            <a:r>
              <a:rPr lang="en-US" smtClean="0"/>
              <a:t>Don’t forget PREVENTION!</a:t>
            </a:r>
          </a:p>
          <a:p>
            <a:pPr>
              <a:buFontTx/>
              <a:buNone/>
            </a:pPr>
            <a:endParaRPr lang="en-US" sz="1000" smtClean="0"/>
          </a:p>
          <a:p>
            <a:r>
              <a:rPr lang="en-US" smtClean="0"/>
              <a:t>Consumer is aware of common fire hazards</a:t>
            </a:r>
          </a:p>
          <a:p>
            <a:pPr>
              <a:buFontTx/>
              <a:buNone/>
            </a:pPr>
            <a:endParaRPr lang="en-US" sz="1000" smtClean="0"/>
          </a:p>
          <a:p>
            <a:r>
              <a:rPr lang="en-US" smtClean="0"/>
              <a:t>Consumer will avoid potential hazards like the inappropriate use of extension cords</a:t>
            </a:r>
          </a:p>
          <a:p>
            <a:pPr>
              <a:buFontTx/>
              <a:buNone/>
            </a:pPr>
            <a:endParaRPr lang="en-US" sz="1000" smtClean="0"/>
          </a:p>
          <a:p>
            <a:r>
              <a:rPr lang="en-US" smtClean="0"/>
              <a:t>Consumer will implement a “No smoking” rule on guests or have a plan for safer smoking</a:t>
            </a:r>
          </a:p>
        </p:txBody>
      </p:sp>
      <p:sp>
        <p:nvSpPr>
          <p:cNvPr id="4608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BD951EC-D792-43B3-8B1A-4A37010D9D99}" type="slidenum">
              <a:rPr lang="en-US" sz="800"/>
              <a:pPr algn="r"/>
              <a:t>28</a:t>
            </a:fld>
            <a:endParaRPr lang="en-US" sz="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F961D41B-28B4-4D87-B6FE-FCC2E640795C}" type="slidenum">
              <a:rPr lang="en-US" sz="800"/>
              <a:pPr algn="r"/>
              <a:t>2</a:t>
            </a:fld>
            <a:endParaRPr lang="en-US" sz="800"/>
          </a:p>
        </p:txBody>
      </p:sp>
      <p:sp>
        <p:nvSpPr>
          <p:cNvPr id="19458" name="Rectangle 2"/>
          <p:cNvSpPr>
            <a:spLocks noGrp="1" noChangeArrowheads="1"/>
          </p:cNvSpPr>
          <p:nvPr>
            <p:ph type="title" idx="4294967295"/>
          </p:nvPr>
        </p:nvSpPr>
        <p:spPr>
          <a:xfrm>
            <a:off x="152400" y="381000"/>
            <a:ext cx="7696200" cy="715963"/>
          </a:xfrm>
        </p:spPr>
        <p:txBody>
          <a:bodyPr/>
          <a:lstStyle/>
          <a:p>
            <a:r>
              <a:rPr lang="en-US" smtClean="0"/>
              <a:t>Purpose of the Project</a:t>
            </a:r>
          </a:p>
        </p:txBody>
      </p:sp>
      <p:sp>
        <p:nvSpPr>
          <p:cNvPr id="19459" name="Rectangle 3"/>
          <p:cNvSpPr>
            <a:spLocks noGrp="1" noChangeArrowheads="1"/>
          </p:cNvSpPr>
          <p:nvPr>
            <p:ph type="body" idx="4294967295"/>
          </p:nvPr>
        </p:nvSpPr>
        <p:spPr/>
        <p:txBody>
          <a:bodyPr/>
          <a:lstStyle/>
          <a:p>
            <a:pPr>
              <a:buFontTx/>
              <a:buNone/>
            </a:pPr>
            <a:r>
              <a:rPr lang="en-US" smtClean="0"/>
              <a:t>	This presentation is part of a series of trainings and other activities provided to the IL field by the New Community Opportunities Center at ILRU. The project’s purpose is to assist CILs in developing self-sustaining programs that support community alternatives to institutionalization for individuals of any age, and youth transition from school to post-secondary education, employment, and community living.</a:t>
            </a:r>
            <a:endParaRPr lang="en-US" sz="140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a:xfrm>
            <a:off x="152400" y="381000"/>
            <a:ext cx="7696200" cy="715963"/>
          </a:xfrm>
        </p:spPr>
        <p:txBody>
          <a:bodyPr/>
          <a:lstStyle/>
          <a:p>
            <a:r>
              <a:rPr lang="en-US" smtClean="0"/>
              <a:t>Safety Planning: Common issues </a:t>
            </a:r>
          </a:p>
        </p:txBody>
      </p:sp>
      <p:sp>
        <p:nvSpPr>
          <p:cNvPr id="47106" name="Content Placeholder 2"/>
          <p:cNvSpPr>
            <a:spLocks noGrp="1"/>
          </p:cNvSpPr>
          <p:nvPr>
            <p:ph idx="4294967295"/>
          </p:nvPr>
        </p:nvSpPr>
        <p:spPr/>
        <p:txBody>
          <a:bodyPr/>
          <a:lstStyle/>
          <a:p>
            <a:r>
              <a:rPr lang="en-US" smtClean="0"/>
              <a:t>Risk of falling</a:t>
            </a:r>
          </a:p>
          <a:p>
            <a:r>
              <a:rPr lang="en-US" smtClean="0"/>
              <a:t>Need for 24-hour “care”</a:t>
            </a:r>
          </a:p>
          <a:p>
            <a:r>
              <a:rPr lang="en-US" smtClean="0"/>
              <a:t>Need for back-up assistance</a:t>
            </a:r>
          </a:p>
          <a:p>
            <a:r>
              <a:rPr lang="en-US" smtClean="0"/>
              <a:t>Medication administration and management</a:t>
            </a:r>
          </a:p>
          <a:p>
            <a:r>
              <a:rPr lang="en-US" smtClean="0"/>
              <a:t>Medical monitoring (Diabetes)</a:t>
            </a:r>
          </a:p>
        </p:txBody>
      </p:sp>
      <p:sp>
        <p:nvSpPr>
          <p:cNvPr id="4710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EA12FAE-76C5-4DAD-A02A-D9604B52F590}" type="slidenum">
              <a:rPr lang="en-US" sz="800"/>
              <a:pPr algn="r"/>
              <a:t>29</a:t>
            </a:fld>
            <a:endParaRPr lang="en-US" sz="8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152400" y="381000"/>
            <a:ext cx="7696200" cy="715963"/>
          </a:xfrm>
        </p:spPr>
        <p:txBody>
          <a:bodyPr/>
          <a:lstStyle/>
          <a:p>
            <a:r>
              <a:rPr lang="en-US" smtClean="0"/>
              <a:t>Safety Planning: Get Clarification</a:t>
            </a:r>
          </a:p>
        </p:txBody>
      </p:sp>
      <p:sp>
        <p:nvSpPr>
          <p:cNvPr id="48130" name="Content Placeholder 2"/>
          <p:cNvSpPr>
            <a:spLocks noGrp="1"/>
          </p:cNvSpPr>
          <p:nvPr>
            <p:ph idx="4294967295"/>
          </p:nvPr>
        </p:nvSpPr>
        <p:spPr/>
        <p:txBody>
          <a:bodyPr/>
          <a:lstStyle/>
          <a:p>
            <a:pPr>
              <a:buFontTx/>
              <a:buNone/>
            </a:pPr>
            <a:r>
              <a:rPr lang="en-US" smtClean="0"/>
              <a:t>If you are ever unsure what the concern is…</a:t>
            </a:r>
          </a:p>
          <a:p>
            <a:pPr algn="ctr">
              <a:buFontTx/>
              <a:buNone/>
            </a:pPr>
            <a:r>
              <a:rPr lang="en-US" sz="4000" b="1" smtClean="0"/>
              <a:t>ASK QUESTIONS!</a:t>
            </a:r>
          </a:p>
          <a:p>
            <a:pPr>
              <a:buFontTx/>
              <a:buNone/>
            </a:pPr>
            <a:r>
              <a:rPr lang="en-US" sz="1000" smtClean="0"/>
              <a:t> </a:t>
            </a:r>
          </a:p>
          <a:p>
            <a:pPr>
              <a:buFontTx/>
              <a:buNone/>
            </a:pPr>
            <a:r>
              <a:rPr lang="en-US" smtClean="0"/>
              <a:t>“He’s non-compliant” can mean many things. </a:t>
            </a:r>
          </a:p>
        </p:txBody>
      </p:sp>
      <p:sp>
        <p:nvSpPr>
          <p:cNvPr id="4813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089BFC69-F020-4739-8651-58E1A90E111A}" type="slidenum">
              <a:rPr lang="en-US" sz="800"/>
              <a:pPr algn="r"/>
              <a:t>30</a:t>
            </a:fld>
            <a:endParaRPr lang="en-US" sz="8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a:xfrm>
            <a:off x="152400" y="381000"/>
            <a:ext cx="7696200" cy="715963"/>
          </a:xfrm>
        </p:spPr>
        <p:txBody>
          <a:bodyPr/>
          <a:lstStyle/>
          <a:p>
            <a:r>
              <a:rPr lang="en-US" smtClean="0"/>
              <a:t>Transition Planning</a:t>
            </a:r>
          </a:p>
        </p:txBody>
      </p:sp>
      <p:sp>
        <p:nvSpPr>
          <p:cNvPr id="49154" name="Content Placeholder 2"/>
          <p:cNvSpPr>
            <a:spLocks noGrp="1"/>
          </p:cNvSpPr>
          <p:nvPr>
            <p:ph idx="4294967295"/>
          </p:nvPr>
        </p:nvSpPr>
        <p:spPr>
          <a:xfrm>
            <a:off x="457200" y="1295400"/>
            <a:ext cx="8001000" cy="4876800"/>
          </a:xfrm>
        </p:spPr>
        <p:txBody>
          <a:bodyPr/>
          <a:lstStyle/>
          <a:p>
            <a:pPr marL="0" indent="0">
              <a:buFontTx/>
              <a:buNone/>
            </a:pPr>
            <a:r>
              <a:rPr lang="en-US" smtClean="0"/>
              <a:t>When confronted with a unique situation:</a:t>
            </a:r>
          </a:p>
          <a:p>
            <a:pPr marL="0" indent="0"/>
            <a:r>
              <a:rPr lang="en-US" smtClean="0"/>
              <a:t> Be creative</a:t>
            </a:r>
          </a:p>
          <a:p>
            <a:pPr marL="0" indent="0"/>
            <a:r>
              <a:rPr lang="en-US" smtClean="0"/>
              <a:t> Ask for help</a:t>
            </a:r>
          </a:p>
          <a:p>
            <a:pPr marL="0" indent="0"/>
            <a:endParaRPr lang="en-US" smtClean="0"/>
          </a:p>
          <a:p>
            <a:pPr marL="0" indent="0">
              <a:buFontTx/>
              <a:buNone/>
            </a:pPr>
            <a:r>
              <a:rPr lang="en-US" smtClean="0"/>
              <a:t>As the transition date gets closer, people become more anxious.  Offer peer counseling.</a:t>
            </a:r>
          </a:p>
        </p:txBody>
      </p:sp>
      <p:sp>
        <p:nvSpPr>
          <p:cNvPr id="4915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C4F15798-A54A-455E-A3EA-47BC4B04D267}" type="slidenum">
              <a:rPr lang="en-US" sz="800"/>
              <a:pPr algn="r"/>
              <a:t>31</a:t>
            </a:fld>
            <a:endParaRPr lang="en-US" sz="8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152400" y="381000"/>
            <a:ext cx="7696200" cy="715963"/>
          </a:xfrm>
        </p:spPr>
        <p:txBody>
          <a:bodyPr/>
          <a:lstStyle/>
          <a:p>
            <a:r>
              <a:rPr lang="en-US" smtClean="0"/>
              <a:t>Discharge Planning Meeting </a:t>
            </a:r>
          </a:p>
        </p:txBody>
      </p:sp>
      <p:sp>
        <p:nvSpPr>
          <p:cNvPr id="50178" name="Content Placeholder 2"/>
          <p:cNvSpPr>
            <a:spLocks noGrp="1"/>
          </p:cNvSpPr>
          <p:nvPr>
            <p:ph idx="4294967295"/>
          </p:nvPr>
        </p:nvSpPr>
        <p:spPr>
          <a:xfrm>
            <a:off x="457200" y="1295400"/>
            <a:ext cx="8001000" cy="4876800"/>
          </a:xfrm>
        </p:spPr>
        <p:txBody>
          <a:bodyPr/>
          <a:lstStyle/>
          <a:p>
            <a:pPr marL="0" indent="0">
              <a:buFontTx/>
              <a:buNone/>
            </a:pPr>
            <a:r>
              <a:rPr lang="en-US" smtClean="0"/>
              <a:t>Review the plan.  </a:t>
            </a:r>
          </a:p>
          <a:p>
            <a:pPr marL="0" indent="0">
              <a:buFontTx/>
              <a:buNone/>
            </a:pPr>
            <a:endParaRPr lang="en-US" sz="1000" smtClean="0"/>
          </a:p>
          <a:p>
            <a:pPr marL="0" indent="0">
              <a:buFontTx/>
              <a:buNone/>
            </a:pPr>
            <a:r>
              <a:rPr lang="en-US" smtClean="0"/>
              <a:t>Have everyone look it over.  </a:t>
            </a:r>
          </a:p>
          <a:p>
            <a:pPr marL="0" indent="0">
              <a:buFontTx/>
              <a:buNone/>
            </a:pPr>
            <a:r>
              <a:rPr lang="en-US" smtClean="0"/>
              <a:t>(Other people catch things you may have missed.)</a:t>
            </a:r>
          </a:p>
          <a:p>
            <a:pPr marL="0" indent="0">
              <a:buFontTx/>
              <a:buNone/>
            </a:pPr>
            <a:endParaRPr lang="en-US" sz="1000" smtClean="0"/>
          </a:p>
          <a:p>
            <a:pPr marL="0" indent="0">
              <a:buFontTx/>
              <a:buNone/>
            </a:pPr>
            <a:r>
              <a:rPr lang="en-US" smtClean="0"/>
              <a:t>Even the most critical person can help you develop a better plan.  </a:t>
            </a:r>
          </a:p>
          <a:p>
            <a:pPr marL="0" indent="0">
              <a:buFontTx/>
              <a:buNone/>
            </a:pPr>
            <a:endParaRPr lang="en-US" smtClean="0"/>
          </a:p>
        </p:txBody>
      </p:sp>
      <p:sp>
        <p:nvSpPr>
          <p:cNvPr id="5017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05A3BA4-8137-435C-8FD5-FA1468DE23B4}" type="slidenum">
              <a:rPr lang="en-US" sz="800"/>
              <a:pPr algn="r"/>
              <a:t>32</a:t>
            </a:fld>
            <a:endParaRPr lang="en-US" sz="8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a:xfrm>
            <a:off x="152400" y="381000"/>
            <a:ext cx="7696200" cy="715963"/>
          </a:xfrm>
        </p:spPr>
        <p:txBody>
          <a:bodyPr/>
          <a:lstStyle/>
          <a:p>
            <a:r>
              <a:rPr lang="en-US" smtClean="0"/>
              <a:t>The Day of Transition</a:t>
            </a:r>
          </a:p>
        </p:txBody>
      </p:sp>
      <p:sp>
        <p:nvSpPr>
          <p:cNvPr id="51202" name="Content Placeholder 2"/>
          <p:cNvSpPr>
            <a:spLocks noGrp="1"/>
          </p:cNvSpPr>
          <p:nvPr>
            <p:ph idx="4294967295"/>
          </p:nvPr>
        </p:nvSpPr>
        <p:spPr/>
        <p:txBody>
          <a:bodyPr/>
          <a:lstStyle/>
          <a:p>
            <a:r>
              <a:rPr lang="en-US" smtClean="0"/>
              <a:t>Review any discharge instructions</a:t>
            </a:r>
          </a:p>
          <a:p>
            <a:r>
              <a:rPr lang="en-US" smtClean="0"/>
              <a:t>Getting prescriptions </a:t>
            </a:r>
          </a:p>
          <a:p>
            <a:r>
              <a:rPr lang="en-US" smtClean="0"/>
              <a:t>Individual’s transportation</a:t>
            </a:r>
          </a:p>
          <a:p>
            <a:r>
              <a:rPr lang="en-US" smtClean="0"/>
              <a:t>Moving personal effects</a:t>
            </a:r>
          </a:p>
          <a:p>
            <a:r>
              <a:rPr lang="en-US" smtClean="0"/>
              <a:t>Help the person settle in</a:t>
            </a:r>
          </a:p>
        </p:txBody>
      </p:sp>
      <p:sp>
        <p:nvSpPr>
          <p:cNvPr id="5120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A65E5C9-ED0A-49CB-9CA3-20494DA748AA}" type="slidenum">
              <a:rPr lang="en-US" sz="800"/>
              <a:pPr algn="r"/>
              <a:t>33</a:t>
            </a:fld>
            <a:endParaRPr lang="en-US" sz="8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a:xfrm>
            <a:off x="152400" y="381000"/>
            <a:ext cx="7696200" cy="715963"/>
          </a:xfrm>
        </p:spPr>
        <p:txBody>
          <a:bodyPr/>
          <a:lstStyle/>
          <a:p>
            <a:r>
              <a:rPr lang="en-US" smtClean="0"/>
              <a:t>The Day of Transition, cont’d.</a:t>
            </a:r>
          </a:p>
        </p:txBody>
      </p:sp>
      <p:sp>
        <p:nvSpPr>
          <p:cNvPr id="52226" name="Content Placeholder 2"/>
          <p:cNvSpPr>
            <a:spLocks noGrp="1"/>
          </p:cNvSpPr>
          <p:nvPr>
            <p:ph idx="4294967295"/>
          </p:nvPr>
        </p:nvSpPr>
        <p:spPr>
          <a:xfrm>
            <a:off x="457200" y="1295400"/>
            <a:ext cx="8153400" cy="4876800"/>
          </a:xfrm>
        </p:spPr>
        <p:txBody>
          <a:bodyPr/>
          <a:lstStyle/>
          <a:p>
            <a:pPr marL="0" indent="0">
              <a:buFontTx/>
              <a:buNone/>
            </a:pPr>
            <a:r>
              <a:rPr lang="en-US" smtClean="0"/>
              <a:t>Know the services are in place.  </a:t>
            </a:r>
          </a:p>
          <a:p>
            <a:pPr marL="0" indent="0">
              <a:buFontTx/>
              <a:buNone/>
            </a:pPr>
            <a:r>
              <a:rPr lang="en-US" smtClean="0"/>
              <a:t>Know something will fall apart at the last minute.</a:t>
            </a:r>
          </a:p>
          <a:p>
            <a:pPr marL="0" indent="0">
              <a:buFontTx/>
              <a:buNone/>
            </a:pPr>
            <a:r>
              <a:rPr lang="en-US" smtClean="0"/>
              <a:t>Know that you will all get through it.</a:t>
            </a:r>
          </a:p>
          <a:p>
            <a:pPr marL="0" indent="0">
              <a:buFontTx/>
              <a:buNone/>
            </a:pPr>
            <a:endParaRPr lang="en-US" sz="1500" smtClean="0"/>
          </a:p>
          <a:p>
            <a:pPr marL="0" indent="0">
              <a:buFontTx/>
              <a:buNone/>
            </a:pPr>
            <a:r>
              <a:rPr lang="en-US" smtClean="0"/>
              <a:t>Stay calm.  Seriously.  Breathing helps.</a:t>
            </a:r>
          </a:p>
          <a:p>
            <a:pPr marL="0" indent="0">
              <a:buFontTx/>
              <a:buNone/>
            </a:pPr>
            <a:endParaRPr lang="en-US" sz="1500" smtClean="0"/>
          </a:p>
          <a:p>
            <a:pPr marL="0" indent="0">
              <a:buFontTx/>
              <a:buNone/>
            </a:pPr>
            <a:r>
              <a:rPr lang="en-US" smtClean="0"/>
              <a:t>Pack a lunch and snacks for the day of the transition.  Everyone will be busy.</a:t>
            </a:r>
          </a:p>
          <a:p>
            <a:pPr marL="0" indent="0">
              <a:buFontTx/>
              <a:buNone/>
            </a:pPr>
            <a:endParaRPr lang="en-US" sz="1500" smtClean="0"/>
          </a:p>
          <a:p>
            <a:pPr marL="0" indent="0">
              <a:buFontTx/>
              <a:buNone/>
            </a:pPr>
            <a:r>
              <a:rPr lang="en-US" smtClean="0"/>
              <a:t>People may change their mind at the last minute.  It’s OK.</a:t>
            </a:r>
          </a:p>
        </p:txBody>
      </p:sp>
      <p:sp>
        <p:nvSpPr>
          <p:cNvPr id="5222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630B85D-A4C1-49AF-B40D-EFA96F92A4C7}" type="slidenum">
              <a:rPr lang="en-US" sz="800"/>
              <a:pPr algn="r"/>
              <a:t>34</a:t>
            </a:fld>
            <a:endParaRPr lang="en-US" sz="8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a:xfrm>
            <a:off x="152400" y="381000"/>
            <a:ext cx="7696200" cy="715963"/>
          </a:xfrm>
        </p:spPr>
        <p:txBody>
          <a:bodyPr/>
          <a:lstStyle/>
          <a:p>
            <a:r>
              <a:rPr lang="en-US" smtClean="0"/>
              <a:t>Transition Schedule and Check Lists</a:t>
            </a:r>
          </a:p>
        </p:txBody>
      </p:sp>
      <p:sp>
        <p:nvSpPr>
          <p:cNvPr id="53250" name="Content Placeholder 2"/>
          <p:cNvSpPr>
            <a:spLocks noGrp="1"/>
          </p:cNvSpPr>
          <p:nvPr>
            <p:ph idx="4294967295"/>
          </p:nvPr>
        </p:nvSpPr>
        <p:spPr/>
        <p:txBody>
          <a:bodyPr/>
          <a:lstStyle/>
          <a:p>
            <a:pPr marL="0" indent="0">
              <a:buFont typeface="Symbol" pitchFamily="18" charset="2"/>
              <a:buNone/>
            </a:pPr>
            <a:r>
              <a:rPr lang="en-US" smtClean="0"/>
              <a:t>The ABCs of Nursing Home Transition manual has a number of useful checklists.</a:t>
            </a:r>
          </a:p>
          <a:p>
            <a:pPr marL="0" indent="0">
              <a:buFont typeface="Symbol" pitchFamily="18" charset="2"/>
              <a:buNone/>
            </a:pPr>
            <a:r>
              <a:rPr lang="en-US" smtClean="0"/>
              <a:t>These are available online:</a:t>
            </a:r>
          </a:p>
          <a:p>
            <a:pPr marL="0" indent="0">
              <a:buFont typeface="Symbol" pitchFamily="18" charset="2"/>
              <a:buNone/>
            </a:pPr>
            <a:endParaRPr lang="en-US" sz="1000" smtClean="0"/>
          </a:p>
          <a:p>
            <a:pPr marL="0" indent="0" algn="ctr">
              <a:buFont typeface="Symbol" pitchFamily="18" charset="2"/>
              <a:buNone/>
            </a:pPr>
            <a:r>
              <a:rPr lang="en-US" smtClean="0">
                <a:hlinkClick r:id="rId3"/>
              </a:rPr>
              <a:t>http://www.wiki.ilru.net/index.php/NHT</a:t>
            </a:r>
            <a:endParaRPr lang="en-US" smtClean="0"/>
          </a:p>
          <a:p>
            <a:pPr marL="0" indent="0" algn="ctr">
              <a:buFont typeface="Symbol" pitchFamily="18" charset="2"/>
              <a:buNone/>
            </a:pPr>
            <a:endParaRPr lang="en-US" smtClean="0"/>
          </a:p>
        </p:txBody>
      </p:sp>
      <p:sp>
        <p:nvSpPr>
          <p:cNvPr id="5325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5A2B42E-2AFD-4C54-A69A-B4833BCFCE43}" type="slidenum">
              <a:rPr lang="en-US" sz="800"/>
              <a:pPr algn="r"/>
              <a:t>35</a:t>
            </a:fld>
            <a:endParaRPr lang="en-US" sz="8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152400" y="381000"/>
            <a:ext cx="7620000" cy="715963"/>
          </a:xfrm>
        </p:spPr>
        <p:txBody>
          <a:bodyPr/>
          <a:lstStyle/>
          <a:p>
            <a:r>
              <a:rPr lang="en-US" smtClean="0"/>
              <a:t>Questions and Answers</a:t>
            </a:r>
          </a:p>
        </p:txBody>
      </p:sp>
      <p:sp>
        <p:nvSpPr>
          <p:cNvPr id="54274" name="Slide Number Placeholder 3"/>
          <p:cNvSpPr>
            <a:spLocks noGrp="1"/>
          </p:cNvSpPr>
          <p:nvPr>
            <p:ph type="sldNum" sz="quarter" idx="10"/>
          </p:nvPr>
        </p:nvSpPr>
        <p:spPr>
          <a:noFill/>
          <a:ln>
            <a:miter lim="800000"/>
            <a:headEnd/>
            <a:tailEnd/>
          </a:ln>
        </p:spPr>
        <p:txBody>
          <a:bodyPr/>
          <a:lstStyle/>
          <a:p>
            <a:fld id="{B1F6D097-9D52-4BFF-8861-058A5DC75192}" type="slidenum">
              <a:rPr lang="en-US" smtClean="0">
                <a:latin typeface="Arial" charset="0"/>
                <a:cs typeface="Arial" charset="0"/>
              </a:rPr>
              <a:pPr/>
              <a:t>36</a:t>
            </a:fld>
            <a:endParaRPr lang="en-US" smtClean="0">
              <a:latin typeface="Arial" charset="0"/>
              <a:cs typeface="Arial" charset="0"/>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a:xfrm>
            <a:off x="152400" y="381000"/>
            <a:ext cx="7696200" cy="715963"/>
          </a:xfrm>
        </p:spPr>
        <p:txBody>
          <a:bodyPr/>
          <a:lstStyle/>
          <a:p>
            <a:r>
              <a:rPr lang="en-US" b="0" smtClean="0"/>
              <a:t>Contact Information</a:t>
            </a:r>
          </a:p>
        </p:txBody>
      </p:sp>
      <p:sp>
        <p:nvSpPr>
          <p:cNvPr id="55298" name="Content Placeholder 2"/>
          <p:cNvSpPr>
            <a:spLocks noGrp="1"/>
          </p:cNvSpPr>
          <p:nvPr>
            <p:ph idx="4294967295"/>
          </p:nvPr>
        </p:nvSpPr>
        <p:spPr/>
        <p:txBody>
          <a:bodyPr/>
          <a:lstStyle/>
          <a:p>
            <a:pPr>
              <a:buFontTx/>
              <a:buNone/>
            </a:pPr>
            <a:endParaRPr lang="en-US" b="1" smtClean="0"/>
          </a:p>
          <a:p>
            <a:pPr>
              <a:buFontTx/>
              <a:buNone/>
            </a:pPr>
            <a:r>
              <a:rPr lang="en-US" b="1" smtClean="0"/>
              <a:t>Bruce E. Darling</a:t>
            </a:r>
            <a:endParaRPr lang="en-US" smtClean="0"/>
          </a:p>
          <a:p>
            <a:pPr>
              <a:buFontTx/>
              <a:buNone/>
            </a:pPr>
            <a:r>
              <a:rPr lang="en-US" smtClean="0"/>
              <a:t>President/CEO</a:t>
            </a:r>
          </a:p>
          <a:p>
            <a:pPr>
              <a:buFontTx/>
              <a:buNone/>
            </a:pPr>
            <a:r>
              <a:rPr lang="en-US" smtClean="0"/>
              <a:t>Center for Disability Rights, Rochester NY</a:t>
            </a:r>
          </a:p>
          <a:p>
            <a:pPr>
              <a:buFontTx/>
              <a:buNone/>
            </a:pPr>
            <a:r>
              <a:rPr lang="en-US" smtClean="0"/>
              <a:t>     BDarling@CDRNYS.org</a:t>
            </a:r>
          </a:p>
          <a:p>
            <a:pPr>
              <a:buFontTx/>
              <a:buNone/>
            </a:pPr>
            <a:r>
              <a:rPr lang="en-US" smtClean="0"/>
              <a:t>     585-546-7510</a:t>
            </a:r>
          </a:p>
        </p:txBody>
      </p:sp>
      <p:sp>
        <p:nvSpPr>
          <p:cNvPr id="5529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5FFEAF7-CFA9-4AF7-8090-72CBC11BAA3E}" type="slidenum">
              <a:rPr lang="en-US" sz="800"/>
              <a:pPr algn="r"/>
              <a:t>37</a:t>
            </a:fld>
            <a:endParaRPr lang="en-US" sz="8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6"/>
          <p:cNvSpPr>
            <a:spLocks noGrp="1" noChangeArrowheads="1"/>
          </p:cNvSpPr>
          <p:nvPr>
            <p:ph type="sldNum" sz="quarter" idx="10"/>
          </p:nvPr>
        </p:nvSpPr>
        <p:spPr>
          <a:noFill/>
          <a:ln>
            <a:miter lim="800000"/>
            <a:headEnd/>
            <a:tailEnd/>
          </a:ln>
        </p:spPr>
        <p:txBody>
          <a:bodyPr/>
          <a:lstStyle/>
          <a:p>
            <a:fld id="{A288C6FB-47D6-4B80-8ADD-5FD5540FC4F8}" type="slidenum">
              <a:rPr lang="en-US" smtClean="0">
                <a:latin typeface="Arial" charset="0"/>
                <a:cs typeface="Arial" charset="0"/>
              </a:rPr>
              <a:pPr/>
              <a:t>38</a:t>
            </a:fld>
            <a:endParaRPr lang="en-US" smtClean="0">
              <a:latin typeface="Arial" charset="0"/>
              <a:cs typeface="Arial" charset="0"/>
            </a:endParaRPr>
          </a:p>
        </p:txBody>
      </p:sp>
      <p:sp>
        <p:nvSpPr>
          <p:cNvPr id="56322" name="Rectangle 2"/>
          <p:cNvSpPr>
            <a:spLocks noGrp="1" noChangeArrowheads="1"/>
          </p:cNvSpPr>
          <p:nvPr>
            <p:ph type="title"/>
          </p:nvPr>
        </p:nvSpPr>
        <p:spPr>
          <a:xfrm>
            <a:off x="152400" y="381000"/>
            <a:ext cx="7696200" cy="715963"/>
          </a:xfrm>
        </p:spPr>
        <p:txBody>
          <a:bodyPr/>
          <a:lstStyle/>
          <a:p>
            <a:r>
              <a:rPr lang="en-US" smtClean="0"/>
              <a:t>Wrap Up and Evaluation</a:t>
            </a:r>
          </a:p>
        </p:txBody>
      </p:sp>
      <p:sp>
        <p:nvSpPr>
          <p:cNvPr id="44035" name="Rectangle 3"/>
          <p:cNvSpPr>
            <a:spLocks noGrp="1" noChangeArrowheads="1"/>
          </p:cNvSpPr>
          <p:nvPr>
            <p:ph type="body" idx="1"/>
          </p:nvPr>
        </p:nvSpPr>
        <p:spPr/>
        <p:txBody>
          <a:bodyPr/>
          <a:lstStyle/>
          <a:p>
            <a:pPr>
              <a:defRPr/>
            </a:pPr>
            <a:r>
              <a:rPr lang="en-US" dirty="0" smtClean="0"/>
              <a:t> Please complete the evaluation of this program by clicking here:</a:t>
            </a:r>
          </a:p>
          <a:p>
            <a:pPr marL="0" indent="0">
              <a:buFontTx/>
              <a:buNone/>
              <a:defRPr/>
            </a:pPr>
            <a:r>
              <a:rPr lang="en-US" dirty="0" smtClean="0">
                <a:hlinkClick r:id="rId3"/>
              </a:rPr>
              <a:t>https</a:t>
            </a:r>
            <a:r>
              <a:rPr lang="en-US" dirty="0">
                <a:hlinkClick r:id="rId3"/>
              </a:rPr>
              <a:t>://</a:t>
            </a:r>
            <a:r>
              <a:rPr lang="en-US" dirty="0" smtClean="0">
                <a:hlinkClick r:id="rId3"/>
              </a:rPr>
              <a:t>vovici.com/wsb.dll/s/12291g4c0fd</a:t>
            </a:r>
            <a:endParaRPr lang="en-US" dirty="0" smtClean="0"/>
          </a:p>
          <a:p>
            <a:pPr marL="0" indent="0">
              <a:buFontTx/>
              <a:buNone/>
              <a:defRPr/>
            </a:pP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0"/>
          </p:nvPr>
        </p:nvSpPr>
        <p:spPr>
          <a:extLst>
            <a:ext uri="{909E8E84-426E-40DD-AFC4-6F175D3DCCD1}"/>
            <a:ext uri="{91240B29-F687-4F45-9708-019B960494DF}"/>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defRPr/>
            </a:pPr>
            <a:fld id="{E94609EE-EF7E-4557-BB0B-DB395E07AFFD}" type="slidenum">
              <a:rPr lang="en-US" sz="800" smtClean="0">
                <a:solidFill>
                  <a:srgbClr val="000000"/>
                </a:solidFill>
              </a:rPr>
              <a:pPr eaLnBrk="1" hangingPunct="1">
                <a:defRPr/>
              </a:pPr>
              <a:t>3</a:t>
            </a:fld>
            <a:endParaRPr lang="en-US" sz="800" smtClean="0">
              <a:solidFill>
                <a:srgbClr val="000000"/>
              </a:solidFill>
            </a:endParaRPr>
          </a:p>
        </p:txBody>
      </p:sp>
      <p:sp>
        <p:nvSpPr>
          <p:cNvPr id="20482" name="Title 1"/>
          <p:cNvSpPr>
            <a:spLocks noGrp="1"/>
          </p:cNvSpPr>
          <p:nvPr>
            <p:ph type="title"/>
          </p:nvPr>
        </p:nvSpPr>
        <p:spPr>
          <a:xfrm>
            <a:off x="152400" y="228600"/>
            <a:ext cx="8686800" cy="715963"/>
          </a:xfrm>
        </p:spPr>
        <p:txBody>
          <a:bodyPr/>
          <a:lstStyle/>
          <a:p>
            <a:r>
              <a:rPr lang="en-US" smtClean="0"/>
              <a:t>Community Alternatives Project Team</a:t>
            </a:r>
          </a:p>
        </p:txBody>
      </p:sp>
      <p:sp>
        <p:nvSpPr>
          <p:cNvPr id="20483" name="Content Placeholder 2"/>
          <p:cNvSpPr>
            <a:spLocks noGrp="1"/>
          </p:cNvSpPr>
          <p:nvPr>
            <p:ph type="body" idx="1"/>
          </p:nvPr>
        </p:nvSpPr>
        <p:spPr>
          <a:xfrm>
            <a:off x="304800" y="1066800"/>
            <a:ext cx="8686800" cy="5334000"/>
          </a:xfrm>
        </p:spPr>
        <p:txBody>
          <a:bodyPr/>
          <a:lstStyle/>
          <a:p>
            <a:pPr>
              <a:buFontTx/>
              <a:buNone/>
            </a:pPr>
            <a:r>
              <a:rPr lang="en-US" smtClean="0"/>
              <a:t>ILRU’s partners and collaborators in the community alternatives activities include </a:t>
            </a:r>
          </a:p>
          <a:p>
            <a:r>
              <a:rPr lang="en-US" smtClean="0"/>
              <a:t>Utah State University, Center for Persons with Disabilities</a:t>
            </a:r>
          </a:p>
          <a:p>
            <a:r>
              <a:rPr lang="en-US" smtClean="0"/>
              <a:t>National Council on Independent Living</a:t>
            </a:r>
          </a:p>
          <a:p>
            <a:r>
              <a:rPr lang="en-US" smtClean="0"/>
              <a:t>Suzanne Crisp, national community alternatives expert</a:t>
            </a:r>
          </a:p>
          <a:p>
            <a:r>
              <a:rPr lang="en-US" smtClean="0"/>
              <a:t>Association of Programs for Rural Independent Living</a:t>
            </a:r>
          </a:p>
          <a:p>
            <a:r>
              <a:rPr lang="en-US" smtClean="0"/>
              <a:t>Michele Martin, Social Media Consultant</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152400" y="381000"/>
            <a:ext cx="7696200" cy="715963"/>
          </a:xfrm>
        </p:spPr>
        <p:txBody>
          <a:bodyPr/>
          <a:lstStyle/>
          <a:p>
            <a:r>
              <a:rPr lang="en-US" smtClean="0"/>
              <a:t>New Community Opportunities </a:t>
            </a:r>
            <a:br>
              <a:rPr lang="en-US" smtClean="0"/>
            </a:br>
            <a:r>
              <a:rPr lang="en-US" smtClean="0"/>
              <a:t>Attribution</a:t>
            </a:r>
          </a:p>
        </p:txBody>
      </p:sp>
      <p:sp>
        <p:nvSpPr>
          <p:cNvPr id="57346" name="Content Placeholder 2"/>
          <p:cNvSpPr>
            <a:spLocks noGrp="1"/>
          </p:cNvSpPr>
          <p:nvPr>
            <p:ph type="body" idx="1"/>
          </p:nvPr>
        </p:nvSpPr>
        <p:spPr>
          <a:xfrm>
            <a:off x="457200" y="1295400"/>
            <a:ext cx="8534400" cy="4876800"/>
          </a:xfrm>
        </p:spPr>
        <p:txBody>
          <a:bodyPr/>
          <a:lstStyle/>
          <a:p>
            <a:pPr>
              <a:buFontTx/>
              <a:buNone/>
            </a:pPr>
            <a:endParaRPr lang="en-US" smtClean="0"/>
          </a:p>
          <a:p>
            <a:pPr>
              <a:buFontTx/>
              <a:buNone/>
            </a:pPr>
            <a:endParaRPr lang="en-US" sz="800" smtClean="0"/>
          </a:p>
          <a:p>
            <a:pPr>
              <a:buFontTx/>
              <a:buNone/>
            </a:pPr>
            <a:endParaRPr lang="en-US" sz="800" smtClean="0"/>
          </a:p>
          <a:p>
            <a:pPr>
              <a:buFontTx/>
              <a:buNone/>
            </a:pPr>
            <a:endParaRPr lang="en-US" b="1" smtClean="0"/>
          </a:p>
          <a:p>
            <a:pPr>
              <a:buFontTx/>
              <a:buNone/>
            </a:pPr>
            <a:endParaRPr lang="en-US" smtClean="0"/>
          </a:p>
        </p:txBody>
      </p:sp>
      <p:sp>
        <p:nvSpPr>
          <p:cNvPr id="57347" name="Slide Number Placeholder 3"/>
          <p:cNvSpPr>
            <a:spLocks noGrp="1"/>
          </p:cNvSpPr>
          <p:nvPr>
            <p:ph type="sldNum" sz="quarter" idx="10"/>
          </p:nvPr>
        </p:nvSpPr>
        <p:spPr>
          <a:noFill/>
          <a:ln>
            <a:miter lim="800000"/>
            <a:headEnd/>
            <a:tailEnd/>
          </a:ln>
        </p:spPr>
        <p:txBody>
          <a:bodyPr/>
          <a:lstStyle/>
          <a:p>
            <a:fld id="{BDCFFADD-5E00-46A4-AED5-22FA2F2A76FF}" type="slidenum">
              <a:rPr lang="en-US" smtClean="0">
                <a:latin typeface="Arial" charset="0"/>
                <a:cs typeface="Arial" charset="0"/>
              </a:rPr>
              <a:pPr/>
              <a:t>39</a:t>
            </a:fld>
            <a:endParaRPr lang="en-US" smtClean="0">
              <a:latin typeface="Arial" charset="0"/>
              <a:cs typeface="Arial" charset="0"/>
            </a:endParaRPr>
          </a:p>
        </p:txBody>
      </p:sp>
      <p:sp>
        <p:nvSpPr>
          <p:cNvPr id="57348" name="Content Placeholder 6"/>
          <p:cNvSpPr>
            <a:spLocks/>
          </p:cNvSpPr>
          <p:nvPr/>
        </p:nvSpPr>
        <p:spPr bwMode="auto">
          <a:xfrm>
            <a:off x="381000" y="1371600"/>
            <a:ext cx="8610600" cy="4876800"/>
          </a:xfrm>
          <a:prstGeom prst="rect">
            <a:avLst/>
          </a:prstGeom>
          <a:noFill/>
          <a:ln w="9525">
            <a:noFill/>
            <a:miter lim="800000"/>
            <a:headEnd/>
            <a:tailEnd/>
          </a:ln>
        </p:spPr>
        <p:txBody>
          <a:bodyPr/>
          <a:lstStyle/>
          <a:p>
            <a:pPr marL="342900" indent="-342900">
              <a:spcBef>
                <a:spcPct val="20000"/>
              </a:spcBef>
              <a:buClr>
                <a:srgbClr val="000066"/>
              </a:buClr>
            </a:pPr>
            <a:r>
              <a:rPr lang="en-US" sz="2200" b="0">
                <a:latin typeface="Tahoma" pitchFamily="34" charset="0"/>
              </a:rPr>
              <a:t>	</a:t>
            </a:r>
            <a:r>
              <a:rPr lang="en-US" sz="2400" b="0">
                <a:latin typeface="Tahoma" pitchFamily="34" charset="0"/>
              </a:rPr>
              <a:t>This webinar is presented by the New Community Opportunities Center, a national training and technical assistance project of ILRU, Independent Living Research Utilization. </a:t>
            </a:r>
            <a:r>
              <a:rPr lang="en-US" sz="2400" b="0"/>
              <a:t>This webinar was organized and facilitated by the National Council on Independent Living (NCIL). </a:t>
            </a:r>
            <a:r>
              <a:rPr lang="en-US" sz="2400" b="0">
                <a:latin typeface="Tahoma" pitchFamily="34" charset="0"/>
              </a:rPr>
              <a:t>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152400" y="381000"/>
            <a:ext cx="7696200" cy="715963"/>
          </a:xfrm>
        </p:spPr>
        <p:txBody>
          <a:bodyPr/>
          <a:lstStyle/>
          <a:p>
            <a:r>
              <a:rPr lang="en-US" smtClean="0"/>
              <a:t>Transition Planning:  Purpose</a:t>
            </a:r>
          </a:p>
        </p:txBody>
      </p:sp>
      <p:sp>
        <p:nvSpPr>
          <p:cNvPr id="21506" name="Content Placeholder 2"/>
          <p:cNvSpPr>
            <a:spLocks noGrp="1"/>
          </p:cNvSpPr>
          <p:nvPr>
            <p:ph idx="4294967295"/>
          </p:nvPr>
        </p:nvSpPr>
        <p:spPr/>
        <p:txBody>
          <a:bodyPr/>
          <a:lstStyle/>
          <a:p>
            <a:pPr>
              <a:buFont typeface="Symbol" pitchFamily="18" charset="2"/>
              <a:buChar char=""/>
            </a:pPr>
            <a:r>
              <a:rPr lang="en-US" smtClean="0"/>
              <a:t>Work with the person to put into place the supports, resources, and arrangements they need and prefer for community living</a:t>
            </a:r>
          </a:p>
        </p:txBody>
      </p:sp>
      <p:sp>
        <p:nvSpPr>
          <p:cNvPr id="2150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411ED3E-00E9-4911-BB93-4436FE797104}" type="slidenum">
              <a:rPr lang="en-US" sz="800"/>
              <a:pPr algn="r"/>
              <a:t>4</a:t>
            </a:fld>
            <a:endParaRPr lang="en-US" sz="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a:xfrm>
            <a:off x="152400" y="381000"/>
            <a:ext cx="7696200" cy="715963"/>
          </a:xfrm>
        </p:spPr>
        <p:txBody>
          <a:bodyPr/>
          <a:lstStyle/>
          <a:p>
            <a:r>
              <a:rPr lang="en-US" smtClean="0"/>
              <a:t>Developing a Transition Plan</a:t>
            </a:r>
          </a:p>
        </p:txBody>
      </p:sp>
      <p:sp>
        <p:nvSpPr>
          <p:cNvPr id="22530" name="Content Placeholder 2"/>
          <p:cNvSpPr>
            <a:spLocks noGrp="1"/>
          </p:cNvSpPr>
          <p:nvPr>
            <p:ph idx="4294967295"/>
          </p:nvPr>
        </p:nvSpPr>
        <p:spPr>
          <a:xfrm>
            <a:off x="457200" y="1295400"/>
            <a:ext cx="7696200" cy="4876800"/>
          </a:xfrm>
        </p:spPr>
        <p:txBody>
          <a:bodyPr/>
          <a:lstStyle/>
          <a:p>
            <a:pPr marL="0" indent="0">
              <a:buFontTx/>
              <a:buNone/>
            </a:pPr>
            <a:r>
              <a:rPr lang="en-US" smtClean="0"/>
              <a:t>The plan is based on the needs identified during the assessment</a:t>
            </a:r>
          </a:p>
          <a:p>
            <a:pPr marL="0" indent="0">
              <a:buFontTx/>
              <a:buNone/>
            </a:pPr>
            <a:endParaRPr lang="en-US" sz="1000" smtClean="0"/>
          </a:p>
          <a:p>
            <a:pPr marL="0" indent="0">
              <a:buFontTx/>
              <a:buNone/>
            </a:pPr>
            <a:r>
              <a:rPr lang="en-US" smtClean="0"/>
              <a:t>The plan is developed by working with the individual, the person’s support network, community-based service providers and the nursing facility staff</a:t>
            </a:r>
          </a:p>
          <a:p>
            <a:pPr marL="0" indent="0">
              <a:buFontTx/>
              <a:buNone/>
            </a:pPr>
            <a:endParaRPr lang="en-US" sz="1000" smtClean="0"/>
          </a:p>
        </p:txBody>
      </p:sp>
      <p:sp>
        <p:nvSpPr>
          <p:cNvPr id="2253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51DC689-A1BE-46C0-826F-93CCDE85A68A}" type="slidenum">
              <a:rPr lang="en-US" sz="800"/>
              <a:pPr algn="r"/>
              <a:t>5</a:t>
            </a:fld>
            <a:endParaRPr lang="en-US" sz="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a:xfrm>
            <a:off x="152400" y="381000"/>
            <a:ext cx="7696200" cy="715963"/>
          </a:xfrm>
        </p:spPr>
        <p:txBody>
          <a:bodyPr/>
          <a:lstStyle/>
          <a:p>
            <a:r>
              <a:rPr lang="en-US" smtClean="0"/>
              <a:t>Components of the Plan</a:t>
            </a:r>
          </a:p>
        </p:txBody>
      </p:sp>
      <p:sp>
        <p:nvSpPr>
          <p:cNvPr id="23554" name="Content Placeholder 2"/>
          <p:cNvSpPr>
            <a:spLocks noGrp="1"/>
          </p:cNvSpPr>
          <p:nvPr>
            <p:ph idx="4294967295"/>
          </p:nvPr>
        </p:nvSpPr>
        <p:spPr>
          <a:xfrm>
            <a:off x="533400" y="1143000"/>
            <a:ext cx="8534400" cy="4876800"/>
          </a:xfrm>
        </p:spPr>
        <p:txBody>
          <a:bodyPr/>
          <a:lstStyle/>
          <a:p>
            <a:pPr>
              <a:buFont typeface="Symbol" pitchFamily="18" charset="2"/>
              <a:buChar char=""/>
            </a:pPr>
            <a:r>
              <a:rPr lang="en-US" sz="2600" smtClean="0"/>
              <a:t>Housing</a:t>
            </a:r>
          </a:p>
          <a:p>
            <a:pPr>
              <a:buFont typeface="Symbol" pitchFamily="18" charset="2"/>
              <a:buChar char=""/>
            </a:pPr>
            <a:r>
              <a:rPr lang="en-US" sz="2600" smtClean="0"/>
              <a:t>Personal Assistance</a:t>
            </a:r>
          </a:p>
          <a:p>
            <a:pPr>
              <a:buFont typeface="Symbol" pitchFamily="18" charset="2"/>
              <a:buChar char=""/>
            </a:pPr>
            <a:r>
              <a:rPr lang="en-US" sz="2600" smtClean="0"/>
              <a:t>Assistive Technology</a:t>
            </a:r>
          </a:p>
          <a:p>
            <a:pPr>
              <a:buFont typeface="Symbol" pitchFamily="18" charset="2"/>
              <a:buChar char=""/>
            </a:pPr>
            <a:r>
              <a:rPr lang="en-US" sz="2600" smtClean="0"/>
              <a:t>Health Care Services</a:t>
            </a:r>
          </a:p>
          <a:p>
            <a:pPr>
              <a:buFont typeface="Symbol" pitchFamily="18" charset="2"/>
              <a:buChar char=""/>
            </a:pPr>
            <a:r>
              <a:rPr lang="en-US" sz="2600" smtClean="0"/>
              <a:t>Mental Health/Addiction Services and Supports</a:t>
            </a:r>
          </a:p>
          <a:p>
            <a:pPr>
              <a:buFont typeface="Symbol" pitchFamily="18" charset="2"/>
              <a:buChar char=""/>
            </a:pPr>
            <a:r>
              <a:rPr lang="en-US" sz="2600" smtClean="0"/>
              <a:t>Transportation</a:t>
            </a:r>
          </a:p>
          <a:p>
            <a:pPr>
              <a:buFont typeface="Symbol" pitchFamily="18" charset="2"/>
              <a:buChar char=""/>
            </a:pPr>
            <a:r>
              <a:rPr lang="en-US" sz="2600" smtClean="0"/>
              <a:t>Volunteering, Education, and Employment</a:t>
            </a:r>
          </a:p>
          <a:p>
            <a:pPr>
              <a:buFont typeface="Symbol" pitchFamily="18" charset="2"/>
              <a:buChar char=""/>
            </a:pPr>
            <a:r>
              <a:rPr lang="en-US" sz="2600" smtClean="0"/>
              <a:t>Family and Friends</a:t>
            </a:r>
          </a:p>
          <a:p>
            <a:pPr>
              <a:buFont typeface="Symbol" pitchFamily="18" charset="2"/>
              <a:buChar char=""/>
            </a:pPr>
            <a:r>
              <a:rPr lang="en-US" sz="2600" smtClean="0"/>
              <a:t>Social, Faith, and Recreation</a:t>
            </a:r>
          </a:p>
          <a:p>
            <a:pPr>
              <a:buFont typeface="Symbol" pitchFamily="18" charset="2"/>
              <a:buChar char=""/>
            </a:pPr>
            <a:r>
              <a:rPr lang="en-US" sz="2600" smtClean="0"/>
              <a:t>Financial Resources</a:t>
            </a:r>
          </a:p>
        </p:txBody>
      </p:sp>
      <p:sp>
        <p:nvSpPr>
          <p:cNvPr id="2355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809BA326-0BFC-448D-AF32-55D77FD26975}" type="slidenum">
              <a:rPr lang="en-US" sz="800"/>
              <a:pPr algn="r"/>
              <a:t>6</a:t>
            </a:fld>
            <a:endParaRPr lang="en-US" sz="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152400" y="381000"/>
            <a:ext cx="7696200" cy="715963"/>
          </a:xfrm>
        </p:spPr>
        <p:txBody>
          <a:bodyPr/>
          <a:lstStyle/>
          <a:p>
            <a:r>
              <a:rPr lang="en-US" smtClean="0"/>
              <a:t>Housing</a:t>
            </a:r>
          </a:p>
        </p:txBody>
      </p:sp>
      <p:sp>
        <p:nvSpPr>
          <p:cNvPr id="24578" name="Content Placeholder 2"/>
          <p:cNvSpPr>
            <a:spLocks noGrp="1"/>
          </p:cNvSpPr>
          <p:nvPr>
            <p:ph idx="4294967295"/>
          </p:nvPr>
        </p:nvSpPr>
        <p:spPr/>
        <p:txBody>
          <a:bodyPr/>
          <a:lstStyle/>
          <a:p>
            <a:pPr marL="0" indent="0">
              <a:buFontTx/>
              <a:buNone/>
            </a:pPr>
            <a:r>
              <a:rPr lang="en-US" smtClean="0"/>
              <a:t>The lack of affordable, accessible and integrated housing is one of the most significant barriers to leaving the nursing facility</a:t>
            </a:r>
          </a:p>
          <a:p>
            <a:pPr marL="0" indent="0">
              <a:buFontTx/>
              <a:buNone/>
            </a:pPr>
            <a:endParaRPr lang="en-US" sz="1000" smtClean="0"/>
          </a:p>
          <a:p>
            <a:pPr marL="0" indent="0">
              <a:buFontTx/>
              <a:buNone/>
            </a:pPr>
            <a:r>
              <a:rPr lang="en-US" smtClean="0"/>
              <a:t>Begin exploring available housing options in the community IMMEDIATELY, even before the entire assessment process is done</a:t>
            </a:r>
          </a:p>
        </p:txBody>
      </p:sp>
      <p:sp>
        <p:nvSpPr>
          <p:cNvPr id="2457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C622F8D9-EFE9-427C-89D2-39EDA1E17B7F}" type="slidenum">
              <a:rPr lang="en-US" sz="800"/>
              <a:pPr algn="r"/>
              <a:t>7</a:t>
            </a:fld>
            <a:endParaRPr lang="en-US" sz="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a:xfrm>
            <a:off x="152400" y="381000"/>
            <a:ext cx="7696200" cy="715963"/>
          </a:xfrm>
        </p:spPr>
        <p:txBody>
          <a:bodyPr/>
          <a:lstStyle/>
          <a:p>
            <a:r>
              <a:rPr lang="en-US" smtClean="0"/>
              <a:t>Housing: Things to consider</a:t>
            </a:r>
          </a:p>
        </p:txBody>
      </p:sp>
      <p:sp>
        <p:nvSpPr>
          <p:cNvPr id="25602" name="Content Placeholder 2"/>
          <p:cNvSpPr>
            <a:spLocks noGrp="1"/>
          </p:cNvSpPr>
          <p:nvPr>
            <p:ph idx="4294967295"/>
          </p:nvPr>
        </p:nvSpPr>
        <p:spPr/>
        <p:txBody>
          <a:bodyPr/>
          <a:lstStyle/>
          <a:p>
            <a:r>
              <a:rPr lang="en-US" smtClean="0"/>
              <a:t>A realistic budget</a:t>
            </a:r>
          </a:p>
          <a:p>
            <a:r>
              <a:rPr lang="en-US" smtClean="0"/>
              <a:t>Desired living arrangements</a:t>
            </a:r>
          </a:p>
          <a:p>
            <a:r>
              <a:rPr lang="en-US" smtClean="0"/>
              <a:t>Accessibility requirements/needed modifications</a:t>
            </a:r>
          </a:p>
          <a:p>
            <a:r>
              <a:rPr lang="en-US" smtClean="0"/>
              <a:t>Security and utility deposits</a:t>
            </a:r>
          </a:p>
          <a:p>
            <a:r>
              <a:rPr lang="en-US" smtClean="0"/>
              <a:t>Furnishings</a:t>
            </a:r>
          </a:p>
          <a:p>
            <a:r>
              <a:rPr lang="en-US" smtClean="0"/>
              <a:t>Assistance with moving </a:t>
            </a:r>
          </a:p>
        </p:txBody>
      </p:sp>
      <p:sp>
        <p:nvSpPr>
          <p:cNvPr id="2560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C2174500-0CFA-48B0-A01F-48A28502228C}" type="slidenum">
              <a:rPr lang="en-US" sz="800"/>
              <a:pPr algn="r"/>
              <a:t>8</a:t>
            </a:fld>
            <a:endParaRPr lang="en-US" sz="8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THOR_TEXT" val="Bruce Darling"/>
  <p:tag name="COPYRIGHT_TEXT" val="2011 ILRU"/>
  <p:tag name="DATE_TEXT" val="October 5, 2011"/>
  <p:tag name="TITLE_TEXT" val="Nursing Home Transition 4-Part Webinar Series: Part 3: Preparing for and Making the Move"/>
  <p:tag name="VERSION_TEXT" val="1.0"/>
  <p:tag name="COURSE_TEXT" val="New Community Opportunities Center Webinar Series"/>
</p:tagLst>
</file>

<file path=ppt/tags/tag2.xml><?xml version="1.0" encoding="utf-8"?>
<p:tagLst xmlns:a="http://schemas.openxmlformats.org/drawingml/2006/main" xmlns:r="http://schemas.openxmlformats.org/officeDocument/2006/relationships" xmlns:p="http://schemas.openxmlformats.org/presentationml/2006/main">
  <p:tag name="SLIDE_TITLE" val="New Communities Opportunities Center at ILRU Presents..."/>
</p:tagLst>
</file>

<file path=ppt/tags/tag3.xml><?xml version="1.0" encoding="utf-8"?>
<p:tagLst xmlns:a="http://schemas.openxmlformats.org/drawingml/2006/main" xmlns:r="http://schemas.openxmlformats.org/officeDocument/2006/relationships" xmlns:p="http://schemas.openxmlformats.org/presentationml/2006/main">
  <p:tag name="SLIDE_TITLE" val="Nursing Home Transition 4-Part Webinar Series: Part 3: Preparing for and Making the Move"/>
</p:tagLst>
</file>

<file path=ppt/tags/tag4.xml><?xml version="1.0" encoding="utf-8"?>
<p:tagLst xmlns:a="http://schemas.openxmlformats.org/drawingml/2006/main" xmlns:r="http://schemas.openxmlformats.org/officeDocument/2006/relationships" xmlns:p="http://schemas.openxmlformats.org/presentationml/2006/main">
  <p:tag name="SLIDE_TITLE" val="Questions and Answers 2"/>
</p:tagLst>
</file>

<file path=ppt/tags/tag5.xml><?xml version="1.0" encoding="utf-8"?>
<p:tagLst xmlns:a="http://schemas.openxmlformats.org/drawingml/2006/main" xmlns:r="http://schemas.openxmlformats.org/officeDocument/2006/relationships" xmlns:p="http://schemas.openxmlformats.org/presentationml/2006/main">
  <p:tag name="SLIDE_TITLE" val="New Community Opportunities Attribution "/>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3066</TotalTime>
  <Words>1335</Words>
  <Application>Microsoft Office PowerPoint</Application>
  <PresentationFormat>On-screen Show (4:3)</PresentationFormat>
  <Paragraphs>277</Paragraphs>
  <Slides>40</Slides>
  <Notes>40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40</vt:i4>
      </vt:variant>
    </vt:vector>
  </HeadingPairs>
  <TitlesOfParts>
    <vt:vector size="46" baseType="lpstr">
      <vt:lpstr>Arial</vt:lpstr>
      <vt:lpstr>Arial Rounded MT Bold</vt:lpstr>
      <vt:lpstr>Tahoma</vt:lpstr>
      <vt:lpstr>ＭＳ Ｐゴシック</vt:lpstr>
      <vt:lpstr>Symbol</vt:lpstr>
      <vt:lpstr>Default Design</vt:lpstr>
      <vt:lpstr>Slide 0</vt:lpstr>
      <vt:lpstr>Slide 1</vt:lpstr>
      <vt:lpstr>Purpose of the Project</vt:lpstr>
      <vt:lpstr>Community Alternatives Project Team</vt:lpstr>
      <vt:lpstr>Transition Planning:  Purpose</vt:lpstr>
      <vt:lpstr>Developing a Transition Plan</vt:lpstr>
      <vt:lpstr>Components of the Plan</vt:lpstr>
      <vt:lpstr>Housing</vt:lpstr>
      <vt:lpstr>Housing: Things to consider</vt:lpstr>
      <vt:lpstr>Personal Assistance</vt:lpstr>
      <vt:lpstr>Assistive Technology</vt:lpstr>
      <vt:lpstr>Health Care</vt:lpstr>
      <vt:lpstr>Mental Health Services/Supports</vt:lpstr>
      <vt:lpstr>Addiction Services and Supports</vt:lpstr>
      <vt:lpstr>Transportation</vt:lpstr>
      <vt:lpstr>Volunteering, Education and Employment</vt:lpstr>
      <vt:lpstr>Family and Friends </vt:lpstr>
      <vt:lpstr>Family and Friends, cont’d.</vt:lpstr>
      <vt:lpstr>Family and Friends, cont’d. 2</vt:lpstr>
      <vt:lpstr>Social, Faith, and Recreation</vt:lpstr>
      <vt:lpstr>Finances</vt:lpstr>
      <vt:lpstr>Finances, cont’d.</vt:lpstr>
      <vt:lpstr>Finances: Set up a monthly budget</vt:lpstr>
      <vt:lpstr>Questions and Answers</vt:lpstr>
      <vt:lpstr>Potential Barriers</vt:lpstr>
      <vt:lpstr>Safety Planning</vt:lpstr>
      <vt:lpstr>What is a Safety Plan?</vt:lpstr>
      <vt:lpstr>Safety Planning Example: Fire Safety</vt:lpstr>
      <vt:lpstr>Safety Planning: More Fire Safety </vt:lpstr>
      <vt:lpstr>Safety Planning: Common issues </vt:lpstr>
      <vt:lpstr>Safety Planning: Get Clarification</vt:lpstr>
      <vt:lpstr>Transition Planning</vt:lpstr>
      <vt:lpstr>Discharge Planning Meeting </vt:lpstr>
      <vt:lpstr>The Day of Transition</vt:lpstr>
      <vt:lpstr>The Day of Transition, cont’d.</vt:lpstr>
      <vt:lpstr>Transition Schedule and Check Lists</vt:lpstr>
      <vt:lpstr>Questions and Answers</vt:lpstr>
      <vt:lpstr>Contact Information</vt:lpstr>
      <vt:lpstr>Wrap Up and Evaluation</vt:lpstr>
      <vt:lpstr>New Community Opportunities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mgordon</cp:lastModifiedBy>
  <cp:revision>191</cp:revision>
  <dcterms:created xsi:type="dcterms:W3CDTF">2010-11-10T14:07:53Z</dcterms:created>
  <dcterms:modified xsi:type="dcterms:W3CDTF">2011-10-04T16:09:09Z</dcterms:modified>
</cp:coreProperties>
</file>