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tags/tag104.xml" ContentType="application/vnd.openxmlformats-officedocument.presentationml.tags+xml"/>
  <Override PartName="/ppt/slides/slide36.xml" ContentType="application/vnd.openxmlformats-officedocument.presentationml.slide+xml"/>
  <Override PartName="/ppt/slides/slide25.xml" ContentType="application/vnd.openxmlformats-officedocument.presentationml.slide+xml"/>
  <Override PartName="/ppt/slideLayouts/slideLayout2.xml" ContentType="application/vnd.openxmlformats-officedocument.presentationml.slideLayout+xml"/>
  <Override PartName="/ppt/tags/tag49.xml" ContentType="application/vnd.openxmlformats-officedocument.presentationml.tags+xml"/>
  <Override PartName="/ppt/notesSlides/notesSlide27.xml" ContentType="application/vnd.openxmlformats-officedocument.presentationml.notesSlide+xml"/>
  <Override PartName="/ppt/tags/tag96.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notesSlides/notesSlide16.xml" ContentType="application/vnd.openxmlformats-officedocument.presentationml.notesSlide+xml"/>
  <Override PartName="/ppt/tags/tag85.xml" ContentType="application/vnd.openxmlformats-officedocument.presentationml.tags+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notesSlides/notesSlide12.xml" ContentType="application/vnd.openxmlformats-officedocument.presentationml.notesSlide+xml"/>
  <Override PartName="/ppt/tags/tag34.xml" ContentType="application/vnd.openxmlformats-officedocument.presentationml.tags+xml"/>
  <Override PartName="/ppt/tags/tag52.xml" ContentType="application/vnd.openxmlformats-officedocument.presentationml.tags+xml"/>
  <Override PartName="/ppt/tags/tag81.xml" ContentType="application/vnd.openxmlformats-officedocument.presentationml.tags+xml"/>
  <Override PartName="/ppt/notesSlides/notesSlide30.xml" ContentType="application/vnd.openxmlformats-officedocument.presentationml.notesSlide+xml"/>
  <Override PartName="/ppt/tags/tag12.xml" ContentType="application/vnd.openxmlformats-officedocument.presentationml.tags+xml"/>
  <Override PartName="/ppt/notesSlides/notesSlide7.xml" ContentType="application/vnd.openxmlformats-officedocument.presentationml.notesSlide+xml"/>
  <Override PartName="/ppt/tags/tag23.xml" ContentType="application/vnd.openxmlformats-officedocument.presentationml.tags+xml"/>
  <Override PartName="/ppt/diagrams/layout1.xml" ContentType="application/vnd.openxmlformats-officedocument.drawingml.diagramLayout+xml"/>
  <Override PartName="/ppt/diagrams/data2.xml" ContentType="application/vnd.openxmlformats-officedocument.drawingml.diagramData+xml"/>
  <Override PartName="/ppt/tags/tag41.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tags/tag105.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tags/tag101.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notesSlides/notesSlide17.xml" ContentType="application/vnd.openxmlformats-officedocument.presentationml.notesSlide+xml"/>
  <Override PartName="/ppt/tags/tag68.xml" ContentType="application/vnd.openxmlformats-officedocument.presentationml.tags+xml"/>
  <Override PartName="/ppt/tags/tag86.xml" ContentType="application/vnd.openxmlformats-officedocument.presentationml.tags+xml"/>
  <Override PartName="/ppt/notesSlides/notesSlide28.xml" ContentType="application/vnd.openxmlformats-officedocument.presentationml.notesSlide+xml"/>
  <Override PartName="/ppt/tags/tag97.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tags/tag1.xml" ContentType="application/vnd.openxmlformats-officedocument.presentationml.tags+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notesSlides/notesSlide13.xml" ContentType="application/vnd.openxmlformats-officedocument.presentationml.notesSlide+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tags/tag93.xml" ContentType="application/vnd.openxmlformats-officedocument.presentationml.tag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tags/tag24.xml" ContentType="application/vnd.openxmlformats-officedocument.presentationml.tags+xml"/>
  <Override PartName="/ppt/diagrams/layout2.xml" ContentType="application/vnd.openxmlformats-officedocument.drawingml.diagramLayout+xml"/>
  <Override PartName="/ppt/tags/tag53.xml" ContentType="application/vnd.openxmlformats-officedocument.presentationml.tags+xml"/>
  <Override PartName="/ppt/notesSlides/notesSlide20.xml" ContentType="application/vnd.openxmlformats-officedocument.presentationml.notesSlide+xml"/>
  <Default Extension="gif" ContentType="image/gif"/>
  <Override PartName="/ppt/tags/tag71.xml" ContentType="application/vnd.openxmlformats-officedocument.presentationml.tags+xml"/>
  <Override PartName="/ppt/notesSlides/notesSlide31.xml" ContentType="application/vnd.openxmlformats-officedocument.presentationml.notesSlide+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20.xml" ContentType="application/vnd.openxmlformats-officedocument.presentationml.tags+xml"/>
  <Override PartName="/ppt/tags/tag106.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tags/tag98.xml" ContentType="application/vnd.openxmlformats-officedocument.presentationml.tags+xml"/>
  <Override PartName="/ppt/tags/tag102.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Default Extension="wmf" ContentType="image/x-wmf"/>
  <Override PartName="/ppt/notesSlides/notesSlide18.xml" ContentType="application/vnd.openxmlformats-officedocument.presentationml.notesSlide+xml"/>
  <Override PartName="/ppt/tags/tag58.xml" ContentType="application/vnd.openxmlformats-officedocument.presentationml.tags+xml"/>
  <Override PartName="/ppt/tags/tag69.xml" ContentType="application/vnd.openxmlformats-officedocument.presentationml.tags+xml"/>
  <Override PartName="/ppt/tags/tag87.xml" ContentType="application/vnd.openxmlformats-officedocument.presentationml.tags+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notesSlides/notesSlide25.xml" ContentType="application/vnd.openxmlformats-officedocument.presentationml.notesSlide+xml"/>
  <Override PartName="/ppt/tags/tag94.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notesSlides/notesSlide14.xml" ContentType="application/vnd.openxmlformats-officedocument.presentationml.notesSlide+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notesSlides/notesSlide32.xml" ContentType="application/vnd.openxmlformats-officedocument.presentationml.notesSlide+xml"/>
  <Override PartName="/ppt/tags/tag1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Override PartName="/ppt/tags/tag43.xml" ContentType="application/vnd.openxmlformats-officedocument.presentationml.tags+xml"/>
  <Override PartName="/ppt/tags/tag61.xml" ContentType="application/vnd.openxmlformats-officedocument.presentationml.tags+xml"/>
  <Override PartName="/ppt/notesSlides/notesSlide21.xml" ContentType="application/vnd.openxmlformats-officedocument.presentationml.notesSlide+xml"/>
  <Override PartName="/ppt/tags/tag72.xml" ContentType="application/vnd.openxmlformats-officedocument.presentationml.tags+xml"/>
  <Override PartName="/ppt/tags/tag90.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tags/tag107.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notesSlides/notesSlide5.xml" ContentType="application/vnd.openxmlformats-officedocument.presentationml.notesSlide+xml"/>
  <Override PartName="/ppt/tags/tag21.xml" ContentType="application/vnd.openxmlformats-officedocument.presentationml.tags+xml"/>
  <Override PartName="/ppt/slides/slide28.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Override PartName="/ppt/diagrams/colors2.xml" ContentType="application/vnd.openxmlformats-officedocument.drawingml.diagramColors+xml"/>
  <Override PartName="/ppt/tags/tag103.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tags/tag99.xml" ContentType="application/vnd.openxmlformats-officedocument.presentationml.tags+xml"/>
  <Override PartName="/ppt/slides/slide24.xml" ContentType="application/vnd.openxmlformats-officedocument.presentationml.slide+xml"/>
  <Override PartName="/ppt/slides/slide35.xml" ContentType="application/vnd.openxmlformats-officedocument.presentationml.slide+xml"/>
  <Default Extension="jpeg" ContentType="image/jpeg"/>
  <Override PartName="/ppt/tags/tag3.xml" ContentType="application/vnd.openxmlformats-officedocument.presentationml.tags+xml"/>
  <Override PartName="/ppt/diagrams/quickStyle1.xml" ContentType="application/vnd.openxmlformats-officedocument.drawingml.diagramStyle+xml"/>
  <Override PartName="/ppt/tags/tag59.xml" ContentType="application/vnd.openxmlformats-officedocument.presentationml.tags+xml"/>
  <Override PartName="/ppt/tags/tag77.xml" ContentType="application/vnd.openxmlformats-officedocument.presentationml.tags+xml"/>
  <Override PartName="/ppt/tags/tag88.xml" ContentType="application/vnd.openxmlformats-officedocument.presentationml.tags+xml"/>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notesSlides/notesSlide15.xml" ContentType="application/vnd.openxmlformats-officedocument.presentationml.notesSlide+xml"/>
  <Override PartName="/ppt/tags/tag48.xml" ContentType="application/vnd.openxmlformats-officedocument.presentationml.tags+xml"/>
  <Override PartName="/ppt/tags/tag66.xml" ContentType="application/vnd.openxmlformats-officedocument.presentationml.tags+xml"/>
  <Override PartName="/ppt/notesSlides/notesSlide26.xml" ContentType="application/vnd.openxmlformats-officedocument.presentationml.notesSlide+xml"/>
  <Override PartName="/ppt/tags/tag84.xml" ContentType="application/vnd.openxmlformats-officedocument.presentationml.tags+xml"/>
  <Override PartName="/ppt/tags/tag95.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notesSlides/notesSlide22.xml" ContentType="application/vnd.openxmlformats-officedocument.presentationml.notesSlide+xml"/>
  <Override PartName="/ppt/tags/tag73.xml" ContentType="application/vnd.openxmlformats-officedocument.presentationml.tags+xml"/>
  <Override PartName="/ppt/notesSlides/notesSlide33.xml" ContentType="application/vnd.openxmlformats-officedocument.presentationml.notesSlide+xml"/>
  <Override PartName="/ppt/tags/tag15.xml" ContentType="application/vnd.openxmlformats-officedocument.presentationml.tags+xml"/>
  <Override PartName="/ppt/notesSlides/notesSlide11.xml" ContentType="application/vnd.openxmlformats-officedocument.presentationml.notesSlide+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91.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diagrams/data1.xml" ContentType="application/vnd.openxmlformats-officedocument.drawingml.diagramData+xml"/>
  <Override PartName="/ppt/slides/slide29.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tags/tag89.xml" ContentType="application/vnd.openxmlformats-officedocument.presentationml.tags+xml"/>
  <Override PartName="/ppt/theme/theme1.xml" ContentType="application/vnd.openxmlformats-officedocument.theme+xml"/>
  <Override PartName="/ppt/tags/tag78.xml" ContentType="application/vnd.openxmlformats-officedocument.presentationml.tags+xml"/>
  <Override PartName="/ppt/tags/tag100.xml" ContentType="application/vnd.openxmlformats-officedocument.presentationml.tags+xml"/>
  <Override PartName="/ppt/slides/slide32.xml" ContentType="application/vnd.openxmlformats-officedocument.presentationml.slide+xml"/>
  <Override PartName="/ppt/tags/tag56.xml" ContentType="application/vnd.openxmlformats-officedocument.presentationml.tags+xml"/>
  <Override PartName="/ppt/tags/tag67.xml" ContentType="application/vnd.openxmlformats-officedocument.presentationml.tags+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gs/tag45.xml" ContentType="application/vnd.openxmlformats-officedocument.presentationml.tags+xml"/>
  <Override PartName="/ppt/notesSlides/notesSlide23.xml" ContentType="application/vnd.openxmlformats-officedocument.presentationml.notesSlide+xml"/>
  <Override PartName="/ppt/tags/tag92.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9"/>
  </p:notesMasterIdLst>
  <p:handoutMasterIdLst>
    <p:handoutMasterId r:id="rId40"/>
  </p:handoutMasterIdLst>
  <p:sldIdLst>
    <p:sldId id="864" r:id="rId2"/>
    <p:sldId id="903" r:id="rId3"/>
    <p:sldId id="875" r:id="rId4"/>
    <p:sldId id="904" r:id="rId5"/>
    <p:sldId id="905" r:id="rId6"/>
    <p:sldId id="906" r:id="rId7"/>
    <p:sldId id="907" r:id="rId8"/>
    <p:sldId id="908" r:id="rId9"/>
    <p:sldId id="909" r:id="rId10"/>
    <p:sldId id="910" r:id="rId11"/>
    <p:sldId id="883" r:id="rId12"/>
    <p:sldId id="884" r:id="rId13"/>
    <p:sldId id="885" r:id="rId14"/>
    <p:sldId id="886" r:id="rId15"/>
    <p:sldId id="887" r:id="rId16"/>
    <p:sldId id="891" r:id="rId17"/>
    <p:sldId id="876" r:id="rId18"/>
    <p:sldId id="877" r:id="rId19"/>
    <p:sldId id="880" r:id="rId20"/>
    <p:sldId id="879" r:id="rId21"/>
    <p:sldId id="881" r:id="rId22"/>
    <p:sldId id="890" r:id="rId23"/>
    <p:sldId id="892" r:id="rId24"/>
    <p:sldId id="888" r:id="rId25"/>
    <p:sldId id="889" r:id="rId26"/>
    <p:sldId id="899" r:id="rId27"/>
    <p:sldId id="895" r:id="rId28"/>
    <p:sldId id="900" r:id="rId29"/>
    <p:sldId id="894" r:id="rId30"/>
    <p:sldId id="896" r:id="rId31"/>
    <p:sldId id="856" r:id="rId32"/>
    <p:sldId id="911" r:id="rId33"/>
    <p:sldId id="897" r:id="rId34"/>
    <p:sldId id="898" r:id="rId35"/>
    <p:sldId id="912" r:id="rId36"/>
    <p:sldId id="901" r:id="rId37"/>
    <p:sldId id="902" r:id="rId38"/>
  </p:sldIdLst>
  <p:sldSz cx="9144000" cy="6858000" type="screen4x3"/>
  <p:notesSz cx="7315200" cy="9601200"/>
  <p:custDataLst>
    <p:tags r:id="rId41"/>
  </p:custDataLst>
  <p:defaultTextStyle>
    <a:defPPr>
      <a:defRPr lang="en-US"/>
    </a:defPPr>
    <a:lvl1pPr algn="l" rtl="0" fontAlgn="base">
      <a:spcBef>
        <a:spcPct val="0"/>
      </a:spcBef>
      <a:spcAft>
        <a:spcPct val="0"/>
      </a:spcAft>
      <a:defRPr sz="2600" kern="1200">
        <a:solidFill>
          <a:schemeClr val="tx1"/>
        </a:solidFill>
        <a:latin typeface="Arial" charset="0"/>
        <a:ea typeface="+mn-ea"/>
        <a:cs typeface="Arial" charset="0"/>
      </a:defRPr>
    </a:lvl1pPr>
    <a:lvl2pPr marL="457200" algn="l" rtl="0" fontAlgn="base">
      <a:spcBef>
        <a:spcPct val="0"/>
      </a:spcBef>
      <a:spcAft>
        <a:spcPct val="0"/>
      </a:spcAft>
      <a:defRPr sz="2600" kern="1200">
        <a:solidFill>
          <a:schemeClr val="tx1"/>
        </a:solidFill>
        <a:latin typeface="Arial" charset="0"/>
        <a:ea typeface="+mn-ea"/>
        <a:cs typeface="Arial" charset="0"/>
      </a:defRPr>
    </a:lvl2pPr>
    <a:lvl3pPr marL="914400" algn="l" rtl="0" fontAlgn="base">
      <a:spcBef>
        <a:spcPct val="0"/>
      </a:spcBef>
      <a:spcAft>
        <a:spcPct val="0"/>
      </a:spcAft>
      <a:defRPr sz="2600" kern="1200">
        <a:solidFill>
          <a:schemeClr val="tx1"/>
        </a:solidFill>
        <a:latin typeface="Arial" charset="0"/>
        <a:ea typeface="+mn-ea"/>
        <a:cs typeface="Arial" charset="0"/>
      </a:defRPr>
    </a:lvl3pPr>
    <a:lvl4pPr marL="1371600" algn="l" rtl="0" fontAlgn="base">
      <a:spcBef>
        <a:spcPct val="0"/>
      </a:spcBef>
      <a:spcAft>
        <a:spcPct val="0"/>
      </a:spcAft>
      <a:defRPr sz="2600" kern="1200">
        <a:solidFill>
          <a:schemeClr val="tx1"/>
        </a:solidFill>
        <a:latin typeface="Arial" charset="0"/>
        <a:ea typeface="+mn-ea"/>
        <a:cs typeface="Arial" charset="0"/>
      </a:defRPr>
    </a:lvl4pPr>
    <a:lvl5pPr marL="1828800" algn="l" rtl="0" fontAlgn="base">
      <a:spcBef>
        <a:spcPct val="0"/>
      </a:spcBef>
      <a:spcAft>
        <a:spcPct val="0"/>
      </a:spcAft>
      <a:defRPr sz="2600" kern="1200">
        <a:solidFill>
          <a:schemeClr val="tx1"/>
        </a:solidFill>
        <a:latin typeface="Arial" charset="0"/>
        <a:ea typeface="+mn-ea"/>
        <a:cs typeface="Arial" charset="0"/>
      </a:defRPr>
    </a:lvl5pPr>
    <a:lvl6pPr marL="2286000" algn="l" defTabSz="914400" rtl="0" eaLnBrk="1" latinLnBrk="0" hangingPunct="1">
      <a:defRPr sz="2600" kern="1200">
        <a:solidFill>
          <a:schemeClr val="tx1"/>
        </a:solidFill>
        <a:latin typeface="Arial" charset="0"/>
        <a:ea typeface="+mn-ea"/>
        <a:cs typeface="Arial" charset="0"/>
      </a:defRPr>
    </a:lvl6pPr>
    <a:lvl7pPr marL="2743200" algn="l" defTabSz="914400" rtl="0" eaLnBrk="1" latinLnBrk="0" hangingPunct="1">
      <a:defRPr sz="2600" kern="1200">
        <a:solidFill>
          <a:schemeClr val="tx1"/>
        </a:solidFill>
        <a:latin typeface="Arial" charset="0"/>
        <a:ea typeface="+mn-ea"/>
        <a:cs typeface="Arial" charset="0"/>
      </a:defRPr>
    </a:lvl7pPr>
    <a:lvl8pPr marL="3200400" algn="l" defTabSz="914400" rtl="0" eaLnBrk="1" latinLnBrk="0" hangingPunct="1">
      <a:defRPr sz="2600" kern="1200">
        <a:solidFill>
          <a:schemeClr val="tx1"/>
        </a:solidFill>
        <a:latin typeface="Arial" charset="0"/>
        <a:ea typeface="+mn-ea"/>
        <a:cs typeface="Arial" charset="0"/>
      </a:defRPr>
    </a:lvl8pPr>
    <a:lvl9pPr marL="3657600" algn="l" defTabSz="914400" rtl="0" eaLnBrk="1" latinLnBrk="0" hangingPunct="1">
      <a:defRPr sz="26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A47900"/>
    <a:srgbClr val="996633"/>
    <a:srgbClr val="CC9900"/>
    <a:srgbClr val="CC99FF"/>
    <a:srgbClr val="FFFF66"/>
    <a:srgbClr val="009999"/>
    <a:srgbClr val="FF99FF"/>
    <a:srgbClr val="FF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549" autoAdjust="0"/>
  </p:normalViewPr>
  <p:slideViewPr>
    <p:cSldViewPr>
      <p:cViewPr varScale="1">
        <p:scale>
          <a:sx n="10" d="100"/>
          <a:sy n="10" d="100"/>
        </p:scale>
        <p:origin x="300"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24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37EFAE-CB66-401D-94D6-5DE5A70E4945}"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73D0392-0AEE-4B95-877D-4A732DB03805}">
      <dgm:prSet phldrT="[Text]"/>
      <dgm:spPr>
        <a:solidFill>
          <a:srgbClr val="9999FF"/>
        </a:solidFill>
      </dgm:spPr>
      <dgm:t>
        <a:bodyPr/>
        <a:lstStyle/>
        <a:p>
          <a:pPr algn="ctr"/>
          <a:r>
            <a:rPr lang="en-US" dirty="0" smtClean="0">
              <a:solidFill>
                <a:schemeClr val="tx1"/>
              </a:solidFill>
            </a:rPr>
            <a:t>Leaders lead people</a:t>
          </a:r>
          <a:endParaRPr lang="en-US" dirty="0">
            <a:solidFill>
              <a:schemeClr val="tx1"/>
            </a:solidFill>
          </a:endParaRPr>
        </a:p>
      </dgm:t>
    </dgm:pt>
    <dgm:pt modelId="{7A02F362-75FC-477C-BDC6-07B2F7726464}" type="parTrans" cxnId="{A9471452-B3F4-4CD6-9C3A-AE8D1DB03C7A}">
      <dgm:prSet/>
      <dgm:spPr/>
      <dgm:t>
        <a:bodyPr/>
        <a:lstStyle/>
        <a:p>
          <a:endParaRPr lang="en-US"/>
        </a:p>
      </dgm:t>
    </dgm:pt>
    <dgm:pt modelId="{865C066D-1D41-4BFA-87BE-F8ADDC14F0F0}" type="sibTrans" cxnId="{A9471452-B3F4-4CD6-9C3A-AE8D1DB03C7A}">
      <dgm:prSet/>
      <dgm:spPr/>
      <dgm:t>
        <a:bodyPr/>
        <a:lstStyle/>
        <a:p>
          <a:endParaRPr lang="en-US"/>
        </a:p>
      </dgm:t>
    </dgm:pt>
    <dgm:pt modelId="{3A670992-FC94-449A-B93E-727B354E7B2B}">
      <dgm:prSet phldrT="[Text]"/>
      <dgm:spPr>
        <a:solidFill>
          <a:srgbClr val="9999FF"/>
        </a:solidFill>
      </dgm:spPr>
      <dgm:t>
        <a:bodyPr/>
        <a:lstStyle/>
        <a:p>
          <a:pPr algn="ctr"/>
          <a:r>
            <a:rPr lang="en-US" dirty="0" smtClean="0">
              <a:solidFill>
                <a:schemeClr val="tx1"/>
              </a:solidFill>
            </a:rPr>
            <a:t>Leaders are needed in times of change</a:t>
          </a:r>
          <a:endParaRPr lang="en-US" dirty="0">
            <a:solidFill>
              <a:schemeClr val="tx1"/>
            </a:solidFill>
          </a:endParaRPr>
        </a:p>
      </dgm:t>
    </dgm:pt>
    <dgm:pt modelId="{26D04918-1D9D-4079-AF35-C6F96D2B49E3}" type="parTrans" cxnId="{6E69E4A4-5744-43EB-B2AA-83BF5D99C534}">
      <dgm:prSet/>
      <dgm:spPr/>
      <dgm:t>
        <a:bodyPr/>
        <a:lstStyle/>
        <a:p>
          <a:endParaRPr lang="en-US"/>
        </a:p>
      </dgm:t>
    </dgm:pt>
    <dgm:pt modelId="{7400214E-8ADC-4108-B08C-CA4619F584B2}" type="sibTrans" cxnId="{6E69E4A4-5744-43EB-B2AA-83BF5D99C534}">
      <dgm:prSet/>
      <dgm:spPr/>
      <dgm:t>
        <a:bodyPr/>
        <a:lstStyle/>
        <a:p>
          <a:endParaRPr lang="en-US"/>
        </a:p>
      </dgm:t>
    </dgm:pt>
    <dgm:pt modelId="{E95F75E2-8500-4FDC-AC2B-F9409C78963A}" type="pres">
      <dgm:prSet presAssocID="{CA37EFAE-CB66-401D-94D6-5DE5A70E4945}" presName="linear" presStyleCnt="0">
        <dgm:presLayoutVars>
          <dgm:animLvl val="lvl"/>
          <dgm:resizeHandles val="exact"/>
        </dgm:presLayoutVars>
      </dgm:prSet>
      <dgm:spPr/>
      <dgm:t>
        <a:bodyPr/>
        <a:lstStyle/>
        <a:p>
          <a:endParaRPr lang="en-US"/>
        </a:p>
      </dgm:t>
    </dgm:pt>
    <dgm:pt modelId="{5336A2DD-70B0-4942-A247-A4498CC803E4}" type="pres">
      <dgm:prSet presAssocID="{B73D0392-0AEE-4B95-877D-4A732DB03805}" presName="parentText" presStyleLbl="node1" presStyleIdx="0" presStyleCnt="2">
        <dgm:presLayoutVars>
          <dgm:chMax val="0"/>
          <dgm:bulletEnabled val="1"/>
        </dgm:presLayoutVars>
      </dgm:prSet>
      <dgm:spPr/>
      <dgm:t>
        <a:bodyPr/>
        <a:lstStyle/>
        <a:p>
          <a:endParaRPr lang="en-US"/>
        </a:p>
      </dgm:t>
    </dgm:pt>
    <dgm:pt modelId="{327B5BD2-CC69-44A7-8CC5-F3D8297E6496}" type="pres">
      <dgm:prSet presAssocID="{865C066D-1D41-4BFA-87BE-F8ADDC14F0F0}" presName="spacer" presStyleCnt="0"/>
      <dgm:spPr/>
    </dgm:pt>
    <dgm:pt modelId="{8C1705F5-CDFB-4710-A2B4-DB34520C1DBC}" type="pres">
      <dgm:prSet presAssocID="{3A670992-FC94-449A-B93E-727B354E7B2B}" presName="parentText" presStyleLbl="node1" presStyleIdx="1" presStyleCnt="2">
        <dgm:presLayoutVars>
          <dgm:chMax val="0"/>
          <dgm:bulletEnabled val="1"/>
        </dgm:presLayoutVars>
      </dgm:prSet>
      <dgm:spPr/>
      <dgm:t>
        <a:bodyPr/>
        <a:lstStyle/>
        <a:p>
          <a:endParaRPr lang="en-US"/>
        </a:p>
      </dgm:t>
    </dgm:pt>
  </dgm:ptLst>
  <dgm:cxnLst>
    <dgm:cxn modelId="{6E69E4A4-5744-43EB-B2AA-83BF5D99C534}" srcId="{CA37EFAE-CB66-401D-94D6-5DE5A70E4945}" destId="{3A670992-FC94-449A-B93E-727B354E7B2B}" srcOrd="1" destOrd="0" parTransId="{26D04918-1D9D-4079-AF35-C6F96D2B49E3}" sibTransId="{7400214E-8ADC-4108-B08C-CA4619F584B2}"/>
    <dgm:cxn modelId="{D51DDAA9-BAC4-4750-9DFA-056EAEEA099C}" type="presOf" srcId="{3A670992-FC94-449A-B93E-727B354E7B2B}" destId="{8C1705F5-CDFB-4710-A2B4-DB34520C1DBC}" srcOrd="0" destOrd="0" presId="urn:microsoft.com/office/officeart/2005/8/layout/vList2"/>
    <dgm:cxn modelId="{A9471452-B3F4-4CD6-9C3A-AE8D1DB03C7A}" srcId="{CA37EFAE-CB66-401D-94D6-5DE5A70E4945}" destId="{B73D0392-0AEE-4B95-877D-4A732DB03805}" srcOrd="0" destOrd="0" parTransId="{7A02F362-75FC-477C-BDC6-07B2F7726464}" sibTransId="{865C066D-1D41-4BFA-87BE-F8ADDC14F0F0}"/>
    <dgm:cxn modelId="{CFD80216-CC8B-4C51-927B-57F5356E937F}" type="presOf" srcId="{CA37EFAE-CB66-401D-94D6-5DE5A70E4945}" destId="{E95F75E2-8500-4FDC-AC2B-F9409C78963A}" srcOrd="0" destOrd="0" presId="urn:microsoft.com/office/officeart/2005/8/layout/vList2"/>
    <dgm:cxn modelId="{8903FE41-99A1-4F01-B53F-E9B7C2E3FEF9}" type="presOf" srcId="{B73D0392-0AEE-4B95-877D-4A732DB03805}" destId="{5336A2DD-70B0-4942-A247-A4498CC803E4}" srcOrd="0" destOrd="0" presId="urn:microsoft.com/office/officeart/2005/8/layout/vList2"/>
    <dgm:cxn modelId="{B1EF27C8-5184-479D-AD63-54373D844DFF}" type="presParOf" srcId="{E95F75E2-8500-4FDC-AC2B-F9409C78963A}" destId="{5336A2DD-70B0-4942-A247-A4498CC803E4}" srcOrd="0" destOrd="0" presId="urn:microsoft.com/office/officeart/2005/8/layout/vList2"/>
    <dgm:cxn modelId="{55A28C67-AEEA-4556-AD94-8F1BAB5FC370}" type="presParOf" srcId="{E95F75E2-8500-4FDC-AC2B-F9409C78963A}" destId="{327B5BD2-CC69-44A7-8CC5-F3D8297E6496}" srcOrd="1" destOrd="0" presId="urn:microsoft.com/office/officeart/2005/8/layout/vList2"/>
    <dgm:cxn modelId="{10C7931E-0351-44C9-B3EE-5A92AB0F838C}" type="presParOf" srcId="{E95F75E2-8500-4FDC-AC2B-F9409C78963A}" destId="{8C1705F5-CDFB-4710-A2B4-DB34520C1DBC}" srcOrd="2"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A37EFAE-CB66-401D-94D6-5DE5A70E4945}" type="doc">
      <dgm:prSet loTypeId="urn:microsoft.com/office/officeart/2005/8/layout/vList2" loCatId="list" qsTypeId="urn:microsoft.com/office/officeart/2005/8/quickstyle/simple1#2" qsCatId="simple" csTypeId="urn:microsoft.com/office/officeart/2005/8/colors/accent1_2#2" csCatId="accent1" phldr="1"/>
      <dgm:spPr/>
      <dgm:t>
        <a:bodyPr/>
        <a:lstStyle/>
        <a:p>
          <a:endParaRPr lang="en-US"/>
        </a:p>
      </dgm:t>
    </dgm:pt>
    <dgm:pt modelId="{B73D0392-0AEE-4B95-877D-4A732DB03805}">
      <dgm:prSet phldrT="[Text]"/>
      <dgm:spPr>
        <a:solidFill>
          <a:srgbClr val="00FFFF"/>
        </a:solidFill>
      </dgm:spPr>
      <dgm:t>
        <a:bodyPr/>
        <a:lstStyle/>
        <a:p>
          <a:pPr algn="ctr"/>
          <a:r>
            <a:rPr lang="en-US" dirty="0" smtClean="0">
              <a:solidFill>
                <a:schemeClr val="tx1"/>
              </a:solidFill>
            </a:rPr>
            <a:t>Managers manage things</a:t>
          </a:r>
          <a:endParaRPr lang="en-US" dirty="0">
            <a:solidFill>
              <a:schemeClr val="tx1"/>
            </a:solidFill>
          </a:endParaRPr>
        </a:p>
      </dgm:t>
    </dgm:pt>
    <dgm:pt modelId="{7A02F362-75FC-477C-BDC6-07B2F7726464}" type="parTrans" cxnId="{A9471452-B3F4-4CD6-9C3A-AE8D1DB03C7A}">
      <dgm:prSet/>
      <dgm:spPr/>
      <dgm:t>
        <a:bodyPr/>
        <a:lstStyle/>
        <a:p>
          <a:endParaRPr lang="en-US"/>
        </a:p>
      </dgm:t>
    </dgm:pt>
    <dgm:pt modelId="{865C066D-1D41-4BFA-87BE-F8ADDC14F0F0}" type="sibTrans" cxnId="{A9471452-B3F4-4CD6-9C3A-AE8D1DB03C7A}">
      <dgm:prSet/>
      <dgm:spPr/>
      <dgm:t>
        <a:bodyPr/>
        <a:lstStyle/>
        <a:p>
          <a:endParaRPr lang="en-US"/>
        </a:p>
      </dgm:t>
    </dgm:pt>
    <dgm:pt modelId="{3A670992-FC94-449A-B93E-727B354E7B2B}">
      <dgm:prSet phldrT="[Text]"/>
      <dgm:spPr>
        <a:solidFill>
          <a:srgbClr val="00FFFF"/>
        </a:solidFill>
      </dgm:spPr>
      <dgm:t>
        <a:bodyPr/>
        <a:lstStyle/>
        <a:p>
          <a:pPr algn="ctr"/>
          <a:r>
            <a:rPr lang="en-US" dirty="0" smtClean="0">
              <a:solidFill>
                <a:schemeClr val="tx1"/>
              </a:solidFill>
            </a:rPr>
            <a:t>Managers are needed to improve and keep the status quo</a:t>
          </a:r>
          <a:endParaRPr lang="en-US" dirty="0">
            <a:solidFill>
              <a:schemeClr val="tx1"/>
            </a:solidFill>
          </a:endParaRPr>
        </a:p>
      </dgm:t>
    </dgm:pt>
    <dgm:pt modelId="{26D04918-1D9D-4079-AF35-C6F96D2B49E3}" type="parTrans" cxnId="{6E69E4A4-5744-43EB-B2AA-83BF5D99C534}">
      <dgm:prSet/>
      <dgm:spPr/>
      <dgm:t>
        <a:bodyPr/>
        <a:lstStyle/>
        <a:p>
          <a:endParaRPr lang="en-US"/>
        </a:p>
      </dgm:t>
    </dgm:pt>
    <dgm:pt modelId="{7400214E-8ADC-4108-B08C-CA4619F584B2}" type="sibTrans" cxnId="{6E69E4A4-5744-43EB-B2AA-83BF5D99C534}">
      <dgm:prSet/>
      <dgm:spPr/>
      <dgm:t>
        <a:bodyPr/>
        <a:lstStyle/>
        <a:p>
          <a:endParaRPr lang="en-US"/>
        </a:p>
      </dgm:t>
    </dgm:pt>
    <dgm:pt modelId="{E95F75E2-8500-4FDC-AC2B-F9409C78963A}" type="pres">
      <dgm:prSet presAssocID="{CA37EFAE-CB66-401D-94D6-5DE5A70E4945}" presName="linear" presStyleCnt="0">
        <dgm:presLayoutVars>
          <dgm:animLvl val="lvl"/>
          <dgm:resizeHandles val="exact"/>
        </dgm:presLayoutVars>
      </dgm:prSet>
      <dgm:spPr/>
      <dgm:t>
        <a:bodyPr/>
        <a:lstStyle/>
        <a:p>
          <a:endParaRPr lang="en-US"/>
        </a:p>
      </dgm:t>
    </dgm:pt>
    <dgm:pt modelId="{5336A2DD-70B0-4942-A247-A4498CC803E4}" type="pres">
      <dgm:prSet presAssocID="{B73D0392-0AEE-4B95-877D-4A732DB03805}" presName="parentText" presStyleLbl="node1" presStyleIdx="0" presStyleCnt="2">
        <dgm:presLayoutVars>
          <dgm:chMax val="0"/>
          <dgm:bulletEnabled val="1"/>
        </dgm:presLayoutVars>
      </dgm:prSet>
      <dgm:spPr/>
      <dgm:t>
        <a:bodyPr/>
        <a:lstStyle/>
        <a:p>
          <a:endParaRPr lang="en-US"/>
        </a:p>
      </dgm:t>
    </dgm:pt>
    <dgm:pt modelId="{327B5BD2-CC69-44A7-8CC5-F3D8297E6496}" type="pres">
      <dgm:prSet presAssocID="{865C066D-1D41-4BFA-87BE-F8ADDC14F0F0}" presName="spacer" presStyleCnt="0"/>
      <dgm:spPr/>
    </dgm:pt>
    <dgm:pt modelId="{8C1705F5-CDFB-4710-A2B4-DB34520C1DBC}" type="pres">
      <dgm:prSet presAssocID="{3A670992-FC94-449A-B93E-727B354E7B2B}" presName="parentText" presStyleLbl="node1" presStyleIdx="1" presStyleCnt="2">
        <dgm:presLayoutVars>
          <dgm:chMax val="0"/>
          <dgm:bulletEnabled val="1"/>
        </dgm:presLayoutVars>
      </dgm:prSet>
      <dgm:spPr/>
      <dgm:t>
        <a:bodyPr/>
        <a:lstStyle/>
        <a:p>
          <a:endParaRPr lang="en-US"/>
        </a:p>
      </dgm:t>
    </dgm:pt>
  </dgm:ptLst>
  <dgm:cxnLst>
    <dgm:cxn modelId="{6E69E4A4-5744-43EB-B2AA-83BF5D99C534}" srcId="{CA37EFAE-CB66-401D-94D6-5DE5A70E4945}" destId="{3A670992-FC94-449A-B93E-727B354E7B2B}" srcOrd="1" destOrd="0" parTransId="{26D04918-1D9D-4079-AF35-C6F96D2B49E3}" sibTransId="{7400214E-8ADC-4108-B08C-CA4619F584B2}"/>
    <dgm:cxn modelId="{A9471452-B3F4-4CD6-9C3A-AE8D1DB03C7A}" srcId="{CA37EFAE-CB66-401D-94D6-5DE5A70E4945}" destId="{B73D0392-0AEE-4B95-877D-4A732DB03805}" srcOrd="0" destOrd="0" parTransId="{7A02F362-75FC-477C-BDC6-07B2F7726464}" sibTransId="{865C066D-1D41-4BFA-87BE-F8ADDC14F0F0}"/>
    <dgm:cxn modelId="{6E14B536-F44D-478B-AB52-CE5031D33AFC}" type="presOf" srcId="{CA37EFAE-CB66-401D-94D6-5DE5A70E4945}" destId="{E95F75E2-8500-4FDC-AC2B-F9409C78963A}" srcOrd="0" destOrd="0" presId="urn:microsoft.com/office/officeart/2005/8/layout/vList2"/>
    <dgm:cxn modelId="{D70B5827-12B7-419B-B0AF-C9453F04B7DC}" type="presOf" srcId="{3A670992-FC94-449A-B93E-727B354E7B2B}" destId="{8C1705F5-CDFB-4710-A2B4-DB34520C1DBC}" srcOrd="0" destOrd="0" presId="urn:microsoft.com/office/officeart/2005/8/layout/vList2"/>
    <dgm:cxn modelId="{E03F5510-E3E7-4128-9BB1-BA8C66CCC788}" type="presOf" srcId="{B73D0392-0AEE-4B95-877D-4A732DB03805}" destId="{5336A2DD-70B0-4942-A247-A4498CC803E4}" srcOrd="0" destOrd="0" presId="urn:microsoft.com/office/officeart/2005/8/layout/vList2"/>
    <dgm:cxn modelId="{888E4825-0CEC-4BBE-9DC1-2A2137E37C2A}" type="presParOf" srcId="{E95F75E2-8500-4FDC-AC2B-F9409C78963A}" destId="{5336A2DD-70B0-4942-A247-A4498CC803E4}" srcOrd="0" destOrd="0" presId="urn:microsoft.com/office/officeart/2005/8/layout/vList2"/>
    <dgm:cxn modelId="{8ABB40B9-8B3A-4077-897B-92D4211F31AF}" type="presParOf" srcId="{E95F75E2-8500-4FDC-AC2B-F9409C78963A}" destId="{327B5BD2-CC69-44A7-8CC5-F3D8297E6496}" srcOrd="1" destOrd="0" presId="urn:microsoft.com/office/officeart/2005/8/layout/vList2"/>
    <dgm:cxn modelId="{24972F6C-4D7C-4B79-B61F-4028F71B7A69}" type="presParOf" srcId="{E95F75E2-8500-4FDC-AC2B-F9409C78963A}" destId="{8C1705F5-CDFB-4710-A2B4-DB34520C1DBC}" srcOrd="2" destOrd="0" presId="urn:microsoft.com/office/officeart/2005/8/layout/vList2"/>
  </dgm:cxnLst>
  <dgm:bg/>
  <dgm:whole/>
  <dgm:extLst>
    <a:ext uri="http://schemas.microsoft.com/office/drawing/2008/diagram">
      <dsp:dataModelExt xmlns:dsp="http://schemas.microsoft.com/office/drawing/2008/diagram" xmlns="" relId="rId14"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57" tIns="48329" rIns="96657" bIns="48329" numCol="1" anchor="t" anchorCtr="0" compatLnSpc="1">
            <a:prstTxWarp prst="textNoShape">
              <a:avLst/>
            </a:prstTxWarp>
          </a:bodyPr>
          <a:lstStyle>
            <a:lvl1pPr defTabSz="966217">
              <a:defRPr sz="1300">
                <a:latin typeface="Arial" charset="0"/>
                <a:cs typeface="+mn-cs"/>
              </a:defRPr>
            </a:lvl1pPr>
          </a:lstStyle>
          <a:p>
            <a:pPr>
              <a:defRPr/>
            </a:pPr>
            <a:endParaRPr lang="en-US"/>
          </a:p>
        </p:txBody>
      </p:sp>
      <p:sp>
        <p:nvSpPr>
          <p:cNvPr id="136195" name="Rectangle 3"/>
          <p:cNvSpPr>
            <a:spLocks noGrp="1" noChangeArrowheads="1"/>
          </p:cNvSpPr>
          <p:nvPr>
            <p:ph type="dt" sz="quarter" idx="1"/>
          </p:nvPr>
        </p:nvSpPr>
        <p:spPr bwMode="auto">
          <a:xfrm>
            <a:off x="4143375" y="0"/>
            <a:ext cx="3170238" cy="481013"/>
          </a:xfrm>
          <a:prstGeom prst="rect">
            <a:avLst/>
          </a:prstGeom>
          <a:noFill/>
          <a:ln w="9525">
            <a:noFill/>
            <a:miter lim="800000"/>
            <a:headEnd/>
            <a:tailEnd/>
          </a:ln>
          <a:effectLst/>
        </p:spPr>
        <p:txBody>
          <a:bodyPr vert="horz" wrap="square" lIns="96657" tIns="48329" rIns="96657" bIns="48329" numCol="1" anchor="t" anchorCtr="0" compatLnSpc="1">
            <a:prstTxWarp prst="textNoShape">
              <a:avLst/>
            </a:prstTxWarp>
          </a:bodyPr>
          <a:lstStyle>
            <a:lvl1pPr algn="r" defTabSz="966217">
              <a:defRPr sz="1300">
                <a:latin typeface="Arial" charset="0"/>
                <a:cs typeface="+mn-cs"/>
              </a:defRPr>
            </a:lvl1pPr>
          </a:lstStyle>
          <a:p>
            <a:pPr>
              <a:defRPr/>
            </a:pPr>
            <a:endParaRPr lang="en-US"/>
          </a:p>
        </p:txBody>
      </p:sp>
      <p:sp>
        <p:nvSpPr>
          <p:cNvPr id="136196" name="Rectangle 4"/>
          <p:cNvSpPr>
            <a:spLocks noGrp="1" noChangeArrowheads="1"/>
          </p:cNvSpPr>
          <p:nvPr>
            <p:ph type="ftr" sz="quarter" idx="2"/>
          </p:nvPr>
        </p:nvSpPr>
        <p:spPr bwMode="auto">
          <a:xfrm>
            <a:off x="0" y="9118600"/>
            <a:ext cx="3170238" cy="481013"/>
          </a:xfrm>
          <a:prstGeom prst="rect">
            <a:avLst/>
          </a:prstGeom>
          <a:noFill/>
          <a:ln w="9525">
            <a:noFill/>
            <a:miter lim="800000"/>
            <a:headEnd/>
            <a:tailEnd/>
          </a:ln>
          <a:effectLst/>
        </p:spPr>
        <p:txBody>
          <a:bodyPr vert="horz" wrap="square" lIns="96657" tIns="48329" rIns="96657" bIns="48329" numCol="1" anchor="b" anchorCtr="0" compatLnSpc="1">
            <a:prstTxWarp prst="textNoShape">
              <a:avLst/>
            </a:prstTxWarp>
          </a:bodyPr>
          <a:lstStyle>
            <a:lvl1pPr defTabSz="966217">
              <a:defRPr sz="1300">
                <a:latin typeface="Arial" charset="0"/>
                <a:cs typeface="+mn-cs"/>
              </a:defRPr>
            </a:lvl1pPr>
          </a:lstStyle>
          <a:p>
            <a:pPr>
              <a:defRPr/>
            </a:pPr>
            <a:endParaRPr lang="en-US"/>
          </a:p>
        </p:txBody>
      </p:sp>
      <p:sp>
        <p:nvSpPr>
          <p:cNvPr id="136197" name="Rectangle 5"/>
          <p:cNvSpPr>
            <a:spLocks noGrp="1" noChangeArrowheads="1"/>
          </p:cNvSpPr>
          <p:nvPr>
            <p:ph type="sldNum" sz="quarter" idx="3"/>
          </p:nvPr>
        </p:nvSpPr>
        <p:spPr bwMode="auto">
          <a:xfrm>
            <a:off x="4143375" y="9118600"/>
            <a:ext cx="3170238" cy="481013"/>
          </a:xfrm>
          <a:prstGeom prst="rect">
            <a:avLst/>
          </a:prstGeom>
          <a:noFill/>
          <a:ln w="9525">
            <a:noFill/>
            <a:miter lim="800000"/>
            <a:headEnd/>
            <a:tailEnd/>
          </a:ln>
          <a:effectLst/>
        </p:spPr>
        <p:txBody>
          <a:bodyPr vert="horz" wrap="square" lIns="96657" tIns="48329" rIns="96657" bIns="48329" numCol="1" anchor="b" anchorCtr="0" compatLnSpc="1">
            <a:prstTxWarp prst="textNoShape">
              <a:avLst/>
            </a:prstTxWarp>
          </a:bodyPr>
          <a:lstStyle>
            <a:lvl1pPr algn="r" defTabSz="966217">
              <a:defRPr sz="1300">
                <a:latin typeface="Arial" charset="0"/>
                <a:cs typeface="+mn-cs"/>
              </a:defRPr>
            </a:lvl1pPr>
          </a:lstStyle>
          <a:p>
            <a:pPr>
              <a:defRPr/>
            </a:pPr>
            <a:fld id="{61066E4B-51EF-4CB5-8C7D-38287723805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57" tIns="48329" rIns="96657" bIns="48329" numCol="1" anchor="t" anchorCtr="0" compatLnSpc="1">
            <a:prstTxWarp prst="textNoShape">
              <a:avLst/>
            </a:prstTxWarp>
          </a:bodyPr>
          <a:lstStyle>
            <a:lvl1pPr defTabSz="966217">
              <a:defRPr sz="1300">
                <a:latin typeface="Arial" charset="0"/>
                <a:cs typeface="+mn-cs"/>
              </a:defRPr>
            </a:lvl1pPr>
          </a:lstStyle>
          <a:p>
            <a:pPr>
              <a:defRPr/>
            </a:pPr>
            <a:endParaRPr lang="en-US"/>
          </a:p>
        </p:txBody>
      </p:sp>
      <p:sp>
        <p:nvSpPr>
          <p:cNvPr id="7171" name="Rectangle 3"/>
          <p:cNvSpPr>
            <a:spLocks noGrp="1" noChangeArrowheads="1"/>
          </p:cNvSpPr>
          <p:nvPr>
            <p:ph type="dt" idx="1"/>
          </p:nvPr>
        </p:nvSpPr>
        <p:spPr bwMode="auto">
          <a:xfrm>
            <a:off x="4143375" y="0"/>
            <a:ext cx="3170238" cy="481013"/>
          </a:xfrm>
          <a:prstGeom prst="rect">
            <a:avLst/>
          </a:prstGeom>
          <a:noFill/>
          <a:ln w="9525">
            <a:noFill/>
            <a:miter lim="800000"/>
            <a:headEnd/>
            <a:tailEnd/>
          </a:ln>
          <a:effectLst/>
        </p:spPr>
        <p:txBody>
          <a:bodyPr vert="horz" wrap="square" lIns="96657" tIns="48329" rIns="96657" bIns="48329" numCol="1" anchor="t" anchorCtr="0" compatLnSpc="1">
            <a:prstTxWarp prst="textNoShape">
              <a:avLst/>
            </a:prstTxWarp>
          </a:bodyPr>
          <a:lstStyle>
            <a:lvl1pPr algn="r" defTabSz="966217">
              <a:defRPr sz="1300">
                <a:latin typeface="Arial" charset="0"/>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31838" y="4562475"/>
            <a:ext cx="5851525" cy="4319588"/>
          </a:xfrm>
          <a:prstGeom prst="rect">
            <a:avLst/>
          </a:prstGeom>
          <a:noFill/>
          <a:ln w="9525">
            <a:noFill/>
            <a:miter lim="800000"/>
            <a:headEnd/>
            <a:tailEnd/>
          </a:ln>
          <a:effectLst/>
        </p:spPr>
        <p:txBody>
          <a:bodyPr vert="horz" wrap="square" lIns="96657" tIns="48329" rIns="96657" bIns="4832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9118600"/>
            <a:ext cx="3170238" cy="481013"/>
          </a:xfrm>
          <a:prstGeom prst="rect">
            <a:avLst/>
          </a:prstGeom>
          <a:noFill/>
          <a:ln w="9525">
            <a:noFill/>
            <a:miter lim="800000"/>
            <a:headEnd/>
            <a:tailEnd/>
          </a:ln>
          <a:effectLst/>
        </p:spPr>
        <p:txBody>
          <a:bodyPr vert="horz" wrap="square" lIns="96657" tIns="48329" rIns="96657" bIns="48329" numCol="1" anchor="b" anchorCtr="0" compatLnSpc="1">
            <a:prstTxWarp prst="textNoShape">
              <a:avLst/>
            </a:prstTxWarp>
          </a:bodyPr>
          <a:lstStyle>
            <a:lvl1pPr defTabSz="966217">
              <a:defRPr sz="1300">
                <a:latin typeface="Arial" charset="0"/>
                <a:cs typeface="+mn-cs"/>
              </a:defRPr>
            </a:lvl1pPr>
          </a:lstStyle>
          <a:p>
            <a:pPr>
              <a:defRPr/>
            </a:pPr>
            <a:endParaRPr lang="en-US"/>
          </a:p>
        </p:txBody>
      </p:sp>
      <p:sp>
        <p:nvSpPr>
          <p:cNvPr id="7175" name="Rectangle 7"/>
          <p:cNvSpPr>
            <a:spLocks noGrp="1" noChangeArrowheads="1"/>
          </p:cNvSpPr>
          <p:nvPr>
            <p:ph type="sldNum" sz="quarter" idx="5"/>
          </p:nvPr>
        </p:nvSpPr>
        <p:spPr bwMode="auto">
          <a:xfrm>
            <a:off x="4143375" y="9118600"/>
            <a:ext cx="3170238" cy="481013"/>
          </a:xfrm>
          <a:prstGeom prst="rect">
            <a:avLst/>
          </a:prstGeom>
          <a:noFill/>
          <a:ln w="9525">
            <a:noFill/>
            <a:miter lim="800000"/>
            <a:headEnd/>
            <a:tailEnd/>
          </a:ln>
          <a:effectLst/>
        </p:spPr>
        <p:txBody>
          <a:bodyPr vert="horz" wrap="square" lIns="96657" tIns="48329" rIns="96657" bIns="48329" numCol="1" anchor="b" anchorCtr="0" compatLnSpc="1">
            <a:prstTxWarp prst="textNoShape">
              <a:avLst/>
            </a:prstTxWarp>
          </a:bodyPr>
          <a:lstStyle>
            <a:lvl1pPr algn="r" defTabSz="966217">
              <a:defRPr sz="1300">
                <a:latin typeface="Arial" charset="0"/>
                <a:cs typeface="+mn-cs"/>
              </a:defRPr>
            </a:lvl1pPr>
          </a:lstStyle>
          <a:p>
            <a:pPr>
              <a:defRPr/>
            </a:pPr>
            <a:fld id="{9C2A92CE-0714-4B15-AF19-54270FADC36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pPr defTabSz="962025"/>
            <a:fld id="{0BB53ACE-8962-4A93-ABE9-CFB0BBDAFF2B}" type="slidenum">
              <a:rPr lang="en-US" smtClean="0">
                <a:cs typeface="Arial" charset="0"/>
              </a:rPr>
              <a:pPr defTabSz="962025"/>
              <a:t>0</a:t>
            </a:fld>
            <a:endParaRPr lang="en-US" smtClean="0">
              <a:cs typeface="Arial" charset="0"/>
            </a:endParaRP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noTextEdit="1"/>
          </p:cNvSpPr>
          <p:nvPr>
            <p:ph type="sldImg"/>
          </p:nvPr>
        </p:nvSpPr>
        <p:spPr>
          <a:ln/>
        </p:spPr>
      </p:sp>
      <p:sp>
        <p:nvSpPr>
          <p:cNvPr id="3686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pPr defTabSz="963613"/>
            <a:fld id="{A393B437-27A4-45E0-8A2C-CC448FDBEA38}" type="slidenum">
              <a:rPr lang="en-US" smtClean="0">
                <a:cs typeface="Arial" charset="0"/>
              </a:rPr>
              <a:pPr defTabSz="963613"/>
              <a:t>10</a:t>
            </a:fld>
            <a:endParaRPr lang="en-US" smtClean="0">
              <a:cs typeface="Arial" charset="0"/>
            </a:endParaRP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xfrm>
            <a:off x="974725" y="4559300"/>
            <a:ext cx="5365750" cy="4322763"/>
          </a:xfrm>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pPr defTabSz="960438"/>
            <a:fld id="{B6CA7713-5B6C-4ADA-9217-13107CE39410}" type="slidenum">
              <a:rPr lang="en-US" smtClean="0">
                <a:cs typeface="Arial" charset="0"/>
              </a:rPr>
              <a:pPr defTabSz="960438"/>
              <a:t>14</a:t>
            </a:fld>
            <a:endParaRPr lang="en-US" smtClean="0">
              <a:cs typeface="Arial" charset="0"/>
            </a:endParaRPr>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xfrm>
            <a:off x="974725" y="4559300"/>
            <a:ext cx="5365750" cy="4322763"/>
          </a:xfrm>
          <a:noFill/>
          <a:ln/>
        </p:spPr>
        <p:txBody>
          <a:bodyPr/>
          <a:lstStyle/>
          <a:p>
            <a:pPr eaLnBrk="1" hangingPunct="1">
              <a:spcBef>
                <a:spcPct val="0"/>
              </a:spcBef>
            </a:pP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pPr defTabSz="963613"/>
            <a:fld id="{A3044897-BB0F-4C8C-93BA-AF66B46A0794}" type="slidenum">
              <a:rPr lang="en-US" smtClean="0">
                <a:cs typeface="Arial" charset="0"/>
              </a:rPr>
              <a:pPr defTabSz="963613"/>
              <a:t>15</a:t>
            </a:fld>
            <a:endParaRPr lang="en-US" smtClean="0">
              <a:cs typeface="Arial" charset="0"/>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xfrm>
            <a:off x="974725" y="4559300"/>
            <a:ext cx="5365750" cy="4322763"/>
          </a:xfrm>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pPr defTabSz="960438"/>
            <a:fld id="{B90DECB6-5E7C-4530-A994-9305CA05C30A}" type="slidenum">
              <a:rPr lang="en-US" smtClean="0">
                <a:cs typeface="Arial" charset="0"/>
              </a:rPr>
              <a:pPr defTabSz="960438"/>
              <a:t>16</a:t>
            </a:fld>
            <a:endParaRPr lang="en-US" smtClean="0">
              <a:cs typeface="Arial" charset="0"/>
            </a:endParaRPr>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xfrm>
            <a:off x="974725" y="4559300"/>
            <a:ext cx="5365750" cy="4322763"/>
          </a:xfrm>
          <a:noFill/>
          <a:ln/>
        </p:spPr>
        <p:txBody>
          <a:bodyPr/>
          <a:lstStyle/>
          <a:p>
            <a:pPr eaLnBrk="1" hangingPunct="1">
              <a:spcBef>
                <a:spcPct val="0"/>
              </a:spcBef>
            </a:pPr>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p:spPr>
        <p:txBody>
          <a:bodyPr/>
          <a:lstStyle/>
          <a:p>
            <a:pPr defTabSz="965200"/>
            <a:fld id="{5D306F21-8A2F-4FC6-AC10-E675AF969E3E}" type="slidenum">
              <a:rPr lang="en-US" smtClean="0">
                <a:cs typeface="Arial" charset="0"/>
              </a:rPr>
              <a:pPr defTabSz="965200"/>
              <a:t>17</a:t>
            </a:fld>
            <a:endParaRPr lang="en-US" smtClean="0">
              <a:cs typeface="Arial" charset="0"/>
            </a:endParaRPr>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pPr defTabSz="963613"/>
            <a:fld id="{766CCB42-0417-4BFF-84AF-53A9AD93165F}" type="slidenum">
              <a:rPr lang="en-US" smtClean="0">
                <a:cs typeface="Arial" charset="0"/>
              </a:rPr>
              <a:pPr defTabSz="963613"/>
              <a:t>18</a:t>
            </a:fld>
            <a:endParaRPr lang="en-US" smtClean="0">
              <a:cs typeface="Arial" charset="0"/>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pPr defTabSz="962025"/>
            <a:fld id="{C41CEC8A-998E-4A79-B81D-A9B7D7A1070B}" type="slidenum">
              <a:rPr lang="en-US" smtClean="0">
                <a:cs typeface="Arial" charset="0"/>
              </a:rPr>
              <a:pPr defTabSz="962025"/>
              <a:t>1</a:t>
            </a:fld>
            <a:endParaRPr lang="en-US" smtClean="0">
              <a:cs typeface="Arial"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pPr defTabSz="965200"/>
            <a:fld id="{8348EB9C-8618-46DD-9CC6-F48B7E97A448}" type="slidenum">
              <a:rPr lang="en-US" smtClean="0">
                <a:cs typeface="Arial" charset="0"/>
              </a:rPr>
              <a:pPr defTabSz="965200"/>
              <a:t>19</a:t>
            </a:fld>
            <a:endParaRPr lang="en-US" smtClean="0">
              <a:cs typeface="Arial" charset="0"/>
            </a:endParaRPr>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p:spPr>
        <p:txBody>
          <a:bodyPr/>
          <a:lstStyle/>
          <a:p>
            <a:pPr defTabSz="965200"/>
            <a:fld id="{5278E87F-2BB4-4440-80F3-D8944FC88DDE}" type="slidenum">
              <a:rPr lang="en-US" smtClean="0">
                <a:cs typeface="Arial" charset="0"/>
              </a:rPr>
              <a:pPr defTabSz="965200"/>
              <a:t>21</a:t>
            </a:fld>
            <a:endParaRPr lang="en-US" smtClean="0">
              <a:cs typeface="Arial" charset="0"/>
            </a:endParaRPr>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pPr defTabSz="960438"/>
            <a:fld id="{7F80D906-BCCA-4544-839D-811ACD1B60E8}" type="slidenum">
              <a:rPr lang="en-US" smtClean="0">
                <a:cs typeface="Arial" charset="0"/>
              </a:rPr>
              <a:pPr defTabSz="960438"/>
              <a:t>23</a:t>
            </a:fld>
            <a:endParaRPr lang="en-US" smtClean="0">
              <a:cs typeface="Arial" charset="0"/>
            </a:endParaRPr>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xfrm>
            <a:off x="974725" y="4559300"/>
            <a:ext cx="5365750" cy="4322763"/>
          </a:xfrm>
          <a:noFill/>
          <a:ln/>
        </p:spPr>
        <p:txBody>
          <a:bodyPr/>
          <a:lstStyle/>
          <a:p>
            <a:pPr eaLnBrk="1" hangingPunct="1">
              <a:spcBef>
                <a:spcPct val="0"/>
              </a:spcBef>
            </a:pPr>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p:spPr>
        <p:txBody>
          <a:bodyPr/>
          <a:lstStyle/>
          <a:p>
            <a:pPr defTabSz="962025"/>
            <a:fld id="{7E7B9D17-52E7-414F-99B3-A296D002C70B}" type="slidenum">
              <a:rPr lang="en-US" smtClean="0">
                <a:cs typeface="Arial" charset="0"/>
              </a:rPr>
              <a:pPr defTabSz="962025"/>
              <a:t>25</a:t>
            </a:fld>
            <a:endParaRPr lang="en-US" smtClean="0">
              <a:cs typeface="Arial" charset="0"/>
            </a:endParaRP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xfrm>
            <a:off x="974725" y="4556125"/>
            <a:ext cx="5365750" cy="4325938"/>
          </a:xfrm>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p:spPr>
        <p:txBody>
          <a:bodyPr/>
          <a:lstStyle/>
          <a:p>
            <a:pPr defTabSz="962025"/>
            <a:fld id="{ABB7B720-1529-482C-8566-857A3DE60B99}" type="slidenum">
              <a:rPr lang="en-US" smtClean="0">
                <a:cs typeface="Arial" charset="0"/>
              </a:rPr>
              <a:pPr defTabSz="962025"/>
              <a:t>26</a:t>
            </a:fld>
            <a:endParaRPr lang="en-US" smtClean="0">
              <a:cs typeface="Arial" charset="0"/>
            </a:endParaRPr>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xfrm>
            <a:off x="974725" y="4556125"/>
            <a:ext cx="5365750" cy="4325938"/>
          </a:xfrm>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p:spPr>
        <p:txBody>
          <a:bodyPr/>
          <a:lstStyle/>
          <a:p>
            <a:pPr defTabSz="962025"/>
            <a:fld id="{A37F06AD-4C0C-4201-AE80-21AC92561EA1}" type="slidenum">
              <a:rPr lang="en-US" smtClean="0">
                <a:cs typeface="Arial" charset="0"/>
              </a:rPr>
              <a:pPr defTabSz="962025"/>
              <a:t>27</a:t>
            </a:fld>
            <a:endParaRPr lang="en-US" smtClean="0">
              <a:cs typeface="Arial" charset="0"/>
            </a:endParaRPr>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xfrm>
            <a:off x="974725" y="4556125"/>
            <a:ext cx="5365750" cy="4325938"/>
          </a:xfrm>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a:spLocks noGrp="1" noChangeArrowheads="1"/>
          </p:cNvSpPr>
          <p:nvPr>
            <p:ph type="sldNum" sz="quarter" idx="5"/>
          </p:nvPr>
        </p:nvSpPr>
        <p:spPr>
          <a:noFill/>
        </p:spPr>
        <p:txBody>
          <a:bodyPr/>
          <a:lstStyle/>
          <a:p>
            <a:pPr defTabSz="962025"/>
            <a:fld id="{F88FB062-540A-4EC3-9F23-70B2C3AF4D66}" type="slidenum">
              <a:rPr lang="en-US" smtClean="0">
                <a:cs typeface="Arial" charset="0"/>
              </a:rPr>
              <a:pPr defTabSz="962025"/>
              <a:t>28</a:t>
            </a:fld>
            <a:endParaRPr lang="en-US" smtClean="0">
              <a:cs typeface="Arial" charset="0"/>
            </a:endParaRPr>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xfrm>
            <a:off x="974725" y="4556125"/>
            <a:ext cx="5365750" cy="4325938"/>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pPr defTabSz="962025"/>
            <a:fld id="{3E16DD21-FF43-413C-95E8-065CD8544FA5}" type="slidenum">
              <a:rPr lang="en-US" smtClean="0">
                <a:cs typeface="Arial" charset="0"/>
              </a:rPr>
              <a:pPr defTabSz="962025"/>
              <a:t>2</a:t>
            </a:fld>
            <a:endParaRPr lang="en-US" smtClean="0">
              <a:cs typeface="Arial" charset="0"/>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xfrm>
            <a:off x="974725" y="4556125"/>
            <a:ext cx="5365750" cy="4325938"/>
          </a:xfrm>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a:spLocks noGrp="1" noChangeArrowheads="1"/>
          </p:cNvSpPr>
          <p:nvPr>
            <p:ph type="sldNum" sz="quarter" idx="5"/>
          </p:nvPr>
        </p:nvSpPr>
        <p:spPr>
          <a:noFill/>
        </p:spPr>
        <p:txBody>
          <a:bodyPr/>
          <a:lstStyle/>
          <a:p>
            <a:pPr defTabSz="962025"/>
            <a:fld id="{41DF9F3C-7B75-47D0-B9F8-D6EB5BFFBD49}" type="slidenum">
              <a:rPr lang="en-US" smtClean="0">
                <a:cs typeface="Arial" charset="0"/>
              </a:rPr>
              <a:pPr defTabSz="962025"/>
              <a:t>29</a:t>
            </a:fld>
            <a:endParaRPr lang="en-US" smtClean="0">
              <a:cs typeface="Arial" charset="0"/>
            </a:endParaRPr>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xfrm>
            <a:off x="974725" y="4556125"/>
            <a:ext cx="5365750" cy="4325938"/>
          </a:xfrm>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a:spLocks noGrp="1" noChangeArrowheads="1"/>
          </p:cNvSpPr>
          <p:nvPr>
            <p:ph type="sldNum" sz="quarter" idx="5"/>
          </p:nvPr>
        </p:nvSpPr>
        <p:spPr>
          <a:noFill/>
        </p:spPr>
        <p:txBody>
          <a:bodyPr/>
          <a:lstStyle/>
          <a:p>
            <a:pPr defTabSz="962025"/>
            <a:fld id="{D8CC1597-9742-4CC4-991F-0D0227BD82DD}" type="slidenum">
              <a:rPr lang="en-US" smtClean="0">
                <a:cs typeface="Arial" charset="0"/>
              </a:rPr>
              <a:pPr defTabSz="962025"/>
              <a:t>30</a:t>
            </a:fld>
            <a:endParaRPr lang="en-US" smtClean="0">
              <a:cs typeface="Arial" charset="0"/>
            </a:endParaRPr>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xfrm>
            <a:off x="974725" y="4556125"/>
            <a:ext cx="5365750" cy="4325938"/>
          </a:xfrm>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p:spPr>
        <p:txBody>
          <a:bodyPr/>
          <a:lstStyle/>
          <a:p>
            <a:pPr defTabSz="962025"/>
            <a:fld id="{70C6EA75-7089-4D66-B790-7CA9912CEECA}" type="slidenum">
              <a:rPr lang="en-US" smtClean="0">
                <a:cs typeface="Arial" charset="0"/>
              </a:rPr>
              <a:pPr defTabSz="962025"/>
              <a:t>31</a:t>
            </a:fld>
            <a:endParaRPr lang="en-US" smtClean="0">
              <a:cs typeface="Arial" charset="0"/>
            </a:endParaRPr>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xfrm>
            <a:off x="974725" y="4556125"/>
            <a:ext cx="5365750" cy="4325938"/>
          </a:xfrm>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a:spLocks noGrp="1" noChangeArrowheads="1"/>
          </p:cNvSpPr>
          <p:nvPr>
            <p:ph type="sldNum" sz="quarter" idx="5"/>
          </p:nvPr>
        </p:nvSpPr>
        <p:spPr>
          <a:noFill/>
        </p:spPr>
        <p:txBody>
          <a:bodyPr/>
          <a:lstStyle/>
          <a:p>
            <a:pPr defTabSz="963613"/>
            <a:fld id="{D62517DD-0C75-47C5-96D1-EBF5AD3E0EC2}" type="slidenum">
              <a:rPr lang="en-US" smtClean="0">
                <a:cs typeface="Arial" charset="0"/>
              </a:rPr>
              <a:pPr defTabSz="963613"/>
              <a:t>32</a:t>
            </a:fld>
            <a:endParaRPr lang="en-US" smtClean="0">
              <a:cs typeface="Arial" charset="0"/>
            </a:endParaRPr>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xfrm>
            <a:off x="974725" y="4559300"/>
            <a:ext cx="5365750" cy="4322763"/>
          </a:xfrm>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p:spPr>
        <p:txBody>
          <a:bodyPr/>
          <a:lstStyle/>
          <a:p>
            <a:pPr defTabSz="965200"/>
            <a:fld id="{4465A73D-81C0-4E1A-9CEC-7AE4C0FC0CFB}" type="slidenum">
              <a:rPr lang="en-US" smtClean="0">
                <a:cs typeface="Arial" charset="0"/>
              </a:rPr>
              <a:pPr defTabSz="965200"/>
              <a:t>33</a:t>
            </a:fld>
            <a:endParaRPr lang="en-US" smtClean="0">
              <a:cs typeface="Arial" charset="0"/>
            </a:endParaRPr>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xfrm>
            <a:off x="731838" y="4560888"/>
            <a:ext cx="5851525" cy="4321175"/>
          </a:xfrm>
          <a:noFill/>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p:cNvSpPr>
            <a:spLocks noGrp="1" noChangeArrowheads="1"/>
          </p:cNvSpPr>
          <p:nvPr>
            <p:ph type="sldNum" sz="quarter" idx="5"/>
          </p:nvPr>
        </p:nvSpPr>
        <p:spPr>
          <a:noFill/>
        </p:spPr>
        <p:txBody>
          <a:bodyPr/>
          <a:lstStyle/>
          <a:p>
            <a:pPr defTabSz="963613"/>
            <a:fld id="{4871618D-85EE-4993-92E1-A6AB34347264}" type="slidenum">
              <a:rPr lang="en-US" smtClean="0">
                <a:cs typeface="Arial" charset="0"/>
              </a:rPr>
              <a:pPr defTabSz="963613"/>
              <a:t>34</a:t>
            </a:fld>
            <a:endParaRPr lang="en-US" smtClean="0">
              <a:cs typeface="Arial" charset="0"/>
            </a:endParaRPr>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xfrm>
            <a:off x="976313" y="4554538"/>
            <a:ext cx="5362575" cy="4329112"/>
          </a:xfrm>
          <a:noFill/>
          <a:ln/>
        </p:spPr>
        <p:txBody>
          <a:bodyPr/>
          <a:lstStyle/>
          <a:p>
            <a:pPr eaLnBrk="1" hangingPunct="1">
              <a:spcBef>
                <a:spcPct val="0"/>
              </a:spcBef>
            </a:pPr>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pPr defTabSz="963613"/>
            <a:fld id="{065F54B6-4821-4CA9-8785-1A7BA6162F7A}" type="slidenum">
              <a:rPr lang="en-US" smtClean="0">
                <a:cs typeface="Arial" charset="0"/>
              </a:rPr>
              <a:pPr defTabSz="963613"/>
              <a:t>3</a:t>
            </a:fld>
            <a:endParaRPr lang="en-US" smtClean="0">
              <a:cs typeface="Arial" charset="0"/>
            </a:endParaRPr>
          </a:p>
        </p:txBody>
      </p:sp>
      <p:sp>
        <p:nvSpPr>
          <p:cNvPr id="24578" name="Rectangle 2"/>
          <p:cNvSpPr>
            <a:spLocks noGrp="1" noRot="1" noChangeAspect="1" noChangeArrowheads="1" noTextEdit="1"/>
          </p:cNvSpPr>
          <p:nvPr>
            <p:ph type="sldImg"/>
          </p:nvPr>
        </p:nvSpPr>
        <p:spPr>
          <a:xfrm>
            <a:off x="1265238" y="720725"/>
            <a:ext cx="4797425" cy="3597275"/>
          </a:xfrm>
          <a:ln w="12700" cap="flat">
            <a:solidFill>
              <a:schemeClr val="tx1"/>
            </a:solidFill>
          </a:ln>
        </p:spPr>
      </p:sp>
      <p:sp>
        <p:nvSpPr>
          <p:cNvPr id="24579" name="Rectangle 3"/>
          <p:cNvSpPr>
            <a:spLocks noGrp="1" noChangeArrowheads="1"/>
          </p:cNvSpPr>
          <p:nvPr>
            <p:ph type="body" idx="1"/>
          </p:nvPr>
        </p:nvSpPr>
        <p:spPr>
          <a:xfrm>
            <a:off x="974725" y="4560888"/>
            <a:ext cx="5365750" cy="4319587"/>
          </a:xfrm>
          <a:noFill/>
          <a:ln/>
        </p:spPr>
        <p:txBody>
          <a:bodyPr lIns="100718" tIns="48623" rIns="100718" bIns="48623"/>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pPr defTabSz="963613"/>
            <a:fld id="{F9F52F19-3A14-4373-BFD6-C854882C28D6}" type="slidenum">
              <a:rPr lang="en-US" smtClean="0">
                <a:cs typeface="Arial" charset="0"/>
              </a:rPr>
              <a:pPr defTabSz="963613"/>
              <a:t>4</a:t>
            </a:fld>
            <a:endParaRPr lang="en-US" smtClean="0">
              <a:cs typeface="Arial" charset="0"/>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xfrm>
            <a:off x="974725" y="4556125"/>
            <a:ext cx="5365750" cy="4325938"/>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pPr defTabSz="963613"/>
            <a:fld id="{EE182AF0-2399-4634-8D0C-5983D95840BC}" type="slidenum">
              <a:rPr lang="en-US" smtClean="0">
                <a:cs typeface="Arial" charset="0"/>
              </a:rPr>
              <a:pPr defTabSz="963613"/>
              <a:t>5</a:t>
            </a:fld>
            <a:endParaRPr lang="en-US" smtClean="0">
              <a:cs typeface="Arial" charset="0"/>
            </a:endParaRPr>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pPr defTabSz="963613"/>
            <a:fld id="{4E774A76-9A48-4EE3-B7C3-90F73DA5DA09}" type="slidenum">
              <a:rPr lang="en-US" smtClean="0">
                <a:cs typeface="Arial" charset="0"/>
              </a:rPr>
              <a:pPr defTabSz="963613"/>
              <a:t>6</a:t>
            </a:fld>
            <a:endParaRPr lang="en-US" smtClean="0">
              <a:cs typeface="Arial" charset="0"/>
            </a:endParaRP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pPr defTabSz="963613"/>
            <a:fld id="{55E3197C-D948-4106-9852-44DE3AAFF43F}" type="slidenum">
              <a:rPr lang="en-US" smtClean="0">
                <a:cs typeface="Arial" charset="0"/>
              </a:rPr>
              <a:pPr defTabSz="963613"/>
              <a:t>7</a:t>
            </a:fld>
            <a:endParaRPr lang="en-US" smtClean="0">
              <a:cs typeface="Arial"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pPr defTabSz="963613"/>
            <a:fld id="{3F286E21-94A0-4713-BFE6-F7A24901D397}" type="slidenum">
              <a:rPr lang="en-US" smtClean="0">
                <a:cs typeface="Arial" charset="0"/>
              </a:rPr>
              <a:pPr defTabSz="963613"/>
              <a:t>8</a:t>
            </a:fld>
            <a:endParaRPr lang="en-US" smtClean="0">
              <a:cs typeface="Arial" charset="0"/>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313428-F8B8-4234-8798-2E0DD62723B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E0504D-895A-4C5A-B939-A3E7C312BE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5DC2D3-3464-47B6-A74C-33786872E3F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FD46B85-276F-4692-A42C-F717998B1E3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DCDDBC-F594-47AA-92FD-63B9B406B3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425884-09EB-45A6-BC62-C256207413F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52B26C-3B80-457A-BB1E-544B446AB3C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C3D13B-EC87-4FC4-8505-B74C370C49D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AA2D6A7-4CB6-4166-883C-0B8F8586990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2F7A0FC-49E5-4244-AF1D-772E119E4DC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BC47D8D-B067-4EF5-B741-1FC36503CE8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899E2B-1FD8-425B-918A-E35D90D31C8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7E224F-3AE4-401D-8C05-101FECBFAF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51BCE856-A896-4AEC-B788-C7251920921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tags" Target="../tags/tag29.xml"/><Relationship Id="rId7" Type="http://schemas.openxmlformats.org/officeDocument/2006/relationships/image" Target="../media/image11.jpe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notesSlide" Target="../notesSlides/notesSlide10.xml"/><Relationship Id="rId5" Type="http://schemas.openxmlformats.org/officeDocument/2006/relationships/slideLayout" Target="../slideLayouts/slideLayout12.xml"/><Relationship Id="rId4" Type="http://schemas.openxmlformats.org/officeDocument/2006/relationships/tags" Target="../tags/tag3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31.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diagramColors" Target="../diagrams/colors2.xml"/><Relationship Id="rId3" Type="http://schemas.openxmlformats.org/officeDocument/2006/relationships/slideLayout" Target="../slideLayouts/slideLayout2.xml"/><Relationship Id="rId7" Type="http://schemas.openxmlformats.org/officeDocument/2006/relationships/diagramQuickStyle" Target="../diagrams/quickStyle1.xml"/><Relationship Id="rId12" Type="http://schemas.openxmlformats.org/officeDocument/2006/relationships/diagramQuickStyle" Target="../diagrams/quickStyle2.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diagramLayout" Target="../diagrams/layout1.xml"/><Relationship Id="rId11" Type="http://schemas.openxmlformats.org/officeDocument/2006/relationships/diagramLayout" Target="../diagrams/layout2.xml"/><Relationship Id="rId5" Type="http://schemas.openxmlformats.org/officeDocument/2006/relationships/diagramData" Target="../diagrams/data1.xml"/><Relationship Id="rId10" Type="http://schemas.openxmlformats.org/officeDocument/2006/relationships/diagramData" Target="../diagrams/data2.xml"/><Relationship Id="rId4" Type="http://schemas.openxmlformats.org/officeDocument/2006/relationships/notesSlide" Target="../notesSlides/notesSlide12.xml"/><Relationship Id="rId9" Type="http://schemas.microsoft.com/office/2007/relationships/diagramDrawing" Target="../diagrams/drawing1.xml"/><Relationship Id="rId14" Type="http://schemas.microsoft.com/office/2007/relationships/diagramDrawing" Target="../diagrams/drawing2.xml"/></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36.xml"/><Relationship Id="rId7" Type="http://schemas.openxmlformats.org/officeDocument/2006/relationships/tags" Target="../tags/tag40.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9"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image" Target="../media/image12.png"/><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43.xml"/><Relationship Id="rId6" Type="http://schemas.openxmlformats.org/officeDocument/2006/relationships/image" Target="../media/image15.jpeg"/><Relationship Id="rId5" Type="http://schemas.openxmlformats.org/officeDocument/2006/relationships/image" Target="../media/image14.wmf"/><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44.xml"/><Relationship Id="rId5" Type="http://schemas.openxmlformats.org/officeDocument/2006/relationships/image" Target="../media/image16.wmf"/><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8" Type="http://schemas.openxmlformats.org/officeDocument/2006/relationships/notesSlide" Target="../notesSlides/notesSlide18.xml"/><Relationship Id="rId3" Type="http://schemas.openxmlformats.org/officeDocument/2006/relationships/tags" Target="../tags/tag47.xml"/><Relationship Id="rId7" Type="http://schemas.openxmlformats.org/officeDocument/2006/relationships/slideLayout" Target="../slideLayouts/slideLayout7.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 Id="rId9" Type="http://schemas.openxmlformats.org/officeDocument/2006/relationships/image" Target="../media/image12.png"/></Relationships>
</file>

<file path=ppt/slides/_rels/slide19.xml.rels><?xml version="1.0" encoding="UTF-8" standalone="yes"?>
<Relationships xmlns="http://schemas.openxmlformats.org/package/2006/relationships"><Relationship Id="rId8" Type="http://schemas.openxmlformats.org/officeDocument/2006/relationships/tags" Target="../tags/tag58.xml"/><Relationship Id="rId3" Type="http://schemas.openxmlformats.org/officeDocument/2006/relationships/tags" Target="../tags/tag53.xml"/><Relationship Id="rId7" Type="http://schemas.openxmlformats.org/officeDocument/2006/relationships/tags" Target="../tags/tag57.xml"/><Relationship Id="rId12" Type="http://schemas.openxmlformats.org/officeDocument/2006/relationships/image" Target="../media/image12.png"/><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tags" Target="../tags/tag56.xml"/><Relationship Id="rId11" Type="http://schemas.openxmlformats.org/officeDocument/2006/relationships/notesSlide" Target="../notesSlides/notesSlide19.xml"/><Relationship Id="rId5" Type="http://schemas.openxmlformats.org/officeDocument/2006/relationships/tags" Target="../tags/tag55.xml"/><Relationship Id="rId10" Type="http://schemas.openxmlformats.org/officeDocument/2006/relationships/slideLayout" Target="../slideLayouts/slideLayout7.xml"/><Relationship Id="rId4" Type="http://schemas.openxmlformats.org/officeDocument/2006/relationships/tags" Target="../tags/tag54.xml"/><Relationship Id="rId9" Type="http://schemas.openxmlformats.org/officeDocument/2006/relationships/tags" Target="../tags/tag5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1.xml"/><Relationship Id="rId1" Type="http://schemas.openxmlformats.org/officeDocument/2006/relationships/tags" Target="../tags/tag60.xml"/><Relationship Id="rId5" Type="http://schemas.openxmlformats.org/officeDocument/2006/relationships/image" Target="../media/image12.png"/><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tags" Target="../tags/tag64.xml"/><Relationship Id="rId7" Type="http://schemas.openxmlformats.org/officeDocument/2006/relationships/image" Target="../media/image18.wmf"/><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image" Target="../media/image17.jpeg"/><Relationship Id="rId5" Type="http://schemas.openxmlformats.org/officeDocument/2006/relationships/notesSlide" Target="../notesSlides/notesSlide21.xml"/><Relationship Id="rId4"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6.xml"/><Relationship Id="rId1" Type="http://schemas.openxmlformats.org/officeDocument/2006/relationships/tags" Target="../tags/tag65.xml"/><Relationship Id="rId5" Type="http://schemas.openxmlformats.org/officeDocument/2006/relationships/image" Target="../media/image12.png"/><Relationship Id="rId4"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67.xml"/><Relationship Id="rId6" Type="http://schemas.openxmlformats.org/officeDocument/2006/relationships/image" Target="../media/image20.jpeg"/><Relationship Id="rId5" Type="http://schemas.openxmlformats.org/officeDocument/2006/relationships/image" Target="../media/image12.png"/><Relationship Id="rId4" Type="http://schemas.openxmlformats.org/officeDocument/2006/relationships/image" Target="../media/image19.gif"/></Relationships>
</file>

<file path=ppt/slides/_rels/slide24.xml.rels><?xml version="1.0" encoding="UTF-8" standalone="yes"?>
<Relationships xmlns="http://schemas.openxmlformats.org/package/2006/relationships"><Relationship Id="rId8" Type="http://schemas.openxmlformats.org/officeDocument/2006/relationships/tags" Target="../tags/tag75.xml"/><Relationship Id="rId13" Type="http://schemas.openxmlformats.org/officeDocument/2006/relationships/slideLayout" Target="../slideLayouts/slideLayout2.xml"/><Relationship Id="rId18" Type="http://schemas.openxmlformats.org/officeDocument/2006/relationships/image" Target="../media/image23.jpeg"/><Relationship Id="rId3" Type="http://schemas.openxmlformats.org/officeDocument/2006/relationships/tags" Target="../tags/tag70.xml"/><Relationship Id="rId21" Type="http://schemas.openxmlformats.org/officeDocument/2006/relationships/image" Target="../media/image26.jpeg"/><Relationship Id="rId7" Type="http://schemas.openxmlformats.org/officeDocument/2006/relationships/tags" Target="../tags/tag74.xml"/><Relationship Id="rId12" Type="http://schemas.openxmlformats.org/officeDocument/2006/relationships/tags" Target="../tags/tag79.xml"/><Relationship Id="rId17" Type="http://schemas.openxmlformats.org/officeDocument/2006/relationships/image" Target="../media/image22.jpeg"/><Relationship Id="rId2" Type="http://schemas.openxmlformats.org/officeDocument/2006/relationships/tags" Target="../tags/tag69.xml"/><Relationship Id="rId16" Type="http://schemas.openxmlformats.org/officeDocument/2006/relationships/image" Target="../media/image21.jpeg"/><Relationship Id="rId20" Type="http://schemas.openxmlformats.org/officeDocument/2006/relationships/image" Target="../media/image25.jpeg"/><Relationship Id="rId1" Type="http://schemas.openxmlformats.org/officeDocument/2006/relationships/tags" Target="../tags/tag68.xml"/><Relationship Id="rId6" Type="http://schemas.openxmlformats.org/officeDocument/2006/relationships/tags" Target="../tags/tag73.xml"/><Relationship Id="rId11" Type="http://schemas.openxmlformats.org/officeDocument/2006/relationships/tags" Target="../tags/tag78.xml"/><Relationship Id="rId5" Type="http://schemas.openxmlformats.org/officeDocument/2006/relationships/tags" Target="../tags/tag72.xml"/><Relationship Id="rId15" Type="http://schemas.openxmlformats.org/officeDocument/2006/relationships/image" Target="../media/image12.png"/><Relationship Id="rId10" Type="http://schemas.openxmlformats.org/officeDocument/2006/relationships/tags" Target="../tags/tag77.xml"/><Relationship Id="rId19" Type="http://schemas.openxmlformats.org/officeDocument/2006/relationships/image" Target="../media/image24.jpeg"/><Relationship Id="rId4" Type="http://schemas.openxmlformats.org/officeDocument/2006/relationships/tags" Target="../tags/tag71.xml"/><Relationship Id="rId9" Type="http://schemas.openxmlformats.org/officeDocument/2006/relationships/tags" Target="../tags/tag76.xml"/><Relationship Id="rId14" Type="http://schemas.openxmlformats.org/officeDocument/2006/relationships/notesSlide" Target="../notesSlides/notesSlide24.xml"/><Relationship Id="rId22" Type="http://schemas.openxmlformats.org/officeDocument/2006/relationships/image" Target="../media/image27.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80.xml"/><Relationship Id="rId4" Type="http://schemas.openxmlformats.org/officeDocument/2006/relationships/image" Target="../media/image28.jpeg"/></Relationships>
</file>

<file path=ppt/slides/_rels/slide26.xml.rels><?xml version="1.0" encoding="UTF-8" standalone="yes"?>
<Relationships xmlns="http://schemas.openxmlformats.org/package/2006/relationships"><Relationship Id="rId8" Type="http://schemas.openxmlformats.org/officeDocument/2006/relationships/image" Target="../media/image29.jpeg"/><Relationship Id="rId3" Type="http://schemas.openxmlformats.org/officeDocument/2006/relationships/tags" Target="../tags/tag83.xml"/><Relationship Id="rId7" Type="http://schemas.openxmlformats.org/officeDocument/2006/relationships/image" Target="../media/image12.png"/><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image" Target="../media/image19.gif"/><Relationship Id="rId5" Type="http://schemas.openxmlformats.org/officeDocument/2006/relationships/notesSlide" Target="../notesSlides/notesSlide26.xml"/><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tags" Target="../tags/tag86.xml"/><Relationship Id="rId7" Type="http://schemas.openxmlformats.org/officeDocument/2006/relationships/image" Target="../media/image30.jpeg"/><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image" Target="../media/image12.png"/><Relationship Id="rId5" Type="http://schemas.openxmlformats.org/officeDocument/2006/relationships/notesSlide" Target="../notesSlides/notesSlide27.xml"/><Relationship Id="rId4"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tags" Target="../tags/tag89.xml"/><Relationship Id="rId7" Type="http://schemas.openxmlformats.org/officeDocument/2006/relationships/image" Target="../media/image30.jpeg"/><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image" Target="../media/image12.png"/><Relationship Id="rId5" Type="http://schemas.openxmlformats.org/officeDocument/2006/relationships/notesSlide" Target="../notesSlides/notesSlide28.xml"/><Relationship Id="rId4"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tags" Target="../tags/tag92.xml"/><Relationship Id="rId7" Type="http://schemas.openxmlformats.org/officeDocument/2006/relationships/image" Target="../media/image12.png"/><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image" Target="../media/image19.gif"/><Relationship Id="rId5" Type="http://schemas.openxmlformats.org/officeDocument/2006/relationships/notesSlide" Target="../notesSlides/notesSlide29.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wmf"/></Relationships>
</file>

<file path=ppt/slides/_rels/slide30.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tags" Target="../tags/tag95.xml"/><Relationship Id="rId7" Type="http://schemas.openxmlformats.org/officeDocument/2006/relationships/image" Target="../media/image12.png"/><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image" Target="../media/image19.gif"/><Relationship Id="rId5" Type="http://schemas.openxmlformats.org/officeDocument/2006/relationships/notesSlide" Target="../notesSlides/notesSlide30.xml"/><Relationship Id="rId4"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tags" Target="../tags/tag98.xml"/><Relationship Id="rId7" Type="http://schemas.openxmlformats.org/officeDocument/2006/relationships/image" Target="../media/image12.png"/><Relationship Id="rId2" Type="http://schemas.openxmlformats.org/officeDocument/2006/relationships/tags" Target="../tags/tag97.xml"/><Relationship Id="rId1" Type="http://schemas.openxmlformats.org/officeDocument/2006/relationships/tags" Target="../tags/tag96.xml"/><Relationship Id="rId6" Type="http://schemas.openxmlformats.org/officeDocument/2006/relationships/image" Target="../media/image19.gif"/><Relationship Id="rId5" Type="http://schemas.openxmlformats.org/officeDocument/2006/relationships/notesSlide" Target="../notesSlides/notesSlide31.xml"/><Relationship Id="rId4"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tags" Target="../tags/tag101.xml"/><Relationship Id="rId7" Type="http://schemas.openxmlformats.org/officeDocument/2006/relationships/image" Target="../media/image12.png"/><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image" Target="../media/image19.gif"/><Relationship Id="rId5" Type="http://schemas.openxmlformats.org/officeDocument/2006/relationships/notesSlide" Target="../notesSlides/notesSlide32.xml"/><Relationship Id="rId4"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15.jpeg"/><Relationship Id="rId2" Type="http://schemas.openxmlformats.org/officeDocument/2006/relationships/tags" Target="../tags/tag103.xml"/><Relationship Id="rId1" Type="http://schemas.openxmlformats.org/officeDocument/2006/relationships/tags" Target="../tags/tag102.xml"/><Relationship Id="rId6" Type="http://schemas.openxmlformats.org/officeDocument/2006/relationships/image" Target="../media/image14.wmf"/><Relationship Id="rId5" Type="http://schemas.openxmlformats.org/officeDocument/2006/relationships/image" Target="../media/image12.png"/><Relationship Id="rId4"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104.xml"/></Relationships>
</file>

<file path=ppt/slides/_rels/slide35.xml.rels><?xml version="1.0" encoding="UTF-8" standalone="yes"?>
<Relationships xmlns="http://schemas.openxmlformats.org/package/2006/relationships"><Relationship Id="rId8" Type="http://schemas.openxmlformats.org/officeDocument/2006/relationships/image" Target="../media/image31.jpeg"/><Relationship Id="rId3" Type="http://schemas.openxmlformats.org/officeDocument/2006/relationships/slideLayout" Target="../slideLayouts/slideLayout2.xml"/><Relationship Id="rId7" Type="http://schemas.openxmlformats.org/officeDocument/2006/relationships/hyperlink" Target="http://nccc.georgetown.edu/" TargetMode="External"/><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hyperlink" Target="mailto:cultural@georgetown.edu" TargetMode="External"/><Relationship Id="rId5" Type="http://schemas.openxmlformats.org/officeDocument/2006/relationships/hyperlink" Target="http://www.georgetown.edu/home/copyright.html" TargetMode="External"/><Relationship Id="rId4"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3" Type="http://schemas.openxmlformats.org/officeDocument/2006/relationships/hyperlink" Target="https://vovici.com/wsb.dll/s/12291g4be7c"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10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8" Type="http://schemas.openxmlformats.org/officeDocument/2006/relationships/tags" Target="../tags/tag13.xml"/><Relationship Id="rId13" Type="http://schemas.openxmlformats.org/officeDocument/2006/relationships/image" Target="../media/image7.jpeg"/><Relationship Id="rId3" Type="http://schemas.openxmlformats.org/officeDocument/2006/relationships/tags" Target="../tags/tag8.xml"/><Relationship Id="rId7" Type="http://schemas.openxmlformats.org/officeDocument/2006/relationships/tags" Target="../tags/tag12.xml"/><Relationship Id="rId12" Type="http://schemas.openxmlformats.org/officeDocument/2006/relationships/image" Target="../media/image6.jpeg"/><Relationship Id="rId17" Type="http://schemas.openxmlformats.org/officeDocument/2006/relationships/image" Target="../media/image11.jpeg"/><Relationship Id="rId2" Type="http://schemas.openxmlformats.org/officeDocument/2006/relationships/tags" Target="../tags/tag7.xml"/><Relationship Id="rId16" Type="http://schemas.openxmlformats.org/officeDocument/2006/relationships/image" Target="../media/image10.jpeg"/><Relationship Id="rId1" Type="http://schemas.openxmlformats.org/officeDocument/2006/relationships/tags" Target="../tags/tag6.xml"/><Relationship Id="rId6" Type="http://schemas.openxmlformats.org/officeDocument/2006/relationships/tags" Target="../tags/tag11.xml"/><Relationship Id="rId11" Type="http://schemas.openxmlformats.org/officeDocument/2006/relationships/image" Target="../media/image5.jpeg"/><Relationship Id="rId5" Type="http://schemas.openxmlformats.org/officeDocument/2006/relationships/tags" Target="../tags/tag10.xml"/><Relationship Id="rId15" Type="http://schemas.openxmlformats.org/officeDocument/2006/relationships/image" Target="../media/image9.jpeg"/><Relationship Id="rId10" Type="http://schemas.openxmlformats.org/officeDocument/2006/relationships/notesSlide" Target="../notesSlides/notesSlide5.xml"/><Relationship Id="rId4" Type="http://schemas.openxmlformats.org/officeDocument/2006/relationships/tags" Target="../tags/tag9.xml"/><Relationship Id="rId9" Type="http://schemas.openxmlformats.org/officeDocument/2006/relationships/slideLayout" Target="../slideLayouts/slideLayout2.xml"/><Relationship Id="rId1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tags" Target="../tags/tag16.xml"/><Relationship Id="rId7" Type="http://schemas.openxmlformats.org/officeDocument/2006/relationships/image" Target="../media/image11.jpeg"/><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notesSlide" Target="../notesSlides/notesSlide6.xml"/><Relationship Id="rId5" Type="http://schemas.openxmlformats.org/officeDocument/2006/relationships/slideLayout" Target="../slideLayouts/slideLayout7.xml"/><Relationship Id="rId4" Type="http://schemas.openxmlformats.org/officeDocument/2006/relationships/tags" Target="../tags/tag17.xml"/></Relationships>
</file>

<file path=ppt/slides/_rels/slide7.xml.rels><?xml version="1.0" encoding="UTF-8" standalone="yes"?>
<Relationships xmlns="http://schemas.openxmlformats.org/package/2006/relationships"><Relationship Id="rId3" Type="http://schemas.openxmlformats.org/officeDocument/2006/relationships/tags" Target="../tags/tag20.xml"/><Relationship Id="rId7" Type="http://schemas.openxmlformats.org/officeDocument/2006/relationships/image" Target="../media/image13.png"/><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12.png"/><Relationship Id="rId5" Type="http://schemas.openxmlformats.org/officeDocument/2006/relationships/notesSlide" Target="../notesSlides/notesSlide7.xml"/><Relationship Id="rId4"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11.jpeg"/><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image" Target="../media/image13.png"/><Relationship Id="rId5" Type="http://schemas.openxmlformats.org/officeDocument/2006/relationships/notesSlide" Target="../notesSlides/notesSlide8.xml"/><Relationship Id="rId4"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11.jpeg"/><Relationship Id="rId5" Type="http://schemas.openxmlformats.org/officeDocument/2006/relationships/notesSlide" Target="../notesSlides/notesSlide9.xml"/><Relationship Id="rId4"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6"/>
          <p:cNvSpPr txBox="1">
            <a:spLocks noChangeArrowheads="1"/>
          </p:cNvSpPr>
          <p:nvPr/>
        </p:nvSpPr>
        <p:spPr bwMode="auto">
          <a:xfrm>
            <a:off x="0" y="0"/>
            <a:ext cx="9144000" cy="5294313"/>
          </a:xfrm>
          <a:prstGeom prst="rect">
            <a:avLst/>
          </a:prstGeom>
          <a:solidFill>
            <a:srgbClr val="FFCC66"/>
          </a:solidFill>
          <a:ln w="9525">
            <a:noFill/>
            <a:miter lim="800000"/>
            <a:headEnd/>
            <a:tailEnd/>
          </a:ln>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17410" name="Text Box 4"/>
          <p:cNvSpPr txBox="1">
            <a:spLocks noChangeArrowheads="1"/>
          </p:cNvSpPr>
          <p:nvPr/>
        </p:nvSpPr>
        <p:spPr bwMode="auto">
          <a:xfrm>
            <a:off x="457200" y="3494088"/>
            <a:ext cx="7848600" cy="860425"/>
          </a:xfrm>
          <a:prstGeom prst="rect">
            <a:avLst/>
          </a:prstGeom>
          <a:noFill/>
          <a:ln w="9525">
            <a:noFill/>
            <a:miter lim="800000"/>
            <a:headEnd/>
            <a:tailEnd/>
          </a:ln>
        </p:spPr>
        <p:txBody>
          <a:bodyPr>
            <a:spAutoFit/>
          </a:bodyPr>
          <a:lstStyle/>
          <a:p>
            <a:pPr algn="ctr"/>
            <a:r>
              <a:rPr lang="en-US">
                <a:solidFill>
                  <a:srgbClr val="A50021"/>
                </a:solidFill>
              </a:rPr>
              <a:t>  </a:t>
            </a:r>
            <a:r>
              <a:rPr lang="en-US" sz="2400">
                <a:solidFill>
                  <a:srgbClr val="A50021"/>
                </a:solidFill>
              </a:rPr>
              <a:t>Tawara D. Goode </a:t>
            </a:r>
          </a:p>
          <a:p>
            <a:pPr algn="ctr"/>
            <a:r>
              <a:rPr lang="en-US" sz="2400">
                <a:solidFill>
                  <a:srgbClr val="A50021"/>
                </a:solidFill>
              </a:rPr>
              <a:t>October 6, 2011</a:t>
            </a:r>
          </a:p>
        </p:txBody>
      </p:sp>
      <p:sp>
        <p:nvSpPr>
          <p:cNvPr id="17411" name="Rectangle 7"/>
          <p:cNvSpPr>
            <a:spLocks noChangeArrowheads="1"/>
          </p:cNvSpPr>
          <p:nvPr/>
        </p:nvSpPr>
        <p:spPr bwMode="auto">
          <a:xfrm>
            <a:off x="0" y="420688"/>
            <a:ext cx="9144000" cy="2646362"/>
          </a:xfrm>
          <a:prstGeom prst="rect">
            <a:avLst/>
          </a:prstGeom>
          <a:noFill/>
          <a:ln w="9525">
            <a:noFill/>
            <a:miter lim="800000"/>
            <a:headEnd/>
            <a:tailEnd/>
          </a:ln>
        </p:spPr>
        <p:txBody>
          <a:bodyPr anchor="ctr">
            <a:spAutoFit/>
          </a:bodyPr>
          <a:lstStyle/>
          <a:p>
            <a:pPr algn="ctr"/>
            <a:endParaRPr lang="en-US" sz="3600">
              <a:solidFill>
                <a:srgbClr val="A50021"/>
              </a:solidFill>
              <a:cs typeface="Times New Roman" pitchFamily="18" charset="0"/>
            </a:endParaRPr>
          </a:p>
          <a:p>
            <a:pPr algn="ctr"/>
            <a:r>
              <a:rPr lang="en-US" sz="3400">
                <a:solidFill>
                  <a:srgbClr val="A50021"/>
                </a:solidFill>
                <a:cs typeface="Times New Roman" pitchFamily="18" charset="0"/>
              </a:rPr>
              <a:t> </a:t>
            </a:r>
            <a:r>
              <a:rPr lang="en-US" sz="2000">
                <a:solidFill>
                  <a:srgbClr val="A50021"/>
                </a:solidFill>
                <a:cs typeface="Times New Roman" pitchFamily="18" charset="0"/>
              </a:rPr>
              <a:t>Cultural and Linguistic Competence in Centers for Independent Living - Part 2</a:t>
            </a:r>
          </a:p>
          <a:p>
            <a:pPr algn="ctr"/>
            <a:endParaRPr lang="en-US" sz="3200">
              <a:solidFill>
                <a:srgbClr val="A50021"/>
              </a:solidFill>
              <a:cs typeface="Times New Roman" pitchFamily="18" charset="0"/>
            </a:endParaRPr>
          </a:p>
          <a:p>
            <a:pPr algn="ctr"/>
            <a:r>
              <a:rPr lang="en-US" sz="3200">
                <a:solidFill>
                  <a:srgbClr val="A50021"/>
                </a:solidFill>
                <a:cs typeface="Times New Roman" pitchFamily="18" charset="0"/>
              </a:rPr>
              <a:t>Claiming the Challenge:</a:t>
            </a:r>
          </a:p>
          <a:p>
            <a:pPr algn="ctr"/>
            <a:r>
              <a:rPr lang="en-US" sz="3200">
                <a:solidFill>
                  <a:srgbClr val="A50021"/>
                </a:solidFill>
                <a:cs typeface="Times New Roman" pitchFamily="18" charset="0"/>
              </a:rPr>
              <a:t> Leadership for Organizational Change    </a:t>
            </a:r>
          </a:p>
        </p:txBody>
      </p:sp>
      <p:sp>
        <p:nvSpPr>
          <p:cNvPr id="17412" name="TextBox 7"/>
          <p:cNvSpPr txBox="1">
            <a:spLocks noChangeArrowheads="1"/>
          </p:cNvSpPr>
          <p:nvPr/>
        </p:nvSpPr>
        <p:spPr bwMode="auto">
          <a:xfrm>
            <a:off x="1611313" y="5595938"/>
            <a:ext cx="1828800" cy="830262"/>
          </a:xfrm>
          <a:prstGeom prst="rect">
            <a:avLst/>
          </a:prstGeom>
          <a:noFill/>
          <a:ln w="9525">
            <a:noFill/>
            <a:miter lim="800000"/>
            <a:headEnd/>
            <a:tailEnd/>
          </a:ln>
        </p:spPr>
        <p:txBody>
          <a:bodyPr>
            <a:spAutoFit/>
          </a:bodyPr>
          <a:lstStyle/>
          <a:p>
            <a:pPr algn="ctr"/>
            <a:r>
              <a:rPr lang="en-US" sz="1600" b="1">
                <a:solidFill>
                  <a:srgbClr val="C00000"/>
                </a:solidFill>
                <a:latin typeface="Maiandra GD" pitchFamily="34" charset="0"/>
              </a:rPr>
              <a:t>National Center </a:t>
            </a:r>
          </a:p>
          <a:p>
            <a:pPr algn="ctr"/>
            <a:r>
              <a:rPr lang="en-US" sz="1600" b="1">
                <a:solidFill>
                  <a:srgbClr val="C00000"/>
                </a:solidFill>
                <a:latin typeface="Maiandra GD" pitchFamily="34" charset="0"/>
              </a:rPr>
              <a:t>for Cultural Competence </a:t>
            </a:r>
          </a:p>
        </p:txBody>
      </p:sp>
      <p:pic>
        <p:nvPicPr>
          <p:cNvPr id="17413" name="Picture 6" descr="gumc"/>
          <p:cNvPicPr>
            <a:picLocks noChangeAspect="1" noChangeArrowheads="1"/>
          </p:cNvPicPr>
          <p:nvPr/>
        </p:nvPicPr>
        <p:blipFill>
          <a:blip r:embed="rId4"/>
          <a:srcRect/>
          <a:stretch>
            <a:fillRect/>
          </a:stretch>
        </p:blipFill>
        <p:spPr bwMode="auto">
          <a:xfrm>
            <a:off x="6858000" y="5410200"/>
            <a:ext cx="1981200" cy="1254125"/>
          </a:xfrm>
          <a:prstGeom prst="rect">
            <a:avLst/>
          </a:prstGeom>
          <a:noFill/>
          <a:ln w="9525">
            <a:noFill/>
            <a:miter lim="800000"/>
            <a:headEnd/>
            <a:tailEnd/>
          </a:ln>
        </p:spPr>
      </p:pic>
      <p:pic>
        <p:nvPicPr>
          <p:cNvPr id="17414" name="Picture 5" descr="Ncccp"/>
          <p:cNvPicPr>
            <a:picLocks noChangeAspect="1" noChangeArrowheads="1"/>
          </p:cNvPicPr>
          <p:nvPr/>
        </p:nvPicPr>
        <p:blipFill>
          <a:blip r:embed="rId5"/>
          <a:srcRect/>
          <a:stretch>
            <a:fillRect/>
          </a:stretch>
        </p:blipFill>
        <p:spPr bwMode="auto">
          <a:xfrm>
            <a:off x="152400" y="5546725"/>
            <a:ext cx="1447800" cy="1020763"/>
          </a:xfrm>
          <a:prstGeom prst="rect">
            <a:avLst/>
          </a:prstGeom>
          <a:solidFill>
            <a:schemeClr val="accent1"/>
          </a:solidFill>
          <a:ln w="76200" cmpd="tri">
            <a:noFill/>
            <a:miter lim="800000"/>
            <a:headEnd/>
            <a:tailEnd/>
          </a:ln>
        </p:spPr>
      </p:pic>
      <p:pic>
        <p:nvPicPr>
          <p:cNvPr id="17415" name="Picture 5" descr="gucchd_logo_final.jpg"/>
          <p:cNvPicPr>
            <a:picLocks noChangeAspect="1"/>
          </p:cNvPicPr>
          <p:nvPr/>
        </p:nvPicPr>
        <p:blipFill>
          <a:blip r:embed="rId6"/>
          <a:srcRect/>
          <a:stretch>
            <a:fillRect/>
          </a:stretch>
        </p:blipFill>
        <p:spPr bwMode="auto">
          <a:xfrm>
            <a:off x="3440113" y="5702300"/>
            <a:ext cx="3073400" cy="728663"/>
          </a:xfrm>
          <a:prstGeom prst="rect">
            <a:avLst/>
          </a:prstGeom>
          <a:noFill/>
          <a:ln w="9525">
            <a:noFill/>
            <a:miter lim="800000"/>
            <a:headEnd/>
            <a:tailEnd/>
          </a:ln>
        </p:spPr>
      </p:pic>
      <p:sp>
        <p:nvSpPr>
          <p:cNvPr id="17416" name="Slide Number Placeholder 1"/>
          <p:cNvSpPr>
            <a:spLocks noGrp="1"/>
          </p:cNvSpPr>
          <p:nvPr>
            <p:ph type="sldNum" sz="quarter" idx="12"/>
          </p:nvPr>
        </p:nvSpPr>
        <p:spPr>
          <a:noFill/>
        </p:spPr>
        <p:txBody>
          <a:bodyPr/>
          <a:lstStyle/>
          <a:p>
            <a:fld id="{7FBE5409-AEFD-4762-BF9C-291CFE0D70FF}" type="slidenum">
              <a:rPr lang="en-US" smtClean="0">
                <a:cs typeface="Arial" charset="0"/>
              </a:rPr>
              <a:pPr/>
              <a:t>0</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1" name="Diagram 2" descr="Flow chart type illustration. Center box reads Linguistic Competence. Surrounded by six boxes reading Policy, Practices, Structures, Procedures, Dedicated Personnel Resources, Dedicated Fiscal Resources"/>
          <p:cNvGrpSpPr>
            <a:grpSpLocks/>
          </p:cNvGrpSpPr>
          <p:nvPr>
            <p:custDataLst>
              <p:tags r:id="rId2"/>
            </p:custDataLst>
          </p:nvPr>
        </p:nvGrpSpPr>
        <p:grpSpPr bwMode="auto">
          <a:xfrm>
            <a:off x="0" y="949325"/>
            <a:ext cx="9144000" cy="4476750"/>
            <a:chOff x="288" y="192"/>
            <a:chExt cx="5184" cy="3721"/>
          </a:xfrm>
        </p:grpSpPr>
        <p:sp>
          <p:nvSpPr>
            <p:cNvPr id="35850" name="_s1028"/>
            <p:cNvSpPr>
              <a:spLocks noChangeShapeType="1"/>
            </p:cNvSpPr>
            <p:nvPr/>
          </p:nvSpPr>
          <p:spPr bwMode="auto">
            <a:xfrm flipH="1" flipV="1">
              <a:off x="2130" y="1619"/>
              <a:ext cx="376" cy="217"/>
            </a:xfrm>
            <a:prstGeom prst="line">
              <a:avLst/>
            </a:prstGeom>
            <a:noFill/>
            <a:ln w="28575">
              <a:solidFill>
                <a:schemeClr val="bg2"/>
              </a:solidFill>
              <a:round/>
              <a:headEnd/>
              <a:tailEnd/>
            </a:ln>
          </p:spPr>
          <p:txBody>
            <a:bodyPr anchor="ctr"/>
            <a:lstStyle/>
            <a:p>
              <a:endParaRPr lang="en-US"/>
            </a:p>
          </p:txBody>
        </p:sp>
        <p:sp>
          <p:nvSpPr>
            <p:cNvPr id="4" name="_s1029"/>
            <p:cNvSpPr>
              <a:spLocks noChangeArrowheads="1"/>
            </p:cNvSpPr>
            <p:nvPr/>
          </p:nvSpPr>
          <p:spPr bwMode="auto">
            <a:xfrm>
              <a:off x="1321" y="971"/>
              <a:ext cx="866" cy="867"/>
            </a:xfrm>
            <a:prstGeom prst="rect">
              <a:avLst/>
            </a:prstGeom>
            <a:gradFill rotWithShape="0">
              <a:gsLst>
                <a:gs pos="0">
                  <a:schemeClr val="accent1"/>
                </a:gs>
                <a:gs pos="100000">
                  <a:schemeClr val="bg1"/>
                </a:gs>
              </a:gsLst>
              <a:path path="rect">
                <a:fillToRect l="100000" b="100000"/>
              </a:path>
            </a:gradFill>
            <a:ln w="9525">
              <a:solidFill>
                <a:schemeClr val="tx1"/>
              </a:solidFill>
              <a:miter lim="800000"/>
              <a:headEnd/>
              <a:tailEnd/>
            </a:ln>
            <a:effectLst>
              <a:outerShdw dist="141990" dir="1593903" algn="ctr" rotWithShape="0">
                <a:schemeClr val="accent2"/>
              </a:outerShdw>
            </a:effectLst>
          </p:spPr>
          <p:txBody>
            <a:bodyPr wrap="none" lIns="0" tIns="0" rIns="0" bIns="0" anchor="ctr"/>
            <a:lstStyle/>
            <a:p>
              <a:pPr algn="ctr">
                <a:defRPr/>
              </a:pPr>
              <a:r>
                <a:rPr lang="en-US" sz="1400" b="1" dirty="0">
                  <a:cs typeface="+mn-cs"/>
                </a:rPr>
                <a:t>DEDICATED </a:t>
              </a:r>
            </a:p>
            <a:p>
              <a:pPr algn="ctr">
                <a:defRPr/>
              </a:pPr>
              <a:r>
                <a:rPr lang="en-US" sz="1400" b="1" dirty="0">
                  <a:cs typeface="+mn-cs"/>
                </a:rPr>
                <a:t>FISCAL </a:t>
              </a:r>
            </a:p>
            <a:p>
              <a:pPr algn="ctr">
                <a:defRPr/>
              </a:pPr>
              <a:r>
                <a:rPr lang="en-US" sz="1400" b="1" dirty="0">
                  <a:cs typeface="+mn-cs"/>
                </a:rPr>
                <a:t>RESOURCES</a:t>
              </a:r>
            </a:p>
          </p:txBody>
        </p:sp>
        <p:sp>
          <p:nvSpPr>
            <p:cNvPr id="35852" name="_s1030"/>
            <p:cNvSpPr>
              <a:spLocks noChangeShapeType="1"/>
            </p:cNvSpPr>
            <p:nvPr/>
          </p:nvSpPr>
          <p:spPr bwMode="auto">
            <a:xfrm flipH="1">
              <a:off x="2130" y="2268"/>
              <a:ext cx="376" cy="217"/>
            </a:xfrm>
            <a:prstGeom prst="line">
              <a:avLst/>
            </a:prstGeom>
            <a:noFill/>
            <a:ln w="28575">
              <a:solidFill>
                <a:schemeClr val="bg2"/>
              </a:solidFill>
              <a:round/>
              <a:headEnd/>
              <a:tailEnd/>
            </a:ln>
          </p:spPr>
          <p:txBody>
            <a:bodyPr anchor="ctr"/>
            <a:lstStyle/>
            <a:p>
              <a:endParaRPr lang="en-US"/>
            </a:p>
          </p:txBody>
        </p:sp>
        <p:sp>
          <p:nvSpPr>
            <p:cNvPr id="6" name="_s1031"/>
            <p:cNvSpPr>
              <a:spLocks noChangeArrowheads="1"/>
            </p:cNvSpPr>
            <p:nvPr/>
          </p:nvSpPr>
          <p:spPr bwMode="auto">
            <a:xfrm>
              <a:off x="1322" y="2270"/>
              <a:ext cx="866" cy="866"/>
            </a:xfrm>
            <a:prstGeom prst="rect">
              <a:avLst/>
            </a:prstGeom>
            <a:gradFill rotWithShape="0">
              <a:gsLst>
                <a:gs pos="0">
                  <a:schemeClr val="accent1"/>
                </a:gs>
                <a:gs pos="100000">
                  <a:schemeClr val="bg1"/>
                </a:gs>
              </a:gsLst>
              <a:path path="rect">
                <a:fillToRect l="100000" b="100000"/>
              </a:path>
            </a:gradFill>
            <a:ln w="9525">
              <a:solidFill>
                <a:schemeClr val="tx1"/>
              </a:solidFill>
              <a:miter lim="800000"/>
              <a:headEnd/>
              <a:tailEnd/>
            </a:ln>
            <a:effectLst>
              <a:outerShdw dist="141990" dir="1593903" algn="ctr" rotWithShape="0">
                <a:schemeClr val="accent2"/>
              </a:outerShdw>
            </a:effectLst>
          </p:spPr>
          <p:txBody>
            <a:bodyPr wrap="none" lIns="0" tIns="0" rIns="0" bIns="0" anchor="ctr"/>
            <a:lstStyle/>
            <a:p>
              <a:pPr algn="ctr">
                <a:defRPr/>
              </a:pPr>
              <a:r>
                <a:rPr lang="en-US" sz="1400" b="1" dirty="0">
                  <a:cs typeface="+mn-cs"/>
                </a:rPr>
                <a:t>DEDICATED </a:t>
              </a:r>
            </a:p>
            <a:p>
              <a:pPr algn="ctr">
                <a:defRPr/>
              </a:pPr>
              <a:r>
                <a:rPr lang="en-US" sz="1400" b="1" dirty="0">
                  <a:cs typeface="+mn-cs"/>
                </a:rPr>
                <a:t>PERSONNEL</a:t>
              </a:r>
            </a:p>
            <a:p>
              <a:pPr algn="ctr">
                <a:defRPr/>
              </a:pPr>
              <a:r>
                <a:rPr lang="en-US" sz="1400" b="1" dirty="0">
                  <a:cs typeface="+mn-cs"/>
                </a:rPr>
                <a:t>RESOURCES</a:t>
              </a:r>
            </a:p>
          </p:txBody>
        </p:sp>
        <p:sp>
          <p:nvSpPr>
            <p:cNvPr id="35854" name="_s1032"/>
            <p:cNvSpPr>
              <a:spLocks noChangeShapeType="1"/>
            </p:cNvSpPr>
            <p:nvPr/>
          </p:nvSpPr>
          <p:spPr bwMode="auto">
            <a:xfrm>
              <a:off x="2880" y="2484"/>
              <a:ext cx="0" cy="434"/>
            </a:xfrm>
            <a:prstGeom prst="line">
              <a:avLst/>
            </a:prstGeom>
            <a:noFill/>
            <a:ln w="28575">
              <a:solidFill>
                <a:schemeClr val="bg2"/>
              </a:solidFill>
              <a:round/>
              <a:headEnd/>
              <a:tailEnd/>
            </a:ln>
          </p:spPr>
          <p:txBody>
            <a:bodyPr anchor="ctr"/>
            <a:lstStyle/>
            <a:p>
              <a:endParaRPr lang="en-US"/>
            </a:p>
          </p:txBody>
        </p:sp>
        <p:sp>
          <p:nvSpPr>
            <p:cNvPr id="8" name="_s1033"/>
            <p:cNvSpPr>
              <a:spLocks noChangeArrowheads="1"/>
            </p:cNvSpPr>
            <p:nvPr/>
          </p:nvSpPr>
          <p:spPr bwMode="auto">
            <a:xfrm>
              <a:off x="2448" y="2919"/>
              <a:ext cx="866" cy="866"/>
            </a:xfrm>
            <a:prstGeom prst="rect">
              <a:avLst/>
            </a:prstGeom>
            <a:gradFill rotWithShape="0">
              <a:gsLst>
                <a:gs pos="0">
                  <a:schemeClr val="accent1"/>
                </a:gs>
                <a:gs pos="100000">
                  <a:schemeClr val="bg1"/>
                </a:gs>
              </a:gsLst>
              <a:path path="rect">
                <a:fillToRect l="100000" b="100000"/>
              </a:path>
            </a:gradFill>
            <a:ln w="9525">
              <a:solidFill>
                <a:schemeClr val="tx1"/>
              </a:solidFill>
              <a:miter lim="800000"/>
              <a:headEnd/>
              <a:tailEnd/>
            </a:ln>
            <a:effectLst>
              <a:outerShdw dist="141990" dir="1593903" algn="ctr" rotWithShape="0">
                <a:schemeClr val="accent2"/>
              </a:outerShdw>
            </a:effectLst>
          </p:spPr>
          <p:txBody>
            <a:bodyPr wrap="none" lIns="0" tIns="0" rIns="0" bIns="0" anchor="ctr"/>
            <a:lstStyle/>
            <a:p>
              <a:pPr algn="ctr">
                <a:defRPr/>
              </a:pPr>
              <a:r>
                <a:rPr lang="en-US" sz="1400" b="1" dirty="0">
                  <a:cs typeface="+mn-cs"/>
                </a:rPr>
                <a:t>PROCEDURES</a:t>
              </a:r>
            </a:p>
          </p:txBody>
        </p:sp>
        <p:sp>
          <p:nvSpPr>
            <p:cNvPr id="35856" name="_s1034"/>
            <p:cNvSpPr>
              <a:spLocks noChangeShapeType="1"/>
            </p:cNvSpPr>
            <p:nvPr/>
          </p:nvSpPr>
          <p:spPr bwMode="auto">
            <a:xfrm>
              <a:off x="3254" y="2268"/>
              <a:ext cx="376" cy="217"/>
            </a:xfrm>
            <a:prstGeom prst="line">
              <a:avLst/>
            </a:prstGeom>
            <a:noFill/>
            <a:ln w="28575">
              <a:solidFill>
                <a:schemeClr val="bg2"/>
              </a:solidFill>
              <a:round/>
              <a:headEnd/>
              <a:tailEnd/>
            </a:ln>
          </p:spPr>
          <p:txBody>
            <a:bodyPr anchor="ctr"/>
            <a:lstStyle/>
            <a:p>
              <a:endParaRPr lang="en-US"/>
            </a:p>
          </p:txBody>
        </p:sp>
        <p:sp>
          <p:nvSpPr>
            <p:cNvPr id="11" name="_s1035"/>
            <p:cNvSpPr>
              <a:spLocks noChangeArrowheads="1"/>
            </p:cNvSpPr>
            <p:nvPr/>
          </p:nvSpPr>
          <p:spPr bwMode="auto">
            <a:xfrm>
              <a:off x="3573" y="2268"/>
              <a:ext cx="866" cy="867"/>
            </a:xfrm>
            <a:prstGeom prst="rect">
              <a:avLst/>
            </a:prstGeom>
            <a:gradFill rotWithShape="0">
              <a:gsLst>
                <a:gs pos="0">
                  <a:schemeClr val="accent1"/>
                </a:gs>
                <a:gs pos="100000">
                  <a:schemeClr val="bg1"/>
                </a:gs>
              </a:gsLst>
              <a:path path="rect">
                <a:fillToRect l="100000" b="100000"/>
              </a:path>
            </a:gradFill>
            <a:ln w="9525">
              <a:solidFill>
                <a:schemeClr val="tx1"/>
              </a:solidFill>
              <a:miter lim="800000"/>
              <a:headEnd/>
              <a:tailEnd/>
            </a:ln>
            <a:effectLst>
              <a:outerShdw dist="141990" dir="1593903" algn="ctr" rotWithShape="0">
                <a:schemeClr val="accent2"/>
              </a:outerShdw>
            </a:effectLst>
          </p:spPr>
          <p:txBody>
            <a:bodyPr wrap="none" lIns="0" tIns="0" rIns="0" bIns="0" anchor="ctr"/>
            <a:lstStyle/>
            <a:p>
              <a:pPr algn="ctr">
                <a:defRPr/>
              </a:pPr>
              <a:r>
                <a:rPr lang="en-US" sz="1400" b="1" dirty="0">
                  <a:cs typeface="+mn-cs"/>
                </a:rPr>
                <a:t>STRUCTURES</a:t>
              </a:r>
            </a:p>
          </p:txBody>
        </p:sp>
        <p:sp>
          <p:nvSpPr>
            <p:cNvPr id="35858" name="_s1036"/>
            <p:cNvSpPr>
              <a:spLocks noChangeShapeType="1"/>
            </p:cNvSpPr>
            <p:nvPr/>
          </p:nvSpPr>
          <p:spPr bwMode="auto">
            <a:xfrm flipV="1">
              <a:off x="3254" y="1619"/>
              <a:ext cx="376" cy="217"/>
            </a:xfrm>
            <a:prstGeom prst="line">
              <a:avLst/>
            </a:prstGeom>
            <a:noFill/>
            <a:ln w="28575">
              <a:solidFill>
                <a:schemeClr val="bg2"/>
              </a:solidFill>
              <a:round/>
              <a:headEnd/>
              <a:tailEnd/>
            </a:ln>
          </p:spPr>
          <p:txBody>
            <a:bodyPr anchor="ctr"/>
            <a:lstStyle/>
            <a:p>
              <a:endParaRPr lang="en-US"/>
            </a:p>
          </p:txBody>
        </p:sp>
        <p:sp>
          <p:nvSpPr>
            <p:cNvPr id="13" name="_s1037"/>
            <p:cNvSpPr>
              <a:spLocks noChangeArrowheads="1"/>
            </p:cNvSpPr>
            <p:nvPr/>
          </p:nvSpPr>
          <p:spPr bwMode="auto">
            <a:xfrm>
              <a:off x="3572" y="969"/>
              <a:ext cx="866" cy="866"/>
            </a:xfrm>
            <a:prstGeom prst="rect">
              <a:avLst/>
            </a:prstGeom>
            <a:gradFill rotWithShape="0">
              <a:gsLst>
                <a:gs pos="0">
                  <a:schemeClr val="accent1"/>
                </a:gs>
                <a:gs pos="100000">
                  <a:schemeClr val="bg1"/>
                </a:gs>
              </a:gsLst>
              <a:path path="rect">
                <a:fillToRect l="100000" b="100000"/>
              </a:path>
            </a:gradFill>
            <a:ln w="9525">
              <a:solidFill>
                <a:schemeClr val="tx1"/>
              </a:solidFill>
              <a:miter lim="800000"/>
              <a:headEnd/>
              <a:tailEnd/>
            </a:ln>
            <a:effectLst>
              <a:outerShdw dist="141990" dir="1593903" algn="ctr" rotWithShape="0">
                <a:schemeClr val="accent2"/>
              </a:outerShdw>
            </a:effectLst>
          </p:spPr>
          <p:txBody>
            <a:bodyPr wrap="none" lIns="0" tIns="0" rIns="0" bIns="0" anchor="ctr"/>
            <a:lstStyle/>
            <a:p>
              <a:pPr algn="ctr">
                <a:defRPr/>
              </a:pPr>
              <a:r>
                <a:rPr lang="en-US" sz="1400" b="1" dirty="0">
                  <a:cs typeface="+mn-cs"/>
                </a:rPr>
                <a:t>PRACTICES</a:t>
              </a:r>
            </a:p>
          </p:txBody>
        </p:sp>
        <p:sp>
          <p:nvSpPr>
            <p:cNvPr id="35860" name="_s1038"/>
            <p:cNvSpPr>
              <a:spLocks noChangeShapeType="1"/>
            </p:cNvSpPr>
            <p:nvPr/>
          </p:nvSpPr>
          <p:spPr bwMode="auto">
            <a:xfrm flipV="1">
              <a:off x="2880" y="1186"/>
              <a:ext cx="0" cy="434"/>
            </a:xfrm>
            <a:prstGeom prst="line">
              <a:avLst/>
            </a:prstGeom>
            <a:noFill/>
            <a:ln w="28575">
              <a:solidFill>
                <a:schemeClr val="bg2"/>
              </a:solidFill>
              <a:round/>
              <a:headEnd/>
              <a:tailEnd/>
            </a:ln>
          </p:spPr>
          <p:txBody>
            <a:bodyPr anchor="ctr"/>
            <a:lstStyle/>
            <a:p>
              <a:endParaRPr lang="en-US"/>
            </a:p>
          </p:txBody>
        </p:sp>
        <p:sp>
          <p:nvSpPr>
            <p:cNvPr id="15" name="_s1039"/>
            <p:cNvSpPr>
              <a:spLocks noChangeArrowheads="1"/>
            </p:cNvSpPr>
            <p:nvPr/>
          </p:nvSpPr>
          <p:spPr bwMode="auto">
            <a:xfrm>
              <a:off x="2447" y="320"/>
              <a:ext cx="866" cy="866"/>
            </a:xfrm>
            <a:prstGeom prst="rect">
              <a:avLst/>
            </a:prstGeom>
            <a:gradFill rotWithShape="0">
              <a:gsLst>
                <a:gs pos="0">
                  <a:schemeClr val="accent1"/>
                </a:gs>
                <a:gs pos="100000">
                  <a:schemeClr val="bg1"/>
                </a:gs>
              </a:gsLst>
              <a:path path="rect">
                <a:fillToRect l="100000" b="100000"/>
              </a:path>
            </a:gradFill>
            <a:ln w="9525">
              <a:solidFill>
                <a:schemeClr val="tx1"/>
              </a:solidFill>
              <a:miter lim="800000"/>
              <a:headEnd/>
              <a:tailEnd/>
            </a:ln>
            <a:effectLst>
              <a:outerShdw dist="141990" dir="1593903" algn="ctr" rotWithShape="0">
                <a:schemeClr val="accent2"/>
              </a:outerShdw>
            </a:effectLst>
          </p:spPr>
          <p:txBody>
            <a:bodyPr wrap="none" lIns="0" tIns="0" rIns="0" bIns="0" anchor="ctr"/>
            <a:lstStyle/>
            <a:p>
              <a:pPr algn="ctr">
                <a:defRPr/>
              </a:pPr>
              <a:r>
                <a:rPr lang="en-US" sz="1400" b="1" dirty="0">
                  <a:cs typeface="+mn-cs"/>
                </a:rPr>
                <a:t>POLICY</a:t>
              </a:r>
            </a:p>
          </p:txBody>
        </p:sp>
        <p:sp>
          <p:nvSpPr>
            <p:cNvPr id="16" name="_s1040"/>
            <p:cNvSpPr>
              <a:spLocks noChangeArrowheads="1"/>
            </p:cNvSpPr>
            <p:nvPr/>
          </p:nvSpPr>
          <p:spPr bwMode="auto">
            <a:xfrm>
              <a:off x="2447" y="1620"/>
              <a:ext cx="866" cy="867"/>
            </a:xfrm>
            <a:prstGeom prst="rect">
              <a:avLst/>
            </a:prstGeom>
            <a:gradFill rotWithShape="0">
              <a:gsLst>
                <a:gs pos="0">
                  <a:schemeClr val="accent1"/>
                </a:gs>
                <a:gs pos="100000">
                  <a:schemeClr val="bg1"/>
                </a:gs>
              </a:gsLst>
              <a:path path="rect">
                <a:fillToRect l="100000" b="100000"/>
              </a:path>
            </a:gradFill>
            <a:ln w="9525">
              <a:solidFill>
                <a:schemeClr val="tx1"/>
              </a:solidFill>
              <a:miter lim="800000"/>
              <a:headEnd/>
              <a:tailEnd/>
            </a:ln>
            <a:effectLst>
              <a:outerShdw dist="141990" dir="1593903" algn="ctr" rotWithShape="0">
                <a:schemeClr val="folHlink"/>
              </a:outerShdw>
            </a:effectLst>
          </p:spPr>
          <p:txBody>
            <a:bodyPr wrap="none" lIns="0" tIns="0" rIns="0" bIns="0" anchor="ctr"/>
            <a:lstStyle/>
            <a:p>
              <a:pPr algn="ctr">
                <a:defRPr/>
              </a:pPr>
              <a:r>
                <a:rPr lang="en-US" sz="1600" b="1" dirty="0">
                  <a:cs typeface="+mn-cs"/>
                </a:rPr>
                <a:t>LINGUISTIC</a:t>
              </a:r>
            </a:p>
            <a:p>
              <a:pPr algn="ctr">
                <a:defRPr/>
              </a:pPr>
              <a:r>
                <a:rPr lang="en-US" sz="1600" b="1" dirty="0">
                  <a:cs typeface="+mn-cs"/>
                </a:rPr>
                <a:t>COMPETENCE</a:t>
              </a:r>
            </a:p>
          </p:txBody>
        </p:sp>
      </p:grpSp>
      <p:sp>
        <p:nvSpPr>
          <p:cNvPr id="35842" name="Text Box 17"/>
          <p:cNvSpPr txBox="1">
            <a:spLocks noChangeArrowheads="1"/>
          </p:cNvSpPr>
          <p:nvPr/>
        </p:nvSpPr>
        <p:spPr bwMode="auto">
          <a:xfrm>
            <a:off x="762000" y="457200"/>
            <a:ext cx="7848600" cy="366713"/>
          </a:xfrm>
          <a:prstGeom prst="rect">
            <a:avLst/>
          </a:prstGeom>
          <a:noFill/>
          <a:ln w="9525">
            <a:noFill/>
            <a:miter lim="800000"/>
            <a:headEnd/>
            <a:tailEnd/>
          </a:ln>
        </p:spPr>
        <p:txBody>
          <a:bodyPr>
            <a:spAutoFit/>
          </a:bodyPr>
          <a:lstStyle/>
          <a:p>
            <a:pPr>
              <a:spcBef>
                <a:spcPct val="50000"/>
              </a:spcBef>
            </a:pPr>
            <a:endParaRPr lang="en-US" sz="1800"/>
          </a:p>
        </p:txBody>
      </p:sp>
      <p:sp>
        <p:nvSpPr>
          <p:cNvPr id="35843" name="Text Box 18"/>
          <p:cNvSpPr txBox="1">
            <a:spLocks noChangeArrowheads="1"/>
          </p:cNvSpPr>
          <p:nvPr/>
        </p:nvSpPr>
        <p:spPr bwMode="auto">
          <a:xfrm>
            <a:off x="0" y="258763"/>
            <a:ext cx="9144000" cy="579437"/>
          </a:xfrm>
          <a:prstGeom prst="rect">
            <a:avLst/>
          </a:prstGeom>
          <a:noFill/>
          <a:ln w="9525">
            <a:noFill/>
            <a:miter lim="800000"/>
            <a:headEnd/>
            <a:tailEnd/>
          </a:ln>
        </p:spPr>
        <p:txBody>
          <a:bodyPr>
            <a:spAutoFit/>
          </a:bodyPr>
          <a:lstStyle/>
          <a:p>
            <a:pPr algn="ctr">
              <a:spcBef>
                <a:spcPct val="50000"/>
              </a:spcBef>
            </a:pPr>
            <a:r>
              <a:rPr lang="en-US" sz="3200" b="1"/>
              <a:t>LINGUISTIC COMPETENCE FRAMEWORK</a:t>
            </a:r>
          </a:p>
        </p:txBody>
      </p:sp>
      <p:sp>
        <p:nvSpPr>
          <p:cNvPr id="35844" name="Line 19"/>
          <p:cNvSpPr>
            <a:spLocks noChangeShapeType="1"/>
          </p:cNvSpPr>
          <p:nvPr>
            <p:custDataLst>
              <p:tags r:id="rId3"/>
            </p:custDataLst>
          </p:nvPr>
        </p:nvSpPr>
        <p:spPr bwMode="auto">
          <a:xfrm>
            <a:off x="533400" y="838200"/>
            <a:ext cx="8077200" cy="0"/>
          </a:xfrm>
          <a:prstGeom prst="line">
            <a:avLst/>
          </a:prstGeom>
          <a:noFill/>
          <a:ln w="38100">
            <a:solidFill>
              <a:srgbClr val="990000"/>
            </a:solidFill>
            <a:round/>
            <a:headEnd/>
            <a:tailEnd/>
          </a:ln>
        </p:spPr>
        <p:txBody>
          <a:bodyPr/>
          <a:lstStyle/>
          <a:p>
            <a:endParaRPr lang="en-US"/>
          </a:p>
        </p:txBody>
      </p:sp>
      <p:sp>
        <p:nvSpPr>
          <p:cNvPr id="35845" name="Text Box 20"/>
          <p:cNvSpPr txBox="1">
            <a:spLocks noChangeArrowheads="1"/>
          </p:cNvSpPr>
          <p:nvPr/>
        </p:nvSpPr>
        <p:spPr bwMode="auto">
          <a:xfrm>
            <a:off x="76200" y="5775325"/>
            <a:ext cx="4419600" cy="244475"/>
          </a:xfrm>
          <a:prstGeom prst="rect">
            <a:avLst/>
          </a:prstGeom>
          <a:noFill/>
          <a:ln w="9525">
            <a:noFill/>
            <a:miter lim="800000"/>
            <a:headEnd/>
            <a:tailEnd/>
          </a:ln>
        </p:spPr>
        <p:txBody>
          <a:bodyPr>
            <a:spAutoFit/>
          </a:bodyPr>
          <a:lstStyle/>
          <a:p>
            <a:pPr algn="r">
              <a:spcBef>
                <a:spcPct val="50000"/>
              </a:spcBef>
            </a:pPr>
            <a:r>
              <a:rPr lang="en-US" sz="1000"/>
              <a:t>Goode &amp; Jones, Revised 2009,   National Center for Cultural Competence</a:t>
            </a:r>
          </a:p>
        </p:txBody>
      </p:sp>
      <p:sp>
        <p:nvSpPr>
          <p:cNvPr id="35846" name="Text Box 2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sz="1800"/>
          </a:p>
        </p:txBody>
      </p:sp>
      <p:sp>
        <p:nvSpPr>
          <p:cNvPr id="35847"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pic>
        <p:nvPicPr>
          <p:cNvPr id="35848" name="Picture 3" descr="Nccc logo"/>
          <p:cNvPicPr>
            <a:picLocks noChangeAspect="1" noChangeArrowheads="1"/>
          </p:cNvPicPr>
          <p:nvPr>
            <p:custDataLst>
              <p:tags r:id="rId4"/>
            </p:custDataLst>
          </p:nvPr>
        </p:nvPicPr>
        <p:blipFill>
          <a:blip r:embed="rId7"/>
          <a:srcRect/>
          <a:stretch>
            <a:fillRect/>
          </a:stretch>
        </p:blipFill>
        <p:spPr bwMode="auto">
          <a:xfrm>
            <a:off x="8418513" y="6365875"/>
            <a:ext cx="725487" cy="484188"/>
          </a:xfrm>
          <a:prstGeom prst="rect">
            <a:avLst/>
          </a:prstGeom>
          <a:noFill/>
          <a:ln w="9525">
            <a:noFill/>
            <a:miter lim="800000"/>
            <a:headEnd/>
            <a:tailEnd/>
          </a:ln>
        </p:spPr>
      </p:pic>
      <p:sp>
        <p:nvSpPr>
          <p:cNvPr id="35849" name="Slide Number Placeholder 1"/>
          <p:cNvSpPr>
            <a:spLocks noGrp="1"/>
          </p:cNvSpPr>
          <p:nvPr>
            <p:ph type="sldNum" sz="quarter" idx="12"/>
          </p:nvPr>
        </p:nvSpPr>
        <p:spPr>
          <a:noFill/>
        </p:spPr>
        <p:txBody>
          <a:bodyPr/>
          <a:lstStyle/>
          <a:p>
            <a:fld id="{85813294-777D-492D-BDCB-8FA0EAFAD8F1}" type="slidenum">
              <a:rPr lang="en-US" smtClean="0">
                <a:cs typeface="Arial" charset="0"/>
              </a:rPr>
              <a:pPr/>
              <a:t>9</a:t>
            </a:fld>
            <a:endParaRPr lang="en-US" smtClean="0">
              <a:cs typeface="Arial" charset="0"/>
            </a:endParaRPr>
          </a:p>
        </p:txBody>
      </p:sp>
    </p:spTree>
    <p:custDataLst>
      <p:tags r:id="rId1"/>
    </p:custData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Box 6"/>
          <p:cNvSpPr txBox="1">
            <a:spLocks noChangeArrowheads="1"/>
          </p:cNvSpPr>
          <p:nvPr/>
        </p:nvSpPr>
        <p:spPr bwMode="auto">
          <a:xfrm>
            <a:off x="0" y="6248400"/>
            <a:ext cx="9144000" cy="609600"/>
          </a:xfrm>
          <a:prstGeom prst="rect">
            <a:avLst/>
          </a:prstGeom>
          <a:solidFill>
            <a:srgbClr val="A50021"/>
          </a:solidFill>
          <a:ln w="9525">
            <a:noFill/>
            <a:miter lim="800000"/>
            <a:headEnd/>
            <a:tailEnd/>
          </a:ln>
        </p:spPr>
        <p:txBody>
          <a:bodyPr/>
          <a:lstStyle/>
          <a:p>
            <a:pPr>
              <a:spcBef>
                <a:spcPct val="50000"/>
              </a:spcBef>
            </a:pPr>
            <a:endParaRPr lang="en-US"/>
          </a:p>
        </p:txBody>
      </p:sp>
      <p:pic>
        <p:nvPicPr>
          <p:cNvPr id="37890" name="Picture 9" descr="Ncccp"/>
          <p:cNvPicPr>
            <a:picLocks noChangeAspect="1" noChangeArrowheads="1"/>
          </p:cNvPicPr>
          <p:nvPr/>
        </p:nvPicPr>
        <p:blipFill>
          <a:blip r:embed="rId4"/>
          <a:srcRect/>
          <a:stretch>
            <a:fillRect/>
          </a:stretch>
        </p:blipFill>
        <p:spPr bwMode="auto">
          <a:xfrm>
            <a:off x="8382000" y="6324600"/>
            <a:ext cx="762000" cy="533400"/>
          </a:xfrm>
          <a:prstGeom prst="rect">
            <a:avLst/>
          </a:prstGeom>
          <a:noFill/>
          <a:ln w="9525">
            <a:noFill/>
            <a:miter lim="800000"/>
            <a:headEnd/>
            <a:tailEnd/>
          </a:ln>
        </p:spPr>
      </p:pic>
      <p:sp>
        <p:nvSpPr>
          <p:cNvPr id="37891" name="Text Box 6"/>
          <p:cNvSpPr txBox="1">
            <a:spLocks noChangeArrowheads="1"/>
          </p:cNvSpPr>
          <p:nvPr/>
        </p:nvSpPr>
        <p:spPr bwMode="auto">
          <a:xfrm>
            <a:off x="0" y="0"/>
            <a:ext cx="9144000" cy="609600"/>
          </a:xfrm>
          <a:prstGeom prst="rect">
            <a:avLst/>
          </a:prstGeom>
          <a:solidFill>
            <a:srgbClr val="A50021"/>
          </a:solidFill>
          <a:ln w="9525">
            <a:noFill/>
            <a:miter lim="800000"/>
            <a:headEnd/>
            <a:tailEnd/>
          </a:ln>
        </p:spPr>
        <p:txBody>
          <a:bodyPr/>
          <a:lstStyle/>
          <a:p>
            <a:pPr>
              <a:spcBef>
                <a:spcPct val="50000"/>
              </a:spcBef>
            </a:pPr>
            <a:endParaRPr lang="en-US"/>
          </a:p>
        </p:txBody>
      </p:sp>
      <p:sp>
        <p:nvSpPr>
          <p:cNvPr id="37892" name="Text Box 8"/>
          <p:cNvSpPr txBox="1">
            <a:spLocks noChangeArrowheads="1"/>
          </p:cNvSpPr>
          <p:nvPr/>
        </p:nvSpPr>
        <p:spPr bwMode="auto">
          <a:xfrm>
            <a:off x="3657600" y="6477000"/>
            <a:ext cx="45720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sp>
        <p:nvSpPr>
          <p:cNvPr id="37893" name="Title 2"/>
          <p:cNvSpPr>
            <a:spLocks noGrp="1"/>
          </p:cNvSpPr>
          <p:nvPr>
            <p:ph type="ctrTitle"/>
          </p:nvPr>
        </p:nvSpPr>
        <p:spPr/>
        <p:txBody>
          <a:bodyPr/>
          <a:lstStyle/>
          <a:p>
            <a:r>
              <a:rPr lang="en-US" sz="4800" smtClean="0"/>
              <a:t>Defining Leadership </a:t>
            </a:r>
            <a:br>
              <a:rPr lang="en-US" sz="4800" smtClean="0"/>
            </a:br>
            <a:endParaRPr lang="en-US" sz="4800" smtClean="0"/>
          </a:p>
        </p:txBody>
      </p:sp>
      <p:sp>
        <p:nvSpPr>
          <p:cNvPr id="37894" name="Slide Number Placeholder 1"/>
          <p:cNvSpPr>
            <a:spLocks noGrp="1"/>
          </p:cNvSpPr>
          <p:nvPr>
            <p:ph type="sldNum" sz="quarter" idx="12"/>
          </p:nvPr>
        </p:nvSpPr>
        <p:spPr>
          <a:noFill/>
        </p:spPr>
        <p:txBody>
          <a:bodyPr/>
          <a:lstStyle/>
          <a:p>
            <a:fld id="{21C06517-A3EB-41DA-B88B-689811913FCB}" type="slidenum">
              <a:rPr lang="en-US" smtClean="0">
                <a:cs typeface="Arial" charset="0"/>
              </a:rPr>
              <a:pPr/>
              <a:t>10</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descr="Two purple rectangles containing the words Leaders lead people and Leaders are needed in times of change"/>
          <p:cNvGraphicFramePr/>
          <p:nvPr>
            <p:custDataLst>
              <p:tags r:id="rId1"/>
            </p:custDataLst>
          </p:nvPr>
        </p:nvGraphicFramePr>
        <p:xfrm>
          <a:off x="685800" y="1727200"/>
          <a:ext cx="3657600" cy="42164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9" name="Diagram 8" descr="Two blue rectangles containing the words Managers manage things and Managers are needed to improve and keep the status quo"/>
          <p:cNvGraphicFramePr/>
          <p:nvPr>
            <p:custDataLst>
              <p:tags r:id="rId2"/>
            </p:custDataLst>
          </p:nvPr>
        </p:nvGraphicFramePr>
        <p:xfrm>
          <a:off x="4800600" y="1879600"/>
          <a:ext cx="3657600" cy="4216400"/>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39939" name="TextBox 13"/>
          <p:cNvSpPr txBox="1">
            <a:spLocks noChangeArrowheads="1"/>
          </p:cNvSpPr>
          <p:nvPr/>
        </p:nvSpPr>
        <p:spPr bwMode="auto">
          <a:xfrm>
            <a:off x="304800" y="1066800"/>
            <a:ext cx="8305800" cy="708025"/>
          </a:xfrm>
          <a:prstGeom prst="rect">
            <a:avLst/>
          </a:prstGeom>
          <a:solidFill>
            <a:srgbClr val="66FF66"/>
          </a:solidFill>
          <a:ln w="9525">
            <a:noFill/>
            <a:miter lim="800000"/>
            <a:headEnd/>
            <a:tailEnd/>
          </a:ln>
        </p:spPr>
        <p:txBody>
          <a:bodyPr>
            <a:spAutoFit/>
          </a:bodyPr>
          <a:lstStyle/>
          <a:p>
            <a:pPr algn="ctr"/>
            <a:r>
              <a:rPr lang="en-US" sz="2000"/>
              <a:t>Understanding the difference is the first step to understanding </a:t>
            </a:r>
          </a:p>
          <a:p>
            <a:pPr algn="ctr"/>
            <a:r>
              <a:rPr lang="en-US" sz="2000"/>
              <a:t>one’s role as a leader. </a:t>
            </a:r>
          </a:p>
        </p:txBody>
      </p:sp>
      <p:sp>
        <p:nvSpPr>
          <p:cNvPr id="39940" name="TextBox 15"/>
          <p:cNvSpPr txBox="1">
            <a:spLocks noChangeArrowheads="1"/>
          </p:cNvSpPr>
          <p:nvPr/>
        </p:nvSpPr>
        <p:spPr bwMode="auto">
          <a:xfrm>
            <a:off x="0" y="6400800"/>
            <a:ext cx="9144000" cy="461963"/>
          </a:xfrm>
          <a:prstGeom prst="rect">
            <a:avLst/>
          </a:prstGeom>
          <a:solidFill>
            <a:srgbClr val="FFCC66"/>
          </a:solidFill>
          <a:ln w="9525">
            <a:noFill/>
            <a:miter lim="800000"/>
            <a:headEnd/>
            <a:tailEnd/>
          </a:ln>
        </p:spPr>
        <p:txBody>
          <a:bodyPr>
            <a:spAutoFit/>
          </a:bodyPr>
          <a:lstStyle/>
          <a:p>
            <a:r>
              <a:rPr lang="en-US" sz="1200"/>
              <a:t>Claiming the Challenge: Leadership for Cultural and Linguistic Competence</a:t>
            </a:r>
            <a:r>
              <a:rPr lang="en-US" sz="1200">
                <a:sym typeface="Wingdings" pitchFamily="2" charset="2"/>
              </a:rPr>
              <a:t> ©  2011GUCCHDNCCC</a:t>
            </a:r>
          </a:p>
          <a:p>
            <a:endParaRPr lang="en-US" sz="1200"/>
          </a:p>
        </p:txBody>
      </p:sp>
      <p:sp>
        <p:nvSpPr>
          <p:cNvPr id="39941" name="Title 2"/>
          <p:cNvSpPr>
            <a:spLocks noGrp="1"/>
          </p:cNvSpPr>
          <p:nvPr>
            <p:ph type="title"/>
          </p:nvPr>
        </p:nvSpPr>
        <p:spPr>
          <a:xfrm>
            <a:off x="0" y="0"/>
            <a:ext cx="9144000" cy="838200"/>
          </a:xfrm>
          <a:solidFill>
            <a:srgbClr val="FFC000"/>
          </a:solidFill>
        </p:spPr>
        <p:txBody>
          <a:bodyPr/>
          <a:lstStyle/>
          <a:p>
            <a:r>
              <a:rPr lang="en-US" smtClean="0"/>
              <a:t>Leadership vs. Management</a:t>
            </a:r>
          </a:p>
        </p:txBody>
      </p:sp>
      <p:sp>
        <p:nvSpPr>
          <p:cNvPr id="39942" name="Slide Number Placeholder 1"/>
          <p:cNvSpPr>
            <a:spLocks noGrp="1"/>
          </p:cNvSpPr>
          <p:nvPr>
            <p:ph type="sldNum" sz="quarter" idx="12"/>
          </p:nvPr>
        </p:nvSpPr>
        <p:spPr>
          <a:noFill/>
        </p:spPr>
        <p:txBody>
          <a:bodyPr/>
          <a:lstStyle/>
          <a:p>
            <a:fld id="{282832B7-B285-465C-B24B-FA97C62B5476}" type="slidenum">
              <a:rPr lang="en-US" smtClean="0">
                <a:cs typeface="Arial" charset="0"/>
              </a:rPr>
              <a:pPr/>
              <a:t>11</a:t>
            </a:fld>
            <a:endParaRPr lang="en-US" smtClean="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descr="Advocacy is the act of pleading or arguing in favor of something such as a cause. It is the pursuit of influencing outcomes by putting hard issues on the table."/>
          <p:cNvGrpSpPr/>
          <p:nvPr>
            <p:custDataLst>
              <p:tags r:id="rId1"/>
            </p:custDataLst>
          </p:nvPr>
        </p:nvGrpSpPr>
        <p:grpSpPr>
          <a:xfrm>
            <a:off x="685800" y="1105555"/>
            <a:ext cx="7543800" cy="1561445"/>
            <a:chOff x="664512" y="533711"/>
            <a:chExt cx="5499101" cy="1256645"/>
          </a:xfrm>
          <a:solidFill>
            <a:srgbClr val="33CCCC"/>
          </a:solidFill>
        </p:grpSpPr>
        <p:sp>
          <p:nvSpPr>
            <p:cNvPr id="3" name="Rounded Rectangle 2"/>
            <p:cNvSpPr/>
            <p:nvPr/>
          </p:nvSpPr>
          <p:spPr>
            <a:xfrm>
              <a:off x="664512" y="533711"/>
              <a:ext cx="5499101" cy="1256645"/>
            </a:xfrm>
            <a:prstGeom prst="roundRect">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 name="Rounded Rectangle 4"/>
            <p:cNvSpPr/>
            <p:nvPr/>
          </p:nvSpPr>
          <p:spPr>
            <a:xfrm>
              <a:off x="725856" y="595055"/>
              <a:ext cx="5376413" cy="113395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60960" tIns="60960" rIns="60960" bIns="60960" spcCol="1270" anchor="ctr"/>
            <a:lstStyle/>
            <a:p>
              <a:pPr defTabSz="711200">
                <a:lnSpc>
                  <a:spcPct val="90000"/>
                </a:lnSpc>
                <a:spcAft>
                  <a:spcPct val="35000"/>
                </a:spcAft>
                <a:defRPr/>
              </a:pPr>
              <a:r>
                <a:rPr lang="en-US" sz="2400" dirty="0"/>
                <a:t>Advocacy is the act of pleading or arguing in favor of something such as a cause. </a:t>
              </a:r>
            </a:p>
            <a:p>
              <a:pPr defTabSz="711200">
                <a:lnSpc>
                  <a:spcPct val="90000"/>
                </a:lnSpc>
                <a:spcAft>
                  <a:spcPct val="35000"/>
                </a:spcAft>
                <a:defRPr/>
              </a:pPr>
              <a:r>
                <a:rPr lang="en-US" sz="2400" dirty="0"/>
                <a:t>It is the pursuit of influencing outcomes by putting hard issues on the table. </a:t>
              </a:r>
            </a:p>
          </p:txBody>
        </p:sp>
      </p:grpSp>
      <p:grpSp>
        <p:nvGrpSpPr>
          <p:cNvPr id="5" name="Group 4" descr="Leadership is the mobilization of resoources to bring about the change."/>
          <p:cNvGrpSpPr/>
          <p:nvPr>
            <p:custDataLst>
              <p:tags r:id="rId2"/>
            </p:custDataLst>
          </p:nvPr>
        </p:nvGrpSpPr>
        <p:grpSpPr>
          <a:xfrm>
            <a:off x="685800" y="3159990"/>
            <a:ext cx="7696199" cy="878610"/>
            <a:chOff x="696482" y="531378"/>
            <a:chExt cx="5591957" cy="1331543"/>
          </a:xfrm>
          <a:solidFill>
            <a:srgbClr val="FFFF00"/>
          </a:solidFill>
        </p:grpSpPr>
        <p:sp>
          <p:nvSpPr>
            <p:cNvPr id="6" name="Rounded Rectangle 5"/>
            <p:cNvSpPr/>
            <p:nvPr/>
          </p:nvSpPr>
          <p:spPr>
            <a:xfrm>
              <a:off x="696482" y="531378"/>
              <a:ext cx="5591957" cy="1331543"/>
            </a:xfrm>
            <a:prstGeom prst="roundRect">
              <a:avLst/>
            </a:prstGeom>
            <a:grp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788600" y="546316"/>
              <a:ext cx="5407721" cy="1308604"/>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60960" tIns="60960" rIns="60960" bIns="60960" spcCol="1270" anchor="ctr"/>
            <a:lstStyle/>
            <a:p>
              <a:pPr defTabSz="711200">
                <a:lnSpc>
                  <a:spcPct val="90000"/>
                </a:lnSpc>
                <a:spcAft>
                  <a:spcPct val="35000"/>
                </a:spcAft>
                <a:defRPr/>
              </a:pPr>
              <a:r>
                <a:rPr lang="en-US" sz="2400" dirty="0"/>
                <a:t>Leadership is the mobilization of resources to bring about the change.  </a:t>
              </a:r>
            </a:p>
          </p:txBody>
        </p:sp>
      </p:grpSp>
      <p:grpSp>
        <p:nvGrpSpPr>
          <p:cNvPr id="8" name="Group 7" descr="Both leadership and advocacy keep people focused on the issue. Leadership galvanizes the people to change their ways."/>
          <p:cNvGrpSpPr/>
          <p:nvPr>
            <p:custDataLst>
              <p:tags r:id="rId3"/>
            </p:custDataLst>
          </p:nvPr>
        </p:nvGrpSpPr>
        <p:grpSpPr>
          <a:xfrm>
            <a:off x="685800" y="4419600"/>
            <a:ext cx="7772400" cy="1524000"/>
            <a:chOff x="687734" y="2641744"/>
            <a:chExt cx="5889018" cy="1887041"/>
          </a:xfrm>
          <a:solidFill>
            <a:srgbClr val="FF6600"/>
          </a:solidFill>
        </p:grpSpPr>
        <p:sp>
          <p:nvSpPr>
            <p:cNvPr id="9" name="Rounded Rectangle 8"/>
            <p:cNvSpPr/>
            <p:nvPr/>
          </p:nvSpPr>
          <p:spPr>
            <a:xfrm>
              <a:off x="687734" y="2641744"/>
              <a:ext cx="5889018" cy="1887041"/>
            </a:xfrm>
            <a:prstGeom prst="roundRect">
              <a:avLst/>
            </a:prstGeom>
            <a:grpFill/>
            <a:ln>
              <a:solidFill>
                <a:srgbClr val="FF660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Rounded Rectangle 4"/>
            <p:cNvSpPr/>
            <p:nvPr/>
          </p:nvSpPr>
          <p:spPr>
            <a:xfrm>
              <a:off x="779852" y="2733862"/>
              <a:ext cx="5704782" cy="1702805"/>
            </a:xfrm>
            <a:prstGeom prst="rect">
              <a:avLst/>
            </a:prstGeom>
            <a:grpFill/>
            <a:ln>
              <a:solidFill>
                <a:srgbClr val="FF660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lIns="60960" tIns="60960" rIns="60960" bIns="60960" spcCol="1270" anchor="ctr"/>
            <a:lstStyle/>
            <a:p>
              <a:pPr defTabSz="711200">
                <a:lnSpc>
                  <a:spcPct val="90000"/>
                </a:lnSpc>
                <a:spcAft>
                  <a:spcPct val="35000"/>
                </a:spcAft>
                <a:defRPr/>
              </a:pPr>
              <a:r>
                <a:rPr lang="en-US" sz="2400" dirty="0"/>
                <a:t>Both leadership and advocacy keep people focused on the issue.</a:t>
              </a:r>
            </a:p>
            <a:p>
              <a:pPr defTabSz="711200">
                <a:lnSpc>
                  <a:spcPct val="90000"/>
                </a:lnSpc>
                <a:spcAft>
                  <a:spcPct val="35000"/>
                </a:spcAft>
                <a:defRPr/>
              </a:pPr>
              <a:r>
                <a:rPr lang="en-US" sz="2400" dirty="0"/>
                <a:t>Leadership galvanizes the people to change their ways.</a:t>
              </a:r>
            </a:p>
          </p:txBody>
        </p:sp>
      </p:grpSp>
      <p:sp>
        <p:nvSpPr>
          <p:cNvPr id="12" name="Up Arrow 11"/>
          <p:cNvSpPr/>
          <p:nvPr>
            <p:custDataLst>
              <p:tags r:id="rId4"/>
            </p:custDataLst>
          </p:nvPr>
        </p:nvSpPr>
        <p:spPr>
          <a:xfrm>
            <a:off x="2743200" y="2743200"/>
            <a:ext cx="457200" cy="304800"/>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Up Arrow 12"/>
          <p:cNvSpPr/>
          <p:nvPr>
            <p:custDataLst>
              <p:tags r:id="rId5"/>
            </p:custDataLst>
          </p:nvPr>
        </p:nvSpPr>
        <p:spPr>
          <a:xfrm>
            <a:off x="2667000" y="4038600"/>
            <a:ext cx="457200" cy="304800"/>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Up Arrow 13"/>
          <p:cNvSpPr/>
          <p:nvPr>
            <p:custDataLst>
              <p:tags r:id="rId6"/>
            </p:custDataLst>
          </p:nvPr>
        </p:nvSpPr>
        <p:spPr>
          <a:xfrm rot="10800000">
            <a:off x="5562600" y="2743200"/>
            <a:ext cx="457200" cy="304800"/>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Up Arrow 14"/>
          <p:cNvSpPr/>
          <p:nvPr>
            <p:custDataLst>
              <p:tags r:id="rId7"/>
            </p:custDataLst>
          </p:nvPr>
        </p:nvSpPr>
        <p:spPr>
          <a:xfrm rot="10800000">
            <a:off x="5638800" y="4038600"/>
            <a:ext cx="457200" cy="304800"/>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968" name="TextBox 15"/>
          <p:cNvSpPr txBox="1">
            <a:spLocks noChangeArrowheads="1"/>
          </p:cNvSpPr>
          <p:nvPr/>
        </p:nvSpPr>
        <p:spPr bwMode="auto">
          <a:xfrm>
            <a:off x="0" y="6400800"/>
            <a:ext cx="9144000" cy="461963"/>
          </a:xfrm>
          <a:prstGeom prst="rect">
            <a:avLst/>
          </a:prstGeom>
          <a:solidFill>
            <a:srgbClr val="FFCC66"/>
          </a:solidFill>
          <a:ln w="9525">
            <a:noFill/>
            <a:miter lim="800000"/>
            <a:headEnd/>
            <a:tailEnd/>
          </a:ln>
        </p:spPr>
        <p:txBody>
          <a:bodyPr>
            <a:spAutoFit/>
          </a:bodyPr>
          <a:lstStyle/>
          <a:p>
            <a:r>
              <a:rPr lang="en-US" sz="1200"/>
              <a:t>Claiming the Challenge: Leadership for Cultural and Linguistic Competence</a:t>
            </a:r>
            <a:r>
              <a:rPr lang="en-US" sz="1200">
                <a:sym typeface="Wingdings" pitchFamily="2" charset="2"/>
              </a:rPr>
              <a:t> © 2011GUCCHDNCCC</a:t>
            </a:r>
          </a:p>
          <a:p>
            <a:endParaRPr lang="en-US" sz="1200"/>
          </a:p>
        </p:txBody>
      </p:sp>
      <p:sp>
        <p:nvSpPr>
          <p:cNvPr id="40969" name="Title 15"/>
          <p:cNvSpPr>
            <a:spLocks noGrp="1"/>
          </p:cNvSpPr>
          <p:nvPr>
            <p:ph type="title"/>
          </p:nvPr>
        </p:nvSpPr>
        <p:spPr>
          <a:xfrm>
            <a:off x="0" y="0"/>
            <a:ext cx="9144000" cy="762000"/>
          </a:xfrm>
          <a:solidFill>
            <a:srgbClr val="FFC000"/>
          </a:solidFill>
        </p:spPr>
        <p:txBody>
          <a:bodyPr/>
          <a:lstStyle/>
          <a:p>
            <a:r>
              <a:rPr lang="en-US" smtClean="0"/>
              <a:t>Leadership vs. Advocacy</a:t>
            </a:r>
          </a:p>
        </p:txBody>
      </p:sp>
      <p:sp>
        <p:nvSpPr>
          <p:cNvPr id="40970" name="Slide Number Placeholder 10"/>
          <p:cNvSpPr>
            <a:spLocks noGrp="1"/>
          </p:cNvSpPr>
          <p:nvPr>
            <p:ph type="sldNum" sz="quarter" idx="12"/>
          </p:nvPr>
        </p:nvSpPr>
        <p:spPr>
          <a:noFill/>
        </p:spPr>
        <p:txBody>
          <a:bodyPr/>
          <a:lstStyle/>
          <a:p>
            <a:fld id="{D468C21A-1F9F-4A60-84E3-5CDA407A1AED}" type="slidenum">
              <a:rPr lang="en-US" smtClean="0">
                <a:cs typeface="Arial" charset="0"/>
              </a:rPr>
              <a:pPr/>
              <a:t>12</a:t>
            </a:fld>
            <a:endParaRPr lang="en-US" smtClean="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Box 1"/>
          <p:cNvSpPr txBox="1">
            <a:spLocks noChangeArrowheads="1"/>
          </p:cNvSpPr>
          <p:nvPr/>
        </p:nvSpPr>
        <p:spPr bwMode="auto">
          <a:xfrm>
            <a:off x="0" y="6400800"/>
            <a:ext cx="9144000" cy="461963"/>
          </a:xfrm>
          <a:prstGeom prst="rect">
            <a:avLst/>
          </a:prstGeom>
          <a:solidFill>
            <a:srgbClr val="FFCC66"/>
          </a:solidFill>
          <a:ln w="9525">
            <a:noFill/>
            <a:miter lim="800000"/>
            <a:headEnd/>
            <a:tailEnd/>
          </a:ln>
        </p:spPr>
        <p:txBody>
          <a:bodyPr>
            <a:spAutoFit/>
          </a:bodyPr>
          <a:lstStyle/>
          <a:p>
            <a:r>
              <a:rPr lang="en-US" sz="1200"/>
              <a:t>Claiming the Challenge: Leadership for Cultural and Linguistic Competence</a:t>
            </a:r>
            <a:r>
              <a:rPr lang="en-US" sz="1200">
                <a:sym typeface="Wingdings" pitchFamily="2" charset="2"/>
              </a:rPr>
              <a:t> © 2011GUCCHDNCCC</a:t>
            </a:r>
          </a:p>
          <a:p>
            <a:endParaRPr lang="en-US" sz="1200"/>
          </a:p>
        </p:txBody>
      </p:sp>
      <p:sp>
        <p:nvSpPr>
          <p:cNvPr id="3" name="Flowchart: Process 2"/>
          <p:cNvSpPr/>
          <p:nvPr/>
        </p:nvSpPr>
        <p:spPr>
          <a:xfrm>
            <a:off x="762000" y="1295400"/>
            <a:ext cx="3200400" cy="4724400"/>
          </a:xfrm>
          <a:prstGeom prst="flowChartProcess">
            <a:avLst/>
          </a:prstGeom>
          <a:solidFill>
            <a:srgbClr val="9999FF"/>
          </a:solidFill>
          <a:ln>
            <a:solidFill>
              <a:srgbClr val="99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rPr>
              <a:t>Leadership is a combination of values, skills, and behaviors that mobilize people to action and shifts from the status quo to a more promising and hopeful future.</a:t>
            </a:r>
          </a:p>
        </p:txBody>
      </p:sp>
      <p:sp>
        <p:nvSpPr>
          <p:cNvPr id="5" name="Flowchart: Process 4"/>
          <p:cNvSpPr/>
          <p:nvPr/>
        </p:nvSpPr>
        <p:spPr>
          <a:xfrm>
            <a:off x="4800600" y="1295400"/>
            <a:ext cx="3200400" cy="4724400"/>
          </a:xfrm>
          <a:prstGeom prst="flowChartProcess">
            <a:avLst/>
          </a:prstGeom>
          <a:solidFill>
            <a:srgbClr val="66FF66"/>
          </a:solidFill>
          <a:ln>
            <a:solidFill>
              <a:srgbClr val="66FF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rPr>
              <a:t>Authority is the power invested in a role by a formally established procedure, such as an election, governance structure, certification, organizational hierarchy</a:t>
            </a:r>
          </a:p>
        </p:txBody>
      </p:sp>
      <p:sp>
        <p:nvSpPr>
          <p:cNvPr id="41988" name="Title 3"/>
          <p:cNvSpPr>
            <a:spLocks noGrp="1"/>
          </p:cNvSpPr>
          <p:nvPr>
            <p:ph type="title"/>
          </p:nvPr>
        </p:nvSpPr>
        <p:spPr>
          <a:xfrm>
            <a:off x="0" y="0"/>
            <a:ext cx="9144000" cy="685800"/>
          </a:xfrm>
          <a:solidFill>
            <a:srgbClr val="FFC000"/>
          </a:solidFill>
        </p:spPr>
        <p:txBody>
          <a:bodyPr/>
          <a:lstStyle/>
          <a:p>
            <a:r>
              <a:rPr lang="en-US" smtClean="0"/>
              <a:t>Leadership vs. Authority</a:t>
            </a:r>
          </a:p>
        </p:txBody>
      </p:sp>
      <p:sp>
        <p:nvSpPr>
          <p:cNvPr id="41989" name="Slide Number Placeholder 1"/>
          <p:cNvSpPr>
            <a:spLocks noGrp="1"/>
          </p:cNvSpPr>
          <p:nvPr>
            <p:ph type="sldNum" sz="quarter" idx="12"/>
          </p:nvPr>
        </p:nvSpPr>
        <p:spPr>
          <a:noFill/>
        </p:spPr>
        <p:txBody>
          <a:bodyPr/>
          <a:lstStyle/>
          <a:p>
            <a:fld id="{516BB464-C59F-49F2-BE19-8D2AE2319734}" type="slidenum">
              <a:rPr lang="en-US" smtClean="0">
                <a:cs typeface="Arial" charset="0"/>
              </a:rPr>
              <a:pPr/>
              <a:t>13</a:t>
            </a:fld>
            <a:endParaRPr lang="en-US" smtClean="0">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6"/>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latin typeface="Calibri" pitchFamily="34" charset="0"/>
            </a:endParaRPr>
          </a:p>
        </p:txBody>
      </p:sp>
      <p:pic>
        <p:nvPicPr>
          <p:cNvPr id="43010" name="Picture 9" descr="Nccc logo"/>
          <p:cNvPicPr>
            <a:picLocks noChangeAspect="1" noChangeArrowheads="1"/>
          </p:cNvPicPr>
          <p:nvPr>
            <p:custDataLst>
              <p:tags r:id="rId2"/>
            </p:custDataLst>
          </p:nvPr>
        </p:nvPicPr>
        <p:blipFill>
          <a:blip r:embed="rId5"/>
          <a:srcRect/>
          <a:stretch>
            <a:fillRect/>
          </a:stretch>
        </p:blipFill>
        <p:spPr bwMode="auto">
          <a:xfrm>
            <a:off x="8382000" y="6477000"/>
            <a:ext cx="762000" cy="398463"/>
          </a:xfrm>
          <a:prstGeom prst="rect">
            <a:avLst/>
          </a:prstGeom>
          <a:noFill/>
          <a:ln w="9525">
            <a:noFill/>
            <a:miter lim="800000"/>
            <a:headEnd/>
            <a:tailEnd/>
          </a:ln>
        </p:spPr>
      </p:pic>
      <p:sp>
        <p:nvSpPr>
          <p:cNvPr id="43011" name="Text Box 8"/>
          <p:cNvSpPr txBox="1">
            <a:spLocks noChangeArrowheads="1"/>
          </p:cNvSpPr>
          <p:nvPr/>
        </p:nvSpPr>
        <p:spPr bwMode="auto">
          <a:xfrm>
            <a:off x="3962400" y="6477000"/>
            <a:ext cx="4440238" cy="261938"/>
          </a:xfrm>
          <a:prstGeom prst="rect">
            <a:avLst/>
          </a:prstGeom>
          <a:noFill/>
          <a:ln w="9525">
            <a:noFill/>
            <a:miter lim="800000"/>
            <a:headEnd/>
            <a:tailEnd/>
          </a:ln>
        </p:spPr>
        <p:txBody>
          <a:bodyPr>
            <a:spAutoFit/>
          </a:bodyPr>
          <a:lstStyle/>
          <a:p>
            <a:r>
              <a:rPr lang="en-US" sz="1100">
                <a:solidFill>
                  <a:schemeClr val="bg1"/>
                </a:solidFill>
              </a:rPr>
              <a:t>Slide Source:  National Center  for Cultural Competence, 2011  </a:t>
            </a:r>
          </a:p>
        </p:txBody>
      </p:sp>
      <p:sp>
        <p:nvSpPr>
          <p:cNvPr id="2" name="Rounded Rectangle 1"/>
          <p:cNvSpPr/>
          <p:nvPr/>
        </p:nvSpPr>
        <p:spPr>
          <a:xfrm>
            <a:off x="1219200" y="1219200"/>
            <a:ext cx="6400800" cy="4267200"/>
          </a:xfrm>
          <a:prstGeom prst="roundRect">
            <a:avLst/>
          </a:prstGeom>
          <a:solidFill>
            <a:srgbClr val="FFCC66"/>
          </a:solidFill>
          <a:ln>
            <a:solidFill>
              <a:srgbClr val="FF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a:solidFill>
                  <a:schemeClr val="tx1"/>
                </a:solidFill>
                <a:cs typeface="Arial" pitchFamily="34" charset="0"/>
              </a:rPr>
              <a:t>Leadership is a </a:t>
            </a:r>
            <a:r>
              <a:rPr lang="en-US" sz="4000" dirty="0">
                <a:solidFill>
                  <a:schemeClr val="tx1"/>
                </a:solidFill>
              </a:rPr>
              <a:t>set of personal attributes, qualities, and skills either intuitive and/or acquired that rouses and motivates others. </a:t>
            </a:r>
            <a:endParaRPr lang="en-US" sz="4000" dirty="0">
              <a:solidFill>
                <a:schemeClr val="tx1"/>
              </a:solidFill>
            </a:endParaRPr>
          </a:p>
        </p:txBody>
      </p:sp>
      <p:sp>
        <p:nvSpPr>
          <p:cNvPr id="43013" name="TextBox 2"/>
          <p:cNvSpPr txBox="1">
            <a:spLocks noChangeArrowheads="1"/>
          </p:cNvSpPr>
          <p:nvPr/>
        </p:nvSpPr>
        <p:spPr bwMode="auto">
          <a:xfrm>
            <a:off x="1066800" y="152400"/>
            <a:ext cx="7010400" cy="769938"/>
          </a:xfrm>
          <a:prstGeom prst="rect">
            <a:avLst/>
          </a:prstGeom>
          <a:noFill/>
          <a:ln w="9525">
            <a:solidFill>
              <a:schemeClr val="tx1"/>
            </a:solidFill>
            <a:miter lim="800000"/>
            <a:headEnd/>
            <a:tailEnd/>
          </a:ln>
        </p:spPr>
        <p:txBody>
          <a:bodyPr>
            <a:spAutoFit/>
          </a:bodyPr>
          <a:lstStyle/>
          <a:p>
            <a:pPr algn="ctr"/>
            <a:r>
              <a:rPr lang="en-US" sz="4400"/>
              <a:t>WHAT IS LEADERSHIP?</a:t>
            </a:r>
          </a:p>
        </p:txBody>
      </p:sp>
      <p:sp>
        <p:nvSpPr>
          <p:cNvPr id="43014" name="TextBox 3"/>
          <p:cNvSpPr txBox="1">
            <a:spLocks noChangeArrowheads="1"/>
          </p:cNvSpPr>
          <p:nvPr/>
        </p:nvSpPr>
        <p:spPr bwMode="auto">
          <a:xfrm>
            <a:off x="381000" y="5867400"/>
            <a:ext cx="3048000" cy="307975"/>
          </a:xfrm>
          <a:prstGeom prst="rect">
            <a:avLst/>
          </a:prstGeom>
          <a:noFill/>
          <a:ln w="9525">
            <a:noFill/>
            <a:miter lim="800000"/>
            <a:headEnd/>
            <a:tailEnd/>
          </a:ln>
        </p:spPr>
        <p:txBody>
          <a:bodyPr>
            <a:spAutoFit/>
          </a:bodyPr>
          <a:lstStyle/>
          <a:p>
            <a:r>
              <a:rPr lang="en-US" sz="1400"/>
              <a:t>Source:   Peter G. Northouse, 2001</a:t>
            </a:r>
          </a:p>
        </p:txBody>
      </p:sp>
      <p:sp>
        <p:nvSpPr>
          <p:cNvPr id="43015" name="Slide Number Placeholder 4"/>
          <p:cNvSpPr>
            <a:spLocks noGrp="1"/>
          </p:cNvSpPr>
          <p:nvPr>
            <p:ph type="sldNum" sz="quarter" idx="12"/>
          </p:nvPr>
        </p:nvSpPr>
        <p:spPr>
          <a:noFill/>
        </p:spPr>
        <p:txBody>
          <a:bodyPr/>
          <a:lstStyle/>
          <a:p>
            <a:fld id="{7D08897B-3AC2-4653-BA2A-DAD3F0B3A55B}" type="slidenum">
              <a:rPr lang="en-US" smtClean="0">
                <a:cs typeface="Arial" charset="0"/>
              </a:rPr>
              <a:pPr/>
              <a:t>14</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 Box 6"/>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p>
        </p:txBody>
      </p:sp>
      <p:sp>
        <p:nvSpPr>
          <p:cNvPr id="45058" name="Text Box 7"/>
          <p:cNvSpPr txBox="1">
            <a:spLocks noChangeArrowheads="1"/>
          </p:cNvSpPr>
          <p:nvPr/>
        </p:nvSpPr>
        <p:spPr bwMode="auto">
          <a:xfrm>
            <a:off x="0" y="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lgn="ctr">
              <a:spcBef>
                <a:spcPct val="50000"/>
              </a:spcBef>
            </a:pPr>
            <a:endParaRPr lang="en-US" sz="3600">
              <a:solidFill>
                <a:schemeClr val="bg1"/>
              </a:solidFill>
            </a:endParaRPr>
          </a:p>
        </p:txBody>
      </p:sp>
      <p:pic>
        <p:nvPicPr>
          <p:cNvPr id="45059" name="Picture 9" descr="Ncccp"/>
          <p:cNvPicPr>
            <a:picLocks noChangeAspect="1" noChangeArrowheads="1"/>
          </p:cNvPicPr>
          <p:nvPr/>
        </p:nvPicPr>
        <p:blipFill>
          <a:blip r:embed="rId4"/>
          <a:srcRect/>
          <a:stretch>
            <a:fillRect/>
          </a:stretch>
        </p:blipFill>
        <p:spPr bwMode="auto">
          <a:xfrm>
            <a:off x="8382000" y="6477000"/>
            <a:ext cx="762000" cy="398463"/>
          </a:xfrm>
          <a:prstGeom prst="rect">
            <a:avLst/>
          </a:prstGeom>
          <a:noFill/>
          <a:ln w="9525">
            <a:noFill/>
            <a:miter lim="800000"/>
            <a:headEnd/>
            <a:tailEnd/>
          </a:ln>
        </p:spPr>
      </p:pic>
      <p:sp>
        <p:nvSpPr>
          <p:cNvPr id="45060" name="Text Box 8"/>
          <p:cNvSpPr txBox="1">
            <a:spLocks noChangeArrowheads="1"/>
          </p:cNvSpPr>
          <p:nvPr/>
        </p:nvSpPr>
        <p:spPr bwMode="auto">
          <a:xfrm>
            <a:off x="3657600" y="6477000"/>
            <a:ext cx="45720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sp>
        <p:nvSpPr>
          <p:cNvPr id="45061" name="TextBox 7"/>
          <p:cNvSpPr txBox="1">
            <a:spLocks noChangeArrowheads="1"/>
          </p:cNvSpPr>
          <p:nvPr/>
        </p:nvSpPr>
        <p:spPr bwMode="auto">
          <a:xfrm>
            <a:off x="533400" y="914400"/>
            <a:ext cx="8229600" cy="830263"/>
          </a:xfrm>
          <a:prstGeom prst="rect">
            <a:avLst/>
          </a:prstGeom>
          <a:noFill/>
          <a:ln w="9525">
            <a:noFill/>
            <a:miter lim="800000"/>
            <a:headEnd/>
            <a:tailEnd/>
          </a:ln>
        </p:spPr>
        <p:txBody>
          <a:bodyPr>
            <a:spAutoFit/>
          </a:bodyPr>
          <a:lstStyle/>
          <a:p>
            <a:r>
              <a:rPr lang="en-US" sz="4800"/>
              <a:t>What is getting in your way?</a:t>
            </a:r>
          </a:p>
        </p:txBody>
      </p:sp>
      <p:pic>
        <p:nvPicPr>
          <p:cNvPr id="45062" name="Picture 2" descr="C:\Documents and Settings\Administrator\Local Settings\Temporary Internet Files\Content.IE5\CNN83C1V\MC900071067[1].wmf"/>
          <p:cNvPicPr>
            <a:picLocks noChangeAspect="1" noChangeArrowheads="1"/>
          </p:cNvPicPr>
          <p:nvPr/>
        </p:nvPicPr>
        <p:blipFill>
          <a:blip r:embed="rId5"/>
          <a:srcRect/>
          <a:stretch>
            <a:fillRect/>
          </a:stretch>
        </p:blipFill>
        <p:spPr bwMode="auto">
          <a:xfrm>
            <a:off x="3648075" y="2520950"/>
            <a:ext cx="1847850" cy="1816100"/>
          </a:xfrm>
          <a:prstGeom prst="rect">
            <a:avLst/>
          </a:prstGeom>
          <a:noFill/>
          <a:ln w="9525">
            <a:noFill/>
            <a:miter lim="800000"/>
            <a:headEnd/>
            <a:tailEnd/>
          </a:ln>
        </p:spPr>
      </p:pic>
      <p:pic>
        <p:nvPicPr>
          <p:cNvPr id="45063" name="Picture 5" descr="graphic of two people on each side of big orange ball - one is pushing and the other is holding it back"/>
          <p:cNvPicPr>
            <a:picLocks noChangeAspect="1" noChangeArrowheads="1"/>
          </p:cNvPicPr>
          <p:nvPr/>
        </p:nvPicPr>
        <p:blipFill>
          <a:blip r:embed="rId6"/>
          <a:srcRect/>
          <a:stretch>
            <a:fillRect/>
          </a:stretch>
        </p:blipFill>
        <p:spPr bwMode="auto">
          <a:xfrm>
            <a:off x="2057400" y="1752600"/>
            <a:ext cx="4419600" cy="4419600"/>
          </a:xfrm>
          <a:prstGeom prst="rect">
            <a:avLst/>
          </a:prstGeom>
          <a:noFill/>
          <a:ln w="9525">
            <a:noFill/>
            <a:miter lim="800000"/>
            <a:headEnd/>
            <a:tailEnd/>
          </a:ln>
        </p:spPr>
      </p:pic>
      <p:sp>
        <p:nvSpPr>
          <p:cNvPr id="45064" name="Slide Number Placeholder 1"/>
          <p:cNvSpPr>
            <a:spLocks noGrp="1"/>
          </p:cNvSpPr>
          <p:nvPr>
            <p:ph type="sldNum" sz="quarter" idx="12"/>
          </p:nvPr>
        </p:nvSpPr>
        <p:spPr>
          <a:noFill/>
        </p:spPr>
        <p:txBody>
          <a:bodyPr/>
          <a:lstStyle/>
          <a:p>
            <a:fld id="{4B17B682-59B2-46E6-A4D5-7416065D6E71}" type="slidenum">
              <a:rPr lang="en-US" smtClean="0">
                <a:cs typeface="Arial" charset="0"/>
              </a:rPr>
              <a:pPr/>
              <a:t>15</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 Box 6"/>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latin typeface="Calibri" pitchFamily="34" charset="0"/>
            </a:endParaRPr>
          </a:p>
        </p:txBody>
      </p:sp>
      <p:sp>
        <p:nvSpPr>
          <p:cNvPr id="47106" name="Text Box 7"/>
          <p:cNvSpPr txBox="1">
            <a:spLocks noChangeArrowheads="1"/>
          </p:cNvSpPr>
          <p:nvPr/>
        </p:nvSpPr>
        <p:spPr bwMode="auto">
          <a:xfrm>
            <a:off x="0" y="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lgn="ctr">
              <a:spcBef>
                <a:spcPct val="50000"/>
              </a:spcBef>
            </a:pPr>
            <a:endParaRPr lang="en-US" sz="3200">
              <a:solidFill>
                <a:schemeClr val="bg1"/>
              </a:solidFill>
              <a:latin typeface="Calibri" pitchFamily="34" charset="0"/>
            </a:endParaRPr>
          </a:p>
        </p:txBody>
      </p:sp>
      <p:pic>
        <p:nvPicPr>
          <p:cNvPr id="47107" name="Picture 9" descr="Ncccp"/>
          <p:cNvPicPr>
            <a:picLocks noChangeAspect="1" noChangeArrowheads="1"/>
          </p:cNvPicPr>
          <p:nvPr/>
        </p:nvPicPr>
        <p:blipFill>
          <a:blip r:embed="rId4"/>
          <a:srcRect/>
          <a:stretch>
            <a:fillRect/>
          </a:stretch>
        </p:blipFill>
        <p:spPr bwMode="auto">
          <a:xfrm>
            <a:off x="8382000" y="6477000"/>
            <a:ext cx="762000" cy="398463"/>
          </a:xfrm>
          <a:prstGeom prst="rect">
            <a:avLst/>
          </a:prstGeom>
          <a:noFill/>
          <a:ln w="9525">
            <a:noFill/>
            <a:miter lim="800000"/>
            <a:headEnd/>
            <a:tailEnd/>
          </a:ln>
        </p:spPr>
      </p:pic>
      <p:sp>
        <p:nvSpPr>
          <p:cNvPr id="47108" name="Rectangle 5"/>
          <p:cNvSpPr>
            <a:spLocks noChangeArrowheads="1"/>
          </p:cNvSpPr>
          <p:nvPr/>
        </p:nvSpPr>
        <p:spPr bwMode="auto">
          <a:xfrm>
            <a:off x="0" y="838200"/>
            <a:ext cx="9144000" cy="2362200"/>
          </a:xfrm>
          <a:prstGeom prst="rect">
            <a:avLst/>
          </a:prstGeom>
          <a:solidFill>
            <a:schemeClr val="bg1"/>
          </a:solidFill>
          <a:ln w="57150">
            <a:noFill/>
            <a:miter lim="800000"/>
            <a:headEnd/>
            <a:tailEnd/>
          </a:ln>
        </p:spPr>
        <p:txBody>
          <a:bodyPr/>
          <a:lstStyle/>
          <a:p>
            <a:pPr algn="ctr"/>
            <a:r>
              <a:rPr lang="en-US" sz="4800">
                <a:latin typeface="Calibri" pitchFamily="34" charset="0"/>
              </a:rPr>
              <a:t>  </a:t>
            </a:r>
            <a:r>
              <a:rPr lang="en-US" sz="3200"/>
              <a:t>Cultural and Linguistic Competence</a:t>
            </a:r>
          </a:p>
          <a:p>
            <a:pPr algn="ctr"/>
            <a:r>
              <a:rPr lang="en-US" sz="3200"/>
              <a:t> within the Context of Organizational </a:t>
            </a:r>
          </a:p>
          <a:p>
            <a:pPr algn="ctr"/>
            <a:r>
              <a:rPr lang="en-US" sz="3200"/>
              <a:t>and Personal Change </a:t>
            </a:r>
          </a:p>
        </p:txBody>
      </p:sp>
      <p:pic>
        <p:nvPicPr>
          <p:cNvPr id="47109" name="Picture 5" descr="C:\Documents and Settings\Administrator\Local Settings\Temporary Internet Files\Content.IE5\DGCUV90S\MC900078812[1].wmf"/>
          <p:cNvPicPr>
            <a:picLocks noChangeAspect="1" noChangeArrowheads="1"/>
          </p:cNvPicPr>
          <p:nvPr/>
        </p:nvPicPr>
        <p:blipFill>
          <a:blip r:embed="rId5"/>
          <a:srcRect/>
          <a:stretch>
            <a:fillRect/>
          </a:stretch>
        </p:blipFill>
        <p:spPr bwMode="auto">
          <a:xfrm>
            <a:off x="3429000" y="3048000"/>
            <a:ext cx="2209800" cy="2628900"/>
          </a:xfrm>
          <a:prstGeom prst="rect">
            <a:avLst/>
          </a:prstGeom>
          <a:noFill/>
          <a:ln w="9525">
            <a:noFill/>
            <a:miter lim="800000"/>
            <a:headEnd/>
            <a:tailEnd/>
          </a:ln>
        </p:spPr>
      </p:pic>
      <p:sp>
        <p:nvSpPr>
          <p:cNvPr id="47110" name="Slide Number Placeholder 1"/>
          <p:cNvSpPr>
            <a:spLocks noGrp="1"/>
          </p:cNvSpPr>
          <p:nvPr>
            <p:ph type="sldNum" sz="quarter" idx="12"/>
          </p:nvPr>
        </p:nvSpPr>
        <p:spPr>
          <a:noFill/>
        </p:spPr>
        <p:txBody>
          <a:bodyPr/>
          <a:lstStyle/>
          <a:p>
            <a:fld id="{652D39D8-54C4-4496-AA60-32097FB6951E}" type="slidenum">
              <a:rPr lang="en-US" smtClean="0">
                <a:cs typeface="Arial" charset="0"/>
              </a:rPr>
              <a:pPr/>
              <a:t>16</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sz="1800"/>
          </a:p>
        </p:txBody>
      </p:sp>
      <p:sp>
        <p:nvSpPr>
          <p:cNvPr id="49154" name="Line 3"/>
          <p:cNvSpPr>
            <a:spLocks noChangeShapeType="1"/>
          </p:cNvSpPr>
          <p:nvPr>
            <p:custDataLst>
              <p:tags r:id="rId2"/>
            </p:custDataLst>
          </p:nvPr>
        </p:nvSpPr>
        <p:spPr bwMode="auto">
          <a:xfrm>
            <a:off x="457200" y="1295400"/>
            <a:ext cx="8077200" cy="0"/>
          </a:xfrm>
          <a:prstGeom prst="line">
            <a:avLst/>
          </a:prstGeom>
          <a:noFill/>
          <a:ln w="38100">
            <a:solidFill>
              <a:srgbClr val="990000"/>
            </a:solidFill>
            <a:round/>
            <a:headEnd/>
            <a:tailEnd/>
          </a:ln>
        </p:spPr>
        <p:txBody>
          <a:bodyPr/>
          <a:lstStyle/>
          <a:p>
            <a:endParaRPr lang="en-US"/>
          </a:p>
        </p:txBody>
      </p:sp>
      <p:pic>
        <p:nvPicPr>
          <p:cNvPr id="49155" name="Picture 4" descr="Nccc logo"/>
          <p:cNvPicPr>
            <a:picLocks noChangeAspect="1" noChangeArrowheads="1"/>
          </p:cNvPicPr>
          <p:nvPr>
            <p:custDataLst>
              <p:tags r:id="rId3"/>
            </p:custDataLst>
          </p:nvPr>
        </p:nvPicPr>
        <p:blipFill>
          <a:blip r:embed="rId9"/>
          <a:srcRect/>
          <a:stretch>
            <a:fillRect/>
          </a:stretch>
        </p:blipFill>
        <p:spPr bwMode="auto">
          <a:xfrm>
            <a:off x="8382000" y="6477000"/>
            <a:ext cx="762000" cy="398463"/>
          </a:xfrm>
          <a:prstGeom prst="rect">
            <a:avLst/>
          </a:prstGeom>
          <a:noFill/>
          <a:ln w="9525">
            <a:noFill/>
            <a:miter lim="800000"/>
            <a:headEnd/>
            <a:tailEnd/>
          </a:ln>
        </p:spPr>
      </p:pic>
      <p:sp>
        <p:nvSpPr>
          <p:cNvPr id="49156" name="Text Box 5"/>
          <p:cNvSpPr txBox="1">
            <a:spLocks noChangeArrowheads="1"/>
          </p:cNvSpPr>
          <p:nvPr/>
        </p:nvSpPr>
        <p:spPr bwMode="auto">
          <a:xfrm>
            <a:off x="6369050" y="2895600"/>
            <a:ext cx="184150" cy="366713"/>
          </a:xfrm>
          <a:prstGeom prst="rect">
            <a:avLst/>
          </a:prstGeom>
          <a:noFill/>
          <a:ln w="9525">
            <a:noFill/>
            <a:miter lim="800000"/>
            <a:headEnd/>
            <a:tailEnd/>
          </a:ln>
        </p:spPr>
        <p:txBody>
          <a:bodyPr wrap="none">
            <a:spAutoFit/>
          </a:bodyPr>
          <a:lstStyle/>
          <a:p>
            <a:endParaRPr lang="en-US" sz="1800"/>
          </a:p>
        </p:txBody>
      </p:sp>
      <p:sp>
        <p:nvSpPr>
          <p:cNvPr id="49157" name="Rectangle 6"/>
          <p:cNvSpPr>
            <a:spLocks noChangeArrowheads="1"/>
          </p:cNvSpPr>
          <p:nvPr/>
        </p:nvSpPr>
        <p:spPr bwMode="auto">
          <a:xfrm>
            <a:off x="228600" y="228600"/>
            <a:ext cx="8686800" cy="990600"/>
          </a:xfrm>
          <a:prstGeom prst="rect">
            <a:avLst/>
          </a:prstGeom>
          <a:noFill/>
          <a:ln w="9525">
            <a:noFill/>
            <a:miter lim="800000"/>
            <a:headEnd/>
            <a:tailEnd/>
          </a:ln>
        </p:spPr>
        <p:txBody>
          <a:bodyPr anchor="ctr"/>
          <a:lstStyle/>
          <a:p>
            <a:pPr algn="ctr"/>
            <a:r>
              <a:rPr lang="en-US" b="1">
                <a:solidFill>
                  <a:schemeClr val="tx2"/>
                </a:solidFill>
              </a:rPr>
              <a:t>Considering Cultural &amp; Linguistic Competency within the Context of </a:t>
            </a:r>
            <a:r>
              <a:rPr lang="en-US" b="1">
                <a:solidFill>
                  <a:srgbClr val="010000"/>
                </a:solidFill>
              </a:rPr>
              <a:t>Organizational</a:t>
            </a:r>
            <a:r>
              <a:rPr lang="en-US" b="1">
                <a:solidFill>
                  <a:schemeClr val="tx2"/>
                </a:solidFill>
              </a:rPr>
              <a:t> &amp; Personal Change</a:t>
            </a:r>
            <a:endParaRPr lang="en-US">
              <a:solidFill>
                <a:schemeClr val="tx2"/>
              </a:solidFill>
            </a:endParaRPr>
          </a:p>
        </p:txBody>
      </p:sp>
      <p:sp>
        <p:nvSpPr>
          <p:cNvPr id="49158" name="Rectangle 7"/>
          <p:cNvSpPr>
            <a:spLocks noChangeArrowheads="1"/>
          </p:cNvSpPr>
          <p:nvPr/>
        </p:nvSpPr>
        <p:spPr bwMode="auto">
          <a:xfrm>
            <a:off x="1524000" y="3733800"/>
            <a:ext cx="5791200" cy="1295400"/>
          </a:xfrm>
          <a:prstGeom prst="rect">
            <a:avLst/>
          </a:prstGeom>
          <a:noFill/>
          <a:ln w="9525">
            <a:noFill/>
            <a:miter lim="800000"/>
            <a:headEnd/>
            <a:tailEnd/>
          </a:ln>
        </p:spPr>
        <p:txBody>
          <a:bodyPr/>
          <a:lstStyle/>
          <a:p>
            <a:pPr algn="ctr">
              <a:lnSpc>
                <a:spcPct val="105000"/>
              </a:lnSpc>
              <a:spcBef>
                <a:spcPct val="20000"/>
              </a:spcBef>
              <a:buFont typeface="Monotype Sorts"/>
              <a:buNone/>
            </a:pPr>
            <a:r>
              <a:rPr lang="en-US" sz="2500"/>
              <a:t>Does making progress require  </a:t>
            </a:r>
          </a:p>
          <a:p>
            <a:pPr algn="ctr">
              <a:lnSpc>
                <a:spcPct val="105000"/>
              </a:lnSpc>
              <a:spcBef>
                <a:spcPct val="20000"/>
              </a:spcBef>
              <a:buFont typeface="Monotype Sorts"/>
              <a:buNone/>
            </a:pPr>
            <a:r>
              <a:rPr lang="en-US" sz="2500"/>
              <a:t>changes in people’s values, attitudes</a:t>
            </a:r>
          </a:p>
          <a:p>
            <a:pPr algn="ctr">
              <a:lnSpc>
                <a:spcPct val="105000"/>
              </a:lnSpc>
              <a:spcBef>
                <a:spcPct val="20000"/>
              </a:spcBef>
              <a:buFont typeface="Monotype Sorts"/>
              <a:buNone/>
            </a:pPr>
            <a:r>
              <a:rPr lang="en-US" sz="2500"/>
              <a:t>and or habits of behavior?</a:t>
            </a:r>
          </a:p>
        </p:txBody>
      </p:sp>
      <p:sp>
        <p:nvSpPr>
          <p:cNvPr id="49159" name="Oval 8"/>
          <p:cNvSpPr>
            <a:spLocks noChangeArrowheads="1"/>
          </p:cNvSpPr>
          <p:nvPr>
            <p:custDataLst>
              <p:tags r:id="rId4"/>
            </p:custDataLst>
          </p:nvPr>
        </p:nvSpPr>
        <p:spPr bwMode="auto">
          <a:xfrm>
            <a:off x="1676400" y="1676400"/>
            <a:ext cx="6019800" cy="1600200"/>
          </a:xfrm>
          <a:prstGeom prst="ellipse">
            <a:avLst/>
          </a:prstGeom>
          <a:solidFill>
            <a:schemeClr val="bg1"/>
          </a:solidFill>
          <a:ln w="12700">
            <a:solidFill>
              <a:schemeClr val="tx1"/>
            </a:solidFill>
            <a:round/>
            <a:headEnd/>
            <a:tailEnd/>
          </a:ln>
        </p:spPr>
        <p:txBody>
          <a:bodyPr wrap="none" anchor="ctr"/>
          <a:lstStyle/>
          <a:p>
            <a:endParaRPr lang="en-US"/>
          </a:p>
        </p:txBody>
      </p:sp>
      <p:sp>
        <p:nvSpPr>
          <p:cNvPr id="49160" name="Text Box 9"/>
          <p:cNvSpPr txBox="1">
            <a:spLocks noChangeArrowheads="1"/>
          </p:cNvSpPr>
          <p:nvPr/>
        </p:nvSpPr>
        <p:spPr bwMode="auto">
          <a:xfrm>
            <a:off x="1447800" y="1752600"/>
            <a:ext cx="6324600" cy="1373188"/>
          </a:xfrm>
          <a:prstGeom prst="rect">
            <a:avLst/>
          </a:prstGeom>
          <a:noFill/>
          <a:ln w="9525">
            <a:noFill/>
            <a:miter lim="800000"/>
            <a:headEnd/>
            <a:tailEnd/>
          </a:ln>
        </p:spPr>
        <p:txBody>
          <a:bodyPr>
            <a:spAutoFit/>
          </a:bodyPr>
          <a:lstStyle/>
          <a:p>
            <a:pPr algn="ctr">
              <a:spcBef>
                <a:spcPct val="20000"/>
              </a:spcBef>
              <a:buFont typeface="Monotype Sorts"/>
              <a:buNone/>
            </a:pPr>
            <a:r>
              <a:rPr lang="en-US" sz="2800" b="1">
                <a:solidFill>
                  <a:srgbClr val="A50021"/>
                </a:solidFill>
              </a:rPr>
              <a:t>Adaptive Challenge </a:t>
            </a:r>
          </a:p>
          <a:p>
            <a:pPr algn="ctr">
              <a:lnSpc>
                <a:spcPct val="80000"/>
              </a:lnSpc>
              <a:spcBef>
                <a:spcPct val="20000"/>
              </a:spcBef>
              <a:buFont typeface="Monotype Sorts"/>
              <a:buNone/>
            </a:pPr>
            <a:r>
              <a:rPr lang="en-US" sz="2800" b="1">
                <a:solidFill>
                  <a:srgbClr val="A50021"/>
                </a:solidFill>
              </a:rPr>
              <a:t>vs.</a:t>
            </a:r>
          </a:p>
          <a:p>
            <a:pPr algn="ctr">
              <a:lnSpc>
                <a:spcPct val="80000"/>
              </a:lnSpc>
              <a:spcBef>
                <a:spcPct val="20000"/>
              </a:spcBef>
              <a:buFont typeface="Monotype Sorts"/>
              <a:buNone/>
            </a:pPr>
            <a:r>
              <a:rPr lang="en-US" sz="2800" b="1">
                <a:solidFill>
                  <a:srgbClr val="A50021"/>
                </a:solidFill>
              </a:rPr>
              <a:t>Technical Challenge</a:t>
            </a:r>
          </a:p>
        </p:txBody>
      </p:sp>
      <p:grpSp>
        <p:nvGrpSpPr>
          <p:cNvPr id="2" name="Group 10" descr="Caricature of man scratching his head with question mark above"/>
          <p:cNvGrpSpPr>
            <a:grpSpLocks/>
          </p:cNvGrpSpPr>
          <p:nvPr>
            <p:custDataLst>
              <p:tags r:id="rId5"/>
            </p:custDataLst>
          </p:nvPr>
        </p:nvGrpSpPr>
        <p:grpSpPr bwMode="auto">
          <a:xfrm>
            <a:off x="7772400" y="3200400"/>
            <a:ext cx="990600" cy="2057400"/>
            <a:chOff x="4738" y="2023"/>
            <a:chExt cx="916" cy="2296"/>
          </a:xfrm>
        </p:grpSpPr>
        <p:sp>
          <p:nvSpPr>
            <p:cNvPr id="49168" name="Freeform 11"/>
            <p:cNvSpPr>
              <a:spLocks/>
            </p:cNvSpPr>
            <p:nvPr/>
          </p:nvSpPr>
          <p:spPr bwMode="auto">
            <a:xfrm>
              <a:off x="4971" y="2113"/>
              <a:ext cx="538" cy="525"/>
            </a:xfrm>
            <a:custGeom>
              <a:avLst/>
              <a:gdLst>
                <a:gd name="T0" fmla="*/ 164 w 538"/>
                <a:gd name="T1" fmla="*/ 222 h 525"/>
                <a:gd name="T2" fmla="*/ 211 w 538"/>
                <a:gd name="T3" fmla="*/ 152 h 525"/>
                <a:gd name="T4" fmla="*/ 263 w 538"/>
                <a:gd name="T5" fmla="*/ 100 h 525"/>
                <a:gd name="T6" fmla="*/ 316 w 538"/>
                <a:gd name="T7" fmla="*/ 35 h 525"/>
                <a:gd name="T8" fmla="*/ 380 w 538"/>
                <a:gd name="T9" fmla="*/ 6 h 525"/>
                <a:gd name="T10" fmla="*/ 432 w 538"/>
                <a:gd name="T11" fmla="*/ 0 h 525"/>
                <a:gd name="T12" fmla="*/ 485 w 538"/>
                <a:gd name="T13" fmla="*/ 17 h 525"/>
                <a:gd name="T14" fmla="*/ 514 w 538"/>
                <a:gd name="T15" fmla="*/ 59 h 525"/>
                <a:gd name="T16" fmla="*/ 538 w 538"/>
                <a:gd name="T17" fmla="*/ 135 h 525"/>
                <a:gd name="T18" fmla="*/ 531 w 538"/>
                <a:gd name="T19" fmla="*/ 216 h 525"/>
                <a:gd name="T20" fmla="*/ 508 w 538"/>
                <a:gd name="T21" fmla="*/ 286 h 525"/>
                <a:gd name="T22" fmla="*/ 450 w 538"/>
                <a:gd name="T23" fmla="*/ 368 h 525"/>
                <a:gd name="T24" fmla="*/ 386 w 538"/>
                <a:gd name="T25" fmla="*/ 426 h 525"/>
                <a:gd name="T26" fmla="*/ 316 w 538"/>
                <a:gd name="T27" fmla="*/ 478 h 525"/>
                <a:gd name="T28" fmla="*/ 240 w 538"/>
                <a:gd name="T29" fmla="*/ 513 h 525"/>
                <a:gd name="T30" fmla="*/ 176 w 538"/>
                <a:gd name="T31" fmla="*/ 525 h 525"/>
                <a:gd name="T32" fmla="*/ 147 w 538"/>
                <a:gd name="T33" fmla="*/ 508 h 525"/>
                <a:gd name="T34" fmla="*/ 123 w 538"/>
                <a:gd name="T35" fmla="*/ 438 h 525"/>
                <a:gd name="T36" fmla="*/ 129 w 538"/>
                <a:gd name="T37" fmla="*/ 345 h 525"/>
                <a:gd name="T38" fmla="*/ 17 w 538"/>
                <a:gd name="T39" fmla="*/ 350 h 525"/>
                <a:gd name="T40" fmla="*/ 0 w 538"/>
                <a:gd name="T41" fmla="*/ 333 h 525"/>
                <a:gd name="T42" fmla="*/ 17 w 538"/>
                <a:gd name="T43" fmla="*/ 298 h 525"/>
                <a:gd name="T44" fmla="*/ 135 w 538"/>
                <a:gd name="T45" fmla="*/ 292 h 525"/>
                <a:gd name="T46" fmla="*/ 164 w 538"/>
                <a:gd name="T47" fmla="*/ 222 h 52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38"/>
                <a:gd name="T73" fmla="*/ 0 h 525"/>
                <a:gd name="T74" fmla="*/ 538 w 538"/>
                <a:gd name="T75" fmla="*/ 525 h 52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38" h="525">
                  <a:moveTo>
                    <a:pt x="164" y="222"/>
                  </a:moveTo>
                  <a:lnTo>
                    <a:pt x="211" y="152"/>
                  </a:lnTo>
                  <a:lnTo>
                    <a:pt x="263" y="100"/>
                  </a:lnTo>
                  <a:lnTo>
                    <a:pt x="316" y="35"/>
                  </a:lnTo>
                  <a:lnTo>
                    <a:pt x="380" y="6"/>
                  </a:lnTo>
                  <a:lnTo>
                    <a:pt x="432" y="0"/>
                  </a:lnTo>
                  <a:lnTo>
                    <a:pt x="485" y="17"/>
                  </a:lnTo>
                  <a:lnTo>
                    <a:pt x="514" y="59"/>
                  </a:lnTo>
                  <a:lnTo>
                    <a:pt x="538" y="135"/>
                  </a:lnTo>
                  <a:lnTo>
                    <a:pt x="531" y="216"/>
                  </a:lnTo>
                  <a:lnTo>
                    <a:pt x="508" y="286"/>
                  </a:lnTo>
                  <a:lnTo>
                    <a:pt x="450" y="368"/>
                  </a:lnTo>
                  <a:lnTo>
                    <a:pt x="386" y="426"/>
                  </a:lnTo>
                  <a:lnTo>
                    <a:pt x="316" y="478"/>
                  </a:lnTo>
                  <a:lnTo>
                    <a:pt x="240" y="513"/>
                  </a:lnTo>
                  <a:lnTo>
                    <a:pt x="176" y="525"/>
                  </a:lnTo>
                  <a:lnTo>
                    <a:pt x="147" y="508"/>
                  </a:lnTo>
                  <a:lnTo>
                    <a:pt x="123" y="438"/>
                  </a:lnTo>
                  <a:lnTo>
                    <a:pt x="129" y="345"/>
                  </a:lnTo>
                  <a:lnTo>
                    <a:pt x="17" y="350"/>
                  </a:lnTo>
                  <a:lnTo>
                    <a:pt x="0" y="333"/>
                  </a:lnTo>
                  <a:lnTo>
                    <a:pt x="17" y="298"/>
                  </a:lnTo>
                  <a:lnTo>
                    <a:pt x="135" y="292"/>
                  </a:lnTo>
                  <a:lnTo>
                    <a:pt x="164" y="222"/>
                  </a:lnTo>
                  <a:close/>
                </a:path>
              </a:pathLst>
            </a:custGeom>
            <a:solidFill>
              <a:schemeClr val="tx1"/>
            </a:solidFill>
            <a:ln w="9525">
              <a:noFill/>
              <a:round/>
              <a:headEnd/>
              <a:tailEnd/>
            </a:ln>
          </p:spPr>
          <p:txBody>
            <a:bodyPr/>
            <a:lstStyle/>
            <a:p>
              <a:endParaRPr lang="en-US"/>
            </a:p>
          </p:txBody>
        </p:sp>
        <p:sp>
          <p:nvSpPr>
            <p:cNvPr id="49169" name="Freeform 12"/>
            <p:cNvSpPr>
              <a:spLocks/>
            </p:cNvSpPr>
            <p:nvPr/>
          </p:nvSpPr>
          <p:spPr bwMode="auto">
            <a:xfrm>
              <a:off x="4942" y="2666"/>
              <a:ext cx="373" cy="772"/>
            </a:xfrm>
            <a:custGeom>
              <a:avLst/>
              <a:gdLst>
                <a:gd name="T0" fmla="*/ 106 w 373"/>
                <a:gd name="T1" fmla="*/ 65 h 772"/>
                <a:gd name="T2" fmla="*/ 158 w 373"/>
                <a:gd name="T3" fmla="*/ 18 h 772"/>
                <a:gd name="T4" fmla="*/ 239 w 373"/>
                <a:gd name="T5" fmla="*/ 0 h 772"/>
                <a:gd name="T6" fmla="*/ 309 w 373"/>
                <a:gd name="T7" fmla="*/ 12 h 772"/>
                <a:gd name="T8" fmla="*/ 361 w 373"/>
                <a:gd name="T9" fmla="*/ 59 h 772"/>
                <a:gd name="T10" fmla="*/ 373 w 373"/>
                <a:gd name="T11" fmla="*/ 94 h 772"/>
                <a:gd name="T12" fmla="*/ 373 w 373"/>
                <a:gd name="T13" fmla="*/ 141 h 772"/>
                <a:gd name="T14" fmla="*/ 350 w 373"/>
                <a:gd name="T15" fmla="*/ 182 h 772"/>
                <a:gd name="T16" fmla="*/ 309 w 373"/>
                <a:gd name="T17" fmla="*/ 252 h 772"/>
                <a:gd name="T18" fmla="*/ 292 w 373"/>
                <a:gd name="T19" fmla="*/ 334 h 772"/>
                <a:gd name="T20" fmla="*/ 286 w 373"/>
                <a:gd name="T21" fmla="*/ 403 h 772"/>
                <a:gd name="T22" fmla="*/ 303 w 373"/>
                <a:gd name="T23" fmla="*/ 479 h 772"/>
                <a:gd name="T24" fmla="*/ 350 w 373"/>
                <a:gd name="T25" fmla="*/ 549 h 772"/>
                <a:gd name="T26" fmla="*/ 367 w 373"/>
                <a:gd name="T27" fmla="*/ 619 h 772"/>
                <a:gd name="T28" fmla="*/ 361 w 373"/>
                <a:gd name="T29" fmla="*/ 683 h 772"/>
                <a:gd name="T30" fmla="*/ 327 w 373"/>
                <a:gd name="T31" fmla="*/ 737 h 772"/>
                <a:gd name="T32" fmla="*/ 280 w 373"/>
                <a:gd name="T33" fmla="*/ 766 h 772"/>
                <a:gd name="T34" fmla="*/ 222 w 373"/>
                <a:gd name="T35" fmla="*/ 772 h 772"/>
                <a:gd name="T36" fmla="*/ 152 w 373"/>
                <a:gd name="T37" fmla="*/ 772 h 772"/>
                <a:gd name="T38" fmla="*/ 100 w 373"/>
                <a:gd name="T39" fmla="*/ 742 h 772"/>
                <a:gd name="T40" fmla="*/ 46 w 373"/>
                <a:gd name="T41" fmla="*/ 654 h 772"/>
                <a:gd name="T42" fmla="*/ 12 w 373"/>
                <a:gd name="T43" fmla="*/ 578 h 772"/>
                <a:gd name="T44" fmla="*/ 0 w 373"/>
                <a:gd name="T45" fmla="*/ 462 h 772"/>
                <a:gd name="T46" fmla="*/ 12 w 373"/>
                <a:gd name="T47" fmla="*/ 357 h 772"/>
                <a:gd name="T48" fmla="*/ 35 w 373"/>
                <a:gd name="T49" fmla="*/ 246 h 772"/>
                <a:gd name="T50" fmla="*/ 71 w 373"/>
                <a:gd name="T51" fmla="*/ 135 h 772"/>
                <a:gd name="T52" fmla="*/ 106 w 373"/>
                <a:gd name="T53" fmla="*/ 65 h 77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73"/>
                <a:gd name="T82" fmla="*/ 0 h 772"/>
                <a:gd name="T83" fmla="*/ 373 w 373"/>
                <a:gd name="T84" fmla="*/ 772 h 77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73" h="772">
                  <a:moveTo>
                    <a:pt x="106" y="65"/>
                  </a:moveTo>
                  <a:lnTo>
                    <a:pt x="158" y="18"/>
                  </a:lnTo>
                  <a:lnTo>
                    <a:pt x="239" y="0"/>
                  </a:lnTo>
                  <a:lnTo>
                    <a:pt x="309" y="12"/>
                  </a:lnTo>
                  <a:lnTo>
                    <a:pt x="361" y="59"/>
                  </a:lnTo>
                  <a:lnTo>
                    <a:pt x="373" y="94"/>
                  </a:lnTo>
                  <a:lnTo>
                    <a:pt x="373" y="141"/>
                  </a:lnTo>
                  <a:lnTo>
                    <a:pt x="350" y="182"/>
                  </a:lnTo>
                  <a:lnTo>
                    <a:pt x="309" y="252"/>
                  </a:lnTo>
                  <a:lnTo>
                    <a:pt x="292" y="334"/>
                  </a:lnTo>
                  <a:lnTo>
                    <a:pt x="286" y="403"/>
                  </a:lnTo>
                  <a:lnTo>
                    <a:pt x="303" y="479"/>
                  </a:lnTo>
                  <a:lnTo>
                    <a:pt x="350" y="549"/>
                  </a:lnTo>
                  <a:lnTo>
                    <a:pt x="367" y="619"/>
                  </a:lnTo>
                  <a:lnTo>
                    <a:pt x="361" y="683"/>
                  </a:lnTo>
                  <a:lnTo>
                    <a:pt x="327" y="737"/>
                  </a:lnTo>
                  <a:lnTo>
                    <a:pt x="280" y="766"/>
                  </a:lnTo>
                  <a:lnTo>
                    <a:pt x="222" y="772"/>
                  </a:lnTo>
                  <a:lnTo>
                    <a:pt x="152" y="772"/>
                  </a:lnTo>
                  <a:lnTo>
                    <a:pt x="100" y="742"/>
                  </a:lnTo>
                  <a:lnTo>
                    <a:pt x="46" y="654"/>
                  </a:lnTo>
                  <a:lnTo>
                    <a:pt x="12" y="578"/>
                  </a:lnTo>
                  <a:lnTo>
                    <a:pt x="0" y="462"/>
                  </a:lnTo>
                  <a:lnTo>
                    <a:pt x="12" y="357"/>
                  </a:lnTo>
                  <a:lnTo>
                    <a:pt x="35" y="246"/>
                  </a:lnTo>
                  <a:lnTo>
                    <a:pt x="71" y="135"/>
                  </a:lnTo>
                  <a:lnTo>
                    <a:pt x="106" y="65"/>
                  </a:lnTo>
                  <a:close/>
                </a:path>
              </a:pathLst>
            </a:custGeom>
            <a:solidFill>
              <a:schemeClr val="tx1"/>
            </a:solidFill>
            <a:ln w="9525">
              <a:noFill/>
              <a:round/>
              <a:headEnd/>
              <a:tailEnd/>
            </a:ln>
          </p:spPr>
          <p:txBody>
            <a:bodyPr/>
            <a:lstStyle/>
            <a:p>
              <a:endParaRPr lang="en-US"/>
            </a:p>
          </p:txBody>
        </p:sp>
        <p:sp>
          <p:nvSpPr>
            <p:cNvPr id="49170" name="Freeform 13"/>
            <p:cNvSpPr>
              <a:spLocks/>
            </p:cNvSpPr>
            <p:nvPr/>
          </p:nvSpPr>
          <p:spPr bwMode="auto">
            <a:xfrm>
              <a:off x="5240" y="2691"/>
              <a:ext cx="414" cy="694"/>
            </a:xfrm>
            <a:custGeom>
              <a:avLst/>
              <a:gdLst>
                <a:gd name="T0" fmla="*/ 0 w 414"/>
                <a:gd name="T1" fmla="*/ 34 h 694"/>
                <a:gd name="T2" fmla="*/ 5 w 414"/>
                <a:gd name="T3" fmla="*/ 5 h 694"/>
                <a:gd name="T4" fmla="*/ 69 w 414"/>
                <a:gd name="T5" fmla="*/ 0 h 694"/>
                <a:gd name="T6" fmla="*/ 104 w 414"/>
                <a:gd name="T7" fmla="*/ 29 h 694"/>
                <a:gd name="T8" fmla="*/ 157 w 414"/>
                <a:gd name="T9" fmla="*/ 105 h 694"/>
                <a:gd name="T10" fmla="*/ 226 w 414"/>
                <a:gd name="T11" fmla="*/ 204 h 694"/>
                <a:gd name="T12" fmla="*/ 291 w 414"/>
                <a:gd name="T13" fmla="*/ 274 h 694"/>
                <a:gd name="T14" fmla="*/ 408 w 414"/>
                <a:gd name="T15" fmla="*/ 402 h 694"/>
                <a:gd name="T16" fmla="*/ 414 w 414"/>
                <a:gd name="T17" fmla="*/ 431 h 694"/>
                <a:gd name="T18" fmla="*/ 390 w 414"/>
                <a:gd name="T19" fmla="*/ 449 h 694"/>
                <a:gd name="T20" fmla="*/ 332 w 414"/>
                <a:gd name="T21" fmla="*/ 472 h 694"/>
                <a:gd name="T22" fmla="*/ 250 w 414"/>
                <a:gd name="T23" fmla="*/ 490 h 694"/>
                <a:gd name="T24" fmla="*/ 151 w 414"/>
                <a:gd name="T25" fmla="*/ 496 h 694"/>
                <a:gd name="T26" fmla="*/ 116 w 414"/>
                <a:gd name="T27" fmla="*/ 501 h 694"/>
                <a:gd name="T28" fmla="*/ 104 w 414"/>
                <a:gd name="T29" fmla="*/ 525 h 694"/>
                <a:gd name="T30" fmla="*/ 127 w 414"/>
                <a:gd name="T31" fmla="*/ 565 h 694"/>
                <a:gd name="T32" fmla="*/ 209 w 414"/>
                <a:gd name="T33" fmla="*/ 635 h 694"/>
                <a:gd name="T34" fmla="*/ 268 w 414"/>
                <a:gd name="T35" fmla="*/ 653 h 694"/>
                <a:gd name="T36" fmla="*/ 280 w 414"/>
                <a:gd name="T37" fmla="*/ 676 h 694"/>
                <a:gd name="T38" fmla="*/ 255 w 414"/>
                <a:gd name="T39" fmla="*/ 694 h 694"/>
                <a:gd name="T40" fmla="*/ 203 w 414"/>
                <a:gd name="T41" fmla="*/ 694 h 694"/>
                <a:gd name="T42" fmla="*/ 133 w 414"/>
                <a:gd name="T43" fmla="*/ 653 h 694"/>
                <a:gd name="T44" fmla="*/ 75 w 414"/>
                <a:gd name="T45" fmla="*/ 595 h 694"/>
                <a:gd name="T46" fmla="*/ 40 w 414"/>
                <a:gd name="T47" fmla="*/ 542 h 694"/>
                <a:gd name="T48" fmla="*/ 40 w 414"/>
                <a:gd name="T49" fmla="*/ 501 h 694"/>
                <a:gd name="T50" fmla="*/ 63 w 414"/>
                <a:gd name="T51" fmla="*/ 472 h 694"/>
                <a:gd name="T52" fmla="*/ 98 w 414"/>
                <a:gd name="T53" fmla="*/ 461 h 694"/>
                <a:gd name="T54" fmla="*/ 151 w 414"/>
                <a:gd name="T55" fmla="*/ 455 h 694"/>
                <a:gd name="T56" fmla="*/ 209 w 414"/>
                <a:gd name="T57" fmla="*/ 455 h 694"/>
                <a:gd name="T58" fmla="*/ 280 w 414"/>
                <a:gd name="T59" fmla="*/ 443 h 694"/>
                <a:gd name="T60" fmla="*/ 315 w 414"/>
                <a:gd name="T61" fmla="*/ 431 h 694"/>
                <a:gd name="T62" fmla="*/ 332 w 414"/>
                <a:gd name="T63" fmla="*/ 414 h 694"/>
                <a:gd name="T64" fmla="*/ 326 w 414"/>
                <a:gd name="T65" fmla="*/ 397 h 694"/>
                <a:gd name="T66" fmla="*/ 274 w 414"/>
                <a:gd name="T67" fmla="*/ 350 h 694"/>
                <a:gd name="T68" fmla="*/ 191 w 414"/>
                <a:gd name="T69" fmla="*/ 268 h 694"/>
                <a:gd name="T70" fmla="*/ 116 w 414"/>
                <a:gd name="T71" fmla="*/ 199 h 694"/>
                <a:gd name="T72" fmla="*/ 34 w 414"/>
                <a:gd name="T73" fmla="*/ 123 h 694"/>
                <a:gd name="T74" fmla="*/ 5 w 414"/>
                <a:gd name="T75" fmla="*/ 69 h 694"/>
                <a:gd name="T76" fmla="*/ 0 w 414"/>
                <a:gd name="T77" fmla="*/ 34 h 69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14"/>
                <a:gd name="T118" fmla="*/ 0 h 694"/>
                <a:gd name="T119" fmla="*/ 414 w 414"/>
                <a:gd name="T120" fmla="*/ 694 h 69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14" h="694">
                  <a:moveTo>
                    <a:pt x="0" y="34"/>
                  </a:moveTo>
                  <a:lnTo>
                    <a:pt x="5" y="5"/>
                  </a:lnTo>
                  <a:lnTo>
                    <a:pt x="69" y="0"/>
                  </a:lnTo>
                  <a:lnTo>
                    <a:pt x="104" y="29"/>
                  </a:lnTo>
                  <a:lnTo>
                    <a:pt x="157" y="105"/>
                  </a:lnTo>
                  <a:lnTo>
                    <a:pt x="226" y="204"/>
                  </a:lnTo>
                  <a:lnTo>
                    <a:pt x="291" y="274"/>
                  </a:lnTo>
                  <a:lnTo>
                    <a:pt x="408" y="402"/>
                  </a:lnTo>
                  <a:lnTo>
                    <a:pt x="414" y="431"/>
                  </a:lnTo>
                  <a:lnTo>
                    <a:pt x="390" y="449"/>
                  </a:lnTo>
                  <a:lnTo>
                    <a:pt x="332" y="472"/>
                  </a:lnTo>
                  <a:lnTo>
                    <a:pt x="250" y="490"/>
                  </a:lnTo>
                  <a:lnTo>
                    <a:pt x="151" y="496"/>
                  </a:lnTo>
                  <a:lnTo>
                    <a:pt x="116" y="501"/>
                  </a:lnTo>
                  <a:lnTo>
                    <a:pt x="104" y="525"/>
                  </a:lnTo>
                  <a:lnTo>
                    <a:pt x="127" y="565"/>
                  </a:lnTo>
                  <a:lnTo>
                    <a:pt x="209" y="635"/>
                  </a:lnTo>
                  <a:lnTo>
                    <a:pt x="268" y="653"/>
                  </a:lnTo>
                  <a:lnTo>
                    <a:pt x="280" y="676"/>
                  </a:lnTo>
                  <a:lnTo>
                    <a:pt x="255" y="694"/>
                  </a:lnTo>
                  <a:lnTo>
                    <a:pt x="203" y="694"/>
                  </a:lnTo>
                  <a:lnTo>
                    <a:pt x="133" y="653"/>
                  </a:lnTo>
                  <a:lnTo>
                    <a:pt x="75" y="595"/>
                  </a:lnTo>
                  <a:lnTo>
                    <a:pt x="40" y="542"/>
                  </a:lnTo>
                  <a:lnTo>
                    <a:pt x="40" y="501"/>
                  </a:lnTo>
                  <a:lnTo>
                    <a:pt x="63" y="472"/>
                  </a:lnTo>
                  <a:lnTo>
                    <a:pt x="98" y="461"/>
                  </a:lnTo>
                  <a:lnTo>
                    <a:pt x="151" y="455"/>
                  </a:lnTo>
                  <a:lnTo>
                    <a:pt x="209" y="455"/>
                  </a:lnTo>
                  <a:lnTo>
                    <a:pt x="280" y="443"/>
                  </a:lnTo>
                  <a:lnTo>
                    <a:pt x="315" y="431"/>
                  </a:lnTo>
                  <a:lnTo>
                    <a:pt x="332" y="414"/>
                  </a:lnTo>
                  <a:lnTo>
                    <a:pt x="326" y="397"/>
                  </a:lnTo>
                  <a:lnTo>
                    <a:pt x="274" y="350"/>
                  </a:lnTo>
                  <a:lnTo>
                    <a:pt x="191" y="268"/>
                  </a:lnTo>
                  <a:lnTo>
                    <a:pt x="116" y="199"/>
                  </a:lnTo>
                  <a:lnTo>
                    <a:pt x="34" y="123"/>
                  </a:lnTo>
                  <a:lnTo>
                    <a:pt x="5" y="69"/>
                  </a:lnTo>
                  <a:lnTo>
                    <a:pt x="0" y="34"/>
                  </a:lnTo>
                  <a:close/>
                </a:path>
              </a:pathLst>
            </a:custGeom>
            <a:solidFill>
              <a:schemeClr val="tx1"/>
            </a:solidFill>
            <a:ln w="9525">
              <a:noFill/>
              <a:round/>
              <a:headEnd/>
              <a:tailEnd/>
            </a:ln>
          </p:spPr>
          <p:txBody>
            <a:bodyPr/>
            <a:lstStyle/>
            <a:p>
              <a:endParaRPr lang="en-US"/>
            </a:p>
          </p:txBody>
        </p:sp>
        <p:sp>
          <p:nvSpPr>
            <p:cNvPr id="49171" name="Freeform 14"/>
            <p:cNvSpPr>
              <a:spLocks/>
            </p:cNvSpPr>
            <p:nvPr/>
          </p:nvSpPr>
          <p:spPr bwMode="auto">
            <a:xfrm>
              <a:off x="4971" y="3273"/>
              <a:ext cx="449" cy="1046"/>
            </a:xfrm>
            <a:custGeom>
              <a:avLst/>
              <a:gdLst>
                <a:gd name="T0" fmla="*/ 222 w 449"/>
                <a:gd name="T1" fmla="*/ 0 h 1046"/>
                <a:gd name="T2" fmla="*/ 286 w 449"/>
                <a:gd name="T3" fmla="*/ 12 h 1046"/>
                <a:gd name="T4" fmla="*/ 315 w 449"/>
                <a:gd name="T5" fmla="*/ 59 h 1046"/>
                <a:gd name="T6" fmla="*/ 309 w 449"/>
                <a:gd name="T7" fmla="*/ 170 h 1046"/>
                <a:gd name="T8" fmla="*/ 298 w 449"/>
                <a:gd name="T9" fmla="*/ 287 h 1046"/>
                <a:gd name="T10" fmla="*/ 298 w 449"/>
                <a:gd name="T11" fmla="*/ 409 h 1046"/>
                <a:gd name="T12" fmla="*/ 356 w 449"/>
                <a:gd name="T13" fmla="*/ 555 h 1046"/>
                <a:gd name="T14" fmla="*/ 402 w 449"/>
                <a:gd name="T15" fmla="*/ 660 h 1046"/>
                <a:gd name="T16" fmla="*/ 426 w 449"/>
                <a:gd name="T17" fmla="*/ 766 h 1046"/>
                <a:gd name="T18" fmla="*/ 420 w 449"/>
                <a:gd name="T19" fmla="*/ 859 h 1046"/>
                <a:gd name="T20" fmla="*/ 420 w 449"/>
                <a:gd name="T21" fmla="*/ 894 h 1046"/>
                <a:gd name="T22" fmla="*/ 443 w 449"/>
                <a:gd name="T23" fmla="*/ 929 h 1046"/>
                <a:gd name="T24" fmla="*/ 449 w 449"/>
                <a:gd name="T25" fmla="*/ 964 h 1046"/>
                <a:gd name="T26" fmla="*/ 432 w 449"/>
                <a:gd name="T27" fmla="*/ 981 h 1046"/>
                <a:gd name="T28" fmla="*/ 385 w 449"/>
                <a:gd name="T29" fmla="*/ 970 h 1046"/>
                <a:gd name="T30" fmla="*/ 298 w 449"/>
                <a:gd name="T31" fmla="*/ 958 h 1046"/>
                <a:gd name="T32" fmla="*/ 193 w 449"/>
                <a:gd name="T33" fmla="*/ 981 h 1046"/>
                <a:gd name="T34" fmla="*/ 123 w 449"/>
                <a:gd name="T35" fmla="*/ 1022 h 1046"/>
                <a:gd name="T36" fmla="*/ 88 w 449"/>
                <a:gd name="T37" fmla="*/ 1046 h 1046"/>
                <a:gd name="T38" fmla="*/ 53 w 449"/>
                <a:gd name="T39" fmla="*/ 1046 h 1046"/>
                <a:gd name="T40" fmla="*/ 0 w 449"/>
                <a:gd name="T41" fmla="*/ 970 h 1046"/>
                <a:gd name="T42" fmla="*/ 6 w 449"/>
                <a:gd name="T43" fmla="*/ 958 h 1046"/>
                <a:gd name="T44" fmla="*/ 112 w 449"/>
                <a:gd name="T45" fmla="*/ 923 h 1046"/>
                <a:gd name="T46" fmla="*/ 234 w 449"/>
                <a:gd name="T47" fmla="*/ 906 h 1046"/>
                <a:gd name="T48" fmla="*/ 321 w 449"/>
                <a:gd name="T49" fmla="*/ 900 h 1046"/>
                <a:gd name="T50" fmla="*/ 373 w 449"/>
                <a:gd name="T51" fmla="*/ 900 h 1046"/>
                <a:gd name="T52" fmla="*/ 385 w 449"/>
                <a:gd name="T53" fmla="*/ 865 h 1046"/>
                <a:gd name="T54" fmla="*/ 368 w 449"/>
                <a:gd name="T55" fmla="*/ 766 h 1046"/>
                <a:gd name="T56" fmla="*/ 327 w 449"/>
                <a:gd name="T57" fmla="*/ 660 h 1046"/>
                <a:gd name="T58" fmla="*/ 263 w 449"/>
                <a:gd name="T59" fmla="*/ 526 h 1046"/>
                <a:gd name="T60" fmla="*/ 210 w 449"/>
                <a:gd name="T61" fmla="*/ 409 h 1046"/>
                <a:gd name="T62" fmla="*/ 187 w 449"/>
                <a:gd name="T63" fmla="*/ 304 h 1046"/>
                <a:gd name="T64" fmla="*/ 181 w 449"/>
                <a:gd name="T65" fmla="*/ 188 h 1046"/>
                <a:gd name="T66" fmla="*/ 181 w 449"/>
                <a:gd name="T67" fmla="*/ 76 h 1046"/>
                <a:gd name="T68" fmla="*/ 205 w 449"/>
                <a:gd name="T69" fmla="*/ 30 h 1046"/>
                <a:gd name="T70" fmla="*/ 222 w 449"/>
                <a:gd name="T71" fmla="*/ 0 h 10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49"/>
                <a:gd name="T109" fmla="*/ 0 h 1046"/>
                <a:gd name="T110" fmla="*/ 449 w 449"/>
                <a:gd name="T111" fmla="*/ 1046 h 104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49" h="1046">
                  <a:moveTo>
                    <a:pt x="222" y="0"/>
                  </a:moveTo>
                  <a:lnTo>
                    <a:pt x="286" y="12"/>
                  </a:lnTo>
                  <a:lnTo>
                    <a:pt x="315" y="59"/>
                  </a:lnTo>
                  <a:lnTo>
                    <a:pt x="309" y="170"/>
                  </a:lnTo>
                  <a:lnTo>
                    <a:pt x="298" y="287"/>
                  </a:lnTo>
                  <a:lnTo>
                    <a:pt x="298" y="409"/>
                  </a:lnTo>
                  <a:lnTo>
                    <a:pt x="356" y="555"/>
                  </a:lnTo>
                  <a:lnTo>
                    <a:pt x="402" y="660"/>
                  </a:lnTo>
                  <a:lnTo>
                    <a:pt x="426" y="766"/>
                  </a:lnTo>
                  <a:lnTo>
                    <a:pt x="420" y="859"/>
                  </a:lnTo>
                  <a:lnTo>
                    <a:pt x="420" y="894"/>
                  </a:lnTo>
                  <a:lnTo>
                    <a:pt x="443" y="929"/>
                  </a:lnTo>
                  <a:lnTo>
                    <a:pt x="449" y="964"/>
                  </a:lnTo>
                  <a:lnTo>
                    <a:pt x="432" y="981"/>
                  </a:lnTo>
                  <a:lnTo>
                    <a:pt x="385" y="970"/>
                  </a:lnTo>
                  <a:lnTo>
                    <a:pt x="298" y="958"/>
                  </a:lnTo>
                  <a:lnTo>
                    <a:pt x="193" y="981"/>
                  </a:lnTo>
                  <a:lnTo>
                    <a:pt x="123" y="1022"/>
                  </a:lnTo>
                  <a:lnTo>
                    <a:pt x="88" y="1046"/>
                  </a:lnTo>
                  <a:lnTo>
                    <a:pt x="53" y="1046"/>
                  </a:lnTo>
                  <a:lnTo>
                    <a:pt x="0" y="970"/>
                  </a:lnTo>
                  <a:lnTo>
                    <a:pt x="6" y="958"/>
                  </a:lnTo>
                  <a:lnTo>
                    <a:pt x="112" y="923"/>
                  </a:lnTo>
                  <a:lnTo>
                    <a:pt x="234" y="906"/>
                  </a:lnTo>
                  <a:lnTo>
                    <a:pt x="321" y="900"/>
                  </a:lnTo>
                  <a:lnTo>
                    <a:pt x="373" y="900"/>
                  </a:lnTo>
                  <a:lnTo>
                    <a:pt x="385" y="865"/>
                  </a:lnTo>
                  <a:lnTo>
                    <a:pt x="368" y="766"/>
                  </a:lnTo>
                  <a:lnTo>
                    <a:pt x="327" y="660"/>
                  </a:lnTo>
                  <a:lnTo>
                    <a:pt x="263" y="526"/>
                  </a:lnTo>
                  <a:lnTo>
                    <a:pt x="210" y="409"/>
                  </a:lnTo>
                  <a:lnTo>
                    <a:pt x="187" y="304"/>
                  </a:lnTo>
                  <a:lnTo>
                    <a:pt x="181" y="188"/>
                  </a:lnTo>
                  <a:lnTo>
                    <a:pt x="181" y="76"/>
                  </a:lnTo>
                  <a:lnTo>
                    <a:pt x="205" y="30"/>
                  </a:lnTo>
                  <a:lnTo>
                    <a:pt x="222" y="0"/>
                  </a:lnTo>
                  <a:close/>
                </a:path>
              </a:pathLst>
            </a:custGeom>
            <a:solidFill>
              <a:schemeClr val="tx1"/>
            </a:solidFill>
            <a:ln w="9525">
              <a:noFill/>
              <a:round/>
              <a:headEnd/>
              <a:tailEnd/>
            </a:ln>
          </p:spPr>
          <p:txBody>
            <a:bodyPr/>
            <a:lstStyle/>
            <a:p>
              <a:endParaRPr lang="en-US"/>
            </a:p>
          </p:txBody>
        </p:sp>
        <p:sp>
          <p:nvSpPr>
            <p:cNvPr id="49172" name="Freeform 15"/>
            <p:cNvSpPr>
              <a:spLocks/>
            </p:cNvSpPr>
            <p:nvPr/>
          </p:nvSpPr>
          <p:spPr bwMode="auto">
            <a:xfrm>
              <a:off x="4750" y="3303"/>
              <a:ext cx="373" cy="870"/>
            </a:xfrm>
            <a:custGeom>
              <a:avLst/>
              <a:gdLst>
                <a:gd name="T0" fmla="*/ 280 w 373"/>
                <a:gd name="T1" fmla="*/ 0 h 870"/>
                <a:gd name="T2" fmla="*/ 332 w 373"/>
                <a:gd name="T3" fmla="*/ 0 h 870"/>
                <a:gd name="T4" fmla="*/ 350 w 373"/>
                <a:gd name="T5" fmla="*/ 35 h 870"/>
                <a:gd name="T6" fmla="*/ 361 w 373"/>
                <a:gd name="T7" fmla="*/ 112 h 870"/>
                <a:gd name="T8" fmla="*/ 350 w 373"/>
                <a:gd name="T9" fmla="*/ 193 h 870"/>
                <a:gd name="T10" fmla="*/ 321 w 373"/>
                <a:gd name="T11" fmla="*/ 356 h 870"/>
                <a:gd name="T12" fmla="*/ 326 w 373"/>
                <a:gd name="T13" fmla="*/ 426 h 870"/>
                <a:gd name="T14" fmla="*/ 361 w 373"/>
                <a:gd name="T15" fmla="*/ 566 h 870"/>
                <a:gd name="T16" fmla="*/ 373 w 373"/>
                <a:gd name="T17" fmla="*/ 665 h 870"/>
                <a:gd name="T18" fmla="*/ 373 w 373"/>
                <a:gd name="T19" fmla="*/ 742 h 870"/>
                <a:gd name="T20" fmla="*/ 356 w 373"/>
                <a:gd name="T21" fmla="*/ 759 h 870"/>
                <a:gd name="T22" fmla="*/ 303 w 373"/>
                <a:gd name="T23" fmla="*/ 771 h 870"/>
                <a:gd name="T24" fmla="*/ 232 w 373"/>
                <a:gd name="T25" fmla="*/ 788 h 870"/>
                <a:gd name="T26" fmla="*/ 163 w 373"/>
                <a:gd name="T27" fmla="*/ 823 h 870"/>
                <a:gd name="T28" fmla="*/ 93 w 373"/>
                <a:gd name="T29" fmla="*/ 870 h 870"/>
                <a:gd name="T30" fmla="*/ 64 w 373"/>
                <a:gd name="T31" fmla="*/ 870 h 870"/>
                <a:gd name="T32" fmla="*/ 0 w 373"/>
                <a:gd name="T33" fmla="*/ 818 h 870"/>
                <a:gd name="T34" fmla="*/ 6 w 373"/>
                <a:gd name="T35" fmla="*/ 794 h 870"/>
                <a:gd name="T36" fmla="*/ 87 w 373"/>
                <a:gd name="T37" fmla="*/ 759 h 870"/>
                <a:gd name="T38" fmla="*/ 227 w 373"/>
                <a:gd name="T39" fmla="*/ 724 h 870"/>
                <a:gd name="T40" fmla="*/ 292 w 373"/>
                <a:gd name="T41" fmla="*/ 700 h 870"/>
                <a:gd name="T42" fmla="*/ 303 w 373"/>
                <a:gd name="T43" fmla="*/ 677 h 870"/>
                <a:gd name="T44" fmla="*/ 303 w 373"/>
                <a:gd name="T45" fmla="*/ 578 h 870"/>
                <a:gd name="T46" fmla="*/ 280 w 373"/>
                <a:gd name="T47" fmla="*/ 450 h 870"/>
                <a:gd name="T48" fmla="*/ 268 w 373"/>
                <a:gd name="T49" fmla="*/ 368 h 870"/>
                <a:gd name="T50" fmla="*/ 257 w 373"/>
                <a:gd name="T51" fmla="*/ 240 h 870"/>
                <a:gd name="T52" fmla="*/ 251 w 373"/>
                <a:gd name="T53" fmla="*/ 100 h 870"/>
                <a:gd name="T54" fmla="*/ 257 w 373"/>
                <a:gd name="T55" fmla="*/ 35 h 870"/>
                <a:gd name="T56" fmla="*/ 280 w 373"/>
                <a:gd name="T57" fmla="*/ 0 h 8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73"/>
                <a:gd name="T88" fmla="*/ 0 h 870"/>
                <a:gd name="T89" fmla="*/ 373 w 373"/>
                <a:gd name="T90" fmla="*/ 870 h 87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73" h="870">
                  <a:moveTo>
                    <a:pt x="280" y="0"/>
                  </a:moveTo>
                  <a:lnTo>
                    <a:pt x="332" y="0"/>
                  </a:lnTo>
                  <a:lnTo>
                    <a:pt x="350" y="35"/>
                  </a:lnTo>
                  <a:lnTo>
                    <a:pt x="361" y="112"/>
                  </a:lnTo>
                  <a:lnTo>
                    <a:pt x="350" y="193"/>
                  </a:lnTo>
                  <a:lnTo>
                    <a:pt x="321" y="356"/>
                  </a:lnTo>
                  <a:lnTo>
                    <a:pt x="326" y="426"/>
                  </a:lnTo>
                  <a:lnTo>
                    <a:pt x="361" y="566"/>
                  </a:lnTo>
                  <a:lnTo>
                    <a:pt x="373" y="665"/>
                  </a:lnTo>
                  <a:lnTo>
                    <a:pt x="373" y="742"/>
                  </a:lnTo>
                  <a:lnTo>
                    <a:pt x="356" y="759"/>
                  </a:lnTo>
                  <a:lnTo>
                    <a:pt x="303" y="771"/>
                  </a:lnTo>
                  <a:lnTo>
                    <a:pt x="232" y="788"/>
                  </a:lnTo>
                  <a:lnTo>
                    <a:pt x="163" y="823"/>
                  </a:lnTo>
                  <a:lnTo>
                    <a:pt x="93" y="870"/>
                  </a:lnTo>
                  <a:lnTo>
                    <a:pt x="64" y="870"/>
                  </a:lnTo>
                  <a:lnTo>
                    <a:pt x="0" y="818"/>
                  </a:lnTo>
                  <a:lnTo>
                    <a:pt x="6" y="794"/>
                  </a:lnTo>
                  <a:lnTo>
                    <a:pt x="87" y="759"/>
                  </a:lnTo>
                  <a:lnTo>
                    <a:pt x="227" y="724"/>
                  </a:lnTo>
                  <a:lnTo>
                    <a:pt x="292" y="700"/>
                  </a:lnTo>
                  <a:lnTo>
                    <a:pt x="303" y="677"/>
                  </a:lnTo>
                  <a:lnTo>
                    <a:pt x="303" y="578"/>
                  </a:lnTo>
                  <a:lnTo>
                    <a:pt x="280" y="450"/>
                  </a:lnTo>
                  <a:lnTo>
                    <a:pt x="268" y="368"/>
                  </a:lnTo>
                  <a:lnTo>
                    <a:pt x="257" y="240"/>
                  </a:lnTo>
                  <a:lnTo>
                    <a:pt x="251" y="100"/>
                  </a:lnTo>
                  <a:lnTo>
                    <a:pt x="257" y="35"/>
                  </a:lnTo>
                  <a:lnTo>
                    <a:pt x="280" y="0"/>
                  </a:lnTo>
                  <a:close/>
                </a:path>
              </a:pathLst>
            </a:custGeom>
            <a:solidFill>
              <a:schemeClr val="tx1"/>
            </a:solidFill>
            <a:ln w="9525">
              <a:noFill/>
              <a:round/>
              <a:headEnd/>
              <a:tailEnd/>
            </a:ln>
          </p:spPr>
          <p:txBody>
            <a:bodyPr/>
            <a:lstStyle/>
            <a:p>
              <a:endParaRPr lang="en-US"/>
            </a:p>
          </p:txBody>
        </p:sp>
        <p:sp>
          <p:nvSpPr>
            <p:cNvPr id="49173" name="Freeform 16"/>
            <p:cNvSpPr>
              <a:spLocks/>
            </p:cNvSpPr>
            <p:nvPr/>
          </p:nvSpPr>
          <p:spPr bwMode="auto">
            <a:xfrm>
              <a:off x="4738" y="2023"/>
              <a:ext cx="612" cy="776"/>
            </a:xfrm>
            <a:custGeom>
              <a:avLst/>
              <a:gdLst>
                <a:gd name="T0" fmla="*/ 326 w 612"/>
                <a:gd name="T1" fmla="*/ 776 h 776"/>
                <a:gd name="T2" fmla="*/ 355 w 612"/>
                <a:gd name="T3" fmla="*/ 740 h 776"/>
                <a:gd name="T4" fmla="*/ 344 w 612"/>
                <a:gd name="T5" fmla="*/ 688 h 776"/>
                <a:gd name="T6" fmla="*/ 321 w 612"/>
                <a:gd name="T7" fmla="*/ 618 h 776"/>
                <a:gd name="T8" fmla="*/ 232 w 612"/>
                <a:gd name="T9" fmla="*/ 536 h 776"/>
                <a:gd name="T10" fmla="*/ 145 w 612"/>
                <a:gd name="T11" fmla="*/ 461 h 776"/>
                <a:gd name="T12" fmla="*/ 104 w 612"/>
                <a:gd name="T13" fmla="*/ 379 h 776"/>
                <a:gd name="T14" fmla="*/ 87 w 612"/>
                <a:gd name="T15" fmla="*/ 251 h 776"/>
                <a:gd name="T16" fmla="*/ 186 w 612"/>
                <a:gd name="T17" fmla="*/ 216 h 776"/>
                <a:gd name="T18" fmla="*/ 344 w 612"/>
                <a:gd name="T19" fmla="*/ 199 h 776"/>
                <a:gd name="T20" fmla="*/ 408 w 612"/>
                <a:gd name="T21" fmla="*/ 205 h 776"/>
                <a:gd name="T22" fmla="*/ 425 w 612"/>
                <a:gd name="T23" fmla="*/ 222 h 776"/>
                <a:gd name="T24" fmla="*/ 454 w 612"/>
                <a:gd name="T25" fmla="*/ 193 h 776"/>
                <a:gd name="T26" fmla="*/ 443 w 612"/>
                <a:gd name="T27" fmla="*/ 164 h 776"/>
                <a:gd name="T28" fmla="*/ 460 w 612"/>
                <a:gd name="T29" fmla="*/ 111 h 776"/>
                <a:gd name="T30" fmla="*/ 507 w 612"/>
                <a:gd name="T31" fmla="*/ 64 h 776"/>
                <a:gd name="T32" fmla="*/ 542 w 612"/>
                <a:gd name="T33" fmla="*/ 52 h 776"/>
                <a:gd name="T34" fmla="*/ 588 w 612"/>
                <a:gd name="T35" fmla="*/ 81 h 776"/>
                <a:gd name="T36" fmla="*/ 612 w 612"/>
                <a:gd name="T37" fmla="*/ 52 h 776"/>
                <a:gd name="T38" fmla="*/ 571 w 612"/>
                <a:gd name="T39" fmla="*/ 0 h 776"/>
                <a:gd name="T40" fmla="*/ 518 w 612"/>
                <a:gd name="T41" fmla="*/ 0 h 776"/>
                <a:gd name="T42" fmla="*/ 454 w 612"/>
                <a:gd name="T43" fmla="*/ 29 h 776"/>
                <a:gd name="T44" fmla="*/ 414 w 612"/>
                <a:gd name="T45" fmla="*/ 105 h 776"/>
                <a:gd name="T46" fmla="*/ 361 w 612"/>
                <a:gd name="T47" fmla="*/ 141 h 776"/>
                <a:gd name="T48" fmla="*/ 280 w 612"/>
                <a:gd name="T49" fmla="*/ 152 h 776"/>
                <a:gd name="T50" fmla="*/ 133 w 612"/>
                <a:gd name="T51" fmla="*/ 170 h 776"/>
                <a:gd name="T52" fmla="*/ 17 w 612"/>
                <a:gd name="T53" fmla="*/ 205 h 776"/>
                <a:gd name="T54" fmla="*/ 0 w 612"/>
                <a:gd name="T55" fmla="*/ 234 h 776"/>
                <a:gd name="T56" fmla="*/ 11 w 612"/>
                <a:gd name="T57" fmla="*/ 327 h 776"/>
                <a:gd name="T58" fmla="*/ 52 w 612"/>
                <a:gd name="T59" fmla="*/ 455 h 776"/>
                <a:gd name="T60" fmla="*/ 110 w 612"/>
                <a:gd name="T61" fmla="*/ 560 h 776"/>
                <a:gd name="T62" fmla="*/ 168 w 612"/>
                <a:gd name="T63" fmla="*/ 653 h 776"/>
                <a:gd name="T64" fmla="*/ 221 w 612"/>
                <a:gd name="T65" fmla="*/ 717 h 776"/>
                <a:gd name="T66" fmla="*/ 274 w 612"/>
                <a:gd name="T67" fmla="*/ 764 h 776"/>
                <a:gd name="T68" fmla="*/ 326 w 612"/>
                <a:gd name="T69" fmla="*/ 776 h 77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12"/>
                <a:gd name="T106" fmla="*/ 0 h 776"/>
                <a:gd name="T107" fmla="*/ 612 w 612"/>
                <a:gd name="T108" fmla="*/ 776 h 77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12" h="776">
                  <a:moveTo>
                    <a:pt x="326" y="776"/>
                  </a:moveTo>
                  <a:lnTo>
                    <a:pt x="355" y="740"/>
                  </a:lnTo>
                  <a:lnTo>
                    <a:pt x="344" y="688"/>
                  </a:lnTo>
                  <a:lnTo>
                    <a:pt x="321" y="618"/>
                  </a:lnTo>
                  <a:lnTo>
                    <a:pt x="232" y="536"/>
                  </a:lnTo>
                  <a:lnTo>
                    <a:pt x="145" y="461"/>
                  </a:lnTo>
                  <a:lnTo>
                    <a:pt x="104" y="379"/>
                  </a:lnTo>
                  <a:lnTo>
                    <a:pt x="87" y="251"/>
                  </a:lnTo>
                  <a:lnTo>
                    <a:pt x="186" y="216"/>
                  </a:lnTo>
                  <a:lnTo>
                    <a:pt x="344" y="199"/>
                  </a:lnTo>
                  <a:lnTo>
                    <a:pt x="408" y="205"/>
                  </a:lnTo>
                  <a:lnTo>
                    <a:pt x="425" y="222"/>
                  </a:lnTo>
                  <a:lnTo>
                    <a:pt x="454" y="193"/>
                  </a:lnTo>
                  <a:lnTo>
                    <a:pt x="443" y="164"/>
                  </a:lnTo>
                  <a:lnTo>
                    <a:pt x="460" y="111"/>
                  </a:lnTo>
                  <a:lnTo>
                    <a:pt x="507" y="64"/>
                  </a:lnTo>
                  <a:lnTo>
                    <a:pt x="542" y="52"/>
                  </a:lnTo>
                  <a:lnTo>
                    <a:pt x="588" y="81"/>
                  </a:lnTo>
                  <a:lnTo>
                    <a:pt x="612" y="52"/>
                  </a:lnTo>
                  <a:lnTo>
                    <a:pt x="571" y="0"/>
                  </a:lnTo>
                  <a:lnTo>
                    <a:pt x="518" y="0"/>
                  </a:lnTo>
                  <a:lnTo>
                    <a:pt x="454" y="29"/>
                  </a:lnTo>
                  <a:lnTo>
                    <a:pt x="414" y="105"/>
                  </a:lnTo>
                  <a:lnTo>
                    <a:pt x="361" y="141"/>
                  </a:lnTo>
                  <a:lnTo>
                    <a:pt x="280" y="152"/>
                  </a:lnTo>
                  <a:lnTo>
                    <a:pt x="133" y="170"/>
                  </a:lnTo>
                  <a:lnTo>
                    <a:pt x="17" y="205"/>
                  </a:lnTo>
                  <a:lnTo>
                    <a:pt x="0" y="234"/>
                  </a:lnTo>
                  <a:lnTo>
                    <a:pt x="11" y="327"/>
                  </a:lnTo>
                  <a:lnTo>
                    <a:pt x="52" y="455"/>
                  </a:lnTo>
                  <a:lnTo>
                    <a:pt x="110" y="560"/>
                  </a:lnTo>
                  <a:lnTo>
                    <a:pt x="168" y="653"/>
                  </a:lnTo>
                  <a:lnTo>
                    <a:pt x="221" y="717"/>
                  </a:lnTo>
                  <a:lnTo>
                    <a:pt x="274" y="764"/>
                  </a:lnTo>
                  <a:lnTo>
                    <a:pt x="326" y="776"/>
                  </a:lnTo>
                  <a:close/>
                </a:path>
              </a:pathLst>
            </a:custGeom>
            <a:solidFill>
              <a:schemeClr val="tx1"/>
            </a:solidFill>
            <a:ln w="9525">
              <a:noFill/>
              <a:round/>
              <a:headEnd/>
              <a:tailEnd/>
            </a:ln>
          </p:spPr>
          <p:txBody>
            <a:bodyPr/>
            <a:lstStyle/>
            <a:p>
              <a:endParaRPr lang="en-US"/>
            </a:p>
          </p:txBody>
        </p:sp>
      </p:grpSp>
      <p:grpSp>
        <p:nvGrpSpPr>
          <p:cNvPr id="3" name="Group 17"/>
          <p:cNvGrpSpPr>
            <a:grpSpLocks/>
          </p:cNvGrpSpPr>
          <p:nvPr>
            <p:custDataLst>
              <p:tags r:id="rId6"/>
            </p:custDataLst>
          </p:nvPr>
        </p:nvGrpSpPr>
        <p:grpSpPr bwMode="auto">
          <a:xfrm>
            <a:off x="8382000" y="2590800"/>
            <a:ext cx="333375" cy="419100"/>
            <a:chOff x="5549" y="1842"/>
            <a:chExt cx="210" cy="264"/>
          </a:xfrm>
        </p:grpSpPr>
        <p:sp>
          <p:nvSpPr>
            <p:cNvPr id="49166" name="Freeform 18"/>
            <p:cNvSpPr>
              <a:spLocks/>
            </p:cNvSpPr>
            <p:nvPr/>
          </p:nvSpPr>
          <p:spPr bwMode="auto">
            <a:xfrm>
              <a:off x="5590" y="1842"/>
              <a:ext cx="169" cy="192"/>
            </a:xfrm>
            <a:custGeom>
              <a:avLst/>
              <a:gdLst>
                <a:gd name="T0" fmla="*/ 52 w 169"/>
                <a:gd name="T1" fmla="*/ 12 h 192"/>
                <a:gd name="T2" fmla="*/ 99 w 169"/>
                <a:gd name="T3" fmla="*/ 0 h 192"/>
                <a:gd name="T4" fmla="*/ 157 w 169"/>
                <a:gd name="T5" fmla="*/ 17 h 192"/>
                <a:gd name="T6" fmla="*/ 169 w 169"/>
                <a:gd name="T7" fmla="*/ 58 h 192"/>
                <a:gd name="T8" fmla="*/ 163 w 169"/>
                <a:gd name="T9" fmla="*/ 111 h 192"/>
                <a:gd name="T10" fmla="*/ 134 w 169"/>
                <a:gd name="T11" fmla="*/ 145 h 192"/>
                <a:gd name="T12" fmla="*/ 93 w 169"/>
                <a:gd name="T13" fmla="*/ 151 h 192"/>
                <a:gd name="T14" fmla="*/ 52 w 169"/>
                <a:gd name="T15" fmla="*/ 151 h 192"/>
                <a:gd name="T16" fmla="*/ 34 w 169"/>
                <a:gd name="T17" fmla="*/ 169 h 192"/>
                <a:gd name="T18" fmla="*/ 34 w 169"/>
                <a:gd name="T19" fmla="*/ 180 h 192"/>
                <a:gd name="T20" fmla="*/ 23 w 169"/>
                <a:gd name="T21" fmla="*/ 192 h 192"/>
                <a:gd name="T22" fmla="*/ 0 w 169"/>
                <a:gd name="T23" fmla="*/ 186 h 192"/>
                <a:gd name="T24" fmla="*/ 5 w 169"/>
                <a:gd name="T25" fmla="*/ 157 h 192"/>
                <a:gd name="T26" fmla="*/ 23 w 169"/>
                <a:gd name="T27" fmla="*/ 134 h 192"/>
                <a:gd name="T28" fmla="*/ 58 w 169"/>
                <a:gd name="T29" fmla="*/ 116 h 192"/>
                <a:gd name="T30" fmla="*/ 93 w 169"/>
                <a:gd name="T31" fmla="*/ 122 h 192"/>
                <a:gd name="T32" fmla="*/ 122 w 169"/>
                <a:gd name="T33" fmla="*/ 116 h 192"/>
                <a:gd name="T34" fmla="*/ 139 w 169"/>
                <a:gd name="T35" fmla="*/ 87 h 192"/>
                <a:gd name="T36" fmla="*/ 139 w 169"/>
                <a:gd name="T37" fmla="*/ 52 h 192"/>
                <a:gd name="T38" fmla="*/ 122 w 169"/>
                <a:gd name="T39" fmla="*/ 35 h 192"/>
                <a:gd name="T40" fmla="*/ 99 w 169"/>
                <a:gd name="T41" fmla="*/ 35 h 192"/>
                <a:gd name="T42" fmla="*/ 75 w 169"/>
                <a:gd name="T43" fmla="*/ 41 h 192"/>
                <a:gd name="T44" fmla="*/ 58 w 169"/>
                <a:gd name="T45" fmla="*/ 52 h 192"/>
                <a:gd name="T46" fmla="*/ 40 w 169"/>
                <a:gd name="T47" fmla="*/ 41 h 192"/>
                <a:gd name="T48" fmla="*/ 52 w 169"/>
                <a:gd name="T49" fmla="*/ 12 h 1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9"/>
                <a:gd name="T76" fmla="*/ 0 h 192"/>
                <a:gd name="T77" fmla="*/ 169 w 169"/>
                <a:gd name="T78" fmla="*/ 192 h 19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9" h="192">
                  <a:moveTo>
                    <a:pt x="52" y="12"/>
                  </a:moveTo>
                  <a:lnTo>
                    <a:pt x="99" y="0"/>
                  </a:lnTo>
                  <a:lnTo>
                    <a:pt x="157" y="17"/>
                  </a:lnTo>
                  <a:lnTo>
                    <a:pt x="169" y="58"/>
                  </a:lnTo>
                  <a:lnTo>
                    <a:pt x="163" y="111"/>
                  </a:lnTo>
                  <a:lnTo>
                    <a:pt x="134" y="145"/>
                  </a:lnTo>
                  <a:lnTo>
                    <a:pt x="93" y="151"/>
                  </a:lnTo>
                  <a:lnTo>
                    <a:pt x="52" y="151"/>
                  </a:lnTo>
                  <a:lnTo>
                    <a:pt x="34" y="169"/>
                  </a:lnTo>
                  <a:lnTo>
                    <a:pt x="34" y="180"/>
                  </a:lnTo>
                  <a:lnTo>
                    <a:pt x="23" y="192"/>
                  </a:lnTo>
                  <a:lnTo>
                    <a:pt x="0" y="186"/>
                  </a:lnTo>
                  <a:lnTo>
                    <a:pt x="5" y="157"/>
                  </a:lnTo>
                  <a:lnTo>
                    <a:pt x="23" y="134"/>
                  </a:lnTo>
                  <a:lnTo>
                    <a:pt x="58" y="116"/>
                  </a:lnTo>
                  <a:lnTo>
                    <a:pt x="93" y="122"/>
                  </a:lnTo>
                  <a:lnTo>
                    <a:pt x="122" y="116"/>
                  </a:lnTo>
                  <a:lnTo>
                    <a:pt x="139" y="87"/>
                  </a:lnTo>
                  <a:lnTo>
                    <a:pt x="139" y="52"/>
                  </a:lnTo>
                  <a:lnTo>
                    <a:pt x="122" y="35"/>
                  </a:lnTo>
                  <a:lnTo>
                    <a:pt x="99" y="35"/>
                  </a:lnTo>
                  <a:lnTo>
                    <a:pt x="75" y="41"/>
                  </a:lnTo>
                  <a:lnTo>
                    <a:pt x="58" y="52"/>
                  </a:lnTo>
                  <a:lnTo>
                    <a:pt x="40" y="41"/>
                  </a:lnTo>
                  <a:lnTo>
                    <a:pt x="52" y="12"/>
                  </a:lnTo>
                  <a:close/>
                </a:path>
              </a:pathLst>
            </a:custGeom>
            <a:solidFill>
              <a:schemeClr val="tx1"/>
            </a:solidFill>
            <a:ln w="9525">
              <a:noFill/>
              <a:round/>
              <a:headEnd/>
              <a:tailEnd/>
            </a:ln>
          </p:spPr>
          <p:txBody>
            <a:bodyPr/>
            <a:lstStyle/>
            <a:p>
              <a:endParaRPr lang="en-US"/>
            </a:p>
          </p:txBody>
        </p:sp>
        <p:sp>
          <p:nvSpPr>
            <p:cNvPr id="49167" name="Oval 19"/>
            <p:cNvSpPr>
              <a:spLocks noChangeArrowheads="1"/>
            </p:cNvSpPr>
            <p:nvPr/>
          </p:nvSpPr>
          <p:spPr bwMode="auto">
            <a:xfrm>
              <a:off x="5549" y="2058"/>
              <a:ext cx="49" cy="48"/>
            </a:xfrm>
            <a:prstGeom prst="ellipse">
              <a:avLst/>
            </a:prstGeom>
            <a:solidFill>
              <a:schemeClr val="tx1"/>
            </a:solidFill>
            <a:ln w="9525">
              <a:noFill/>
              <a:round/>
              <a:headEnd/>
              <a:tailEnd/>
            </a:ln>
          </p:spPr>
          <p:txBody>
            <a:bodyPr/>
            <a:lstStyle/>
            <a:p>
              <a:endParaRPr lang="en-US"/>
            </a:p>
          </p:txBody>
        </p:sp>
      </p:grpSp>
      <p:sp>
        <p:nvSpPr>
          <p:cNvPr id="49163" name="Text Box 20"/>
          <p:cNvSpPr txBox="1">
            <a:spLocks noChangeArrowheads="1"/>
          </p:cNvSpPr>
          <p:nvPr/>
        </p:nvSpPr>
        <p:spPr bwMode="auto">
          <a:xfrm>
            <a:off x="304800" y="5486400"/>
            <a:ext cx="7315200" cy="517525"/>
          </a:xfrm>
          <a:prstGeom prst="rect">
            <a:avLst/>
          </a:prstGeom>
          <a:noFill/>
          <a:ln w="12700" cap="sq">
            <a:noFill/>
            <a:miter lim="800000"/>
            <a:headEnd type="none" w="sm" len="sm"/>
            <a:tailEnd type="none" w="sm" len="sm"/>
          </a:ln>
        </p:spPr>
        <p:txBody>
          <a:bodyPr>
            <a:spAutoFit/>
          </a:bodyPr>
          <a:lstStyle/>
          <a:p>
            <a:pPr eaLnBrk="0" hangingPunct="0">
              <a:spcBef>
                <a:spcPct val="50000"/>
              </a:spcBef>
            </a:pPr>
            <a:r>
              <a:rPr lang="en-US" sz="1400"/>
              <a:t>Reference: Heifetz, R.A. (1994). </a:t>
            </a:r>
            <a:r>
              <a:rPr lang="en-US" sz="1400" u="sng"/>
              <a:t>Leadership Without Easy Answers.</a:t>
            </a:r>
            <a:r>
              <a:rPr lang="en-US" sz="1400"/>
              <a:t>  Cambridge, MA: The Belknap Press of Harvard University Press</a:t>
            </a:r>
          </a:p>
        </p:txBody>
      </p:sp>
      <p:sp>
        <p:nvSpPr>
          <p:cNvPr id="49164"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National Center  for Cultural Competence, 2011</a:t>
            </a:r>
          </a:p>
        </p:txBody>
      </p:sp>
      <p:sp>
        <p:nvSpPr>
          <p:cNvPr id="49165" name="Slide Number Placeholder 3"/>
          <p:cNvSpPr>
            <a:spLocks noGrp="1"/>
          </p:cNvSpPr>
          <p:nvPr>
            <p:ph type="sldNum" sz="quarter" idx="12"/>
          </p:nvPr>
        </p:nvSpPr>
        <p:spPr>
          <a:noFill/>
        </p:spPr>
        <p:txBody>
          <a:bodyPr/>
          <a:lstStyle/>
          <a:p>
            <a:fld id="{FC46A1B3-0342-454F-B2F6-10F17ACD0E12}" type="slidenum">
              <a:rPr lang="en-US" smtClean="0">
                <a:cs typeface="Arial" charset="0"/>
              </a:rPr>
              <a:pPr/>
              <a:t>17</a:t>
            </a:fld>
            <a:endParaRPr lang="en-US" smtClean="0">
              <a:cs typeface="Arial"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par>
                          <p:cTn id="9" fill="hold">
                            <p:stCondLst>
                              <p:cond delay="6000"/>
                            </p:stCondLst>
                            <p:childTnLst>
                              <p:par>
                                <p:cTn id="10" presetID="2" presetClass="entr" presetSubtype="1" fill="hold" nodeType="afterEffect">
                                  <p:stCondLst>
                                    <p:cond delay="100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sz="1800"/>
          </a:p>
        </p:txBody>
      </p:sp>
      <p:sp>
        <p:nvSpPr>
          <p:cNvPr id="51202" name="Line 4"/>
          <p:cNvSpPr>
            <a:spLocks noChangeShapeType="1"/>
          </p:cNvSpPr>
          <p:nvPr>
            <p:custDataLst>
              <p:tags r:id="rId2"/>
            </p:custDataLst>
          </p:nvPr>
        </p:nvSpPr>
        <p:spPr bwMode="auto">
          <a:xfrm>
            <a:off x="457200" y="1295400"/>
            <a:ext cx="8077200" cy="0"/>
          </a:xfrm>
          <a:prstGeom prst="line">
            <a:avLst/>
          </a:prstGeom>
          <a:noFill/>
          <a:ln w="38100">
            <a:solidFill>
              <a:srgbClr val="990000"/>
            </a:solidFill>
            <a:round/>
            <a:headEnd/>
            <a:tailEnd/>
          </a:ln>
        </p:spPr>
        <p:txBody>
          <a:bodyPr/>
          <a:lstStyle/>
          <a:p>
            <a:endParaRPr lang="en-US"/>
          </a:p>
        </p:txBody>
      </p:sp>
      <p:pic>
        <p:nvPicPr>
          <p:cNvPr id="51203" name="Picture 5" descr="Nccc logo"/>
          <p:cNvPicPr>
            <a:picLocks noChangeAspect="1" noChangeArrowheads="1"/>
          </p:cNvPicPr>
          <p:nvPr>
            <p:custDataLst>
              <p:tags r:id="rId3"/>
            </p:custDataLst>
          </p:nvPr>
        </p:nvPicPr>
        <p:blipFill>
          <a:blip r:embed="rId12"/>
          <a:srcRect/>
          <a:stretch>
            <a:fillRect/>
          </a:stretch>
        </p:blipFill>
        <p:spPr bwMode="auto">
          <a:xfrm>
            <a:off x="8382000" y="6477000"/>
            <a:ext cx="762000" cy="398463"/>
          </a:xfrm>
          <a:prstGeom prst="rect">
            <a:avLst/>
          </a:prstGeom>
          <a:noFill/>
          <a:ln w="9525">
            <a:noFill/>
            <a:miter lim="800000"/>
            <a:headEnd/>
            <a:tailEnd/>
          </a:ln>
        </p:spPr>
      </p:pic>
      <p:sp>
        <p:nvSpPr>
          <p:cNvPr id="51204" name="Text Box 6"/>
          <p:cNvSpPr txBox="1">
            <a:spLocks noChangeArrowheads="1"/>
          </p:cNvSpPr>
          <p:nvPr/>
        </p:nvSpPr>
        <p:spPr bwMode="auto">
          <a:xfrm>
            <a:off x="6369050" y="2895600"/>
            <a:ext cx="184150" cy="366713"/>
          </a:xfrm>
          <a:prstGeom prst="rect">
            <a:avLst/>
          </a:prstGeom>
          <a:noFill/>
          <a:ln w="9525">
            <a:noFill/>
            <a:miter lim="800000"/>
            <a:headEnd/>
            <a:tailEnd/>
          </a:ln>
        </p:spPr>
        <p:txBody>
          <a:bodyPr wrap="none">
            <a:spAutoFit/>
          </a:bodyPr>
          <a:lstStyle/>
          <a:p>
            <a:endParaRPr lang="en-US" sz="1800"/>
          </a:p>
        </p:txBody>
      </p:sp>
      <p:sp>
        <p:nvSpPr>
          <p:cNvPr id="51205" name="Rectangle 7"/>
          <p:cNvSpPr>
            <a:spLocks noChangeArrowheads="1"/>
          </p:cNvSpPr>
          <p:nvPr/>
        </p:nvSpPr>
        <p:spPr bwMode="auto">
          <a:xfrm>
            <a:off x="0" y="76200"/>
            <a:ext cx="9144000" cy="1143000"/>
          </a:xfrm>
          <a:prstGeom prst="rect">
            <a:avLst/>
          </a:prstGeom>
          <a:noFill/>
          <a:ln w="9525">
            <a:noFill/>
            <a:miter lim="800000"/>
            <a:headEnd/>
            <a:tailEnd/>
          </a:ln>
        </p:spPr>
        <p:txBody>
          <a:bodyPr anchor="ctr"/>
          <a:lstStyle/>
          <a:p>
            <a:pPr algn="ctr"/>
            <a:r>
              <a:rPr lang="en-US" sz="4400" b="1"/>
              <a:t>Prochaska’s Stages of Change</a:t>
            </a:r>
          </a:p>
        </p:txBody>
      </p:sp>
      <p:sp>
        <p:nvSpPr>
          <p:cNvPr id="51206" name="Text Box 8"/>
          <p:cNvSpPr txBox="1">
            <a:spLocks noChangeArrowheads="1"/>
          </p:cNvSpPr>
          <p:nvPr/>
        </p:nvSpPr>
        <p:spPr bwMode="auto">
          <a:xfrm>
            <a:off x="152400" y="5638800"/>
            <a:ext cx="8763000" cy="600075"/>
          </a:xfrm>
          <a:prstGeom prst="rect">
            <a:avLst/>
          </a:prstGeom>
          <a:noFill/>
          <a:ln w="9525">
            <a:noFill/>
            <a:miter lim="800000"/>
            <a:headEnd/>
            <a:tailEnd/>
          </a:ln>
        </p:spPr>
        <p:txBody>
          <a:bodyPr>
            <a:spAutoFit/>
          </a:bodyPr>
          <a:lstStyle/>
          <a:p>
            <a:r>
              <a:rPr lang="en-US" sz="1100"/>
              <a:t>Data Source: Prochaska, J.O., Redding, C.A. &amp; Evers, K.E. (1997).  A Transtheoretical Model and Stages of Change.  In K. Glanz, F.M. Lewis, B.K. Rimer (Eds.) Health Behavior and Health Education: Theory Research and Practice a (2</a:t>
            </a:r>
            <a:r>
              <a:rPr lang="en-US" sz="1100" baseline="30000"/>
              <a:t>nd</a:t>
            </a:r>
            <a:r>
              <a:rPr lang="en-US" sz="1100"/>
              <a:t> edition) (pp. 60-84). </a:t>
            </a:r>
          </a:p>
          <a:p>
            <a:r>
              <a:rPr lang="en-US" sz="1100"/>
              <a:t>San Francisco,: Jossey-Bass Publishers. </a:t>
            </a:r>
          </a:p>
        </p:txBody>
      </p:sp>
      <p:sp>
        <p:nvSpPr>
          <p:cNvPr id="51207" name="Rectangle 9"/>
          <p:cNvSpPr>
            <a:spLocks noChangeArrowheads="1"/>
          </p:cNvSpPr>
          <p:nvPr>
            <p:custDataLst>
              <p:tags r:id="rId4"/>
            </p:custDataLst>
          </p:nvPr>
        </p:nvSpPr>
        <p:spPr bwMode="auto">
          <a:xfrm>
            <a:off x="533400" y="1447800"/>
            <a:ext cx="8077200" cy="3886200"/>
          </a:xfrm>
          <a:prstGeom prst="rect">
            <a:avLst/>
          </a:prstGeom>
          <a:noFill/>
          <a:ln w="9525">
            <a:noFill/>
            <a:miter lim="800000"/>
            <a:headEnd/>
            <a:tailEnd/>
          </a:ln>
        </p:spPr>
        <p:txBody>
          <a:bodyPr/>
          <a:lstStyle/>
          <a:p>
            <a:pPr marL="342900" indent="-342900">
              <a:lnSpc>
                <a:spcPct val="80000"/>
              </a:lnSpc>
              <a:spcBef>
                <a:spcPct val="20000"/>
              </a:spcBef>
              <a:buClr>
                <a:schemeClr val="tx2"/>
              </a:buClr>
            </a:pPr>
            <a:endParaRPr lang="en-US" sz="2400"/>
          </a:p>
        </p:txBody>
      </p:sp>
      <p:sp>
        <p:nvSpPr>
          <p:cNvPr id="51208" name="Oval 10"/>
          <p:cNvSpPr>
            <a:spLocks noChangeArrowheads="1"/>
          </p:cNvSpPr>
          <p:nvPr>
            <p:custDataLst>
              <p:tags r:id="rId5"/>
            </p:custDataLst>
          </p:nvPr>
        </p:nvSpPr>
        <p:spPr bwMode="auto">
          <a:xfrm>
            <a:off x="228600" y="1600200"/>
            <a:ext cx="1600200" cy="914400"/>
          </a:xfrm>
          <a:prstGeom prst="ellipse">
            <a:avLst/>
          </a:prstGeom>
          <a:solidFill>
            <a:srgbClr val="FFCC66"/>
          </a:solidFill>
          <a:ln w="9525">
            <a:solidFill>
              <a:schemeClr val="tx1"/>
            </a:solidFill>
            <a:round/>
            <a:headEnd/>
            <a:tailEnd/>
          </a:ln>
        </p:spPr>
        <p:txBody>
          <a:bodyPr wrap="none" anchor="ctr"/>
          <a:lstStyle/>
          <a:p>
            <a:endParaRPr lang="en-US"/>
          </a:p>
        </p:txBody>
      </p:sp>
      <p:sp>
        <p:nvSpPr>
          <p:cNvPr id="51209" name="Oval 17" descr="Series of gold ovals each containing the words pre-contemplation, contemplation, preparations, action, maintenance"/>
          <p:cNvSpPr>
            <a:spLocks noChangeArrowheads="1"/>
          </p:cNvSpPr>
          <p:nvPr>
            <p:custDataLst>
              <p:tags r:id="rId6"/>
            </p:custDataLst>
          </p:nvPr>
        </p:nvSpPr>
        <p:spPr bwMode="auto">
          <a:xfrm>
            <a:off x="2057400" y="3048000"/>
            <a:ext cx="1600200" cy="914400"/>
          </a:xfrm>
          <a:prstGeom prst="ellipse">
            <a:avLst/>
          </a:prstGeom>
          <a:solidFill>
            <a:srgbClr val="FFCC66"/>
          </a:solidFill>
          <a:ln w="9525">
            <a:solidFill>
              <a:schemeClr val="tx1"/>
            </a:solidFill>
            <a:round/>
            <a:headEnd/>
            <a:tailEnd/>
          </a:ln>
        </p:spPr>
        <p:txBody>
          <a:bodyPr wrap="none" anchor="ctr"/>
          <a:lstStyle/>
          <a:p>
            <a:endParaRPr lang="en-US"/>
          </a:p>
        </p:txBody>
      </p:sp>
      <p:sp>
        <p:nvSpPr>
          <p:cNvPr id="51210" name="Oval 18"/>
          <p:cNvSpPr>
            <a:spLocks noChangeArrowheads="1"/>
          </p:cNvSpPr>
          <p:nvPr>
            <p:custDataLst>
              <p:tags r:id="rId7"/>
            </p:custDataLst>
          </p:nvPr>
        </p:nvSpPr>
        <p:spPr bwMode="auto">
          <a:xfrm>
            <a:off x="3200400" y="3657600"/>
            <a:ext cx="1600200" cy="914400"/>
          </a:xfrm>
          <a:prstGeom prst="ellipse">
            <a:avLst/>
          </a:prstGeom>
          <a:solidFill>
            <a:srgbClr val="FFCC66"/>
          </a:solidFill>
          <a:ln w="9525">
            <a:solidFill>
              <a:schemeClr val="tx1"/>
            </a:solidFill>
            <a:round/>
            <a:headEnd/>
            <a:tailEnd/>
          </a:ln>
        </p:spPr>
        <p:txBody>
          <a:bodyPr wrap="none" anchor="ctr"/>
          <a:lstStyle/>
          <a:p>
            <a:endParaRPr lang="en-US"/>
          </a:p>
        </p:txBody>
      </p:sp>
      <p:sp>
        <p:nvSpPr>
          <p:cNvPr id="51211" name="Oval 19"/>
          <p:cNvSpPr>
            <a:spLocks noChangeArrowheads="1"/>
          </p:cNvSpPr>
          <p:nvPr>
            <p:custDataLst>
              <p:tags r:id="rId8"/>
            </p:custDataLst>
          </p:nvPr>
        </p:nvSpPr>
        <p:spPr bwMode="auto">
          <a:xfrm>
            <a:off x="4343400" y="4267200"/>
            <a:ext cx="1600200" cy="914400"/>
          </a:xfrm>
          <a:prstGeom prst="ellipse">
            <a:avLst/>
          </a:prstGeom>
          <a:solidFill>
            <a:srgbClr val="FFCC66"/>
          </a:solidFill>
          <a:ln w="9525">
            <a:solidFill>
              <a:schemeClr val="tx1"/>
            </a:solidFill>
            <a:round/>
            <a:headEnd/>
            <a:tailEnd/>
          </a:ln>
        </p:spPr>
        <p:txBody>
          <a:bodyPr wrap="none" anchor="ctr"/>
          <a:lstStyle/>
          <a:p>
            <a:endParaRPr lang="en-US"/>
          </a:p>
        </p:txBody>
      </p:sp>
      <p:sp>
        <p:nvSpPr>
          <p:cNvPr id="51212" name="Text Box 21"/>
          <p:cNvSpPr txBox="1">
            <a:spLocks noChangeArrowheads="1"/>
          </p:cNvSpPr>
          <p:nvPr/>
        </p:nvSpPr>
        <p:spPr bwMode="auto">
          <a:xfrm>
            <a:off x="457200" y="1820863"/>
            <a:ext cx="533400" cy="488950"/>
          </a:xfrm>
          <a:prstGeom prst="rect">
            <a:avLst/>
          </a:prstGeom>
          <a:noFill/>
          <a:ln w="9525">
            <a:noFill/>
            <a:miter lim="800000"/>
            <a:headEnd/>
            <a:tailEnd/>
          </a:ln>
        </p:spPr>
        <p:txBody>
          <a:bodyPr>
            <a:spAutoFit/>
          </a:bodyPr>
          <a:lstStyle/>
          <a:p>
            <a:pPr>
              <a:spcBef>
                <a:spcPct val="50000"/>
              </a:spcBef>
            </a:pPr>
            <a:endParaRPr lang="en-US"/>
          </a:p>
        </p:txBody>
      </p:sp>
      <p:sp>
        <p:nvSpPr>
          <p:cNvPr id="51213" name="Text Box 22"/>
          <p:cNvSpPr txBox="1">
            <a:spLocks noChangeArrowheads="1"/>
          </p:cNvSpPr>
          <p:nvPr/>
        </p:nvSpPr>
        <p:spPr bwMode="auto">
          <a:xfrm>
            <a:off x="304800" y="1858963"/>
            <a:ext cx="1524000" cy="274637"/>
          </a:xfrm>
          <a:prstGeom prst="rect">
            <a:avLst/>
          </a:prstGeom>
          <a:noFill/>
          <a:ln w="9525">
            <a:noFill/>
            <a:miter lim="800000"/>
            <a:headEnd/>
            <a:tailEnd/>
          </a:ln>
        </p:spPr>
        <p:txBody>
          <a:bodyPr>
            <a:spAutoFit/>
          </a:bodyPr>
          <a:lstStyle/>
          <a:p>
            <a:pPr algn="ctr">
              <a:spcBef>
                <a:spcPct val="50000"/>
              </a:spcBef>
            </a:pPr>
            <a:r>
              <a:rPr lang="en-US" sz="1200" b="1"/>
              <a:t>Pre-contemplation</a:t>
            </a:r>
          </a:p>
        </p:txBody>
      </p:sp>
      <p:sp>
        <p:nvSpPr>
          <p:cNvPr id="51214" name="Oval 16"/>
          <p:cNvSpPr>
            <a:spLocks noChangeArrowheads="1"/>
          </p:cNvSpPr>
          <p:nvPr>
            <p:custDataLst>
              <p:tags r:id="rId9"/>
            </p:custDataLst>
          </p:nvPr>
        </p:nvSpPr>
        <p:spPr bwMode="auto">
          <a:xfrm>
            <a:off x="1066800" y="2362200"/>
            <a:ext cx="1600200" cy="914400"/>
          </a:xfrm>
          <a:prstGeom prst="ellipse">
            <a:avLst/>
          </a:prstGeom>
          <a:solidFill>
            <a:srgbClr val="FFCC66"/>
          </a:solidFill>
          <a:ln w="9525">
            <a:solidFill>
              <a:schemeClr val="tx1"/>
            </a:solidFill>
            <a:round/>
            <a:headEnd/>
            <a:tailEnd/>
          </a:ln>
        </p:spPr>
        <p:txBody>
          <a:bodyPr wrap="none" anchor="ctr"/>
          <a:lstStyle/>
          <a:p>
            <a:endParaRPr lang="en-US"/>
          </a:p>
        </p:txBody>
      </p:sp>
      <p:sp>
        <p:nvSpPr>
          <p:cNvPr id="51215" name="Text Box 24"/>
          <p:cNvSpPr txBox="1">
            <a:spLocks noChangeArrowheads="1"/>
          </p:cNvSpPr>
          <p:nvPr/>
        </p:nvSpPr>
        <p:spPr bwMode="auto">
          <a:xfrm>
            <a:off x="1143000" y="2590800"/>
            <a:ext cx="1524000" cy="274638"/>
          </a:xfrm>
          <a:prstGeom prst="rect">
            <a:avLst/>
          </a:prstGeom>
          <a:noFill/>
          <a:ln w="9525">
            <a:noFill/>
            <a:miter lim="800000"/>
            <a:headEnd/>
            <a:tailEnd/>
          </a:ln>
        </p:spPr>
        <p:txBody>
          <a:bodyPr>
            <a:spAutoFit/>
          </a:bodyPr>
          <a:lstStyle/>
          <a:p>
            <a:pPr algn="ctr">
              <a:spcBef>
                <a:spcPct val="50000"/>
              </a:spcBef>
            </a:pPr>
            <a:r>
              <a:rPr lang="en-US" sz="1200" b="1"/>
              <a:t>Contemplation</a:t>
            </a:r>
          </a:p>
        </p:txBody>
      </p:sp>
      <p:sp>
        <p:nvSpPr>
          <p:cNvPr id="51216" name="Text Box 25"/>
          <p:cNvSpPr txBox="1">
            <a:spLocks noChangeArrowheads="1"/>
          </p:cNvSpPr>
          <p:nvPr/>
        </p:nvSpPr>
        <p:spPr bwMode="auto">
          <a:xfrm>
            <a:off x="2133600" y="3276600"/>
            <a:ext cx="1524000" cy="274638"/>
          </a:xfrm>
          <a:prstGeom prst="rect">
            <a:avLst/>
          </a:prstGeom>
          <a:noFill/>
          <a:ln w="9525">
            <a:noFill/>
            <a:miter lim="800000"/>
            <a:headEnd/>
            <a:tailEnd/>
          </a:ln>
        </p:spPr>
        <p:txBody>
          <a:bodyPr>
            <a:spAutoFit/>
          </a:bodyPr>
          <a:lstStyle/>
          <a:p>
            <a:pPr algn="ctr">
              <a:spcBef>
                <a:spcPct val="50000"/>
              </a:spcBef>
            </a:pPr>
            <a:r>
              <a:rPr lang="en-US" sz="1200" b="1"/>
              <a:t>Preparation</a:t>
            </a:r>
          </a:p>
        </p:txBody>
      </p:sp>
      <p:sp>
        <p:nvSpPr>
          <p:cNvPr id="51217" name="Text Box 26"/>
          <p:cNvSpPr txBox="1">
            <a:spLocks noChangeArrowheads="1"/>
          </p:cNvSpPr>
          <p:nvPr/>
        </p:nvSpPr>
        <p:spPr bwMode="auto">
          <a:xfrm>
            <a:off x="3352800" y="3886200"/>
            <a:ext cx="1524000" cy="274638"/>
          </a:xfrm>
          <a:prstGeom prst="rect">
            <a:avLst/>
          </a:prstGeom>
          <a:noFill/>
          <a:ln w="9525">
            <a:noFill/>
            <a:miter lim="800000"/>
            <a:headEnd/>
            <a:tailEnd/>
          </a:ln>
        </p:spPr>
        <p:txBody>
          <a:bodyPr>
            <a:spAutoFit/>
          </a:bodyPr>
          <a:lstStyle/>
          <a:p>
            <a:pPr algn="ctr">
              <a:spcBef>
                <a:spcPct val="50000"/>
              </a:spcBef>
            </a:pPr>
            <a:r>
              <a:rPr lang="en-US" sz="1200" b="1"/>
              <a:t>Action</a:t>
            </a:r>
          </a:p>
        </p:txBody>
      </p:sp>
      <p:sp>
        <p:nvSpPr>
          <p:cNvPr id="51218" name="Text Box 27"/>
          <p:cNvSpPr txBox="1">
            <a:spLocks noChangeArrowheads="1"/>
          </p:cNvSpPr>
          <p:nvPr/>
        </p:nvSpPr>
        <p:spPr bwMode="auto">
          <a:xfrm>
            <a:off x="4495800" y="4419600"/>
            <a:ext cx="1524000" cy="274638"/>
          </a:xfrm>
          <a:prstGeom prst="rect">
            <a:avLst/>
          </a:prstGeom>
          <a:noFill/>
          <a:ln w="9525">
            <a:noFill/>
            <a:miter lim="800000"/>
            <a:headEnd/>
            <a:tailEnd/>
          </a:ln>
        </p:spPr>
        <p:txBody>
          <a:bodyPr>
            <a:spAutoFit/>
          </a:bodyPr>
          <a:lstStyle/>
          <a:p>
            <a:pPr algn="ctr">
              <a:spcBef>
                <a:spcPct val="50000"/>
              </a:spcBef>
            </a:pPr>
            <a:r>
              <a:rPr lang="en-US" sz="1200" b="1"/>
              <a:t>Maintenance </a:t>
            </a:r>
          </a:p>
        </p:txBody>
      </p:sp>
      <p:sp>
        <p:nvSpPr>
          <p:cNvPr id="14358" name="TextBox 21"/>
          <p:cNvSpPr txBox="1">
            <a:spLocks noChangeArrowheads="1"/>
          </p:cNvSpPr>
          <p:nvPr/>
        </p:nvSpPr>
        <p:spPr bwMode="auto">
          <a:xfrm>
            <a:off x="1828800" y="1524000"/>
            <a:ext cx="5638800" cy="600075"/>
          </a:xfrm>
          <a:prstGeom prst="rect">
            <a:avLst/>
          </a:prstGeom>
          <a:noFill/>
          <a:ln w="9525">
            <a:noFill/>
            <a:miter lim="800000"/>
            <a:headEnd/>
            <a:tailEnd/>
          </a:ln>
        </p:spPr>
        <p:txBody>
          <a:bodyPr>
            <a:spAutoFit/>
          </a:bodyPr>
          <a:lstStyle/>
          <a:p>
            <a:r>
              <a:rPr lang="en-US" sz="1800"/>
              <a:t> </a:t>
            </a:r>
            <a:r>
              <a:rPr lang="en-US" sz="1500"/>
              <a:t>no intention to take action in the foreseeable future; unaware or  </a:t>
            </a:r>
          </a:p>
          <a:p>
            <a:r>
              <a:rPr lang="en-US" sz="1500"/>
              <a:t> under-aware of the need for change </a:t>
            </a:r>
          </a:p>
        </p:txBody>
      </p:sp>
      <p:sp>
        <p:nvSpPr>
          <p:cNvPr id="14359" name="TextBox 22"/>
          <p:cNvSpPr txBox="1">
            <a:spLocks noChangeArrowheads="1"/>
          </p:cNvSpPr>
          <p:nvPr/>
        </p:nvSpPr>
        <p:spPr bwMode="auto">
          <a:xfrm>
            <a:off x="2743200" y="2286000"/>
            <a:ext cx="5638800" cy="554038"/>
          </a:xfrm>
          <a:prstGeom prst="rect">
            <a:avLst/>
          </a:prstGeom>
          <a:noFill/>
          <a:ln w="9525">
            <a:noFill/>
            <a:miter lim="800000"/>
            <a:headEnd/>
            <a:tailEnd/>
          </a:ln>
        </p:spPr>
        <p:txBody>
          <a:bodyPr>
            <a:spAutoFit/>
          </a:bodyPr>
          <a:lstStyle/>
          <a:p>
            <a:r>
              <a:rPr lang="en-US" sz="1500"/>
              <a:t>aware that the problem exists and seriously thinking about overcoming it; but has not yet made a commitment  </a:t>
            </a:r>
          </a:p>
        </p:txBody>
      </p:sp>
      <p:sp>
        <p:nvSpPr>
          <p:cNvPr id="14360" name="TextBox 23"/>
          <p:cNvSpPr txBox="1">
            <a:spLocks noChangeArrowheads="1"/>
          </p:cNvSpPr>
          <p:nvPr/>
        </p:nvSpPr>
        <p:spPr bwMode="auto">
          <a:xfrm>
            <a:off x="3657600" y="3028950"/>
            <a:ext cx="4876800" cy="554038"/>
          </a:xfrm>
          <a:prstGeom prst="rect">
            <a:avLst/>
          </a:prstGeom>
          <a:noFill/>
          <a:ln w="9525">
            <a:noFill/>
            <a:miter lim="800000"/>
            <a:headEnd/>
            <a:tailEnd/>
          </a:ln>
        </p:spPr>
        <p:txBody>
          <a:bodyPr>
            <a:spAutoFit/>
          </a:bodyPr>
          <a:lstStyle/>
          <a:p>
            <a:r>
              <a:rPr lang="en-US" sz="1500"/>
              <a:t>combines intention and behavioral criteria; initiation of ‘baby steps’ </a:t>
            </a:r>
          </a:p>
        </p:txBody>
      </p:sp>
      <p:sp>
        <p:nvSpPr>
          <p:cNvPr id="14361" name="TextBox 24"/>
          <p:cNvSpPr txBox="1">
            <a:spLocks noChangeArrowheads="1"/>
          </p:cNvSpPr>
          <p:nvPr/>
        </p:nvSpPr>
        <p:spPr bwMode="auto">
          <a:xfrm>
            <a:off x="4953000" y="3505200"/>
            <a:ext cx="3962400" cy="784225"/>
          </a:xfrm>
          <a:prstGeom prst="rect">
            <a:avLst/>
          </a:prstGeom>
          <a:noFill/>
          <a:ln w="9525">
            <a:noFill/>
            <a:miter lim="800000"/>
            <a:headEnd/>
            <a:tailEnd/>
          </a:ln>
        </p:spPr>
        <p:txBody>
          <a:bodyPr>
            <a:spAutoFit/>
          </a:bodyPr>
          <a:lstStyle/>
          <a:p>
            <a:r>
              <a:rPr lang="en-US" sz="1500"/>
              <a:t>modification of behavior, experiences, and environment; short-term changes in place and planning or long-term change </a:t>
            </a:r>
          </a:p>
        </p:txBody>
      </p:sp>
      <p:sp>
        <p:nvSpPr>
          <p:cNvPr id="14362" name="TextBox 25"/>
          <p:cNvSpPr txBox="1">
            <a:spLocks noChangeArrowheads="1"/>
          </p:cNvSpPr>
          <p:nvPr/>
        </p:nvSpPr>
        <p:spPr bwMode="auto">
          <a:xfrm>
            <a:off x="5943600" y="4419600"/>
            <a:ext cx="2971800" cy="784225"/>
          </a:xfrm>
          <a:prstGeom prst="rect">
            <a:avLst/>
          </a:prstGeom>
          <a:noFill/>
          <a:ln w="9525">
            <a:noFill/>
            <a:miter lim="800000"/>
            <a:headEnd/>
            <a:tailEnd/>
          </a:ln>
        </p:spPr>
        <p:txBody>
          <a:bodyPr>
            <a:spAutoFit/>
          </a:bodyPr>
          <a:lstStyle/>
          <a:p>
            <a:r>
              <a:rPr lang="en-US" sz="1500"/>
              <a:t> consolidates the gains attained </a:t>
            </a:r>
          </a:p>
          <a:p>
            <a:r>
              <a:rPr lang="en-US" sz="1500"/>
              <a:t> during the action phase and </a:t>
            </a:r>
          </a:p>
          <a:p>
            <a:r>
              <a:rPr lang="en-US" sz="1500"/>
              <a:t> works work to prevent relapse   </a:t>
            </a:r>
          </a:p>
        </p:txBody>
      </p:sp>
      <p:sp>
        <p:nvSpPr>
          <p:cNvPr id="51224"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National Center  for Cultural Competence, 2011</a:t>
            </a:r>
          </a:p>
        </p:txBody>
      </p:sp>
      <p:sp>
        <p:nvSpPr>
          <p:cNvPr id="51225" name="Slide Number Placeholder 2"/>
          <p:cNvSpPr>
            <a:spLocks noGrp="1"/>
          </p:cNvSpPr>
          <p:nvPr>
            <p:ph type="sldNum" sz="quarter" idx="12"/>
          </p:nvPr>
        </p:nvSpPr>
        <p:spPr>
          <a:noFill/>
        </p:spPr>
        <p:txBody>
          <a:bodyPr/>
          <a:lstStyle/>
          <a:p>
            <a:fld id="{ECCE4E6D-6741-4A48-8804-116790D5F851}" type="slidenum">
              <a:rPr lang="en-US" smtClean="0">
                <a:cs typeface="Arial" charset="0"/>
              </a:rPr>
              <a:pPr/>
              <a:t>18</a:t>
            </a:fld>
            <a:endParaRPr lang="en-US" smtClean="0">
              <a:cs typeface="Arial"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6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6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8" grpId="0"/>
      <p:bldP spid="14359" grpId="0"/>
      <p:bldP spid="14360" grpId="0"/>
      <p:bldP spid="14361" grpId="0"/>
      <p:bldP spid="143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6"/>
          <p:cNvSpPr txBox="1">
            <a:spLocks noChangeArrowheads="1"/>
          </p:cNvSpPr>
          <p:nvPr/>
        </p:nvSpPr>
        <p:spPr bwMode="auto">
          <a:xfrm>
            <a:off x="0" y="0"/>
            <a:ext cx="9144000" cy="5294313"/>
          </a:xfrm>
          <a:prstGeom prst="rect">
            <a:avLst/>
          </a:prstGeom>
          <a:solidFill>
            <a:srgbClr val="FFCC66"/>
          </a:solidFill>
          <a:ln w="9525">
            <a:noFill/>
            <a:miter lim="800000"/>
            <a:headEnd/>
            <a:tailEnd/>
          </a:ln>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19458" name="Text Box 4"/>
          <p:cNvSpPr txBox="1">
            <a:spLocks noChangeArrowheads="1"/>
          </p:cNvSpPr>
          <p:nvPr/>
        </p:nvSpPr>
        <p:spPr bwMode="auto">
          <a:xfrm>
            <a:off x="457200" y="3494088"/>
            <a:ext cx="7848600" cy="860425"/>
          </a:xfrm>
          <a:prstGeom prst="rect">
            <a:avLst/>
          </a:prstGeom>
          <a:noFill/>
          <a:ln w="9525">
            <a:noFill/>
            <a:miter lim="800000"/>
            <a:headEnd/>
            <a:tailEnd/>
          </a:ln>
        </p:spPr>
        <p:txBody>
          <a:bodyPr>
            <a:spAutoFit/>
          </a:bodyPr>
          <a:lstStyle/>
          <a:p>
            <a:pPr algn="ctr"/>
            <a:r>
              <a:rPr lang="en-US">
                <a:solidFill>
                  <a:srgbClr val="A50021"/>
                </a:solidFill>
              </a:rPr>
              <a:t>  </a:t>
            </a:r>
            <a:r>
              <a:rPr lang="en-US" sz="2400">
                <a:solidFill>
                  <a:srgbClr val="A50021"/>
                </a:solidFill>
              </a:rPr>
              <a:t>Tawara D. Goode </a:t>
            </a:r>
          </a:p>
          <a:p>
            <a:pPr algn="ctr"/>
            <a:r>
              <a:rPr lang="en-US" sz="2400">
                <a:solidFill>
                  <a:srgbClr val="A50021"/>
                </a:solidFill>
              </a:rPr>
              <a:t>October 6, 2011</a:t>
            </a:r>
          </a:p>
        </p:txBody>
      </p:sp>
      <p:sp>
        <p:nvSpPr>
          <p:cNvPr id="19459" name="Rectangle 7"/>
          <p:cNvSpPr>
            <a:spLocks noChangeArrowheads="1"/>
          </p:cNvSpPr>
          <p:nvPr/>
        </p:nvSpPr>
        <p:spPr bwMode="auto">
          <a:xfrm>
            <a:off x="0" y="420688"/>
            <a:ext cx="9144000" cy="2646362"/>
          </a:xfrm>
          <a:prstGeom prst="rect">
            <a:avLst/>
          </a:prstGeom>
          <a:noFill/>
          <a:ln w="9525">
            <a:noFill/>
            <a:miter lim="800000"/>
            <a:headEnd/>
            <a:tailEnd/>
          </a:ln>
        </p:spPr>
        <p:txBody>
          <a:bodyPr anchor="ctr">
            <a:spAutoFit/>
          </a:bodyPr>
          <a:lstStyle/>
          <a:p>
            <a:pPr algn="ctr"/>
            <a:endParaRPr lang="en-US" sz="3600">
              <a:solidFill>
                <a:srgbClr val="A50021"/>
              </a:solidFill>
              <a:cs typeface="Times New Roman" pitchFamily="18" charset="0"/>
            </a:endParaRPr>
          </a:p>
          <a:p>
            <a:pPr algn="ctr"/>
            <a:r>
              <a:rPr lang="en-US" sz="3400">
                <a:solidFill>
                  <a:srgbClr val="A50021"/>
                </a:solidFill>
                <a:cs typeface="Times New Roman" pitchFamily="18" charset="0"/>
              </a:rPr>
              <a:t> </a:t>
            </a:r>
            <a:r>
              <a:rPr lang="en-US" sz="2000">
                <a:solidFill>
                  <a:srgbClr val="A50021"/>
                </a:solidFill>
                <a:cs typeface="Times New Roman" pitchFamily="18" charset="0"/>
              </a:rPr>
              <a:t>Cultural and Linguistic Competence in Centers for Independent Living - Part 2</a:t>
            </a:r>
          </a:p>
          <a:p>
            <a:pPr algn="ctr"/>
            <a:endParaRPr lang="en-US" sz="3200">
              <a:solidFill>
                <a:srgbClr val="A50021"/>
              </a:solidFill>
              <a:cs typeface="Times New Roman" pitchFamily="18" charset="0"/>
            </a:endParaRPr>
          </a:p>
          <a:p>
            <a:pPr algn="ctr"/>
            <a:r>
              <a:rPr lang="en-US" sz="3200">
                <a:solidFill>
                  <a:srgbClr val="A50021"/>
                </a:solidFill>
                <a:cs typeface="Times New Roman" pitchFamily="18" charset="0"/>
              </a:rPr>
              <a:t>Claiming the Challenge:</a:t>
            </a:r>
          </a:p>
          <a:p>
            <a:pPr algn="ctr"/>
            <a:r>
              <a:rPr lang="en-US" sz="3200">
                <a:solidFill>
                  <a:srgbClr val="A50021"/>
                </a:solidFill>
                <a:cs typeface="Times New Roman" pitchFamily="18" charset="0"/>
              </a:rPr>
              <a:t> Leadership for Organizational Change    </a:t>
            </a:r>
          </a:p>
        </p:txBody>
      </p:sp>
      <p:sp>
        <p:nvSpPr>
          <p:cNvPr id="19460" name="TextBox 7"/>
          <p:cNvSpPr txBox="1">
            <a:spLocks noChangeArrowheads="1"/>
          </p:cNvSpPr>
          <p:nvPr/>
        </p:nvSpPr>
        <p:spPr bwMode="auto">
          <a:xfrm>
            <a:off x="1611313" y="5595938"/>
            <a:ext cx="1828800" cy="830262"/>
          </a:xfrm>
          <a:prstGeom prst="rect">
            <a:avLst/>
          </a:prstGeom>
          <a:noFill/>
          <a:ln w="9525">
            <a:noFill/>
            <a:miter lim="800000"/>
            <a:headEnd/>
            <a:tailEnd/>
          </a:ln>
        </p:spPr>
        <p:txBody>
          <a:bodyPr>
            <a:spAutoFit/>
          </a:bodyPr>
          <a:lstStyle/>
          <a:p>
            <a:pPr algn="ctr"/>
            <a:r>
              <a:rPr lang="en-US" sz="1600" b="1">
                <a:solidFill>
                  <a:srgbClr val="C00000"/>
                </a:solidFill>
                <a:latin typeface="Maiandra GD" pitchFamily="34" charset="0"/>
              </a:rPr>
              <a:t>National Center </a:t>
            </a:r>
          </a:p>
          <a:p>
            <a:pPr algn="ctr"/>
            <a:r>
              <a:rPr lang="en-US" sz="1600" b="1">
                <a:solidFill>
                  <a:srgbClr val="C00000"/>
                </a:solidFill>
                <a:latin typeface="Maiandra GD" pitchFamily="34" charset="0"/>
              </a:rPr>
              <a:t>for Cultural Competence </a:t>
            </a:r>
          </a:p>
        </p:txBody>
      </p:sp>
      <p:pic>
        <p:nvPicPr>
          <p:cNvPr id="19461" name="Picture 6" descr="gumc"/>
          <p:cNvPicPr>
            <a:picLocks noChangeAspect="1" noChangeArrowheads="1"/>
          </p:cNvPicPr>
          <p:nvPr/>
        </p:nvPicPr>
        <p:blipFill>
          <a:blip r:embed="rId4"/>
          <a:srcRect/>
          <a:stretch>
            <a:fillRect/>
          </a:stretch>
        </p:blipFill>
        <p:spPr bwMode="auto">
          <a:xfrm>
            <a:off x="6858000" y="5410200"/>
            <a:ext cx="1981200" cy="1254125"/>
          </a:xfrm>
          <a:prstGeom prst="rect">
            <a:avLst/>
          </a:prstGeom>
          <a:noFill/>
          <a:ln w="9525">
            <a:noFill/>
            <a:miter lim="800000"/>
            <a:headEnd/>
            <a:tailEnd/>
          </a:ln>
        </p:spPr>
      </p:pic>
      <p:pic>
        <p:nvPicPr>
          <p:cNvPr id="19462" name="Picture 5" descr="Ncccp"/>
          <p:cNvPicPr>
            <a:picLocks noChangeAspect="1" noChangeArrowheads="1"/>
          </p:cNvPicPr>
          <p:nvPr/>
        </p:nvPicPr>
        <p:blipFill>
          <a:blip r:embed="rId5"/>
          <a:srcRect/>
          <a:stretch>
            <a:fillRect/>
          </a:stretch>
        </p:blipFill>
        <p:spPr bwMode="auto">
          <a:xfrm>
            <a:off x="152400" y="5546725"/>
            <a:ext cx="1447800" cy="1020763"/>
          </a:xfrm>
          <a:prstGeom prst="rect">
            <a:avLst/>
          </a:prstGeom>
          <a:solidFill>
            <a:schemeClr val="accent1"/>
          </a:solidFill>
          <a:ln w="76200" cmpd="tri">
            <a:noFill/>
            <a:miter lim="800000"/>
            <a:headEnd/>
            <a:tailEnd/>
          </a:ln>
        </p:spPr>
      </p:pic>
      <p:pic>
        <p:nvPicPr>
          <p:cNvPr id="19463" name="Picture 5" descr="gucchd_logo_final.jpg"/>
          <p:cNvPicPr>
            <a:picLocks noChangeAspect="1"/>
          </p:cNvPicPr>
          <p:nvPr/>
        </p:nvPicPr>
        <p:blipFill>
          <a:blip r:embed="rId6"/>
          <a:srcRect/>
          <a:stretch>
            <a:fillRect/>
          </a:stretch>
        </p:blipFill>
        <p:spPr bwMode="auto">
          <a:xfrm>
            <a:off x="3440113" y="5702300"/>
            <a:ext cx="3073400" cy="728663"/>
          </a:xfrm>
          <a:prstGeom prst="rect">
            <a:avLst/>
          </a:prstGeom>
          <a:noFill/>
          <a:ln w="9525">
            <a:noFill/>
            <a:miter lim="800000"/>
            <a:headEnd/>
            <a:tailEnd/>
          </a:ln>
        </p:spPr>
      </p:pic>
      <p:sp>
        <p:nvSpPr>
          <p:cNvPr id="19464" name="Slide Number Placeholder 1"/>
          <p:cNvSpPr>
            <a:spLocks noGrp="1"/>
          </p:cNvSpPr>
          <p:nvPr>
            <p:ph type="sldNum" sz="quarter" idx="12"/>
          </p:nvPr>
        </p:nvSpPr>
        <p:spPr>
          <a:noFill/>
        </p:spPr>
        <p:txBody>
          <a:bodyPr/>
          <a:lstStyle/>
          <a:p>
            <a:fld id="{B6C7B691-078C-46D4-819A-C05E1DC1BB91}" type="slidenum">
              <a:rPr lang="en-US" smtClean="0">
                <a:cs typeface="Arial" charset="0"/>
              </a:rPr>
              <a:pPr/>
              <a:t>1</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sz="1800"/>
          </a:p>
        </p:txBody>
      </p:sp>
      <p:sp>
        <p:nvSpPr>
          <p:cNvPr id="53250" name="Line 3"/>
          <p:cNvSpPr>
            <a:spLocks noChangeShapeType="1"/>
          </p:cNvSpPr>
          <p:nvPr>
            <p:custDataLst>
              <p:tags r:id="rId2"/>
            </p:custDataLst>
          </p:nvPr>
        </p:nvSpPr>
        <p:spPr bwMode="auto">
          <a:xfrm>
            <a:off x="457200" y="1295400"/>
            <a:ext cx="8077200" cy="0"/>
          </a:xfrm>
          <a:prstGeom prst="line">
            <a:avLst/>
          </a:prstGeom>
          <a:noFill/>
          <a:ln w="38100">
            <a:solidFill>
              <a:srgbClr val="990000"/>
            </a:solidFill>
            <a:round/>
            <a:headEnd/>
            <a:tailEnd/>
          </a:ln>
        </p:spPr>
        <p:txBody>
          <a:bodyPr/>
          <a:lstStyle/>
          <a:p>
            <a:endParaRPr lang="en-US"/>
          </a:p>
        </p:txBody>
      </p:sp>
      <p:pic>
        <p:nvPicPr>
          <p:cNvPr id="53251" name="Picture 4" descr="Ncccp"/>
          <p:cNvPicPr>
            <a:picLocks noChangeAspect="1" noChangeArrowheads="1"/>
          </p:cNvPicPr>
          <p:nvPr/>
        </p:nvPicPr>
        <p:blipFill>
          <a:blip r:embed="rId5"/>
          <a:srcRect/>
          <a:stretch>
            <a:fillRect/>
          </a:stretch>
        </p:blipFill>
        <p:spPr bwMode="auto">
          <a:xfrm>
            <a:off x="8382000" y="6477000"/>
            <a:ext cx="762000" cy="398463"/>
          </a:xfrm>
          <a:prstGeom prst="rect">
            <a:avLst/>
          </a:prstGeom>
          <a:noFill/>
          <a:ln w="9525">
            <a:noFill/>
            <a:miter lim="800000"/>
            <a:headEnd/>
            <a:tailEnd/>
          </a:ln>
        </p:spPr>
      </p:pic>
      <p:sp>
        <p:nvSpPr>
          <p:cNvPr id="53252" name="Text Box 5"/>
          <p:cNvSpPr txBox="1">
            <a:spLocks noChangeArrowheads="1"/>
          </p:cNvSpPr>
          <p:nvPr/>
        </p:nvSpPr>
        <p:spPr bwMode="auto">
          <a:xfrm>
            <a:off x="6369050" y="2895600"/>
            <a:ext cx="184150" cy="366713"/>
          </a:xfrm>
          <a:prstGeom prst="rect">
            <a:avLst/>
          </a:prstGeom>
          <a:noFill/>
          <a:ln w="9525">
            <a:noFill/>
            <a:miter lim="800000"/>
            <a:headEnd/>
            <a:tailEnd/>
          </a:ln>
        </p:spPr>
        <p:txBody>
          <a:bodyPr wrap="none">
            <a:spAutoFit/>
          </a:bodyPr>
          <a:lstStyle/>
          <a:p>
            <a:endParaRPr lang="en-US" sz="1800"/>
          </a:p>
        </p:txBody>
      </p:sp>
      <p:sp>
        <p:nvSpPr>
          <p:cNvPr id="53253" name="Text Box 6"/>
          <p:cNvSpPr txBox="1">
            <a:spLocks noChangeArrowheads="1"/>
          </p:cNvSpPr>
          <p:nvPr/>
        </p:nvSpPr>
        <p:spPr bwMode="auto">
          <a:xfrm>
            <a:off x="914400" y="304800"/>
            <a:ext cx="7162800" cy="793750"/>
          </a:xfrm>
          <a:prstGeom prst="rect">
            <a:avLst/>
          </a:prstGeom>
          <a:noFill/>
          <a:ln w="9525">
            <a:noFill/>
            <a:miter lim="800000"/>
            <a:headEnd/>
            <a:tailEnd/>
          </a:ln>
        </p:spPr>
        <p:txBody>
          <a:bodyPr>
            <a:spAutoFit/>
          </a:bodyPr>
          <a:lstStyle/>
          <a:p>
            <a:pPr algn="ctr">
              <a:spcBef>
                <a:spcPct val="50000"/>
              </a:spcBef>
            </a:pPr>
            <a:r>
              <a:rPr lang="en-US" sz="2400" b="1"/>
              <a:t>Organizational Change Theories </a:t>
            </a:r>
          </a:p>
          <a:p>
            <a:pPr algn="ctr">
              <a:lnSpc>
                <a:spcPct val="40000"/>
              </a:lnSpc>
              <a:spcBef>
                <a:spcPct val="50000"/>
              </a:spcBef>
            </a:pPr>
            <a:r>
              <a:rPr lang="en-US" sz="2400" b="1"/>
              <a:t>Applied to Cultural &amp; Linguistic Competence </a:t>
            </a:r>
          </a:p>
        </p:txBody>
      </p:sp>
      <p:sp>
        <p:nvSpPr>
          <p:cNvPr id="53254" name="Text Box 7"/>
          <p:cNvSpPr txBox="1">
            <a:spLocks noChangeArrowheads="1"/>
          </p:cNvSpPr>
          <p:nvPr/>
        </p:nvSpPr>
        <p:spPr bwMode="auto">
          <a:xfrm>
            <a:off x="1143000" y="1676400"/>
            <a:ext cx="7086600" cy="915988"/>
          </a:xfrm>
          <a:prstGeom prst="rect">
            <a:avLst/>
          </a:prstGeom>
          <a:solidFill>
            <a:srgbClr val="CCFFCC"/>
          </a:solidFill>
          <a:ln w="9525">
            <a:noFill/>
            <a:miter lim="800000"/>
            <a:headEnd/>
            <a:tailEnd/>
          </a:ln>
        </p:spPr>
        <p:txBody>
          <a:bodyPr>
            <a:spAutoFit/>
          </a:bodyPr>
          <a:lstStyle/>
          <a:p>
            <a:pPr>
              <a:spcBef>
                <a:spcPct val="50000"/>
              </a:spcBef>
            </a:pPr>
            <a:r>
              <a:rPr lang="en-US" sz="1800" b="1" i="1"/>
              <a:t>Resistance</a:t>
            </a:r>
            <a:r>
              <a:rPr lang="en-US" sz="1800"/>
              <a:t> is a characteristic of any major organizational change effort and a major reason why organizational change efforts fail. (Prochaska, Prochaska and Levesque, 2001). </a:t>
            </a:r>
          </a:p>
        </p:txBody>
      </p:sp>
      <p:sp>
        <p:nvSpPr>
          <p:cNvPr id="53255" name="Text Box 8"/>
          <p:cNvSpPr txBox="1">
            <a:spLocks noChangeArrowheads="1"/>
          </p:cNvSpPr>
          <p:nvPr/>
        </p:nvSpPr>
        <p:spPr bwMode="auto">
          <a:xfrm>
            <a:off x="1143000" y="2819400"/>
            <a:ext cx="7086600" cy="1190625"/>
          </a:xfrm>
          <a:prstGeom prst="rect">
            <a:avLst/>
          </a:prstGeom>
          <a:solidFill>
            <a:srgbClr val="CCFFFF"/>
          </a:solidFill>
          <a:ln w="9525">
            <a:noFill/>
            <a:miter lim="800000"/>
            <a:headEnd/>
            <a:tailEnd/>
          </a:ln>
        </p:spPr>
        <p:txBody>
          <a:bodyPr>
            <a:spAutoFit/>
          </a:bodyPr>
          <a:lstStyle/>
          <a:p>
            <a:pPr>
              <a:spcBef>
                <a:spcPct val="50000"/>
              </a:spcBef>
            </a:pPr>
            <a:r>
              <a:rPr lang="en-US" sz="1800" b="1" i="1"/>
              <a:t>Resistance</a:t>
            </a:r>
            <a:r>
              <a:rPr lang="en-US" sz="1800"/>
              <a:t> should be expected in different stages of multicultural organizational change because the topics of prejudice, discrimination and oppression are controversial and emotionally charged. (Brantley, Frost and Razak, 1996).</a:t>
            </a:r>
            <a:r>
              <a:rPr lang="en-US" sz="1800" b="1"/>
              <a:t> </a:t>
            </a:r>
            <a:endParaRPr lang="en-US" sz="1800"/>
          </a:p>
        </p:txBody>
      </p:sp>
      <p:sp>
        <p:nvSpPr>
          <p:cNvPr id="53256" name="Text Box 9"/>
          <p:cNvSpPr txBox="1">
            <a:spLocks noChangeArrowheads="1"/>
          </p:cNvSpPr>
          <p:nvPr/>
        </p:nvSpPr>
        <p:spPr bwMode="auto">
          <a:xfrm>
            <a:off x="1143000" y="4419600"/>
            <a:ext cx="7086600" cy="1190625"/>
          </a:xfrm>
          <a:prstGeom prst="rect">
            <a:avLst/>
          </a:prstGeom>
          <a:solidFill>
            <a:srgbClr val="CCCCFF"/>
          </a:solidFill>
          <a:ln w="9525">
            <a:noFill/>
            <a:miter lim="800000"/>
            <a:headEnd/>
            <a:tailEnd/>
          </a:ln>
        </p:spPr>
        <p:txBody>
          <a:bodyPr>
            <a:spAutoFit/>
          </a:bodyPr>
          <a:lstStyle/>
          <a:p>
            <a:pPr>
              <a:spcBef>
                <a:spcPct val="50000"/>
              </a:spcBef>
            </a:pPr>
            <a:r>
              <a:rPr lang="en-US" sz="1800"/>
              <a:t>The Transtheoretical Model of Change suggests that it is  counterproductive to forge ahead with action without addressing issues such as </a:t>
            </a:r>
            <a:r>
              <a:rPr lang="en-US" sz="1800" b="1" i="1"/>
              <a:t>resistance</a:t>
            </a:r>
            <a:r>
              <a:rPr lang="en-US" sz="1800"/>
              <a:t>, that stand in the way of individual and organizational readiness for change. </a:t>
            </a:r>
          </a:p>
        </p:txBody>
      </p:sp>
      <p:sp>
        <p:nvSpPr>
          <p:cNvPr id="53257" name="Rectangle 10"/>
          <p:cNvSpPr>
            <a:spLocks noChangeArrowheads="1"/>
          </p:cNvSpPr>
          <p:nvPr/>
        </p:nvSpPr>
        <p:spPr bwMode="auto">
          <a:xfrm>
            <a:off x="381000" y="5638800"/>
            <a:ext cx="8763000" cy="549275"/>
          </a:xfrm>
          <a:prstGeom prst="rect">
            <a:avLst/>
          </a:prstGeom>
          <a:noFill/>
          <a:ln w="9525">
            <a:noFill/>
            <a:miter lim="800000"/>
            <a:headEnd/>
            <a:tailEnd/>
          </a:ln>
        </p:spPr>
        <p:txBody>
          <a:bodyPr anchor="ctr">
            <a:spAutoFit/>
          </a:bodyPr>
          <a:lstStyle/>
          <a:p>
            <a:r>
              <a:rPr lang="en-US" sz="1000" u="sng"/>
              <a:t>Data Source</a:t>
            </a:r>
            <a:r>
              <a:rPr lang="en-US" sz="1000"/>
              <a:t>:</a:t>
            </a:r>
          </a:p>
          <a:p>
            <a:r>
              <a:rPr lang="en-US" sz="1000"/>
              <a:t>Mayeno, L. Multicultural Organizational Development: A Resource for Health Equity, in Cultural Competence in Health Care Series, The California Endowment and Compasspoint Nonprofit Services, April 2007.</a:t>
            </a:r>
            <a:r>
              <a:rPr lang="en-US" sz="1000" b="1"/>
              <a:t> </a:t>
            </a:r>
          </a:p>
        </p:txBody>
      </p:sp>
      <p:sp>
        <p:nvSpPr>
          <p:cNvPr id="53258"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National Center  for Cultural Competence, 2011</a:t>
            </a:r>
          </a:p>
        </p:txBody>
      </p:sp>
      <p:sp>
        <p:nvSpPr>
          <p:cNvPr id="53259" name="Slide Number Placeholder 1"/>
          <p:cNvSpPr>
            <a:spLocks noGrp="1"/>
          </p:cNvSpPr>
          <p:nvPr>
            <p:ph type="sldNum" sz="quarter" idx="12"/>
          </p:nvPr>
        </p:nvSpPr>
        <p:spPr>
          <a:noFill/>
        </p:spPr>
        <p:txBody>
          <a:bodyPr/>
          <a:lstStyle/>
          <a:p>
            <a:fld id="{5C3F66DA-4551-4FFC-976F-AB3E866463C0}" type="slidenum">
              <a:rPr lang="en-US" smtClean="0">
                <a:cs typeface="Arial" charset="0"/>
              </a:rPr>
              <a:pPr/>
              <a:t>19</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0" y="0"/>
            <a:ext cx="9144000" cy="7016750"/>
          </a:xfrm>
          <a:prstGeom prst="rect">
            <a:avLst/>
          </a:prstGeom>
          <a:solidFill>
            <a:schemeClr val="bg1">
              <a:lumMod val="85000"/>
            </a:schemeClr>
          </a:solidFill>
        </p:spPr>
        <p:txBody>
          <a:bodyPr>
            <a:spAutoFit/>
          </a:bodyPr>
          <a:lstStyle/>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a:p>
            <a:pPr>
              <a:defRPr/>
            </a:pPr>
            <a:endParaRPr lang="en-US" dirty="0">
              <a:cs typeface="+mn-cs"/>
            </a:endParaRPr>
          </a:p>
        </p:txBody>
      </p:sp>
      <p:sp>
        <p:nvSpPr>
          <p:cNvPr id="4" name="Rounded Rectangular Callout 3"/>
          <p:cNvSpPr/>
          <p:nvPr/>
        </p:nvSpPr>
        <p:spPr>
          <a:xfrm>
            <a:off x="685800" y="228600"/>
            <a:ext cx="3581400" cy="1295400"/>
          </a:xfrm>
          <a:prstGeom prst="wedgeRoundRectCallout">
            <a:avLst>
              <a:gd name="adj1" fmla="val -20393"/>
              <a:gd name="adj2" fmla="val 112370"/>
              <a:gd name="adj3" fmla="val 16667"/>
            </a:avLst>
          </a:prstGeom>
          <a:solidFill>
            <a:schemeClr val="bg1"/>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schemeClr val="tx1"/>
              </a:solidFill>
              <a:cs typeface="Arial" pitchFamily="34" charset="0"/>
            </a:endParaRPr>
          </a:p>
          <a:p>
            <a:pPr algn="ctr">
              <a:defRPr/>
            </a:pPr>
            <a:r>
              <a:rPr lang="en-US" sz="1800" dirty="0">
                <a:solidFill>
                  <a:schemeClr val="tx1"/>
                </a:solidFill>
                <a:cs typeface="Arial" pitchFamily="34" charset="0"/>
              </a:rPr>
              <a:t>Bias </a:t>
            </a:r>
          </a:p>
          <a:p>
            <a:pPr algn="ctr">
              <a:defRPr/>
            </a:pPr>
            <a:r>
              <a:rPr lang="en-US" sz="1800" dirty="0">
                <a:solidFill>
                  <a:schemeClr val="tx1"/>
                </a:solidFill>
                <a:cs typeface="Arial" pitchFamily="34" charset="0"/>
              </a:rPr>
              <a:t>Discrimination</a:t>
            </a:r>
          </a:p>
          <a:p>
            <a:pPr algn="ctr">
              <a:defRPr/>
            </a:pPr>
            <a:r>
              <a:rPr lang="en-US" sz="1800" dirty="0">
                <a:solidFill>
                  <a:schemeClr val="tx1"/>
                </a:solidFill>
                <a:cs typeface="Arial" pitchFamily="34" charset="0"/>
              </a:rPr>
              <a:t>Marginalization </a:t>
            </a:r>
          </a:p>
          <a:p>
            <a:pPr algn="ctr">
              <a:defRPr/>
            </a:pPr>
            <a:r>
              <a:rPr lang="en-US" sz="1800" dirty="0">
                <a:solidFill>
                  <a:schemeClr val="tx1"/>
                </a:solidFill>
                <a:cs typeface="Arial" pitchFamily="34" charset="0"/>
              </a:rPr>
              <a:t>“ISMs”</a:t>
            </a:r>
          </a:p>
          <a:p>
            <a:pPr algn="ctr">
              <a:defRPr/>
            </a:pPr>
            <a:endParaRPr lang="en-US" sz="2000" dirty="0">
              <a:solidFill>
                <a:schemeClr val="tx1"/>
              </a:solidFill>
              <a:cs typeface="Arial" pitchFamily="34" charset="0"/>
            </a:endParaRPr>
          </a:p>
        </p:txBody>
      </p:sp>
      <p:sp>
        <p:nvSpPr>
          <p:cNvPr id="6" name="Rounded Rectangular Callout 5"/>
          <p:cNvSpPr/>
          <p:nvPr/>
        </p:nvSpPr>
        <p:spPr>
          <a:xfrm>
            <a:off x="5257800" y="304800"/>
            <a:ext cx="3657600" cy="1219200"/>
          </a:xfrm>
          <a:prstGeom prst="wedgeRoundRectCallout">
            <a:avLst>
              <a:gd name="adj1" fmla="val -20393"/>
              <a:gd name="adj2" fmla="val 112370"/>
              <a:gd name="adj3" fmla="val 16667"/>
            </a:avLst>
          </a:prstGeom>
          <a:solidFill>
            <a:schemeClr val="bg1"/>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dirty="0">
                <a:solidFill>
                  <a:schemeClr val="tx1"/>
                </a:solidFill>
                <a:cs typeface="Arial" pitchFamily="34" charset="0"/>
              </a:rPr>
              <a:t>Disproportionality</a:t>
            </a:r>
          </a:p>
          <a:p>
            <a:pPr algn="ctr">
              <a:defRPr/>
            </a:pPr>
            <a:r>
              <a:rPr lang="en-US" sz="2000" dirty="0">
                <a:solidFill>
                  <a:schemeClr val="tx1"/>
                </a:solidFill>
                <a:cs typeface="Arial" pitchFamily="34" charset="0"/>
              </a:rPr>
              <a:t>Inequities </a:t>
            </a:r>
          </a:p>
          <a:p>
            <a:pPr algn="ctr">
              <a:defRPr/>
            </a:pPr>
            <a:r>
              <a:rPr lang="en-US" sz="2000" dirty="0">
                <a:solidFill>
                  <a:schemeClr val="tx1"/>
                </a:solidFill>
                <a:cs typeface="Arial" pitchFamily="34" charset="0"/>
              </a:rPr>
              <a:t>Power Differentials</a:t>
            </a:r>
            <a:endParaRPr lang="en-US" sz="2000" dirty="0">
              <a:solidFill>
                <a:schemeClr val="tx1"/>
              </a:solidFill>
              <a:cs typeface="Arial" pitchFamily="34" charset="0"/>
            </a:endParaRPr>
          </a:p>
        </p:txBody>
      </p:sp>
      <p:pic>
        <p:nvPicPr>
          <p:cNvPr id="55300" name="Picture 5" descr="TABLE"/>
          <p:cNvPicPr>
            <a:picLocks noChangeAspect="1" noChangeArrowheads="1"/>
          </p:cNvPicPr>
          <p:nvPr>
            <p:custDataLst>
              <p:tags r:id="rId2"/>
            </p:custDataLst>
          </p:nvPr>
        </p:nvPicPr>
        <p:blipFill>
          <a:blip r:embed="rId6"/>
          <a:srcRect/>
          <a:stretch>
            <a:fillRect/>
          </a:stretch>
        </p:blipFill>
        <p:spPr bwMode="auto">
          <a:xfrm>
            <a:off x="1676400" y="2847975"/>
            <a:ext cx="5715000" cy="3213100"/>
          </a:xfrm>
          <a:prstGeom prst="rect">
            <a:avLst/>
          </a:prstGeom>
          <a:noFill/>
          <a:ln w="9525">
            <a:noFill/>
            <a:miter lim="800000"/>
            <a:headEnd/>
            <a:tailEnd/>
          </a:ln>
        </p:spPr>
      </p:pic>
      <p:pic>
        <p:nvPicPr>
          <p:cNvPr id="55301" name="Picture 2" descr="graphic of big gray elephant standing on conference table"/>
          <p:cNvPicPr>
            <a:picLocks noChangeAspect="1" noChangeArrowheads="1"/>
          </p:cNvPicPr>
          <p:nvPr>
            <p:custDataLst>
              <p:tags r:id="rId3"/>
            </p:custDataLst>
          </p:nvPr>
        </p:nvPicPr>
        <p:blipFill>
          <a:blip r:embed="rId7"/>
          <a:srcRect/>
          <a:stretch>
            <a:fillRect/>
          </a:stretch>
        </p:blipFill>
        <p:spPr bwMode="auto">
          <a:xfrm>
            <a:off x="2971800" y="1600200"/>
            <a:ext cx="3200400" cy="3717925"/>
          </a:xfrm>
          <a:prstGeom prst="rect">
            <a:avLst/>
          </a:prstGeom>
          <a:noFill/>
          <a:ln w="9525">
            <a:noFill/>
            <a:miter lim="800000"/>
            <a:headEnd/>
            <a:tailEnd/>
          </a:ln>
        </p:spPr>
      </p:pic>
      <p:sp>
        <p:nvSpPr>
          <p:cNvPr id="55302" name="Text Box 8"/>
          <p:cNvSpPr txBox="1">
            <a:spLocks noChangeArrowheads="1"/>
          </p:cNvSpPr>
          <p:nvPr/>
        </p:nvSpPr>
        <p:spPr bwMode="auto">
          <a:xfrm>
            <a:off x="4419600" y="6596063"/>
            <a:ext cx="4267200" cy="261937"/>
          </a:xfrm>
          <a:prstGeom prst="rect">
            <a:avLst/>
          </a:prstGeom>
          <a:noFill/>
          <a:ln w="9525">
            <a:noFill/>
            <a:miter lim="800000"/>
            <a:headEnd/>
            <a:tailEnd/>
          </a:ln>
        </p:spPr>
        <p:txBody>
          <a:bodyPr>
            <a:spAutoFit/>
          </a:bodyPr>
          <a:lstStyle/>
          <a:p>
            <a:pPr algn="r"/>
            <a:r>
              <a:rPr lang="en-US" sz="1100"/>
              <a:t>Slide Source: © 2011  -  National Center  for Cultural Competence</a:t>
            </a:r>
          </a:p>
        </p:txBody>
      </p:sp>
      <p:sp>
        <p:nvSpPr>
          <p:cNvPr id="55303" name="Slide Number Placeholder 1"/>
          <p:cNvSpPr>
            <a:spLocks noGrp="1"/>
          </p:cNvSpPr>
          <p:nvPr>
            <p:ph type="sldNum" sz="quarter" idx="12"/>
          </p:nvPr>
        </p:nvSpPr>
        <p:spPr>
          <a:noFill/>
        </p:spPr>
        <p:txBody>
          <a:bodyPr/>
          <a:lstStyle/>
          <a:p>
            <a:fld id="{DD758558-0208-4BAA-B574-BA7AEA235556}" type="slidenum">
              <a:rPr lang="en-US" smtClean="0">
                <a:cs typeface="Arial" charset="0"/>
              </a:rPr>
              <a:pPr/>
              <a:t>20</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AutoShape 2"/>
          <p:cNvSpPr>
            <a:spLocks noChangeArrowheads="1"/>
          </p:cNvSpPr>
          <p:nvPr/>
        </p:nvSpPr>
        <p:spPr bwMode="auto">
          <a:xfrm>
            <a:off x="457200" y="1181100"/>
            <a:ext cx="3048000" cy="1371600"/>
          </a:xfrm>
          <a:prstGeom prst="wedgeRoundRectCallout">
            <a:avLst>
              <a:gd name="adj1" fmla="val -45352"/>
              <a:gd name="adj2" fmla="val 70051"/>
              <a:gd name="adj3" fmla="val 16667"/>
            </a:avLst>
          </a:prstGeom>
          <a:solidFill>
            <a:schemeClr val="bg1"/>
          </a:solidFill>
          <a:ln w="19050">
            <a:solidFill>
              <a:srgbClr val="A50021"/>
            </a:solidFill>
            <a:miter lim="800000"/>
            <a:headEnd/>
            <a:tailEnd/>
          </a:ln>
        </p:spPr>
        <p:txBody>
          <a:bodyPr/>
          <a:lstStyle/>
          <a:p>
            <a:r>
              <a:rPr lang="en-US" sz="1600"/>
              <a:t>“People with disabilities are a ‘minority group.’  Why do we need to address differences in race, ethnicity, and language? </a:t>
            </a:r>
          </a:p>
        </p:txBody>
      </p:sp>
      <p:sp>
        <p:nvSpPr>
          <p:cNvPr id="56322" name="AutoShape 5"/>
          <p:cNvSpPr>
            <a:spLocks noChangeArrowheads="1"/>
          </p:cNvSpPr>
          <p:nvPr/>
        </p:nvSpPr>
        <p:spPr bwMode="auto">
          <a:xfrm>
            <a:off x="3036888" y="2830513"/>
            <a:ext cx="2590800" cy="1458912"/>
          </a:xfrm>
          <a:prstGeom prst="wedgeRectCallout">
            <a:avLst>
              <a:gd name="adj1" fmla="val -50278"/>
              <a:gd name="adj2" fmla="val 62083"/>
            </a:avLst>
          </a:prstGeom>
          <a:solidFill>
            <a:schemeClr val="bg1"/>
          </a:solidFill>
          <a:ln w="19050">
            <a:solidFill>
              <a:srgbClr val="A50021"/>
            </a:solidFill>
            <a:miter lim="800000"/>
            <a:headEnd/>
            <a:tailEnd/>
          </a:ln>
        </p:spPr>
        <p:txBody>
          <a:bodyPr/>
          <a:lstStyle/>
          <a:p>
            <a:r>
              <a:rPr lang="en-US" sz="1600"/>
              <a:t>“Board members say they want to address cultural and linguistic competence, but the money simply is not there.” </a:t>
            </a:r>
          </a:p>
        </p:txBody>
      </p:sp>
      <p:sp>
        <p:nvSpPr>
          <p:cNvPr id="56323" name="AutoShape 6"/>
          <p:cNvSpPr>
            <a:spLocks noChangeArrowheads="1"/>
          </p:cNvSpPr>
          <p:nvPr/>
        </p:nvSpPr>
        <p:spPr bwMode="auto">
          <a:xfrm>
            <a:off x="4038600" y="1181100"/>
            <a:ext cx="3657600" cy="1143000"/>
          </a:xfrm>
          <a:prstGeom prst="wedgeRectCallout">
            <a:avLst>
              <a:gd name="adj1" fmla="val -40648"/>
              <a:gd name="adj2" fmla="val 73194"/>
            </a:avLst>
          </a:prstGeom>
          <a:solidFill>
            <a:schemeClr val="bg1"/>
          </a:solidFill>
          <a:ln w="19050">
            <a:solidFill>
              <a:srgbClr val="A50021"/>
            </a:solidFill>
            <a:miter lim="800000"/>
            <a:headEnd/>
            <a:tailEnd/>
          </a:ln>
        </p:spPr>
        <p:txBody>
          <a:bodyPr/>
          <a:lstStyle/>
          <a:p>
            <a:r>
              <a:rPr lang="en-US" sz="1600"/>
              <a:t>“Some staff and self-advocates make negative statements about immigrant groups and people of color.  I never know what to say in these situations.” </a:t>
            </a:r>
          </a:p>
        </p:txBody>
      </p:sp>
      <p:sp>
        <p:nvSpPr>
          <p:cNvPr id="56324" name="Text Box 8"/>
          <p:cNvSpPr txBox="1">
            <a:spLocks noChangeArrowheads="1"/>
          </p:cNvSpPr>
          <p:nvPr/>
        </p:nvSpPr>
        <p:spPr bwMode="auto">
          <a:xfrm>
            <a:off x="152400" y="152400"/>
            <a:ext cx="8991600" cy="892175"/>
          </a:xfrm>
          <a:prstGeom prst="rect">
            <a:avLst/>
          </a:prstGeom>
          <a:noFill/>
          <a:ln w="9525">
            <a:noFill/>
            <a:miter lim="800000"/>
            <a:headEnd/>
            <a:tailEnd/>
          </a:ln>
        </p:spPr>
        <p:txBody>
          <a:bodyPr>
            <a:spAutoFit/>
          </a:bodyPr>
          <a:lstStyle/>
          <a:p>
            <a:pPr algn="ctr">
              <a:spcBef>
                <a:spcPct val="50000"/>
              </a:spcBef>
            </a:pPr>
            <a:r>
              <a:rPr lang="en-US" b="1">
                <a:solidFill>
                  <a:srgbClr val="A50021"/>
                </a:solidFill>
              </a:rPr>
              <a:t>LEADING CULTURAL AND LINGUISTIC COMPETENCE: Common Attitudinal and Structural Barriers </a:t>
            </a:r>
          </a:p>
        </p:txBody>
      </p:sp>
      <p:sp>
        <p:nvSpPr>
          <p:cNvPr id="56325" name="AutoShape 2"/>
          <p:cNvSpPr>
            <a:spLocks noChangeArrowheads="1"/>
          </p:cNvSpPr>
          <p:nvPr/>
        </p:nvSpPr>
        <p:spPr bwMode="auto">
          <a:xfrm>
            <a:off x="4141788" y="4484688"/>
            <a:ext cx="2971800" cy="1219200"/>
          </a:xfrm>
          <a:prstGeom prst="wedgeRoundRectCallout">
            <a:avLst>
              <a:gd name="adj1" fmla="val -45352"/>
              <a:gd name="adj2" fmla="val 70051"/>
              <a:gd name="adj3" fmla="val 16667"/>
            </a:avLst>
          </a:prstGeom>
          <a:solidFill>
            <a:schemeClr val="bg1"/>
          </a:solidFill>
          <a:ln w="19050">
            <a:solidFill>
              <a:srgbClr val="A50021"/>
            </a:solidFill>
            <a:miter lim="800000"/>
            <a:headEnd/>
            <a:tailEnd/>
          </a:ln>
        </p:spPr>
        <p:txBody>
          <a:bodyPr/>
          <a:lstStyle/>
          <a:p>
            <a:r>
              <a:rPr lang="en-US" sz="1600"/>
              <a:t>“If I am asked to learn about cultural competence, then they must be implying that I am incompetent!”</a:t>
            </a:r>
          </a:p>
        </p:txBody>
      </p:sp>
      <p:sp>
        <p:nvSpPr>
          <p:cNvPr id="56326" name="AutoShape 2"/>
          <p:cNvSpPr>
            <a:spLocks noChangeArrowheads="1"/>
          </p:cNvSpPr>
          <p:nvPr/>
        </p:nvSpPr>
        <p:spPr bwMode="auto">
          <a:xfrm>
            <a:off x="533400" y="3200400"/>
            <a:ext cx="2176463" cy="1893888"/>
          </a:xfrm>
          <a:prstGeom prst="wedgeRoundRectCallout">
            <a:avLst>
              <a:gd name="adj1" fmla="val -45352"/>
              <a:gd name="adj2" fmla="val 70051"/>
              <a:gd name="adj3" fmla="val 16667"/>
            </a:avLst>
          </a:prstGeom>
          <a:solidFill>
            <a:schemeClr val="bg1"/>
          </a:solidFill>
          <a:ln w="19050">
            <a:solidFill>
              <a:srgbClr val="A50021"/>
            </a:solidFill>
            <a:miter lim="800000"/>
            <a:headEnd/>
            <a:tailEnd/>
          </a:ln>
        </p:spPr>
        <p:txBody>
          <a:bodyPr/>
          <a:lstStyle/>
          <a:p>
            <a:r>
              <a:rPr lang="en-US" sz="1600"/>
              <a:t>“Why should people with disabilities from other racial and ethnic groups get special treatment?”</a:t>
            </a:r>
          </a:p>
        </p:txBody>
      </p:sp>
      <p:sp>
        <p:nvSpPr>
          <p:cNvPr id="56327" name="AutoShape 2"/>
          <p:cNvSpPr>
            <a:spLocks noChangeArrowheads="1"/>
          </p:cNvSpPr>
          <p:nvPr/>
        </p:nvSpPr>
        <p:spPr bwMode="auto">
          <a:xfrm>
            <a:off x="6324600" y="2830513"/>
            <a:ext cx="2362200" cy="1208087"/>
          </a:xfrm>
          <a:prstGeom prst="wedgeRoundRectCallout">
            <a:avLst>
              <a:gd name="adj1" fmla="val -45352"/>
              <a:gd name="adj2" fmla="val 70051"/>
              <a:gd name="adj3" fmla="val 16667"/>
            </a:avLst>
          </a:prstGeom>
          <a:solidFill>
            <a:schemeClr val="bg1"/>
          </a:solidFill>
          <a:ln w="19050">
            <a:solidFill>
              <a:srgbClr val="A50021"/>
            </a:solidFill>
            <a:miter lim="800000"/>
            <a:headEnd/>
            <a:tailEnd/>
          </a:ln>
        </p:spPr>
        <p:txBody>
          <a:bodyPr/>
          <a:lstStyle/>
          <a:p>
            <a:r>
              <a:rPr lang="en-US" sz="1600"/>
              <a:t>“I have already taken two workshops on cultural competence.” </a:t>
            </a:r>
          </a:p>
        </p:txBody>
      </p:sp>
      <p:sp>
        <p:nvSpPr>
          <p:cNvPr id="56328" name="Text Box 6"/>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latin typeface="Calibri" pitchFamily="34" charset="0"/>
            </a:endParaRPr>
          </a:p>
        </p:txBody>
      </p:sp>
      <p:pic>
        <p:nvPicPr>
          <p:cNvPr id="56329" name="Picture 4" descr="Nccc logo"/>
          <p:cNvPicPr>
            <a:picLocks noChangeAspect="1" noChangeArrowheads="1"/>
          </p:cNvPicPr>
          <p:nvPr>
            <p:custDataLst>
              <p:tags r:id="rId2"/>
            </p:custDataLst>
          </p:nvPr>
        </p:nvPicPr>
        <p:blipFill>
          <a:blip r:embed="rId5"/>
          <a:srcRect/>
          <a:stretch>
            <a:fillRect/>
          </a:stretch>
        </p:blipFill>
        <p:spPr bwMode="auto">
          <a:xfrm>
            <a:off x="8382000" y="6477000"/>
            <a:ext cx="762000" cy="398463"/>
          </a:xfrm>
          <a:prstGeom prst="rect">
            <a:avLst/>
          </a:prstGeom>
          <a:noFill/>
          <a:ln w="9525">
            <a:noFill/>
            <a:miter lim="800000"/>
            <a:headEnd/>
            <a:tailEnd/>
          </a:ln>
        </p:spPr>
      </p:pic>
      <p:sp>
        <p:nvSpPr>
          <p:cNvPr id="56330"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National Center  for Cultural Competence, 2011</a:t>
            </a:r>
          </a:p>
        </p:txBody>
      </p:sp>
      <p:sp>
        <p:nvSpPr>
          <p:cNvPr id="56331" name="Slide Number Placeholder 1"/>
          <p:cNvSpPr>
            <a:spLocks noGrp="1"/>
          </p:cNvSpPr>
          <p:nvPr>
            <p:ph type="sldNum" sz="quarter" idx="12"/>
          </p:nvPr>
        </p:nvSpPr>
        <p:spPr>
          <a:noFill/>
        </p:spPr>
        <p:txBody>
          <a:bodyPr/>
          <a:lstStyle/>
          <a:p>
            <a:fld id="{4A81C3F7-5315-40AD-B797-11371D27EEA4}" type="slidenum">
              <a:rPr lang="en-US" smtClean="0">
                <a:cs typeface="Arial" charset="0"/>
              </a:rPr>
              <a:pPr/>
              <a:t>21</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1905000" y="228600"/>
            <a:ext cx="6629400" cy="1036638"/>
          </a:xfrm>
        </p:spPr>
        <p:txBody>
          <a:bodyPr/>
          <a:lstStyle/>
          <a:p>
            <a:pPr eaLnBrk="1" hangingPunct="1"/>
            <a:r>
              <a:rPr lang="en-US" smtClean="0"/>
              <a:t>The Work of Leadership</a:t>
            </a:r>
          </a:p>
        </p:txBody>
      </p:sp>
      <p:sp>
        <p:nvSpPr>
          <p:cNvPr id="17411" name="Rectangle 3"/>
          <p:cNvSpPr>
            <a:spLocks noGrp="1" noChangeArrowheads="1"/>
          </p:cNvSpPr>
          <p:nvPr>
            <p:ph type="body" idx="1"/>
          </p:nvPr>
        </p:nvSpPr>
        <p:spPr>
          <a:xfrm>
            <a:off x="1500188" y="1524000"/>
            <a:ext cx="7339012" cy="4267200"/>
          </a:xfrm>
          <a:solidFill>
            <a:schemeClr val="bg1">
              <a:lumMod val="85000"/>
            </a:schemeClr>
          </a:solidFill>
        </p:spPr>
        <p:txBody>
          <a:bodyPr/>
          <a:lstStyle/>
          <a:p>
            <a:pPr marL="0" indent="0" eaLnBrk="1" hangingPunct="1">
              <a:lnSpc>
                <a:spcPts val="3000"/>
              </a:lnSpc>
              <a:spcBef>
                <a:spcPts val="1200"/>
              </a:spcBef>
              <a:buFontTx/>
              <a:buNone/>
              <a:defRPr/>
            </a:pPr>
            <a:endParaRPr lang="en-US" sz="3400" dirty="0" smtClean="0"/>
          </a:p>
          <a:p>
            <a:pPr eaLnBrk="1" hangingPunct="1">
              <a:lnSpc>
                <a:spcPts val="3000"/>
              </a:lnSpc>
              <a:spcBef>
                <a:spcPts val="1200"/>
              </a:spcBef>
              <a:buFontTx/>
              <a:buBlip>
                <a:blip r:embed="rId4"/>
              </a:buBlip>
              <a:defRPr/>
            </a:pPr>
            <a:r>
              <a:rPr lang="en-US" sz="3400" dirty="0" smtClean="0"/>
              <a:t>Get on the Balcony</a:t>
            </a:r>
          </a:p>
          <a:p>
            <a:pPr eaLnBrk="1" hangingPunct="1">
              <a:lnSpc>
                <a:spcPts val="3000"/>
              </a:lnSpc>
              <a:spcBef>
                <a:spcPts val="1200"/>
              </a:spcBef>
              <a:buFontTx/>
              <a:buBlip>
                <a:blip r:embed="rId4"/>
              </a:buBlip>
              <a:defRPr/>
            </a:pPr>
            <a:r>
              <a:rPr lang="en-US" sz="3400" dirty="0" smtClean="0"/>
              <a:t> Identify the Adaptive Challenge</a:t>
            </a:r>
          </a:p>
          <a:p>
            <a:pPr eaLnBrk="1" hangingPunct="1">
              <a:lnSpc>
                <a:spcPts val="3000"/>
              </a:lnSpc>
              <a:spcBef>
                <a:spcPts val="1200"/>
              </a:spcBef>
              <a:buFontTx/>
              <a:buBlip>
                <a:blip r:embed="rId4"/>
              </a:buBlip>
              <a:defRPr/>
            </a:pPr>
            <a:r>
              <a:rPr lang="en-US" sz="3400" dirty="0" smtClean="0"/>
              <a:t> Regulate Distress</a:t>
            </a:r>
          </a:p>
          <a:p>
            <a:pPr eaLnBrk="1" hangingPunct="1">
              <a:lnSpc>
                <a:spcPts val="3000"/>
              </a:lnSpc>
              <a:spcBef>
                <a:spcPts val="1200"/>
              </a:spcBef>
              <a:buFontTx/>
              <a:buBlip>
                <a:blip r:embed="rId4"/>
              </a:buBlip>
              <a:defRPr/>
            </a:pPr>
            <a:r>
              <a:rPr lang="en-US" sz="3400" dirty="0" smtClean="0"/>
              <a:t> Maintain Disciplined Attention</a:t>
            </a:r>
          </a:p>
          <a:p>
            <a:pPr eaLnBrk="1" hangingPunct="1">
              <a:lnSpc>
                <a:spcPts val="3000"/>
              </a:lnSpc>
              <a:spcBef>
                <a:spcPts val="1200"/>
              </a:spcBef>
              <a:buFontTx/>
              <a:buBlip>
                <a:blip r:embed="rId4"/>
              </a:buBlip>
              <a:defRPr/>
            </a:pPr>
            <a:r>
              <a:rPr lang="en-US" sz="3400" dirty="0" smtClean="0"/>
              <a:t> Give the Work Back to the People</a:t>
            </a:r>
          </a:p>
          <a:p>
            <a:pPr eaLnBrk="1" hangingPunct="1">
              <a:lnSpc>
                <a:spcPts val="3000"/>
              </a:lnSpc>
              <a:spcBef>
                <a:spcPts val="1200"/>
              </a:spcBef>
              <a:buFontTx/>
              <a:buBlip>
                <a:blip r:embed="rId4"/>
              </a:buBlip>
              <a:defRPr/>
            </a:pPr>
            <a:r>
              <a:rPr lang="en-US" sz="3400" dirty="0" smtClean="0"/>
              <a:t> Protect All Voices</a:t>
            </a:r>
          </a:p>
          <a:p>
            <a:pPr marL="176213" indent="-176213" eaLnBrk="1" hangingPunct="1">
              <a:lnSpc>
                <a:spcPts val="3000"/>
              </a:lnSpc>
              <a:spcBef>
                <a:spcPts val="1200"/>
              </a:spcBef>
              <a:buFontTx/>
              <a:buNone/>
              <a:defRPr/>
            </a:pPr>
            <a:r>
              <a:rPr lang="en-US" sz="1500" dirty="0" smtClean="0"/>
              <a:t>Heifetz, Ron, </a:t>
            </a:r>
            <a:r>
              <a:rPr lang="en-US" sz="1500" u="sng" dirty="0" smtClean="0"/>
              <a:t>Leadership without Easy Answers</a:t>
            </a:r>
            <a:r>
              <a:rPr lang="en-US" sz="1500" dirty="0" smtClean="0"/>
              <a:t>, 1996</a:t>
            </a:r>
          </a:p>
        </p:txBody>
      </p:sp>
      <p:sp>
        <p:nvSpPr>
          <p:cNvPr id="58371" name="Text Box 6"/>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latin typeface="Calibri" pitchFamily="34" charset="0"/>
            </a:endParaRPr>
          </a:p>
        </p:txBody>
      </p:sp>
      <p:pic>
        <p:nvPicPr>
          <p:cNvPr id="58372" name="Picture 9" descr="Nccc logo"/>
          <p:cNvPicPr>
            <a:picLocks noChangeAspect="1" noChangeArrowheads="1"/>
          </p:cNvPicPr>
          <p:nvPr>
            <p:custDataLst>
              <p:tags r:id="rId1"/>
            </p:custDataLst>
          </p:nvPr>
        </p:nvPicPr>
        <p:blipFill>
          <a:blip r:embed="rId5"/>
          <a:srcRect/>
          <a:stretch>
            <a:fillRect/>
          </a:stretch>
        </p:blipFill>
        <p:spPr bwMode="auto">
          <a:xfrm>
            <a:off x="8382000" y="6477000"/>
            <a:ext cx="762000" cy="398463"/>
          </a:xfrm>
          <a:prstGeom prst="rect">
            <a:avLst/>
          </a:prstGeom>
          <a:noFill/>
          <a:ln w="9525">
            <a:noFill/>
            <a:miter lim="800000"/>
            <a:headEnd/>
            <a:tailEnd/>
          </a:ln>
        </p:spPr>
      </p:pic>
      <p:sp>
        <p:nvSpPr>
          <p:cNvPr id="58373"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National Center  for Cultural Competence, 2011</a:t>
            </a:r>
          </a:p>
        </p:txBody>
      </p:sp>
      <p:pic>
        <p:nvPicPr>
          <p:cNvPr id="58374" name="Picture 7" descr="book cover - Leadership Without Easy Answers by Ronald A. Heifetz"/>
          <p:cNvPicPr>
            <a:picLocks noChangeAspect="1"/>
          </p:cNvPicPr>
          <p:nvPr/>
        </p:nvPicPr>
        <p:blipFill>
          <a:blip r:embed="rId6"/>
          <a:srcRect/>
          <a:stretch>
            <a:fillRect/>
          </a:stretch>
        </p:blipFill>
        <p:spPr bwMode="auto">
          <a:xfrm>
            <a:off x="0" y="0"/>
            <a:ext cx="1500188" cy="2274888"/>
          </a:xfrm>
          <a:prstGeom prst="rect">
            <a:avLst/>
          </a:prstGeom>
          <a:noFill/>
          <a:ln w="9525">
            <a:noFill/>
            <a:miter lim="800000"/>
            <a:headEnd/>
            <a:tailEnd/>
          </a:ln>
        </p:spPr>
      </p:pic>
      <p:sp>
        <p:nvSpPr>
          <p:cNvPr id="58375" name="Slide Number Placeholder 1"/>
          <p:cNvSpPr>
            <a:spLocks noGrp="1"/>
          </p:cNvSpPr>
          <p:nvPr>
            <p:ph type="sldNum" sz="quarter" idx="12"/>
          </p:nvPr>
        </p:nvSpPr>
        <p:spPr>
          <a:noFill/>
        </p:spPr>
        <p:txBody>
          <a:bodyPr/>
          <a:lstStyle/>
          <a:p>
            <a:fld id="{AA0474EB-8C18-41BA-84DA-02EB684289BF}" type="slidenum">
              <a:rPr lang="en-US" smtClean="0">
                <a:cs typeface="Arial" charset="0"/>
              </a:rPr>
              <a:pPr/>
              <a:t>22</a:t>
            </a:fld>
            <a:endParaRPr lang="en-US" smtClean="0">
              <a:cs typeface="Arial"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ext Box 6"/>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latin typeface="Calibri" pitchFamily="34" charset="0"/>
            </a:endParaRPr>
          </a:p>
        </p:txBody>
      </p:sp>
      <p:sp>
        <p:nvSpPr>
          <p:cNvPr id="59394" name="Text Box 7"/>
          <p:cNvSpPr txBox="1">
            <a:spLocks noChangeArrowheads="1"/>
          </p:cNvSpPr>
          <p:nvPr/>
        </p:nvSpPr>
        <p:spPr bwMode="auto">
          <a:xfrm>
            <a:off x="0" y="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lgn="ctr">
              <a:spcBef>
                <a:spcPct val="50000"/>
              </a:spcBef>
            </a:pPr>
            <a:endParaRPr lang="en-US" sz="3200">
              <a:solidFill>
                <a:schemeClr val="bg1"/>
              </a:solidFill>
              <a:latin typeface="Calibri" pitchFamily="34" charset="0"/>
            </a:endParaRPr>
          </a:p>
        </p:txBody>
      </p:sp>
      <p:pic>
        <p:nvPicPr>
          <p:cNvPr id="59395" name="Picture 9" descr="Nccc logo"/>
          <p:cNvPicPr>
            <a:picLocks noChangeAspect="1" noChangeArrowheads="1"/>
          </p:cNvPicPr>
          <p:nvPr>
            <p:custDataLst>
              <p:tags r:id="rId2"/>
            </p:custDataLst>
          </p:nvPr>
        </p:nvPicPr>
        <p:blipFill>
          <a:blip r:embed="rId15"/>
          <a:srcRect/>
          <a:stretch>
            <a:fillRect/>
          </a:stretch>
        </p:blipFill>
        <p:spPr bwMode="auto">
          <a:xfrm>
            <a:off x="8382000" y="6477000"/>
            <a:ext cx="762000" cy="398463"/>
          </a:xfrm>
          <a:prstGeom prst="rect">
            <a:avLst/>
          </a:prstGeom>
          <a:noFill/>
          <a:ln w="9525">
            <a:noFill/>
            <a:miter lim="800000"/>
            <a:headEnd/>
            <a:tailEnd/>
          </a:ln>
        </p:spPr>
      </p:pic>
      <p:sp>
        <p:nvSpPr>
          <p:cNvPr id="59396" name="Rectangle 5"/>
          <p:cNvSpPr>
            <a:spLocks noChangeArrowheads="1"/>
          </p:cNvSpPr>
          <p:nvPr/>
        </p:nvSpPr>
        <p:spPr bwMode="auto">
          <a:xfrm>
            <a:off x="0" y="609600"/>
            <a:ext cx="2590800" cy="5638800"/>
          </a:xfrm>
          <a:prstGeom prst="rect">
            <a:avLst/>
          </a:prstGeom>
          <a:solidFill>
            <a:srgbClr val="FFCC66"/>
          </a:solidFill>
          <a:ln w="57150">
            <a:noFill/>
            <a:miter lim="800000"/>
            <a:headEnd/>
            <a:tailEnd/>
          </a:ln>
        </p:spPr>
        <p:txBody>
          <a:bodyPr/>
          <a:lstStyle/>
          <a:p>
            <a:pPr algn="ctr"/>
            <a:r>
              <a:rPr lang="en-US" sz="2800"/>
              <a:t>Leadership is a set of personal attributes, qualities, and skills either intuitive and/or acquired that rouses and motivates others. (</a:t>
            </a:r>
            <a:r>
              <a:rPr lang="en-US" sz="2000"/>
              <a:t>Northouse, 2001).  </a:t>
            </a:r>
          </a:p>
        </p:txBody>
      </p:sp>
      <p:sp>
        <p:nvSpPr>
          <p:cNvPr id="59397" name="Text Box 8"/>
          <p:cNvSpPr txBox="1">
            <a:spLocks noChangeArrowheads="1"/>
          </p:cNvSpPr>
          <p:nvPr/>
        </p:nvSpPr>
        <p:spPr bwMode="auto">
          <a:xfrm>
            <a:off x="3962400" y="6477000"/>
            <a:ext cx="4440238" cy="261938"/>
          </a:xfrm>
          <a:prstGeom prst="rect">
            <a:avLst/>
          </a:prstGeom>
          <a:noFill/>
          <a:ln w="9525">
            <a:noFill/>
            <a:miter lim="800000"/>
            <a:headEnd/>
            <a:tailEnd/>
          </a:ln>
        </p:spPr>
        <p:txBody>
          <a:bodyPr>
            <a:spAutoFit/>
          </a:bodyPr>
          <a:lstStyle/>
          <a:p>
            <a:r>
              <a:rPr lang="en-US" sz="1100">
                <a:solidFill>
                  <a:schemeClr val="bg1"/>
                </a:solidFill>
              </a:rPr>
              <a:t>Slide Source:  National Center  for Cultural Competence, 2011  </a:t>
            </a:r>
          </a:p>
        </p:txBody>
      </p:sp>
      <p:sp>
        <p:nvSpPr>
          <p:cNvPr id="25" name="Flowchart: Sort 24"/>
          <p:cNvSpPr/>
          <p:nvPr>
            <p:custDataLst>
              <p:tags r:id="rId3"/>
            </p:custDataLst>
          </p:nvPr>
        </p:nvSpPr>
        <p:spPr>
          <a:xfrm>
            <a:off x="4191000" y="838200"/>
            <a:ext cx="4114800" cy="4953000"/>
          </a:xfrm>
          <a:prstGeom prst="flowChartSort">
            <a:avLst/>
          </a:prstGeom>
          <a:solidFill>
            <a:srgbClr val="FFCC66"/>
          </a:solid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399" name="TextBox 25"/>
          <p:cNvSpPr txBox="1">
            <a:spLocks noChangeArrowheads="1"/>
          </p:cNvSpPr>
          <p:nvPr/>
        </p:nvSpPr>
        <p:spPr bwMode="auto">
          <a:xfrm>
            <a:off x="5334000" y="1905000"/>
            <a:ext cx="1981200" cy="1200150"/>
          </a:xfrm>
          <a:prstGeom prst="rect">
            <a:avLst/>
          </a:prstGeom>
          <a:noFill/>
          <a:ln w="9525">
            <a:noFill/>
            <a:miter lim="800000"/>
            <a:headEnd/>
            <a:tailEnd/>
          </a:ln>
        </p:spPr>
        <p:txBody>
          <a:bodyPr>
            <a:spAutoFit/>
          </a:bodyPr>
          <a:lstStyle/>
          <a:p>
            <a:pPr algn="ctr"/>
            <a:r>
              <a:rPr lang="en-US" sz="2400"/>
              <a:t>Leadership</a:t>
            </a:r>
          </a:p>
          <a:p>
            <a:pPr algn="ctr"/>
            <a:r>
              <a:rPr lang="en-US" sz="2400"/>
              <a:t>by </a:t>
            </a:r>
          </a:p>
          <a:p>
            <a:pPr algn="ctr"/>
            <a:r>
              <a:rPr lang="en-US" sz="2400"/>
              <a:t>Position </a:t>
            </a:r>
          </a:p>
        </p:txBody>
      </p:sp>
      <p:sp>
        <p:nvSpPr>
          <p:cNvPr id="59400" name="TextBox 26"/>
          <p:cNvSpPr txBox="1">
            <a:spLocks noChangeArrowheads="1"/>
          </p:cNvSpPr>
          <p:nvPr/>
        </p:nvSpPr>
        <p:spPr bwMode="auto">
          <a:xfrm>
            <a:off x="5334000" y="3429000"/>
            <a:ext cx="1981200" cy="1200150"/>
          </a:xfrm>
          <a:prstGeom prst="rect">
            <a:avLst/>
          </a:prstGeom>
          <a:noFill/>
          <a:ln w="9525">
            <a:noFill/>
            <a:miter lim="800000"/>
            <a:headEnd/>
            <a:tailEnd/>
          </a:ln>
        </p:spPr>
        <p:txBody>
          <a:bodyPr>
            <a:spAutoFit/>
          </a:bodyPr>
          <a:lstStyle/>
          <a:p>
            <a:pPr algn="ctr"/>
            <a:r>
              <a:rPr lang="en-US" sz="2400"/>
              <a:t>Leadership</a:t>
            </a:r>
          </a:p>
          <a:p>
            <a:pPr algn="ctr"/>
            <a:r>
              <a:rPr lang="en-US" sz="2400"/>
              <a:t>by </a:t>
            </a:r>
          </a:p>
          <a:p>
            <a:pPr algn="ctr"/>
            <a:r>
              <a:rPr lang="en-US" sz="2400"/>
              <a:t>Influence </a:t>
            </a:r>
          </a:p>
        </p:txBody>
      </p:sp>
      <p:sp>
        <p:nvSpPr>
          <p:cNvPr id="33" name="Circular Arrow 32"/>
          <p:cNvSpPr/>
          <p:nvPr>
            <p:custDataLst>
              <p:tags r:id="rId4"/>
            </p:custDataLst>
          </p:nvPr>
        </p:nvSpPr>
        <p:spPr>
          <a:xfrm rot="5400000">
            <a:off x="7810500" y="2628900"/>
            <a:ext cx="990600" cy="1219200"/>
          </a:xfrm>
          <a:prstGeom prst="circularArrow">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4" name="Circular Arrow 33"/>
          <p:cNvSpPr/>
          <p:nvPr>
            <p:custDataLst>
              <p:tags r:id="rId5"/>
            </p:custDataLst>
          </p:nvPr>
        </p:nvSpPr>
        <p:spPr>
          <a:xfrm rot="16200000">
            <a:off x="3695700" y="2705100"/>
            <a:ext cx="990600" cy="1219200"/>
          </a:xfrm>
          <a:prstGeom prst="circularArrow">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pic>
        <p:nvPicPr>
          <p:cNvPr id="59403" name="Picture 34" descr="smiling male with grey hair"/>
          <p:cNvPicPr>
            <a:picLocks noChangeAspect="1"/>
          </p:cNvPicPr>
          <p:nvPr>
            <p:custDataLst>
              <p:tags r:id="rId6"/>
            </p:custDataLst>
          </p:nvPr>
        </p:nvPicPr>
        <p:blipFill>
          <a:blip r:embed="rId16"/>
          <a:srcRect/>
          <a:stretch>
            <a:fillRect/>
          </a:stretch>
        </p:blipFill>
        <p:spPr bwMode="auto">
          <a:xfrm>
            <a:off x="3581400" y="609600"/>
            <a:ext cx="1619250" cy="1076325"/>
          </a:xfrm>
          <a:prstGeom prst="rect">
            <a:avLst/>
          </a:prstGeom>
          <a:noFill/>
          <a:ln w="9525">
            <a:noFill/>
            <a:miter lim="800000"/>
            <a:headEnd/>
            <a:tailEnd/>
          </a:ln>
        </p:spPr>
      </p:pic>
      <p:pic>
        <p:nvPicPr>
          <p:cNvPr id="59404" name="Picture 7" descr="smiling Asian woman"/>
          <p:cNvPicPr>
            <a:picLocks noChangeAspect="1" noChangeArrowheads="1"/>
          </p:cNvPicPr>
          <p:nvPr>
            <p:custDataLst>
              <p:tags r:id="rId7"/>
            </p:custDataLst>
          </p:nvPr>
        </p:nvPicPr>
        <p:blipFill>
          <a:blip r:embed="rId17"/>
          <a:srcRect/>
          <a:stretch>
            <a:fillRect/>
          </a:stretch>
        </p:blipFill>
        <p:spPr bwMode="auto">
          <a:xfrm>
            <a:off x="3657600" y="5181600"/>
            <a:ext cx="1295400" cy="863600"/>
          </a:xfrm>
          <a:prstGeom prst="rect">
            <a:avLst/>
          </a:prstGeom>
          <a:noFill/>
          <a:ln w="9525">
            <a:noFill/>
            <a:miter lim="800000"/>
            <a:headEnd/>
            <a:tailEnd/>
          </a:ln>
        </p:spPr>
      </p:pic>
      <p:pic>
        <p:nvPicPr>
          <p:cNvPr id="59405" name="Picture 9" descr="three men - one Asian, one Caucasian, one African American"/>
          <p:cNvPicPr>
            <a:picLocks noChangeAspect="1" noChangeArrowheads="1"/>
          </p:cNvPicPr>
          <p:nvPr>
            <p:custDataLst>
              <p:tags r:id="rId8"/>
            </p:custDataLst>
          </p:nvPr>
        </p:nvPicPr>
        <p:blipFill>
          <a:blip r:embed="rId18"/>
          <a:srcRect/>
          <a:stretch>
            <a:fillRect/>
          </a:stretch>
        </p:blipFill>
        <p:spPr bwMode="auto">
          <a:xfrm>
            <a:off x="2895600" y="3886200"/>
            <a:ext cx="1570038" cy="1046163"/>
          </a:xfrm>
          <a:prstGeom prst="rect">
            <a:avLst/>
          </a:prstGeom>
          <a:noFill/>
          <a:ln w="9525">
            <a:noFill/>
            <a:miter lim="800000"/>
            <a:headEnd/>
            <a:tailEnd/>
          </a:ln>
        </p:spPr>
      </p:pic>
      <p:pic>
        <p:nvPicPr>
          <p:cNvPr id="59406" name="Picture 40" descr="American Indian woman"/>
          <p:cNvPicPr>
            <a:picLocks noChangeAspect="1"/>
          </p:cNvPicPr>
          <p:nvPr>
            <p:custDataLst>
              <p:tags r:id="rId9"/>
            </p:custDataLst>
          </p:nvPr>
        </p:nvPicPr>
        <p:blipFill>
          <a:blip r:embed="rId19"/>
          <a:srcRect/>
          <a:stretch>
            <a:fillRect/>
          </a:stretch>
        </p:blipFill>
        <p:spPr bwMode="auto">
          <a:xfrm>
            <a:off x="2819400" y="1905000"/>
            <a:ext cx="895350" cy="1152525"/>
          </a:xfrm>
          <a:prstGeom prst="rect">
            <a:avLst/>
          </a:prstGeom>
          <a:noFill/>
          <a:ln w="9525">
            <a:noFill/>
            <a:miter lim="800000"/>
            <a:headEnd/>
            <a:tailEnd/>
          </a:ln>
        </p:spPr>
      </p:pic>
      <p:pic>
        <p:nvPicPr>
          <p:cNvPr id="59407" name="Picture 41" descr="young woman with braid"/>
          <p:cNvPicPr>
            <a:picLocks noChangeAspect="1"/>
          </p:cNvPicPr>
          <p:nvPr>
            <p:custDataLst>
              <p:tags r:id="rId10"/>
            </p:custDataLst>
          </p:nvPr>
        </p:nvPicPr>
        <p:blipFill>
          <a:blip r:embed="rId20"/>
          <a:srcRect/>
          <a:stretch>
            <a:fillRect/>
          </a:stretch>
        </p:blipFill>
        <p:spPr bwMode="auto">
          <a:xfrm>
            <a:off x="7543800" y="838200"/>
            <a:ext cx="1266825" cy="1266825"/>
          </a:xfrm>
          <a:prstGeom prst="rect">
            <a:avLst/>
          </a:prstGeom>
          <a:noFill/>
          <a:ln w="9525">
            <a:noFill/>
            <a:miter lim="800000"/>
            <a:headEnd/>
            <a:tailEnd/>
          </a:ln>
        </p:spPr>
      </p:pic>
      <p:pic>
        <p:nvPicPr>
          <p:cNvPr id="59408" name="Picture 42" descr="young African American guy"/>
          <p:cNvPicPr>
            <a:picLocks noChangeAspect="1"/>
          </p:cNvPicPr>
          <p:nvPr>
            <p:custDataLst>
              <p:tags r:id="rId11"/>
            </p:custDataLst>
          </p:nvPr>
        </p:nvPicPr>
        <p:blipFill>
          <a:blip r:embed="rId21"/>
          <a:srcRect/>
          <a:stretch>
            <a:fillRect/>
          </a:stretch>
        </p:blipFill>
        <p:spPr bwMode="auto">
          <a:xfrm>
            <a:off x="8001000" y="3733800"/>
            <a:ext cx="817563" cy="1230313"/>
          </a:xfrm>
          <a:prstGeom prst="rect">
            <a:avLst/>
          </a:prstGeom>
          <a:noFill/>
          <a:ln w="9525">
            <a:noFill/>
            <a:miter lim="800000"/>
            <a:headEnd/>
            <a:tailEnd/>
          </a:ln>
        </p:spPr>
      </p:pic>
      <p:pic>
        <p:nvPicPr>
          <p:cNvPr id="59409" name="Picture 10" descr="family portrait of African American man, woman and child"/>
          <p:cNvPicPr>
            <a:picLocks noChangeAspect="1" noChangeArrowheads="1"/>
          </p:cNvPicPr>
          <p:nvPr>
            <p:custDataLst>
              <p:tags r:id="rId12"/>
            </p:custDataLst>
          </p:nvPr>
        </p:nvPicPr>
        <p:blipFill>
          <a:blip r:embed="rId22"/>
          <a:srcRect/>
          <a:stretch>
            <a:fillRect/>
          </a:stretch>
        </p:blipFill>
        <p:spPr bwMode="auto">
          <a:xfrm>
            <a:off x="7239000" y="5029200"/>
            <a:ext cx="1706563" cy="1133475"/>
          </a:xfrm>
          <a:prstGeom prst="rect">
            <a:avLst/>
          </a:prstGeom>
          <a:noFill/>
          <a:ln w="9525">
            <a:noFill/>
            <a:miter lim="800000"/>
            <a:headEnd/>
            <a:tailEnd/>
          </a:ln>
        </p:spPr>
      </p:pic>
      <p:sp>
        <p:nvSpPr>
          <p:cNvPr id="59410" name="Slide Number Placeholder 1"/>
          <p:cNvSpPr>
            <a:spLocks noGrp="1"/>
          </p:cNvSpPr>
          <p:nvPr>
            <p:ph type="sldNum" sz="quarter" idx="12"/>
          </p:nvPr>
        </p:nvSpPr>
        <p:spPr>
          <a:noFill/>
        </p:spPr>
        <p:txBody>
          <a:bodyPr/>
          <a:lstStyle/>
          <a:p>
            <a:fld id="{45C2163C-1007-48C7-BB8B-0CDF67972A38}" type="slidenum">
              <a:rPr lang="en-US" smtClean="0">
                <a:cs typeface="Arial" charset="0"/>
              </a:rPr>
              <a:pPr/>
              <a:t>23</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ext Box 8"/>
          <p:cNvSpPr txBox="1">
            <a:spLocks noChangeArrowheads="1"/>
          </p:cNvSpPr>
          <p:nvPr/>
        </p:nvSpPr>
        <p:spPr bwMode="auto">
          <a:xfrm>
            <a:off x="4724400" y="6400800"/>
            <a:ext cx="4267200" cy="261938"/>
          </a:xfrm>
          <a:prstGeom prst="rect">
            <a:avLst/>
          </a:prstGeom>
          <a:noFill/>
          <a:ln w="9525">
            <a:noFill/>
            <a:miter lim="800000"/>
            <a:headEnd/>
            <a:tailEnd/>
          </a:ln>
        </p:spPr>
        <p:txBody>
          <a:bodyPr>
            <a:spAutoFit/>
          </a:bodyPr>
          <a:lstStyle/>
          <a:p>
            <a:pPr algn="r"/>
            <a:r>
              <a:rPr lang="en-US" sz="1100"/>
              <a:t>Slide Source:© 2011  -  National Center  for Cultural Competence</a:t>
            </a:r>
          </a:p>
        </p:txBody>
      </p:sp>
      <p:sp>
        <p:nvSpPr>
          <p:cNvPr id="61442" name="TextBox 11"/>
          <p:cNvSpPr txBox="1">
            <a:spLocks noChangeArrowheads="1"/>
          </p:cNvSpPr>
          <p:nvPr/>
        </p:nvSpPr>
        <p:spPr bwMode="auto">
          <a:xfrm>
            <a:off x="0" y="0"/>
            <a:ext cx="9155113" cy="2554288"/>
          </a:xfrm>
          <a:prstGeom prst="rect">
            <a:avLst/>
          </a:prstGeom>
          <a:solidFill>
            <a:srgbClr val="00CCFF"/>
          </a:solidFill>
          <a:ln w="9525">
            <a:noFill/>
            <a:miter lim="800000"/>
            <a:headEnd/>
            <a:tailEnd/>
          </a:ln>
        </p:spPr>
        <p:txBody>
          <a:bodyPr>
            <a:spAutoFit/>
          </a:bodyPr>
          <a:lstStyle/>
          <a:p>
            <a:pPr algn="ctr"/>
            <a:endParaRPr lang="en-US" sz="4000"/>
          </a:p>
          <a:p>
            <a:pPr algn="ctr"/>
            <a:r>
              <a:rPr lang="en-US" sz="4000"/>
              <a:t>What is your sphere of Influence?</a:t>
            </a:r>
          </a:p>
          <a:p>
            <a:pPr algn="ctr"/>
            <a:r>
              <a:rPr lang="en-US" sz="4000"/>
              <a:t>With whom? </a:t>
            </a:r>
          </a:p>
          <a:p>
            <a:pPr algn="ctr"/>
            <a:r>
              <a:rPr lang="en-US" sz="4000"/>
              <a:t> In what context?</a:t>
            </a:r>
          </a:p>
        </p:txBody>
      </p:sp>
      <p:grpSp>
        <p:nvGrpSpPr>
          <p:cNvPr id="61443" name="Group 3" descr="Four blue round circles starting small and getting larger"/>
          <p:cNvGrpSpPr>
            <a:grpSpLocks/>
          </p:cNvGrpSpPr>
          <p:nvPr/>
        </p:nvGrpSpPr>
        <p:grpSpPr bwMode="auto">
          <a:xfrm>
            <a:off x="762000" y="3124200"/>
            <a:ext cx="7620000" cy="3276600"/>
            <a:chOff x="762000" y="3124200"/>
            <a:chExt cx="7620000" cy="3276600"/>
          </a:xfrm>
        </p:grpSpPr>
        <p:pic>
          <p:nvPicPr>
            <p:cNvPr id="2" name="Picture 1"/>
            <p:cNvPicPr>
              <a:picLocks noChangeAspect="1"/>
            </p:cNvPicPr>
            <p:nvPr/>
          </p:nvPicPr>
          <p:blipFill>
            <a:blip r:embed="rId4"/>
            <a:stretch>
              <a:fillRect/>
            </a:stretch>
          </p:blipFill>
          <p:spPr>
            <a:xfrm>
              <a:off x="6096000" y="3124200"/>
              <a:ext cx="2286000" cy="2286000"/>
            </a:xfrm>
            <a:prstGeom prst="rect">
              <a:avLst/>
            </a:prstGeom>
            <a:solidFill>
              <a:schemeClr val="accent6">
                <a:lumMod val="60000"/>
                <a:lumOff val="40000"/>
              </a:schemeClr>
            </a:solidFill>
          </p:spPr>
        </p:pic>
        <p:pic>
          <p:nvPicPr>
            <p:cNvPr id="6" name="Picture 5"/>
            <p:cNvPicPr>
              <a:picLocks noChangeAspect="1"/>
            </p:cNvPicPr>
            <p:nvPr/>
          </p:nvPicPr>
          <p:blipFill>
            <a:blip r:embed="rId4"/>
            <a:stretch>
              <a:fillRect/>
            </a:stretch>
          </p:blipFill>
          <p:spPr>
            <a:xfrm>
              <a:off x="2286000" y="4379913"/>
              <a:ext cx="1676400" cy="1676400"/>
            </a:xfrm>
            <a:prstGeom prst="rect">
              <a:avLst/>
            </a:prstGeom>
            <a:solidFill>
              <a:schemeClr val="accent6">
                <a:lumMod val="60000"/>
                <a:lumOff val="40000"/>
              </a:schemeClr>
            </a:solidFill>
          </p:spPr>
        </p:pic>
        <p:pic>
          <p:nvPicPr>
            <p:cNvPr id="7" name="Picture 6"/>
            <p:cNvPicPr>
              <a:picLocks noChangeAspect="1"/>
            </p:cNvPicPr>
            <p:nvPr/>
          </p:nvPicPr>
          <p:blipFill>
            <a:blip r:embed="rId4"/>
            <a:stretch>
              <a:fillRect/>
            </a:stretch>
          </p:blipFill>
          <p:spPr>
            <a:xfrm>
              <a:off x="4114800" y="3787775"/>
              <a:ext cx="1905000" cy="1905000"/>
            </a:xfrm>
            <a:prstGeom prst="rect">
              <a:avLst/>
            </a:prstGeom>
            <a:solidFill>
              <a:schemeClr val="accent6">
                <a:lumMod val="60000"/>
                <a:lumOff val="40000"/>
              </a:schemeClr>
            </a:solidFill>
          </p:spPr>
        </p:pic>
        <p:pic>
          <p:nvPicPr>
            <p:cNvPr id="13" name="Picture 12"/>
            <p:cNvPicPr>
              <a:picLocks noChangeAspect="1"/>
            </p:cNvPicPr>
            <p:nvPr/>
          </p:nvPicPr>
          <p:blipFill>
            <a:blip r:embed="rId4"/>
            <a:stretch>
              <a:fillRect/>
            </a:stretch>
          </p:blipFill>
          <p:spPr>
            <a:xfrm>
              <a:off x="762000" y="4968875"/>
              <a:ext cx="1431925" cy="1431925"/>
            </a:xfrm>
            <a:prstGeom prst="rect">
              <a:avLst/>
            </a:prstGeom>
            <a:solidFill>
              <a:schemeClr val="accent6">
                <a:lumMod val="60000"/>
                <a:lumOff val="40000"/>
              </a:schemeClr>
            </a:solidFill>
          </p:spPr>
        </p:pic>
      </p:grpSp>
      <p:sp>
        <p:nvSpPr>
          <p:cNvPr id="61444" name="Slide Number Placeholder 2"/>
          <p:cNvSpPr>
            <a:spLocks noGrp="1"/>
          </p:cNvSpPr>
          <p:nvPr>
            <p:ph type="sldNum" sz="quarter" idx="12"/>
          </p:nvPr>
        </p:nvSpPr>
        <p:spPr>
          <a:noFill/>
        </p:spPr>
        <p:txBody>
          <a:bodyPr/>
          <a:lstStyle/>
          <a:p>
            <a:fld id="{D90A326C-656C-4D44-B387-9398E96F4783}" type="slidenum">
              <a:rPr lang="en-US" smtClean="0">
                <a:cs typeface="Arial" charset="0"/>
              </a:rPr>
              <a:pPr/>
              <a:t>24</a:t>
            </a:fld>
            <a:endParaRPr lang="en-US" smtClean="0">
              <a:cs typeface="Arial" charset="0"/>
            </a:endParaRPr>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p>
        </p:txBody>
      </p:sp>
      <p:sp>
        <p:nvSpPr>
          <p:cNvPr id="62466" name="Text Box 3"/>
          <p:cNvSpPr txBox="1">
            <a:spLocks noChangeArrowheads="1"/>
          </p:cNvSpPr>
          <p:nvPr/>
        </p:nvSpPr>
        <p:spPr bwMode="auto">
          <a:xfrm>
            <a:off x="0" y="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lgn="ctr">
              <a:spcBef>
                <a:spcPct val="50000"/>
              </a:spcBef>
            </a:pPr>
            <a:r>
              <a:rPr lang="en-US"/>
              <a:t>     </a:t>
            </a:r>
            <a:endParaRPr lang="en-US" sz="3600">
              <a:solidFill>
                <a:schemeClr val="bg1"/>
              </a:solidFill>
            </a:endParaRPr>
          </a:p>
        </p:txBody>
      </p:sp>
      <p:sp>
        <p:nvSpPr>
          <p:cNvPr id="6" name="TextBox 5"/>
          <p:cNvSpPr txBox="1"/>
          <p:nvPr/>
        </p:nvSpPr>
        <p:spPr>
          <a:xfrm>
            <a:off x="457200" y="609600"/>
            <a:ext cx="6172200" cy="5554663"/>
          </a:xfrm>
          <a:prstGeom prst="rect">
            <a:avLst/>
          </a:prstGeom>
          <a:solidFill>
            <a:schemeClr val="bg1"/>
          </a:solidFill>
        </p:spPr>
        <p:txBody>
          <a:bodyPr>
            <a:spAutoFit/>
          </a:bodyPr>
          <a:lstStyle/>
          <a:p>
            <a:pPr>
              <a:defRPr/>
            </a:pPr>
            <a:endParaRPr lang="en-US" sz="2200" dirty="0">
              <a:cs typeface="+mn-cs"/>
            </a:endParaRPr>
          </a:p>
          <a:p>
            <a:pPr>
              <a:defRPr/>
            </a:pPr>
            <a:r>
              <a:rPr lang="en-US" sz="2300" dirty="0">
                <a:cs typeface="+mn-cs"/>
              </a:rPr>
              <a:t>Members of the CIL search committee   revised a position description to include knowledge and skills sets of cultural and linguistic competence.  In their report to the Board, committee stated that the CIL is lagging far behind in meeting the needs of culturally and linguistically diverse populations in the service area. An influential member of the CIL’s board objects and strongly insists that the position is about disability.    </a:t>
            </a:r>
          </a:p>
          <a:p>
            <a:pPr marL="342900" indent="-342900">
              <a:buFontTx/>
              <a:buBlip>
                <a:blip r:embed="rId6"/>
              </a:buBlip>
              <a:defRPr/>
            </a:pPr>
            <a:endParaRPr lang="en-US" sz="2300" dirty="0">
              <a:cs typeface="+mn-cs"/>
            </a:endParaRPr>
          </a:p>
          <a:p>
            <a:pPr marL="342900" indent="-342900">
              <a:buFontTx/>
              <a:buBlip>
                <a:blip r:embed="rId6"/>
              </a:buBlip>
              <a:defRPr/>
            </a:pPr>
            <a:r>
              <a:rPr lang="en-US" sz="2000" dirty="0">
                <a:cs typeface="+mn-cs"/>
              </a:rPr>
              <a:t>In your role as a leader without formal authority, how would you approach this situation?</a:t>
            </a:r>
          </a:p>
          <a:p>
            <a:pPr marL="342900" indent="-342900">
              <a:buFontTx/>
              <a:buBlip>
                <a:blip r:embed="rId6"/>
              </a:buBlip>
              <a:defRPr/>
            </a:pPr>
            <a:r>
              <a:rPr lang="en-US" sz="2000" dirty="0">
                <a:cs typeface="+mn-cs"/>
              </a:rPr>
              <a:t>As the executive director of this CIL, what would you do in these circumstances?</a:t>
            </a:r>
            <a:endParaRPr lang="en-US" sz="2000" dirty="0">
              <a:cs typeface="+mn-cs"/>
            </a:endParaRPr>
          </a:p>
        </p:txBody>
      </p:sp>
      <p:sp>
        <p:nvSpPr>
          <p:cNvPr id="62468" name="TextBox 9"/>
          <p:cNvSpPr txBox="1">
            <a:spLocks noChangeArrowheads="1"/>
          </p:cNvSpPr>
          <p:nvPr/>
        </p:nvSpPr>
        <p:spPr bwMode="auto">
          <a:xfrm>
            <a:off x="2057400" y="0"/>
            <a:ext cx="5181600" cy="646113"/>
          </a:xfrm>
          <a:prstGeom prst="rect">
            <a:avLst/>
          </a:prstGeom>
          <a:noFill/>
          <a:ln w="9525">
            <a:noFill/>
            <a:miter lim="800000"/>
            <a:headEnd/>
            <a:tailEnd/>
          </a:ln>
        </p:spPr>
        <p:txBody>
          <a:bodyPr>
            <a:spAutoFit/>
          </a:bodyPr>
          <a:lstStyle/>
          <a:p>
            <a:pPr algn="ctr"/>
            <a:r>
              <a:rPr lang="en-US" sz="3600">
                <a:solidFill>
                  <a:schemeClr val="bg1"/>
                </a:solidFill>
              </a:rPr>
              <a:t>VIGNETTE   </a:t>
            </a:r>
          </a:p>
        </p:txBody>
      </p:sp>
      <p:sp>
        <p:nvSpPr>
          <p:cNvPr id="62469" name="Text Box 8"/>
          <p:cNvSpPr txBox="1">
            <a:spLocks noChangeArrowheads="1"/>
          </p:cNvSpPr>
          <p:nvPr/>
        </p:nvSpPr>
        <p:spPr bwMode="auto">
          <a:xfrm>
            <a:off x="3657600" y="6477000"/>
            <a:ext cx="45720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pic>
        <p:nvPicPr>
          <p:cNvPr id="62470" name="Picture 5" descr="Nccc logo"/>
          <p:cNvPicPr>
            <a:picLocks noChangeAspect="1" noChangeArrowheads="1"/>
          </p:cNvPicPr>
          <p:nvPr>
            <p:custDataLst>
              <p:tags r:id="rId2"/>
            </p:custDataLst>
          </p:nvPr>
        </p:nvPicPr>
        <p:blipFill>
          <a:blip r:embed="rId7"/>
          <a:srcRect/>
          <a:stretch>
            <a:fillRect/>
          </a:stretch>
        </p:blipFill>
        <p:spPr bwMode="auto">
          <a:xfrm>
            <a:off x="8382000" y="6477000"/>
            <a:ext cx="762000" cy="398463"/>
          </a:xfrm>
          <a:prstGeom prst="rect">
            <a:avLst/>
          </a:prstGeom>
          <a:noFill/>
          <a:ln w="9525">
            <a:noFill/>
            <a:miter lim="800000"/>
            <a:headEnd/>
            <a:tailEnd/>
          </a:ln>
        </p:spPr>
      </p:pic>
      <p:cxnSp>
        <p:nvCxnSpPr>
          <p:cNvPr id="13" name="Straight Connector 12"/>
          <p:cNvCxnSpPr/>
          <p:nvPr>
            <p:custDataLst>
              <p:tags r:id="rId3"/>
            </p:custDataLst>
          </p:nvPr>
        </p:nvCxnSpPr>
        <p:spPr>
          <a:xfrm>
            <a:off x="-98425" y="4648200"/>
            <a:ext cx="9144000" cy="0"/>
          </a:xfrm>
          <a:prstGeom prst="line">
            <a:avLst/>
          </a:prstGeom>
          <a:ln w="28575">
            <a:solidFill>
              <a:srgbClr val="800000"/>
            </a:solidFill>
          </a:ln>
        </p:spPr>
        <p:style>
          <a:lnRef idx="1">
            <a:schemeClr val="accent1"/>
          </a:lnRef>
          <a:fillRef idx="0">
            <a:schemeClr val="accent1"/>
          </a:fillRef>
          <a:effectRef idx="0">
            <a:schemeClr val="accent1"/>
          </a:effectRef>
          <a:fontRef idx="minor">
            <a:schemeClr val="tx1"/>
          </a:fontRef>
        </p:style>
      </p:cxnSp>
      <p:pic>
        <p:nvPicPr>
          <p:cNvPr id="62472" name="Picture 1" descr="Group of office workers looking up at camera."/>
          <p:cNvPicPr>
            <a:picLocks noChangeAspect="1"/>
          </p:cNvPicPr>
          <p:nvPr/>
        </p:nvPicPr>
        <p:blipFill>
          <a:blip r:embed="rId8"/>
          <a:srcRect/>
          <a:stretch>
            <a:fillRect/>
          </a:stretch>
        </p:blipFill>
        <p:spPr bwMode="auto">
          <a:xfrm>
            <a:off x="6629400" y="1371600"/>
            <a:ext cx="2257425" cy="2244725"/>
          </a:xfrm>
          <a:prstGeom prst="rect">
            <a:avLst/>
          </a:prstGeom>
          <a:noFill/>
          <a:ln w="9525">
            <a:noFill/>
            <a:miter lim="800000"/>
            <a:headEnd/>
            <a:tailEnd/>
          </a:ln>
        </p:spPr>
      </p:pic>
      <p:sp>
        <p:nvSpPr>
          <p:cNvPr id="62473" name="Slide Number Placeholder 2"/>
          <p:cNvSpPr>
            <a:spLocks noGrp="1"/>
          </p:cNvSpPr>
          <p:nvPr>
            <p:ph type="sldNum" sz="quarter" idx="12"/>
          </p:nvPr>
        </p:nvSpPr>
        <p:spPr>
          <a:noFill/>
        </p:spPr>
        <p:txBody>
          <a:bodyPr/>
          <a:lstStyle/>
          <a:p>
            <a:fld id="{F7CAE754-5D03-494E-B413-09917FD377B0}" type="slidenum">
              <a:rPr lang="en-US" smtClean="0">
                <a:cs typeface="Arial" charset="0"/>
              </a:rPr>
              <a:pPr/>
              <a:t>25</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p>
        </p:txBody>
      </p:sp>
      <p:pic>
        <p:nvPicPr>
          <p:cNvPr id="64514" name="Picture 5" descr="Nccc logo"/>
          <p:cNvPicPr>
            <a:picLocks noChangeAspect="1" noChangeArrowheads="1"/>
          </p:cNvPicPr>
          <p:nvPr>
            <p:custDataLst>
              <p:tags r:id="rId2"/>
            </p:custDataLst>
          </p:nvPr>
        </p:nvPicPr>
        <p:blipFill>
          <a:blip r:embed="rId6"/>
          <a:srcRect/>
          <a:stretch>
            <a:fillRect/>
          </a:stretch>
        </p:blipFill>
        <p:spPr bwMode="auto">
          <a:xfrm>
            <a:off x="8382000" y="6477000"/>
            <a:ext cx="762000" cy="398463"/>
          </a:xfrm>
          <a:prstGeom prst="rect">
            <a:avLst/>
          </a:prstGeom>
          <a:noFill/>
          <a:ln w="9525">
            <a:noFill/>
            <a:miter lim="800000"/>
            <a:headEnd/>
            <a:tailEnd/>
          </a:ln>
        </p:spPr>
      </p:pic>
      <p:sp>
        <p:nvSpPr>
          <p:cNvPr id="64515"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pic>
        <p:nvPicPr>
          <p:cNvPr id="64516" name="Picture 3" descr="Top 10 "/>
          <p:cNvPicPr>
            <a:picLocks noChangeAspect="1"/>
          </p:cNvPicPr>
          <p:nvPr>
            <p:custDataLst>
              <p:tags r:id="rId3"/>
            </p:custDataLst>
          </p:nvPr>
        </p:nvPicPr>
        <p:blipFill>
          <a:blip r:embed="rId7"/>
          <a:srcRect/>
          <a:stretch>
            <a:fillRect/>
          </a:stretch>
        </p:blipFill>
        <p:spPr bwMode="auto">
          <a:xfrm>
            <a:off x="0" y="0"/>
            <a:ext cx="2373313" cy="2057400"/>
          </a:xfrm>
          <a:prstGeom prst="rect">
            <a:avLst/>
          </a:prstGeom>
          <a:noFill/>
          <a:ln w="28575">
            <a:solidFill>
              <a:srgbClr val="A47900"/>
            </a:solidFill>
            <a:miter lim="800000"/>
            <a:headEnd/>
            <a:tailEnd/>
          </a:ln>
        </p:spPr>
      </p:pic>
      <p:sp>
        <p:nvSpPr>
          <p:cNvPr id="9" name="TextBox 8"/>
          <p:cNvSpPr txBox="1"/>
          <p:nvPr/>
        </p:nvSpPr>
        <p:spPr>
          <a:xfrm>
            <a:off x="2362200" y="1285875"/>
            <a:ext cx="6618288" cy="923925"/>
          </a:xfrm>
          <a:prstGeom prst="rect">
            <a:avLst/>
          </a:prstGeom>
          <a:noFill/>
        </p:spPr>
        <p:txBody>
          <a:bodyPr>
            <a:spAutoFit/>
          </a:bodyPr>
          <a:lstStyle/>
          <a:p>
            <a:pPr marL="457200" indent="-457200">
              <a:buClr>
                <a:srgbClr val="996633"/>
              </a:buClr>
              <a:buFont typeface="+mj-lt"/>
              <a:buAutoNum type="arabicPeriod"/>
              <a:defRPr/>
            </a:pPr>
            <a:r>
              <a:rPr lang="en-US" sz="1800" b="1" i="1" dirty="0">
                <a:solidFill>
                  <a:srgbClr val="A47900"/>
                </a:solidFill>
                <a:cs typeface="+mn-cs"/>
              </a:rPr>
              <a:t>View the world through a cultural lens.</a:t>
            </a:r>
          </a:p>
          <a:p>
            <a:pPr>
              <a:buClr>
                <a:srgbClr val="996633"/>
              </a:buClr>
              <a:defRPr/>
            </a:pPr>
            <a:r>
              <a:rPr lang="en-US" sz="1800" dirty="0">
                <a:solidFill>
                  <a:srgbClr val="A47900"/>
                </a:solidFill>
                <a:cs typeface="+mn-cs"/>
              </a:rPr>
              <a:t>       Acknowledge </a:t>
            </a:r>
            <a:r>
              <a:rPr lang="en-US" sz="1800" dirty="0">
                <a:solidFill>
                  <a:srgbClr val="A47900"/>
                </a:solidFill>
                <a:cs typeface="+mn-cs"/>
              </a:rPr>
              <a:t>and understand the role of culture </a:t>
            </a:r>
            <a:r>
              <a:rPr lang="en-US" sz="1800" dirty="0">
                <a:solidFill>
                  <a:srgbClr val="A47900"/>
                </a:solidFill>
                <a:cs typeface="+mn-cs"/>
              </a:rPr>
              <a:t>in your </a:t>
            </a:r>
          </a:p>
          <a:p>
            <a:pPr>
              <a:buClr>
                <a:srgbClr val="996633"/>
              </a:buClr>
              <a:defRPr/>
            </a:pPr>
            <a:r>
              <a:rPr lang="en-US" sz="1800" dirty="0">
                <a:solidFill>
                  <a:srgbClr val="A47900"/>
                </a:solidFill>
                <a:cs typeface="+mn-cs"/>
              </a:rPr>
              <a:t> </a:t>
            </a:r>
            <a:r>
              <a:rPr lang="en-US" sz="1800" dirty="0">
                <a:solidFill>
                  <a:srgbClr val="A47900"/>
                </a:solidFill>
                <a:cs typeface="+mn-cs"/>
              </a:rPr>
              <a:t>      CIL </a:t>
            </a:r>
            <a:r>
              <a:rPr lang="en-US" sz="1800" dirty="0">
                <a:solidFill>
                  <a:srgbClr val="A47900"/>
                </a:solidFill>
                <a:cs typeface="+mn-cs"/>
              </a:rPr>
              <a:t>position or affiliation and in day-to-day life experiences</a:t>
            </a:r>
            <a:r>
              <a:rPr lang="en-US" sz="1800" dirty="0">
                <a:solidFill>
                  <a:srgbClr val="A47900"/>
                </a:solidFill>
                <a:cs typeface="+mn-cs"/>
              </a:rPr>
              <a:t>.</a:t>
            </a:r>
          </a:p>
        </p:txBody>
      </p:sp>
      <p:sp>
        <p:nvSpPr>
          <p:cNvPr id="10" name="TextBox 9"/>
          <p:cNvSpPr txBox="1"/>
          <p:nvPr/>
        </p:nvSpPr>
        <p:spPr>
          <a:xfrm>
            <a:off x="304800" y="2133600"/>
            <a:ext cx="8675688" cy="3508375"/>
          </a:xfrm>
          <a:prstGeom prst="rect">
            <a:avLst/>
          </a:prstGeom>
          <a:noFill/>
        </p:spPr>
        <p:txBody>
          <a:bodyPr>
            <a:spAutoFit/>
          </a:bodyPr>
          <a:lstStyle/>
          <a:p>
            <a:pPr>
              <a:buClr>
                <a:srgbClr val="996633"/>
              </a:buClr>
              <a:defRPr/>
            </a:pPr>
            <a:endParaRPr lang="en-US" sz="1800" dirty="0">
              <a:solidFill>
                <a:srgbClr val="A47900"/>
              </a:solidFill>
              <a:cs typeface="+mn-cs"/>
            </a:endParaRPr>
          </a:p>
          <a:p>
            <a:pPr marL="457200" indent="-457200">
              <a:buClr>
                <a:srgbClr val="996633"/>
              </a:buClr>
              <a:buFont typeface="+mj-lt"/>
              <a:buAutoNum type="arabicPeriod" startAt="2"/>
              <a:defRPr/>
            </a:pPr>
            <a:r>
              <a:rPr lang="en-US" sz="1800" b="1" i="1" dirty="0">
                <a:solidFill>
                  <a:srgbClr val="A47900"/>
                </a:solidFill>
                <a:cs typeface="+mn-cs"/>
              </a:rPr>
              <a:t>Create a shared vision.</a:t>
            </a:r>
          </a:p>
          <a:p>
            <a:pPr>
              <a:buClr>
                <a:srgbClr val="990033"/>
              </a:buClr>
              <a:defRPr/>
            </a:pPr>
            <a:r>
              <a:rPr lang="en-US" sz="1800" dirty="0">
                <a:solidFill>
                  <a:srgbClr val="A47900"/>
                </a:solidFill>
                <a:cs typeface="+mn-cs"/>
              </a:rPr>
              <a:t>        Staff</a:t>
            </a:r>
            <a:r>
              <a:rPr lang="en-US" sz="1800" dirty="0">
                <a:solidFill>
                  <a:srgbClr val="A47900"/>
                </a:solidFill>
                <a:cs typeface="+mn-cs"/>
              </a:rPr>
              <a:t>, consumers, families, community partners, and key </a:t>
            </a:r>
            <a:r>
              <a:rPr lang="en-US" sz="1800" dirty="0">
                <a:solidFill>
                  <a:srgbClr val="A47900"/>
                </a:solidFill>
                <a:cs typeface="+mn-cs"/>
              </a:rPr>
              <a:t>stakeholders </a:t>
            </a:r>
            <a:r>
              <a:rPr lang="en-US" sz="1800" dirty="0">
                <a:solidFill>
                  <a:srgbClr val="A47900"/>
                </a:solidFill>
                <a:cs typeface="+mn-cs"/>
              </a:rPr>
              <a:t>need </a:t>
            </a:r>
            <a:r>
              <a:rPr lang="en-US" sz="1800" dirty="0">
                <a:solidFill>
                  <a:srgbClr val="A47900"/>
                </a:solidFill>
                <a:cs typeface="+mn-cs"/>
              </a:rPr>
              <a:t>to</a:t>
            </a:r>
          </a:p>
          <a:p>
            <a:pPr>
              <a:buClr>
                <a:srgbClr val="990033"/>
              </a:buClr>
              <a:defRPr/>
            </a:pPr>
            <a:r>
              <a:rPr lang="en-US" sz="1800" dirty="0">
                <a:solidFill>
                  <a:srgbClr val="A47900"/>
                </a:solidFill>
                <a:cs typeface="+mn-cs"/>
              </a:rPr>
              <a:t> </a:t>
            </a:r>
            <a:r>
              <a:rPr lang="en-US" sz="1800" dirty="0">
                <a:solidFill>
                  <a:srgbClr val="A47900"/>
                </a:solidFill>
                <a:cs typeface="+mn-cs"/>
              </a:rPr>
              <a:t>       be </a:t>
            </a:r>
            <a:r>
              <a:rPr lang="en-US" sz="1800" dirty="0">
                <a:solidFill>
                  <a:srgbClr val="A47900"/>
                </a:solidFill>
                <a:cs typeface="+mn-cs"/>
              </a:rPr>
              <a:t>on the same page with a shared </a:t>
            </a:r>
            <a:r>
              <a:rPr lang="en-US" sz="1800" dirty="0">
                <a:solidFill>
                  <a:srgbClr val="A47900"/>
                </a:solidFill>
                <a:cs typeface="+mn-cs"/>
              </a:rPr>
              <a:t>understanding </a:t>
            </a:r>
            <a:r>
              <a:rPr lang="en-US" sz="1800" dirty="0">
                <a:solidFill>
                  <a:srgbClr val="A47900"/>
                </a:solidFill>
                <a:cs typeface="+mn-cs"/>
              </a:rPr>
              <a:t>of the conceptual </a:t>
            </a:r>
            <a:endParaRPr lang="en-US" sz="1800" dirty="0">
              <a:solidFill>
                <a:srgbClr val="A47900"/>
              </a:solidFill>
              <a:cs typeface="+mn-cs"/>
            </a:endParaRPr>
          </a:p>
          <a:p>
            <a:pPr>
              <a:buClr>
                <a:srgbClr val="990033"/>
              </a:buClr>
              <a:defRPr/>
            </a:pPr>
            <a:r>
              <a:rPr lang="en-US" sz="1800" dirty="0">
                <a:solidFill>
                  <a:srgbClr val="A47900"/>
                </a:solidFill>
                <a:cs typeface="+mn-cs"/>
              </a:rPr>
              <a:t> </a:t>
            </a:r>
            <a:r>
              <a:rPr lang="en-US" sz="1800" dirty="0">
                <a:solidFill>
                  <a:srgbClr val="A47900"/>
                </a:solidFill>
                <a:cs typeface="+mn-cs"/>
              </a:rPr>
              <a:t>       frameworks </a:t>
            </a:r>
            <a:r>
              <a:rPr lang="en-US" sz="1800" dirty="0">
                <a:solidFill>
                  <a:srgbClr val="A47900"/>
                </a:solidFill>
                <a:cs typeface="+mn-cs"/>
              </a:rPr>
              <a:t>and benefits </a:t>
            </a:r>
            <a:r>
              <a:rPr lang="en-US" sz="1800" dirty="0">
                <a:solidFill>
                  <a:srgbClr val="A47900"/>
                </a:solidFill>
                <a:cs typeface="+mn-cs"/>
              </a:rPr>
              <a:t>of </a:t>
            </a:r>
            <a:r>
              <a:rPr lang="en-US" sz="1800" dirty="0">
                <a:solidFill>
                  <a:srgbClr val="A47900"/>
                </a:solidFill>
                <a:cs typeface="+mn-cs"/>
              </a:rPr>
              <a:t>cultural and linguistic competency</a:t>
            </a:r>
            <a:r>
              <a:rPr lang="en-US" sz="1800" dirty="0">
                <a:solidFill>
                  <a:srgbClr val="A47900"/>
                </a:solidFill>
                <a:cs typeface="+mn-cs"/>
              </a:rPr>
              <a:t>. </a:t>
            </a:r>
            <a:endParaRPr lang="en-US" sz="1800" b="1" i="1" dirty="0">
              <a:solidFill>
                <a:srgbClr val="A47900"/>
              </a:solidFill>
              <a:cs typeface="+mn-cs"/>
            </a:endParaRPr>
          </a:p>
          <a:p>
            <a:pPr>
              <a:buClr>
                <a:srgbClr val="990033"/>
              </a:buClr>
              <a:defRPr/>
            </a:pPr>
            <a:endParaRPr lang="en-US" sz="1800" dirty="0">
              <a:solidFill>
                <a:srgbClr val="A47900"/>
              </a:solidFill>
              <a:cs typeface="+mn-cs"/>
            </a:endParaRPr>
          </a:p>
          <a:p>
            <a:pPr marL="342900" indent="-342900">
              <a:buFontTx/>
              <a:buAutoNum type="arabicPeriod" startAt="3"/>
              <a:defRPr/>
            </a:pPr>
            <a:r>
              <a:rPr lang="en-US" sz="1800" b="1" i="1" dirty="0">
                <a:solidFill>
                  <a:srgbClr val="A47900"/>
                </a:solidFill>
                <a:cs typeface="+mn-cs"/>
              </a:rPr>
              <a:t>Step into the void.  </a:t>
            </a:r>
          </a:p>
          <a:p>
            <a:pPr lvl="1">
              <a:defRPr/>
            </a:pPr>
            <a:r>
              <a:rPr lang="en-US" sz="1800" dirty="0">
                <a:solidFill>
                  <a:srgbClr val="A47900"/>
                </a:solidFill>
                <a:cs typeface="+mn-cs"/>
              </a:rPr>
              <a:t>Addressing racial, ethnic, linguistic, and geographic  </a:t>
            </a:r>
            <a:r>
              <a:rPr lang="en-US" sz="1800" dirty="0">
                <a:solidFill>
                  <a:srgbClr val="A47900"/>
                </a:solidFill>
                <a:cs typeface="+mn-cs"/>
              </a:rPr>
              <a:t>disparities in services and </a:t>
            </a:r>
            <a:r>
              <a:rPr lang="en-US" sz="1800" dirty="0">
                <a:solidFill>
                  <a:srgbClr val="A47900"/>
                </a:solidFill>
                <a:cs typeface="+mn-cs"/>
              </a:rPr>
              <a:t>supports demand </a:t>
            </a:r>
            <a:r>
              <a:rPr lang="en-US" sz="1800" dirty="0">
                <a:solidFill>
                  <a:srgbClr val="A47900"/>
                </a:solidFill>
                <a:cs typeface="+mn-cs"/>
              </a:rPr>
              <a:t>an intentional focus on conscious or </a:t>
            </a:r>
            <a:r>
              <a:rPr lang="en-US" sz="1800" dirty="0">
                <a:solidFill>
                  <a:srgbClr val="A47900"/>
                </a:solidFill>
                <a:cs typeface="+mn-cs"/>
              </a:rPr>
              <a:t>unconscious </a:t>
            </a:r>
            <a:r>
              <a:rPr lang="en-US" sz="1800" dirty="0">
                <a:solidFill>
                  <a:srgbClr val="A47900"/>
                </a:solidFill>
                <a:cs typeface="+mn-cs"/>
              </a:rPr>
              <a:t>bias, prejudice, </a:t>
            </a:r>
            <a:r>
              <a:rPr lang="en-US" sz="1800" dirty="0">
                <a:solidFill>
                  <a:srgbClr val="A47900"/>
                </a:solidFill>
                <a:cs typeface="+mn-cs"/>
              </a:rPr>
              <a:t>stereotyping, and discrimination. Leaders must have the will to confront the “</a:t>
            </a:r>
            <a:r>
              <a:rPr lang="en-US" sz="1800" dirty="0" err="1">
                <a:solidFill>
                  <a:srgbClr val="A47900"/>
                </a:solidFill>
                <a:cs typeface="+mn-cs"/>
              </a:rPr>
              <a:t>ISMs’</a:t>
            </a:r>
            <a:r>
              <a:rPr lang="en-US" sz="1800" dirty="0">
                <a:solidFill>
                  <a:srgbClr val="A47900"/>
                </a:solidFill>
                <a:cs typeface="+mn-cs"/>
              </a:rPr>
              <a:t> with integrity, in a humane and effective manner. </a:t>
            </a:r>
          </a:p>
          <a:p>
            <a:pPr marL="457200" indent="-457200">
              <a:buClr>
                <a:srgbClr val="996633"/>
              </a:buClr>
              <a:buFont typeface="+mj-lt"/>
              <a:buAutoNum type="arabicPeriod"/>
              <a:defRPr/>
            </a:pPr>
            <a:endParaRPr lang="en-US" sz="2400" dirty="0">
              <a:solidFill>
                <a:srgbClr val="A47900"/>
              </a:solidFill>
              <a:cs typeface="+mn-cs"/>
            </a:endParaRPr>
          </a:p>
        </p:txBody>
      </p:sp>
      <p:sp>
        <p:nvSpPr>
          <p:cNvPr id="64519" name="Title 2"/>
          <p:cNvSpPr>
            <a:spLocks noGrp="1"/>
          </p:cNvSpPr>
          <p:nvPr>
            <p:ph type="title"/>
          </p:nvPr>
        </p:nvSpPr>
        <p:spPr>
          <a:xfrm>
            <a:off x="2301875" y="136525"/>
            <a:ext cx="6619875" cy="1143000"/>
          </a:xfrm>
        </p:spPr>
        <p:txBody>
          <a:bodyPr/>
          <a:lstStyle/>
          <a:p>
            <a:r>
              <a:rPr lang="en-US" sz="2000" b="1" smtClean="0">
                <a:solidFill>
                  <a:srgbClr val="A47900"/>
                </a:solidFill>
              </a:rPr>
              <a:t>Leadership Cultural and Linguistic Competence </a:t>
            </a:r>
            <a:br>
              <a:rPr lang="en-US" sz="2000" b="1" smtClean="0">
                <a:solidFill>
                  <a:srgbClr val="A47900"/>
                </a:solidFill>
              </a:rPr>
            </a:br>
            <a:r>
              <a:rPr lang="en-US" sz="2000" b="1" smtClean="0">
                <a:solidFill>
                  <a:srgbClr val="A47900"/>
                </a:solidFill>
              </a:rPr>
              <a:t>Things You Can Do!!</a:t>
            </a:r>
            <a:br>
              <a:rPr lang="en-US" sz="2000" b="1" smtClean="0">
                <a:solidFill>
                  <a:srgbClr val="A47900"/>
                </a:solidFill>
              </a:rPr>
            </a:br>
            <a:endParaRPr lang="en-US" sz="2000" smtClean="0"/>
          </a:p>
        </p:txBody>
      </p:sp>
      <p:sp>
        <p:nvSpPr>
          <p:cNvPr id="64520" name="Slide Number Placeholder 1"/>
          <p:cNvSpPr>
            <a:spLocks noGrp="1"/>
          </p:cNvSpPr>
          <p:nvPr>
            <p:ph type="sldNum" sz="quarter" idx="12"/>
          </p:nvPr>
        </p:nvSpPr>
        <p:spPr>
          <a:noFill/>
        </p:spPr>
        <p:txBody>
          <a:bodyPr/>
          <a:lstStyle/>
          <a:p>
            <a:fld id="{B7A1BCBC-1B35-47EE-B7C1-948578D0BCE9}" type="slidenum">
              <a:rPr lang="en-US" smtClean="0">
                <a:cs typeface="Arial" charset="0"/>
              </a:rPr>
              <a:pPr/>
              <a:t>26</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p>
        </p:txBody>
      </p:sp>
      <p:pic>
        <p:nvPicPr>
          <p:cNvPr id="66562" name="Picture 5" descr="Nccc logo"/>
          <p:cNvPicPr>
            <a:picLocks noChangeAspect="1" noChangeArrowheads="1"/>
          </p:cNvPicPr>
          <p:nvPr>
            <p:custDataLst>
              <p:tags r:id="rId2"/>
            </p:custDataLst>
          </p:nvPr>
        </p:nvPicPr>
        <p:blipFill>
          <a:blip r:embed="rId6"/>
          <a:srcRect/>
          <a:stretch>
            <a:fillRect/>
          </a:stretch>
        </p:blipFill>
        <p:spPr bwMode="auto">
          <a:xfrm>
            <a:off x="8382000" y="6477000"/>
            <a:ext cx="762000" cy="398463"/>
          </a:xfrm>
          <a:prstGeom prst="rect">
            <a:avLst/>
          </a:prstGeom>
          <a:noFill/>
          <a:ln w="9525">
            <a:noFill/>
            <a:miter lim="800000"/>
            <a:headEnd/>
            <a:tailEnd/>
          </a:ln>
        </p:spPr>
      </p:pic>
      <p:sp>
        <p:nvSpPr>
          <p:cNvPr id="66563"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sp>
        <p:nvSpPr>
          <p:cNvPr id="66564" name="TextBox 4"/>
          <p:cNvSpPr txBox="1">
            <a:spLocks noChangeArrowheads="1"/>
          </p:cNvSpPr>
          <p:nvPr/>
        </p:nvSpPr>
        <p:spPr bwMode="auto">
          <a:xfrm>
            <a:off x="2373313" y="152400"/>
            <a:ext cx="6618287" cy="769938"/>
          </a:xfrm>
          <a:prstGeom prst="rect">
            <a:avLst/>
          </a:prstGeom>
          <a:noFill/>
          <a:ln w="9525">
            <a:noFill/>
            <a:miter lim="800000"/>
            <a:headEnd/>
            <a:tailEnd/>
          </a:ln>
        </p:spPr>
        <p:txBody>
          <a:bodyPr>
            <a:spAutoFit/>
          </a:bodyPr>
          <a:lstStyle/>
          <a:p>
            <a:pPr algn="ctr"/>
            <a:r>
              <a:rPr lang="en-US" sz="2200" b="1">
                <a:solidFill>
                  <a:srgbClr val="A47900"/>
                </a:solidFill>
              </a:rPr>
              <a:t>Leadership Cultural and Linguistic Competence </a:t>
            </a:r>
          </a:p>
          <a:p>
            <a:pPr algn="ctr"/>
            <a:r>
              <a:rPr lang="en-US" sz="2200" b="1">
                <a:solidFill>
                  <a:srgbClr val="A47900"/>
                </a:solidFill>
              </a:rPr>
              <a:t>Things You Can Do!!</a:t>
            </a:r>
          </a:p>
        </p:txBody>
      </p:sp>
      <p:sp>
        <p:nvSpPr>
          <p:cNvPr id="10" name="TextBox 9"/>
          <p:cNvSpPr txBox="1"/>
          <p:nvPr/>
        </p:nvSpPr>
        <p:spPr>
          <a:xfrm>
            <a:off x="304800" y="1676400"/>
            <a:ext cx="8458200" cy="4894263"/>
          </a:xfrm>
          <a:prstGeom prst="rect">
            <a:avLst/>
          </a:prstGeom>
          <a:noFill/>
        </p:spPr>
        <p:txBody>
          <a:bodyPr>
            <a:spAutoFit/>
          </a:bodyPr>
          <a:lstStyle/>
          <a:p>
            <a:pPr>
              <a:buClr>
                <a:srgbClr val="996633"/>
              </a:buClr>
              <a:defRPr/>
            </a:pPr>
            <a:endParaRPr lang="en-US" sz="1800" dirty="0">
              <a:solidFill>
                <a:srgbClr val="A47900"/>
              </a:solidFill>
              <a:cs typeface="+mn-cs"/>
            </a:endParaRPr>
          </a:p>
          <a:p>
            <a:pPr>
              <a:defRPr/>
            </a:pPr>
            <a:endParaRPr lang="en-US" sz="1800" b="1" i="1" dirty="0">
              <a:solidFill>
                <a:srgbClr val="A47900"/>
              </a:solidFill>
              <a:cs typeface="+mn-cs"/>
            </a:endParaRPr>
          </a:p>
          <a:p>
            <a:pPr marL="457200" indent="-457200">
              <a:buClr>
                <a:srgbClr val="996633"/>
              </a:buClr>
              <a:buFont typeface="+mj-lt"/>
              <a:buAutoNum type="arabicPeriod" startAt="4"/>
              <a:defRPr/>
            </a:pPr>
            <a:r>
              <a:rPr lang="en-US" sz="1800" b="1" i="1" dirty="0">
                <a:solidFill>
                  <a:srgbClr val="A47900"/>
                </a:solidFill>
                <a:cs typeface="+mn-cs"/>
              </a:rPr>
              <a:t>Adapt leadership styles to the circumstances and cultural contexts. </a:t>
            </a:r>
          </a:p>
          <a:p>
            <a:pPr lvl="1">
              <a:buClr>
                <a:srgbClr val="996633"/>
              </a:buClr>
              <a:defRPr/>
            </a:pPr>
            <a:r>
              <a:rPr lang="en-US" sz="1800" dirty="0">
                <a:solidFill>
                  <a:srgbClr val="A47900"/>
                </a:solidFill>
                <a:cs typeface="+mn-cs"/>
              </a:rPr>
              <a:t> Attend to the technical and adaptive challenges in doing this work. Different leadership styles will be needed to address the dynamics and complex array of issues when leading cultural and linguistic competence (e.g. educational, motivational, directive, participatory, creative). </a:t>
            </a:r>
          </a:p>
          <a:p>
            <a:pPr>
              <a:buClr>
                <a:srgbClr val="996633"/>
              </a:buClr>
              <a:defRPr/>
            </a:pPr>
            <a:endParaRPr lang="en-US" sz="1800" dirty="0">
              <a:solidFill>
                <a:srgbClr val="A47900"/>
              </a:solidFill>
              <a:cs typeface="+mn-cs"/>
            </a:endParaRPr>
          </a:p>
          <a:p>
            <a:pPr marL="457200" indent="-457200">
              <a:buClr>
                <a:srgbClr val="996633"/>
              </a:buClr>
              <a:buFont typeface="+mj-lt"/>
              <a:buAutoNum type="arabicPeriod" startAt="5"/>
              <a:defRPr/>
            </a:pPr>
            <a:r>
              <a:rPr lang="en-US" sz="1800" b="1" i="1" dirty="0">
                <a:solidFill>
                  <a:srgbClr val="A47900"/>
                </a:solidFill>
                <a:cs typeface="+mn-cs"/>
              </a:rPr>
              <a:t>Don’t go it alone!</a:t>
            </a:r>
          </a:p>
          <a:p>
            <a:pPr lvl="1">
              <a:buClr>
                <a:srgbClr val="996633"/>
              </a:buClr>
              <a:defRPr/>
            </a:pPr>
            <a:r>
              <a:rPr lang="en-US" sz="1800" dirty="0">
                <a:solidFill>
                  <a:srgbClr val="A47900"/>
                </a:solidFill>
                <a:cs typeface="+mn-cs"/>
              </a:rPr>
              <a:t>Form strategic alliances. Collaborate with others to plan and implement “buy in” strategies as well as other efforts to advance and sustain cultural and linguistic competence that appeal to diverse groups (e.g. consumers, CIL staff &amp; volunteers, partners). Enlist the support of allies and champions. Be inclusive and transparent in all efforts/activities. Do not be afraid to include “naysayers.” </a:t>
            </a:r>
          </a:p>
          <a:p>
            <a:pPr>
              <a:buClr>
                <a:srgbClr val="996633"/>
              </a:buClr>
              <a:defRPr/>
            </a:pPr>
            <a:endParaRPr lang="en-US" sz="1800" dirty="0">
              <a:solidFill>
                <a:srgbClr val="A47900"/>
              </a:solidFill>
              <a:cs typeface="+mn-cs"/>
            </a:endParaRPr>
          </a:p>
          <a:p>
            <a:pPr marL="457200" indent="-457200">
              <a:buClr>
                <a:srgbClr val="996633"/>
              </a:buClr>
              <a:buFont typeface="+mj-lt"/>
              <a:buAutoNum type="arabicPeriod"/>
              <a:defRPr/>
            </a:pPr>
            <a:endParaRPr lang="en-US" sz="2400" dirty="0">
              <a:solidFill>
                <a:srgbClr val="A47900"/>
              </a:solidFill>
              <a:cs typeface="+mn-cs"/>
            </a:endParaRPr>
          </a:p>
        </p:txBody>
      </p:sp>
      <p:pic>
        <p:nvPicPr>
          <p:cNvPr id="66566" name="Picture 10" descr="Top 10"/>
          <p:cNvPicPr>
            <a:picLocks noChangeAspect="1"/>
          </p:cNvPicPr>
          <p:nvPr>
            <p:custDataLst>
              <p:tags r:id="rId3"/>
            </p:custDataLst>
          </p:nvPr>
        </p:nvPicPr>
        <p:blipFill>
          <a:blip r:embed="rId7"/>
          <a:srcRect/>
          <a:stretch>
            <a:fillRect/>
          </a:stretch>
        </p:blipFill>
        <p:spPr bwMode="auto">
          <a:xfrm>
            <a:off x="0" y="0"/>
            <a:ext cx="2373313" cy="2057400"/>
          </a:xfrm>
          <a:prstGeom prst="rect">
            <a:avLst/>
          </a:prstGeom>
          <a:noFill/>
          <a:ln w="28575">
            <a:solidFill>
              <a:srgbClr val="A47900"/>
            </a:solidFill>
            <a:miter lim="800000"/>
            <a:headEnd/>
            <a:tailEnd/>
          </a:ln>
        </p:spPr>
      </p:pic>
      <p:sp>
        <p:nvSpPr>
          <p:cNvPr id="66567" name="Slide Number Placeholder 1"/>
          <p:cNvSpPr>
            <a:spLocks noGrp="1"/>
          </p:cNvSpPr>
          <p:nvPr>
            <p:ph type="sldNum" sz="quarter" idx="12"/>
          </p:nvPr>
        </p:nvSpPr>
        <p:spPr>
          <a:noFill/>
        </p:spPr>
        <p:txBody>
          <a:bodyPr/>
          <a:lstStyle/>
          <a:p>
            <a:fld id="{168E116E-14D2-4E2C-AB80-4C9841C256CA}" type="slidenum">
              <a:rPr lang="en-US" smtClean="0">
                <a:cs typeface="Arial" charset="0"/>
              </a:rPr>
              <a:pPr/>
              <a:t>27</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p>
        </p:txBody>
      </p:sp>
      <p:sp>
        <p:nvSpPr>
          <p:cNvPr id="68610" name="Rectangle 7"/>
          <p:cNvSpPr>
            <a:spLocks noChangeArrowheads="1"/>
          </p:cNvSpPr>
          <p:nvPr/>
        </p:nvSpPr>
        <p:spPr bwMode="auto">
          <a:xfrm>
            <a:off x="228600" y="762000"/>
            <a:ext cx="7620000" cy="1200150"/>
          </a:xfrm>
          <a:prstGeom prst="rect">
            <a:avLst/>
          </a:prstGeom>
          <a:noFill/>
          <a:ln w="9525">
            <a:noFill/>
            <a:miter lim="800000"/>
            <a:headEnd/>
            <a:tailEnd/>
          </a:ln>
        </p:spPr>
        <p:txBody>
          <a:bodyPr>
            <a:spAutoFit/>
          </a:bodyPr>
          <a:lstStyle/>
          <a:p>
            <a:endParaRPr lang="en-US" sz="2400"/>
          </a:p>
          <a:p>
            <a:pPr>
              <a:buFontTx/>
              <a:buBlip>
                <a:blip r:embed="rId6"/>
              </a:buBlip>
            </a:pPr>
            <a:endParaRPr lang="en-US" sz="2400"/>
          </a:p>
          <a:p>
            <a:endParaRPr lang="en-US" sz="2400"/>
          </a:p>
        </p:txBody>
      </p:sp>
      <p:pic>
        <p:nvPicPr>
          <p:cNvPr id="68611" name="Picture 5" descr="Nccc logo"/>
          <p:cNvPicPr>
            <a:picLocks noChangeAspect="1" noChangeArrowheads="1"/>
          </p:cNvPicPr>
          <p:nvPr>
            <p:custDataLst>
              <p:tags r:id="rId2"/>
            </p:custDataLst>
          </p:nvPr>
        </p:nvPicPr>
        <p:blipFill>
          <a:blip r:embed="rId7"/>
          <a:srcRect/>
          <a:stretch>
            <a:fillRect/>
          </a:stretch>
        </p:blipFill>
        <p:spPr bwMode="auto">
          <a:xfrm>
            <a:off x="8382000" y="6477000"/>
            <a:ext cx="762000" cy="398463"/>
          </a:xfrm>
          <a:prstGeom prst="rect">
            <a:avLst/>
          </a:prstGeom>
          <a:noFill/>
          <a:ln w="9525">
            <a:noFill/>
            <a:miter lim="800000"/>
            <a:headEnd/>
            <a:tailEnd/>
          </a:ln>
        </p:spPr>
      </p:pic>
      <p:sp>
        <p:nvSpPr>
          <p:cNvPr id="68612"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sp>
        <p:nvSpPr>
          <p:cNvPr id="68613" name="TextBox 4"/>
          <p:cNvSpPr txBox="1">
            <a:spLocks noChangeArrowheads="1"/>
          </p:cNvSpPr>
          <p:nvPr/>
        </p:nvSpPr>
        <p:spPr bwMode="auto">
          <a:xfrm>
            <a:off x="2373313" y="152400"/>
            <a:ext cx="6618287" cy="769938"/>
          </a:xfrm>
          <a:prstGeom prst="rect">
            <a:avLst/>
          </a:prstGeom>
          <a:noFill/>
          <a:ln w="9525">
            <a:noFill/>
            <a:miter lim="800000"/>
            <a:headEnd/>
            <a:tailEnd/>
          </a:ln>
        </p:spPr>
        <p:txBody>
          <a:bodyPr>
            <a:spAutoFit/>
          </a:bodyPr>
          <a:lstStyle/>
          <a:p>
            <a:pPr algn="ctr"/>
            <a:r>
              <a:rPr lang="en-US" sz="2200" b="1">
                <a:solidFill>
                  <a:srgbClr val="A47900"/>
                </a:solidFill>
              </a:rPr>
              <a:t>Leadership Cultural and Linguistic Competence </a:t>
            </a:r>
          </a:p>
          <a:p>
            <a:pPr algn="ctr"/>
            <a:r>
              <a:rPr lang="en-US" sz="2200" b="1">
                <a:solidFill>
                  <a:srgbClr val="A47900"/>
                </a:solidFill>
              </a:rPr>
              <a:t>Things You Can Do!!</a:t>
            </a:r>
          </a:p>
        </p:txBody>
      </p:sp>
      <p:sp>
        <p:nvSpPr>
          <p:cNvPr id="10" name="TextBox 9"/>
          <p:cNvSpPr txBox="1"/>
          <p:nvPr/>
        </p:nvSpPr>
        <p:spPr>
          <a:xfrm>
            <a:off x="293688" y="2362200"/>
            <a:ext cx="8458200" cy="3140075"/>
          </a:xfrm>
          <a:prstGeom prst="rect">
            <a:avLst/>
          </a:prstGeom>
          <a:noFill/>
        </p:spPr>
        <p:txBody>
          <a:bodyPr>
            <a:spAutoFit/>
          </a:bodyPr>
          <a:lstStyle/>
          <a:p>
            <a:pPr marL="342900" indent="-342900">
              <a:buClr>
                <a:srgbClr val="A47900"/>
              </a:buClr>
              <a:buFont typeface="+mj-lt"/>
              <a:buAutoNum type="arabicPeriod" startAt="6"/>
              <a:defRPr/>
            </a:pPr>
            <a:r>
              <a:rPr lang="en-US" sz="1800" b="1" i="1" dirty="0">
                <a:solidFill>
                  <a:srgbClr val="A47900"/>
                </a:solidFill>
                <a:cs typeface="+mn-cs"/>
              </a:rPr>
              <a:t> Use your power and influence intentionally and wisely. </a:t>
            </a:r>
          </a:p>
          <a:p>
            <a:pPr lvl="1">
              <a:defRPr/>
            </a:pPr>
            <a:r>
              <a:rPr lang="en-US" sz="1800" dirty="0">
                <a:solidFill>
                  <a:srgbClr val="A47900"/>
                </a:solidFill>
                <a:cs typeface="+mn-cs"/>
              </a:rPr>
              <a:t>Leadership by position/formal authority and by influence are equally important in advancing and sustaining cultural and linguistic competence. The </a:t>
            </a:r>
            <a:r>
              <a:rPr lang="en-US" sz="1800" dirty="0">
                <a:solidFill>
                  <a:srgbClr val="A47900"/>
                </a:solidFill>
                <a:cs typeface="+mn-cs"/>
              </a:rPr>
              <a:t>ethical, principled use of </a:t>
            </a:r>
            <a:r>
              <a:rPr lang="en-US" sz="1800" dirty="0">
                <a:solidFill>
                  <a:srgbClr val="A47900"/>
                </a:solidFill>
                <a:cs typeface="+mn-cs"/>
              </a:rPr>
              <a:t>“formal” power </a:t>
            </a:r>
            <a:r>
              <a:rPr lang="en-US" sz="1800" dirty="0">
                <a:solidFill>
                  <a:srgbClr val="A47900"/>
                </a:solidFill>
                <a:cs typeface="+mn-cs"/>
              </a:rPr>
              <a:t>can stimulate </a:t>
            </a:r>
            <a:r>
              <a:rPr lang="en-US" sz="1800" dirty="0">
                <a:solidFill>
                  <a:srgbClr val="A47900"/>
                </a:solidFill>
                <a:cs typeface="+mn-cs"/>
              </a:rPr>
              <a:t>the process of change. The </a:t>
            </a:r>
            <a:r>
              <a:rPr lang="en-US" sz="1800" dirty="0">
                <a:solidFill>
                  <a:srgbClr val="A47900"/>
                </a:solidFill>
                <a:cs typeface="+mn-cs"/>
              </a:rPr>
              <a:t>wise and intentional </a:t>
            </a:r>
            <a:r>
              <a:rPr lang="en-US" sz="1800" dirty="0">
                <a:solidFill>
                  <a:srgbClr val="A47900"/>
                </a:solidFill>
                <a:cs typeface="+mn-cs"/>
              </a:rPr>
              <a:t>use </a:t>
            </a:r>
            <a:r>
              <a:rPr lang="en-US" sz="1800" dirty="0">
                <a:solidFill>
                  <a:srgbClr val="A47900"/>
                </a:solidFill>
                <a:cs typeface="+mn-cs"/>
              </a:rPr>
              <a:t>of this power enables leaders to incorporate cultural and linguistic competence into all aspects of organizational </a:t>
            </a:r>
            <a:r>
              <a:rPr lang="en-US" sz="1800" dirty="0">
                <a:solidFill>
                  <a:srgbClr val="A47900"/>
                </a:solidFill>
                <a:cs typeface="+mn-cs"/>
              </a:rPr>
              <a:t>life.  Those </a:t>
            </a:r>
            <a:r>
              <a:rPr lang="en-US" sz="1800" dirty="0">
                <a:solidFill>
                  <a:srgbClr val="A47900"/>
                </a:solidFill>
                <a:cs typeface="+mn-cs"/>
              </a:rPr>
              <a:t>who lead through influence can use their cache to sway opinions, encourage others to test out new behaviors, introduce alternative perspectives, mobilize others to action, and challenge inappropriate policies and procedures. </a:t>
            </a:r>
            <a:r>
              <a:rPr lang="en-US" sz="1800" u="sng" dirty="0">
                <a:solidFill>
                  <a:srgbClr val="A47900"/>
                </a:solidFill>
                <a:cs typeface="+mn-cs"/>
              </a:rPr>
              <a:t> </a:t>
            </a:r>
            <a:endParaRPr lang="en-US" sz="1800" dirty="0">
              <a:solidFill>
                <a:srgbClr val="A47900"/>
              </a:solidFill>
              <a:cs typeface="+mn-cs"/>
            </a:endParaRPr>
          </a:p>
          <a:p>
            <a:pPr>
              <a:defRPr/>
            </a:pPr>
            <a:endParaRPr lang="en-US" sz="1800" dirty="0">
              <a:solidFill>
                <a:srgbClr val="A47900"/>
              </a:solidFill>
              <a:cs typeface="+mn-cs"/>
            </a:endParaRPr>
          </a:p>
        </p:txBody>
      </p:sp>
      <p:pic>
        <p:nvPicPr>
          <p:cNvPr id="68615" name="Picture 10" descr="Top 10"/>
          <p:cNvPicPr>
            <a:picLocks noChangeAspect="1"/>
          </p:cNvPicPr>
          <p:nvPr>
            <p:custDataLst>
              <p:tags r:id="rId3"/>
            </p:custDataLst>
          </p:nvPr>
        </p:nvPicPr>
        <p:blipFill>
          <a:blip r:embed="rId8"/>
          <a:srcRect/>
          <a:stretch>
            <a:fillRect/>
          </a:stretch>
        </p:blipFill>
        <p:spPr bwMode="auto">
          <a:xfrm>
            <a:off x="0" y="0"/>
            <a:ext cx="2373313" cy="2057400"/>
          </a:xfrm>
          <a:prstGeom prst="rect">
            <a:avLst/>
          </a:prstGeom>
          <a:noFill/>
          <a:ln w="28575">
            <a:solidFill>
              <a:srgbClr val="A47900"/>
            </a:solidFill>
            <a:miter lim="800000"/>
            <a:headEnd/>
            <a:tailEnd/>
          </a:ln>
        </p:spPr>
      </p:pic>
      <p:sp>
        <p:nvSpPr>
          <p:cNvPr id="68616" name="Slide Number Placeholder 1"/>
          <p:cNvSpPr>
            <a:spLocks noGrp="1"/>
          </p:cNvSpPr>
          <p:nvPr>
            <p:ph type="sldNum" sz="quarter" idx="12"/>
          </p:nvPr>
        </p:nvSpPr>
        <p:spPr>
          <a:noFill/>
        </p:spPr>
        <p:txBody>
          <a:bodyPr/>
          <a:lstStyle/>
          <a:p>
            <a:fld id="{F6DD4A07-9A48-487A-92FD-71E0540E0634}" type="slidenum">
              <a:rPr lang="en-US" smtClean="0">
                <a:cs typeface="Arial" charset="0"/>
              </a:rPr>
              <a:pPr/>
              <a:t>28</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p>
        </p:txBody>
      </p:sp>
      <p:sp>
        <p:nvSpPr>
          <p:cNvPr id="21506" name="Text Box 3"/>
          <p:cNvSpPr txBox="1">
            <a:spLocks noChangeArrowheads="1"/>
          </p:cNvSpPr>
          <p:nvPr/>
        </p:nvSpPr>
        <p:spPr bwMode="auto">
          <a:xfrm>
            <a:off x="0" y="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lgn="ctr">
              <a:spcBef>
                <a:spcPct val="50000"/>
              </a:spcBef>
            </a:pPr>
            <a:r>
              <a:rPr lang="en-US"/>
              <a:t>     </a:t>
            </a:r>
            <a:endParaRPr lang="en-US" sz="3600">
              <a:solidFill>
                <a:schemeClr val="bg1"/>
              </a:solidFill>
            </a:endParaRPr>
          </a:p>
        </p:txBody>
      </p:sp>
      <p:sp>
        <p:nvSpPr>
          <p:cNvPr id="21507" name="Rectangle 2"/>
          <p:cNvSpPr>
            <a:spLocks noChangeArrowheads="1"/>
          </p:cNvSpPr>
          <p:nvPr/>
        </p:nvSpPr>
        <p:spPr bwMode="auto">
          <a:xfrm>
            <a:off x="381000" y="990600"/>
            <a:ext cx="8382000" cy="2514600"/>
          </a:xfrm>
          <a:prstGeom prst="rect">
            <a:avLst/>
          </a:prstGeom>
          <a:noFill/>
          <a:ln w="9525">
            <a:noFill/>
            <a:miter lim="800000"/>
            <a:headEnd/>
            <a:tailEnd/>
          </a:ln>
        </p:spPr>
        <p:txBody>
          <a:bodyPr anchor="ctr"/>
          <a:lstStyle/>
          <a:p>
            <a:pPr algn="ctr"/>
            <a:r>
              <a:rPr lang="en-US" sz="3200"/>
              <a:t>                  </a:t>
            </a:r>
          </a:p>
          <a:p>
            <a:pPr algn="ctr"/>
            <a:r>
              <a:rPr lang="en-US" sz="3200"/>
              <a:t>A Quick Review of Key Concepts   </a:t>
            </a:r>
          </a:p>
        </p:txBody>
      </p:sp>
      <p:pic>
        <p:nvPicPr>
          <p:cNvPr id="21508" name="Picture 5" descr="graphic of person sitting at desk"/>
          <p:cNvPicPr>
            <a:picLocks noChangeAspect="1" noChangeArrowheads="1"/>
          </p:cNvPicPr>
          <p:nvPr/>
        </p:nvPicPr>
        <p:blipFill>
          <a:blip r:embed="rId4"/>
          <a:srcRect/>
          <a:stretch>
            <a:fillRect/>
          </a:stretch>
        </p:blipFill>
        <p:spPr bwMode="auto">
          <a:xfrm>
            <a:off x="3962400" y="3048000"/>
            <a:ext cx="1500188" cy="1960563"/>
          </a:xfrm>
          <a:prstGeom prst="rect">
            <a:avLst/>
          </a:prstGeom>
          <a:noFill/>
          <a:ln w="9525">
            <a:noFill/>
            <a:miter lim="800000"/>
            <a:headEnd/>
            <a:tailEnd/>
          </a:ln>
        </p:spPr>
      </p:pic>
      <p:sp>
        <p:nvSpPr>
          <p:cNvPr id="21509" name="Slide Number Placeholder 1"/>
          <p:cNvSpPr>
            <a:spLocks noGrp="1"/>
          </p:cNvSpPr>
          <p:nvPr>
            <p:ph type="sldNum" sz="quarter" idx="12"/>
          </p:nvPr>
        </p:nvSpPr>
        <p:spPr>
          <a:noFill/>
        </p:spPr>
        <p:txBody>
          <a:bodyPr/>
          <a:lstStyle/>
          <a:p>
            <a:fld id="{D0CB008E-D73C-462D-9490-1FF80F82A4A4}" type="slidenum">
              <a:rPr lang="en-US" smtClean="0">
                <a:cs typeface="Arial" charset="0"/>
              </a:rPr>
              <a:pPr/>
              <a:t>2</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p>
        </p:txBody>
      </p:sp>
      <p:sp>
        <p:nvSpPr>
          <p:cNvPr id="70658" name="Rectangle 7"/>
          <p:cNvSpPr>
            <a:spLocks noChangeArrowheads="1"/>
          </p:cNvSpPr>
          <p:nvPr/>
        </p:nvSpPr>
        <p:spPr bwMode="auto">
          <a:xfrm>
            <a:off x="228600" y="762000"/>
            <a:ext cx="7620000" cy="1200150"/>
          </a:xfrm>
          <a:prstGeom prst="rect">
            <a:avLst/>
          </a:prstGeom>
          <a:noFill/>
          <a:ln w="9525">
            <a:noFill/>
            <a:miter lim="800000"/>
            <a:headEnd/>
            <a:tailEnd/>
          </a:ln>
        </p:spPr>
        <p:txBody>
          <a:bodyPr>
            <a:spAutoFit/>
          </a:bodyPr>
          <a:lstStyle/>
          <a:p>
            <a:endParaRPr lang="en-US" sz="2400"/>
          </a:p>
          <a:p>
            <a:pPr>
              <a:buFontTx/>
              <a:buBlip>
                <a:blip r:embed="rId6"/>
              </a:buBlip>
            </a:pPr>
            <a:endParaRPr lang="en-US" sz="2400"/>
          </a:p>
          <a:p>
            <a:endParaRPr lang="en-US" sz="2400"/>
          </a:p>
        </p:txBody>
      </p:sp>
      <p:pic>
        <p:nvPicPr>
          <p:cNvPr id="70659" name="Picture 5" descr="Nccc logo"/>
          <p:cNvPicPr>
            <a:picLocks noChangeAspect="1" noChangeArrowheads="1"/>
          </p:cNvPicPr>
          <p:nvPr>
            <p:custDataLst>
              <p:tags r:id="rId2"/>
            </p:custDataLst>
          </p:nvPr>
        </p:nvPicPr>
        <p:blipFill>
          <a:blip r:embed="rId7"/>
          <a:srcRect/>
          <a:stretch>
            <a:fillRect/>
          </a:stretch>
        </p:blipFill>
        <p:spPr bwMode="auto">
          <a:xfrm>
            <a:off x="8382000" y="6477000"/>
            <a:ext cx="762000" cy="398463"/>
          </a:xfrm>
          <a:prstGeom prst="rect">
            <a:avLst/>
          </a:prstGeom>
          <a:noFill/>
          <a:ln w="9525">
            <a:noFill/>
            <a:miter lim="800000"/>
            <a:headEnd/>
            <a:tailEnd/>
          </a:ln>
        </p:spPr>
      </p:pic>
      <p:sp>
        <p:nvSpPr>
          <p:cNvPr id="70660"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pic>
        <p:nvPicPr>
          <p:cNvPr id="70661" name="Picture 3" descr="Top 10"/>
          <p:cNvPicPr>
            <a:picLocks noChangeAspect="1"/>
          </p:cNvPicPr>
          <p:nvPr>
            <p:custDataLst>
              <p:tags r:id="rId3"/>
            </p:custDataLst>
          </p:nvPr>
        </p:nvPicPr>
        <p:blipFill>
          <a:blip r:embed="rId8"/>
          <a:srcRect/>
          <a:stretch>
            <a:fillRect/>
          </a:stretch>
        </p:blipFill>
        <p:spPr bwMode="auto">
          <a:xfrm>
            <a:off x="0" y="0"/>
            <a:ext cx="2133600" cy="2133600"/>
          </a:xfrm>
          <a:prstGeom prst="rect">
            <a:avLst/>
          </a:prstGeom>
          <a:noFill/>
          <a:ln w="28575">
            <a:solidFill>
              <a:srgbClr val="A47900"/>
            </a:solidFill>
            <a:miter lim="800000"/>
            <a:headEnd/>
            <a:tailEnd/>
          </a:ln>
        </p:spPr>
      </p:pic>
      <p:sp>
        <p:nvSpPr>
          <p:cNvPr id="70662" name="TextBox 4"/>
          <p:cNvSpPr txBox="1">
            <a:spLocks noChangeArrowheads="1"/>
          </p:cNvSpPr>
          <p:nvPr/>
        </p:nvSpPr>
        <p:spPr bwMode="auto">
          <a:xfrm>
            <a:off x="2373313" y="152400"/>
            <a:ext cx="6618287" cy="769938"/>
          </a:xfrm>
          <a:prstGeom prst="rect">
            <a:avLst/>
          </a:prstGeom>
          <a:noFill/>
          <a:ln w="9525">
            <a:noFill/>
            <a:miter lim="800000"/>
            <a:headEnd/>
            <a:tailEnd/>
          </a:ln>
        </p:spPr>
        <p:txBody>
          <a:bodyPr>
            <a:spAutoFit/>
          </a:bodyPr>
          <a:lstStyle/>
          <a:p>
            <a:pPr algn="ctr"/>
            <a:r>
              <a:rPr lang="en-US" sz="2200" b="1">
                <a:solidFill>
                  <a:srgbClr val="A47900"/>
                </a:solidFill>
              </a:rPr>
              <a:t>Leadership Cultural and Linguistic Competence </a:t>
            </a:r>
          </a:p>
          <a:p>
            <a:pPr algn="ctr"/>
            <a:r>
              <a:rPr lang="en-US" sz="2200" b="1">
                <a:solidFill>
                  <a:srgbClr val="A47900"/>
                </a:solidFill>
              </a:rPr>
              <a:t>Things You Can Do!!</a:t>
            </a:r>
          </a:p>
        </p:txBody>
      </p:sp>
      <p:sp>
        <p:nvSpPr>
          <p:cNvPr id="70663" name="TextBox 8"/>
          <p:cNvSpPr txBox="1">
            <a:spLocks noChangeArrowheads="1"/>
          </p:cNvSpPr>
          <p:nvPr/>
        </p:nvSpPr>
        <p:spPr bwMode="auto">
          <a:xfrm>
            <a:off x="228600" y="2319338"/>
            <a:ext cx="8763000" cy="2862262"/>
          </a:xfrm>
          <a:prstGeom prst="rect">
            <a:avLst/>
          </a:prstGeom>
          <a:noFill/>
          <a:ln w="9525">
            <a:noFill/>
            <a:miter lim="800000"/>
            <a:headEnd/>
            <a:tailEnd/>
          </a:ln>
        </p:spPr>
        <p:txBody>
          <a:bodyPr>
            <a:spAutoFit/>
          </a:bodyPr>
          <a:lstStyle/>
          <a:p>
            <a:pPr marL="457200" indent="-457200">
              <a:buClr>
                <a:srgbClr val="996633"/>
              </a:buClr>
              <a:buFont typeface="Arial" charset="0"/>
              <a:buAutoNum type="arabicPeriod" startAt="7"/>
            </a:pPr>
            <a:r>
              <a:rPr lang="en-US" sz="1800" b="1" i="1">
                <a:solidFill>
                  <a:srgbClr val="A47900"/>
                </a:solidFill>
              </a:rPr>
              <a:t>Conflict and establishing and maintaining trust:  No way around it! </a:t>
            </a:r>
          </a:p>
          <a:p>
            <a:pPr lvl="1">
              <a:buClr>
                <a:srgbClr val="996633"/>
              </a:buClr>
            </a:pPr>
            <a:r>
              <a:rPr lang="en-US" sz="1800">
                <a:solidFill>
                  <a:srgbClr val="A47900"/>
                </a:solidFill>
              </a:rPr>
              <a:t>Conflict is inherent in human interactions. Learn and use conflict resolution strategies as a key approach to address cultural diversity.  Trust can be an elusive relationship to establish and maintain, particularly in cross-cultural situations. The capacity to address trust for many cultural groups will involve intentionality, consistency, and transparency over time. Trust also acknowledges the role of historical trauma, discrimination, and marginalization among and between diverse racial, ethnic, and cultural groups. Leadership for cultural and linguistic competence requires the capacity to address both conflict and establish and maintain trust.</a:t>
            </a:r>
            <a:r>
              <a:rPr lang="en-US" sz="1800"/>
              <a:t> </a:t>
            </a:r>
            <a:endParaRPr lang="en-US" sz="1800">
              <a:solidFill>
                <a:srgbClr val="A47900"/>
              </a:solidFill>
            </a:endParaRPr>
          </a:p>
        </p:txBody>
      </p:sp>
      <p:sp>
        <p:nvSpPr>
          <p:cNvPr id="70664" name="Slide Number Placeholder 1"/>
          <p:cNvSpPr>
            <a:spLocks noGrp="1"/>
          </p:cNvSpPr>
          <p:nvPr>
            <p:ph type="sldNum" sz="quarter" idx="12"/>
          </p:nvPr>
        </p:nvSpPr>
        <p:spPr>
          <a:noFill/>
        </p:spPr>
        <p:txBody>
          <a:bodyPr/>
          <a:lstStyle/>
          <a:p>
            <a:fld id="{054DE3C3-6D4D-4A52-866D-05EFBDD16AED}" type="slidenum">
              <a:rPr lang="en-US" smtClean="0">
                <a:cs typeface="Arial" charset="0"/>
              </a:rPr>
              <a:pPr/>
              <a:t>29</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p>
        </p:txBody>
      </p:sp>
      <p:sp>
        <p:nvSpPr>
          <p:cNvPr id="72706" name="Rectangle 7"/>
          <p:cNvSpPr>
            <a:spLocks noChangeArrowheads="1"/>
          </p:cNvSpPr>
          <p:nvPr/>
        </p:nvSpPr>
        <p:spPr bwMode="auto">
          <a:xfrm>
            <a:off x="228600" y="762000"/>
            <a:ext cx="7620000" cy="1200150"/>
          </a:xfrm>
          <a:prstGeom prst="rect">
            <a:avLst/>
          </a:prstGeom>
          <a:noFill/>
          <a:ln w="9525">
            <a:noFill/>
            <a:miter lim="800000"/>
            <a:headEnd/>
            <a:tailEnd/>
          </a:ln>
        </p:spPr>
        <p:txBody>
          <a:bodyPr>
            <a:spAutoFit/>
          </a:bodyPr>
          <a:lstStyle/>
          <a:p>
            <a:endParaRPr lang="en-US" sz="2400"/>
          </a:p>
          <a:p>
            <a:pPr>
              <a:buFontTx/>
              <a:buBlip>
                <a:blip r:embed="rId6"/>
              </a:buBlip>
            </a:pPr>
            <a:endParaRPr lang="en-US" sz="2400"/>
          </a:p>
          <a:p>
            <a:endParaRPr lang="en-US" sz="2400"/>
          </a:p>
        </p:txBody>
      </p:sp>
      <p:pic>
        <p:nvPicPr>
          <p:cNvPr id="72707" name="Picture 5" descr="Nccc logo"/>
          <p:cNvPicPr>
            <a:picLocks noChangeAspect="1" noChangeArrowheads="1"/>
          </p:cNvPicPr>
          <p:nvPr>
            <p:custDataLst>
              <p:tags r:id="rId2"/>
            </p:custDataLst>
          </p:nvPr>
        </p:nvPicPr>
        <p:blipFill>
          <a:blip r:embed="rId7"/>
          <a:srcRect/>
          <a:stretch>
            <a:fillRect/>
          </a:stretch>
        </p:blipFill>
        <p:spPr bwMode="auto">
          <a:xfrm>
            <a:off x="8382000" y="6477000"/>
            <a:ext cx="762000" cy="398463"/>
          </a:xfrm>
          <a:prstGeom prst="rect">
            <a:avLst/>
          </a:prstGeom>
          <a:noFill/>
          <a:ln w="9525">
            <a:noFill/>
            <a:miter lim="800000"/>
            <a:headEnd/>
            <a:tailEnd/>
          </a:ln>
        </p:spPr>
      </p:pic>
      <p:sp>
        <p:nvSpPr>
          <p:cNvPr id="72708"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pic>
        <p:nvPicPr>
          <p:cNvPr id="72709" name="Picture 3" descr="Top 10"/>
          <p:cNvPicPr>
            <a:picLocks noChangeAspect="1"/>
          </p:cNvPicPr>
          <p:nvPr>
            <p:custDataLst>
              <p:tags r:id="rId3"/>
            </p:custDataLst>
          </p:nvPr>
        </p:nvPicPr>
        <p:blipFill>
          <a:blip r:embed="rId8"/>
          <a:srcRect/>
          <a:stretch>
            <a:fillRect/>
          </a:stretch>
        </p:blipFill>
        <p:spPr bwMode="auto">
          <a:xfrm>
            <a:off x="0" y="0"/>
            <a:ext cx="2373313" cy="2362200"/>
          </a:xfrm>
          <a:prstGeom prst="rect">
            <a:avLst/>
          </a:prstGeom>
          <a:noFill/>
          <a:ln w="28575">
            <a:solidFill>
              <a:srgbClr val="A47900"/>
            </a:solidFill>
            <a:miter lim="800000"/>
            <a:headEnd/>
            <a:tailEnd/>
          </a:ln>
        </p:spPr>
      </p:pic>
      <p:sp>
        <p:nvSpPr>
          <p:cNvPr id="72710" name="TextBox 4"/>
          <p:cNvSpPr txBox="1">
            <a:spLocks noChangeArrowheads="1"/>
          </p:cNvSpPr>
          <p:nvPr/>
        </p:nvSpPr>
        <p:spPr bwMode="auto">
          <a:xfrm>
            <a:off x="2373313" y="152400"/>
            <a:ext cx="6618287" cy="769938"/>
          </a:xfrm>
          <a:prstGeom prst="rect">
            <a:avLst/>
          </a:prstGeom>
          <a:noFill/>
          <a:ln w="9525">
            <a:noFill/>
            <a:miter lim="800000"/>
            <a:headEnd/>
            <a:tailEnd/>
          </a:ln>
        </p:spPr>
        <p:txBody>
          <a:bodyPr>
            <a:spAutoFit/>
          </a:bodyPr>
          <a:lstStyle/>
          <a:p>
            <a:pPr algn="ctr"/>
            <a:r>
              <a:rPr lang="en-US" sz="2200" b="1">
                <a:solidFill>
                  <a:srgbClr val="A47900"/>
                </a:solidFill>
              </a:rPr>
              <a:t>Leadership Cultural and Linguistic Competence </a:t>
            </a:r>
          </a:p>
          <a:p>
            <a:pPr algn="ctr"/>
            <a:r>
              <a:rPr lang="en-US" sz="2200" b="1">
                <a:solidFill>
                  <a:srgbClr val="A47900"/>
                </a:solidFill>
              </a:rPr>
              <a:t>Things You Can Do!!</a:t>
            </a:r>
          </a:p>
        </p:txBody>
      </p:sp>
      <p:sp>
        <p:nvSpPr>
          <p:cNvPr id="11" name="TextBox 10"/>
          <p:cNvSpPr txBox="1"/>
          <p:nvPr/>
        </p:nvSpPr>
        <p:spPr>
          <a:xfrm>
            <a:off x="593725" y="4110038"/>
            <a:ext cx="8169275" cy="1476375"/>
          </a:xfrm>
          <a:prstGeom prst="rect">
            <a:avLst/>
          </a:prstGeom>
          <a:noFill/>
        </p:spPr>
        <p:txBody>
          <a:bodyPr>
            <a:spAutoFit/>
          </a:bodyPr>
          <a:lstStyle/>
          <a:p>
            <a:pPr>
              <a:buClr>
                <a:srgbClr val="990033"/>
              </a:buClr>
              <a:defRPr/>
            </a:pPr>
            <a:endParaRPr lang="en-US" sz="1800" dirty="0">
              <a:solidFill>
                <a:srgbClr val="A47900"/>
              </a:solidFill>
              <a:cs typeface="+mn-cs"/>
            </a:endParaRPr>
          </a:p>
          <a:p>
            <a:pPr marL="342900" indent="-342900">
              <a:buClr>
                <a:srgbClr val="A47900"/>
              </a:buClr>
              <a:buFont typeface="+mj-lt"/>
              <a:buAutoNum type="arabicPeriod" startAt="9"/>
              <a:defRPr/>
            </a:pPr>
            <a:r>
              <a:rPr lang="en-US" sz="1800" b="1" i="1" dirty="0">
                <a:solidFill>
                  <a:srgbClr val="A47900"/>
                </a:solidFill>
                <a:cs typeface="+mn-cs"/>
              </a:rPr>
              <a:t>  Inspire</a:t>
            </a:r>
            <a:r>
              <a:rPr lang="en-US" sz="1800" b="1" i="1" dirty="0">
                <a:solidFill>
                  <a:srgbClr val="A47900"/>
                </a:solidFill>
                <a:cs typeface="+mn-cs"/>
              </a:rPr>
              <a:t>, acknowledge, and celebrate the accomplishments of others.  </a:t>
            </a:r>
            <a:endParaRPr lang="en-US" sz="1800" b="1" i="1" dirty="0">
              <a:solidFill>
                <a:srgbClr val="A47900"/>
              </a:solidFill>
              <a:cs typeface="+mn-cs"/>
            </a:endParaRPr>
          </a:p>
          <a:p>
            <a:pPr lvl="1">
              <a:buClr>
                <a:srgbClr val="A47900"/>
              </a:buClr>
              <a:defRPr/>
            </a:pPr>
            <a:r>
              <a:rPr lang="en-US" sz="1800" dirty="0">
                <a:solidFill>
                  <a:srgbClr val="A47900"/>
                </a:solidFill>
                <a:cs typeface="+mn-cs"/>
              </a:rPr>
              <a:t>Inspire </a:t>
            </a:r>
            <a:r>
              <a:rPr lang="en-US" sz="1800" dirty="0">
                <a:solidFill>
                  <a:srgbClr val="A47900"/>
                </a:solidFill>
                <a:cs typeface="+mn-cs"/>
              </a:rPr>
              <a:t>others to assume the mantle of leadership.  Acknowledge and celebrate staff efforts and achievements in advancing and sustaining cultural and linguistic competence. </a:t>
            </a:r>
          </a:p>
        </p:txBody>
      </p:sp>
      <p:sp>
        <p:nvSpPr>
          <p:cNvPr id="72712" name="Slide Number Placeholder 1"/>
          <p:cNvSpPr>
            <a:spLocks noGrp="1"/>
          </p:cNvSpPr>
          <p:nvPr>
            <p:ph type="sldNum" sz="quarter" idx="12"/>
          </p:nvPr>
        </p:nvSpPr>
        <p:spPr>
          <a:noFill/>
        </p:spPr>
        <p:txBody>
          <a:bodyPr/>
          <a:lstStyle/>
          <a:p>
            <a:fld id="{D353B26C-58AD-4D38-97D9-287FC40CD6D0}" type="slidenum">
              <a:rPr lang="en-US" smtClean="0">
                <a:cs typeface="Arial" charset="0"/>
              </a:rPr>
              <a:pPr/>
              <a:t>30</a:t>
            </a:fld>
            <a:endParaRPr lang="en-US" smtClean="0">
              <a:cs typeface="Arial" charset="0"/>
            </a:endParaRPr>
          </a:p>
        </p:txBody>
      </p:sp>
      <p:sp>
        <p:nvSpPr>
          <p:cNvPr id="72713" name="TextBox 9"/>
          <p:cNvSpPr txBox="1">
            <a:spLocks noChangeArrowheads="1"/>
          </p:cNvSpPr>
          <p:nvPr/>
        </p:nvSpPr>
        <p:spPr bwMode="auto">
          <a:xfrm>
            <a:off x="2373313" y="1524000"/>
            <a:ext cx="6770687" cy="2586038"/>
          </a:xfrm>
          <a:prstGeom prst="rect">
            <a:avLst/>
          </a:prstGeom>
          <a:noFill/>
          <a:ln w="9525">
            <a:noFill/>
            <a:miter lim="800000"/>
            <a:headEnd/>
            <a:tailEnd/>
          </a:ln>
        </p:spPr>
        <p:txBody>
          <a:bodyPr>
            <a:spAutoFit/>
          </a:bodyPr>
          <a:lstStyle/>
          <a:p>
            <a:pPr marL="342900" indent="-342900">
              <a:buClr>
                <a:srgbClr val="A47900"/>
              </a:buClr>
              <a:buFont typeface="Arial" charset="0"/>
              <a:buAutoNum type="arabicPeriod" startAt="8"/>
            </a:pPr>
            <a:r>
              <a:rPr lang="en-US" sz="1800" b="1" i="1">
                <a:solidFill>
                  <a:srgbClr val="A47900"/>
                </a:solidFill>
              </a:rPr>
              <a:t> Create a safe environment to explore difficult issues. </a:t>
            </a:r>
          </a:p>
          <a:p>
            <a:pPr lvl="1"/>
            <a:r>
              <a:rPr lang="en-US" sz="1800">
                <a:solidFill>
                  <a:srgbClr val="A47900"/>
                </a:solidFill>
              </a:rPr>
              <a:t>People are often reluctant to discuss issues of stereotyping, bias, prejudice, and other “ISMs.” Moreover, there are few opportunities and forums to share perspectives in a safe and authentic manner. Identifying approaches to confront attitudinal barriers in open, honest, and supportive ways, and charting a course for change remain among the most difficult, yet necessary paths on the journey to advance and sustain cultural and linguistic competence.</a:t>
            </a: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p>
        </p:txBody>
      </p:sp>
      <p:sp>
        <p:nvSpPr>
          <p:cNvPr id="74754" name="Rectangle 7"/>
          <p:cNvSpPr>
            <a:spLocks noChangeArrowheads="1"/>
          </p:cNvSpPr>
          <p:nvPr/>
        </p:nvSpPr>
        <p:spPr bwMode="auto">
          <a:xfrm>
            <a:off x="228600" y="762000"/>
            <a:ext cx="7620000" cy="1200150"/>
          </a:xfrm>
          <a:prstGeom prst="rect">
            <a:avLst/>
          </a:prstGeom>
          <a:noFill/>
          <a:ln w="9525">
            <a:noFill/>
            <a:miter lim="800000"/>
            <a:headEnd/>
            <a:tailEnd/>
          </a:ln>
        </p:spPr>
        <p:txBody>
          <a:bodyPr>
            <a:spAutoFit/>
          </a:bodyPr>
          <a:lstStyle/>
          <a:p>
            <a:endParaRPr lang="en-US" sz="2400"/>
          </a:p>
          <a:p>
            <a:pPr>
              <a:buFontTx/>
              <a:buBlip>
                <a:blip r:embed="rId6"/>
              </a:buBlip>
            </a:pPr>
            <a:endParaRPr lang="en-US" sz="2400"/>
          </a:p>
          <a:p>
            <a:endParaRPr lang="en-US" sz="2400"/>
          </a:p>
        </p:txBody>
      </p:sp>
      <p:pic>
        <p:nvPicPr>
          <p:cNvPr id="74755" name="Picture 5" descr="Nccc logo"/>
          <p:cNvPicPr>
            <a:picLocks noChangeAspect="1" noChangeArrowheads="1"/>
          </p:cNvPicPr>
          <p:nvPr>
            <p:custDataLst>
              <p:tags r:id="rId2"/>
            </p:custDataLst>
          </p:nvPr>
        </p:nvPicPr>
        <p:blipFill>
          <a:blip r:embed="rId7"/>
          <a:srcRect/>
          <a:stretch>
            <a:fillRect/>
          </a:stretch>
        </p:blipFill>
        <p:spPr bwMode="auto">
          <a:xfrm>
            <a:off x="8382000" y="6477000"/>
            <a:ext cx="762000" cy="398463"/>
          </a:xfrm>
          <a:prstGeom prst="rect">
            <a:avLst/>
          </a:prstGeom>
          <a:noFill/>
          <a:ln w="9525">
            <a:noFill/>
            <a:miter lim="800000"/>
            <a:headEnd/>
            <a:tailEnd/>
          </a:ln>
        </p:spPr>
      </p:pic>
      <p:sp>
        <p:nvSpPr>
          <p:cNvPr id="74756"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pic>
        <p:nvPicPr>
          <p:cNvPr id="74757" name="Picture 3" descr="Top 10"/>
          <p:cNvPicPr>
            <a:picLocks noChangeAspect="1"/>
          </p:cNvPicPr>
          <p:nvPr>
            <p:custDataLst>
              <p:tags r:id="rId3"/>
            </p:custDataLst>
          </p:nvPr>
        </p:nvPicPr>
        <p:blipFill>
          <a:blip r:embed="rId8"/>
          <a:srcRect/>
          <a:stretch>
            <a:fillRect/>
          </a:stretch>
        </p:blipFill>
        <p:spPr bwMode="auto">
          <a:xfrm>
            <a:off x="0" y="0"/>
            <a:ext cx="2373313" cy="2362200"/>
          </a:xfrm>
          <a:prstGeom prst="rect">
            <a:avLst/>
          </a:prstGeom>
          <a:noFill/>
          <a:ln w="28575">
            <a:solidFill>
              <a:srgbClr val="A47900"/>
            </a:solidFill>
            <a:miter lim="800000"/>
            <a:headEnd/>
            <a:tailEnd/>
          </a:ln>
        </p:spPr>
      </p:pic>
      <p:sp>
        <p:nvSpPr>
          <p:cNvPr id="74758" name="TextBox 4"/>
          <p:cNvSpPr txBox="1">
            <a:spLocks noChangeArrowheads="1"/>
          </p:cNvSpPr>
          <p:nvPr/>
        </p:nvSpPr>
        <p:spPr bwMode="auto">
          <a:xfrm>
            <a:off x="2373313" y="152400"/>
            <a:ext cx="6618287" cy="769938"/>
          </a:xfrm>
          <a:prstGeom prst="rect">
            <a:avLst/>
          </a:prstGeom>
          <a:noFill/>
          <a:ln w="9525">
            <a:noFill/>
            <a:miter lim="800000"/>
            <a:headEnd/>
            <a:tailEnd/>
          </a:ln>
        </p:spPr>
        <p:txBody>
          <a:bodyPr>
            <a:spAutoFit/>
          </a:bodyPr>
          <a:lstStyle/>
          <a:p>
            <a:pPr algn="ctr"/>
            <a:r>
              <a:rPr lang="en-US" sz="2200" b="1">
                <a:solidFill>
                  <a:srgbClr val="A47900"/>
                </a:solidFill>
              </a:rPr>
              <a:t>Leadership Cultural and Linguistic Competence </a:t>
            </a:r>
          </a:p>
          <a:p>
            <a:pPr algn="ctr"/>
            <a:r>
              <a:rPr lang="en-US" sz="2200" b="1">
                <a:solidFill>
                  <a:srgbClr val="A47900"/>
                </a:solidFill>
              </a:rPr>
              <a:t>Things You Can Do!!</a:t>
            </a:r>
          </a:p>
        </p:txBody>
      </p:sp>
      <p:sp>
        <p:nvSpPr>
          <p:cNvPr id="11" name="TextBox 10"/>
          <p:cNvSpPr txBox="1"/>
          <p:nvPr/>
        </p:nvSpPr>
        <p:spPr>
          <a:xfrm>
            <a:off x="2514600" y="1371600"/>
            <a:ext cx="6248400" cy="2185988"/>
          </a:xfrm>
          <a:prstGeom prst="rect">
            <a:avLst/>
          </a:prstGeom>
          <a:noFill/>
        </p:spPr>
        <p:txBody>
          <a:bodyPr>
            <a:spAutoFit/>
          </a:bodyPr>
          <a:lstStyle/>
          <a:p>
            <a:pPr>
              <a:buClr>
                <a:srgbClr val="996633"/>
              </a:buClr>
              <a:defRPr/>
            </a:pPr>
            <a:endParaRPr lang="en-US" sz="1000" b="1" i="1" dirty="0">
              <a:solidFill>
                <a:srgbClr val="A47900"/>
              </a:solidFill>
              <a:cs typeface="+mn-cs"/>
            </a:endParaRPr>
          </a:p>
          <a:p>
            <a:pPr marL="342900" indent="-342900">
              <a:buClr>
                <a:srgbClr val="996633"/>
              </a:buClr>
              <a:buFont typeface="+mj-lt"/>
              <a:buAutoNum type="arabicPeriod" startAt="10"/>
              <a:defRPr/>
            </a:pPr>
            <a:r>
              <a:rPr lang="en-US" sz="1800" b="1" i="1" dirty="0">
                <a:solidFill>
                  <a:srgbClr val="A47900"/>
                </a:solidFill>
                <a:cs typeface="+mn-cs"/>
              </a:rPr>
              <a:t>  Take </a:t>
            </a:r>
            <a:r>
              <a:rPr lang="en-US" sz="1800" b="1" i="1" dirty="0">
                <a:solidFill>
                  <a:srgbClr val="A47900"/>
                </a:solidFill>
                <a:cs typeface="+mn-cs"/>
              </a:rPr>
              <a:t>care of self.</a:t>
            </a:r>
          </a:p>
          <a:p>
            <a:pPr lvl="1">
              <a:buClr>
                <a:srgbClr val="996633"/>
              </a:buClr>
              <a:defRPr/>
            </a:pPr>
            <a:r>
              <a:rPr lang="en-US" sz="1800" dirty="0">
                <a:solidFill>
                  <a:srgbClr val="A47900"/>
                </a:solidFill>
                <a:cs typeface="+mn-cs"/>
              </a:rPr>
              <a:t>Leading organizational change processes to achieve cultural and linguistic competence is described by many as demanding and fraught with obstacles.  When engaged in this work, it is very important to “take care of self.” Discover and/or consistently engage in ways to reflect, rejuvenate, and rest. </a:t>
            </a:r>
          </a:p>
        </p:txBody>
      </p:sp>
      <p:sp>
        <p:nvSpPr>
          <p:cNvPr id="74760" name="Slide Number Placeholder 1"/>
          <p:cNvSpPr>
            <a:spLocks noGrp="1"/>
          </p:cNvSpPr>
          <p:nvPr>
            <p:ph type="sldNum" sz="quarter" idx="12"/>
          </p:nvPr>
        </p:nvSpPr>
        <p:spPr>
          <a:noFill/>
        </p:spPr>
        <p:txBody>
          <a:bodyPr/>
          <a:lstStyle/>
          <a:p>
            <a:fld id="{A08A91F9-C73F-41A1-8423-7ACD07AD6E95}" type="slidenum">
              <a:rPr lang="en-US" smtClean="0">
                <a:cs typeface="Arial" charset="0"/>
              </a:rPr>
              <a:pPr/>
              <a:t>31</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ext Box 6"/>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p>
        </p:txBody>
      </p:sp>
      <p:sp>
        <p:nvSpPr>
          <p:cNvPr id="76802" name="Text Box 7"/>
          <p:cNvSpPr txBox="1">
            <a:spLocks noChangeArrowheads="1"/>
          </p:cNvSpPr>
          <p:nvPr/>
        </p:nvSpPr>
        <p:spPr bwMode="auto">
          <a:xfrm>
            <a:off x="0" y="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lgn="ctr">
              <a:spcBef>
                <a:spcPct val="50000"/>
              </a:spcBef>
            </a:pPr>
            <a:endParaRPr lang="en-US" sz="3600">
              <a:solidFill>
                <a:schemeClr val="bg1"/>
              </a:solidFill>
            </a:endParaRPr>
          </a:p>
        </p:txBody>
      </p:sp>
      <p:pic>
        <p:nvPicPr>
          <p:cNvPr id="76803" name="Picture 9" descr="Nccc logo"/>
          <p:cNvPicPr>
            <a:picLocks noChangeAspect="1" noChangeArrowheads="1"/>
          </p:cNvPicPr>
          <p:nvPr>
            <p:custDataLst>
              <p:tags r:id="rId2"/>
            </p:custDataLst>
          </p:nvPr>
        </p:nvPicPr>
        <p:blipFill>
          <a:blip r:embed="rId5"/>
          <a:srcRect/>
          <a:stretch>
            <a:fillRect/>
          </a:stretch>
        </p:blipFill>
        <p:spPr bwMode="auto">
          <a:xfrm>
            <a:off x="8382000" y="6477000"/>
            <a:ext cx="762000" cy="398463"/>
          </a:xfrm>
          <a:prstGeom prst="rect">
            <a:avLst/>
          </a:prstGeom>
          <a:noFill/>
          <a:ln w="9525">
            <a:noFill/>
            <a:miter lim="800000"/>
            <a:headEnd/>
            <a:tailEnd/>
          </a:ln>
        </p:spPr>
      </p:pic>
      <p:sp>
        <p:nvSpPr>
          <p:cNvPr id="76804" name="Text Box 8"/>
          <p:cNvSpPr txBox="1">
            <a:spLocks noChangeArrowheads="1"/>
          </p:cNvSpPr>
          <p:nvPr/>
        </p:nvSpPr>
        <p:spPr bwMode="auto">
          <a:xfrm>
            <a:off x="3657600" y="6477000"/>
            <a:ext cx="45720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pic>
        <p:nvPicPr>
          <p:cNvPr id="76805" name="Picture 2" descr="C:\Documents and Settings\Administrator\Local Settings\Temporary Internet Files\Content.IE5\CNN83C1V\MC900071067[1].wmf"/>
          <p:cNvPicPr>
            <a:picLocks noChangeAspect="1" noChangeArrowheads="1"/>
          </p:cNvPicPr>
          <p:nvPr/>
        </p:nvPicPr>
        <p:blipFill>
          <a:blip r:embed="rId6"/>
          <a:srcRect/>
          <a:stretch>
            <a:fillRect/>
          </a:stretch>
        </p:blipFill>
        <p:spPr bwMode="auto">
          <a:xfrm>
            <a:off x="3648075" y="2520950"/>
            <a:ext cx="1847850" cy="1816100"/>
          </a:xfrm>
          <a:prstGeom prst="rect">
            <a:avLst/>
          </a:prstGeom>
          <a:noFill/>
          <a:ln w="9525">
            <a:noFill/>
            <a:miter lim="800000"/>
            <a:headEnd/>
            <a:tailEnd/>
          </a:ln>
        </p:spPr>
      </p:pic>
      <p:pic>
        <p:nvPicPr>
          <p:cNvPr id="76806" name="Picture 5" descr="C:\Documents and Settings\Administrator\Local Settings\Temporary Internet Files\Content.IE5\EJGZFRX9\MC910215947[1].jpg"/>
          <p:cNvPicPr>
            <a:picLocks noChangeAspect="1" noChangeArrowheads="1"/>
          </p:cNvPicPr>
          <p:nvPr/>
        </p:nvPicPr>
        <p:blipFill>
          <a:blip r:embed="rId7"/>
          <a:srcRect/>
          <a:stretch>
            <a:fillRect/>
          </a:stretch>
        </p:blipFill>
        <p:spPr bwMode="auto">
          <a:xfrm>
            <a:off x="2057400" y="1752600"/>
            <a:ext cx="4419600" cy="4419600"/>
          </a:xfrm>
          <a:prstGeom prst="rect">
            <a:avLst/>
          </a:prstGeom>
          <a:noFill/>
          <a:ln w="9525">
            <a:noFill/>
            <a:miter lim="800000"/>
            <a:headEnd/>
            <a:tailEnd/>
          </a:ln>
        </p:spPr>
      </p:pic>
      <p:sp>
        <p:nvSpPr>
          <p:cNvPr id="76807" name="Title 2"/>
          <p:cNvSpPr>
            <a:spLocks noGrp="1"/>
          </p:cNvSpPr>
          <p:nvPr>
            <p:ph type="title"/>
          </p:nvPr>
        </p:nvSpPr>
        <p:spPr>
          <a:xfrm>
            <a:off x="533400" y="457200"/>
            <a:ext cx="8229600" cy="1143000"/>
          </a:xfrm>
        </p:spPr>
        <p:txBody>
          <a:bodyPr/>
          <a:lstStyle/>
          <a:p>
            <a:r>
              <a:rPr lang="en-US" smtClean="0"/>
              <a:t>What is getting in your way?</a:t>
            </a:r>
          </a:p>
        </p:txBody>
      </p:sp>
      <p:sp>
        <p:nvSpPr>
          <p:cNvPr id="76808" name="Slide Number Placeholder 1"/>
          <p:cNvSpPr>
            <a:spLocks noGrp="1"/>
          </p:cNvSpPr>
          <p:nvPr>
            <p:ph type="sldNum" sz="quarter" idx="12"/>
          </p:nvPr>
        </p:nvSpPr>
        <p:spPr>
          <a:noFill/>
        </p:spPr>
        <p:txBody>
          <a:bodyPr/>
          <a:lstStyle/>
          <a:p>
            <a:fld id="{A762F7BB-0B88-4B7A-92E3-096941EB0414}" type="slidenum">
              <a:rPr lang="en-US" smtClean="0">
                <a:cs typeface="Arial" charset="0"/>
              </a:rPr>
              <a:pPr/>
              <a:t>32</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ext Box 10"/>
          <p:cNvSpPr txBox="1">
            <a:spLocks noChangeArrowheads="1"/>
          </p:cNvSpPr>
          <p:nvPr/>
        </p:nvSpPr>
        <p:spPr bwMode="auto">
          <a:xfrm>
            <a:off x="122238" y="6032500"/>
            <a:ext cx="4114800" cy="274638"/>
          </a:xfrm>
          <a:prstGeom prst="rect">
            <a:avLst/>
          </a:prstGeom>
          <a:noFill/>
          <a:ln w="9525">
            <a:noFill/>
            <a:miter lim="800000"/>
            <a:headEnd/>
            <a:tailEnd/>
          </a:ln>
        </p:spPr>
        <p:txBody>
          <a:bodyPr>
            <a:spAutoFit/>
          </a:bodyPr>
          <a:lstStyle/>
          <a:p>
            <a:pPr eaLnBrk="0" hangingPunct="0"/>
            <a:r>
              <a:rPr lang="en-US" sz="1200">
                <a:latin typeface="ZapfHumnst Dm BT"/>
              </a:rPr>
              <a:t>Source:  Multnomah County Department of Health</a:t>
            </a:r>
            <a:r>
              <a:rPr lang="en-US" sz="1200">
                <a:solidFill>
                  <a:schemeClr val="bg1"/>
                </a:solidFill>
                <a:latin typeface="ZapfHumnst Dm BT"/>
              </a:rPr>
              <a:t>.</a:t>
            </a:r>
          </a:p>
        </p:txBody>
      </p:sp>
      <p:grpSp>
        <p:nvGrpSpPr>
          <p:cNvPr id="78850" name="Group 2" descr="look like, talk like, move like, think like, believe like, act like, live like... ME!!!"/>
          <p:cNvGrpSpPr>
            <a:grpSpLocks/>
          </p:cNvGrpSpPr>
          <p:nvPr>
            <p:custDataLst>
              <p:tags r:id="rId1"/>
            </p:custDataLst>
          </p:nvPr>
        </p:nvGrpSpPr>
        <p:grpSpPr bwMode="auto">
          <a:xfrm>
            <a:off x="3276600" y="1524000"/>
            <a:ext cx="2590800" cy="4203700"/>
            <a:chOff x="3124200" y="1828800"/>
            <a:chExt cx="2749550" cy="4203700"/>
          </a:xfrm>
        </p:grpSpPr>
        <p:sp>
          <p:nvSpPr>
            <p:cNvPr id="78855" name="Rectangle 3"/>
            <p:cNvSpPr>
              <a:spLocks noChangeArrowheads="1"/>
            </p:cNvSpPr>
            <p:nvPr/>
          </p:nvSpPr>
          <p:spPr bwMode="auto">
            <a:xfrm>
              <a:off x="3200400" y="1828800"/>
              <a:ext cx="2139950" cy="641350"/>
            </a:xfrm>
            <a:prstGeom prst="rect">
              <a:avLst/>
            </a:prstGeom>
            <a:noFill/>
            <a:ln w="9525">
              <a:noFill/>
              <a:miter lim="800000"/>
              <a:headEnd/>
              <a:tailEnd/>
            </a:ln>
          </p:spPr>
          <p:txBody>
            <a:bodyPr wrap="none">
              <a:spAutoFit/>
            </a:bodyPr>
            <a:lstStyle/>
            <a:p>
              <a:pPr eaLnBrk="0" hangingPunct="0"/>
              <a:r>
                <a:rPr lang="en-US" sz="3600">
                  <a:solidFill>
                    <a:srgbClr val="0000FF"/>
                  </a:solidFill>
                </a:rPr>
                <a:t>look like,</a:t>
              </a:r>
            </a:p>
          </p:txBody>
        </p:sp>
        <p:sp>
          <p:nvSpPr>
            <p:cNvPr id="78856" name="Rectangle 4"/>
            <p:cNvSpPr>
              <a:spLocks noChangeArrowheads="1"/>
            </p:cNvSpPr>
            <p:nvPr/>
          </p:nvSpPr>
          <p:spPr bwMode="auto">
            <a:xfrm>
              <a:off x="3276600" y="2362200"/>
              <a:ext cx="2362200" cy="641350"/>
            </a:xfrm>
            <a:prstGeom prst="rect">
              <a:avLst/>
            </a:prstGeom>
            <a:noFill/>
            <a:ln w="9525">
              <a:noFill/>
              <a:miter lim="800000"/>
              <a:headEnd/>
              <a:tailEnd/>
            </a:ln>
          </p:spPr>
          <p:txBody>
            <a:bodyPr>
              <a:spAutoFit/>
            </a:bodyPr>
            <a:lstStyle/>
            <a:p>
              <a:pPr eaLnBrk="0" hangingPunct="0"/>
              <a:r>
                <a:rPr lang="en-US" sz="3600">
                  <a:solidFill>
                    <a:srgbClr val="CC0000"/>
                  </a:solidFill>
                </a:rPr>
                <a:t>talk like,</a:t>
              </a:r>
            </a:p>
          </p:txBody>
        </p:sp>
        <p:sp>
          <p:nvSpPr>
            <p:cNvPr id="78857" name="Rectangle 5"/>
            <p:cNvSpPr>
              <a:spLocks noChangeArrowheads="1"/>
            </p:cNvSpPr>
            <p:nvPr/>
          </p:nvSpPr>
          <p:spPr bwMode="auto">
            <a:xfrm>
              <a:off x="3276600" y="3276600"/>
              <a:ext cx="2270125" cy="641350"/>
            </a:xfrm>
            <a:prstGeom prst="rect">
              <a:avLst/>
            </a:prstGeom>
            <a:noFill/>
            <a:ln w="9525">
              <a:noFill/>
              <a:miter lim="800000"/>
              <a:headEnd/>
              <a:tailEnd/>
            </a:ln>
          </p:spPr>
          <p:txBody>
            <a:bodyPr wrap="none">
              <a:spAutoFit/>
            </a:bodyPr>
            <a:lstStyle/>
            <a:p>
              <a:pPr eaLnBrk="0" hangingPunct="0"/>
              <a:r>
                <a:rPr lang="en-US" sz="3600">
                  <a:solidFill>
                    <a:srgbClr val="008000"/>
                  </a:solidFill>
                </a:rPr>
                <a:t>think like,</a:t>
              </a:r>
            </a:p>
          </p:txBody>
        </p:sp>
        <p:sp>
          <p:nvSpPr>
            <p:cNvPr id="78858" name="Rectangle 6"/>
            <p:cNvSpPr>
              <a:spLocks noChangeArrowheads="1"/>
            </p:cNvSpPr>
            <p:nvPr/>
          </p:nvSpPr>
          <p:spPr bwMode="auto">
            <a:xfrm>
              <a:off x="3124200" y="3702050"/>
              <a:ext cx="2749550" cy="641350"/>
            </a:xfrm>
            <a:prstGeom prst="rect">
              <a:avLst/>
            </a:prstGeom>
            <a:noFill/>
            <a:ln w="9525">
              <a:noFill/>
              <a:miter lim="800000"/>
              <a:headEnd/>
              <a:tailEnd/>
            </a:ln>
          </p:spPr>
          <p:txBody>
            <a:bodyPr wrap="none">
              <a:spAutoFit/>
            </a:bodyPr>
            <a:lstStyle/>
            <a:p>
              <a:pPr algn="ctr" eaLnBrk="0" hangingPunct="0"/>
              <a:r>
                <a:rPr lang="en-US" sz="3600">
                  <a:solidFill>
                    <a:srgbClr val="5F5F5F"/>
                  </a:solidFill>
                </a:rPr>
                <a:t>believe like,</a:t>
              </a:r>
            </a:p>
          </p:txBody>
        </p:sp>
        <p:sp>
          <p:nvSpPr>
            <p:cNvPr id="78859" name="Rectangle 7"/>
            <p:cNvSpPr>
              <a:spLocks noChangeArrowheads="1"/>
            </p:cNvSpPr>
            <p:nvPr/>
          </p:nvSpPr>
          <p:spPr bwMode="auto">
            <a:xfrm>
              <a:off x="3505200" y="4159250"/>
              <a:ext cx="1860550" cy="641350"/>
            </a:xfrm>
            <a:prstGeom prst="rect">
              <a:avLst/>
            </a:prstGeom>
            <a:noFill/>
            <a:ln w="9525">
              <a:noFill/>
              <a:miter lim="800000"/>
              <a:headEnd/>
              <a:tailEnd/>
            </a:ln>
          </p:spPr>
          <p:txBody>
            <a:bodyPr wrap="none">
              <a:spAutoFit/>
            </a:bodyPr>
            <a:lstStyle/>
            <a:p>
              <a:pPr eaLnBrk="0" hangingPunct="0"/>
              <a:r>
                <a:rPr lang="en-US" sz="3600">
                  <a:solidFill>
                    <a:srgbClr val="D60093"/>
                  </a:solidFill>
                </a:rPr>
                <a:t>act like,</a:t>
              </a:r>
            </a:p>
          </p:txBody>
        </p:sp>
        <p:sp>
          <p:nvSpPr>
            <p:cNvPr id="78860" name="Rectangle 8"/>
            <p:cNvSpPr>
              <a:spLocks noChangeArrowheads="1"/>
            </p:cNvSpPr>
            <p:nvPr/>
          </p:nvSpPr>
          <p:spPr bwMode="auto">
            <a:xfrm>
              <a:off x="3276600" y="4648200"/>
              <a:ext cx="2216150" cy="641350"/>
            </a:xfrm>
            <a:prstGeom prst="rect">
              <a:avLst/>
            </a:prstGeom>
            <a:noFill/>
            <a:ln w="9525">
              <a:noFill/>
              <a:miter lim="800000"/>
              <a:headEnd/>
              <a:tailEnd/>
            </a:ln>
          </p:spPr>
          <p:txBody>
            <a:bodyPr wrap="none">
              <a:spAutoFit/>
            </a:bodyPr>
            <a:lstStyle/>
            <a:p>
              <a:pPr eaLnBrk="0" hangingPunct="0"/>
              <a:r>
                <a:rPr lang="en-US" sz="3600">
                  <a:solidFill>
                    <a:srgbClr val="FF9900"/>
                  </a:solidFill>
                </a:rPr>
                <a:t>live like...</a:t>
              </a:r>
            </a:p>
          </p:txBody>
        </p:sp>
        <p:sp>
          <p:nvSpPr>
            <p:cNvPr id="78861" name="Rectangle 9"/>
            <p:cNvSpPr>
              <a:spLocks noChangeArrowheads="1"/>
            </p:cNvSpPr>
            <p:nvPr/>
          </p:nvSpPr>
          <p:spPr bwMode="auto">
            <a:xfrm>
              <a:off x="3505200" y="5270500"/>
              <a:ext cx="1579563" cy="762000"/>
            </a:xfrm>
            <a:prstGeom prst="rect">
              <a:avLst/>
            </a:prstGeom>
            <a:noFill/>
            <a:ln w="9525">
              <a:noFill/>
              <a:miter lim="800000"/>
              <a:headEnd/>
              <a:tailEnd/>
            </a:ln>
          </p:spPr>
          <p:txBody>
            <a:bodyPr wrap="none">
              <a:spAutoFit/>
            </a:bodyPr>
            <a:lstStyle/>
            <a:p>
              <a:pPr eaLnBrk="0" hangingPunct="0"/>
              <a:r>
                <a:rPr lang="en-US" sz="4400">
                  <a:solidFill>
                    <a:srgbClr val="008080"/>
                  </a:solidFill>
                </a:rPr>
                <a:t>ME!!!</a:t>
              </a:r>
            </a:p>
          </p:txBody>
        </p:sp>
        <p:sp>
          <p:nvSpPr>
            <p:cNvPr id="78862" name="Rectangle 12"/>
            <p:cNvSpPr>
              <a:spLocks noChangeArrowheads="1"/>
            </p:cNvSpPr>
            <p:nvPr/>
          </p:nvSpPr>
          <p:spPr bwMode="auto">
            <a:xfrm>
              <a:off x="3124200" y="2787650"/>
              <a:ext cx="2393950" cy="641350"/>
            </a:xfrm>
            <a:prstGeom prst="rect">
              <a:avLst/>
            </a:prstGeom>
            <a:noFill/>
            <a:ln w="9525">
              <a:noFill/>
              <a:miter lim="800000"/>
              <a:headEnd/>
              <a:tailEnd/>
            </a:ln>
          </p:spPr>
          <p:txBody>
            <a:bodyPr wrap="none">
              <a:spAutoFit/>
            </a:bodyPr>
            <a:lstStyle/>
            <a:p>
              <a:pPr eaLnBrk="0" hangingPunct="0"/>
              <a:r>
                <a:rPr lang="en-US" sz="3600">
                  <a:solidFill>
                    <a:srgbClr val="9900CC"/>
                  </a:solidFill>
                </a:rPr>
                <a:t>move like,</a:t>
              </a:r>
            </a:p>
          </p:txBody>
        </p:sp>
      </p:grpSp>
      <p:sp>
        <p:nvSpPr>
          <p:cNvPr id="78851" name="Text Box 13"/>
          <p:cNvSpPr txBox="1">
            <a:spLocks noChangeArrowheads="1"/>
          </p:cNvSpPr>
          <p:nvPr/>
        </p:nvSpPr>
        <p:spPr bwMode="auto">
          <a:xfrm>
            <a:off x="155575" y="6318250"/>
            <a:ext cx="4114800" cy="338138"/>
          </a:xfrm>
          <a:prstGeom prst="rect">
            <a:avLst/>
          </a:prstGeom>
          <a:noFill/>
          <a:ln w="9525">
            <a:noFill/>
            <a:miter lim="800000"/>
            <a:headEnd/>
            <a:tailEnd/>
          </a:ln>
        </p:spPr>
        <p:txBody>
          <a:bodyPr>
            <a:spAutoFit/>
          </a:bodyPr>
          <a:lstStyle/>
          <a:p>
            <a:pPr eaLnBrk="0" hangingPunct="0"/>
            <a:r>
              <a:rPr lang="en-US" sz="1000">
                <a:latin typeface="ZapfHumnst Dm BT"/>
              </a:rPr>
              <a:t>Modification from Mike Magy,</a:t>
            </a:r>
          </a:p>
          <a:p>
            <a:pPr eaLnBrk="0" hangingPunct="0">
              <a:lnSpc>
                <a:spcPct val="30000"/>
              </a:lnSpc>
            </a:pPr>
            <a:endParaRPr lang="en-US" sz="1000">
              <a:latin typeface="ZapfHumnst Dm BT"/>
            </a:endParaRPr>
          </a:p>
          <a:p>
            <a:pPr eaLnBrk="0" hangingPunct="0">
              <a:lnSpc>
                <a:spcPct val="30000"/>
              </a:lnSpc>
            </a:pPr>
            <a:r>
              <a:rPr lang="en-US" sz="1000">
                <a:latin typeface="ZapfHumnst Dm BT"/>
              </a:rPr>
              <a:t> Massachusetts Department of Mental Health, November 2005 </a:t>
            </a:r>
            <a:r>
              <a:rPr lang="en-US" sz="1000">
                <a:solidFill>
                  <a:schemeClr val="bg1"/>
                </a:solidFill>
                <a:latin typeface="ZapfHumnst Dm BT"/>
              </a:rPr>
              <a:t>.</a:t>
            </a:r>
          </a:p>
        </p:txBody>
      </p:sp>
      <p:sp>
        <p:nvSpPr>
          <p:cNvPr id="78852" name="Text Box 8"/>
          <p:cNvSpPr txBox="1">
            <a:spLocks noChangeArrowheads="1"/>
          </p:cNvSpPr>
          <p:nvPr/>
        </p:nvSpPr>
        <p:spPr bwMode="auto">
          <a:xfrm>
            <a:off x="4419600" y="6394450"/>
            <a:ext cx="4267200" cy="261938"/>
          </a:xfrm>
          <a:prstGeom prst="rect">
            <a:avLst/>
          </a:prstGeom>
          <a:noFill/>
          <a:ln w="9525">
            <a:noFill/>
            <a:miter lim="800000"/>
            <a:headEnd/>
            <a:tailEnd/>
          </a:ln>
        </p:spPr>
        <p:txBody>
          <a:bodyPr>
            <a:spAutoFit/>
          </a:bodyPr>
          <a:lstStyle/>
          <a:p>
            <a:pPr algn="r"/>
            <a:r>
              <a:rPr lang="en-US" sz="1100"/>
              <a:t>Slide Source:  National Center  for Cultural Competence, 2011</a:t>
            </a:r>
          </a:p>
        </p:txBody>
      </p:sp>
      <p:sp>
        <p:nvSpPr>
          <p:cNvPr id="78853" name="Title 3"/>
          <p:cNvSpPr>
            <a:spLocks noGrp="1"/>
          </p:cNvSpPr>
          <p:nvPr>
            <p:ph type="title"/>
          </p:nvPr>
        </p:nvSpPr>
        <p:spPr>
          <a:xfrm>
            <a:off x="457200" y="381000"/>
            <a:ext cx="8229600" cy="1143000"/>
          </a:xfrm>
        </p:spPr>
        <p:txBody>
          <a:bodyPr/>
          <a:lstStyle/>
          <a:p>
            <a:r>
              <a:rPr lang="en-US" sz="2800" smtClean="0"/>
              <a:t>As a culturally competent “leader”</a:t>
            </a:r>
            <a:br>
              <a:rPr lang="en-US" sz="2800" smtClean="0"/>
            </a:br>
            <a:r>
              <a:rPr lang="en-US" sz="2800" smtClean="0"/>
              <a:t>I am capable of interacting positively </a:t>
            </a:r>
            <a:br>
              <a:rPr lang="en-US" sz="2800" smtClean="0"/>
            </a:br>
            <a:r>
              <a:rPr lang="en-US" sz="2800" smtClean="0"/>
              <a:t>with people who do NOT</a:t>
            </a:r>
            <a:br>
              <a:rPr lang="en-US" sz="2800" smtClean="0"/>
            </a:br>
            <a:endParaRPr lang="en-US" sz="2800" smtClean="0"/>
          </a:p>
        </p:txBody>
      </p:sp>
      <p:sp>
        <p:nvSpPr>
          <p:cNvPr id="78854" name="Slide Number Placeholder 1"/>
          <p:cNvSpPr>
            <a:spLocks noGrp="1"/>
          </p:cNvSpPr>
          <p:nvPr>
            <p:ph type="sldNum" sz="quarter" idx="12"/>
          </p:nvPr>
        </p:nvSpPr>
        <p:spPr>
          <a:noFill/>
        </p:spPr>
        <p:txBody>
          <a:bodyPr/>
          <a:lstStyle/>
          <a:p>
            <a:fld id="{E172877A-8E9C-4ED2-924A-F84E8961B1B7}" type="slidenum">
              <a:rPr lang="en-US" smtClean="0">
                <a:cs typeface="Arial" charset="0"/>
              </a:rPr>
              <a:pPr/>
              <a:t>33</a:t>
            </a:fld>
            <a:endParaRPr lang="en-US" smtClean="0">
              <a:cs typeface="Arial" charset="0"/>
            </a:endParaRPr>
          </a:p>
        </p:txBody>
      </p:sp>
    </p:spTree>
  </p:cSld>
  <p:clrMapOvr>
    <a:masterClrMapping/>
  </p:clrMapOvr>
  <p:transition spd="med">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latin typeface="Calibri" pitchFamily="34" charset="0"/>
            </a:endParaRPr>
          </a:p>
        </p:txBody>
      </p:sp>
      <p:sp>
        <p:nvSpPr>
          <p:cNvPr id="58371" name="Text Box 3"/>
          <p:cNvSpPr txBox="1">
            <a:spLocks noChangeArrowheads="1"/>
          </p:cNvSpPr>
          <p:nvPr/>
        </p:nvSpPr>
        <p:spPr bwMode="auto">
          <a:xfrm>
            <a:off x="0" y="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lgn="ctr">
              <a:spcBef>
                <a:spcPct val="50000"/>
              </a:spcBef>
              <a:defRPr/>
            </a:pPr>
            <a:r>
              <a:rPr lang="en-US" dirty="0">
                <a:latin typeface="+mn-lt"/>
                <a:cs typeface="+mn-cs"/>
              </a:rPr>
              <a:t>     </a:t>
            </a:r>
            <a:r>
              <a:rPr lang="en-US" sz="3600" dirty="0">
                <a:solidFill>
                  <a:schemeClr val="bg1"/>
                </a:solidFill>
                <a:latin typeface="+mn-lt"/>
                <a:cs typeface="+mn-cs"/>
              </a:rPr>
              <a:t>   </a:t>
            </a:r>
          </a:p>
        </p:txBody>
      </p:sp>
      <p:sp>
        <p:nvSpPr>
          <p:cNvPr id="80899" name="Rectangle 10"/>
          <p:cNvSpPr>
            <a:spLocks noChangeArrowheads="1"/>
          </p:cNvSpPr>
          <p:nvPr/>
        </p:nvSpPr>
        <p:spPr bwMode="auto">
          <a:xfrm>
            <a:off x="609600" y="2085975"/>
            <a:ext cx="8077200" cy="4124325"/>
          </a:xfrm>
          <a:prstGeom prst="rect">
            <a:avLst/>
          </a:prstGeom>
          <a:solidFill>
            <a:schemeClr val="bg1"/>
          </a:solidFill>
          <a:ln w="9525">
            <a:noFill/>
            <a:miter lim="800000"/>
            <a:headEnd/>
            <a:tailEnd/>
          </a:ln>
        </p:spPr>
        <p:txBody>
          <a:bodyPr>
            <a:spAutoFit/>
          </a:bodyPr>
          <a:lstStyle/>
          <a:p>
            <a:endParaRPr lang="en-US" sz="1400"/>
          </a:p>
          <a:p>
            <a:r>
              <a:rPr lang="en-US" sz="1800"/>
              <a:t>The content of and this PowerPoint presentation are copyrighted and are protected by </a:t>
            </a:r>
            <a:r>
              <a:rPr lang="en-US" sz="1800">
                <a:hlinkClick r:id="rId5"/>
              </a:rPr>
              <a:t>Georgetown University's copyright policies</a:t>
            </a:r>
            <a:r>
              <a:rPr lang="en-US" sz="1800"/>
              <a:t>. </a:t>
            </a:r>
          </a:p>
          <a:p>
            <a:endParaRPr lang="en-US" sz="1800" b="1"/>
          </a:p>
          <a:p>
            <a:r>
              <a:rPr lang="en-US" sz="1800" b="1"/>
              <a:t>Permission is required to use or modify this PowerPoint presentation:</a:t>
            </a:r>
          </a:p>
          <a:p>
            <a:pPr lvl="1">
              <a:buFont typeface="Wingdings" pitchFamily="2" charset="2"/>
              <a:buChar char="§"/>
            </a:pPr>
            <a:r>
              <a:rPr lang="en-US" sz="1800"/>
              <a:t>   in its entirety, individual slides, or excerpts.   </a:t>
            </a:r>
          </a:p>
          <a:p>
            <a:pPr lvl="1">
              <a:buFont typeface="Wingdings" pitchFamily="2" charset="2"/>
              <a:buChar char="§"/>
            </a:pPr>
            <a:r>
              <a:rPr lang="en-US" sz="1800"/>
              <a:t>   for broad or multiple dissemination. </a:t>
            </a:r>
          </a:p>
          <a:p>
            <a:pPr lvl="1">
              <a:buFont typeface="Wingdings" pitchFamily="2" charset="2"/>
              <a:buChar char="§"/>
            </a:pPr>
            <a:r>
              <a:rPr lang="en-US" sz="1800"/>
              <a:t>   for commercial purposes.  </a:t>
            </a:r>
          </a:p>
          <a:p>
            <a:endParaRPr lang="en-US" sz="1800"/>
          </a:p>
          <a:p>
            <a:r>
              <a:rPr lang="en-US" sz="1800"/>
              <a:t>To request permission and for more information, contact </a:t>
            </a:r>
            <a:r>
              <a:rPr lang="en-US" sz="1800">
                <a:hlinkClick r:id="rId6"/>
              </a:rPr>
              <a:t>cultural@georgetown.edu</a:t>
            </a:r>
            <a:r>
              <a:rPr lang="en-US" sz="1800"/>
              <a:t>.</a:t>
            </a:r>
          </a:p>
          <a:p>
            <a:endParaRPr lang="en-US" sz="1800"/>
          </a:p>
          <a:p>
            <a:r>
              <a:rPr lang="en-US" sz="1800"/>
              <a:t>Please visit our website at </a:t>
            </a:r>
            <a:r>
              <a:rPr lang="en-US" sz="1800">
                <a:hlinkClick r:id="rId7"/>
              </a:rPr>
              <a:t>http://nccc.georgetown.edu</a:t>
            </a:r>
            <a:endParaRPr lang="en-US" sz="1800"/>
          </a:p>
          <a:p>
            <a:endParaRPr lang="en-US" sz="1800"/>
          </a:p>
          <a:p>
            <a:endParaRPr lang="en-US" sz="1400"/>
          </a:p>
        </p:txBody>
      </p:sp>
      <p:sp>
        <p:nvSpPr>
          <p:cNvPr id="80900" name="TextBox 6"/>
          <p:cNvSpPr txBox="1">
            <a:spLocks noChangeArrowheads="1"/>
          </p:cNvSpPr>
          <p:nvPr/>
        </p:nvSpPr>
        <p:spPr bwMode="auto">
          <a:xfrm>
            <a:off x="2133600" y="1143000"/>
            <a:ext cx="6629400" cy="523875"/>
          </a:xfrm>
          <a:prstGeom prst="rect">
            <a:avLst/>
          </a:prstGeom>
          <a:noFill/>
          <a:ln w="9525">
            <a:noFill/>
            <a:miter lim="800000"/>
            <a:headEnd/>
            <a:tailEnd/>
          </a:ln>
        </p:spPr>
        <p:txBody>
          <a:bodyPr>
            <a:spAutoFit/>
          </a:bodyPr>
          <a:lstStyle/>
          <a:p>
            <a:r>
              <a:rPr lang="en-US" sz="2800"/>
              <a:t>National Center for Cultural Competence </a:t>
            </a:r>
          </a:p>
        </p:txBody>
      </p:sp>
      <p:sp>
        <p:nvSpPr>
          <p:cNvPr id="80901"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pic>
        <p:nvPicPr>
          <p:cNvPr id="80902" name="Picture 2" descr="Nccc logo"/>
          <p:cNvPicPr>
            <a:picLocks noChangeAspect="1" noChangeArrowheads="1"/>
          </p:cNvPicPr>
          <p:nvPr>
            <p:custDataLst>
              <p:tags r:id="rId2"/>
            </p:custDataLst>
          </p:nvPr>
        </p:nvPicPr>
        <p:blipFill>
          <a:blip r:embed="rId8"/>
          <a:srcRect/>
          <a:stretch>
            <a:fillRect/>
          </a:stretch>
        </p:blipFill>
        <p:spPr bwMode="auto">
          <a:xfrm>
            <a:off x="152400" y="700088"/>
            <a:ext cx="1905000" cy="1446212"/>
          </a:xfrm>
          <a:prstGeom prst="rect">
            <a:avLst/>
          </a:prstGeom>
          <a:noFill/>
          <a:ln w="9525">
            <a:noFill/>
            <a:miter lim="800000"/>
            <a:headEnd/>
            <a:tailEnd/>
          </a:ln>
        </p:spPr>
      </p:pic>
      <p:sp>
        <p:nvSpPr>
          <p:cNvPr id="80903" name="Slide Number Placeholder 1"/>
          <p:cNvSpPr>
            <a:spLocks noGrp="1"/>
          </p:cNvSpPr>
          <p:nvPr>
            <p:ph type="sldNum" sz="quarter" idx="12"/>
          </p:nvPr>
        </p:nvSpPr>
        <p:spPr>
          <a:xfrm>
            <a:off x="8077200" y="6238875"/>
            <a:ext cx="1066800" cy="476250"/>
          </a:xfrm>
          <a:noFill/>
        </p:spPr>
        <p:txBody>
          <a:bodyPr/>
          <a:lstStyle/>
          <a:p>
            <a:pPr algn="ctr"/>
            <a:fld id="{C31F624B-0363-4D5E-94EF-8DAD365F2B39}" type="slidenum">
              <a:rPr lang="en-US" smtClean="0">
                <a:cs typeface="Arial" charset="0"/>
              </a:rPr>
              <a:pPr algn="ctr"/>
              <a:t>34</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latin typeface="Calibri" pitchFamily="34" charset="0"/>
            </a:endParaRPr>
          </a:p>
        </p:txBody>
      </p:sp>
      <p:sp>
        <p:nvSpPr>
          <p:cNvPr id="82946" name="Title 5"/>
          <p:cNvSpPr>
            <a:spLocks noGrp="1"/>
          </p:cNvSpPr>
          <p:nvPr>
            <p:ph type="title"/>
          </p:nvPr>
        </p:nvSpPr>
        <p:spPr/>
        <p:txBody>
          <a:bodyPr/>
          <a:lstStyle/>
          <a:p>
            <a:pPr eaLnBrk="1" hangingPunct="1"/>
            <a:r>
              <a:rPr lang="en-US" sz="3600" b="1" smtClean="0"/>
              <a:t>Wrap Up and Evaluation</a:t>
            </a:r>
          </a:p>
        </p:txBody>
      </p:sp>
      <p:sp>
        <p:nvSpPr>
          <p:cNvPr id="45060" name="Content Placeholder 6"/>
          <p:cNvSpPr>
            <a:spLocks noGrp="1"/>
          </p:cNvSpPr>
          <p:nvPr>
            <p:ph idx="1"/>
          </p:nvPr>
        </p:nvSpPr>
        <p:spPr/>
        <p:txBody>
          <a:bodyPr/>
          <a:lstStyle/>
          <a:p>
            <a:pPr marL="0" indent="0" eaLnBrk="1" hangingPunct="1">
              <a:buFontTx/>
              <a:buNone/>
              <a:defRPr/>
            </a:pPr>
            <a:r>
              <a:rPr lang="en-US" dirty="0" smtClean="0"/>
              <a:t>Please complete the evaluation of this program by clicking here:</a:t>
            </a:r>
          </a:p>
          <a:p>
            <a:pPr eaLnBrk="1" hangingPunct="1">
              <a:buFontTx/>
              <a:buNone/>
              <a:defRPr/>
            </a:pPr>
            <a:r>
              <a:rPr lang="en-US" b="1" i="1" dirty="0">
                <a:hlinkClick r:id="rId3"/>
              </a:rPr>
              <a:t>https://</a:t>
            </a:r>
            <a:r>
              <a:rPr lang="en-US" b="1" i="1" dirty="0" smtClean="0">
                <a:hlinkClick r:id="rId3"/>
              </a:rPr>
              <a:t>vovici.com/wsb.dll/s/12291g4be7c</a:t>
            </a:r>
            <a:endParaRPr lang="en-US" b="1" i="1" dirty="0" smtClean="0"/>
          </a:p>
          <a:p>
            <a:pPr eaLnBrk="1" hangingPunct="1">
              <a:buFontTx/>
              <a:buNone/>
              <a:defRPr/>
            </a:pPr>
            <a:endParaRPr lang="en-US" b="1" i="1" dirty="0" smtClean="0"/>
          </a:p>
        </p:txBody>
      </p:sp>
      <p:sp>
        <p:nvSpPr>
          <p:cNvPr id="82948" name="Slide Number Placeholder 1"/>
          <p:cNvSpPr>
            <a:spLocks noGrp="1"/>
          </p:cNvSpPr>
          <p:nvPr>
            <p:ph type="sldNum" sz="quarter" idx="12"/>
          </p:nvPr>
        </p:nvSpPr>
        <p:spPr>
          <a:noFill/>
        </p:spPr>
        <p:txBody>
          <a:bodyPr/>
          <a:lstStyle/>
          <a:p>
            <a:fld id="{885A6FAC-813F-4D7F-B017-9FAD7CC93A27}" type="slidenum">
              <a:rPr lang="en-US" smtClean="0">
                <a:cs typeface="Arial" charset="0"/>
              </a:rPr>
              <a:pPr/>
              <a:t>35</a:t>
            </a:fld>
            <a:endParaRPr lang="en-US" smtClean="0">
              <a:cs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Number Placeholder 3"/>
          <p:cNvSpPr txBox="1">
            <a:spLocks noGrp="1"/>
          </p:cNvSpPr>
          <p:nvPr/>
        </p:nvSpPr>
        <p:spPr bwMode="auto">
          <a:xfrm>
            <a:off x="152400" y="6384925"/>
            <a:ext cx="8763000" cy="396875"/>
          </a:xfrm>
          <a:prstGeom prst="rect">
            <a:avLst/>
          </a:prstGeom>
          <a:noFill/>
          <a:ln w="9525">
            <a:noFill/>
            <a:miter lim="800000"/>
            <a:headEnd/>
            <a:tailEnd/>
          </a:ln>
        </p:spPr>
        <p:txBody>
          <a:bodyPr/>
          <a:lstStyle/>
          <a:p>
            <a:endParaRPr lang="en-US" sz="1000">
              <a:solidFill>
                <a:schemeClr val="bg1"/>
              </a:solidFill>
            </a:endParaRPr>
          </a:p>
        </p:txBody>
      </p:sp>
      <p:sp>
        <p:nvSpPr>
          <p:cNvPr id="83970" name="Title 5"/>
          <p:cNvSpPr>
            <a:spLocks noGrp="1"/>
          </p:cNvSpPr>
          <p:nvPr>
            <p:ph type="title" idx="4294967295"/>
          </p:nvPr>
        </p:nvSpPr>
        <p:spPr>
          <a:xfrm>
            <a:off x="152400" y="274638"/>
            <a:ext cx="8763000" cy="715962"/>
          </a:xfrm>
        </p:spPr>
        <p:txBody>
          <a:bodyPr/>
          <a:lstStyle/>
          <a:p>
            <a:pPr eaLnBrk="1" hangingPunct="1"/>
            <a:r>
              <a:rPr lang="en-US" sz="3200" b="1" smtClean="0"/>
              <a:t>New Community Opportunities </a:t>
            </a:r>
            <a:br>
              <a:rPr lang="en-US" sz="3200" b="1" smtClean="0"/>
            </a:br>
            <a:r>
              <a:rPr lang="en-US" sz="3200" b="1" smtClean="0"/>
              <a:t>Attribution</a:t>
            </a:r>
          </a:p>
        </p:txBody>
      </p:sp>
      <p:sp>
        <p:nvSpPr>
          <p:cNvPr id="83971" name="Content Placeholder 6"/>
          <p:cNvSpPr>
            <a:spLocks noGrp="1"/>
          </p:cNvSpPr>
          <p:nvPr>
            <p:ph type="body" idx="1"/>
          </p:nvPr>
        </p:nvSpPr>
        <p:spPr>
          <a:xfrm>
            <a:off x="152400" y="1219200"/>
            <a:ext cx="8686800" cy="5029200"/>
          </a:xfrm>
        </p:spPr>
        <p:txBody>
          <a:bodyPr/>
          <a:lstStyle/>
          <a:p>
            <a:pPr eaLnBrk="1" hangingPunct="1">
              <a:buFontTx/>
              <a:buNone/>
            </a:pPr>
            <a:r>
              <a:rPr lang="en-US" sz="2200" smtClean="0"/>
              <a:t>	</a:t>
            </a:r>
            <a:r>
              <a:rPr lang="en-US" sz="2400" smtClean="0"/>
              <a:t>This webinar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p:txBody>
      </p:sp>
      <p:sp>
        <p:nvSpPr>
          <p:cNvPr id="83972"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a:latin typeface="Calibri" pitchFamily="34" charset="0"/>
            </a:endParaRPr>
          </a:p>
        </p:txBody>
      </p:sp>
      <p:sp>
        <p:nvSpPr>
          <p:cNvPr id="83973" name="Slide Number Placeholder 1"/>
          <p:cNvSpPr>
            <a:spLocks noGrp="1"/>
          </p:cNvSpPr>
          <p:nvPr>
            <p:ph type="sldNum" sz="quarter" idx="12"/>
          </p:nvPr>
        </p:nvSpPr>
        <p:spPr>
          <a:noFill/>
        </p:spPr>
        <p:txBody>
          <a:bodyPr/>
          <a:lstStyle/>
          <a:p>
            <a:fld id="{0C0F1777-06D7-4446-B83C-8AB6DEC6D441}" type="slidenum">
              <a:rPr lang="en-US" smtClean="0">
                <a:cs typeface="Arial" charset="0"/>
              </a:rPr>
              <a:pPr/>
              <a:t>36</a:t>
            </a:fld>
            <a:endParaRPr lang="en-US" smtClean="0">
              <a:cs typeface="Arial" charset="0"/>
            </a:endParaRPr>
          </a:p>
        </p:txBody>
      </p:sp>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304800" y="152400"/>
            <a:ext cx="8458200" cy="1447800"/>
          </a:xfrm>
        </p:spPr>
        <p:txBody>
          <a:bodyPr lIns="90488" tIns="44450" rIns="90488" bIns="44450">
            <a:normAutofit fontScale="25000" lnSpcReduction="20000"/>
          </a:bodyPr>
          <a:lstStyle/>
          <a:p>
            <a:pPr marL="0" indent="0">
              <a:lnSpc>
                <a:spcPct val="120000"/>
              </a:lnSpc>
              <a:buFontTx/>
              <a:buNone/>
              <a:defRPr/>
            </a:pPr>
            <a:r>
              <a:rPr lang="en-US" sz="14400" b="1" i="1" dirty="0" smtClean="0"/>
              <a:t>Culture</a:t>
            </a:r>
            <a:r>
              <a:rPr lang="en-US" sz="9000" b="1" i="1" dirty="0" smtClean="0"/>
              <a:t>  </a:t>
            </a:r>
            <a:r>
              <a:rPr lang="en-US" sz="9600" b="1" i="1" dirty="0" smtClean="0"/>
              <a:t>is the learned and shared knowledge that specific groups use to generate their behavior and interpret their experience of the world</a:t>
            </a:r>
            <a:r>
              <a:rPr lang="en-US" sz="9600" b="1" dirty="0" smtClean="0"/>
              <a:t>.  It includes but is not limited to: </a:t>
            </a:r>
          </a:p>
        </p:txBody>
      </p:sp>
      <p:sp>
        <p:nvSpPr>
          <p:cNvPr id="23554" name="Oval 4"/>
          <p:cNvSpPr>
            <a:spLocks noChangeArrowheads="1"/>
          </p:cNvSpPr>
          <p:nvPr/>
        </p:nvSpPr>
        <p:spPr bwMode="auto">
          <a:xfrm>
            <a:off x="838200" y="3048000"/>
            <a:ext cx="1447800" cy="685800"/>
          </a:xfrm>
          <a:prstGeom prst="ellipse">
            <a:avLst/>
          </a:prstGeom>
          <a:solidFill>
            <a:schemeClr val="bg1"/>
          </a:solidFill>
          <a:ln w="9525">
            <a:solidFill>
              <a:schemeClr val="tx1"/>
            </a:solidFill>
            <a:round/>
            <a:headEnd/>
            <a:tailEnd/>
          </a:ln>
        </p:spPr>
        <p:txBody>
          <a:bodyPr wrap="none" anchor="ctr"/>
          <a:lstStyle/>
          <a:p>
            <a:pPr algn="ctr"/>
            <a:r>
              <a:rPr lang="en-US" sz="2000" b="1">
                <a:solidFill>
                  <a:srgbClr val="A50021"/>
                </a:solidFill>
                <a:latin typeface="Kabel Bk BT"/>
              </a:rPr>
              <a:t>thought</a:t>
            </a:r>
          </a:p>
        </p:txBody>
      </p:sp>
      <p:sp>
        <p:nvSpPr>
          <p:cNvPr id="23555" name="Oval 5"/>
          <p:cNvSpPr>
            <a:spLocks noChangeArrowheads="1"/>
          </p:cNvSpPr>
          <p:nvPr/>
        </p:nvSpPr>
        <p:spPr bwMode="auto">
          <a:xfrm>
            <a:off x="7010400" y="2362200"/>
            <a:ext cx="1447800" cy="685800"/>
          </a:xfrm>
          <a:prstGeom prst="ellipse">
            <a:avLst/>
          </a:prstGeom>
          <a:solidFill>
            <a:schemeClr val="bg1"/>
          </a:solidFill>
          <a:ln w="9525">
            <a:solidFill>
              <a:schemeClr val="tx1"/>
            </a:solidFill>
            <a:round/>
            <a:headEnd/>
            <a:tailEnd/>
          </a:ln>
        </p:spPr>
        <p:txBody>
          <a:bodyPr wrap="none" anchor="ctr"/>
          <a:lstStyle/>
          <a:p>
            <a:pPr algn="ctr"/>
            <a:r>
              <a:rPr lang="en-US" sz="2000" b="1">
                <a:solidFill>
                  <a:srgbClr val="A50021"/>
                </a:solidFill>
                <a:latin typeface="Kabel Bk BT"/>
              </a:rPr>
              <a:t>languages</a:t>
            </a:r>
          </a:p>
        </p:txBody>
      </p:sp>
      <p:sp>
        <p:nvSpPr>
          <p:cNvPr id="23556" name="Oval 6"/>
          <p:cNvSpPr>
            <a:spLocks noChangeArrowheads="1"/>
          </p:cNvSpPr>
          <p:nvPr/>
        </p:nvSpPr>
        <p:spPr bwMode="auto">
          <a:xfrm>
            <a:off x="3124200" y="1905000"/>
            <a:ext cx="1447800" cy="685800"/>
          </a:xfrm>
          <a:prstGeom prst="ellipse">
            <a:avLst/>
          </a:prstGeom>
          <a:solidFill>
            <a:schemeClr val="bg1"/>
          </a:solidFill>
          <a:ln w="9525">
            <a:solidFill>
              <a:schemeClr val="tx1"/>
            </a:solidFill>
            <a:round/>
            <a:headEnd/>
            <a:tailEnd/>
          </a:ln>
        </p:spPr>
        <p:txBody>
          <a:bodyPr wrap="none" anchor="ctr"/>
          <a:lstStyle/>
          <a:p>
            <a:pPr algn="ctr"/>
            <a:r>
              <a:rPr lang="en-US" sz="2000" b="1">
                <a:solidFill>
                  <a:srgbClr val="A50021"/>
                </a:solidFill>
                <a:latin typeface="Kabel Bk BT"/>
              </a:rPr>
              <a:t>values</a:t>
            </a:r>
          </a:p>
        </p:txBody>
      </p:sp>
      <p:sp>
        <p:nvSpPr>
          <p:cNvPr id="23557" name="Oval 7"/>
          <p:cNvSpPr>
            <a:spLocks noChangeArrowheads="1"/>
          </p:cNvSpPr>
          <p:nvPr/>
        </p:nvSpPr>
        <p:spPr bwMode="auto">
          <a:xfrm>
            <a:off x="4648200" y="3352800"/>
            <a:ext cx="1447800" cy="685800"/>
          </a:xfrm>
          <a:prstGeom prst="ellipse">
            <a:avLst/>
          </a:prstGeom>
          <a:solidFill>
            <a:schemeClr val="bg1"/>
          </a:solidFill>
          <a:ln w="9525">
            <a:solidFill>
              <a:schemeClr val="tx1"/>
            </a:solidFill>
            <a:round/>
            <a:headEnd/>
            <a:tailEnd/>
          </a:ln>
        </p:spPr>
        <p:txBody>
          <a:bodyPr wrap="none" anchor="ctr"/>
          <a:lstStyle/>
          <a:p>
            <a:pPr algn="ctr"/>
            <a:r>
              <a:rPr lang="en-US" sz="2000" b="1">
                <a:solidFill>
                  <a:srgbClr val="A50021"/>
                </a:solidFill>
                <a:latin typeface="Kabel Bk BT"/>
              </a:rPr>
              <a:t>beliefs</a:t>
            </a:r>
          </a:p>
        </p:txBody>
      </p:sp>
      <p:sp>
        <p:nvSpPr>
          <p:cNvPr id="23558" name="Oval 8"/>
          <p:cNvSpPr>
            <a:spLocks noChangeArrowheads="1"/>
          </p:cNvSpPr>
          <p:nvPr/>
        </p:nvSpPr>
        <p:spPr bwMode="auto">
          <a:xfrm>
            <a:off x="762000" y="4038600"/>
            <a:ext cx="1447800" cy="685800"/>
          </a:xfrm>
          <a:prstGeom prst="ellipse">
            <a:avLst/>
          </a:prstGeom>
          <a:solidFill>
            <a:schemeClr val="bg1"/>
          </a:solidFill>
          <a:ln w="9525">
            <a:solidFill>
              <a:schemeClr val="tx1"/>
            </a:solidFill>
            <a:round/>
            <a:headEnd/>
            <a:tailEnd/>
          </a:ln>
        </p:spPr>
        <p:txBody>
          <a:bodyPr wrap="none" anchor="ctr"/>
          <a:lstStyle/>
          <a:p>
            <a:pPr algn="ctr"/>
            <a:r>
              <a:rPr lang="en-US" sz="2000" b="1">
                <a:solidFill>
                  <a:srgbClr val="A50021"/>
                </a:solidFill>
                <a:latin typeface="Kabel Bk BT"/>
              </a:rPr>
              <a:t>customs</a:t>
            </a:r>
          </a:p>
        </p:txBody>
      </p:sp>
      <p:sp>
        <p:nvSpPr>
          <p:cNvPr id="23559" name="Oval 9"/>
          <p:cNvSpPr>
            <a:spLocks noChangeArrowheads="1"/>
          </p:cNvSpPr>
          <p:nvPr/>
        </p:nvSpPr>
        <p:spPr bwMode="auto">
          <a:xfrm>
            <a:off x="6705600" y="3505200"/>
            <a:ext cx="1447800" cy="685800"/>
          </a:xfrm>
          <a:prstGeom prst="ellipse">
            <a:avLst/>
          </a:prstGeom>
          <a:solidFill>
            <a:schemeClr val="bg1"/>
          </a:solidFill>
          <a:ln w="9525">
            <a:solidFill>
              <a:schemeClr val="tx1"/>
            </a:solidFill>
            <a:round/>
            <a:headEnd/>
            <a:tailEnd/>
          </a:ln>
        </p:spPr>
        <p:txBody>
          <a:bodyPr wrap="none" anchor="ctr"/>
          <a:lstStyle/>
          <a:p>
            <a:pPr algn="ctr"/>
            <a:r>
              <a:rPr lang="en-US" sz="2000" b="1">
                <a:solidFill>
                  <a:srgbClr val="A50021"/>
                </a:solidFill>
                <a:latin typeface="Kabel Bk BT"/>
              </a:rPr>
              <a:t>practices</a:t>
            </a:r>
          </a:p>
        </p:txBody>
      </p:sp>
      <p:sp>
        <p:nvSpPr>
          <p:cNvPr id="23560" name="Oval 10"/>
          <p:cNvSpPr>
            <a:spLocks noChangeArrowheads="1"/>
          </p:cNvSpPr>
          <p:nvPr/>
        </p:nvSpPr>
        <p:spPr bwMode="auto">
          <a:xfrm>
            <a:off x="2819400" y="2895600"/>
            <a:ext cx="1447800" cy="685800"/>
          </a:xfrm>
          <a:prstGeom prst="ellipse">
            <a:avLst/>
          </a:prstGeom>
          <a:solidFill>
            <a:schemeClr val="bg1"/>
          </a:solidFill>
          <a:ln w="9525">
            <a:solidFill>
              <a:schemeClr val="tx1"/>
            </a:solidFill>
            <a:round/>
            <a:headEnd/>
            <a:tailEnd/>
          </a:ln>
        </p:spPr>
        <p:txBody>
          <a:bodyPr wrap="none" anchor="ctr"/>
          <a:lstStyle/>
          <a:p>
            <a:pPr algn="ctr"/>
            <a:r>
              <a:rPr lang="en-US" sz="2000" b="1">
                <a:solidFill>
                  <a:srgbClr val="A50021"/>
                </a:solidFill>
                <a:latin typeface="Kabel Bk BT"/>
              </a:rPr>
              <a:t>courtesies</a:t>
            </a:r>
          </a:p>
        </p:txBody>
      </p:sp>
      <p:sp>
        <p:nvSpPr>
          <p:cNvPr id="23561" name="Oval 11"/>
          <p:cNvSpPr>
            <a:spLocks noChangeArrowheads="1"/>
          </p:cNvSpPr>
          <p:nvPr/>
        </p:nvSpPr>
        <p:spPr bwMode="auto">
          <a:xfrm>
            <a:off x="3124200" y="1905000"/>
            <a:ext cx="1447800" cy="685800"/>
          </a:xfrm>
          <a:prstGeom prst="ellipse">
            <a:avLst/>
          </a:prstGeom>
          <a:solidFill>
            <a:schemeClr val="bg1"/>
          </a:solidFill>
          <a:ln w="9525">
            <a:solidFill>
              <a:schemeClr val="tx1"/>
            </a:solidFill>
            <a:round/>
            <a:headEnd/>
            <a:tailEnd/>
          </a:ln>
        </p:spPr>
        <p:txBody>
          <a:bodyPr wrap="none" anchor="ctr"/>
          <a:lstStyle/>
          <a:p>
            <a:pPr algn="ctr"/>
            <a:r>
              <a:rPr lang="en-US" sz="2000" b="1">
                <a:solidFill>
                  <a:srgbClr val="A50021"/>
                </a:solidFill>
                <a:latin typeface="Kabel Bk BT"/>
              </a:rPr>
              <a:t>rituals</a:t>
            </a:r>
          </a:p>
        </p:txBody>
      </p:sp>
      <p:sp>
        <p:nvSpPr>
          <p:cNvPr id="23562" name="Oval 12"/>
          <p:cNvSpPr>
            <a:spLocks noChangeArrowheads="1"/>
          </p:cNvSpPr>
          <p:nvPr/>
        </p:nvSpPr>
        <p:spPr bwMode="auto">
          <a:xfrm>
            <a:off x="609600" y="2133600"/>
            <a:ext cx="2133600" cy="685800"/>
          </a:xfrm>
          <a:prstGeom prst="ellipse">
            <a:avLst/>
          </a:prstGeom>
          <a:solidFill>
            <a:schemeClr val="bg1"/>
          </a:solidFill>
          <a:ln w="9525">
            <a:solidFill>
              <a:schemeClr val="tx1"/>
            </a:solidFill>
            <a:round/>
            <a:headEnd/>
            <a:tailEnd/>
          </a:ln>
        </p:spPr>
        <p:txBody>
          <a:bodyPr wrap="none" anchor="ctr"/>
          <a:lstStyle/>
          <a:p>
            <a:pPr algn="ctr"/>
            <a:r>
              <a:rPr lang="en-US" sz="2000" b="1">
                <a:solidFill>
                  <a:srgbClr val="A50021"/>
                </a:solidFill>
                <a:latin typeface="Kabel Bk BT"/>
              </a:rPr>
              <a:t>communication</a:t>
            </a:r>
          </a:p>
        </p:txBody>
      </p:sp>
      <p:sp>
        <p:nvSpPr>
          <p:cNvPr id="23563" name="Oval 13"/>
          <p:cNvSpPr>
            <a:spLocks noChangeArrowheads="1"/>
          </p:cNvSpPr>
          <p:nvPr/>
        </p:nvSpPr>
        <p:spPr bwMode="auto">
          <a:xfrm>
            <a:off x="5562600" y="1600200"/>
            <a:ext cx="1447800" cy="685800"/>
          </a:xfrm>
          <a:prstGeom prst="ellipse">
            <a:avLst/>
          </a:prstGeom>
          <a:solidFill>
            <a:schemeClr val="bg1"/>
          </a:solidFill>
          <a:ln w="9525">
            <a:solidFill>
              <a:schemeClr val="tx1"/>
            </a:solidFill>
            <a:round/>
            <a:headEnd/>
            <a:tailEnd/>
          </a:ln>
        </p:spPr>
        <p:txBody>
          <a:bodyPr wrap="none" anchor="ctr"/>
          <a:lstStyle/>
          <a:p>
            <a:pPr algn="ctr"/>
            <a:r>
              <a:rPr lang="en-US" sz="2000" b="1">
                <a:solidFill>
                  <a:srgbClr val="A50021"/>
                </a:solidFill>
                <a:latin typeface="Kabel Bk BT"/>
              </a:rPr>
              <a:t>roles</a:t>
            </a:r>
          </a:p>
        </p:txBody>
      </p:sp>
      <p:sp>
        <p:nvSpPr>
          <p:cNvPr id="23564" name="Oval 14"/>
          <p:cNvSpPr>
            <a:spLocks noChangeArrowheads="1"/>
          </p:cNvSpPr>
          <p:nvPr/>
        </p:nvSpPr>
        <p:spPr bwMode="auto">
          <a:xfrm>
            <a:off x="4648200" y="2514600"/>
            <a:ext cx="2133600" cy="685800"/>
          </a:xfrm>
          <a:prstGeom prst="ellipse">
            <a:avLst/>
          </a:prstGeom>
          <a:solidFill>
            <a:schemeClr val="bg1"/>
          </a:solidFill>
          <a:ln w="9525">
            <a:solidFill>
              <a:schemeClr val="tx1"/>
            </a:solidFill>
            <a:round/>
            <a:headEnd/>
            <a:tailEnd/>
          </a:ln>
        </p:spPr>
        <p:txBody>
          <a:bodyPr wrap="none" anchor="ctr"/>
          <a:lstStyle/>
          <a:p>
            <a:pPr algn="ctr"/>
            <a:r>
              <a:rPr lang="en-US" sz="2000" b="1">
                <a:solidFill>
                  <a:srgbClr val="A50021"/>
                </a:solidFill>
                <a:latin typeface="Kabel Bk BT"/>
              </a:rPr>
              <a:t>relationships</a:t>
            </a:r>
          </a:p>
        </p:txBody>
      </p:sp>
      <p:sp>
        <p:nvSpPr>
          <p:cNvPr id="23565" name="Oval 15"/>
          <p:cNvSpPr>
            <a:spLocks noChangeArrowheads="1"/>
          </p:cNvSpPr>
          <p:nvPr/>
        </p:nvSpPr>
        <p:spPr bwMode="auto">
          <a:xfrm>
            <a:off x="5029200" y="4267200"/>
            <a:ext cx="2133600" cy="762000"/>
          </a:xfrm>
          <a:prstGeom prst="ellipse">
            <a:avLst/>
          </a:prstGeom>
          <a:solidFill>
            <a:schemeClr val="bg1"/>
          </a:solidFill>
          <a:ln w="9525">
            <a:solidFill>
              <a:schemeClr val="tx1"/>
            </a:solidFill>
            <a:round/>
            <a:headEnd/>
            <a:tailEnd/>
          </a:ln>
        </p:spPr>
        <p:txBody>
          <a:bodyPr wrap="none" anchor="ctr"/>
          <a:lstStyle/>
          <a:p>
            <a:pPr algn="ctr"/>
            <a:r>
              <a:rPr lang="en-US" sz="2000" b="1">
                <a:solidFill>
                  <a:srgbClr val="A50021"/>
                </a:solidFill>
                <a:latin typeface="Kabel Bk BT"/>
              </a:rPr>
              <a:t>expected</a:t>
            </a:r>
          </a:p>
          <a:p>
            <a:pPr algn="ctr"/>
            <a:r>
              <a:rPr lang="en-US" sz="2000" b="1">
                <a:solidFill>
                  <a:srgbClr val="A50021"/>
                </a:solidFill>
                <a:latin typeface="Kabel Bk BT"/>
              </a:rPr>
              <a:t>behaviors </a:t>
            </a:r>
          </a:p>
        </p:txBody>
      </p:sp>
      <p:sp>
        <p:nvSpPr>
          <p:cNvPr id="23566" name="Rectangle 16"/>
          <p:cNvSpPr>
            <a:spLocks noChangeArrowheads="1"/>
          </p:cNvSpPr>
          <p:nvPr/>
        </p:nvSpPr>
        <p:spPr bwMode="auto">
          <a:xfrm>
            <a:off x="304800" y="5029200"/>
            <a:ext cx="8382000" cy="1371600"/>
          </a:xfrm>
          <a:prstGeom prst="rect">
            <a:avLst/>
          </a:prstGeom>
          <a:noFill/>
          <a:ln w="9525">
            <a:noFill/>
            <a:miter lim="800000"/>
            <a:headEnd/>
            <a:tailEnd/>
          </a:ln>
        </p:spPr>
        <p:txBody>
          <a:bodyPr wrap="none" anchor="ctr"/>
          <a:lstStyle/>
          <a:p>
            <a:r>
              <a:rPr lang="en-US" sz="1600" b="1"/>
              <a:t>Culture applies to racial, ethnic, religious, political, professional, and other social </a:t>
            </a:r>
          </a:p>
          <a:p>
            <a:r>
              <a:rPr lang="en-US" sz="1600" b="1"/>
              <a:t>groups. It is transmitted through social and institutional traditions and norms to </a:t>
            </a:r>
          </a:p>
          <a:p>
            <a:r>
              <a:rPr lang="en-US" sz="1600" b="1"/>
              <a:t>succeeding generations.  Culture is a paradox, while many aspects remain the same, </a:t>
            </a:r>
          </a:p>
          <a:p>
            <a:r>
              <a:rPr lang="en-US" sz="1600" b="1"/>
              <a:t>it is also dynamic, constantly changing. </a:t>
            </a:r>
          </a:p>
        </p:txBody>
      </p:sp>
      <p:sp>
        <p:nvSpPr>
          <p:cNvPr id="23567" name="Oval 17"/>
          <p:cNvSpPr>
            <a:spLocks noChangeArrowheads="1"/>
          </p:cNvSpPr>
          <p:nvPr/>
        </p:nvSpPr>
        <p:spPr bwMode="auto">
          <a:xfrm>
            <a:off x="2590800" y="4038600"/>
            <a:ext cx="2133600" cy="762000"/>
          </a:xfrm>
          <a:prstGeom prst="ellipse">
            <a:avLst/>
          </a:prstGeom>
          <a:solidFill>
            <a:schemeClr val="bg1"/>
          </a:solidFill>
          <a:ln w="9525">
            <a:solidFill>
              <a:schemeClr val="tx1"/>
            </a:solidFill>
            <a:round/>
            <a:headEnd/>
            <a:tailEnd/>
          </a:ln>
        </p:spPr>
        <p:txBody>
          <a:bodyPr wrap="none" anchor="ctr"/>
          <a:lstStyle/>
          <a:p>
            <a:pPr algn="ctr"/>
            <a:r>
              <a:rPr lang="en-US" sz="2000" b="1">
                <a:solidFill>
                  <a:srgbClr val="A50021"/>
                </a:solidFill>
                <a:latin typeface="Kabel Bk BT"/>
              </a:rPr>
              <a:t>manners of</a:t>
            </a:r>
          </a:p>
          <a:p>
            <a:pPr algn="ctr"/>
            <a:r>
              <a:rPr lang="en-US" sz="2000" b="1">
                <a:solidFill>
                  <a:srgbClr val="A50021"/>
                </a:solidFill>
                <a:latin typeface="Kabel Bk BT"/>
              </a:rPr>
              <a:t>interacting</a:t>
            </a:r>
          </a:p>
        </p:txBody>
      </p:sp>
      <p:sp>
        <p:nvSpPr>
          <p:cNvPr id="23568" name="Text Box 8"/>
          <p:cNvSpPr txBox="1">
            <a:spLocks noChangeArrowheads="1"/>
          </p:cNvSpPr>
          <p:nvPr/>
        </p:nvSpPr>
        <p:spPr bwMode="auto">
          <a:xfrm>
            <a:off x="4648200" y="6172200"/>
            <a:ext cx="4267200" cy="446088"/>
          </a:xfrm>
          <a:prstGeom prst="rect">
            <a:avLst/>
          </a:prstGeom>
          <a:noFill/>
          <a:ln w="9525">
            <a:noFill/>
            <a:miter lim="800000"/>
            <a:headEnd/>
            <a:tailEnd/>
          </a:ln>
        </p:spPr>
        <p:txBody>
          <a:bodyPr>
            <a:spAutoFit/>
          </a:bodyPr>
          <a:lstStyle/>
          <a:p>
            <a:pPr algn="r"/>
            <a:r>
              <a:rPr lang="en-US" sz="1100"/>
              <a:t>Slide Source:© 2011  -  National Center  for Cultural Competence</a:t>
            </a:r>
          </a:p>
          <a:p>
            <a:pPr algn="r"/>
            <a:r>
              <a:rPr lang="en-US" sz="1100"/>
              <a:t>Data Source: </a:t>
            </a:r>
            <a:r>
              <a:rPr lang="en-US" sz="1100">
                <a:ea typeface="Times" pitchFamily="18" charset="0"/>
                <a:cs typeface="Times New Roman" pitchFamily="18" charset="0"/>
              </a:rPr>
              <a:t>Gilbert, J. Goode, T., &amp; Dunne, C., 2007. </a:t>
            </a:r>
            <a:endParaRPr lang="en-US" sz="1100"/>
          </a:p>
        </p:txBody>
      </p:sp>
      <p:sp>
        <p:nvSpPr>
          <p:cNvPr id="23569" name="Slide Number Placeholder 1"/>
          <p:cNvSpPr>
            <a:spLocks noGrp="1"/>
          </p:cNvSpPr>
          <p:nvPr>
            <p:ph type="sldNum" sz="quarter" idx="12"/>
          </p:nvPr>
        </p:nvSpPr>
        <p:spPr>
          <a:noFill/>
        </p:spPr>
        <p:txBody>
          <a:bodyPr/>
          <a:lstStyle/>
          <a:p>
            <a:fld id="{D04221B5-7A65-4BFA-BE6B-129D4FDFDF5C}" type="slidenum">
              <a:rPr lang="en-US" smtClean="0">
                <a:cs typeface="Arial" charset="0"/>
              </a:rPr>
              <a:pPr/>
              <a:t>3</a:t>
            </a:fld>
            <a:endParaRPr lang="en-US" smtClean="0">
              <a:cs typeface="Arial" charset="0"/>
            </a:endParaRPr>
          </a:p>
        </p:txBody>
      </p:sp>
    </p:spTree>
    <p:custDataLst>
      <p:tags r:id="rId1"/>
    </p:custDataLst>
  </p:cSld>
  <p:clrMapOvr>
    <a:masterClrMapping/>
  </p:clrMapOvr>
  <p:transition spd="med">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2"/>
          <p:cNvSpPr txBox="1">
            <a:spLocks noChangeArrowheads="1"/>
          </p:cNvSpPr>
          <p:nvPr/>
        </p:nvSpPr>
        <p:spPr bwMode="auto">
          <a:xfrm>
            <a:off x="0" y="6248400"/>
            <a:ext cx="9144000" cy="609600"/>
          </a:xfrm>
          <a:prstGeom prst="rect">
            <a:avLst/>
          </a:prstGeom>
          <a:solidFill>
            <a:srgbClr val="A50021"/>
          </a:solidFill>
          <a:ln w="9525">
            <a:noFill/>
            <a:miter lim="800000"/>
            <a:headEnd/>
            <a:tailEnd/>
          </a:ln>
        </p:spPr>
        <p:txBody>
          <a:bodyPr/>
          <a:lstStyle/>
          <a:p>
            <a:pPr>
              <a:spcBef>
                <a:spcPct val="50000"/>
              </a:spcBef>
            </a:pPr>
            <a:endParaRPr lang="en-US"/>
          </a:p>
        </p:txBody>
      </p:sp>
      <p:sp>
        <p:nvSpPr>
          <p:cNvPr id="25602" name="Text Box 3"/>
          <p:cNvSpPr txBox="1">
            <a:spLocks noChangeArrowheads="1"/>
          </p:cNvSpPr>
          <p:nvPr/>
        </p:nvSpPr>
        <p:spPr bwMode="auto">
          <a:xfrm>
            <a:off x="0" y="0"/>
            <a:ext cx="9144000" cy="8382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lgn="ctr">
              <a:spcBef>
                <a:spcPct val="50000"/>
              </a:spcBef>
            </a:pPr>
            <a:r>
              <a:rPr lang="en-US"/>
              <a:t>     </a:t>
            </a:r>
            <a:r>
              <a:rPr lang="en-US" sz="4800">
                <a:solidFill>
                  <a:schemeClr val="bg1"/>
                </a:solidFill>
              </a:rPr>
              <a:t>Cultural Diversity </a:t>
            </a:r>
          </a:p>
        </p:txBody>
      </p:sp>
      <p:sp>
        <p:nvSpPr>
          <p:cNvPr id="25603" name="Rectangle 9"/>
          <p:cNvSpPr>
            <a:spLocks noChangeArrowheads="1"/>
          </p:cNvSpPr>
          <p:nvPr/>
        </p:nvSpPr>
        <p:spPr bwMode="auto">
          <a:xfrm>
            <a:off x="304800" y="6248400"/>
            <a:ext cx="1866900" cy="276225"/>
          </a:xfrm>
          <a:prstGeom prst="rect">
            <a:avLst/>
          </a:prstGeom>
          <a:noFill/>
          <a:ln w="9525">
            <a:noFill/>
            <a:miter lim="800000"/>
            <a:headEnd/>
            <a:tailEnd/>
          </a:ln>
        </p:spPr>
        <p:txBody>
          <a:bodyPr wrap="none">
            <a:spAutoFit/>
          </a:bodyPr>
          <a:lstStyle/>
          <a:p>
            <a:r>
              <a:rPr lang="en-US" sz="1200">
                <a:solidFill>
                  <a:schemeClr val="bg1"/>
                </a:solidFill>
                <a:latin typeface="ZapfHumnst Dm BT"/>
              </a:rPr>
              <a:t>Goode &amp; Jackson, 2009 </a:t>
            </a:r>
          </a:p>
        </p:txBody>
      </p:sp>
      <p:sp>
        <p:nvSpPr>
          <p:cNvPr id="25604" name="Rectangle 8"/>
          <p:cNvSpPr>
            <a:spLocks noChangeArrowheads="1"/>
          </p:cNvSpPr>
          <p:nvPr/>
        </p:nvSpPr>
        <p:spPr bwMode="auto">
          <a:xfrm>
            <a:off x="304800" y="1295400"/>
            <a:ext cx="5867400" cy="4324350"/>
          </a:xfrm>
          <a:prstGeom prst="rect">
            <a:avLst/>
          </a:prstGeom>
          <a:noFill/>
          <a:ln w="9525">
            <a:noFill/>
            <a:miter lim="800000"/>
            <a:headEnd/>
            <a:tailEnd/>
          </a:ln>
        </p:spPr>
        <p:txBody>
          <a:bodyPr>
            <a:spAutoFit/>
          </a:bodyPr>
          <a:lstStyle/>
          <a:p>
            <a:r>
              <a:rPr lang="en-US" sz="2500"/>
              <a:t>The term </a:t>
            </a:r>
            <a:r>
              <a:rPr lang="en-US" sz="2500" i="1"/>
              <a:t>cultural diversity </a:t>
            </a:r>
            <a:r>
              <a:rPr lang="en-US" sz="2500"/>
              <a:t>is used to describe differences in ethnic or racial classification &amp; self-identification, tribal or clan affiliation, nationality, language, age, gender, sexual orientation, gender identity or expression, socioeconomic status, education, religion, spirituality, physical and intellectual abilities, personal appearance, and other factors that distinguish one group or individual from another.</a:t>
            </a:r>
          </a:p>
        </p:txBody>
      </p:sp>
      <p:pic>
        <p:nvPicPr>
          <p:cNvPr id="25605" name="Picture 7" descr="Photo of Asian family group"/>
          <p:cNvPicPr>
            <a:picLocks noChangeAspect="1" noChangeArrowheads="1"/>
          </p:cNvPicPr>
          <p:nvPr>
            <p:custDataLst>
              <p:tags r:id="rId2"/>
            </p:custDataLst>
          </p:nvPr>
        </p:nvPicPr>
        <p:blipFill>
          <a:blip r:embed="rId11"/>
          <a:srcRect/>
          <a:stretch>
            <a:fillRect/>
          </a:stretch>
        </p:blipFill>
        <p:spPr bwMode="auto">
          <a:xfrm>
            <a:off x="6019800" y="1143000"/>
            <a:ext cx="1597025" cy="1047750"/>
          </a:xfrm>
          <a:prstGeom prst="rect">
            <a:avLst/>
          </a:prstGeom>
          <a:noFill/>
          <a:ln w="9525">
            <a:noFill/>
            <a:miter lim="800000"/>
            <a:headEnd/>
            <a:tailEnd/>
          </a:ln>
        </p:spPr>
      </p:pic>
      <p:pic>
        <p:nvPicPr>
          <p:cNvPr id="25606" name="Picture 9" descr="Photo of pregnant woman"/>
          <p:cNvPicPr>
            <a:picLocks noChangeAspect="1" noChangeArrowheads="1"/>
          </p:cNvPicPr>
          <p:nvPr>
            <p:custDataLst>
              <p:tags r:id="rId3"/>
            </p:custDataLst>
          </p:nvPr>
        </p:nvPicPr>
        <p:blipFill>
          <a:blip r:embed="rId12"/>
          <a:srcRect/>
          <a:stretch>
            <a:fillRect/>
          </a:stretch>
        </p:blipFill>
        <p:spPr bwMode="auto">
          <a:xfrm>
            <a:off x="6248400" y="2514600"/>
            <a:ext cx="1241425" cy="1241425"/>
          </a:xfrm>
          <a:prstGeom prst="rect">
            <a:avLst/>
          </a:prstGeom>
          <a:noFill/>
          <a:ln w="9525">
            <a:noFill/>
            <a:miter lim="800000"/>
            <a:headEnd/>
            <a:tailEnd/>
          </a:ln>
        </p:spPr>
      </p:pic>
      <p:pic>
        <p:nvPicPr>
          <p:cNvPr id="25607" name="Picture 8" descr="Photo of male and female wheelchair users hugging"/>
          <p:cNvPicPr>
            <a:picLocks noChangeAspect="1" noChangeArrowheads="1"/>
          </p:cNvPicPr>
          <p:nvPr>
            <p:custDataLst>
              <p:tags r:id="rId4"/>
            </p:custDataLst>
          </p:nvPr>
        </p:nvPicPr>
        <p:blipFill>
          <a:blip r:embed="rId13"/>
          <a:srcRect/>
          <a:stretch>
            <a:fillRect/>
          </a:stretch>
        </p:blipFill>
        <p:spPr bwMode="auto">
          <a:xfrm>
            <a:off x="7620000" y="2819400"/>
            <a:ext cx="1227138" cy="1295400"/>
          </a:xfrm>
          <a:prstGeom prst="rect">
            <a:avLst/>
          </a:prstGeom>
          <a:noFill/>
          <a:ln w="9525">
            <a:noFill/>
            <a:miter lim="800000"/>
            <a:headEnd/>
            <a:tailEnd/>
          </a:ln>
        </p:spPr>
      </p:pic>
      <p:pic>
        <p:nvPicPr>
          <p:cNvPr id="25608" name="Picture 8" descr="Photo of elderly African American man holding African American child on his lap. Both are asleep."/>
          <p:cNvPicPr>
            <a:picLocks noChangeAspect="1" noChangeArrowheads="1"/>
          </p:cNvPicPr>
          <p:nvPr>
            <p:custDataLst>
              <p:tags r:id="rId5"/>
            </p:custDataLst>
          </p:nvPr>
        </p:nvPicPr>
        <p:blipFill>
          <a:blip r:embed="rId14"/>
          <a:srcRect/>
          <a:stretch>
            <a:fillRect/>
          </a:stretch>
        </p:blipFill>
        <p:spPr bwMode="auto">
          <a:xfrm>
            <a:off x="7696200" y="914400"/>
            <a:ext cx="1117600" cy="1676400"/>
          </a:xfrm>
          <a:prstGeom prst="rect">
            <a:avLst/>
          </a:prstGeom>
          <a:noFill/>
          <a:ln w="9525">
            <a:noFill/>
            <a:miter lim="800000"/>
            <a:headEnd/>
            <a:tailEnd/>
          </a:ln>
        </p:spPr>
      </p:pic>
      <p:sp>
        <p:nvSpPr>
          <p:cNvPr id="25609"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 2011  -  National Center  for Cultural Competence</a:t>
            </a:r>
          </a:p>
        </p:txBody>
      </p:sp>
      <p:pic>
        <p:nvPicPr>
          <p:cNvPr id="25610" name="Picture 8" descr="Family photo of two men with young boy"/>
          <p:cNvPicPr>
            <a:picLocks noChangeAspect="1" noChangeArrowheads="1"/>
          </p:cNvPicPr>
          <p:nvPr>
            <p:custDataLst>
              <p:tags r:id="rId6"/>
            </p:custDataLst>
          </p:nvPr>
        </p:nvPicPr>
        <p:blipFill>
          <a:blip r:embed="rId15"/>
          <a:srcRect/>
          <a:stretch>
            <a:fillRect/>
          </a:stretch>
        </p:blipFill>
        <p:spPr bwMode="auto">
          <a:xfrm>
            <a:off x="6248400" y="4038600"/>
            <a:ext cx="1076325" cy="1619250"/>
          </a:xfrm>
          <a:prstGeom prst="rect">
            <a:avLst/>
          </a:prstGeom>
          <a:noFill/>
          <a:ln w="9525">
            <a:noFill/>
            <a:miter lim="800000"/>
            <a:headEnd/>
            <a:tailEnd/>
          </a:ln>
        </p:spPr>
      </p:pic>
      <p:pic>
        <p:nvPicPr>
          <p:cNvPr id="25611" name="Picture 14" descr="Photo of Middle Eastern couple"/>
          <p:cNvPicPr>
            <a:picLocks noChangeAspect="1"/>
          </p:cNvPicPr>
          <p:nvPr>
            <p:custDataLst>
              <p:tags r:id="rId7"/>
            </p:custDataLst>
          </p:nvPr>
        </p:nvPicPr>
        <p:blipFill>
          <a:blip r:embed="rId16"/>
          <a:srcRect/>
          <a:stretch>
            <a:fillRect/>
          </a:stretch>
        </p:blipFill>
        <p:spPr bwMode="auto">
          <a:xfrm>
            <a:off x="7391400" y="4419600"/>
            <a:ext cx="1600200" cy="1063625"/>
          </a:xfrm>
          <a:prstGeom prst="rect">
            <a:avLst/>
          </a:prstGeom>
          <a:noFill/>
          <a:ln w="9525">
            <a:noFill/>
            <a:miter lim="800000"/>
            <a:headEnd/>
            <a:tailEnd/>
          </a:ln>
        </p:spPr>
      </p:pic>
      <p:pic>
        <p:nvPicPr>
          <p:cNvPr id="25612" name="Picture 3" descr="Nccc logo"/>
          <p:cNvPicPr>
            <a:picLocks noChangeAspect="1" noChangeArrowheads="1"/>
          </p:cNvPicPr>
          <p:nvPr>
            <p:custDataLst>
              <p:tags r:id="rId8"/>
            </p:custDataLst>
          </p:nvPr>
        </p:nvPicPr>
        <p:blipFill>
          <a:blip r:embed="rId17"/>
          <a:srcRect/>
          <a:stretch>
            <a:fillRect/>
          </a:stretch>
        </p:blipFill>
        <p:spPr bwMode="auto">
          <a:xfrm>
            <a:off x="8418513" y="6365875"/>
            <a:ext cx="725487" cy="484188"/>
          </a:xfrm>
          <a:prstGeom prst="rect">
            <a:avLst/>
          </a:prstGeom>
          <a:noFill/>
          <a:ln w="9525">
            <a:noFill/>
            <a:miter lim="800000"/>
            <a:headEnd/>
            <a:tailEnd/>
          </a:ln>
        </p:spPr>
      </p:pic>
      <p:sp>
        <p:nvSpPr>
          <p:cNvPr id="25613" name="Slide Number Placeholder 1"/>
          <p:cNvSpPr>
            <a:spLocks noGrp="1"/>
          </p:cNvSpPr>
          <p:nvPr>
            <p:ph type="sldNum" sz="quarter" idx="12"/>
          </p:nvPr>
        </p:nvSpPr>
        <p:spPr>
          <a:noFill/>
        </p:spPr>
        <p:txBody>
          <a:bodyPr/>
          <a:lstStyle/>
          <a:p>
            <a:fld id="{CCCC3C95-F630-4675-B5AB-4466722315F1}" type="slidenum">
              <a:rPr lang="en-US" smtClean="0">
                <a:cs typeface="Arial" charset="0"/>
              </a:rPr>
              <a:pPr/>
              <a:t>4</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sz="1800"/>
          </a:p>
        </p:txBody>
      </p:sp>
      <p:sp>
        <p:nvSpPr>
          <p:cNvPr id="27650" name="Line 4"/>
          <p:cNvSpPr>
            <a:spLocks noChangeShapeType="1"/>
          </p:cNvSpPr>
          <p:nvPr>
            <p:custDataLst>
              <p:tags r:id="rId2"/>
            </p:custDataLst>
          </p:nvPr>
        </p:nvSpPr>
        <p:spPr bwMode="auto">
          <a:xfrm>
            <a:off x="457200" y="1295400"/>
            <a:ext cx="8077200" cy="0"/>
          </a:xfrm>
          <a:prstGeom prst="line">
            <a:avLst/>
          </a:prstGeom>
          <a:noFill/>
          <a:ln w="38100">
            <a:solidFill>
              <a:srgbClr val="990000"/>
            </a:solidFill>
            <a:round/>
            <a:headEnd/>
            <a:tailEnd/>
          </a:ln>
        </p:spPr>
        <p:txBody>
          <a:bodyPr/>
          <a:lstStyle/>
          <a:p>
            <a:endParaRPr lang="en-US"/>
          </a:p>
        </p:txBody>
      </p:sp>
      <p:sp>
        <p:nvSpPr>
          <p:cNvPr id="27651" name="Text Box 6"/>
          <p:cNvSpPr txBox="1">
            <a:spLocks noChangeArrowheads="1"/>
          </p:cNvSpPr>
          <p:nvPr/>
        </p:nvSpPr>
        <p:spPr bwMode="auto">
          <a:xfrm>
            <a:off x="6369050" y="2895600"/>
            <a:ext cx="184150" cy="366713"/>
          </a:xfrm>
          <a:prstGeom prst="rect">
            <a:avLst/>
          </a:prstGeom>
          <a:noFill/>
          <a:ln w="9525">
            <a:noFill/>
            <a:miter lim="800000"/>
            <a:headEnd/>
            <a:tailEnd/>
          </a:ln>
        </p:spPr>
        <p:txBody>
          <a:bodyPr wrap="none">
            <a:spAutoFit/>
          </a:bodyPr>
          <a:lstStyle/>
          <a:p>
            <a:endParaRPr lang="en-US" sz="1800"/>
          </a:p>
        </p:txBody>
      </p:sp>
      <p:sp>
        <p:nvSpPr>
          <p:cNvPr id="27652" name="Rectangle 7"/>
          <p:cNvSpPr>
            <a:spLocks noChangeArrowheads="1"/>
          </p:cNvSpPr>
          <p:nvPr/>
        </p:nvSpPr>
        <p:spPr bwMode="auto">
          <a:xfrm>
            <a:off x="609600" y="100013"/>
            <a:ext cx="8129588" cy="914400"/>
          </a:xfrm>
          <a:prstGeom prst="rect">
            <a:avLst/>
          </a:prstGeom>
          <a:noFill/>
          <a:ln w="9525">
            <a:noFill/>
            <a:miter lim="800000"/>
            <a:headEnd/>
            <a:tailEnd/>
          </a:ln>
        </p:spPr>
        <p:txBody>
          <a:bodyPr anchor="ctr"/>
          <a:lstStyle/>
          <a:p>
            <a:pPr algn="ctr">
              <a:tabLst>
                <a:tab pos="3486150" algn="l"/>
              </a:tabLst>
            </a:pPr>
            <a:r>
              <a:rPr lang="en-US" sz="4800" b="1">
                <a:solidFill>
                  <a:schemeClr val="tx2"/>
                </a:solidFill>
              </a:rPr>
              <a:t>Cultural Competence</a:t>
            </a:r>
          </a:p>
        </p:txBody>
      </p:sp>
      <p:grpSp>
        <p:nvGrpSpPr>
          <p:cNvPr id="27653" name="Group 8" descr="Five ovals, each containing the words behaviors, practices, policies, attitudes, structures"/>
          <p:cNvGrpSpPr>
            <a:grpSpLocks/>
          </p:cNvGrpSpPr>
          <p:nvPr>
            <p:custDataLst>
              <p:tags r:id="rId3"/>
            </p:custDataLst>
          </p:nvPr>
        </p:nvGrpSpPr>
        <p:grpSpPr bwMode="auto">
          <a:xfrm>
            <a:off x="1143000" y="1600200"/>
            <a:ext cx="6616700" cy="2559050"/>
            <a:chOff x="912" y="912"/>
            <a:chExt cx="4168" cy="1612"/>
          </a:xfrm>
        </p:grpSpPr>
        <p:sp>
          <p:nvSpPr>
            <p:cNvPr id="27659" name="Oval 9"/>
            <p:cNvSpPr>
              <a:spLocks noChangeArrowheads="1"/>
            </p:cNvSpPr>
            <p:nvPr/>
          </p:nvSpPr>
          <p:spPr bwMode="auto">
            <a:xfrm>
              <a:off x="912" y="912"/>
              <a:ext cx="1144" cy="700"/>
            </a:xfrm>
            <a:prstGeom prst="ellipse">
              <a:avLst/>
            </a:prstGeom>
            <a:solidFill>
              <a:schemeClr val="bg1"/>
            </a:solidFill>
            <a:ln w="76200">
              <a:solidFill>
                <a:srgbClr val="A50021"/>
              </a:solidFill>
              <a:round/>
              <a:headEnd/>
              <a:tailEnd/>
            </a:ln>
          </p:spPr>
          <p:txBody>
            <a:bodyPr wrap="none" anchor="ctr"/>
            <a:lstStyle/>
            <a:p>
              <a:pPr algn="ctr" eaLnBrk="0" hangingPunct="0"/>
              <a:r>
                <a:rPr lang="en-US" sz="2400" b="1"/>
                <a:t>behaviors</a:t>
              </a:r>
            </a:p>
          </p:txBody>
        </p:sp>
        <p:sp>
          <p:nvSpPr>
            <p:cNvPr id="27660" name="Oval 10"/>
            <p:cNvSpPr>
              <a:spLocks noChangeArrowheads="1"/>
            </p:cNvSpPr>
            <p:nvPr/>
          </p:nvSpPr>
          <p:spPr bwMode="auto">
            <a:xfrm>
              <a:off x="1680" y="1824"/>
              <a:ext cx="1144" cy="700"/>
            </a:xfrm>
            <a:prstGeom prst="ellipse">
              <a:avLst/>
            </a:prstGeom>
            <a:solidFill>
              <a:schemeClr val="bg1"/>
            </a:solidFill>
            <a:ln w="76200">
              <a:solidFill>
                <a:srgbClr val="A50021"/>
              </a:solidFill>
              <a:round/>
              <a:headEnd/>
              <a:tailEnd/>
            </a:ln>
          </p:spPr>
          <p:txBody>
            <a:bodyPr wrap="none" anchor="ctr"/>
            <a:lstStyle/>
            <a:p>
              <a:pPr algn="ctr" eaLnBrk="0" hangingPunct="0"/>
              <a:r>
                <a:rPr lang="en-US" sz="2400" b="1"/>
                <a:t>attitudes</a:t>
              </a:r>
            </a:p>
          </p:txBody>
        </p:sp>
        <p:sp>
          <p:nvSpPr>
            <p:cNvPr id="27661" name="Oval 11"/>
            <p:cNvSpPr>
              <a:spLocks noChangeArrowheads="1"/>
            </p:cNvSpPr>
            <p:nvPr/>
          </p:nvSpPr>
          <p:spPr bwMode="auto">
            <a:xfrm>
              <a:off x="3936" y="912"/>
              <a:ext cx="1144" cy="700"/>
            </a:xfrm>
            <a:prstGeom prst="ellipse">
              <a:avLst/>
            </a:prstGeom>
            <a:solidFill>
              <a:schemeClr val="bg1"/>
            </a:solidFill>
            <a:ln w="76200">
              <a:solidFill>
                <a:srgbClr val="A50021"/>
              </a:solidFill>
              <a:round/>
              <a:headEnd/>
              <a:tailEnd/>
            </a:ln>
          </p:spPr>
          <p:txBody>
            <a:bodyPr wrap="none" anchor="ctr"/>
            <a:lstStyle/>
            <a:p>
              <a:pPr algn="ctr" eaLnBrk="0" hangingPunct="0"/>
              <a:r>
                <a:rPr lang="en-US" sz="2400" b="1"/>
                <a:t>policies</a:t>
              </a:r>
            </a:p>
          </p:txBody>
        </p:sp>
        <p:sp>
          <p:nvSpPr>
            <p:cNvPr id="27662" name="Line 12"/>
            <p:cNvSpPr>
              <a:spLocks noChangeShapeType="1"/>
            </p:cNvSpPr>
            <p:nvPr/>
          </p:nvSpPr>
          <p:spPr bwMode="auto">
            <a:xfrm>
              <a:off x="1200" y="1584"/>
              <a:ext cx="768" cy="288"/>
            </a:xfrm>
            <a:prstGeom prst="line">
              <a:avLst/>
            </a:prstGeom>
            <a:noFill/>
            <a:ln w="9525">
              <a:solidFill>
                <a:srgbClr val="A50021"/>
              </a:solidFill>
              <a:round/>
              <a:headEnd/>
              <a:tailEnd/>
            </a:ln>
          </p:spPr>
          <p:txBody>
            <a:bodyPr wrap="none" anchor="ctr"/>
            <a:lstStyle/>
            <a:p>
              <a:endParaRPr lang="en-US"/>
            </a:p>
          </p:txBody>
        </p:sp>
        <p:sp>
          <p:nvSpPr>
            <p:cNvPr id="27663" name="Line 13"/>
            <p:cNvSpPr>
              <a:spLocks noChangeShapeType="1"/>
            </p:cNvSpPr>
            <p:nvPr/>
          </p:nvSpPr>
          <p:spPr bwMode="auto">
            <a:xfrm flipV="1">
              <a:off x="3648" y="1584"/>
              <a:ext cx="720" cy="240"/>
            </a:xfrm>
            <a:prstGeom prst="line">
              <a:avLst/>
            </a:prstGeom>
            <a:noFill/>
            <a:ln w="9525">
              <a:solidFill>
                <a:srgbClr val="A50021"/>
              </a:solidFill>
              <a:round/>
              <a:headEnd/>
              <a:tailEnd/>
            </a:ln>
          </p:spPr>
          <p:txBody>
            <a:bodyPr wrap="none" anchor="ctr"/>
            <a:lstStyle/>
            <a:p>
              <a:endParaRPr lang="en-US"/>
            </a:p>
          </p:txBody>
        </p:sp>
        <p:sp>
          <p:nvSpPr>
            <p:cNvPr id="27664" name="Line 14"/>
            <p:cNvSpPr>
              <a:spLocks noChangeShapeType="1"/>
            </p:cNvSpPr>
            <p:nvPr/>
          </p:nvSpPr>
          <p:spPr bwMode="auto">
            <a:xfrm flipH="1">
              <a:off x="3548" y="1248"/>
              <a:ext cx="388" cy="0"/>
            </a:xfrm>
            <a:prstGeom prst="line">
              <a:avLst/>
            </a:prstGeom>
            <a:noFill/>
            <a:ln w="9525">
              <a:solidFill>
                <a:srgbClr val="A50021"/>
              </a:solidFill>
              <a:round/>
              <a:headEnd/>
              <a:tailEnd/>
            </a:ln>
          </p:spPr>
          <p:txBody>
            <a:bodyPr wrap="none" anchor="ctr"/>
            <a:lstStyle/>
            <a:p>
              <a:endParaRPr lang="en-US"/>
            </a:p>
          </p:txBody>
        </p:sp>
        <p:sp>
          <p:nvSpPr>
            <p:cNvPr id="27665" name="Oval 15"/>
            <p:cNvSpPr>
              <a:spLocks noChangeArrowheads="1"/>
            </p:cNvSpPr>
            <p:nvPr/>
          </p:nvSpPr>
          <p:spPr bwMode="auto">
            <a:xfrm>
              <a:off x="2976" y="1824"/>
              <a:ext cx="1144" cy="700"/>
            </a:xfrm>
            <a:prstGeom prst="ellipse">
              <a:avLst/>
            </a:prstGeom>
            <a:solidFill>
              <a:schemeClr val="bg1"/>
            </a:solidFill>
            <a:ln w="76200">
              <a:solidFill>
                <a:srgbClr val="A50021"/>
              </a:solidFill>
              <a:round/>
              <a:headEnd/>
              <a:tailEnd/>
            </a:ln>
          </p:spPr>
          <p:txBody>
            <a:bodyPr wrap="none" anchor="ctr"/>
            <a:lstStyle/>
            <a:p>
              <a:pPr algn="ctr" eaLnBrk="0" hangingPunct="0"/>
              <a:r>
                <a:rPr lang="en-US" sz="2400" b="1"/>
                <a:t>structures</a:t>
              </a:r>
            </a:p>
          </p:txBody>
        </p:sp>
        <p:sp>
          <p:nvSpPr>
            <p:cNvPr id="27666" name="Oval 16"/>
            <p:cNvSpPr>
              <a:spLocks noChangeArrowheads="1"/>
            </p:cNvSpPr>
            <p:nvPr/>
          </p:nvSpPr>
          <p:spPr bwMode="auto">
            <a:xfrm>
              <a:off x="2404" y="912"/>
              <a:ext cx="1144" cy="700"/>
            </a:xfrm>
            <a:prstGeom prst="ellipse">
              <a:avLst/>
            </a:prstGeom>
            <a:solidFill>
              <a:schemeClr val="bg1"/>
            </a:solidFill>
            <a:ln w="76200">
              <a:solidFill>
                <a:srgbClr val="A50021"/>
              </a:solidFill>
              <a:round/>
              <a:headEnd/>
              <a:tailEnd/>
            </a:ln>
          </p:spPr>
          <p:txBody>
            <a:bodyPr wrap="none" anchor="ctr"/>
            <a:lstStyle/>
            <a:p>
              <a:pPr algn="ctr" eaLnBrk="0" hangingPunct="0"/>
              <a:r>
                <a:rPr lang="en-US" sz="2400" b="1"/>
                <a:t>practices</a:t>
              </a:r>
            </a:p>
          </p:txBody>
        </p:sp>
        <p:sp>
          <p:nvSpPr>
            <p:cNvPr id="27667" name="Line 17"/>
            <p:cNvSpPr>
              <a:spLocks noChangeShapeType="1"/>
            </p:cNvSpPr>
            <p:nvPr/>
          </p:nvSpPr>
          <p:spPr bwMode="auto">
            <a:xfrm flipH="1">
              <a:off x="2056" y="1248"/>
              <a:ext cx="388" cy="0"/>
            </a:xfrm>
            <a:prstGeom prst="line">
              <a:avLst/>
            </a:prstGeom>
            <a:noFill/>
            <a:ln w="9525">
              <a:solidFill>
                <a:srgbClr val="A50021"/>
              </a:solidFill>
              <a:round/>
              <a:headEnd/>
              <a:tailEnd/>
            </a:ln>
          </p:spPr>
          <p:txBody>
            <a:bodyPr wrap="none" anchor="ctr"/>
            <a:lstStyle/>
            <a:p>
              <a:endParaRPr lang="en-US"/>
            </a:p>
          </p:txBody>
        </p:sp>
        <p:sp>
          <p:nvSpPr>
            <p:cNvPr id="27668" name="Line 18"/>
            <p:cNvSpPr>
              <a:spLocks noChangeShapeType="1"/>
            </p:cNvSpPr>
            <p:nvPr/>
          </p:nvSpPr>
          <p:spPr bwMode="auto">
            <a:xfrm>
              <a:off x="2784" y="2160"/>
              <a:ext cx="192" cy="0"/>
            </a:xfrm>
            <a:prstGeom prst="line">
              <a:avLst/>
            </a:prstGeom>
            <a:noFill/>
            <a:ln w="9525">
              <a:solidFill>
                <a:srgbClr val="A50021"/>
              </a:solidFill>
              <a:round/>
              <a:headEnd/>
              <a:tailEnd/>
            </a:ln>
          </p:spPr>
          <p:txBody>
            <a:bodyPr wrap="none" anchor="ctr"/>
            <a:lstStyle/>
            <a:p>
              <a:endParaRPr lang="en-US"/>
            </a:p>
          </p:txBody>
        </p:sp>
      </p:grpSp>
      <p:sp>
        <p:nvSpPr>
          <p:cNvPr id="27654" name="Rectangle 19"/>
          <p:cNvSpPr>
            <a:spLocks noChangeArrowheads="1"/>
          </p:cNvSpPr>
          <p:nvPr/>
        </p:nvSpPr>
        <p:spPr bwMode="auto">
          <a:xfrm>
            <a:off x="685800" y="4343400"/>
            <a:ext cx="7848600" cy="1570038"/>
          </a:xfrm>
          <a:prstGeom prst="rect">
            <a:avLst/>
          </a:prstGeom>
          <a:noFill/>
          <a:ln w="9525">
            <a:noFill/>
            <a:miter lim="800000"/>
            <a:headEnd/>
            <a:tailEnd/>
          </a:ln>
        </p:spPr>
        <p:txBody>
          <a:bodyPr>
            <a:spAutoFit/>
          </a:bodyPr>
          <a:lstStyle/>
          <a:p>
            <a:pPr eaLnBrk="0" hangingPunct="0">
              <a:spcBef>
                <a:spcPct val="50000"/>
              </a:spcBef>
            </a:pPr>
            <a:r>
              <a:rPr lang="en-US" sz="2400"/>
              <a:t>requires that organizations have a clearly defined, congruent set of values and principles, and demonstrate behaviors, attitudes, policies, structures, and practices that enable them to work effectively cross-culturally</a:t>
            </a:r>
          </a:p>
        </p:txBody>
      </p:sp>
      <p:sp>
        <p:nvSpPr>
          <p:cNvPr id="27655" name="Rectangle 20"/>
          <p:cNvSpPr>
            <a:spLocks noChangeArrowheads="1"/>
          </p:cNvSpPr>
          <p:nvPr/>
        </p:nvSpPr>
        <p:spPr bwMode="auto">
          <a:xfrm>
            <a:off x="2209800" y="5943600"/>
            <a:ext cx="4292600" cy="274638"/>
          </a:xfrm>
          <a:prstGeom prst="rect">
            <a:avLst/>
          </a:prstGeom>
          <a:noFill/>
          <a:ln w="9525">
            <a:noFill/>
            <a:miter lim="800000"/>
            <a:headEnd/>
            <a:tailEnd/>
          </a:ln>
        </p:spPr>
        <p:txBody>
          <a:bodyPr wrap="none">
            <a:spAutoFit/>
          </a:bodyPr>
          <a:lstStyle/>
          <a:p>
            <a:pPr algn="ctr" eaLnBrk="0" hangingPunct="0">
              <a:spcBef>
                <a:spcPct val="50000"/>
              </a:spcBef>
            </a:pPr>
            <a:r>
              <a:rPr lang="en-US" sz="1200"/>
              <a:t>(adapted from from Cross, Bazron, Dennis and Isaacs</a:t>
            </a:r>
            <a:r>
              <a:rPr lang="en-US" sz="1200" b="1"/>
              <a:t>, </a:t>
            </a:r>
            <a:r>
              <a:rPr lang="en-US" sz="1200"/>
              <a:t>1989)</a:t>
            </a:r>
          </a:p>
        </p:txBody>
      </p:sp>
      <p:sp>
        <p:nvSpPr>
          <p:cNvPr id="27656"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pic>
        <p:nvPicPr>
          <p:cNvPr id="27657" name="Picture 3" descr="Nccc logo"/>
          <p:cNvPicPr>
            <a:picLocks noChangeAspect="1" noChangeArrowheads="1"/>
          </p:cNvPicPr>
          <p:nvPr>
            <p:custDataLst>
              <p:tags r:id="rId4"/>
            </p:custDataLst>
          </p:nvPr>
        </p:nvPicPr>
        <p:blipFill>
          <a:blip r:embed="rId7"/>
          <a:srcRect/>
          <a:stretch>
            <a:fillRect/>
          </a:stretch>
        </p:blipFill>
        <p:spPr bwMode="auto">
          <a:xfrm>
            <a:off x="8418513" y="6365875"/>
            <a:ext cx="725487" cy="484188"/>
          </a:xfrm>
          <a:prstGeom prst="rect">
            <a:avLst/>
          </a:prstGeom>
          <a:noFill/>
          <a:ln w="9525">
            <a:noFill/>
            <a:miter lim="800000"/>
            <a:headEnd/>
            <a:tailEnd/>
          </a:ln>
        </p:spPr>
      </p:pic>
      <p:sp>
        <p:nvSpPr>
          <p:cNvPr id="27658" name="Slide Number Placeholder 1"/>
          <p:cNvSpPr>
            <a:spLocks noGrp="1"/>
          </p:cNvSpPr>
          <p:nvPr>
            <p:ph type="sldNum" sz="quarter" idx="12"/>
          </p:nvPr>
        </p:nvSpPr>
        <p:spPr>
          <a:noFill/>
        </p:spPr>
        <p:txBody>
          <a:bodyPr/>
          <a:lstStyle/>
          <a:p>
            <a:fld id="{F5B2947D-50A4-489C-9658-E6AA7C767499}" type="slidenum">
              <a:rPr lang="en-US" smtClean="0">
                <a:cs typeface="Arial" charset="0"/>
              </a:rPr>
              <a:pPr/>
              <a:t>5</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sz="1800"/>
          </a:p>
        </p:txBody>
      </p:sp>
      <p:sp>
        <p:nvSpPr>
          <p:cNvPr id="29698" name="Line 4"/>
          <p:cNvSpPr>
            <a:spLocks noChangeShapeType="1"/>
          </p:cNvSpPr>
          <p:nvPr>
            <p:custDataLst>
              <p:tags r:id="rId2"/>
            </p:custDataLst>
          </p:nvPr>
        </p:nvSpPr>
        <p:spPr bwMode="auto">
          <a:xfrm>
            <a:off x="457200" y="1295400"/>
            <a:ext cx="8077200" cy="0"/>
          </a:xfrm>
          <a:prstGeom prst="line">
            <a:avLst/>
          </a:prstGeom>
          <a:noFill/>
          <a:ln w="38100">
            <a:solidFill>
              <a:srgbClr val="990000"/>
            </a:solidFill>
            <a:round/>
            <a:headEnd/>
            <a:tailEnd/>
          </a:ln>
        </p:spPr>
        <p:txBody>
          <a:bodyPr/>
          <a:lstStyle/>
          <a:p>
            <a:endParaRPr lang="en-US"/>
          </a:p>
        </p:txBody>
      </p:sp>
      <p:pic>
        <p:nvPicPr>
          <p:cNvPr id="29699" name="Picture 5" descr="Nccc logo"/>
          <p:cNvPicPr>
            <a:picLocks noChangeAspect="1" noChangeArrowheads="1"/>
          </p:cNvPicPr>
          <p:nvPr>
            <p:custDataLst>
              <p:tags r:id="rId3"/>
            </p:custDataLst>
          </p:nvPr>
        </p:nvPicPr>
        <p:blipFill>
          <a:blip r:embed="rId6"/>
          <a:srcRect/>
          <a:stretch>
            <a:fillRect/>
          </a:stretch>
        </p:blipFill>
        <p:spPr bwMode="auto">
          <a:xfrm>
            <a:off x="8382000" y="6477000"/>
            <a:ext cx="762000" cy="398463"/>
          </a:xfrm>
          <a:prstGeom prst="rect">
            <a:avLst/>
          </a:prstGeom>
          <a:noFill/>
          <a:ln w="9525">
            <a:noFill/>
            <a:miter lim="800000"/>
            <a:headEnd/>
            <a:tailEnd/>
          </a:ln>
        </p:spPr>
      </p:pic>
      <p:sp>
        <p:nvSpPr>
          <p:cNvPr id="29700" name="Text Box 6"/>
          <p:cNvSpPr txBox="1">
            <a:spLocks noChangeArrowheads="1"/>
          </p:cNvSpPr>
          <p:nvPr/>
        </p:nvSpPr>
        <p:spPr bwMode="auto">
          <a:xfrm>
            <a:off x="6369050" y="2895600"/>
            <a:ext cx="184150" cy="366713"/>
          </a:xfrm>
          <a:prstGeom prst="rect">
            <a:avLst/>
          </a:prstGeom>
          <a:noFill/>
          <a:ln w="9525">
            <a:noFill/>
            <a:miter lim="800000"/>
            <a:headEnd/>
            <a:tailEnd/>
          </a:ln>
        </p:spPr>
        <p:txBody>
          <a:bodyPr wrap="none">
            <a:spAutoFit/>
          </a:bodyPr>
          <a:lstStyle/>
          <a:p>
            <a:endParaRPr lang="en-US" sz="1800"/>
          </a:p>
        </p:txBody>
      </p:sp>
      <p:sp>
        <p:nvSpPr>
          <p:cNvPr id="29701" name="Rectangle 7"/>
          <p:cNvSpPr>
            <a:spLocks noChangeArrowheads="1"/>
          </p:cNvSpPr>
          <p:nvPr/>
        </p:nvSpPr>
        <p:spPr bwMode="auto">
          <a:xfrm>
            <a:off x="228600" y="228600"/>
            <a:ext cx="8686800" cy="762000"/>
          </a:xfrm>
          <a:prstGeom prst="rect">
            <a:avLst/>
          </a:prstGeom>
          <a:noFill/>
          <a:ln w="9525">
            <a:noFill/>
            <a:miter lim="800000"/>
            <a:headEnd/>
            <a:tailEnd/>
          </a:ln>
        </p:spPr>
        <p:txBody>
          <a:bodyPr anchor="ctr"/>
          <a:lstStyle/>
          <a:p>
            <a:pPr algn="ctr"/>
            <a:r>
              <a:rPr lang="en-US" sz="3200" b="1">
                <a:solidFill>
                  <a:schemeClr val="tx2"/>
                </a:solidFill>
              </a:rPr>
              <a:t>Five Elements of Cultural Competence</a:t>
            </a:r>
          </a:p>
        </p:txBody>
      </p:sp>
      <p:sp>
        <p:nvSpPr>
          <p:cNvPr id="29702" name="Rectangle 8"/>
          <p:cNvSpPr>
            <a:spLocks noChangeArrowheads="1"/>
          </p:cNvSpPr>
          <p:nvPr/>
        </p:nvSpPr>
        <p:spPr bwMode="auto">
          <a:xfrm>
            <a:off x="838200" y="1524000"/>
            <a:ext cx="7391400" cy="3902075"/>
          </a:xfrm>
          <a:prstGeom prst="rect">
            <a:avLst/>
          </a:prstGeom>
          <a:noFill/>
          <a:ln w="9525">
            <a:noFill/>
            <a:miter lim="800000"/>
            <a:headEnd/>
            <a:tailEnd/>
          </a:ln>
        </p:spPr>
        <p:txBody>
          <a:bodyPr/>
          <a:lstStyle/>
          <a:p>
            <a:pPr marL="457200" indent="-457200" algn="ctr">
              <a:lnSpc>
                <a:spcPct val="90000"/>
              </a:lnSpc>
              <a:buClr>
                <a:srgbClr val="A50021"/>
              </a:buClr>
              <a:buFont typeface="Wingdings" pitchFamily="2" charset="2"/>
              <a:buNone/>
            </a:pPr>
            <a:r>
              <a:rPr lang="en-US" sz="2800" b="1"/>
              <a:t>Organizational Level</a:t>
            </a:r>
          </a:p>
          <a:p>
            <a:pPr marL="457200" indent="-457200">
              <a:lnSpc>
                <a:spcPct val="90000"/>
              </a:lnSpc>
              <a:buClr>
                <a:srgbClr val="A50021"/>
              </a:buClr>
              <a:buFont typeface="Wingdings" pitchFamily="2" charset="2"/>
              <a:buChar char="§"/>
            </a:pPr>
            <a:endParaRPr lang="en-US" sz="2800"/>
          </a:p>
          <a:p>
            <a:pPr marL="457200" indent="-457200">
              <a:lnSpc>
                <a:spcPct val="90000"/>
              </a:lnSpc>
              <a:buClr>
                <a:srgbClr val="A50021"/>
              </a:buClr>
              <a:buFont typeface="Wingdings" pitchFamily="2" charset="2"/>
              <a:buBlip>
                <a:blip r:embed="rId7"/>
              </a:buBlip>
            </a:pPr>
            <a:r>
              <a:rPr lang="en-US" sz="2800"/>
              <a:t>value diversity</a:t>
            </a:r>
          </a:p>
          <a:p>
            <a:pPr marL="457200" indent="-457200">
              <a:buClr>
                <a:srgbClr val="A50021"/>
              </a:buClr>
              <a:buFont typeface="Wingdings" pitchFamily="2" charset="2"/>
              <a:buBlip>
                <a:blip r:embed="rId7"/>
              </a:buBlip>
            </a:pPr>
            <a:r>
              <a:rPr lang="en-US" sz="2800"/>
              <a:t>conduct cultural self-assessment</a:t>
            </a:r>
          </a:p>
          <a:p>
            <a:pPr marL="457200" indent="-457200">
              <a:buClr>
                <a:srgbClr val="A50021"/>
              </a:buClr>
              <a:buFont typeface="Wingdings" pitchFamily="2" charset="2"/>
              <a:buBlip>
                <a:blip r:embed="rId7"/>
              </a:buBlip>
            </a:pPr>
            <a:r>
              <a:rPr lang="en-US" sz="2800"/>
              <a:t>manage the dynamics of difference</a:t>
            </a:r>
          </a:p>
          <a:p>
            <a:pPr marL="457200" indent="-457200">
              <a:buClr>
                <a:srgbClr val="A50021"/>
              </a:buClr>
              <a:buFont typeface="Wingdings" pitchFamily="2" charset="2"/>
              <a:buBlip>
                <a:blip r:embed="rId7"/>
              </a:buBlip>
            </a:pPr>
            <a:r>
              <a:rPr lang="en-US" sz="2800"/>
              <a:t>institutionalize cultural knowledge</a:t>
            </a:r>
          </a:p>
          <a:p>
            <a:pPr marL="457200" indent="-457200">
              <a:buClr>
                <a:srgbClr val="A50021"/>
              </a:buClr>
              <a:buFont typeface="Wingdings" pitchFamily="2" charset="2"/>
              <a:buBlip>
                <a:blip r:embed="rId7"/>
              </a:buBlip>
            </a:pPr>
            <a:r>
              <a:rPr lang="en-US" sz="2800"/>
              <a:t>adapt to diversity</a:t>
            </a:r>
            <a:endParaRPr lang="en-US" sz="2400"/>
          </a:p>
          <a:p>
            <a:pPr marL="1885950" lvl="4" indent="-228600">
              <a:lnSpc>
                <a:spcPct val="90000"/>
              </a:lnSpc>
              <a:buFont typeface="Wingdings" pitchFamily="2" charset="2"/>
              <a:buNone/>
            </a:pPr>
            <a:r>
              <a:rPr lang="en-US" sz="2400">
                <a:solidFill>
                  <a:srgbClr val="A50021"/>
                </a:solidFill>
              </a:rPr>
              <a:t>- policies   - structures</a:t>
            </a:r>
          </a:p>
          <a:p>
            <a:pPr marL="1885950" lvl="4" indent="-228600">
              <a:lnSpc>
                <a:spcPct val="90000"/>
              </a:lnSpc>
              <a:buFont typeface="Wingdings" pitchFamily="2" charset="2"/>
              <a:buNone/>
            </a:pPr>
            <a:r>
              <a:rPr lang="en-US" sz="2400">
                <a:solidFill>
                  <a:srgbClr val="A50021"/>
                </a:solidFill>
              </a:rPr>
              <a:t>- values	    - services</a:t>
            </a:r>
          </a:p>
        </p:txBody>
      </p:sp>
      <p:sp>
        <p:nvSpPr>
          <p:cNvPr id="29703" name="Text Box 9"/>
          <p:cNvSpPr txBox="1">
            <a:spLocks noChangeArrowheads="1"/>
          </p:cNvSpPr>
          <p:nvPr/>
        </p:nvSpPr>
        <p:spPr bwMode="auto">
          <a:xfrm>
            <a:off x="152400" y="5791200"/>
            <a:ext cx="3505200" cy="304800"/>
          </a:xfrm>
          <a:prstGeom prst="rect">
            <a:avLst/>
          </a:prstGeom>
          <a:noFill/>
          <a:ln w="12700">
            <a:noFill/>
            <a:miter lim="800000"/>
            <a:headEnd/>
            <a:tailEnd/>
          </a:ln>
        </p:spPr>
        <p:txBody>
          <a:bodyPr>
            <a:spAutoFit/>
          </a:bodyPr>
          <a:lstStyle/>
          <a:p>
            <a:pPr eaLnBrk="0" hangingPunct="0">
              <a:spcBef>
                <a:spcPct val="50000"/>
              </a:spcBef>
            </a:pPr>
            <a:r>
              <a:rPr lang="en-US" sz="1400">
                <a:latin typeface="ZapfHumnst Dm BT"/>
              </a:rPr>
              <a:t>(Cross, Bazron, Dennis and Isaacs, 1989)</a:t>
            </a:r>
          </a:p>
        </p:txBody>
      </p:sp>
      <p:sp>
        <p:nvSpPr>
          <p:cNvPr id="29704"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sp>
        <p:nvSpPr>
          <p:cNvPr id="29705" name="Slide Number Placeholder 2"/>
          <p:cNvSpPr>
            <a:spLocks noGrp="1"/>
          </p:cNvSpPr>
          <p:nvPr>
            <p:ph type="sldNum" sz="quarter" idx="12"/>
          </p:nvPr>
        </p:nvSpPr>
        <p:spPr>
          <a:noFill/>
        </p:spPr>
        <p:txBody>
          <a:bodyPr/>
          <a:lstStyle/>
          <a:p>
            <a:fld id="{F62D952C-0FB1-4D88-860A-70B75413B895}" type="slidenum">
              <a:rPr lang="en-US" smtClean="0">
                <a:cs typeface="Arial" charset="0"/>
              </a:rPr>
              <a:pPr/>
              <a:t>6</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sz="1800"/>
          </a:p>
        </p:txBody>
      </p:sp>
      <p:sp>
        <p:nvSpPr>
          <p:cNvPr id="31746" name="Line 4"/>
          <p:cNvSpPr>
            <a:spLocks noChangeShapeType="1"/>
          </p:cNvSpPr>
          <p:nvPr>
            <p:custDataLst>
              <p:tags r:id="rId2"/>
            </p:custDataLst>
          </p:nvPr>
        </p:nvSpPr>
        <p:spPr bwMode="auto">
          <a:xfrm>
            <a:off x="457200" y="1295400"/>
            <a:ext cx="8077200" cy="0"/>
          </a:xfrm>
          <a:prstGeom prst="line">
            <a:avLst/>
          </a:prstGeom>
          <a:noFill/>
          <a:ln w="38100">
            <a:solidFill>
              <a:srgbClr val="990000"/>
            </a:solidFill>
            <a:round/>
            <a:headEnd/>
            <a:tailEnd/>
          </a:ln>
        </p:spPr>
        <p:txBody>
          <a:bodyPr/>
          <a:lstStyle/>
          <a:p>
            <a:endParaRPr lang="en-US"/>
          </a:p>
        </p:txBody>
      </p:sp>
      <p:sp>
        <p:nvSpPr>
          <p:cNvPr id="31747" name="Text Box 6"/>
          <p:cNvSpPr txBox="1">
            <a:spLocks noChangeArrowheads="1"/>
          </p:cNvSpPr>
          <p:nvPr/>
        </p:nvSpPr>
        <p:spPr bwMode="auto">
          <a:xfrm>
            <a:off x="6369050" y="2895600"/>
            <a:ext cx="184150" cy="366713"/>
          </a:xfrm>
          <a:prstGeom prst="rect">
            <a:avLst/>
          </a:prstGeom>
          <a:noFill/>
          <a:ln w="9525">
            <a:noFill/>
            <a:miter lim="800000"/>
            <a:headEnd/>
            <a:tailEnd/>
          </a:ln>
        </p:spPr>
        <p:txBody>
          <a:bodyPr wrap="none">
            <a:spAutoFit/>
          </a:bodyPr>
          <a:lstStyle/>
          <a:p>
            <a:endParaRPr lang="en-US" sz="1800"/>
          </a:p>
        </p:txBody>
      </p:sp>
      <p:sp>
        <p:nvSpPr>
          <p:cNvPr id="31748" name="Rectangle 7"/>
          <p:cNvSpPr>
            <a:spLocks noChangeArrowheads="1"/>
          </p:cNvSpPr>
          <p:nvPr/>
        </p:nvSpPr>
        <p:spPr bwMode="auto">
          <a:xfrm>
            <a:off x="228600" y="228600"/>
            <a:ext cx="8686800" cy="762000"/>
          </a:xfrm>
          <a:prstGeom prst="rect">
            <a:avLst/>
          </a:prstGeom>
          <a:noFill/>
          <a:ln w="9525">
            <a:noFill/>
            <a:miter lim="800000"/>
            <a:headEnd/>
            <a:tailEnd/>
          </a:ln>
        </p:spPr>
        <p:txBody>
          <a:bodyPr anchor="ctr"/>
          <a:lstStyle/>
          <a:p>
            <a:pPr algn="ctr"/>
            <a:r>
              <a:rPr lang="en-US" sz="3200" b="1">
                <a:solidFill>
                  <a:schemeClr val="tx2"/>
                </a:solidFill>
              </a:rPr>
              <a:t>Five Elements of Cultural Competence</a:t>
            </a:r>
          </a:p>
        </p:txBody>
      </p:sp>
      <p:sp>
        <p:nvSpPr>
          <p:cNvPr id="31749" name="Rectangle 8"/>
          <p:cNvSpPr>
            <a:spLocks noChangeArrowheads="1"/>
          </p:cNvSpPr>
          <p:nvPr/>
        </p:nvSpPr>
        <p:spPr bwMode="auto">
          <a:xfrm>
            <a:off x="838200" y="1524000"/>
            <a:ext cx="7391400" cy="3902075"/>
          </a:xfrm>
          <a:prstGeom prst="rect">
            <a:avLst/>
          </a:prstGeom>
          <a:noFill/>
          <a:ln w="9525">
            <a:noFill/>
            <a:miter lim="800000"/>
            <a:headEnd/>
            <a:tailEnd/>
          </a:ln>
        </p:spPr>
        <p:txBody>
          <a:bodyPr/>
          <a:lstStyle/>
          <a:p>
            <a:pPr marL="457200" indent="-457200" algn="ctr">
              <a:lnSpc>
                <a:spcPct val="90000"/>
              </a:lnSpc>
              <a:buClr>
                <a:srgbClr val="A50021"/>
              </a:buClr>
              <a:buFont typeface="Wingdings" pitchFamily="2" charset="2"/>
              <a:buNone/>
            </a:pPr>
            <a:r>
              <a:rPr lang="en-US" sz="2800" b="1"/>
              <a:t>Individual Level</a:t>
            </a:r>
          </a:p>
          <a:p>
            <a:pPr marL="457200" indent="-457200">
              <a:lnSpc>
                <a:spcPct val="90000"/>
              </a:lnSpc>
              <a:buClr>
                <a:srgbClr val="A50021"/>
              </a:buClr>
              <a:buFont typeface="Wingdings" pitchFamily="2" charset="2"/>
              <a:buNone/>
            </a:pPr>
            <a:endParaRPr lang="en-US" sz="2800"/>
          </a:p>
          <a:p>
            <a:pPr marL="457200" indent="-457200">
              <a:lnSpc>
                <a:spcPct val="90000"/>
              </a:lnSpc>
              <a:buClr>
                <a:srgbClr val="A50021"/>
              </a:buClr>
              <a:buFont typeface="Wingdings" pitchFamily="2" charset="2"/>
              <a:buNone/>
            </a:pPr>
            <a:endParaRPr lang="en-US" sz="2800"/>
          </a:p>
        </p:txBody>
      </p:sp>
      <p:sp>
        <p:nvSpPr>
          <p:cNvPr id="31750" name="Text Box 9"/>
          <p:cNvSpPr txBox="1">
            <a:spLocks noChangeArrowheads="1"/>
          </p:cNvSpPr>
          <p:nvPr/>
        </p:nvSpPr>
        <p:spPr bwMode="auto">
          <a:xfrm>
            <a:off x="152400" y="5791200"/>
            <a:ext cx="3505200" cy="304800"/>
          </a:xfrm>
          <a:prstGeom prst="rect">
            <a:avLst/>
          </a:prstGeom>
          <a:noFill/>
          <a:ln w="12700">
            <a:noFill/>
            <a:miter lim="800000"/>
            <a:headEnd/>
            <a:tailEnd/>
          </a:ln>
        </p:spPr>
        <p:txBody>
          <a:bodyPr>
            <a:spAutoFit/>
          </a:bodyPr>
          <a:lstStyle/>
          <a:p>
            <a:pPr eaLnBrk="0" hangingPunct="0">
              <a:spcBef>
                <a:spcPct val="50000"/>
              </a:spcBef>
            </a:pPr>
            <a:r>
              <a:rPr lang="en-US" sz="1400">
                <a:latin typeface="ZapfHumnst Dm BT"/>
              </a:rPr>
              <a:t>(Cross, Bazron, Dennis and Isaacs, 1989)</a:t>
            </a:r>
          </a:p>
        </p:txBody>
      </p:sp>
      <p:sp>
        <p:nvSpPr>
          <p:cNvPr id="31751" name="Rectangle 10"/>
          <p:cNvSpPr>
            <a:spLocks noChangeArrowheads="1"/>
          </p:cNvSpPr>
          <p:nvPr/>
        </p:nvSpPr>
        <p:spPr bwMode="auto">
          <a:xfrm>
            <a:off x="990600" y="2362200"/>
            <a:ext cx="7620000" cy="2743200"/>
          </a:xfrm>
          <a:prstGeom prst="rect">
            <a:avLst/>
          </a:prstGeom>
          <a:noFill/>
          <a:ln w="76200">
            <a:noFill/>
            <a:miter lim="800000"/>
            <a:headEnd/>
            <a:tailEnd/>
          </a:ln>
        </p:spPr>
        <p:txBody>
          <a:bodyPr lIns="90488" tIns="44450" rIns="90488" bIns="44450"/>
          <a:lstStyle/>
          <a:p>
            <a:pPr marL="849313" indent="-849313">
              <a:spcBef>
                <a:spcPct val="20000"/>
              </a:spcBef>
              <a:buFont typeface="Wingdings" pitchFamily="2" charset="2"/>
              <a:buBlip>
                <a:blip r:embed="rId6"/>
              </a:buBlip>
            </a:pPr>
            <a:r>
              <a:rPr lang="en-US" sz="2800"/>
              <a:t>acknowledge cultural differences</a:t>
            </a:r>
          </a:p>
          <a:p>
            <a:pPr marL="849313" indent="-849313">
              <a:spcBef>
                <a:spcPct val="20000"/>
              </a:spcBef>
              <a:buFont typeface="Wingdings" pitchFamily="2" charset="2"/>
              <a:buBlip>
                <a:blip r:embed="rId6"/>
              </a:buBlip>
            </a:pPr>
            <a:r>
              <a:rPr lang="en-US" sz="2800"/>
              <a:t>understand your own culture</a:t>
            </a:r>
          </a:p>
          <a:p>
            <a:pPr marL="849313" indent="-849313">
              <a:spcBef>
                <a:spcPct val="20000"/>
              </a:spcBef>
              <a:buFont typeface="Wingdings" pitchFamily="2" charset="2"/>
              <a:buBlip>
                <a:blip r:embed="rId6"/>
              </a:buBlip>
            </a:pPr>
            <a:r>
              <a:rPr lang="en-US" sz="2800">
                <a:solidFill>
                  <a:srgbClr val="000000"/>
                </a:solidFill>
              </a:rPr>
              <a:t>engage in self-assessment </a:t>
            </a:r>
          </a:p>
          <a:p>
            <a:pPr marL="849313" indent="-849313">
              <a:spcBef>
                <a:spcPct val="20000"/>
              </a:spcBef>
              <a:buFont typeface="Wingdings" pitchFamily="2" charset="2"/>
              <a:buBlip>
                <a:blip r:embed="rId6"/>
              </a:buBlip>
            </a:pPr>
            <a:r>
              <a:rPr lang="en-US" sz="2800">
                <a:solidFill>
                  <a:srgbClr val="000000"/>
                </a:solidFill>
              </a:rPr>
              <a:t>acquire cultural knowledge &amp; skills</a:t>
            </a:r>
          </a:p>
          <a:p>
            <a:pPr marL="849313" indent="-849313">
              <a:spcBef>
                <a:spcPct val="20000"/>
              </a:spcBef>
              <a:buFont typeface="Wingdings" pitchFamily="2" charset="2"/>
              <a:buBlip>
                <a:blip r:embed="rId6"/>
              </a:buBlip>
            </a:pPr>
            <a:r>
              <a:rPr lang="en-US" sz="2800">
                <a:solidFill>
                  <a:srgbClr val="000000"/>
                </a:solidFill>
              </a:rPr>
              <a:t>view behavior within a cultural context</a:t>
            </a:r>
            <a:endParaRPr lang="en-US" sz="2800">
              <a:solidFill>
                <a:srgbClr val="CC0000"/>
              </a:solidFill>
            </a:endParaRPr>
          </a:p>
        </p:txBody>
      </p:sp>
      <p:sp>
        <p:nvSpPr>
          <p:cNvPr id="31752"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pic>
        <p:nvPicPr>
          <p:cNvPr id="31753" name="Picture 3" descr="Nccc logo"/>
          <p:cNvPicPr>
            <a:picLocks noChangeAspect="1" noChangeArrowheads="1"/>
          </p:cNvPicPr>
          <p:nvPr>
            <p:custDataLst>
              <p:tags r:id="rId3"/>
            </p:custDataLst>
          </p:nvPr>
        </p:nvPicPr>
        <p:blipFill>
          <a:blip r:embed="rId7"/>
          <a:srcRect/>
          <a:stretch>
            <a:fillRect/>
          </a:stretch>
        </p:blipFill>
        <p:spPr bwMode="auto">
          <a:xfrm>
            <a:off x="8418513" y="6365875"/>
            <a:ext cx="725487" cy="484188"/>
          </a:xfrm>
          <a:prstGeom prst="rect">
            <a:avLst/>
          </a:prstGeom>
          <a:noFill/>
          <a:ln w="9525">
            <a:noFill/>
            <a:miter lim="800000"/>
            <a:headEnd/>
            <a:tailEnd/>
          </a:ln>
        </p:spPr>
      </p:pic>
      <p:sp>
        <p:nvSpPr>
          <p:cNvPr id="31754" name="Slide Number Placeholder 1"/>
          <p:cNvSpPr>
            <a:spLocks noGrp="1"/>
          </p:cNvSpPr>
          <p:nvPr>
            <p:ph type="sldNum" sz="quarter" idx="12"/>
          </p:nvPr>
        </p:nvSpPr>
        <p:spPr>
          <a:noFill/>
        </p:spPr>
        <p:txBody>
          <a:bodyPr/>
          <a:lstStyle/>
          <a:p>
            <a:fld id="{07267289-4C94-4DD4-9E54-E96018F14823}" type="slidenum">
              <a:rPr lang="en-US" smtClean="0">
                <a:cs typeface="Arial" charset="0"/>
              </a:rPr>
              <a:pPr/>
              <a:t>7</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2"/>
          <p:cNvSpPr txBox="1">
            <a:spLocks noChangeArrowheads="1"/>
          </p:cNvSpPr>
          <p:nvPr/>
        </p:nvSpPr>
        <p:spPr bwMode="auto">
          <a:xfrm>
            <a:off x="0" y="6248400"/>
            <a:ext cx="9144000" cy="609600"/>
          </a:xfrm>
          <a:prstGeom prst="rect">
            <a:avLst/>
          </a:prstGeom>
          <a:gradFill rotWithShape="1">
            <a:gsLst>
              <a:gs pos="0">
                <a:srgbClr val="990000"/>
              </a:gs>
              <a:gs pos="100000">
                <a:srgbClr val="B13D3D"/>
              </a:gs>
            </a:gsLst>
            <a:lin ang="5400000" scaled="1"/>
          </a:gradFill>
          <a:ln w="9525">
            <a:noFill/>
            <a:miter lim="800000"/>
            <a:headEnd/>
            <a:tailEnd/>
          </a:ln>
        </p:spPr>
        <p:txBody>
          <a:bodyPr/>
          <a:lstStyle/>
          <a:p>
            <a:pPr>
              <a:spcBef>
                <a:spcPct val="50000"/>
              </a:spcBef>
            </a:pPr>
            <a:endParaRPr lang="en-US" sz="1800"/>
          </a:p>
        </p:txBody>
      </p:sp>
      <p:sp>
        <p:nvSpPr>
          <p:cNvPr id="33794" name="Line 4"/>
          <p:cNvSpPr>
            <a:spLocks noChangeShapeType="1"/>
          </p:cNvSpPr>
          <p:nvPr>
            <p:custDataLst>
              <p:tags r:id="rId2"/>
            </p:custDataLst>
          </p:nvPr>
        </p:nvSpPr>
        <p:spPr bwMode="auto">
          <a:xfrm>
            <a:off x="457200" y="1295400"/>
            <a:ext cx="8077200" cy="0"/>
          </a:xfrm>
          <a:prstGeom prst="line">
            <a:avLst/>
          </a:prstGeom>
          <a:noFill/>
          <a:ln w="38100">
            <a:solidFill>
              <a:srgbClr val="990000"/>
            </a:solidFill>
            <a:round/>
            <a:headEnd/>
            <a:tailEnd/>
          </a:ln>
        </p:spPr>
        <p:txBody>
          <a:bodyPr/>
          <a:lstStyle/>
          <a:p>
            <a:endParaRPr lang="en-US"/>
          </a:p>
        </p:txBody>
      </p:sp>
      <p:sp>
        <p:nvSpPr>
          <p:cNvPr id="33795" name="Text Box 6"/>
          <p:cNvSpPr txBox="1">
            <a:spLocks noChangeArrowheads="1"/>
          </p:cNvSpPr>
          <p:nvPr/>
        </p:nvSpPr>
        <p:spPr bwMode="auto">
          <a:xfrm>
            <a:off x="6369050" y="2895600"/>
            <a:ext cx="184150" cy="366713"/>
          </a:xfrm>
          <a:prstGeom prst="rect">
            <a:avLst/>
          </a:prstGeom>
          <a:noFill/>
          <a:ln w="9525">
            <a:noFill/>
            <a:miter lim="800000"/>
            <a:headEnd/>
            <a:tailEnd/>
          </a:ln>
        </p:spPr>
        <p:txBody>
          <a:bodyPr wrap="none">
            <a:spAutoFit/>
          </a:bodyPr>
          <a:lstStyle/>
          <a:p>
            <a:endParaRPr lang="en-US" sz="1800"/>
          </a:p>
        </p:txBody>
      </p:sp>
      <p:sp>
        <p:nvSpPr>
          <p:cNvPr id="33796" name="Rectangle 7"/>
          <p:cNvSpPr>
            <a:spLocks noChangeArrowheads="1"/>
          </p:cNvSpPr>
          <p:nvPr/>
        </p:nvSpPr>
        <p:spPr bwMode="auto">
          <a:xfrm>
            <a:off x="381000" y="-76200"/>
            <a:ext cx="8305800" cy="1371600"/>
          </a:xfrm>
          <a:prstGeom prst="rect">
            <a:avLst/>
          </a:prstGeom>
          <a:noFill/>
          <a:ln w="12700">
            <a:noFill/>
            <a:miter lim="800000"/>
            <a:headEnd/>
            <a:tailEnd/>
          </a:ln>
        </p:spPr>
        <p:txBody>
          <a:bodyPr lIns="90488" tIns="44450" rIns="90488" bIns="44450" anchor="ctr"/>
          <a:lstStyle/>
          <a:p>
            <a:pPr algn="ctr">
              <a:lnSpc>
                <a:spcPct val="90000"/>
              </a:lnSpc>
            </a:pPr>
            <a:r>
              <a:rPr lang="en-US" sz="3200" b="1"/>
              <a:t>ESSENTIAL ELEMENTS IN A</a:t>
            </a:r>
            <a:br>
              <a:rPr lang="en-US" sz="3200" b="1"/>
            </a:br>
            <a:r>
              <a:rPr lang="en-US" sz="3200" b="1"/>
              <a:t>CULTURALLY COMPETENT SYSTEM</a:t>
            </a:r>
          </a:p>
        </p:txBody>
      </p:sp>
      <p:sp>
        <p:nvSpPr>
          <p:cNvPr id="33797" name="AutoShape 8"/>
          <p:cNvSpPr>
            <a:spLocks noChangeArrowheads="1"/>
          </p:cNvSpPr>
          <p:nvPr/>
        </p:nvSpPr>
        <p:spPr bwMode="auto">
          <a:xfrm>
            <a:off x="533400" y="1447800"/>
            <a:ext cx="8229600" cy="4660900"/>
          </a:xfrm>
          <a:prstGeom prst="bevel">
            <a:avLst>
              <a:gd name="adj" fmla="val 12500"/>
            </a:avLst>
          </a:prstGeom>
          <a:solidFill>
            <a:schemeClr val="bg1"/>
          </a:solidFill>
          <a:ln w="12700">
            <a:solidFill>
              <a:srgbClr val="A50021"/>
            </a:solidFill>
            <a:miter lim="800000"/>
            <a:headEnd/>
            <a:tailEnd/>
          </a:ln>
        </p:spPr>
        <p:txBody>
          <a:bodyPr lIns="90488" tIns="44450" rIns="90488" bIns="44450"/>
          <a:lstStyle/>
          <a:p>
            <a:pPr marL="285750" lvl="1" indent="-171450">
              <a:spcBef>
                <a:spcPct val="20000"/>
              </a:spcBef>
            </a:pPr>
            <a:r>
              <a:rPr lang="en-US" sz="2400" b="1"/>
              <a:t>  </a:t>
            </a:r>
            <a:r>
              <a:rPr lang="en-US" sz="2000"/>
              <a:t>These five elements must be manifested at every level of an organization including: </a:t>
            </a:r>
          </a:p>
          <a:p>
            <a:pPr marL="1143000" lvl="2" indent="-228600">
              <a:spcBef>
                <a:spcPct val="20000"/>
              </a:spcBef>
              <a:buFont typeface="Wingdings" pitchFamily="2" charset="2"/>
              <a:buChar char="§"/>
            </a:pPr>
            <a:r>
              <a:rPr lang="en-US" sz="2000"/>
              <a:t> policy makers</a:t>
            </a:r>
          </a:p>
          <a:p>
            <a:pPr marL="1143000" lvl="2" indent="-228600">
              <a:spcBef>
                <a:spcPct val="20000"/>
              </a:spcBef>
              <a:buFont typeface="Wingdings" pitchFamily="2" charset="2"/>
              <a:buChar char="§"/>
            </a:pPr>
            <a:r>
              <a:rPr lang="en-US" sz="2000"/>
              <a:t> administration</a:t>
            </a:r>
          </a:p>
          <a:p>
            <a:pPr marL="1143000" lvl="2" indent="-228600">
              <a:spcBef>
                <a:spcPct val="20000"/>
              </a:spcBef>
              <a:buFont typeface="Wingdings" pitchFamily="2" charset="2"/>
              <a:buChar char="§"/>
            </a:pPr>
            <a:r>
              <a:rPr lang="en-US" sz="2000"/>
              <a:t> practice &amp; service delivery   </a:t>
            </a:r>
          </a:p>
          <a:p>
            <a:pPr marL="1143000" lvl="2" indent="-228600">
              <a:spcBef>
                <a:spcPct val="20000"/>
              </a:spcBef>
              <a:buFont typeface="Wingdings" pitchFamily="2" charset="2"/>
              <a:buChar char="§"/>
            </a:pPr>
            <a:r>
              <a:rPr lang="en-US" sz="2000"/>
              <a:t> consumer/patient/family  </a:t>
            </a:r>
          </a:p>
          <a:p>
            <a:pPr marL="1143000" lvl="2" indent="-228600">
              <a:spcBef>
                <a:spcPct val="20000"/>
              </a:spcBef>
              <a:buFont typeface="Wingdings" pitchFamily="2" charset="2"/>
              <a:buChar char="§"/>
            </a:pPr>
            <a:r>
              <a:rPr lang="en-US" sz="2000"/>
              <a:t> community </a:t>
            </a:r>
          </a:p>
          <a:p>
            <a:pPr marL="285750" lvl="1" indent="-171450">
              <a:spcBef>
                <a:spcPct val="20000"/>
              </a:spcBef>
              <a:buFont typeface="Wingdings" pitchFamily="2" charset="2"/>
              <a:buNone/>
            </a:pPr>
            <a:r>
              <a:rPr lang="en-US" sz="2000"/>
              <a:t>  and reflected in its attitudes, structures,  policies, practices, and  services.</a:t>
            </a:r>
          </a:p>
        </p:txBody>
      </p:sp>
      <p:sp>
        <p:nvSpPr>
          <p:cNvPr id="33798" name="Text Box 9"/>
          <p:cNvSpPr txBox="1">
            <a:spLocks noChangeArrowheads="1"/>
          </p:cNvSpPr>
          <p:nvPr/>
        </p:nvSpPr>
        <p:spPr bwMode="auto">
          <a:xfrm>
            <a:off x="3429000" y="5791200"/>
            <a:ext cx="4876800" cy="304800"/>
          </a:xfrm>
          <a:prstGeom prst="rect">
            <a:avLst/>
          </a:prstGeom>
          <a:noFill/>
          <a:ln w="9525">
            <a:noFill/>
            <a:miter lim="800000"/>
            <a:headEnd/>
            <a:tailEnd/>
          </a:ln>
        </p:spPr>
        <p:txBody>
          <a:bodyPr>
            <a:spAutoFit/>
          </a:bodyPr>
          <a:lstStyle/>
          <a:p>
            <a:pPr>
              <a:spcBef>
                <a:spcPct val="50000"/>
              </a:spcBef>
            </a:pPr>
            <a:r>
              <a:rPr lang="en-US" sz="1400"/>
              <a:t>Adapted from Cross, Bazron, Dennis, &amp; Isaacs, 1989</a:t>
            </a:r>
          </a:p>
        </p:txBody>
      </p:sp>
      <p:sp>
        <p:nvSpPr>
          <p:cNvPr id="33799" name="Text Box 8"/>
          <p:cNvSpPr txBox="1">
            <a:spLocks noChangeArrowheads="1"/>
          </p:cNvSpPr>
          <p:nvPr/>
        </p:nvSpPr>
        <p:spPr bwMode="auto">
          <a:xfrm>
            <a:off x="3962400" y="6477000"/>
            <a:ext cx="4267200" cy="261938"/>
          </a:xfrm>
          <a:prstGeom prst="rect">
            <a:avLst/>
          </a:prstGeom>
          <a:noFill/>
          <a:ln w="9525">
            <a:noFill/>
            <a:miter lim="800000"/>
            <a:headEnd/>
            <a:tailEnd/>
          </a:ln>
        </p:spPr>
        <p:txBody>
          <a:bodyPr>
            <a:spAutoFit/>
          </a:bodyPr>
          <a:lstStyle/>
          <a:p>
            <a:pPr algn="r"/>
            <a:r>
              <a:rPr lang="en-US" sz="1100">
                <a:solidFill>
                  <a:schemeClr val="bg1"/>
                </a:solidFill>
              </a:rPr>
              <a:t>Slide Source:© 2011  -  National Center  for Cultural Competence</a:t>
            </a:r>
          </a:p>
        </p:txBody>
      </p:sp>
      <p:pic>
        <p:nvPicPr>
          <p:cNvPr id="33800" name="Picture 3" descr="Nccc logo"/>
          <p:cNvPicPr>
            <a:picLocks noChangeAspect="1" noChangeArrowheads="1"/>
          </p:cNvPicPr>
          <p:nvPr>
            <p:custDataLst>
              <p:tags r:id="rId3"/>
            </p:custDataLst>
          </p:nvPr>
        </p:nvPicPr>
        <p:blipFill>
          <a:blip r:embed="rId6"/>
          <a:srcRect/>
          <a:stretch>
            <a:fillRect/>
          </a:stretch>
        </p:blipFill>
        <p:spPr bwMode="auto">
          <a:xfrm>
            <a:off x="8418513" y="6365875"/>
            <a:ext cx="725487" cy="484188"/>
          </a:xfrm>
          <a:prstGeom prst="rect">
            <a:avLst/>
          </a:prstGeom>
          <a:noFill/>
          <a:ln w="9525">
            <a:noFill/>
            <a:miter lim="800000"/>
            <a:headEnd/>
            <a:tailEnd/>
          </a:ln>
        </p:spPr>
      </p:pic>
      <p:sp>
        <p:nvSpPr>
          <p:cNvPr id="33801" name="Slide Number Placeholder 1"/>
          <p:cNvSpPr>
            <a:spLocks noGrp="1"/>
          </p:cNvSpPr>
          <p:nvPr>
            <p:ph type="sldNum" sz="quarter" idx="12"/>
          </p:nvPr>
        </p:nvSpPr>
        <p:spPr>
          <a:noFill/>
        </p:spPr>
        <p:txBody>
          <a:bodyPr/>
          <a:lstStyle/>
          <a:p>
            <a:fld id="{6207B31F-2463-42FA-A43D-D78CA6DBC9E3}" type="slidenum">
              <a:rPr lang="en-US" smtClean="0">
                <a:cs typeface="Arial" charset="0"/>
              </a:rPr>
              <a:pPr/>
              <a:t>8</a:t>
            </a:fld>
            <a:endParaRPr lang="en-US" smtClean="0">
              <a:cs typeface="Arial" charset="0"/>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UTHOR_TEXT" val="Tawara D. Goode"/>
  <p:tag name="COPYRIGHT_TEXT" val="NCCC 2011"/>
  <p:tag name="DATE_TEXT" val="October 6, 2011"/>
  <p:tag name="TITLE_TEXT" val="Claiming the Challenge: Leadership for Organizational Change"/>
  <p:tag name="VERSION_TEXT" val="1.0"/>
  <p:tag name="COURSE_TEXT" val="NCO Webinar"/>
</p:tagLst>
</file>

<file path=ppt/tags/tag10.xml><?xml version="1.0" encoding="utf-8"?>
<p:tagLst xmlns:a="http://schemas.openxmlformats.org/drawingml/2006/main" xmlns:r="http://schemas.openxmlformats.org/officeDocument/2006/relationships" xmlns:p="http://schemas.openxmlformats.org/presentationml/2006/main">
  <p:tag name="ALT" val="Photo of elderly African American man holding African American child on his lap. Both are asleep."/>
  <p:tag name="ALT_NULL" val="0"/>
  <p:tag name="LONGDESC_NULL" val="1"/>
</p:tagLst>
</file>

<file path=ppt/tags/tag100.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101.xml><?xml version="1.0" encoding="utf-8"?>
<p:tagLst xmlns:a="http://schemas.openxmlformats.org/drawingml/2006/main" xmlns:r="http://schemas.openxmlformats.org/officeDocument/2006/relationships" xmlns:p="http://schemas.openxmlformats.org/presentationml/2006/main">
  <p:tag name="ALT" val="Top 10"/>
  <p:tag name="ALT_NULL" val="0"/>
  <p:tag name="LONGDESC_NULL" val="1"/>
</p:tagLst>
</file>

<file path=ppt/tags/tag102.xml><?xml version="1.0" encoding="utf-8"?>
<p:tagLst xmlns:a="http://schemas.openxmlformats.org/drawingml/2006/main" xmlns:r="http://schemas.openxmlformats.org/officeDocument/2006/relationships" xmlns:p="http://schemas.openxmlformats.org/presentationml/2006/main">
  <p:tag name="SLIDE_TITLE" val="What is getting in your way? 2"/>
</p:tagLst>
</file>

<file path=ppt/tags/tag103.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104.xml><?xml version="1.0" encoding="utf-8"?>
<p:tagLst xmlns:a="http://schemas.openxmlformats.org/drawingml/2006/main" xmlns:r="http://schemas.openxmlformats.org/officeDocument/2006/relationships" xmlns:p="http://schemas.openxmlformats.org/presentationml/2006/main">
  <p:tag name="ALT" val="look like, talk like, move like, think like, believe like, act like, live like... ME!!!"/>
  <p:tag name="ALT_NULL" val="0"/>
  <p:tag name="LONGDESC_NULL" val="1"/>
</p:tagLst>
</file>

<file path=ppt/tags/tag105.xml><?xml version="1.0" encoding="utf-8"?>
<p:tagLst xmlns:a="http://schemas.openxmlformats.org/drawingml/2006/main" xmlns:r="http://schemas.openxmlformats.org/officeDocument/2006/relationships" xmlns:p="http://schemas.openxmlformats.org/presentationml/2006/main">
  <p:tag name="SLIDE_TITLE" val="National Center for Cultural Competence"/>
</p:tagLst>
</file>

<file path=ppt/tags/tag106.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107.xml><?xml version="1.0" encoding="utf-8"?>
<p:tagLst xmlns:a="http://schemas.openxmlformats.org/drawingml/2006/main" xmlns:r="http://schemas.openxmlformats.org/officeDocument/2006/relationships" xmlns:p="http://schemas.openxmlformats.org/presentationml/2006/main">
  <p:tag name="SLIDE_TITLE" val="New Community Opportunities Attribution "/>
</p:tagLst>
</file>

<file path=ppt/tags/tag11.xml><?xml version="1.0" encoding="utf-8"?>
<p:tagLst xmlns:a="http://schemas.openxmlformats.org/drawingml/2006/main" xmlns:r="http://schemas.openxmlformats.org/officeDocument/2006/relationships" xmlns:p="http://schemas.openxmlformats.org/presentationml/2006/main">
  <p:tag name="ALT" val="Family photo of two men with young boy"/>
  <p:tag name="ALT_NULL" val="0"/>
  <p:tag name="LONGDESC_NULL" val="1"/>
</p:tagLst>
</file>

<file path=ppt/tags/tag12.xml><?xml version="1.0" encoding="utf-8"?>
<p:tagLst xmlns:a="http://schemas.openxmlformats.org/drawingml/2006/main" xmlns:r="http://schemas.openxmlformats.org/officeDocument/2006/relationships" xmlns:p="http://schemas.openxmlformats.org/presentationml/2006/main">
  <p:tag name="ALT" val="Photo of Middle Eastern couple"/>
  <p:tag name="ALT_NULL" val="0"/>
  <p:tag name="LONGDESC_NULL" val="1"/>
</p:tagLst>
</file>

<file path=ppt/tags/tag13.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14.xml><?xml version="1.0" encoding="utf-8"?>
<p:tagLst xmlns:a="http://schemas.openxmlformats.org/drawingml/2006/main" xmlns:r="http://schemas.openxmlformats.org/officeDocument/2006/relationships" xmlns:p="http://schemas.openxmlformats.org/presentationml/2006/main">
  <p:tag name="SLIDE_TITLE" val="Cultural Competence"/>
</p:tagLst>
</file>

<file path=ppt/tags/tag15.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16.xml><?xml version="1.0" encoding="utf-8"?>
<p:tagLst xmlns:a="http://schemas.openxmlformats.org/drawingml/2006/main" xmlns:r="http://schemas.openxmlformats.org/officeDocument/2006/relationships" xmlns:p="http://schemas.openxmlformats.org/presentationml/2006/main">
  <p:tag name="ALT" val="Five ovals, each containing the words behaviors, practices, policies, attitudes, structures"/>
  <p:tag name="ALT_NULL" val="0"/>
  <p:tag name="LONGDESC_NULL" val="1"/>
</p:tagLst>
</file>

<file path=ppt/tags/tag17.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18.xml><?xml version="1.0" encoding="utf-8"?>
<p:tagLst xmlns:a="http://schemas.openxmlformats.org/drawingml/2006/main" xmlns:r="http://schemas.openxmlformats.org/officeDocument/2006/relationships" xmlns:p="http://schemas.openxmlformats.org/presentationml/2006/main">
  <p:tag name="SLIDE_TITLE" val="Five Elements of Cultural Competence, Organizational Level"/>
</p:tagLst>
</file>

<file path=ppt/tags/tag19.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2.xml><?xml version="1.0" encoding="utf-8"?>
<p:tagLst xmlns:a="http://schemas.openxmlformats.org/drawingml/2006/main" xmlns:r="http://schemas.openxmlformats.org/officeDocument/2006/relationships" xmlns:p="http://schemas.openxmlformats.org/presentationml/2006/main">
  <p:tag name="SLIDE_TITLE" val="Cultural and Linguistic Competence in Centers for Independent Living, Part 2"/>
</p:tagLst>
</file>

<file path=ppt/tags/tag20.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21.xml><?xml version="1.0" encoding="utf-8"?>
<p:tagLst xmlns:a="http://schemas.openxmlformats.org/drawingml/2006/main" xmlns:r="http://schemas.openxmlformats.org/officeDocument/2006/relationships" xmlns:p="http://schemas.openxmlformats.org/presentationml/2006/main">
  <p:tag name="SLIDE_TITLE" val="Five Elements of Cultural Competence - Individual Level"/>
</p:tagLst>
</file>

<file path=ppt/tags/tag22.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23.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24.xml><?xml version="1.0" encoding="utf-8"?>
<p:tagLst xmlns:a="http://schemas.openxmlformats.org/drawingml/2006/main" xmlns:r="http://schemas.openxmlformats.org/officeDocument/2006/relationships" xmlns:p="http://schemas.openxmlformats.org/presentationml/2006/main">
  <p:tag name="SLIDE_TITLE" val="Essential Elements in a Culturally Competent System"/>
</p:tagLst>
</file>

<file path=ppt/tags/tag25.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26.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27.xml><?xml version="1.0" encoding="utf-8"?>
<p:tagLst xmlns:a="http://schemas.openxmlformats.org/drawingml/2006/main" xmlns:r="http://schemas.openxmlformats.org/officeDocument/2006/relationships" xmlns:p="http://schemas.openxmlformats.org/presentationml/2006/main">
  <p:tag name="SLIDE_TITLE" val="Linguistic Competence Framework"/>
</p:tagLst>
</file>

<file path=ppt/tags/tag28.xml><?xml version="1.0" encoding="utf-8"?>
<p:tagLst xmlns:a="http://schemas.openxmlformats.org/drawingml/2006/main" xmlns:r="http://schemas.openxmlformats.org/officeDocument/2006/relationships" xmlns:p="http://schemas.openxmlformats.org/presentationml/2006/main">
  <p:tag name="ALT" val="Flow chart type illustration. Center box reads Linguistic Competence. Surrounded by six boxes reading Policy, Practices, Structures, Procedures, Dedicated Personnel Resources, Dedicated Fiscal Resources"/>
  <p:tag name="ALT_NULL" val="0"/>
  <p:tag name="LONGDESC_NULL" val="1"/>
</p:tagLst>
</file>

<file path=ppt/tags/tag29.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3.xml><?xml version="1.0" encoding="utf-8"?>
<p:tagLst xmlns:a="http://schemas.openxmlformats.org/drawingml/2006/main" xmlns:r="http://schemas.openxmlformats.org/officeDocument/2006/relationships" xmlns:p="http://schemas.openxmlformats.org/presentationml/2006/main">
  <p:tag name="SLIDE_TITLE" val="Claiming the Challenge: Leadership for Organizational Change"/>
</p:tagLst>
</file>

<file path=ppt/tags/tag30.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31.xml><?xml version="1.0" encoding="utf-8"?>
<p:tagLst xmlns:a="http://schemas.openxmlformats.org/drawingml/2006/main" xmlns:r="http://schemas.openxmlformats.org/officeDocument/2006/relationships" xmlns:p="http://schemas.openxmlformats.org/presentationml/2006/main">
  <p:tag name="SLIDE_TITLE" val="Defining Leadership"/>
</p:tagLst>
</file>

<file path=ppt/tags/tag32.xml><?xml version="1.0" encoding="utf-8"?>
<p:tagLst xmlns:a="http://schemas.openxmlformats.org/drawingml/2006/main" xmlns:r="http://schemas.openxmlformats.org/officeDocument/2006/relationships" xmlns:p="http://schemas.openxmlformats.org/presentationml/2006/main">
  <p:tag name="ALT" val="Two purple rectangles containing the words Leaders lead people and Leaders are needed in times of change"/>
  <p:tag name="ALT_NULL" val="0"/>
  <p:tag name="LONGDESC_NULL" val="1"/>
</p:tagLst>
</file>

<file path=ppt/tags/tag33.xml><?xml version="1.0" encoding="utf-8"?>
<p:tagLst xmlns:a="http://schemas.openxmlformats.org/drawingml/2006/main" xmlns:r="http://schemas.openxmlformats.org/officeDocument/2006/relationships" xmlns:p="http://schemas.openxmlformats.org/presentationml/2006/main">
  <p:tag name="ALT" val="Two blue rectangles containing the words Managers manage things and Managers are needed to improve and keep the status quo"/>
  <p:tag name="ALT_NULL" val="0"/>
  <p:tag name="LONGDESC_NULL" val="1"/>
</p:tagLst>
</file>

<file path=ppt/tags/tag34.xml><?xml version="1.0" encoding="utf-8"?>
<p:tagLst xmlns:a="http://schemas.openxmlformats.org/drawingml/2006/main" xmlns:r="http://schemas.openxmlformats.org/officeDocument/2006/relationships" xmlns:p="http://schemas.openxmlformats.org/presentationml/2006/main">
  <p:tag name="ALT" val="Advocacy is the act of pleading or arguing in favor of something such as a cause. It is the pursuit of influencing outcomes by putting hard issues on the table."/>
  <p:tag name="ALT_NULL" val="0"/>
  <p:tag name="LONGDESC_NULL" val="1"/>
</p:tagLst>
</file>

<file path=ppt/tags/tag35.xml><?xml version="1.0" encoding="utf-8"?>
<p:tagLst xmlns:a="http://schemas.openxmlformats.org/drawingml/2006/main" xmlns:r="http://schemas.openxmlformats.org/officeDocument/2006/relationships" xmlns:p="http://schemas.openxmlformats.org/presentationml/2006/main">
  <p:tag name="ALT" val="Leadership is the mobilization of resoources to bring about the change."/>
  <p:tag name="ALT_NULL" val="0"/>
  <p:tag name="LONGDESC_NULL" val="1"/>
</p:tagLst>
</file>

<file path=ppt/tags/tag36.xml><?xml version="1.0" encoding="utf-8"?>
<p:tagLst xmlns:a="http://schemas.openxmlformats.org/drawingml/2006/main" xmlns:r="http://schemas.openxmlformats.org/officeDocument/2006/relationships" xmlns:p="http://schemas.openxmlformats.org/presentationml/2006/main">
  <p:tag name="ALT" val="Both leadership and advocacy keep people focused on the issue. Leadership galvanizes the people to change their ways."/>
  <p:tag name="ALT_NULL" val="0"/>
  <p:tag name="LONGDESC_NULL" val="1"/>
</p:tagLst>
</file>

<file path=ppt/tags/tag37.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38.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39.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4.xml><?xml version="1.0" encoding="utf-8"?>
<p:tagLst xmlns:a="http://schemas.openxmlformats.org/drawingml/2006/main" xmlns:r="http://schemas.openxmlformats.org/officeDocument/2006/relationships" xmlns:p="http://schemas.openxmlformats.org/presentationml/2006/main">
  <p:tag name="SLIDE_TITLE" val="A Quick Review of Key Concepts"/>
</p:tagLst>
</file>

<file path=ppt/tags/tag40.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41.xml><?xml version="1.0" encoding="utf-8"?>
<p:tagLst xmlns:a="http://schemas.openxmlformats.org/drawingml/2006/main" xmlns:r="http://schemas.openxmlformats.org/officeDocument/2006/relationships" xmlns:p="http://schemas.openxmlformats.org/presentationml/2006/main">
  <p:tag name="SLIDE_TITLE" val="What is Leadership?"/>
</p:tagLst>
</file>

<file path=ppt/tags/tag42.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43.xml><?xml version="1.0" encoding="utf-8"?>
<p:tagLst xmlns:a="http://schemas.openxmlformats.org/drawingml/2006/main" xmlns:r="http://schemas.openxmlformats.org/officeDocument/2006/relationships" xmlns:p="http://schemas.openxmlformats.org/presentationml/2006/main">
  <p:tag name="SLIDE_TITLE" val="What is getting in your way?"/>
</p:tagLst>
</file>

<file path=ppt/tags/tag44.xml><?xml version="1.0" encoding="utf-8"?>
<p:tagLst xmlns:a="http://schemas.openxmlformats.org/drawingml/2006/main" xmlns:r="http://schemas.openxmlformats.org/officeDocument/2006/relationships" xmlns:p="http://schemas.openxmlformats.org/presentationml/2006/main">
  <p:tag name="SLIDE_TITLE" val="Cultural and Linguistic Competence within the Context of Organizational and Personal Change"/>
</p:tagLst>
</file>

<file path=ppt/tags/tag45.xml><?xml version="1.0" encoding="utf-8"?>
<p:tagLst xmlns:a="http://schemas.openxmlformats.org/drawingml/2006/main" xmlns:r="http://schemas.openxmlformats.org/officeDocument/2006/relationships" xmlns:p="http://schemas.openxmlformats.org/presentationml/2006/main">
  <p:tag name="SLIDE_TITLE" val="Considering Cultural &amp; Linguistic Competency with the Context of Organizational &amp; Personal Change"/>
</p:tagLst>
</file>

<file path=ppt/tags/tag46.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47.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48.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49.xml><?xml version="1.0" encoding="utf-8"?>
<p:tagLst xmlns:a="http://schemas.openxmlformats.org/drawingml/2006/main" xmlns:r="http://schemas.openxmlformats.org/officeDocument/2006/relationships" xmlns:p="http://schemas.openxmlformats.org/presentationml/2006/main">
  <p:tag name="ALT" val="Caricature of man scratching his head with question mark above"/>
  <p:tag name="ALT_NULL" val="0"/>
  <p:tag name="LONGDESC_NULL" val="1"/>
</p:tagLst>
</file>

<file path=ppt/tags/tag5.xml><?xml version="1.0" encoding="utf-8"?>
<p:tagLst xmlns:a="http://schemas.openxmlformats.org/drawingml/2006/main" xmlns:r="http://schemas.openxmlformats.org/officeDocument/2006/relationships" xmlns:p="http://schemas.openxmlformats.org/presentationml/2006/main">
  <p:tag name="SLIDE_TITLE" val="Definition of Culture"/>
</p:tagLst>
</file>

<file path=ppt/tags/tag50.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51.xml><?xml version="1.0" encoding="utf-8"?>
<p:tagLst xmlns:a="http://schemas.openxmlformats.org/drawingml/2006/main" xmlns:r="http://schemas.openxmlformats.org/officeDocument/2006/relationships" xmlns:p="http://schemas.openxmlformats.org/presentationml/2006/main">
  <p:tag name="SLIDE_TITLE" val="Prochaska's Stages of Change"/>
</p:tagLst>
</file>

<file path=ppt/tags/tag52.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53.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54.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55.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56.xml><?xml version="1.0" encoding="utf-8"?>
<p:tagLst xmlns:a="http://schemas.openxmlformats.org/drawingml/2006/main" xmlns:r="http://schemas.openxmlformats.org/officeDocument/2006/relationships" xmlns:p="http://schemas.openxmlformats.org/presentationml/2006/main">
  <p:tag name="ALT" val="Series of gold ovals each containing the words pre-contemplation, contemplation, preparations, action, maintenance"/>
  <p:tag name="ALT_NULL" val="0"/>
  <p:tag name="LONGDESC_NULL" val="1"/>
</p:tagLst>
</file>

<file path=ppt/tags/tag57.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58.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59.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6.xml><?xml version="1.0" encoding="utf-8"?>
<p:tagLst xmlns:a="http://schemas.openxmlformats.org/drawingml/2006/main" xmlns:r="http://schemas.openxmlformats.org/officeDocument/2006/relationships" xmlns:p="http://schemas.openxmlformats.org/presentationml/2006/main">
  <p:tag name="SLIDE_TITLE" val="Cultural Diversity"/>
</p:tagLst>
</file>

<file path=ppt/tags/tag60.xml><?xml version="1.0" encoding="utf-8"?>
<p:tagLst xmlns:a="http://schemas.openxmlformats.org/drawingml/2006/main" xmlns:r="http://schemas.openxmlformats.org/officeDocument/2006/relationships" xmlns:p="http://schemas.openxmlformats.org/presentationml/2006/main">
  <p:tag name="SLIDE_TITLE" val="Organizational Change Theories Applied to Cultural &amp; Linguistic Competence"/>
</p:tagLst>
</file>

<file path=ppt/tags/tag61.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62.xml><?xml version="1.0" encoding="utf-8"?>
<p:tagLst xmlns:a="http://schemas.openxmlformats.org/drawingml/2006/main" xmlns:r="http://schemas.openxmlformats.org/officeDocument/2006/relationships" xmlns:p="http://schemas.openxmlformats.org/presentationml/2006/main">
  <p:tag name="SLIDE_TITLE" val="The elephant in the room"/>
</p:tagLst>
</file>

<file path=ppt/tags/tag63.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64.xml><?xml version="1.0" encoding="utf-8"?>
<p:tagLst xmlns:a="http://schemas.openxmlformats.org/drawingml/2006/main" xmlns:r="http://schemas.openxmlformats.org/officeDocument/2006/relationships" xmlns:p="http://schemas.openxmlformats.org/presentationml/2006/main">
  <p:tag name="ALT" val="graphic of big gray elephant standing on conference table"/>
  <p:tag name="ALT_NULL" val="0"/>
  <p:tag name="LONGDESC_NULL" val="1"/>
</p:tagLst>
</file>

<file path=ppt/tags/tag65.xml><?xml version="1.0" encoding="utf-8"?>
<p:tagLst xmlns:a="http://schemas.openxmlformats.org/drawingml/2006/main" xmlns:r="http://schemas.openxmlformats.org/officeDocument/2006/relationships" xmlns:p="http://schemas.openxmlformats.org/presentationml/2006/main">
  <p:tag name="SLIDE_TITLE" val="Leading Cultural and Linguistic Competence: Common Attitudinal and Structural Barriers"/>
</p:tagLst>
</file>

<file path=ppt/tags/tag66.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67.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68.xml><?xml version="1.0" encoding="utf-8"?>
<p:tagLst xmlns:a="http://schemas.openxmlformats.org/drawingml/2006/main" xmlns:r="http://schemas.openxmlformats.org/officeDocument/2006/relationships" xmlns:p="http://schemas.openxmlformats.org/presentationml/2006/main">
  <p:tag name="SLIDE_TITLE" val="Leadership by Position/Leadership by Influence"/>
</p:tagLst>
</file>

<file path=ppt/tags/tag69.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7.xml><?xml version="1.0" encoding="utf-8"?>
<p:tagLst xmlns:a="http://schemas.openxmlformats.org/drawingml/2006/main" xmlns:r="http://schemas.openxmlformats.org/officeDocument/2006/relationships" xmlns:p="http://schemas.openxmlformats.org/presentationml/2006/main">
  <p:tag name="ALT" val="Photo of Asian family group"/>
  <p:tag name="ALT_NULL" val="0"/>
  <p:tag name="LONGDESC_NULL" val="1"/>
</p:tagLst>
</file>

<file path=ppt/tags/tag70.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71.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72.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73.xml><?xml version="1.0" encoding="utf-8"?>
<p:tagLst xmlns:a="http://schemas.openxmlformats.org/drawingml/2006/main" xmlns:r="http://schemas.openxmlformats.org/officeDocument/2006/relationships" xmlns:p="http://schemas.openxmlformats.org/presentationml/2006/main">
  <p:tag name="ALT" val="smiling male with grey hair"/>
  <p:tag name="ALT_NULL" val="0"/>
  <p:tag name="LONGDESC_NULL" val="1"/>
</p:tagLst>
</file>

<file path=ppt/tags/tag74.xml><?xml version="1.0" encoding="utf-8"?>
<p:tagLst xmlns:a="http://schemas.openxmlformats.org/drawingml/2006/main" xmlns:r="http://schemas.openxmlformats.org/officeDocument/2006/relationships" xmlns:p="http://schemas.openxmlformats.org/presentationml/2006/main">
  <p:tag name="ALT" val="smiling Asian woman"/>
  <p:tag name="ALT_NULL" val="0"/>
  <p:tag name="LONGDESC_NULL" val="1"/>
</p:tagLst>
</file>

<file path=ppt/tags/tag75.xml><?xml version="1.0" encoding="utf-8"?>
<p:tagLst xmlns:a="http://schemas.openxmlformats.org/drawingml/2006/main" xmlns:r="http://schemas.openxmlformats.org/officeDocument/2006/relationships" xmlns:p="http://schemas.openxmlformats.org/presentationml/2006/main">
  <p:tag name="ALT" val="three men - one Asian, one Caucasian, one African American"/>
  <p:tag name="ALT_NULL" val="0"/>
  <p:tag name="LONGDESC_NULL" val="1"/>
</p:tagLst>
</file>

<file path=ppt/tags/tag76.xml><?xml version="1.0" encoding="utf-8"?>
<p:tagLst xmlns:a="http://schemas.openxmlformats.org/drawingml/2006/main" xmlns:r="http://schemas.openxmlformats.org/officeDocument/2006/relationships" xmlns:p="http://schemas.openxmlformats.org/presentationml/2006/main">
  <p:tag name="ALT" val="American Indian woman"/>
  <p:tag name="ALT_NULL" val="0"/>
  <p:tag name="LONGDESC_NULL" val="1"/>
</p:tagLst>
</file>

<file path=ppt/tags/tag77.xml><?xml version="1.0" encoding="utf-8"?>
<p:tagLst xmlns:a="http://schemas.openxmlformats.org/drawingml/2006/main" xmlns:r="http://schemas.openxmlformats.org/officeDocument/2006/relationships" xmlns:p="http://schemas.openxmlformats.org/presentationml/2006/main">
  <p:tag name="ALT" val="young woman with braid"/>
  <p:tag name="ALT_NULL" val="0"/>
  <p:tag name="LONGDESC_NULL" val="1"/>
</p:tagLst>
</file>

<file path=ppt/tags/tag78.xml><?xml version="1.0" encoding="utf-8"?>
<p:tagLst xmlns:a="http://schemas.openxmlformats.org/drawingml/2006/main" xmlns:r="http://schemas.openxmlformats.org/officeDocument/2006/relationships" xmlns:p="http://schemas.openxmlformats.org/presentationml/2006/main">
  <p:tag name="ALT" val="young African American guy"/>
  <p:tag name="ALT_NULL" val="0"/>
  <p:tag name="LONGDESC_NULL" val="1"/>
</p:tagLst>
</file>

<file path=ppt/tags/tag79.xml><?xml version="1.0" encoding="utf-8"?>
<p:tagLst xmlns:a="http://schemas.openxmlformats.org/drawingml/2006/main" xmlns:r="http://schemas.openxmlformats.org/officeDocument/2006/relationships" xmlns:p="http://schemas.openxmlformats.org/presentationml/2006/main">
  <p:tag name="ALT" val="family portrait of African American man, woman and child"/>
  <p:tag name="ALT_NULL" val="0"/>
  <p:tag name="LONGDESC_NULL" val="1"/>
</p:tagLst>
</file>

<file path=ppt/tags/tag8.xml><?xml version="1.0" encoding="utf-8"?>
<p:tagLst xmlns:a="http://schemas.openxmlformats.org/drawingml/2006/main" xmlns:r="http://schemas.openxmlformats.org/officeDocument/2006/relationships" xmlns:p="http://schemas.openxmlformats.org/presentationml/2006/main">
  <p:tag name="ALT" val="Photo of pregnant woman"/>
  <p:tag name="ALT_NULL" val="0"/>
  <p:tag name="LONGDESC_NULL" val="1"/>
</p:tagLst>
</file>

<file path=ppt/tags/tag80.xml><?xml version="1.0" encoding="utf-8"?>
<p:tagLst xmlns:a="http://schemas.openxmlformats.org/drawingml/2006/main" xmlns:r="http://schemas.openxmlformats.org/officeDocument/2006/relationships" xmlns:p="http://schemas.openxmlformats.org/presentationml/2006/main">
  <p:tag name="SLIDE_TITLE" val="What is your sphere of influence? With whom? In what context?"/>
</p:tagLst>
</file>

<file path=ppt/tags/tag81.xml><?xml version="1.0" encoding="utf-8"?>
<p:tagLst xmlns:a="http://schemas.openxmlformats.org/drawingml/2006/main" xmlns:r="http://schemas.openxmlformats.org/officeDocument/2006/relationships" xmlns:p="http://schemas.openxmlformats.org/presentationml/2006/main">
  <p:tag name="SLIDE_TITLE" val="Vignette"/>
</p:tagLst>
</file>

<file path=ppt/tags/tag82.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83.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84.xml><?xml version="1.0" encoding="utf-8"?>
<p:tagLst xmlns:a="http://schemas.openxmlformats.org/drawingml/2006/main" xmlns:r="http://schemas.openxmlformats.org/officeDocument/2006/relationships" xmlns:p="http://schemas.openxmlformats.org/presentationml/2006/main">
  <p:tag name="SLIDE_TITLE" val="Leadership Cultural and Linguistic Competence Things you can do"/>
</p:tagLst>
</file>

<file path=ppt/tags/tag85.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86.xml><?xml version="1.0" encoding="utf-8"?>
<p:tagLst xmlns:a="http://schemas.openxmlformats.org/drawingml/2006/main" xmlns:r="http://schemas.openxmlformats.org/officeDocument/2006/relationships" xmlns:p="http://schemas.openxmlformats.org/presentationml/2006/main">
  <p:tag name="ALT" val="Top 10 "/>
  <p:tag name="ALT_NULL" val="0"/>
  <p:tag name="LONGDESC_NULL" val="1"/>
</p:tagLst>
</file>

<file path=ppt/tags/tag87.xml><?xml version="1.0" encoding="utf-8"?>
<p:tagLst xmlns:a="http://schemas.openxmlformats.org/drawingml/2006/main" xmlns:r="http://schemas.openxmlformats.org/officeDocument/2006/relationships" xmlns:p="http://schemas.openxmlformats.org/presentationml/2006/main">
  <p:tag name="SLIDE_TITLE" val="Leadership Cultural and Linguistic Competence Things you can do cont'd."/>
</p:tagLst>
</file>

<file path=ppt/tags/tag88.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89.xml><?xml version="1.0" encoding="utf-8"?>
<p:tagLst xmlns:a="http://schemas.openxmlformats.org/drawingml/2006/main" xmlns:r="http://schemas.openxmlformats.org/officeDocument/2006/relationships" xmlns:p="http://schemas.openxmlformats.org/presentationml/2006/main">
  <p:tag name="ALT" val="Top 10"/>
  <p:tag name="ALT_NULL" val="0"/>
  <p:tag name="LONGDESC_NULL" val="1"/>
</p:tagLst>
</file>

<file path=ppt/tags/tag9.xml><?xml version="1.0" encoding="utf-8"?>
<p:tagLst xmlns:a="http://schemas.openxmlformats.org/drawingml/2006/main" xmlns:r="http://schemas.openxmlformats.org/officeDocument/2006/relationships" xmlns:p="http://schemas.openxmlformats.org/presentationml/2006/main">
  <p:tag name="ALT" val="Photo of male and female wheelchair users hugging"/>
  <p:tag name="ALT_NULL" val="0"/>
  <p:tag name="LONGDESC_NULL" val="1"/>
</p:tagLst>
</file>

<file path=ppt/tags/tag90.xml><?xml version="1.0" encoding="utf-8"?>
<p:tagLst xmlns:a="http://schemas.openxmlformats.org/drawingml/2006/main" xmlns:r="http://schemas.openxmlformats.org/officeDocument/2006/relationships" xmlns:p="http://schemas.openxmlformats.org/presentationml/2006/main">
  <p:tag name="SLIDE_TITLE" val="Leadership Cultural and Linguistic Competence Things you can do cont'd. 2"/>
</p:tagLst>
</file>

<file path=ppt/tags/tag91.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92.xml><?xml version="1.0" encoding="utf-8"?>
<p:tagLst xmlns:a="http://schemas.openxmlformats.org/drawingml/2006/main" xmlns:r="http://schemas.openxmlformats.org/officeDocument/2006/relationships" xmlns:p="http://schemas.openxmlformats.org/presentationml/2006/main">
  <p:tag name="ALT" val="Top 10"/>
  <p:tag name="ALT_NULL" val="0"/>
  <p:tag name="LONGDESC_NULL" val="1"/>
</p:tagLst>
</file>

<file path=ppt/tags/tag93.xml><?xml version="1.0" encoding="utf-8"?>
<p:tagLst xmlns:a="http://schemas.openxmlformats.org/drawingml/2006/main" xmlns:r="http://schemas.openxmlformats.org/officeDocument/2006/relationships" xmlns:p="http://schemas.openxmlformats.org/presentationml/2006/main">
  <p:tag name="SLIDE_TITLE" val="Leadership Cultural and Linguistic Competence Things you can doLeadership Cultural and Linguistic Competence Things you can do cont'd 3"/>
</p:tagLst>
</file>

<file path=ppt/tags/tag94.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95.xml><?xml version="1.0" encoding="utf-8"?>
<p:tagLst xmlns:a="http://schemas.openxmlformats.org/drawingml/2006/main" xmlns:r="http://schemas.openxmlformats.org/officeDocument/2006/relationships" xmlns:p="http://schemas.openxmlformats.org/presentationml/2006/main">
  <p:tag name="ALT" val="Top 10"/>
  <p:tag name="ALT_NULL" val="0"/>
  <p:tag name="LONGDESC_NULL" val="1"/>
</p:tagLst>
</file>

<file path=ppt/tags/tag96.xml><?xml version="1.0" encoding="utf-8"?>
<p:tagLst xmlns:a="http://schemas.openxmlformats.org/drawingml/2006/main" xmlns:r="http://schemas.openxmlformats.org/officeDocument/2006/relationships" xmlns:p="http://schemas.openxmlformats.org/presentationml/2006/main">
  <p:tag name="SLIDE_TITLE" val="Leadership Cultural and Linguistic Competence Things you can do cont'd 4"/>
</p:tagLst>
</file>

<file path=ppt/tags/tag97.xml><?xml version="1.0" encoding="utf-8"?>
<p:tagLst xmlns:a="http://schemas.openxmlformats.org/drawingml/2006/main" xmlns:r="http://schemas.openxmlformats.org/officeDocument/2006/relationships" xmlns:p="http://schemas.openxmlformats.org/presentationml/2006/main">
  <p:tag name="ALT" val="Nccc logo"/>
  <p:tag name="ALT_NULL" val="0"/>
  <p:tag name="LONGDESC_NULL" val="1"/>
</p:tagLst>
</file>

<file path=ppt/tags/tag98.xml><?xml version="1.0" encoding="utf-8"?>
<p:tagLst xmlns:a="http://schemas.openxmlformats.org/drawingml/2006/main" xmlns:r="http://schemas.openxmlformats.org/officeDocument/2006/relationships" xmlns:p="http://schemas.openxmlformats.org/presentationml/2006/main">
  <p:tag name="ALT" val="Top 10"/>
  <p:tag name="ALT_NULL" val="0"/>
  <p:tag name="LONGDESC_NULL" val="1"/>
</p:tagLst>
</file>

<file path=ppt/tags/tag99.xml><?xml version="1.0" encoding="utf-8"?>
<p:tagLst xmlns:a="http://schemas.openxmlformats.org/drawingml/2006/main" xmlns:r="http://schemas.openxmlformats.org/officeDocument/2006/relationships" xmlns:p="http://schemas.openxmlformats.org/presentationml/2006/main">
  <p:tag name="SLIDE_TITLE" val="Leadership Cultural and Linguistic Competence Things you can do cont'd. 5"/>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9908</TotalTime>
  <Words>2258</Words>
  <Application>Microsoft Office PowerPoint</Application>
  <PresentationFormat>On-screen Show (4:3)</PresentationFormat>
  <Paragraphs>401</Paragraphs>
  <Slides>37</Slides>
  <Notes>37</Notes>
  <HiddenSlides>0</HiddenSlides>
  <MMClips>0</MMClips>
  <ScaleCrop>false</ScaleCrop>
  <HeadingPairs>
    <vt:vector size="6" baseType="variant">
      <vt:variant>
        <vt:lpstr>Fonts Used</vt:lpstr>
      </vt:variant>
      <vt:variant>
        <vt:i4>9</vt:i4>
      </vt:variant>
      <vt:variant>
        <vt:lpstr>Design Template</vt:lpstr>
      </vt:variant>
      <vt:variant>
        <vt:i4>1</vt:i4>
      </vt:variant>
      <vt:variant>
        <vt:lpstr>Slide Titles</vt:lpstr>
      </vt:variant>
      <vt:variant>
        <vt:i4>37</vt:i4>
      </vt:variant>
    </vt:vector>
  </HeadingPairs>
  <TitlesOfParts>
    <vt:vector size="47" baseType="lpstr">
      <vt:lpstr>Arial</vt:lpstr>
      <vt:lpstr>Times New Roman</vt:lpstr>
      <vt:lpstr>Maiandra GD</vt:lpstr>
      <vt:lpstr>Kabel Bk BT</vt:lpstr>
      <vt:lpstr>Times</vt:lpstr>
      <vt:lpstr>ZapfHumnst Dm BT</vt:lpstr>
      <vt:lpstr>Wingdings</vt:lpstr>
      <vt:lpstr>Calibri</vt:lpstr>
      <vt:lpstr>Monotype Sorts</vt:lpstr>
      <vt:lpstr>Default Design</vt:lpstr>
      <vt:lpstr>Slide 0</vt:lpstr>
      <vt:lpstr>Slide 1</vt:lpstr>
      <vt:lpstr>Slide 2</vt:lpstr>
      <vt:lpstr>Slide 3</vt:lpstr>
      <vt:lpstr>Slide 4</vt:lpstr>
      <vt:lpstr>Slide 5</vt:lpstr>
      <vt:lpstr>Slide 6</vt:lpstr>
      <vt:lpstr>Slide 7</vt:lpstr>
      <vt:lpstr>Slide 8</vt:lpstr>
      <vt:lpstr>Slide 9</vt:lpstr>
      <vt:lpstr>Defining Leadership  </vt:lpstr>
      <vt:lpstr>Leadership vs. Management</vt:lpstr>
      <vt:lpstr>Leadership vs. Advocacy</vt:lpstr>
      <vt:lpstr>Leadership vs. Authority</vt:lpstr>
      <vt:lpstr>Slide 14</vt:lpstr>
      <vt:lpstr>Slide 15</vt:lpstr>
      <vt:lpstr>Slide 16</vt:lpstr>
      <vt:lpstr>Slide 17</vt:lpstr>
      <vt:lpstr>Slide 18</vt:lpstr>
      <vt:lpstr>Slide 19</vt:lpstr>
      <vt:lpstr>Slide 20</vt:lpstr>
      <vt:lpstr>Slide 21</vt:lpstr>
      <vt:lpstr>The Work of Leadership</vt:lpstr>
      <vt:lpstr>Slide 23</vt:lpstr>
      <vt:lpstr>Slide 24</vt:lpstr>
      <vt:lpstr>Slide 25</vt:lpstr>
      <vt:lpstr>Leadership Cultural and Linguistic Competence  Things You Can Do!! </vt:lpstr>
      <vt:lpstr>Slide 27</vt:lpstr>
      <vt:lpstr>Slide 28</vt:lpstr>
      <vt:lpstr>Slide 29</vt:lpstr>
      <vt:lpstr>Slide 30</vt:lpstr>
      <vt:lpstr>Slide 31</vt:lpstr>
      <vt:lpstr>What is getting in your way?</vt:lpstr>
      <vt:lpstr>As a culturally competent “leader” I am capable of interacting positively  with people who do NOT </vt:lpstr>
      <vt:lpstr>Slide 34</vt:lpstr>
      <vt:lpstr>Wrap Up and Evaluation</vt:lpstr>
      <vt:lpstr>New Community Opportunities  Attribution</vt:lpstr>
    </vt:vector>
  </TitlesOfParts>
  <Company>DVC/TeamWorks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Suganya</dc:creator>
  <cp:lastModifiedBy>mgordon</cp:lastModifiedBy>
  <cp:revision>469</cp:revision>
  <dcterms:created xsi:type="dcterms:W3CDTF">2005-11-25T23:38:53Z</dcterms:created>
  <dcterms:modified xsi:type="dcterms:W3CDTF">2011-09-21T20:57:05Z</dcterms:modified>
</cp:coreProperties>
</file>