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3"/>
  </p:notesMasterIdLst>
  <p:handoutMasterIdLst>
    <p:handoutMasterId r:id="rId44"/>
  </p:handoutMasterIdLst>
  <p:sldIdLst>
    <p:sldId id="399" r:id="rId2"/>
    <p:sldId id="430" r:id="rId3"/>
    <p:sldId id="405" r:id="rId4"/>
    <p:sldId id="468" r:id="rId5"/>
    <p:sldId id="431" r:id="rId6"/>
    <p:sldId id="432" r:id="rId7"/>
    <p:sldId id="433" r:id="rId8"/>
    <p:sldId id="434" r:id="rId9"/>
    <p:sldId id="435" r:id="rId10"/>
    <p:sldId id="436" r:id="rId11"/>
    <p:sldId id="437" r:id="rId12"/>
    <p:sldId id="438" r:id="rId13"/>
    <p:sldId id="439" r:id="rId14"/>
    <p:sldId id="440" r:id="rId15"/>
    <p:sldId id="441" r:id="rId16"/>
    <p:sldId id="442" r:id="rId17"/>
    <p:sldId id="443" r:id="rId18"/>
    <p:sldId id="444" r:id="rId19"/>
    <p:sldId id="445" r:id="rId20"/>
    <p:sldId id="446" r:id="rId21"/>
    <p:sldId id="447" r:id="rId22"/>
    <p:sldId id="448" r:id="rId23"/>
    <p:sldId id="449" r:id="rId24"/>
    <p:sldId id="450" r:id="rId25"/>
    <p:sldId id="451" r:id="rId26"/>
    <p:sldId id="452" r:id="rId27"/>
    <p:sldId id="453" r:id="rId28"/>
    <p:sldId id="454" r:id="rId29"/>
    <p:sldId id="455" r:id="rId30"/>
    <p:sldId id="456" r:id="rId31"/>
    <p:sldId id="457" r:id="rId32"/>
    <p:sldId id="458" r:id="rId33"/>
    <p:sldId id="459" r:id="rId34"/>
    <p:sldId id="460" r:id="rId35"/>
    <p:sldId id="461" r:id="rId36"/>
    <p:sldId id="467" r:id="rId37"/>
    <p:sldId id="462" r:id="rId38"/>
    <p:sldId id="463" r:id="rId39"/>
    <p:sldId id="464" r:id="rId40"/>
    <p:sldId id="465" r:id="rId41"/>
    <p:sldId id="466" r:id="rId42"/>
  </p:sldIdLst>
  <p:sldSz cx="9144000" cy="6858000" type="screen4x3"/>
  <p:notesSz cx="6858000" cy="9144000"/>
  <p:custDataLst>
    <p:tags r:id="rId45"/>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4" autoAdjust="0"/>
    <p:restoredTop sz="94627" autoAdjust="0"/>
  </p:normalViewPr>
  <p:slideViewPr>
    <p:cSldViewPr>
      <p:cViewPr>
        <p:scale>
          <a:sx n="75" d="100"/>
          <a:sy n="75"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7C378792-24A9-4153-AACE-1BEB8FDF1FC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5F2F9618-1852-4571-819D-E8CC54BDEB3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ln/>
        </p:spPr>
      </p:sp>
      <p:sp>
        <p:nvSpPr>
          <p:cNvPr id="62466" name="Notes Placeholder 2"/>
          <p:cNvSpPr>
            <a:spLocks noGrp="1"/>
          </p:cNvSpPr>
          <p:nvPr>
            <p:ph type="body" idx="1"/>
          </p:nvPr>
        </p:nvSpPr>
        <p:spPr>
          <a:noFill/>
        </p:spPr>
        <p:txBody>
          <a:bodyPr/>
          <a:lstStyle/>
          <a:p>
            <a:endParaRPr lang="en-US" smtClean="0"/>
          </a:p>
        </p:txBody>
      </p:sp>
      <p:sp>
        <p:nvSpPr>
          <p:cNvPr id="6246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6588D3E-33B7-4597-9BB1-7F122A3EB458}" type="slidenum">
              <a:rPr lang="en-US" sz="1200" b="0"/>
              <a:pPr algn="r"/>
              <a:t>40</a:t>
            </a:fld>
            <a:endParaRPr lang="en-U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60E4597-7F61-4E40-8D1F-8EFDF5B971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4B9EDB-A4B8-49F1-BCD8-86AC8D8928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4A101B7-C105-499D-8DC7-1E96A3670AB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26BBA985-0769-40FC-8BFC-85A4BEFFC83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6884E18-67BB-429E-B724-306E1A18D8B0}"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F4CF7069-7DB2-44D5-8308-BAB2CBB186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16C14A7-1E14-4285-B64A-BE519090FF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FC147C8-8939-418A-BA07-ABA863EB23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603AD7A3-9065-4288-B5EA-3CC6604AF8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64A25D3E-34EA-4D01-8BCE-091319825A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2133D32-9EEF-4DA1-B265-CF13B3AEBB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F198F2F-5583-4D57-9FBB-52A83E7387E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2E61270-E798-49F3-BBB6-FD7BEF8E521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AD88F41B-7FD4-4234-B8CE-A5F54BACFCAD}"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vovici.com/wsb.dll/s/12291g4c0ff"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E3D57F31-183E-4030-829A-12FE69F769EA}" type="slidenum">
              <a:rPr lang="en-US" sz="800">
                <a:ea typeface="ＭＳ Ｐゴシック" pitchFamily="1" charset="-128"/>
              </a:rPr>
              <a:pPr algn="r"/>
              <a:t>0</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34" charset="-128"/>
              </a:rPr>
              <a:t>Nursing Home Transition 4-Part Webinar Series</a:t>
            </a:r>
          </a:p>
          <a:p>
            <a:pPr marL="0" indent="0" algn="ctr" eaLnBrk="1" hangingPunct="1">
              <a:lnSpc>
                <a:spcPct val="90000"/>
              </a:lnSpc>
              <a:buFontTx/>
              <a:buNone/>
              <a:defRPr/>
            </a:pPr>
            <a:endParaRPr lang="en-US" sz="1000" b="1" smtClean="0">
              <a:solidFill>
                <a:srgbClr val="000099"/>
              </a:solidFill>
              <a:latin typeface="Arial Rounded MT Bold" pitchFamily="34" charset="0"/>
              <a:ea typeface="ＭＳ Ｐゴシック" pitchFamily="34" charset="-128"/>
            </a:endParaRPr>
          </a:p>
          <a:p>
            <a:pPr marL="0" indent="0" algn="ctr" eaLnBrk="1" hangingPunct="1">
              <a:lnSpc>
                <a:spcPct val="90000"/>
              </a:lnSpc>
              <a:buFontTx/>
              <a:buNone/>
              <a:defRPr/>
            </a:pPr>
            <a:r>
              <a:rPr lang="en-US" smtClean="0">
                <a:solidFill>
                  <a:srgbClr val="000099"/>
                </a:solidFill>
                <a:latin typeface="Arial Rounded MT Bold" pitchFamily="34" charset="0"/>
                <a:ea typeface="ＭＳ Ｐゴシック" pitchFamily="34" charset="-128"/>
              </a:rPr>
              <a:t>Part 4: Following Up After the Move</a:t>
            </a: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October 12, 2011</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Presented by:</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eaLnBrk="1" hangingPunct="1">
              <a:lnSpc>
                <a:spcPct val="90000"/>
              </a:lnSpc>
              <a:buFontTx/>
              <a:buNone/>
              <a:defRPr/>
            </a:pPr>
            <a:r>
              <a:rPr lang="en-US" i="1" smtClean="0">
                <a:solidFill>
                  <a:srgbClr val="333399"/>
                </a:solidFill>
                <a:effectLst>
                  <a:outerShdw blurRad="38100" dist="38100" dir="2700000" algn="tl">
                    <a:srgbClr val="C0C0C0"/>
                  </a:outerShdw>
                </a:effectLst>
                <a:latin typeface="Arial Rounded MT Bold" pitchFamily="34" charset="0"/>
                <a:ea typeface="ＭＳ Ｐゴシック" pitchFamily="34" charset="-128"/>
              </a:rPr>
              <a:t>Bruce Darling</a:t>
            </a:r>
            <a:endParaRPr lang="en-US" smtClean="0">
              <a:solidFill>
                <a:srgbClr val="000099"/>
              </a:solidFill>
              <a:effectLst>
                <a:outerShdw blurRad="38100" dist="38100" dir="2700000" algn="tl">
                  <a:srgbClr val="C0C0C0"/>
                </a:outerShdw>
              </a:effectLst>
              <a:latin typeface="Arial Rounded MT Bold" pitchFamily="34" charset="0"/>
              <a:ea typeface="ＭＳ Ｐゴシック" pitchFamily="34" charset="-128"/>
            </a:endParaRP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34"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34"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smtClean="0"/>
              <a:t>Post Transition Support and Advocacy</a:t>
            </a:r>
          </a:p>
        </p:txBody>
      </p:sp>
      <p:sp>
        <p:nvSpPr>
          <p:cNvPr id="29698" name="Rectangle 3"/>
          <p:cNvSpPr>
            <a:spLocks noGrp="1" noChangeArrowheads="1"/>
          </p:cNvSpPr>
          <p:nvPr>
            <p:ph type="body" idx="1"/>
          </p:nvPr>
        </p:nvSpPr>
        <p:spPr>
          <a:xfrm>
            <a:off x="457200" y="1295400"/>
            <a:ext cx="8229600" cy="4876800"/>
          </a:xfrm>
        </p:spPr>
        <p:txBody>
          <a:bodyPr/>
          <a:lstStyle/>
          <a:p>
            <a:r>
              <a:rPr lang="en-US" smtClean="0"/>
              <a:t>Review and modify the Independent Living Plan as needed</a:t>
            </a:r>
          </a:p>
          <a:p>
            <a:pPr>
              <a:buFontTx/>
              <a:buNone/>
            </a:pPr>
            <a:endParaRPr lang="en-US" sz="1000" smtClean="0"/>
          </a:p>
          <a:p>
            <a:r>
              <a:rPr lang="en-US" smtClean="0"/>
              <a:t>Assist individuals in getting their needs met</a:t>
            </a:r>
          </a:p>
          <a:p>
            <a:pPr>
              <a:buFontTx/>
              <a:buNone/>
            </a:pPr>
            <a:endParaRPr lang="en-US" sz="1000" smtClean="0"/>
          </a:p>
          <a:p>
            <a:r>
              <a:rPr lang="en-US" smtClean="0"/>
              <a:t>Advocate on their behalf</a:t>
            </a:r>
          </a:p>
          <a:p>
            <a:pPr>
              <a:buFontTx/>
              <a:buNone/>
            </a:pPr>
            <a:endParaRPr lang="en-US" sz="1000" smtClean="0"/>
          </a:p>
          <a:p>
            <a:r>
              <a:rPr lang="en-US" smtClean="0"/>
              <a:t>The following slides review “next steps” for each of the components of the Transition or Independent Living Plan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152400" y="381000"/>
            <a:ext cx="7696200" cy="715963"/>
          </a:xfrm>
        </p:spPr>
        <p:txBody>
          <a:bodyPr/>
          <a:lstStyle/>
          <a:p>
            <a:r>
              <a:rPr lang="en-US" smtClean="0"/>
              <a:t>Housing</a:t>
            </a:r>
          </a:p>
        </p:txBody>
      </p:sp>
      <p:sp>
        <p:nvSpPr>
          <p:cNvPr id="30722" name="Content Placeholder 2"/>
          <p:cNvSpPr>
            <a:spLocks noGrp="1"/>
          </p:cNvSpPr>
          <p:nvPr>
            <p:ph idx="4294967295"/>
          </p:nvPr>
        </p:nvSpPr>
        <p:spPr/>
        <p:txBody>
          <a:bodyPr/>
          <a:lstStyle/>
          <a:p>
            <a:r>
              <a:rPr lang="en-US" smtClean="0"/>
              <a:t>Is the housing appropriate to the individual’s needs? </a:t>
            </a:r>
          </a:p>
          <a:p>
            <a:pPr>
              <a:buFontTx/>
              <a:buNone/>
            </a:pPr>
            <a:endParaRPr lang="en-US" sz="1000" smtClean="0"/>
          </a:p>
          <a:p>
            <a:r>
              <a:rPr lang="en-US" smtClean="0"/>
              <a:t>Have the needed modifications all been completed and do they meet the person’s needs? </a:t>
            </a:r>
            <a:r>
              <a:rPr lang="en-US" sz="1400" smtClean="0"/>
              <a:t/>
            </a:r>
            <a:br>
              <a:rPr lang="en-US" sz="1400" smtClean="0"/>
            </a:br>
            <a:endParaRPr lang="en-US" sz="1400" smtClean="0"/>
          </a:p>
          <a:p>
            <a:r>
              <a:rPr lang="en-US" smtClean="0"/>
              <a:t>Are there additional modifications still needed?</a:t>
            </a:r>
          </a:p>
          <a:p>
            <a:pPr>
              <a:buFontTx/>
              <a:buNone/>
            </a:pPr>
            <a:endParaRPr lang="en-US" sz="1000" smtClean="0"/>
          </a:p>
          <a:p>
            <a:r>
              <a:rPr lang="en-US" smtClean="0"/>
              <a:t>Is the rent being paid? Has rental assistance and/or subsidies been obtained and are the payments working as expected?</a:t>
            </a:r>
          </a:p>
        </p:txBody>
      </p:sp>
      <p:sp>
        <p:nvSpPr>
          <p:cNvPr id="3072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BF8AC33-9A87-40BC-923D-F1A0B1788C5C}" type="slidenum">
              <a:rPr lang="en-US" sz="800"/>
              <a:pPr algn="r"/>
              <a:t>10</a:t>
            </a:fld>
            <a:endParaRPr lang="en-US" sz="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152400" y="381000"/>
            <a:ext cx="7696200" cy="715963"/>
          </a:xfrm>
        </p:spPr>
        <p:txBody>
          <a:bodyPr/>
          <a:lstStyle/>
          <a:p>
            <a:r>
              <a:rPr lang="en-US" smtClean="0"/>
              <a:t>Housing, cont’d.</a:t>
            </a:r>
          </a:p>
        </p:txBody>
      </p:sp>
      <p:sp>
        <p:nvSpPr>
          <p:cNvPr id="31746" name="Content Placeholder 2"/>
          <p:cNvSpPr>
            <a:spLocks noGrp="1"/>
          </p:cNvSpPr>
          <p:nvPr>
            <p:ph idx="4294967295"/>
          </p:nvPr>
        </p:nvSpPr>
        <p:spPr/>
        <p:txBody>
          <a:bodyPr/>
          <a:lstStyle/>
          <a:p>
            <a:r>
              <a:rPr lang="en-US" smtClean="0"/>
              <a:t>If there is a roommate, is this working out?</a:t>
            </a:r>
          </a:p>
          <a:p>
            <a:pPr>
              <a:buFontTx/>
              <a:buNone/>
            </a:pPr>
            <a:endParaRPr lang="en-US" sz="1000" smtClean="0"/>
          </a:p>
          <a:p>
            <a:r>
              <a:rPr lang="en-US" smtClean="0"/>
              <a:t>Are additional furnishings needed?</a:t>
            </a:r>
          </a:p>
        </p:txBody>
      </p:sp>
      <p:sp>
        <p:nvSpPr>
          <p:cNvPr id="3174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184AE7C3-F338-4545-A233-7728F86182EC}" type="slidenum">
              <a:rPr lang="en-US" sz="800"/>
              <a:pPr algn="r"/>
              <a:t>11</a:t>
            </a:fld>
            <a:endParaRPr lang="en-US" sz="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152400" y="381000"/>
            <a:ext cx="7696200" cy="715963"/>
          </a:xfrm>
        </p:spPr>
        <p:txBody>
          <a:bodyPr/>
          <a:lstStyle/>
          <a:p>
            <a:r>
              <a:rPr lang="en-US" smtClean="0"/>
              <a:t>Personal Assistance</a:t>
            </a:r>
          </a:p>
        </p:txBody>
      </p:sp>
      <p:sp>
        <p:nvSpPr>
          <p:cNvPr id="32770" name="Content Placeholder 2"/>
          <p:cNvSpPr>
            <a:spLocks noGrp="1"/>
          </p:cNvSpPr>
          <p:nvPr>
            <p:ph idx="4294967295"/>
          </p:nvPr>
        </p:nvSpPr>
        <p:spPr/>
        <p:txBody>
          <a:bodyPr/>
          <a:lstStyle/>
          <a:p>
            <a:r>
              <a:rPr lang="en-US" smtClean="0"/>
              <a:t>If the individual has personal assistants, how is this working out? Are the hours of assistance sufficient?  Are the persons needs being met?</a:t>
            </a:r>
          </a:p>
          <a:p>
            <a:pPr>
              <a:buFontTx/>
              <a:buNone/>
            </a:pPr>
            <a:endParaRPr lang="en-US" sz="1000" smtClean="0"/>
          </a:p>
          <a:p>
            <a:r>
              <a:rPr lang="en-US" smtClean="0"/>
              <a:t>Is the person able to provide adequate direction to the personal assistant(s)? Does the individual need additional information on how to effectively manage personal assistants? </a:t>
            </a:r>
          </a:p>
        </p:txBody>
      </p:sp>
      <p:sp>
        <p:nvSpPr>
          <p:cNvPr id="3277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9A69A68-9862-4941-AADE-F4B587855D8C}" type="slidenum">
              <a:rPr lang="en-US" sz="800"/>
              <a:pPr algn="r"/>
              <a:t>12</a:t>
            </a:fld>
            <a:endParaRPr lang="en-US" sz="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152400" y="381000"/>
            <a:ext cx="7696200" cy="715963"/>
          </a:xfrm>
        </p:spPr>
        <p:txBody>
          <a:bodyPr/>
          <a:lstStyle/>
          <a:p>
            <a:r>
              <a:rPr lang="en-US" smtClean="0"/>
              <a:t>Assistive Technology</a:t>
            </a:r>
          </a:p>
        </p:txBody>
      </p:sp>
      <p:sp>
        <p:nvSpPr>
          <p:cNvPr id="33794" name="Content Placeholder 2"/>
          <p:cNvSpPr>
            <a:spLocks noGrp="1"/>
          </p:cNvSpPr>
          <p:nvPr>
            <p:ph idx="4294967295"/>
          </p:nvPr>
        </p:nvSpPr>
        <p:spPr/>
        <p:txBody>
          <a:bodyPr/>
          <a:lstStyle/>
          <a:p>
            <a:r>
              <a:rPr lang="en-US" smtClean="0"/>
              <a:t>Did the individual receive the assistive technology devices specified in the Transition Plan?</a:t>
            </a:r>
          </a:p>
          <a:p>
            <a:pPr>
              <a:buFontTx/>
              <a:buNone/>
            </a:pPr>
            <a:endParaRPr lang="en-US" sz="1000" smtClean="0"/>
          </a:p>
          <a:p>
            <a:r>
              <a:rPr lang="en-US" smtClean="0"/>
              <a:t>Are the devices working properly and is there a plan for them to be serviced if needed? </a:t>
            </a:r>
          </a:p>
          <a:p>
            <a:pPr>
              <a:buFontTx/>
              <a:buNone/>
            </a:pPr>
            <a:endParaRPr lang="en-US" sz="1000" smtClean="0"/>
          </a:p>
          <a:p>
            <a:r>
              <a:rPr lang="en-US" smtClean="0"/>
              <a:t>Is there additional assistive technology that might further support the individual to live in the community?</a:t>
            </a:r>
          </a:p>
        </p:txBody>
      </p:sp>
      <p:sp>
        <p:nvSpPr>
          <p:cNvPr id="3379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CE639CF4-1AB8-4A6B-A76A-A20AE2F3BE75}" type="slidenum">
              <a:rPr lang="en-US" sz="800"/>
              <a:pPr algn="r"/>
              <a:t>13</a:t>
            </a:fld>
            <a:endParaRPr lang="en-US" sz="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152400" y="381000"/>
            <a:ext cx="7696200" cy="715963"/>
          </a:xfrm>
        </p:spPr>
        <p:txBody>
          <a:bodyPr/>
          <a:lstStyle/>
          <a:p>
            <a:r>
              <a:rPr lang="en-US" smtClean="0"/>
              <a:t>Health Care</a:t>
            </a:r>
          </a:p>
        </p:txBody>
      </p:sp>
      <p:sp>
        <p:nvSpPr>
          <p:cNvPr id="34818" name="Content Placeholder 2"/>
          <p:cNvSpPr>
            <a:spLocks noGrp="1"/>
          </p:cNvSpPr>
          <p:nvPr>
            <p:ph idx="4294967295"/>
          </p:nvPr>
        </p:nvSpPr>
        <p:spPr>
          <a:xfrm>
            <a:off x="457200" y="1295400"/>
            <a:ext cx="8001000" cy="4876800"/>
          </a:xfrm>
        </p:spPr>
        <p:txBody>
          <a:bodyPr/>
          <a:lstStyle/>
          <a:p>
            <a:r>
              <a:rPr lang="en-US" smtClean="0"/>
              <a:t>Have all medical needs been addressed by appropriate health care professionals?</a:t>
            </a:r>
          </a:p>
          <a:p>
            <a:pPr>
              <a:buFontTx/>
              <a:buNone/>
            </a:pPr>
            <a:endParaRPr lang="en-US" sz="1000" smtClean="0"/>
          </a:p>
          <a:p>
            <a:r>
              <a:rPr lang="en-US" smtClean="0"/>
              <a:t>Have all health care appointments been made and kept?</a:t>
            </a:r>
          </a:p>
          <a:p>
            <a:pPr>
              <a:buFontTx/>
              <a:buNone/>
            </a:pPr>
            <a:endParaRPr lang="en-US" sz="1000" smtClean="0"/>
          </a:p>
          <a:p>
            <a:r>
              <a:rPr lang="en-US" smtClean="0"/>
              <a:t>Has all durable medical equipment such as transfer benches, wheelchairs, commodes, etc. been obtained and is it working properly?</a:t>
            </a:r>
          </a:p>
        </p:txBody>
      </p:sp>
      <p:sp>
        <p:nvSpPr>
          <p:cNvPr id="3481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420F60D-DDD7-4F38-A88C-7EF7E40F10CF}" type="slidenum">
              <a:rPr lang="en-US" sz="800"/>
              <a:pPr algn="r"/>
              <a:t>14</a:t>
            </a:fld>
            <a:endParaRPr lang="en-US" sz="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152400" y="381000"/>
            <a:ext cx="7696200" cy="715963"/>
          </a:xfrm>
        </p:spPr>
        <p:txBody>
          <a:bodyPr/>
          <a:lstStyle/>
          <a:p>
            <a:r>
              <a:rPr lang="en-US" smtClean="0"/>
              <a:t>Mental Health Services/Supports</a:t>
            </a:r>
          </a:p>
        </p:txBody>
      </p:sp>
      <p:sp>
        <p:nvSpPr>
          <p:cNvPr id="35842" name="Content Placeholder 2"/>
          <p:cNvSpPr>
            <a:spLocks noGrp="1"/>
          </p:cNvSpPr>
          <p:nvPr>
            <p:ph idx="4294967295"/>
          </p:nvPr>
        </p:nvSpPr>
        <p:spPr>
          <a:xfrm>
            <a:off x="457200" y="1295400"/>
            <a:ext cx="8229600" cy="4876800"/>
          </a:xfrm>
        </p:spPr>
        <p:txBody>
          <a:bodyPr/>
          <a:lstStyle/>
          <a:p>
            <a:r>
              <a:rPr lang="en-US" smtClean="0"/>
              <a:t>How is the person handling the stress of the transition?  Are there any mental health needs that should be addressed?</a:t>
            </a:r>
          </a:p>
          <a:p>
            <a:pPr>
              <a:buFontTx/>
              <a:buNone/>
            </a:pPr>
            <a:endParaRPr lang="en-US" sz="1000" smtClean="0"/>
          </a:p>
          <a:p>
            <a:r>
              <a:rPr lang="en-US" smtClean="0"/>
              <a:t>Does the individual acknowledge these needs and does she want assistance?  </a:t>
            </a:r>
          </a:p>
          <a:p>
            <a:pPr>
              <a:buFontTx/>
              <a:buNone/>
            </a:pPr>
            <a:endParaRPr lang="en-US" sz="1000" smtClean="0"/>
          </a:p>
          <a:p>
            <a:r>
              <a:rPr lang="en-US" smtClean="0"/>
              <a:t>How would the individual prefer to have these needs addressed?</a:t>
            </a:r>
            <a:endParaRPr lang="en-US" sz="1000" smtClean="0"/>
          </a:p>
        </p:txBody>
      </p:sp>
      <p:sp>
        <p:nvSpPr>
          <p:cNvPr id="3584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3AA35CE-6F26-4D44-9D6C-B7EA64CD6945}" type="slidenum">
              <a:rPr lang="en-US" sz="800"/>
              <a:pPr algn="r"/>
              <a:t>15</a:t>
            </a:fld>
            <a:endParaRPr lang="en-US" sz="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152400" y="381000"/>
            <a:ext cx="7696200" cy="715963"/>
          </a:xfrm>
        </p:spPr>
        <p:txBody>
          <a:bodyPr/>
          <a:lstStyle/>
          <a:p>
            <a:r>
              <a:rPr lang="en-US" sz="2800" smtClean="0"/>
              <a:t>Mental Health Services/Support, cont’d.</a:t>
            </a:r>
          </a:p>
        </p:txBody>
      </p:sp>
      <p:sp>
        <p:nvSpPr>
          <p:cNvPr id="36866" name="Content Placeholder 2"/>
          <p:cNvSpPr>
            <a:spLocks noGrp="1"/>
          </p:cNvSpPr>
          <p:nvPr>
            <p:ph idx="4294967295"/>
          </p:nvPr>
        </p:nvSpPr>
        <p:spPr>
          <a:xfrm>
            <a:off x="457200" y="1295400"/>
            <a:ext cx="8229600" cy="4876800"/>
          </a:xfrm>
        </p:spPr>
        <p:txBody>
          <a:bodyPr/>
          <a:lstStyle/>
          <a:p>
            <a:r>
              <a:rPr lang="en-US" smtClean="0"/>
              <a:t>Has the transition improved the individual’s mental health status and reduced the need for medications or treatment?</a:t>
            </a:r>
          </a:p>
          <a:p>
            <a:pPr>
              <a:buFontTx/>
              <a:buNone/>
            </a:pPr>
            <a:endParaRPr lang="en-US" sz="1000" smtClean="0"/>
          </a:p>
          <a:p>
            <a:r>
              <a:rPr lang="en-US" smtClean="0"/>
              <a:t>Is the person having any issues with post-traumatic stress?</a:t>
            </a:r>
            <a:endParaRPr lang="en-US" sz="1000" smtClean="0"/>
          </a:p>
        </p:txBody>
      </p:sp>
      <p:sp>
        <p:nvSpPr>
          <p:cNvPr id="3686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5586B3D-87AE-4FF0-9C79-055E5A88FF30}" type="slidenum">
              <a:rPr lang="en-US" sz="800"/>
              <a:pPr algn="r"/>
              <a:t>16</a:t>
            </a:fld>
            <a:endParaRPr lang="en-US" sz="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152400" y="381000"/>
            <a:ext cx="7696200" cy="715963"/>
          </a:xfrm>
        </p:spPr>
        <p:txBody>
          <a:bodyPr/>
          <a:lstStyle/>
          <a:p>
            <a:r>
              <a:rPr lang="en-US" smtClean="0"/>
              <a:t>Addiction Services and Supports</a:t>
            </a:r>
          </a:p>
        </p:txBody>
      </p:sp>
      <p:sp>
        <p:nvSpPr>
          <p:cNvPr id="37890" name="Content Placeholder 2"/>
          <p:cNvSpPr>
            <a:spLocks noGrp="1"/>
          </p:cNvSpPr>
          <p:nvPr>
            <p:ph idx="4294967295"/>
          </p:nvPr>
        </p:nvSpPr>
        <p:spPr>
          <a:xfrm>
            <a:off x="457200" y="1295400"/>
            <a:ext cx="8153400" cy="4876800"/>
          </a:xfrm>
        </p:spPr>
        <p:txBody>
          <a:bodyPr/>
          <a:lstStyle/>
          <a:p>
            <a:r>
              <a:rPr lang="en-US" smtClean="0"/>
              <a:t>Are there any needed services or supports needed related to an addiction?</a:t>
            </a:r>
          </a:p>
          <a:p>
            <a:pPr>
              <a:buFontTx/>
              <a:buNone/>
            </a:pPr>
            <a:endParaRPr lang="en-US" sz="1000" smtClean="0"/>
          </a:p>
          <a:p>
            <a:r>
              <a:rPr lang="en-US" smtClean="0"/>
              <a:t>Does the individual acknowledge these needs and does she want assistance?</a:t>
            </a:r>
          </a:p>
          <a:p>
            <a:pPr>
              <a:buFontTx/>
              <a:buNone/>
            </a:pPr>
            <a:endParaRPr lang="en-US" sz="1000" smtClean="0"/>
          </a:p>
          <a:p>
            <a:r>
              <a:rPr lang="en-US" smtClean="0"/>
              <a:t>What do I do if the person has begun drinking or using drugs again?</a:t>
            </a:r>
          </a:p>
        </p:txBody>
      </p:sp>
      <p:sp>
        <p:nvSpPr>
          <p:cNvPr id="3789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7CF9483-B1CC-4310-AFF1-803CC0EA5844}" type="slidenum">
              <a:rPr lang="en-US" sz="800"/>
              <a:pPr algn="r"/>
              <a:t>17</a:t>
            </a:fld>
            <a:endParaRPr lang="en-US" sz="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152400" y="381000"/>
            <a:ext cx="7696200" cy="715963"/>
          </a:xfrm>
        </p:spPr>
        <p:txBody>
          <a:bodyPr/>
          <a:lstStyle/>
          <a:p>
            <a:r>
              <a:rPr lang="en-US" smtClean="0"/>
              <a:t>Transportation</a:t>
            </a:r>
          </a:p>
        </p:txBody>
      </p:sp>
      <p:sp>
        <p:nvSpPr>
          <p:cNvPr id="38914" name="Content Placeholder 2"/>
          <p:cNvSpPr>
            <a:spLocks noGrp="1"/>
          </p:cNvSpPr>
          <p:nvPr>
            <p:ph idx="4294967295"/>
          </p:nvPr>
        </p:nvSpPr>
        <p:spPr/>
        <p:txBody>
          <a:bodyPr/>
          <a:lstStyle/>
          <a:p>
            <a:r>
              <a:rPr lang="en-US" smtClean="0"/>
              <a:t>Is the plan meeting the individual’s transportation needs?</a:t>
            </a:r>
          </a:p>
          <a:p>
            <a:pPr>
              <a:buFontTx/>
              <a:buNone/>
            </a:pPr>
            <a:endParaRPr lang="en-US" sz="1000" smtClean="0"/>
          </a:p>
          <a:p>
            <a:r>
              <a:rPr lang="en-US" smtClean="0"/>
              <a:t>Is accessible transportation available in the local area?</a:t>
            </a:r>
          </a:p>
          <a:p>
            <a:pPr>
              <a:buFontTx/>
              <a:buNone/>
            </a:pPr>
            <a:endParaRPr lang="en-US" sz="1000" smtClean="0"/>
          </a:p>
          <a:p>
            <a:r>
              <a:rPr lang="en-US" smtClean="0"/>
              <a:t>Is the individual making use of what is available?</a:t>
            </a:r>
            <a:r>
              <a:rPr lang="en-US" sz="1400" smtClean="0"/>
              <a:t/>
            </a:r>
            <a:br>
              <a:rPr lang="en-US" sz="1400" smtClean="0"/>
            </a:br>
            <a:endParaRPr lang="en-US" sz="1400" smtClean="0"/>
          </a:p>
          <a:p>
            <a:r>
              <a:rPr lang="en-US" smtClean="0"/>
              <a:t>Is there a need for training on how to use the transportation system?</a:t>
            </a:r>
          </a:p>
        </p:txBody>
      </p:sp>
      <p:sp>
        <p:nvSpPr>
          <p:cNvPr id="3891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94FC016-9AFB-48E3-A64D-42F6852BD98A}" type="slidenum">
              <a:rPr lang="en-US" sz="800"/>
              <a:pPr algn="r"/>
              <a:t>18</a:t>
            </a:fld>
            <a:endParaRPr lang="en-US" sz="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2071CCD4-F7D3-4449-B0DC-97B8D4590738}" type="slidenum">
              <a:rPr lang="en-US" sz="800">
                <a:ea typeface="ＭＳ Ｐゴシック" pitchFamily="1" charset="-128"/>
              </a:rPr>
              <a:pPr algn="r"/>
              <a:t>1</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34" charset="-128"/>
              </a:rPr>
              <a:t>Nursing Home Transition 4-Part Webinar Series</a:t>
            </a:r>
          </a:p>
          <a:p>
            <a:pPr marL="0" indent="0" algn="ctr" eaLnBrk="1" hangingPunct="1">
              <a:lnSpc>
                <a:spcPct val="90000"/>
              </a:lnSpc>
              <a:buFontTx/>
              <a:buNone/>
              <a:defRPr/>
            </a:pPr>
            <a:endParaRPr lang="en-US" sz="1000" b="1" smtClean="0">
              <a:solidFill>
                <a:srgbClr val="000099"/>
              </a:solidFill>
              <a:latin typeface="Arial Rounded MT Bold" pitchFamily="34" charset="0"/>
              <a:ea typeface="ＭＳ Ｐゴシック" pitchFamily="34" charset="-128"/>
            </a:endParaRPr>
          </a:p>
          <a:p>
            <a:pPr marL="0" indent="0" algn="ctr" eaLnBrk="1" hangingPunct="1">
              <a:lnSpc>
                <a:spcPct val="90000"/>
              </a:lnSpc>
              <a:buFontTx/>
              <a:buNone/>
              <a:defRPr/>
            </a:pPr>
            <a:r>
              <a:rPr lang="en-US" smtClean="0">
                <a:solidFill>
                  <a:srgbClr val="000099"/>
                </a:solidFill>
                <a:latin typeface="Arial Rounded MT Bold" pitchFamily="34" charset="0"/>
                <a:ea typeface="ＭＳ Ｐゴシック" pitchFamily="34" charset="-128"/>
              </a:rPr>
              <a:t>Part 4: Following Up After the Move</a:t>
            </a: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October 12, 2011</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a:lnSpc>
                <a:spcPct val="90000"/>
              </a:lnSpc>
              <a:buFontTx/>
              <a:buNone/>
              <a:defRPr/>
            </a:pPr>
            <a:r>
              <a:rPr lang="en-US" smtClean="0">
                <a:solidFill>
                  <a:schemeClr val="accent2"/>
                </a:solidFill>
                <a:latin typeface="Arial Rounded MT Bold" pitchFamily="34" charset="0"/>
                <a:ea typeface="ＭＳ Ｐゴシック" pitchFamily="34" charset="-128"/>
              </a:rPr>
              <a:t>Presented by:</a:t>
            </a:r>
          </a:p>
          <a:p>
            <a:pPr marL="0" indent="0" algn="ctr">
              <a:lnSpc>
                <a:spcPct val="90000"/>
              </a:lnSpc>
              <a:buFontTx/>
              <a:buNone/>
              <a:defRPr/>
            </a:pPr>
            <a:endParaRPr lang="en-US" sz="1000" smtClean="0">
              <a:solidFill>
                <a:schemeClr val="accent2"/>
              </a:solidFill>
              <a:latin typeface="Arial Rounded MT Bold" pitchFamily="34" charset="0"/>
              <a:ea typeface="ＭＳ Ｐゴシック" pitchFamily="34" charset="-128"/>
            </a:endParaRPr>
          </a:p>
          <a:p>
            <a:pPr marL="0" indent="0" algn="ctr" eaLnBrk="1" hangingPunct="1">
              <a:lnSpc>
                <a:spcPct val="90000"/>
              </a:lnSpc>
              <a:buFontTx/>
              <a:buNone/>
              <a:defRPr/>
            </a:pPr>
            <a:r>
              <a:rPr lang="en-US" i="1" smtClean="0">
                <a:solidFill>
                  <a:srgbClr val="333399"/>
                </a:solidFill>
                <a:effectLst>
                  <a:outerShdw blurRad="38100" dist="38100" dir="2700000" algn="tl">
                    <a:srgbClr val="C0C0C0"/>
                  </a:outerShdw>
                </a:effectLst>
                <a:latin typeface="Arial Rounded MT Bold" pitchFamily="34" charset="0"/>
                <a:ea typeface="ＭＳ Ｐゴシック" pitchFamily="34" charset="-128"/>
              </a:rPr>
              <a:t>Bruce Darling</a:t>
            </a:r>
            <a:endParaRPr lang="en-US" smtClean="0">
              <a:solidFill>
                <a:srgbClr val="000099"/>
              </a:solidFill>
              <a:effectLst>
                <a:outerShdw blurRad="38100" dist="38100" dir="2700000" algn="tl">
                  <a:srgbClr val="C0C0C0"/>
                </a:outerShdw>
              </a:effectLst>
              <a:latin typeface="Arial Rounded MT Bold" pitchFamily="34" charset="0"/>
              <a:ea typeface="ＭＳ Ｐゴシック" pitchFamily="34" charset="-128"/>
            </a:endParaRP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34"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34"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dirty="0">
                <a:solidFill>
                  <a:schemeClr val="accent2"/>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152400" y="381000"/>
            <a:ext cx="7696200" cy="715963"/>
          </a:xfrm>
        </p:spPr>
        <p:txBody>
          <a:bodyPr/>
          <a:lstStyle/>
          <a:p>
            <a:r>
              <a:rPr lang="en-US" smtClean="0"/>
              <a:t>Volunteering</a:t>
            </a:r>
          </a:p>
        </p:txBody>
      </p:sp>
      <p:sp>
        <p:nvSpPr>
          <p:cNvPr id="39938" name="Content Placeholder 2"/>
          <p:cNvSpPr>
            <a:spLocks noGrp="1"/>
          </p:cNvSpPr>
          <p:nvPr>
            <p:ph idx="4294967295"/>
          </p:nvPr>
        </p:nvSpPr>
        <p:spPr>
          <a:xfrm>
            <a:off x="457200" y="1295400"/>
            <a:ext cx="8001000" cy="4876800"/>
          </a:xfrm>
        </p:spPr>
        <p:txBody>
          <a:bodyPr/>
          <a:lstStyle/>
          <a:p>
            <a:r>
              <a:rPr lang="en-US" smtClean="0"/>
              <a:t>Does the individual have volunteer activities?</a:t>
            </a:r>
          </a:p>
          <a:p>
            <a:pPr>
              <a:buFontTx/>
              <a:buNone/>
            </a:pPr>
            <a:endParaRPr lang="en-US" sz="1000" smtClean="0"/>
          </a:p>
          <a:p>
            <a:r>
              <a:rPr lang="en-US" smtClean="0"/>
              <a:t>Is the individual interested in volunteering?</a:t>
            </a:r>
          </a:p>
          <a:p>
            <a:pPr>
              <a:buFontTx/>
              <a:buNone/>
            </a:pPr>
            <a:endParaRPr lang="en-US" sz="1000" smtClean="0"/>
          </a:p>
          <a:p>
            <a:r>
              <a:rPr lang="en-US" smtClean="0"/>
              <a:t>Are any supports needed to assist the individual with this?  Are there any specific barriers that need to be addressed, like access to personal assistance outside the home or transportation?</a:t>
            </a:r>
          </a:p>
        </p:txBody>
      </p:sp>
      <p:sp>
        <p:nvSpPr>
          <p:cNvPr id="3993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42921284-C8C7-4E67-A7E7-0953F9794CC4}" type="slidenum">
              <a:rPr lang="en-US" sz="800"/>
              <a:pPr algn="r"/>
              <a:t>19</a:t>
            </a:fld>
            <a:endParaRPr lang="en-US" sz="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152400" y="381000"/>
            <a:ext cx="7696200" cy="715963"/>
          </a:xfrm>
        </p:spPr>
        <p:txBody>
          <a:bodyPr/>
          <a:lstStyle/>
          <a:p>
            <a:r>
              <a:rPr lang="en-US" smtClean="0"/>
              <a:t>Education and Employment</a:t>
            </a:r>
          </a:p>
        </p:txBody>
      </p:sp>
      <p:sp>
        <p:nvSpPr>
          <p:cNvPr id="40962" name="Content Placeholder 2"/>
          <p:cNvSpPr>
            <a:spLocks noGrp="1"/>
          </p:cNvSpPr>
          <p:nvPr>
            <p:ph idx="4294967295"/>
          </p:nvPr>
        </p:nvSpPr>
        <p:spPr>
          <a:xfrm>
            <a:off x="457200" y="1295400"/>
            <a:ext cx="8001000" cy="4876800"/>
          </a:xfrm>
        </p:spPr>
        <p:txBody>
          <a:bodyPr/>
          <a:lstStyle/>
          <a:p>
            <a:r>
              <a:rPr lang="en-US" smtClean="0"/>
              <a:t>Does the individual want to be employed? Full-time? Part-time?</a:t>
            </a:r>
          </a:p>
          <a:p>
            <a:pPr>
              <a:buFontTx/>
              <a:buNone/>
            </a:pPr>
            <a:endParaRPr lang="en-US" sz="1000" smtClean="0"/>
          </a:p>
          <a:p>
            <a:r>
              <a:rPr lang="en-US" smtClean="0"/>
              <a:t>Does the individual have a job?</a:t>
            </a:r>
          </a:p>
          <a:p>
            <a:pPr>
              <a:buFontTx/>
              <a:buNone/>
            </a:pPr>
            <a:endParaRPr lang="en-US" sz="1000" smtClean="0"/>
          </a:p>
          <a:p>
            <a:r>
              <a:rPr lang="en-US" smtClean="0"/>
              <a:t>If not, what efforts is the individual making to find employment?</a:t>
            </a:r>
            <a:br>
              <a:rPr lang="en-US" smtClean="0"/>
            </a:br>
            <a:endParaRPr lang="en-US" sz="1400" smtClean="0"/>
          </a:p>
          <a:p>
            <a:r>
              <a:rPr lang="en-US" smtClean="0"/>
              <a:t>Are other supports needed to assist the individual with his search for employment?</a:t>
            </a:r>
          </a:p>
        </p:txBody>
      </p:sp>
      <p:sp>
        <p:nvSpPr>
          <p:cNvPr id="4096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D4E0DEC-D0EC-4CF3-B321-5B363926F826}" type="slidenum">
              <a:rPr lang="en-US" sz="800"/>
              <a:pPr algn="r"/>
              <a:t>20</a:t>
            </a:fld>
            <a:endParaRPr lang="en-US" sz="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152400" y="381000"/>
            <a:ext cx="7696200" cy="715963"/>
          </a:xfrm>
        </p:spPr>
        <p:txBody>
          <a:bodyPr/>
          <a:lstStyle/>
          <a:p>
            <a:r>
              <a:rPr lang="en-US" smtClean="0"/>
              <a:t>Family and Friends </a:t>
            </a:r>
          </a:p>
        </p:txBody>
      </p:sp>
      <p:sp>
        <p:nvSpPr>
          <p:cNvPr id="41986" name="Content Placeholder 2"/>
          <p:cNvSpPr>
            <a:spLocks noGrp="1"/>
          </p:cNvSpPr>
          <p:nvPr>
            <p:ph idx="4294967295"/>
          </p:nvPr>
        </p:nvSpPr>
        <p:spPr>
          <a:xfrm>
            <a:off x="457200" y="1295400"/>
            <a:ext cx="8077200" cy="4876800"/>
          </a:xfrm>
        </p:spPr>
        <p:txBody>
          <a:bodyPr/>
          <a:lstStyle/>
          <a:p>
            <a:r>
              <a:rPr lang="en-US" smtClean="0"/>
              <a:t>Have family and/or friends been involved in the individual’s transition?</a:t>
            </a:r>
          </a:p>
          <a:p>
            <a:pPr>
              <a:buFontTx/>
              <a:buNone/>
            </a:pPr>
            <a:endParaRPr lang="en-US" sz="1000" smtClean="0"/>
          </a:p>
          <a:p>
            <a:r>
              <a:rPr lang="en-US" smtClean="0"/>
              <a:t>Do family or friends have any questions or concerns about the transition? </a:t>
            </a:r>
          </a:p>
          <a:p>
            <a:pPr>
              <a:buFontTx/>
              <a:buNone/>
            </a:pPr>
            <a:endParaRPr lang="en-US" sz="1000" smtClean="0"/>
          </a:p>
          <a:p>
            <a:r>
              <a:rPr lang="en-US" smtClean="0"/>
              <a:t>If family or friends provide supports as part of the plan, is this effective at meeting the individual’s needs?  Do the informal caregivers need any support?  Are they at risk of “burn out”?</a:t>
            </a:r>
          </a:p>
        </p:txBody>
      </p:sp>
      <p:sp>
        <p:nvSpPr>
          <p:cNvPr id="4198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46CE77E-D55D-4575-A192-D1DFE9ED26B0}" type="slidenum">
              <a:rPr lang="en-US" sz="800"/>
              <a:pPr algn="r"/>
              <a:t>21</a:t>
            </a:fld>
            <a:endParaRPr lang="en-US" sz="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152400" y="381000"/>
            <a:ext cx="7696200" cy="715963"/>
          </a:xfrm>
        </p:spPr>
        <p:txBody>
          <a:bodyPr/>
          <a:lstStyle/>
          <a:p>
            <a:r>
              <a:rPr lang="en-US" smtClean="0"/>
              <a:t>Social, Faith, and Recreation</a:t>
            </a:r>
          </a:p>
        </p:txBody>
      </p:sp>
      <p:sp>
        <p:nvSpPr>
          <p:cNvPr id="43010" name="Content Placeholder 2"/>
          <p:cNvSpPr>
            <a:spLocks noGrp="1"/>
          </p:cNvSpPr>
          <p:nvPr>
            <p:ph idx="4294967295"/>
          </p:nvPr>
        </p:nvSpPr>
        <p:spPr/>
        <p:txBody>
          <a:bodyPr/>
          <a:lstStyle/>
          <a:p>
            <a:r>
              <a:rPr lang="en-US" smtClean="0"/>
              <a:t>What recreational activities or hobbies is the individual participating in or would like to be involved in?</a:t>
            </a:r>
          </a:p>
          <a:p>
            <a:pPr>
              <a:buFontTx/>
              <a:buNone/>
            </a:pPr>
            <a:endParaRPr lang="en-US" sz="1000" smtClean="0"/>
          </a:p>
          <a:p>
            <a:r>
              <a:rPr lang="en-US" smtClean="0"/>
              <a:t>What support is the individual receiving for social, faith, and recreational activities?</a:t>
            </a:r>
          </a:p>
          <a:p>
            <a:pPr>
              <a:buFontTx/>
              <a:buNone/>
            </a:pPr>
            <a:endParaRPr lang="en-US" sz="1000" smtClean="0"/>
          </a:p>
          <a:p>
            <a:r>
              <a:rPr lang="en-US" smtClean="0"/>
              <a:t>If he chooses, is the individual involved in the religion of his choice? Has the person been supported in reintegrating into a religious service of his choice?</a:t>
            </a:r>
          </a:p>
        </p:txBody>
      </p:sp>
      <p:sp>
        <p:nvSpPr>
          <p:cNvPr id="4301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46A0BA9-5D8B-4A37-A4C5-88A243BE9A84}" type="slidenum">
              <a:rPr lang="en-US" sz="800"/>
              <a:pPr algn="r"/>
              <a:t>22</a:t>
            </a:fld>
            <a:endParaRPr lang="en-US" sz="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152400" y="381000"/>
            <a:ext cx="7696200" cy="715963"/>
          </a:xfrm>
        </p:spPr>
        <p:txBody>
          <a:bodyPr/>
          <a:lstStyle/>
          <a:p>
            <a:r>
              <a:rPr lang="en-US" smtClean="0"/>
              <a:t>Finances</a:t>
            </a:r>
          </a:p>
        </p:txBody>
      </p:sp>
      <p:sp>
        <p:nvSpPr>
          <p:cNvPr id="44034" name="Content Placeholder 2"/>
          <p:cNvSpPr>
            <a:spLocks noGrp="1"/>
          </p:cNvSpPr>
          <p:nvPr>
            <p:ph idx="4294967295"/>
          </p:nvPr>
        </p:nvSpPr>
        <p:spPr>
          <a:xfrm>
            <a:off x="457200" y="1295400"/>
            <a:ext cx="8153400" cy="4876800"/>
          </a:xfrm>
        </p:spPr>
        <p:txBody>
          <a:bodyPr/>
          <a:lstStyle/>
          <a:p>
            <a:r>
              <a:rPr lang="en-US" smtClean="0"/>
              <a:t>You may need to assist the consumer in paying the first month's bills.  If you are not, are the bills being paid on time?</a:t>
            </a:r>
          </a:p>
          <a:p>
            <a:pPr>
              <a:buFontTx/>
              <a:buNone/>
            </a:pPr>
            <a:endParaRPr lang="en-US" sz="1000" smtClean="0"/>
          </a:p>
          <a:p>
            <a:r>
              <a:rPr lang="en-US" smtClean="0"/>
              <a:t>Does the budget meet the person’s needs?  </a:t>
            </a:r>
          </a:p>
          <a:p>
            <a:pPr>
              <a:buFontTx/>
              <a:buNone/>
            </a:pPr>
            <a:endParaRPr lang="en-US" sz="1000" smtClean="0"/>
          </a:p>
          <a:p>
            <a:r>
              <a:rPr lang="en-US" smtClean="0"/>
              <a:t>Do you need to work with the person to adjust budget?</a:t>
            </a:r>
          </a:p>
        </p:txBody>
      </p:sp>
      <p:sp>
        <p:nvSpPr>
          <p:cNvPr id="4403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0E5C839-BAA1-4AE9-B286-74195436188E}" type="slidenum">
              <a:rPr lang="en-US" sz="800"/>
              <a:pPr algn="r"/>
              <a:t>23</a:t>
            </a:fld>
            <a:endParaRPr lang="en-US" sz="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6FD89A2C-9928-40E0-9736-B346427103B5}" type="slidenum">
              <a:rPr lang="en-US" sz="800"/>
              <a:pPr algn="r"/>
              <a:t>24</a:t>
            </a:fld>
            <a:endParaRPr lang="en-US" sz="800"/>
          </a:p>
        </p:txBody>
      </p:sp>
      <p:sp>
        <p:nvSpPr>
          <p:cNvPr id="45058"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45059" name="Title 5"/>
          <p:cNvSpPr>
            <a:spLocks noGrp="1"/>
          </p:cNvSpPr>
          <p:nvPr>
            <p:ph type="title" idx="4294967295"/>
          </p:nvPr>
        </p:nvSpPr>
        <p:spPr>
          <a:xfrm>
            <a:off x="152400" y="381000"/>
            <a:ext cx="7696200" cy="715963"/>
          </a:xfrm>
        </p:spPr>
        <p:txBody>
          <a:bodyPr/>
          <a:lstStyle/>
          <a:p>
            <a:pPr eaLnBrk="1" hangingPunct="1"/>
            <a:r>
              <a:rPr lang="en-US" smtClean="0"/>
              <a:t>Questions and Answers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152400" y="381000"/>
            <a:ext cx="7696200" cy="715963"/>
          </a:xfrm>
        </p:spPr>
        <p:txBody>
          <a:bodyPr/>
          <a:lstStyle/>
          <a:p>
            <a:r>
              <a:rPr lang="en-US" smtClean="0"/>
              <a:t>Common Post Transition Issues</a:t>
            </a:r>
          </a:p>
        </p:txBody>
      </p:sp>
      <p:sp>
        <p:nvSpPr>
          <p:cNvPr id="46082" name="Content Placeholder 2"/>
          <p:cNvSpPr>
            <a:spLocks noGrp="1"/>
          </p:cNvSpPr>
          <p:nvPr>
            <p:ph idx="4294967295"/>
          </p:nvPr>
        </p:nvSpPr>
        <p:spPr/>
        <p:txBody>
          <a:bodyPr/>
          <a:lstStyle/>
          <a:p>
            <a:pPr>
              <a:buFontTx/>
              <a:buNone/>
            </a:pPr>
            <a:r>
              <a:rPr lang="en-US" smtClean="0"/>
              <a:t>The person who transitioned may:</a:t>
            </a:r>
          </a:p>
          <a:p>
            <a:r>
              <a:rPr lang="en-US" smtClean="0"/>
              <a:t>have difficulty managing their personal assistance</a:t>
            </a:r>
            <a:endParaRPr lang="en-US" sz="1000" smtClean="0"/>
          </a:p>
          <a:p>
            <a:pPr>
              <a:buFontTx/>
              <a:buNone/>
            </a:pPr>
            <a:endParaRPr lang="en-US" sz="1000" smtClean="0"/>
          </a:p>
          <a:p>
            <a:r>
              <a:rPr lang="en-US" smtClean="0"/>
              <a:t>be taken advantage of by workers, attendants or others (financially or otherwise)</a:t>
            </a:r>
          </a:p>
          <a:p>
            <a:pPr>
              <a:buFontTx/>
              <a:buNone/>
            </a:pPr>
            <a:endParaRPr lang="en-US" sz="1000" smtClean="0"/>
          </a:p>
          <a:p>
            <a:r>
              <a:rPr lang="en-US" smtClean="0"/>
              <a:t>be threatened with re-institutionalization</a:t>
            </a:r>
          </a:p>
          <a:p>
            <a:pPr>
              <a:buFontTx/>
              <a:buNone/>
            </a:pPr>
            <a:endParaRPr lang="en-US" sz="1000" smtClean="0"/>
          </a:p>
          <a:p>
            <a:r>
              <a:rPr lang="en-US" smtClean="0"/>
              <a:t>be reluctant to seek medical care or hospitalization, particularly if that was the way they were institutionalized</a:t>
            </a:r>
          </a:p>
        </p:txBody>
      </p:sp>
      <p:sp>
        <p:nvSpPr>
          <p:cNvPr id="4608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29CE5AF-B817-47D3-92F2-D3BEC8D667FF}" type="slidenum">
              <a:rPr lang="en-US" sz="800"/>
              <a:pPr algn="r"/>
              <a:t>25</a:t>
            </a:fld>
            <a:endParaRPr lang="en-US" sz="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152400" y="381000"/>
            <a:ext cx="7696200" cy="715963"/>
          </a:xfrm>
        </p:spPr>
        <p:txBody>
          <a:bodyPr/>
          <a:lstStyle/>
          <a:p>
            <a:r>
              <a:rPr lang="en-US" smtClean="0"/>
              <a:t>Things to Watch For</a:t>
            </a:r>
          </a:p>
        </p:txBody>
      </p:sp>
      <p:sp>
        <p:nvSpPr>
          <p:cNvPr id="47106" name="Content Placeholder 2"/>
          <p:cNvSpPr>
            <a:spLocks noGrp="1"/>
          </p:cNvSpPr>
          <p:nvPr>
            <p:ph idx="4294967295"/>
          </p:nvPr>
        </p:nvSpPr>
        <p:spPr/>
        <p:txBody>
          <a:bodyPr/>
          <a:lstStyle/>
          <a:p>
            <a:r>
              <a:rPr lang="en-US" smtClean="0"/>
              <a:t>Potential medical complications identified in the Transition Plan</a:t>
            </a:r>
          </a:p>
          <a:p>
            <a:pPr>
              <a:buFontTx/>
              <a:buNone/>
            </a:pPr>
            <a:endParaRPr lang="en-US" sz="1000" smtClean="0"/>
          </a:p>
          <a:p>
            <a:r>
              <a:rPr lang="en-US" smtClean="0"/>
              <a:t>Change in mental status or psychological status</a:t>
            </a:r>
          </a:p>
          <a:p>
            <a:pPr>
              <a:buFontTx/>
              <a:buNone/>
            </a:pPr>
            <a:endParaRPr lang="en-US" sz="1000" smtClean="0"/>
          </a:p>
          <a:p>
            <a:r>
              <a:rPr lang="en-US" smtClean="0"/>
              <a:t>Change in physical condition or abilities</a:t>
            </a:r>
            <a:endParaRPr lang="en-US" sz="1000" smtClean="0"/>
          </a:p>
          <a:p>
            <a:pPr>
              <a:buFontTx/>
              <a:buNone/>
            </a:pPr>
            <a:endParaRPr lang="en-US" sz="1000" smtClean="0"/>
          </a:p>
          <a:p>
            <a:r>
              <a:rPr lang="en-US" smtClean="0"/>
              <a:t>Change in the cleanliness of the apartment or home</a:t>
            </a:r>
            <a:endParaRPr lang="en-US" sz="1000" smtClean="0"/>
          </a:p>
          <a:p>
            <a:pPr>
              <a:buFontTx/>
              <a:buNone/>
            </a:pPr>
            <a:endParaRPr lang="en-US" sz="1000" smtClean="0"/>
          </a:p>
          <a:p>
            <a:r>
              <a:rPr lang="en-US" smtClean="0"/>
              <a:t>Financial difficulties</a:t>
            </a:r>
          </a:p>
        </p:txBody>
      </p:sp>
      <p:sp>
        <p:nvSpPr>
          <p:cNvPr id="471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A3CC246-DC91-47C3-8668-99ED3ADD2C4C}" type="slidenum">
              <a:rPr lang="en-US" sz="800"/>
              <a:pPr algn="r"/>
              <a:t>26</a:t>
            </a:fld>
            <a:endParaRPr lang="en-US" sz="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152400" y="381000"/>
            <a:ext cx="7696200" cy="715963"/>
          </a:xfrm>
        </p:spPr>
        <p:txBody>
          <a:bodyPr/>
          <a:lstStyle/>
          <a:p>
            <a:r>
              <a:rPr lang="en-US" smtClean="0"/>
              <a:t>Addressing Issues</a:t>
            </a:r>
          </a:p>
        </p:txBody>
      </p:sp>
      <p:sp>
        <p:nvSpPr>
          <p:cNvPr id="48130" name="Content Placeholder 2"/>
          <p:cNvSpPr>
            <a:spLocks noGrp="1"/>
          </p:cNvSpPr>
          <p:nvPr>
            <p:ph idx="4294967295"/>
          </p:nvPr>
        </p:nvSpPr>
        <p:spPr/>
        <p:txBody>
          <a:bodyPr/>
          <a:lstStyle/>
          <a:p>
            <a:r>
              <a:rPr lang="en-US" smtClean="0"/>
              <a:t>Provide information to the individual for informed decision-making</a:t>
            </a:r>
          </a:p>
          <a:p>
            <a:pPr>
              <a:buFontTx/>
              <a:buNone/>
            </a:pPr>
            <a:endParaRPr lang="en-US" sz="1000" smtClean="0"/>
          </a:p>
          <a:p>
            <a:r>
              <a:rPr lang="en-US" smtClean="0"/>
              <a:t>Use the Safety Planning process to assist the individual in identifying solutions</a:t>
            </a:r>
          </a:p>
          <a:p>
            <a:pPr>
              <a:buFontTx/>
              <a:buNone/>
            </a:pPr>
            <a:endParaRPr lang="en-US" sz="1000" smtClean="0"/>
          </a:p>
          <a:p>
            <a:r>
              <a:rPr lang="en-US" smtClean="0"/>
              <a:t>Support the individual without judging </a:t>
            </a:r>
          </a:p>
          <a:p>
            <a:pPr>
              <a:buFontTx/>
              <a:buNone/>
            </a:pPr>
            <a:endParaRPr lang="en-US" sz="1000" smtClean="0"/>
          </a:p>
          <a:p>
            <a:r>
              <a:rPr lang="en-US" smtClean="0"/>
              <a:t>Be clear that you are available to assist or advocate as needed in the future</a:t>
            </a:r>
          </a:p>
        </p:txBody>
      </p:sp>
      <p:sp>
        <p:nvSpPr>
          <p:cNvPr id="4813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D8F2A4D-56D2-42BB-A917-0EBA9BA51130}" type="slidenum">
              <a:rPr lang="en-US" sz="800"/>
              <a:pPr algn="r"/>
              <a:t>27</a:t>
            </a:fld>
            <a:endParaRPr lang="en-US" sz="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a:xfrm>
            <a:off x="152400" y="381000"/>
            <a:ext cx="7696200" cy="715963"/>
          </a:xfrm>
        </p:spPr>
        <p:txBody>
          <a:bodyPr/>
          <a:lstStyle/>
          <a:p>
            <a:r>
              <a:rPr lang="en-US" smtClean="0"/>
              <a:t>Sample Checklist 1</a:t>
            </a:r>
          </a:p>
        </p:txBody>
      </p:sp>
      <p:sp>
        <p:nvSpPr>
          <p:cNvPr id="49154" name="Content Placeholder 2"/>
          <p:cNvSpPr>
            <a:spLocks noGrp="1"/>
          </p:cNvSpPr>
          <p:nvPr>
            <p:ph idx="4294967295"/>
          </p:nvPr>
        </p:nvSpPr>
        <p:spPr>
          <a:xfrm>
            <a:off x="457200" y="1295400"/>
            <a:ext cx="8077200" cy="4876800"/>
          </a:xfrm>
        </p:spPr>
        <p:txBody>
          <a:bodyPr/>
          <a:lstStyle/>
          <a:p>
            <a:pPr marL="0" indent="0">
              <a:buFontTx/>
              <a:buNone/>
            </a:pPr>
            <a:r>
              <a:rPr lang="en-US" u="sng" smtClean="0"/>
              <a:t>Nursing Home Transition Needs Survey</a:t>
            </a:r>
          </a:p>
          <a:p>
            <a:pPr marL="0" indent="0">
              <a:buFontTx/>
              <a:buNone/>
            </a:pPr>
            <a:endParaRPr lang="en-US" sz="1000" smtClean="0"/>
          </a:p>
          <a:p>
            <a:pPr marL="0" indent="0">
              <a:buFontTx/>
              <a:buNone/>
            </a:pPr>
            <a:r>
              <a:rPr lang="en-US" smtClean="0"/>
              <a:t>Developed by Julie Alexander, Independent Living Coordinator and Advocate for IndependenceFirst </a:t>
            </a:r>
            <a:endParaRPr lang="en-US" sz="1000" smtClean="0"/>
          </a:p>
        </p:txBody>
      </p:sp>
      <p:sp>
        <p:nvSpPr>
          <p:cNvPr id="4915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1E76DEA2-4C5A-414F-9F0A-E09C9A3E5117}" type="slidenum">
              <a:rPr lang="en-US" sz="800"/>
              <a:pPr algn="r"/>
              <a:t>28</a:t>
            </a:fld>
            <a:endParaRPr lang="en-US" sz="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B5882C5F-674D-4057-A804-88D81098BE90}" type="slidenum">
              <a:rPr lang="en-US" sz="800"/>
              <a:pPr algn="r"/>
              <a:t>2</a:t>
            </a:fld>
            <a:endParaRPr lang="en-US" sz="800"/>
          </a:p>
        </p:txBody>
      </p:sp>
      <p:sp>
        <p:nvSpPr>
          <p:cNvPr id="19458" name="Rectangle 2"/>
          <p:cNvSpPr>
            <a:spLocks noGrp="1" noChangeArrowheads="1"/>
          </p:cNvSpPr>
          <p:nvPr>
            <p:ph type="title" idx="4294967295"/>
          </p:nvPr>
        </p:nvSpPr>
        <p:spPr>
          <a:xfrm>
            <a:off x="152400" y="381000"/>
            <a:ext cx="7696200" cy="715963"/>
          </a:xfrm>
        </p:spPr>
        <p:txBody>
          <a:bodyPr/>
          <a:lstStyle/>
          <a:p>
            <a:r>
              <a:rPr lang="en-US" smtClean="0"/>
              <a:t>Purpose of the Project</a:t>
            </a:r>
          </a:p>
        </p:txBody>
      </p:sp>
      <p:sp>
        <p:nvSpPr>
          <p:cNvPr id="19459" name="Rectangle 3"/>
          <p:cNvSpPr>
            <a:spLocks noGrp="1" noChangeArrowheads="1"/>
          </p:cNvSpPr>
          <p:nvPr>
            <p:ph type="body" idx="4294967295"/>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152400" y="381000"/>
            <a:ext cx="7696200" cy="715963"/>
          </a:xfrm>
        </p:spPr>
        <p:txBody>
          <a:bodyPr/>
          <a:lstStyle/>
          <a:p>
            <a:r>
              <a:rPr lang="en-US" smtClean="0"/>
              <a:t>Checklist 1: Sample Questions – Housing Services</a:t>
            </a:r>
          </a:p>
        </p:txBody>
      </p:sp>
      <p:sp>
        <p:nvSpPr>
          <p:cNvPr id="50178" name="Content Placeholder 2"/>
          <p:cNvSpPr>
            <a:spLocks noGrp="1"/>
          </p:cNvSpPr>
          <p:nvPr>
            <p:ph idx="4294967295"/>
          </p:nvPr>
        </p:nvSpPr>
        <p:spPr>
          <a:xfrm>
            <a:off x="457200" y="1295400"/>
            <a:ext cx="8077200" cy="4876800"/>
          </a:xfrm>
        </p:spPr>
        <p:txBody>
          <a:bodyPr/>
          <a:lstStyle/>
          <a:p>
            <a:pPr>
              <a:buFont typeface="Arial Rounded MT Bold" pitchFamily="34" charset="0"/>
              <a:buNone/>
            </a:pPr>
            <a:endParaRPr lang="en-US" sz="1600" smtClean="0"/>
          </a:p>
          <a:p>
            <a:pPr>
              <a:buFont typeface="Arial Rounded MT Bold" pitchFamily="34" charset="0"/>
              <a:buChar char="•"/>
            </a:pPr>
            <a:r>
              <a:rPr lang="en-US" sz="1600" smtClean="0"/>
              <a:t>Have you obtained a housing list from an Independent Living Coordinator?</a:t>
            </a:r>
          </a:p>
          <a:p>
            <a:pPr>
              <a:buFont typeface="Arial Rounded MT Bold" pitchFamily="34" charset="0"/>
              <a:buChar char="•"/>
            </a:pPr>
            <a:r>
              <a:rPr lang="en-US" sz="1600" smtClean="0"/>
              <a:t>Have you placed your name on a waiting list for a housing complex in which you would like to reside?</a:t>
            </a:r>
          </a:p>
          <a:p>
            <a:pPr>
              <a:buFont typeface="Arial Rounded MT Bold" pitchFamily="34" charset="0"/>
              <a:buChar char="•"/>
            </a:pPr>
            <a:r>
              <a:rPr lang="en-US" sz="1600" smtClean="0"/>
              <a:t>Do you need accessible housing?</a:t>
            </a:r>
          </a:p>
          <a:p>
            <a:pPr>
              <a:buFont typeface="Arial Rounded MT Bold" pitchFamily="34" charset="0"/>
              <a:buChar char="•"/>
            </a:pPr>
            <a:r>
              <a:rPr lang="en-US" sz="1600" smtClean="0"/>
              <a:t>Do you have funds to pay for housing?</a:t>
            </a:r>
          </a:p>
          <a:p>
            <a:pPr>
              <a:buFont typeface="Arial Rounded MT Bold" pitchFamily="34" charset="0"/>
              <a:buChar char="•"/>
            </a:pPr>
            <a:r>
              <a:rPr lang="en-US" sz="1600" smtClean="0"/>
              <a:t>Are you being evicted from your current living situation? If so, when? </a:t>
            </a:r>
          </a:p>
          <a:p>
            <a:pPr>
              <a:buFont typeface="Arial Rounded MT Bold" pitchFamily="34" charset="0"/>
              <a:buChar char="•"/>
            </a:pPr>
            <a:r>
              <a:rPr lang="en-US" sz="1600" smtClean="0"/>
              <a:t>What is your target date for moving?</a:t>
            </a:r>
          </a:p>
          <a:p>
            <a:pPr>
              <a:buFont typeface="Arial Rounded MT Bold" pitchFamily="34" charset="0"/>
              <a:buChar char="•"/>
            </a:pPr>
            <a:r>
              <a:rPr lang="en-US" sz="1600" smtClean="0"/>
              <a:t>What is the date of your lease?</a:t>
            </a:r>
          </a:p>
          <a:p>
            <a:pPr>
              <a:buFont typeface="Arial Rounded MT Bold" pitchFamily="34" charset="0"/>
              <a:buChar char="•"/>
            </a:pPr>
            <a:r>
              <a:rPr lang="en-US" sz="1600" smtClean="0"/>
              <a:t>Have you reviewed your lease?</a:t>
            </a:r>
          </a:p>
          <a:p>
            <a:pPr>
              <a:buFont typeface="Arial Rounded MT Bold" pitchFamily="34" charset="0"/>
              <a:buChar char="•"/>
            </a:pPr>
            <a:r>
              <a:rPr lang="en-US" sz="1600" smtClean="0"/>
              <a:t>What is the date housing was secured?</a:t>
            </a:r>
          </a:p>
          <a:p>
            <a:pPr>
              <a:buFont typeface="Arial Rounded MT Bold" pitchFamily="34" charset="0"/>
              <a:buChar char="•"/>
            </a:pPr>
            <a:r>
              <a:rPr lang="en-US" sz="1600" smtClean="0"/>
              <a:t>What date was the security deposit paid and rent paid?</a:t>
            </a:r>
          </a:p>
          <a:p>
            <a:pPr>
              <a:buFont typeface="Arial Rounded MT Bold" pitchFamily="34" charset="0"/>
              <a:buChar char="•"/>
            </a:pPr>
            <a:r>
              <a:rPr lang="en-US" sz="1600" smtClean="0"/>
              <a:t>What date is the move scheduled for?</a:t>
            </a:r>
          </a:p>
          <a:p>
            <a:pPr>
              <a:buFont typeface="Arial Rounded MT Bold" pitchFamily="34" charset="0"/>
              <a:buChar char="•"/>
            </a:pPr>
            <a:r>
              <a:rPr lang="en-US" sz="1600" smtClean="0"/>
              <a:t>What is the date you pick up your keys?</a:t>
            </a:r>
          </a:p>
          <a:p>
            <a:pPr>
              <a:buFont typeface="Arial Rounded MT Bold" pitchFamily="34" charset="0"/>
              <a:buChar char="•"/>
            </a:pPr>
            <a:r>
              <a:rPr lang="en-US" sz="1600" smtClean="0"/>
              <a:t>If needed, are duplicate key(s) and/or key cards made and obtained?</a:t>
            </a:r>
          </a:p>
        </p:txBody>
      </p:sp>
      <p:sp>
        <p:nvSpPr>
          <p:cNvPr id="501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36B94EC-ACA7-446E-8A11-5DB8CD1E8CE0}" type="slidenum">
              <a:rPr lang="en-US" sz="800"/>
              <a:pPr algn="r"/>
              <a:t>29</a:t>
            </a:fld>
            <a:endParaRPr lang="en-US" sz="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a:xfrm>
            <a:off x="152400" y="381000"/>
            <a:ext cx="7696200" cy="715963"/>
          </a:xfrm>
        </p:spPr>
        <p:txBody>
          <a:bodyPr/>
          <a:lstStyle/>
          <a:p>
            <a:r>
              <a:rPr lang="en-US" smtClean="0"/>
              <a:t>Sample Checklist 2</a:t>
            </a:r>
          </a:p>
        </p:txBody>
      </p:sp>
      <p:sp>
        <p:nvSpPr>
          <p:cNvPr id="51202" name="Content Placeholder 2"/>
          <p:cNvSpPr>
            <a:spLocks noGrp="1"/>
          </p:cNvSpPr>
          <p:nvPr>
            <p:ph idx="4294967295"/>
          </p:nvPr>
        </p:nvSpPr>
        <p:spPr>
          <a:xfrm>
            <a:off x="457200" y="1295400"/>
            <a:ext cx="8077200" cy="4876800"/>
          </a:xfrm>
        </p:spPr>
        <p:txBody>
          <a:bodyPr/>
          <a:lstStyle/>
          <a:p>
            <a:pPr marL="0" indent="0">
              <a:buFontTx/>
              <a:buNone/>
            </a:pPr>
            <a:r>
              <a:rPr lang="en-US" u="sng" smtClean="0"/>
              <a:t>Transition Planning Work Sheets</a:t>
            </a:r>
          </a:p>
          <a:p>
            <a:pPr marL="0" indent="0">
              <a:buFontTx/>
              <a:buNone/>
            </a:pPr>
            <a:endParaRPr lang="en-US" sz="1000" smtClean="0"/>
          </a:p>
          <a:p>
            <a:pPr marL="0" indent="0">
              <a:buFontTx/>
              <a:buNone/>
            </a:pPr>
            <a:r>
              <a:rPr lang="en-US" smtClean="0"/>
              <a:t>Adapted from “How to Free Our People: Real Life Solutions”, A National Conference Participant’s Manual, May 21-23, 2003</a:t>
            </a:r>
          </a:p>
        </p:txBody>
      </p:sp>
      <p:sp>
        <p:nvSpPr>
          <p:cNvPr id="5120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1265F497-9793-4DA6-A687-896E46FE203B}" type="slidenum">
              <a:rPr lang="en-US" sz="800"/>
              <a:pPr algn="r"/>
              <a:t>30</a:t>
            </a:fld>
            <a:endParaRPr lang="en-US" sz="8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152400" y="381000"/>
            <a:ext cx="7696200" cy="715963"/>
          </a:xfrm>
        </p:spPr>
        <p:txBody>
          <a:bodyPr/>
          <a:lstStyle/>
          <a:p>
            <a:r>
              <a:rPr lang="en-US" smtClean="0"/>
              <a:t>Checklist 2: Sample Planning Worksheet - Health</a:t>
            </a:r>
          </a:p>
        </p:txBody>
      </p:sp>
      <p:sp>
        <p:nvSpPr>
          <p:cNvPr id="52226" name="Content Placeholder 2"/>
          <p:cNvSpPr>
            <a:spLocks noGrp="1"/>
          </p:cNvSpPr>
          <p:nvPr>
            <p:ph idx="4294967295"/>
          </p:nvPr>
        </p:nvSpPr>
        <p:spPr>
          <a:xfrm>
            <a:off x="457200" y="1295400"/>
            <a:ext cx="8077200" cy="4876800"/>
          </a:xfrm>
        </p:spPr>
        <p:txBody>
          <a:bodyPr/>
          <a:lstStyle/>
          <a:p>
            <a:pPr>
              <a:buFontTx/>
              <a:buNone/>
            </a:pPr>
            <a:endParaRPr lang="en-US" sz="1600" b="1" smtClean="0"/>
          </a:p>
          <a:p>
            <a:pPr>
              <a:buFontTx/>
              <a:buNone/>
            </a:pPr>
            <a:r>
              <a:rPr lang="en-US" sz="1600" b="1" smtClean="0"/>
              <a:t>Priorities and support needs</a:t>
            </a:r>
          </a:p>
          <a:p>
            <a:pPr>
              <a:buFontTx/>
              <a:buNone/>
            </a:pPr>
            <a:endParaRPr lang="en-US" sz="1600" b="1" smtClean="0"/>
          </a:p>
          <a:p>
            <a:r>
              <a:rPr lang="en-US" sz="1600" smtClean="0"/>
              <a:t>medical supplies</a:t>
            </a:r>
          </a:p>
          <a:p>
            <a:r>
              <a:rPr lang="en-US" sz="1600" smtClean="0"/>
              <a:t>adaptive equipment</a:t>
            </a:r>
          </a:p>
          <a:p>
            <a:r>
              <a:rPr lang="en-US" sz="1600" smtClean="0"/>
              <a:t>Medicaid card</a:t>
            </a:r>
          </a:p>
          <a:p>
            <a:r>
              <a:rPr lang="en-US" sz="1600" smtClean="0"/>
              <a:t>preventative health care</a:t>
            </a:r>
          </a:p>
          <a:p>
            <a:r>
              <a:rPr lang="en-US" sz="1600" smtClean="0"/>
              <a:t>pain management</a:t>
            </a:r>
          </a:p>
          <a:p>
            <a:r>
              <a:rPr lang="en-US" sz="1600" smtClean="0"/>
              <a:t>exercise</a:t>
            </a:r>
          </a:p>
          <a:p>
            <a:r>
              <a:rPr lang="en-US" sz="1600" smtClean="0"/>
              <a:t>evaluations (O.T., hearing, etc.)</a:t>
            </a:r>
          </a:p>
          <a:p>
            <a:r>
              <a:rPr lang="en-US" sz="1600" smtClean="0"/>
              <a:t>pharmacy</a:t>
            </a:r>
          </a:p>
          <a:p>
            <a:r>
              <a:rPr lang="en-US" sz="1600" smtClean="0"/>
              <a:t>community doctor</a:t>
            </a:r>
          </a:p>
          <a:p>
            <a:r>
              <a:rPr lang="en-US" sz="1600" smtClean="0"/>
              <a:t>therapy</a:t>
            </a:r>
          </a:p>
          <a:p>
            <a:r>
              <a:rPr lang="en-US" sz="1600" smtClean="0"/>
              <a:t>dentist </a:t>
            </a:r>
          </a:p>
          <a:p>
            <a:r>
              <a:rPr lang="en-US" sz="1600" smtClean="0"/>
              <a:t>specialists</a:t>
            </a:r>
          </a:p>
          <a:p>
            <a:r>
              <a:rPr lang="en-US" sz="1600" smtClean="0"/>
              <a:t>other</a:t>
            </a:r>
          </a:p>
        </p:txBody>
      </p:sp>
      <p:sp>
        <p:nvSpPr>
          <p:cNvPr id="5222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6038579-0B53-483E-92CA-683D7B5B5751}" type="slidenum">
              <a:rPr lang="en-US" sz="800"/>
              <a:pPr algn="r"/>
              <a:t>31</a:t>
            </a:fld>
            <a:endParaRPr lang="en-US" sz="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a:xfrm>
            <a:off x="152400" y="381000"/>
            <a:ext cx="7696200" cy="715963"/>
          </a:xfrm>
        </p:spPr>
        <p:txBody>
          <a:bodyPr/>
          <a:lstStyle/>
          <a:p>
            <a:r>
              <a:rPr lang="en-US" smtClean="0"/>
              <a:t>Sample Checklist 3</a:t>
            </a:r>
          </a:p>
        </p:txBody>
      </p:sp>
      <p:sp>
        <p:nvSpPr>
          <p:cNvPr id="53250" name="Content Placeholder 2"/>
          <p:cNvSpPr>
            <a:spLocks noGrp="1"/>
          </p:cNvSpPr>
          <p:nvPr>
            <p:ph idx="4294967295"/>
          </p:nvPr>
        </p:nvSpPr>
        <p:spPr>
          <a:xfrm>
            <a:off x="457200" y="1295400"/>
            <a:ext cx="8077200" cy="4876800"/>
          </a:xfrm>
        </p:spPr>
        <p:txBody>
          <a:bodyPr/>
          <a:lstStyle/>
          <a:p>
            <a:pPr marL="0" indent="0">
              <a:buFontTx/>
              <a:buNone/>
            </a:pPr>
            <a:r>
              <a:rPr lang="en-US" u="sng" smtClean="0"/>
              <a:t>Planning Tools for Assisting Individuals to Transition from Nursing Homes to Community Living (Timelines)</a:t>
            </a:r>
          </a:p>
          <a:p>
            <a:pPr marL="0" indent="0">
              <a:buFontTx/>
              <a:buNone/>
            </a:pPr>
            <a:endParaRPr lang="en-US" sz="1000" smtClean="0"/>
          </a:p>
          <a:p>
            <a:pPr marL="0" indent="0">
              <a:buFontTx/>
              <a:buNone/>
            </a:pPr>
            <a:r>
              <a:rPr lang="en-US" smtClean="0"/>
              <a:t>Developed by Michigan Association of Centers for Independent Living, 1998-1999</a:t>
            </a:r>
          </a:p>
        </p:txBody>
      </p:sp>
      <p:sp>
        <p:nvSpPr>
          <p:cNvPr id="5325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0052530-AA11-4822-8448-F4BD86C4DFBD}" type="slidenum">
              <a:rPr lang="en-US" sz="800"/>
              <a:pPr algn="r"/>
              <a:t>32</a:t>
            </a:fld>
            <a:endParaRPr lang="en-US" sz="8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152400" y="381000"/>
            <a:ext cx="7696200" cy="715963"/>
          </a:xfrm>
        </p:spPr>
        <p:txBody>
          <a:bodyPr/>
          <a:lstStyle/>
          <a:p>
            <a:r>
              <a:rPr lang="en-US" smtClean="0"/>
              <a:t>Checklist 3: Transition Planning Timelines – Personal Finance</a:t>
            </a:r>
          </a:p>
        </p:txBody>
      </p:sp>
      <p:sp>
        <p:nvSpPr>
          <p:cNvPr id="54274" name="Content Placeholder 2"/>
          <p:cNvSpPr>
            <a:spLocks noGrp="1"/>
          </p:cNvSpPr>
          <p:nvPr>
            <p:ph idx="4294967295"/>
          </p:nvPr>
        </p:nvSpPr>
        <p:spPr>
          <a:xfrm>
            <a:off x="457200" y="1295400"/>
            <a:ext cx="8077200" cy="4876800"/>
          </a:xfrm>
        </p:spPr>
        <p:txBody>
          <a:bodyPr/>
          <a:lstStyle/>
          <a:p>
            <a:pPr>
              <a:buFontTx/>
              <a:buNone/>
            </a:pPr>
            <a:endParaRPr lang="en-US" smtClean="0"/>
          </a:p>
          <a:p>
            <a:pPr>
              <a:buFontTx/>
              <a:buNone/>
            </a:pPr>
            <a:r>
              <a:rPr lang="en-US" sz="1600" u="sng" smtClean="0"/>
              <a:t>Two to Three Months Prior to the Move</a:t>
            </a:r>
          </a:p>
          <a:p>
            <a:pPr>
              <a:buFontTx/>
              <a:buNone/>
            </a:pPr>
            <a:r>
              <a:rPr lang="en-US" sz="1600" smtClean="0"/>
              <a:t>1.	Get SSA report to determine income post discharge. </a:t>
            </a:r>
          </a:p>
          <a:p>
            <a:pPr>
              <a:buFontTx/>
              <a:buNone/>
            </a:pPr>
            <a:r>
              <a:rPr lang="en-US" sz="1600" smtClean="0"/>
              <a:t>2.	Assess other income.</a:t>
            </a:r>
          </a:p>
          <a:p>
            <a:pPr>
              <a:buFontTx/>
              <a:buNone/>
            </a:pPr>
            <a:r>
              <a:rPr lang="en-US" sz="1600" smtClean="0"/>
              <a:t>3.	Identify personal debts.</a:t>
            </a:r>
          </a:p>
          <a:p>
            <a:pPr>
              <a:buFontTx/>
              <a:buNone/>
            </a:pPr>
            <a:r>
              <a:rPr lang="en-US" sz="1600" smtClean="0"/>
              <a:t>4.	Develop personal budget.</a:t>
            </a:r>
          </a:p>
          <a:p>
            <a:pPr>
              <a:buFontTx/>
              <a:buNone/>
            </a:pPr>
            <a:endParaRPr lang="en-US" sz="1000" u="sng" smtClean="0"/>
          </a:p>
          <a:p>
            <a:pPr>
              <a:buFontTx/>
              <a:buNone/>
            </a:pPr>
            <a:r>
              <a:rPr lang="en-US" sz="1600" u="sng" smtClean="0"/>
              <a:t>One Month Prior to the Move</a:t>
            </a:r>
          </a:p>
          <a:p>
            <a:pPr>
              <a:buFontTx/>
              <a:buNone/>
            </a:pPr>
            <a:r>
              <a:rPr lang="en-US" sz="1600" smtClean="0"/>
              <a:t>1.	Resolve personal debts. </a:t>
            </a:r>
          </a:p>
          <a:p>
            <a:pPr>
              <a:buFontTx/>
              <a:buNone/>
            </a:pPr>
            <a:r>
              <a:rPr lang="en-US" sz="1600" smtClean="0"/>
              <a:t>2.	Determine money that will be required for the move and seek community resources.</a:t>
            </a:r>
          </a:p>
          <a:p>
            <a:pPr>
              <a:buFontTx/>
              <a:buNone/>
            </a:pPr>
            <a:endParaRPr lang="en-US" sz="1000" u="sng" smtClean="0"/>
          </a:p>
          <a:p>
            <a:pPr>
              <a:buFontTx/>
              <a:buNone/>
            </a:pPr>
            <a:r>
              <a:rPr lang="en-US" sz="1600" u="sng" smtClean="0"/>
              <a:t>One Week Prior to the Move</a:t>
            </a:r>
          </a:p>
          <a:p>
            <a:pPr>
              <a:buFontTx/>
              <a:buNone/>
            </a:pPr>
            <a:r>
              <a:rPr lang="en-US" sz="1600" smtClean="0"/>
              <a:t>1.	Notify SSA, MA, MC, FIA of address change.</a:t>
            </a:r>
          </a:p>
          <a:p>
            <a:pPr>
              <a:buFontTx/>
              <a:buNone/>
            </a:pPr>
            <a:r>
              <a:rPr lang="en-US" sz="1600" smtClean="0"/>
              <a:t>2.	Review budget. </a:t>
            </a:r>
          </a:p>
          <a:p>
            <a:pPr>
              <a:buFontTx/>
              <a:buNone/>
            </a:pPr>
            <a:r>
              <a:rPr lang="en-US" sz="1600" smtClean="0"/>
              <a:t>3.	Set up bank account near community home.</a:t>
            </a:r>
          </a:p>
        </p:txBody>
      </p:sp>
      <p:sp>
        <p:nvSpPr>
          <p:cNvPr id="5427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08EEF3DA-0142-4182-9DBE-654982E3DC18}" type="slidenum">
              <a:rPr lang="en-US" sz="800"/>
              <a:pPr algn="r"/>
              <a:t>33</a:t>
            </a:fld>
            <a:endParaRPr lang="en-US" sz="8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a:xfrm>
            <a:off x="152400" y="381000"/>
            <a:ext cx="7696200" cy="715963"/>
          </a:xfrm>
        </p:spPr>
        <p:txBody>
          <a:bodyPr/>
          <a:lstStyle/>
          <a:p>
            <a:r>
              <a:rPr lang="en-US" smtClean="0"/>
              <a:t>Checklist 3, cont’d.</a:t>
            </a:r>
          </a:p>
        </p:txBody>
      </p:sp>
      <p:sp>
        <p:nvSpPr>
          <p:cNvPr id="55298" name="Content Placeholder 2"/>
          <p:cNvSpPr>
            <a:spLocks noGrp="1"/>
          </p:cNvSpPr>
          <p:nvPr>
            <p:ph idx="4294967295"/>
          </p:nvPr>
        </p:nvSpPr>
        <p:spPr>
          <a:xfrm>
            <a:off x="457200" y="1295400"/>
            <a:ext cx="8077200" cy="4876800"/>
          </a:xfrm>
        </p:spPr>
        <p:txBody>
          <a:bodyPr/>
          <a:lstStyle/>
          <a:p>
            <a:pPr>
              <a:buFontTx/>
              <a:buNone/>
            </a:pPr>
            <a:endParaRPr lang="en-US" sz="1000" u="sng" smtClean="0"/>
          </a:p>
          <a:p>
            <a:pPr>
              <a:buFontTx/>
              <a:buNone/>
            </a:pPr>
            <a:r>
              <a:rPr lang="en-US" sz="1600" u="sng" smtClean="0"/>
              <a:t>One to Two Days Prior to the Move</a:t>
            </a:r>
          </a:p>
          <a:p>
            <a:pPr>
              <a:buFontTx/>
              <a:buNone/>
            </a:pPr>
            <a:r>
              <a:rPr lang="en-US" sz="1600" smtClean="0"/>
              <a:t>1.	Set up automatic deposit for SSI/SSDI checks. (1-800-772-1213).</a:t>
            </a:r>
          </a:p>
          <a:p>
            <a:pPr>
              <a:buFontTx/>
              <a:buNone/>
            </a:pPr>
            <a:endParaRPr lang="en-US" sz="1000" smtClean="0"/>
          </a:p>
          <a:p>
            <a:pPr>
              <a:buFontTx/>
              <a:buNone/>
            </a:pPr>
            <a:r>
              <a:rPr lang="en-US" sz="1600" u="sng" smtClean="0"/>
              <a:t>Day of the Move</a:t>
            </a:r>
          </a:p>
          <a:p>
            <a:pPr>
              <a:buFontTx/>
              <a:buNone/>
            </a:pPr>
            <a:r>
              <a:rPr lang="en-US" sz="1600" smtClean="0"/>
              <a:t>1.	If possible, have some cash available for unforeseen expenses.</a:t>
            </a:r>
          </a:p>
          <a:p>
            <a:pPr>
              <a:buFontTx/>
              <a:buNone/>
            </a:pPr>
            <a:endParaRPr lang="en-US" sz="1000" smtClean="0"/>
          </a:p>
          <a:p>
            <a:pPr>
              <a:buFontTx/>
              <a:buNone/>
            </a:pPr>
            <a:r>
              <a:rPr lang="en-US" sz="1600" u="sng" smtClean="0"/>
              <a:t>First Week after the Move</a:t>
            </a:r>
          </a:p>
          <a:p>
            <a:pPr>
              <a:buFontTx/>
              <a:buNone/>
            </a:pPr>
            <a:r>
              <a:rPr lang="en-US" sz="1600" smtClean="0"/>
              <a:t>1.	Review &amp; adjust budget.</a:t>
            </a:r>
          </a:p>
          <a:p>
            <a:pPr>
              <a:buFontTx/>
              <a:buNone/>
            </a:pPr>
            <a:endParaRPr lang="en-US" sz="1000" smtClean="0"/>
          </a:p>
          <a:p>
            <a:pPr>
              <a:buFontTx/>
              <a:buNone/>
            </a:pPr>
            <a:r>
              <a:rPr lang="en-US" sz="1600" u="sng" smtClean="0"/>
              <a:t>First Month after the Move</a:t>
            </a:r>
          </a:p>
          <a:p>
            <a:pPr>
              <a:buFontTx/>
              <a:buNone/>
            </a:pPr>
            <a:r>
              <a:rPr lang="en-US" sz="1600" smtClean="0"/>
              <a:t>1.	Assist consumer in paying first month’s bills. </a:t>
            </a:r>
          </a:p>
          <a:p>
            <a:pPr>
              <a:buFontTx/>
              <a:buNone/>
            </a:pPr>
            <a:r>
              <a:rPr lang="en-US" sz="1600" smtClean="0"/>
              <a:t>2.	Review &amp; adjust budget as needed (e.g. monthly for 3-6 months).</a:t>
            </a:r>
          </a:p>
        </p:txBody>
      </p:sp>
      <p:sp>
        <p:nvSpPr>
          <p:cNvPr id="5529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4FC0376F-7E46-4C3B-B9C3-F3960DC39A81}" type="slidenum">
              <a:rPr lang="en-US" sz="800"/>
              <a:pPr algn="r"/>
              <a:t>34</a:t>
            </a:fld>
            <a:endParaRPr lang="en-US" sz="8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152400" y="381000"/>
            <a:ext cx="7696200" cy="715963"/>
          </a:xfrm>
        </p:spPr>
        <p:txBody>
          <a:bodyPr/>
          <a:lstStyle/>
          <a:p>
            <a:r>
              <a:rPr lang="en-US" smtClean="0"/>
              <a:t>Develop Your Own Tools and Models</a:t>
            </a:r>
          </a:p>
        </p:txBody>
      </p:sp>
      <p:sp>
        <p:nvSpPr>
          <p:cNvPr id="56322" name="Content Placeholder 2"/>
          <p:cNvSpPr>
            <a:spLocks noGrp="1"/>
          </p:cNvSpPr>
          <p:nvPr>
            <p:ph idx="4294967295"/>
          </p:nvPr>
        </p:nvSpPr>
        <p:spPr>
          <a:xfrm>
            <a:off x="457200" y="1295400"/>
            <a:ext cx="8077200" cy="4876800"/>
          </a:xfrm>
        </p:spPr>
        <p:txBody>
          <a:bodyPr/>
          <a:lstStyle/>
          <a:p>
            <a:pPr marL="0" indent="0">
              <a:buFontTx/>
              <a:buNone/>
            </a:pPr>
            <a:r>
              <a:rPr lang="en-US" smtClean="0"/>
              <a:t>These materials are meant to be used as guides and can help reassure you that you are covering all your bases.</a:t>
            </a:r>
          </a:p>
          <a:p>
            <a:pPr marL="0" indent="0">
              <a:buFontTx/>
              <a:buNone/>
            </a:pPr>
            <a:endParaRPr lang="en-US" sz="1000" smtClean="0"/>
          </a:p>
          <a:p>
            <a:pPr marL="0" indent="0">
              <a:buFontTx/>
              <a:buNone/>
            </a:pPr>
            <a:r>
              <a:rPr lang="en-US" smtClean="0"/>
              <a:t>There are different models out there, but we all accomplish the same thing and… </a:t>
            </a:r>
          </a:p>
          <a:p>
            <a:pPr marL="0" indent="0">
              <a:buFontTx/>
              <a:buNone/>
            </a:pPr>
            <a:r>
              <a:rPr lang="en-US" smtClean="0"/>
              <a:t>FREE OUR PEOPLE!</a:t>
            </a:r>
          </a:p>
          <a:p>
            <a:pPr marL="0" indent="0">
              <a:buFontTx/>
              <a:buNone/>
            </a:pPr>
            <a:endParaRPr lang="en-US" sz="1000" smtClean="0"/>
          </a:p>
          <a:p>
            <a:pPr marL="0" indent="0">
              <a:buFontTx/>
              <a:buNone/>
            </a:pPr>
            <a:r>
              <a:rPr lang="en-US" smtClean="0"/>
              <a:t>Feel free to develop your own tools and personalized approach or model.</a:t>
            </a:r>
          </a:p>
        </p:txBody>
      </p:sp>
      <p:sp>
        <p:nvSpPr>
          <p:cNvPr id="5632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8DA74116-8B1C-451E-8C6E-ED3427AD9AC1}" type="slidenum">
              <a:rPr lang="en-US" sz="800"/>
              <a:pPr algn="r"/>
              <a:t>35</a:t>
            </a:fld>
            <a:endParaRPr lang="en-US" sz="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a:xfrm>
            <a:off x="152400" y="381000"/>
            <a:ext cx="7696200" cy="715963"/>
          </a:xfrm>
        </p:spPr>
        <p:txBody>
          <a:bodyPr/>
          <a:lstStyle/>
          <a:p>
            <a:r>
              <a:rPr lang="en-US" smtClean="0"/>
              <a:t>Celebration(s)</a:t>
            </a:r>
          </a:p>
        </p:txBody>
      </p:sp>
      <p:sp>
        <p:nvSpPr>
          <p:cNvPr id="57346" name="Content Placeholder 2"/>
          <p:cNvSpPr>
            <a:spLocks noGrp="1"/>
          </p:cNvSpPr>
          <p:nvPr>
            <p:ph idx="4294967295"/>
          </p:nvPr>
        </p:nvSpPr>
        <p:spPr>
          <a:xfrm>
            <a:off x="457200" y="1295400"/>
            <a:ext cx="8153400" cy="4876800"/>
          </a:xfrm>
        </p:spPr>
        <p:txBody>
          <a:bodyPr/>
          <a:lstStyle/>
          <a:p>
            <a:r>
              <a:rPr lang="en-US" smtClean="0"/>
              <a:t>One especially thoughtful way to support the individual who has moved to the community is to remember their birthday, holidays and especially the first anniversary of the day they moved out.  A card, a telephone call and/or a first year anniversary party can make a big difference.</a:t>
            </a:r>
          </a:p>
        </p:txBody>
      </p:sp>
      <p:sp>
        <p:nvSpPr>
          <p:cNvPr id="5734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030BE61-CCB3-4A63-8138-6AEAC620D79B}" type="slidenum">
              <a:rPr lang="en-US" sz="800"/>
              <a:pPr algn="r"/>
              <a:t>36</a:t>
            </a:fld>
            <a:endParaRPr lang="en-US" sz="8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a:xfrm>
            <a:off x="152400" y="381000"/>
            <a:ext cx="7620000" cy="715963"/>
          </a:xfrm>
        </p:spPr>
        <p:txBody>
          <a:bodyPr/>
          <a:lstStyle/>
          <a:p>
            <a:r>
              <a:rPr lang="en-US" smtClean="0"/>
              <a:t>Questions and Answers</a:t>
            </a:r>
          </a:p>
        </p:txBody>
      </p:sp>
      <p:sp>
        <p:nvSpPr>
          <p:cNvPr id="58370"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50442F6-F17F-411D-9D74-4B15B9A3555B}" type="slidenum">
              <a:rPr lang="en-US" sz="800"/>
              <a:pPr algn="r"/>
              <a:t>37</a:t>
            </a:fld>
            <a:endParaRPr lang="en-US" sz="800"/>
          </a:p>
        </p:txBody>
      </p:sp>
      <p:sp>
        <p:nvSpPr>
          <p:cNvPr id="58371" name="Rectangle 4"/>
          <p:cNvSpPr>
            <a:spLocks noChangeArrowheads="1"/>
          </p:cNvSpPr>
          <p:nvPr/>
        </p:nvSpPr>
        <p:spPr bwMode="auto">
          <a:xfrm>
            <a:off x="609600" y="1295400"/>
            <a:ext cx="7315200" cy="1952625"/>
          </a:xfrm>
          <a:prstGeom prst="rect">
            <a:avLst/>
          </a:prstGeom>
          <a:noFill/>
          <a:ln w="9525">
            <a:noFill/>
            <a:miter lim="800000"/>
            <a:headEnd/>
            <a:tailEnd/>
          </a:ln>
        </p:spPr>
        <p:txBody>
          <a:bodyPr>
            <a:spAutoFit/>
          </a:bodyPr>
          <a:lstStyle/>
          <a:p>
            <a:r>
              <a:rPr lang="en-US" sz="2800" b="0"/>
              <a:t>This is the final Question/Answer session.</a:t>
            </a:r>
          </a:p>
          <a:p>
            <a:endParaRPr lang="en-US" sz="1000" b="0"/>
          </a:p>
          <a:p>
            <a:r>
              <a:rPr lang="en-US" sz="2800" b="0"/>
              <a:t>Feel free to ask questions about any topic covered during the four-session Webinar series.</a:t>
            </a:r>
            <a:endParaRPr lang="en-US" sz="280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a:xfrm>
            <a:off x="152400" y="381000"/>
            <a:ext cx="7696200" cy="715963"/>
          </a:xfrm>
        </p:spPr>
        <p:txBody>
          <a:bodyPr/>
          <a:lstStyle/>
          <a:p>
            <a:r>
              <a:rPr lang="en-US" b="0" smtClean="0"/>
              <a:t>Contact Information</a:t>
            </a:r>
          </a:p>
        </p:txBody>
      </p:sp>
      <p:sp>
        <p:nvSpPr>
          <p:cNvPr id="59394" name="Content Placeholder 2"/>
          <p:cNvSpPr>
            <a:spLocks noGrp="1"/>
          </p:cNvSpPr>
          <p:nvPr>
            <p:ph idx="4294967295"/>
          </p:nvPr>
        </p:nvSpPr>
        <p:spPr/>
        <p:txBody>
          <a:bodyPr/>
          <a:lstStyle/>
          <a:p>
            <a:pPr>
              <a:buFontTx/>
              <a:buNone/>
            </a:pPr>
            <a:r>
              <a:rPr lang="en-US" smtClean="0"/>
              <a:t>One last time…</a:t>
            </a:r>
          </a:p>
          <a:p>
            <a:pPr>
              <a:buFontTx/>
              <a:buNone/>
            </a:pPr>
            <a:endParaRPr lang="en-US" sz="1000" smtClean="0"/>
          </a:p>
          <a:p>
            <a:pPr>
              <a:buFontTx/>
              <a:buNone/>
            </a:pPr>
            <a:r>
              <a:rPr lang="en-US" b="1" smtClean="0"/>
              <a:t>Bruce E. Darling</a:t>
            </a:r>
            <a:endParaRPr lang="en-US" smtClean="0"/>
          </a:p>
          <a:p>
            <a:pPr>
              <a:buFontTx/>
              <a:buNone/>
            </a:pPr>
            <a:r>
              <a:rPr lang="en-US" smtClean="0"/>
              <a:t>President/CEO</a:t>
            </a:r>
          </a:p>
          <a:p>
            <a:pPr>
              <a:buFontTx/>
              <a:buNone/>
            </a:pPr>
            <a:r>
              <a:rPr lang="en-US" smtClean="0"/>
              <a:t>Center for Disability Rights, Rochester NY</a:t>
            </a:r>
          </a:p>
          <a:p>
            <a:pPr>
              <a:buFontTx/>
              <a:buNone/>
            </a:pPr>
            <a:r>
              <a:rPr lang="en-US" smtClean="0"/>
              <a:t>     BDarling@CDRNYS.org</a:t>
            </a:r>
          </a:p>
          <a:p>
            <a:pPr>
              <a:buFontTx/>
              <a:buNone/>
            </a:pPr>
            <a:r>
              <a:rPr lang="en-US" smtClean="0"/>
              <a:t>     585-546-7510</a:t>
            </a:r>
          </a:p>
        </p:txBody>
      </p:sp>
      <p:sp>
        <p:nvSpPr>
          <p:cNvPr id="5939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567EB0A-2C8B-4B29-84FA-B361D32D7861}" type="slidenum">
              <a:rPr lang="en-US" sz="800"/>
              <a:pPr algn="r"/>
              <a:t>38</a:t>
            </a:fld>
            <a:endParaRPr lang="en-US" sz="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extLst>
            <a:ext uri="{909E8E84-426E-40DD-AFC4-6F175D3DCCD1}"/>
            <a:ext uri="{91240B29-F687-4F45-9708-019B960494DF}"/>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defRPr/>
            </a:pPr>
            <a:fld id="{C61E24E3-509B-4E85-A480-56E389698349}" type="slidenum">
              <a:rPr lang="en-US" sz="800" smtClean="0">
                <a:solidFill>
                  <a:srgbClr val="000000"/>
                </a:solidFill>
              </a:rPr>
              <a:pPr eaLnBrk="1" hangingPunct="1">
                <a:defRPr/>
              </a:pPr>
              <a:t>3</a:t>
            </a:fld>
            <a:endParaRPr lang="en-US" sz="800" smtClean="0">
              <a:solidFill>
                <a:srgbClr val="000000"/>
              </a:solidFill>
            </a:endParaRPr>
          </a:p>
        </p:txBody>
      </p:sp>
      <p:sp>
        <p:nvSpPr>
          <p:cNvPr id="20482" name="Title 1"/>
          <p:cNvSpPr>
            <a:spLocks noGrp="1"/>
          </p:cNvSpPr>
          <p:nvPr>
            <p:ph type="title"/>
          </p:nvPr>
        </p:nvSpPr>
        <p:spPr>
          <a:xfrm>
            <a:off x="152400" y="228600"/>
            <a:ext cx="8686800" cy="715963"/>
          </a:xfrm>
        </p:spPr>
        <p:txBody>
          <a:bodyPr/>
          <a:lstStyle/>
          <a:p>
            <a:r>
              <a:rPr lang="en-US" smtClean="0"/>
              <a:t>Community Alternatives Project Team</a:t>
            </a:r>
          </a:p>
        </p:txBody>
      </p:sp>
      <p:sp>
        <p:nvSpPr>
          <p:cNvPr id="20483" name="Content Placeholder 2"/>
          <p:cNvSpPr>
            <a:spLocks noGrp="1"/>
          </p:cNvSpPr>
          <p:nvPr>
            <p:ph type="body" idx="1"/>
          </p:nvPr>
        </p:nvSpPr>
        <p:spPr>
          <a:xfrm>
            <a:off x="304800" y="1066800"/>
            <a:ext cx="8686800" cy="5334000"/>
          </a:xfrm>
        </p:spPr>
        <p:txBody>
          <a:bodyPr/>
          <a:lstStyle/>
          <a:p>
            <a:pPr>
              <a:buFontTx/>
              <a:buNone/>
            </a:pPr>
            <a:r>
              <a:rPr lang="en-US" smtClean="0"/>
              <a:t>ILRU’s partners and collaborators in the community alternatives activities include</a:t>
            </a:r>
          </a:p>
          <a:p>
            <a:r>
              <a:rPr lang="en-US" smtClean="0"/>
              <a:t>Utah State University, Center for Persons with Disabilities</a:t>
            </a:r>
          </a:p>
          <a:p>
            <a:r>
              <a:rPr lang="en-US" smtClean="0"/>
              <a:t>National Council on Independent Living</a:t>
            </a:r>
          </a:p>
          <a:p>
            <a:r>
              <a:rPr lang="en-US" smtClean="0"/>
              <a:t>Suzanne Crisp, national community alternatives expert</a:t>
            </a:r>
          </a:p>
          <a:p>
            <a:r>
              <a:rPr lang="en-US" smtClean="0"/>
              <a:t>Association of Programs for Rural Independent Living</a:t>
            </a:r>
          </a:p>
          <a:p>
            <a:r>
              <a:rPr lang="en-US" smtClean="0"/>
              <a:t>Michele Martin, Social Media Consultant</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B61227FF-39D3-4CB5-862C-1537D7C83D73}" type="slidenum">
              <a:rPr lang="en-US" sz="800"/>
              <a:pPr algn="r"/>
              <a:t>39</a:t>
            </a:fld>
            <a:endParaRPr lang="en-US" sz="800"/>
          </a:p>
        </p:txBody>
      </p:sp>
      <p:sp>
        <p:nvSpPr>
          <p:cNvPr id="60418" name="Rectangle 2"/>
          <p:cNvSpPr>
            <a:spLocks noGrp="1" noChangeArrowheads="1"/>
          </p:cNvSpPr>
          <p:nvPr>
            <p:ph type="title" idx="4294967295"/>
          </p:nvPr>
        </p:nvSpPr>
        <p:spPr>
          <a:xfrm>
            <a:off x="152400" y="381000"/>
            <a:ext cx="7696200" cy="715963"/>
          </a:xfrm>
        </p:spPr>
        <p:txBody>
          <a:bodyPr/>
          <a:lstStyle/>
          <a:p>
            <a:r>
              <a:rPr lang="en-US" smtClean="0"/>
              <a:t>Wrap Up and Evaluation</a:t>
            </a:r>
          </a:p>
        </p:txBody>
      </p:sp>
      <p:sp>
        <p:nvSpPr>
          <p:cNvPr id="60419" name="Rectangle 3"/>
          <p:cNvSpPr>
            <a:spLocks noGrp="1" noChangeArrowheads="1"/>
          </p:cNvSpPr>
          <p:nvPr>
            <p:ph type="body" idx="4294967295"/>
          </p:nvPr>
        </p:nvSpPr>
        <p:spPr/>
        <p:txBody>
          <a:bodyPr/>
          <a:lstStyle/>
          <a:p>
            <a:r>
              <a:rPr lang="en-US" smtClean="0"/>
              <a:t> Please complete the evaluation of this program by clicking here:</a:t>
            </a:r>
          </a:p>
          <a:p>
            <a:pPr>
              <a:buFontTx/>
              <a:buNone/>
            </a:pPr>
            <a:r>
              <a:rPr lang="en-US" smtClean="0">
                <a:hlinkClick r:id="rId3" tooltip="blocked::https://vovici.com/wsb.dll/s/12291g4c0ff"/>
              </a:rPr>
              <a:t>https://vovici.com/wsb.dll/s/12291g4c0ff</a:t>
            </a:r>
            <a:r>
              <a:rPr lang="en-US" smtClean="0"/>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a:xfrm>
            <a:off x="152400" y="381000"/>
            <a:ext cx="7696200" cy="715963"/>
          </a:xfrm>
        </p:spPr>
        <p:txBody>
          <a:bodyPr/>
          <a:lstStyle/>
          <a:p>
            <a:r>
              <a:rPr lang="en-US" smtClean="0"/>
              <a:t>New Community Opportunities </a:t>
            </a:r>
            <a:br>
              <a:rPr lang="en-US" smtClean="0"/>
            </a:br>
            <a:r>
              <a:rPr lang="en-US" smtClean="0"/>
              <a:t>Attribution</a:t>
            </a:r>
          </a:p>
        </p:txBody>
      </p:sp>
      <p:sp>
        <p:nvSpPr>
          <p:cNvPr id="61442" name="Content Placeholder 2"/>
          <p:cNvSpPr>
            <a:spLocks noGrp="1"/>
          </p:cNvSpPr>
          <p:nvPr>
            <p:ph type="body" idx="4294967295"/>
          </p:nvPr>
        </p:nvSpPr>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6144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0530A3FF-49AC-4999-A0EF-B63320DFECF6}" type="slidenum">
              <a:rPr lang="en-US" sz="800"/>
              <a:pPr algn="r"/>
              <a:t>40</a:t>
            </a:fld>
            <a:endParaRPr lang="en-US" sz="800"/>
          </a:p>
        </p:txBody>
      </p:sp>
      <p:sp>
        <p:nvSpPr>
          <p:cNvPr id="61444" name="Content Placeholder 6"/>
          <p:cNvSpPr>
            <a:spLocks/>
          </p:cNvSpPr>
          <p:nvPr/>
        </p:nvSpPr>
        <p:spPr bwMode="auto">
          <a:xfrm>
            <a:off x="381000" y="1371600"/>
            <a:ext cx="8610600" cy="4876800"/>
          </a:xfrm>
          <a:prstGeom prst="rect">
            <a:avLst/>
          </a:prstGeom>
          <a:noFill/>
          <a:ln w="9525">
            <a:noFill/>
            <a:miter lim="800000"/>
            <a:headEnd/>
            <a:tailEnd/>
          </a:ln>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webinar is presented by the New Community Opportunities Center, a national training and technical assistance project of ILRU, Independent Living Research Utilization. </a:t>
            </a:r>
            <a:r>
              <a:rPr lang="en-US" sz="2400" b="0"/>
              <a:t>This webinar was organized and facilitated by the National Council on Independent Living (NCIL). </a:t>
            </a:r>
            <a:r>
              <a:rPr lang="en-US" sz="2400" b="0">
                <a:latin typeface="Tahoma" pitchFamily="34" charset="0"/>
              </a:rPr>
              <a:t>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p:txBody>
          <a:bodyPr/>
          <a:lstStyle/>
          <a:p>
            <a:r>
              <a:rPr lang="en-US" smtClean="0"/>
              <a:t>DONE!  No so fast…</a:t>
            </a:r>
          </a:p>
        </p:txBody>
      </p:sp>
      <p:sp>
        <p:nvSpPr>
          <p:cNvPr id="21506" name="Rectangle 3"/>
          <p:cNvSpPr>
            <a:spLocks noGrp="1" noChangeArrowheads="1"/>
          </p:cNvSpPr>
          <p:nvPr>
            <p:ph type="body" idx="4294967295"/>
          </p:nvPr>
        </p:nvSpPr>
        <p:spPr/>
        <p:txBody>
          <a:bodyPr/>
          <a:lstStyle/>
          <a:p>
            <a:pPr>
              <a:buFontTx/>
              <a:buNone/>
            </a:pPr>
            <a:r>
              <a:rPr lang="en-US" smtClean="0"/>
              <a:t>The person has transitioned into the community.</a:t>
            </a:r>
          </a:p>
          <a:p>
            <a:pPr>
              <a:buFontTx/>
              <a:buNone/>
            </a:pPr>
            <a:r>
              <a:rPr lang="en-US" smtClean="0"/>
              <a:t>We’re done.  Right?</a:t>
            </a:r>
          </a:p>
          <a:p>
            <a:pPr>
              <a:buFontTx/>
              <a:buNone/>
            </a:pPr>
            <a:endParaRPr lang="en-US" smtClean="0"/>
          </a:p>
          <a:p>
            <a:pPr algn="ctr">
              <a:buFontTx/>
              <a:buNone/>
            </a:pPr>
            <a:r>
              <a:rPr lang="en-US" sz="4400" b="1" smtClean="0"/>
              <a:t>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a:lstStyle/>
          <a:p>
            <a:r>
              <a:rPr lang="en-US" smtClean="0"/>
              <a:t>We will review…</a:t>
            </a:r>
          </a:p>
        </p:txBody>
      </p:sp>
      <p:sp>
        <p:nvSpPr>
          <p:cNvPr id="23554" name="Rectangle 3"/>
          <p:cNvSpPr>
            <a:spLocks noGrp="1" noChangeArrowheads="1"/>
          </p:cNvSpPr>
          <p:nvPr>
            <p:ph type="body" idx="4294967295"/>
          </p:nvPr>
        </p:nvSpPr>
        <p:spPr>
          <a:xfrm>
            <a:off x="457200" y="1295400"/>
            <a:ext cx="8305800" cy="4876800"/>
          </a:xfrm>
        </p:spPr>
        <p:txBody>
          <a:bodyPr/>
          <a:lstStyle/>
          <a:p>
            <a:r>
              <a:rPr lang="en-US" smtClean="0"/>
              <a:t>Post Transition Responsibilities</a:t>
            </a:r>
          </a:p>
          <a:p>
            <a:pPr>
              <a:buFontTx/>
              <a:buNone/>
            </a:pPr>
            <a:endParaRPr lang="en-US" sz="1000" smtClean="0"/>
          </a:p>
          <a:p>
            <a:r>
              <a:rPr lang="en-US" smtClean="0"/>
              <a:t>Post Transition Activities for Each of the Components in a Transition Plan</a:t>
            </a:r>
          </a:p>
          <a:p>
            <a:pPr>
              <a:buFontTx/>
              <a:buNone/>
            </a:pPr>
            <a:endParaRPr lang="en-US" sz="1000" smtClean="0"/>
          </a:p>
          <a:p>
            <a:r>
              <a:rPr lang="en-US" smtClean="0"/>
              <a:t>Common Post Transition Issues or Concerns</a:t>
            </a:r>
          </a:p>
          <a:p>
            <a:pPr>
              <a:buFontTx/>
              <a:buNone/>
            </a:pPr>
            <a:endParaRPr lang="en-US" sz="1000" smtClean="0"/>
          </a:p>
          <a:p>
            <a:r>
              <a:rPr lang="en-US" smtClean="0"/>
              <a:t>Available Check Lists</a:t>
            </a:r>
          </a:p>
          <a:p>
            <a:pPr>
              <a:buFontTx/>
              <a:buNone/>
            </a:pPr>
            <a:endParaRPr lang="en-US" sz="1000" smtClean="0"/>
          </a:p>
          <a:p>
            <a:pPr>
              <a:buFontTx/>
              <a:buNone/>
            </a:pPr>
            <a:endParaRPr lang="en-US" sz="1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p:txBody>
          <a:bodyPr/>
          <a:lstStyle/>
          <a:p>
            <a:r>
              <a:rPr lang="en-US" smtClean="0"/>
              <a:t>Post Transition Responsibilities</a:t>
            </a:r>
          </a:p>
        </p:txBody>
      </p:sp>
      <p:sp>
        <p:nvSpPr>
          <p:cNvPr id="25602" name="Rectangle 3"/>
          <p:cNvSpPr>
            <a:spLocks noGrp="1" noChangeArrowheads="1"/>
          </p:cNvSpPr>
          <p:nvPr>
            <p:ph type="body" idx="4294967295"/>
          </p:nvPr>
        </p:nvSpPr>
        <p:spPr>
          <a:xfrm>
            <a:off x="457200" y="1295400"/>
            <a:ext cx="8305800" cy="4876800"/>
          </a:xfrm>
        </p:spPr>
        <p:txBody>
          <a:bodyPr/>
          <a:lstStyle/>
          <a:p>
            <a:r>
              <a:rPr lang="en-US" smtClean="0"/>
              <a:t>Maintain contact based on the individual’s needs and preferences</a:t>
            </a:r>
          </a:p>
          <a:p>
            <a:pPr>
              <a:buFontTx/>
              <a:buNone/>
            </a:pPr>
            <a:endParaRPr lang="en-US" sz="1000" smtClean="0"/>
          </a:p>
          <a:p>
            <a:r>
              <a:rPr lang="en-US" smtClean="0"/>
              <a:t>Provide empathy</a:t>
            </a:r>
          </a:p>
          <a:p>
            <a:pPr>
              <a:buFontTx/>
              <a:buNone/>
            </a:pPr>
            <a:endParaRPr lang="en-US" sz="1000" smtClean="0"/>
          </a:p>
          <a:p>
            <a:r>
              <a:rPr lang="en-US" smtClean="0"/>
              <a:t>Be aware of and prepare for emotional challenges</a:t>
            </a:r>
          </a:p>
          <a:p>
            <a:pPr>
              <a:buFontTx/>
              <a:buNone/>
            </a:pPr>
            <a:endParaRPr lang="en-US" sz="1000" smtClean="0"/>
          </a:p>
          <a:p>
            <a:r>
              <a:rPr lang="en-US" smtClean="0"/>
              <a:t>Assist the individual in looking to the future</a:t>
            </a:r>
          </a:p>
          <a:p>
            <a:pPr>
              <a:buFontTx/>
              <a:buNone/>
            </a:pPr>
            <a:endParaRPr lang="en-US" sz="1000" smtClean="0"/>
          </a:p>
          <a:p>
            <a:pPr>
              <a:buFontTx/>
              <a:buNone/>
            </a:pPr>
            <a:endParaRPr lang="en-US" sz="1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p:txBody>
          <a:bodyPr/>
          <a:lstStyle/>
          <a:p>
            <a:r>
              <a:rPr lang="en-US" smtClean="0"/>
              <a:t>Get Folks Involved!</a:t>
            </a:r>
          </a:p>
        </p:txBody>
      </p:sp>
      <p:sp>
        <p:nvSpPr>
          <p:cNvPr id="27650" name="Rectangle 3"/>
          <p:cNvSpPr>
            <a:spLocks noGrp="1" noChangeArrowheads="1"/>
          </p:cNvSpPr>
          <p:nvPr>
            <p:ph type="body" idx="4294967295"/>
          </p:nvPr>
        </p:nvSpPr>
        <p:spPr>
          <a:xfrm>
            <a:off x="457200" y="1295400"/>
            <a:ext cx="8305800" cy="4876800"/>
          </a:xfrm>
        </p:spPr>
        <p:txBody>
          <a:bodyPr/>
          <a:lstStyle/>
          <a:p>
            <a:pPr>
              <a:lnSpc>
                <a:spcPct val="90000"/>
              </a:lnSpc>
            </a:pPr>
            <a:r>
              <a:rPr lang="en-US" smtClean="0"/>
              <a:t>Get the individual involved in your Center for Independent Living and local disability rights community</a:t>
            </a:r>
          </a:p>
          <a:p>
            <a:pPr>
              <a:lnSpc>
                <a:spcPct val="90000"/>
              </a:lnSpc>
              <a:buFontTx/>
              <a:buNone/>
            </a:pPr>
            <a:endParaRPr lang="en-US" sz="1000" smtClean="0"/>
          </a:p>
          <a:p>
            <a:pPr>
              <a:lnSpc>
                <a:spcPct val="90000"/>
              </a:lnSpc>
            </a:pPr>
            <a:r>
              <a:rPr lang="en-US" smtClean="0"/>
              <a:t>The person can provide peer support to others making the transition</a:t>
            </a:r>
          </a:p>
          <a:p>
            <a:pPr>
              <a:lnSpc>
                <a:spcPct val="90000"/>
              </a:lnSpc>
              <a:buFontTx/>
              <a:buNone/>
            </a:pPr>
            <a:endParaRPr lang="en-US" sz="1000" smtClean="0"/>
          </a:p>
          <a:p>
            <a:pPr>
              <a:lnSpc>
                <a:spcPct val="90000"/>
              </a:lnSpc>
            </a:pPr>
            <a:r>
              <a:rPr lang="en-US" smtClean="0"/>
              <a:t>The person you have assisted in transitioning has a unique perspective that needs to be heard by policy makers</a:t>
            </a:r>
          </a:p>
          <a:p>
            <a:pPr lvl="1">
              <a:lnSpc>
                <a:spcPct val="90000"/>
              </a:lnSpc>
            </a:pPr>
            <a:r>
              <a:rPr lang="en-US" smtClean="0"/>
              <a:t>Consolidated Plan for Housing</a:t>
            </a:r>
          </a:p>
          <a:p>
            <a:pPr lvl="1">
              <a:lnSpc>
                <a:spcPct val="90000"/>
              </a:lnSpc>
            </a:pPr>
            <a:r>
              <a:rPr lang="en-US" smtClean="0"/>
              <a:t>State’s Olmstead Planning Process</a:t>
            </a:r>
          </a:p>
          <a:p>
            <a:pPr>
              <a:lnSpc>
                <a:spcPct val="90000"/>
              </a:lnSpc>
              <a:buFontTx/>
              <a:buNone/>
            </a:pPr>
            <a:endParaRPr lang="en-US"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lstStyle/>
          <a:p>
            <a:r>
              <a:rPr lang="en-US" smtClean="0"/>
              <a:t>Document Your Success!</a:t>
            </a:r>
          </a:p>
        </p:txBody>
      </p:sp>
      <p:sp>
        <p:nvSpPr>
          <p:cNvPr id="28674" name="Rectangle 3"/>
          <p:cNvSpPr>
            <a:spLocks noGrp="1" noChangeArrowheads="1"/>
          </p:cNvSpPr>
          <p:nvPr>
            <p:ph type="body" idx="4294967295"/>
          </p:nvPr>
        </p:nvSpPr>
        <p:spPr>
          <a:xfrm>
            <a:off x="457200" y="1295400"/>
            <a:ext cx="8229600" cy="4876800"/>
          </a:xfrm>
        </p:spPr>
        <p:txBody>
          <a:bodyPr/>
          <a:lstStyle/>
          <a:p>
            <a:r>
              <a:rPr lang="en-US" smtClean="0"/>
              <a:t>Report on your work in the Center’s Annual Report</a:t>
            </a:r>
          </a:p>
          <a:p>
            <a:pPr>
              <a:buFontTx/>
              <a:buNone/>
            </a:pPr>
            <a:endParaRPr lang="en-US" sz="1000" smtClean="0"/>
          </a:p>
          <a:p>
            <a:r>
              <a:rPr lang="en-US" smtClean="0"/>
              <a:t>Documentation can help change the system.  New York State Centers track the savings associated with our transition work</a:t>
            </a:r>
            <a:endParaRPr lang="en-US" sz="4000" smtClean="0"/>
          </a:p>
          <a:p>
            <a:pPr>
              <a:buFontTx/>
              <a:buNone/>
            </a:pPr>
            <a:endParaRPr lang="en-US" sz="1200" smtClean="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UTHOR_TEXT" val="Bruce Darling"/>
  <p:tag name="COPYRIGHT_TEXT" val="ILRU 2011"/>
  <p:tag name="DATE_TEXT" val="October 12, 2011"/>
  <p:tag name="TITLE_TEXT" val="Nursing Home Transition 4-Part Webinar Series, Part 4: Following Up After the Move"/>
  <p:tag name="VERSION_TEXT" val="1.0"/>
  <p:tag name="COURSE_TEXT" val="New Community Opportunities Webinar Series"/>
</p:tagLst>
</file>

<file path=ppt/tags/tag2.xml><?xml version="1.0" encoding="utf-8"?>
<p:tagLst xmlns:a="http://schemas.openxmlformats.org/drawingml/2006/main" xmlns:r="http://schemas.openxmlformats.org/officeDocument/2006/relationships" xmlns:p="http://schemas.openxmlformats.org/presentationml/2006/main">
  <p:tag name="SLIDE_TITLE" val="New Community Opportunities Center at ILRU Presents..."/>
</p:tagLst>
</file>

<file path=ppt/tags/tag3.xml><?xml version="1.0" encoding="utf-8"?>
<p:tagLst xmlns:a="http://schemas.openxmlformats.org/drawingml/2006/main" xmlns:r="http://schemas.openxmlformats.org/officeDocument/2006/relationships" xmlns:p="http://schemas.openxmlformats.org/presentationml/2006/main">
  <p:tag name="SLIDE_TITLE" val="Nursing Home Transition Part 4: Following Up After the Move"/>
</p:tagLst>
</file>

<file path=ppt/tags/tag4.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ags/tag5.xml><?xml version="1.0" encoding="utf-8"?>
<p:tagLst xmlns:a="http://schemas.openxmlformats.org/drawingml/2006/main" xmlns:r="http://schemas.openxmlformats.org/officeDocument/2006/relationships" xmlns:p="http://schemas.openxmlformats.org/presentationml/2006/main">
  <p:tag name="SLIDE_TITLE" val="New Community Opportunities Attribution "/>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3174</TotalTime>
  <Words>1778</Words>
  <Application>Microsoft Office PowerPoint</Application>
  <PresentationFormat>On-screen Show (4:3)</PresentationFormat>
  <Paragraphs>322</Paragraphs>
  <Slides>41</Slides>
  <Notes>41</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41</vt:i4>
      </vt:variant>
    </vt:vector>
  </HeadingPairs>
  <TitlesOfParts>
    <vt:vector size="46" baseType="lpstr">
      <vt:lpstr>Arial</vt:lpstr>
      <vt:lpstr>Arial Rounded MT Bold</vt:lpstr>
      <vt:lpstr>Tahoma</vt:lpstr>
      <vt:lpstr>ＭＳ Ｐゴシック</vt:lpstr>
      <vt:lpstr>Default Design</vt:lpstr>
      <vt:lpstr>Slide 0</vt:lpstr>
      <vt:lpstr>Slide 1</vt:lpstr>
      <vt:lpstr>Purpose of the Project</vt:lpstr>
      <vt:lpstr>Community Alternatives Project Team</vt:lpstr>
      <vt:lpstr>DONE!  No so fast…</vt:lpstr>
      <vt:lpstr>We will review…</vt:lpstr>
      <vt:lpstr>Post Transition Responsibilities</vt:lpstr>
      <vt:lpstr>Get Folks Involved!</vt:lpstr>
      <vt:lpstr>Document Your Success!</vt:lpstr>
      <vt:lpstr>Post Transition Support and Advocacy</vt:lpstr>
      <vt:lpstr>Housing</vt:lpstr>
      <vt:lpstr>Housing, cont’d.</vt:lpstr>
      <vt:lpstr>Personal Assistance</vt:lpstr>
      <vt:lpstr>Assistive Technology</vt:lpstr>
      <vt:lpstr>Health Care</vt:lpstr>
      <vt:lpstr>Mental Health Services/Supports</vt:lpstr>
      <vt:lpstr>Mental Health Services/Support, cont’d.</vt:lpstr>
      <vt:lpstr>Addiction Services and Supports</vt:lpstr>
      <vt:lpstr>Transportation</vt:lpstr>
      <vt:lpstr>Volunteering</vt:lpstr>
      <vt:lpstr>Education and Employment</vt:lpstr>
      <vt:lpstr>Family and Friends </vt:lpstr>
      <vt:lpstr>Social, Faith, and Recreation</vt:lpstr>
      <vt:lpstr>Finances</vt:lpstr>
      <vt:lpstr>Questions and Answers</vt:lpstr>
      <vt:lpstr>Common Post Transition Issues</vt:lpstr>
      <vt:lpstr>Things to Watch For</vt:lpstr>
      <vt:lpstr>Addressing Issues</vt:lpstr>
      <vt:lpstr>Sample Checklist 1</vt:lpstr>
      <vt:lpstr>Checklist 1: Sample Questions – Housing Services</vt:lpstr>
      <vt:lpstr>Sample Checklist 2</vt:lpstr>
      <vt:lpstr>Checklist 2: Sample Planning Worksheet - Health</vt:lpstr>
      <vt:lpstr>Sample Checklist 3</vt:lpstr>
      <vt:lpstr>Checklist 3: Transition Planning Timelines – Personal Finance</vt:lpstr>
      <vt:lpstr>Checklist 3, cont’d.</vt:lpstr>
      <vt:lpstr>Develop Your Own Tools and Models</vt:lpstr>
      <vt:lpstr>Celebration(s)</vt:lpstr>
      <vt:lpstr>Questions and Answers</vt:lpstr>
      <vt:lpstr>Contact Information</vt:lpstr>
      <vt:lpstr>Wrap Up and Evaluation</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mgordon</cp:lastModifiedBy>
  <cp:revision>196</cp:revision>
  <dcterms:created xsi:type="dcterms:W3CDTF">2010-11-10T14:07:53Z</dcterms:created>
  <dcterms:modified xsi:type="dcterms:W3CDTF">2011-10-10T18:22:09Z</dcterms:modified>
</cp:coreProperties>
</file>