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5"/>
  </p:notesMasterIdLst>
  <p:sldIdLst>
    <p:sldId id="421" r:id="rId2"/>
    <p:sldId id="422" r:id="rId3"/>
    <p:sldId id="435" r:id="rId4"/>
    <p:sldId id="436" r:id="rId5"/>
    <p:sldId id="391" r:id="rId6"/>
    <p:sldId id="429" r:id="rId7"/>
    <p:sldId id="392" r:id="rId8"/>
    <p:sldId id="430" r:id="rId9"/>
    <p:sldId id="393" r:id="rId10"/>
    <p:sldId id="431" r:id="rId11"/>
    <p:sldId id="420" r:id="rId12"/>
    <p:sldId id="432" r:id="rId13"/>
    <p:sldId id="427" r:id="rId14"/>
    <p:sldId id="419" r:id="rId15"/>
    <p:sldId id="394" r:id="rId16"/>
    <p:sldId id="433" r:id="rId17"/>
    <p:sldId id="395" r:id="rId18"/>
    <p:sldId id="434" r:id="rId19"/>
    <p:sldId id="428" r:id="rId20"/>
    <p:sldId id="423" r:id="rId21"/>
    <p:sldId id="424" r:id="rId22"/>
    <p:sldId id="425" r:id="rId23"/>
    <p:sldId id="42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9" autoAdjust="0"/>
    <p:restoredTop sz="94693" autoAdjust="0"/>
  </p:normalViewPr>
  <p:slideViewPr>
    <p:cSldViewPr>
      <p:cViewPr>
        <p:scale>
          <a:sx n="73" d="100"/>
          <a:sy n="73" d="100"/>
        </p:scale>
        <p:origin x="-906" y="-12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3E77D9F-7F95-4728-B6EF-22AC0E70A73D}" type="slidenum">
              <a:rPr lang="en-US"/>
              <a:pPr/>
              <a:t>‹#›</a:t>
            </a:fld>
            <a:endParaRPr lang="en-US"/>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674C90E-BE93-4DBF-8C7A-6D1EF0C7A194}" type="slidenum">
              <a:rPr lang="en-US"/>
              <a:pPr/>
              <a:t>‹#›</a:t>
            </a:fld>
            <a:endParaRPr lang="en-US"/>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45F1E0-072B-4482-A55C-C9459BF73A59}" type="slidenum">
              <a:rPr lang="en-US"/>
              <a:pPr/>
              <a:t>‹#›</a:t>
            </a:fld>
            <a:endParaRPr lang="en-US"/>
          </a:p>
        </p:txBody>
      </p:sp>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C001583-EC1A-4A4B-96F9-04880E45AFD0}" type="slidenum">
              <a:rPr lang="en-US"/>
              <a:pPr/>
              <a:t>‹#›</a:t>
            </a:fld>
            <a:endParaRPr lang="en-US"/>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D7B4AB0-468A-46DE-B615-5CC7AEAE2C55}" type="slidenum">
              <a:rPr lang="en-US"/>
              <a:pPr/>
              <a:t>‹#›</a:t>
            </a:fld>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4CAB937-8144-4AF5-8DE0-0335084F2D80}" type="slidenum">
              <a:rPr lang="en-US"/>
              <a:pPr/>
              <a:t>‹#›</a:t>
            </a:fld>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0D4201B-09AD-49CD-8337-0991FF37B6EC}" type="slidenum">
              <a:rPr lang="en-US"/>
              <a:pPr/>
              <a:t>‹#›</a:t>
            </a:fld>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632984-7CD9-4665-A1CB-8B402E191319}" type="slidenum">
              <a:rPr lang="en-US"/>
              <a:pPr/>
              <a:t>‹#›</a:t>
            </a:fld>
            <a:endParaRPr lang="en-US"/>
          </a:p>
        </p:txBody>
      </p:sp>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95DC34F-6943-40EA-B647-F15F9507ABC8}" type="slidenum">
              <a:rPr lang="en-US"/>
              <a:pPr/>
              <a:t>‹#›</a:t>
            </a:fld>
            <a:endParaRPr lang="en-US"/>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F466F9-1577-498D-9712-8A6605EE41BF}" type="slidenum">
              <a:rPr lang="en-US"/>
              <a:pPr/>
              <a:t>‹#›</a:t>
            </a:fld>
            <a:endParaRPr lang="en-US"/>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a:p>
        </p:txBody>
      </p:sp>
      <p:pic>
        <p:nvPicPr>
          <p:cNvPr id="1032" name="Picture 7" descr="ilru_new_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a:off x="228600" y="6373813"/>
            <a:ext cx="5257800" cy="215444"/>
          </a:xfrm>
          <a:prstGeom prst="rect">
            <a:avLst/>
          </a:prstGeom>
          <a:noFill/>
          <a:ln w="9525">
            <a:noFill/>
            <a:miter lim="800000"/>
            <a:headEnd/>
            <a:tailEnd/>
          </a:ln>
        </p:spPr>
        <p:txBody>
          <a:bodyPr wrap="square">
            <a:spAutoFit/>
          </a:bodyPr>
          <a:lstStyle/>
          <a:p>
            <a:r>
              <a:rPr lang="en-US" sz="800" b="1" dirty="0" smtClean="0"/>
              <a:t>New Community</a:t>
            </a:r>
            <a:r>
              <a:rPr lang="en-US" sz="800" b="1" baseline="0" dirty="0" smtClean="0"/>
              <a:t> Opportunities Center, a</a:t>
            </a:r>
            <a:r>
              <a:rPr lang="en-US" sz="800" b="1" dirty="0" smtClean="0"/>
              <a:t> </a:t>
            </a:r>
            <a:r>
              <a:rPr lang="en-US" sz="800" b="1" dirty="0"/>
              <a:t>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vovici.com/wsb.dll/s/12291g51c5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Walden@accessliving.org" TargetMode="External"/><Relationship Id="rId2" Type="http://schemas.openxmlformats.org/officeDocument/2006/relationships/hyperlink" Target="mailto:KBorowicz@accessliving.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10"/>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0354A704-71F8-4D5D-9192-DC83D183B8B7}" type="slidenum">
              <a:rPr lang="en-US" smtClean="0">
                <a:solidFill>
                  <a:schemeClr val="bg1"/>
                </a:solidFill>
                <a:latin typeface="Arial" charset="0"/>
              </a:rPr>
              <a:pPr eaLnBrk="1" hangingPunct="1">
                <a:defRPr/>
              </a:pPr>
              <a:t>0</a:t>
            </a:fld>
            <a:endParaRPr lang="en-US" smtClean="0">
              <a:solidFill>
                <a:schemeClr val="bg1"/>
              </a:solidFill>
              <a:latin typeface="Arial" charset="0"/>
            </a:endParaRPr>
          </a:p>
        </p:txBody>
      </p:sp>
      <p:sp>
        <p:nvSpPr>
          <p:cNvPr id="27652" name="Rectangle 2"/>
          <p:cNvSpPr>
            <a:spLocks noChangeArrowheads="1"/>
          </p:cNvSpPr>
          <p:nvPr/>
        </p:nvSpPr>
        <p:spPr bwMode="auto">
          <a:xfrm>
            <a:off x="76200" y="282575"/>
            <a:ext cx="93726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sz="2600" b="1" dirty="0" smtClean="0">
                <a:solidFill>
                  <a:schemeClr val="accent2"/>
                </a:solidFill>
                <a:effectLst>
                  <a:outerShdw blurRad="38100" dist="38100" dir="2700000" algn="tl">
                    <a:srgbClr val="C0C0C0"/>
                  </a:outerShdw>
                </a:effectLst>
                <a:latin typeface="Arial Rounded MT Bold" pitchFamily="34" charset="0"/>
              </a:rPr>
              <a:t>New Community Opportunities Center Presents</a:t>
            </a:r>
            <a:r>
              <a:rPr lang="en-US" sz="2600" b="1" dirty="0">
                <a:solidFill>
                  <a:schemeClr val="accent2"/>
                </a:solidFill>
                <a:effectLst>
                  <a:outerShdw blurRad="38100" dist="38100" dir="2700000" algn="tl">
                    <a:srgbClr val="C0C0C0"/>
                  </a:outerShdw>
                </a:effectLst>
                <a:latin typeface="Arial Rounded MT Bold" pitchFamily="34" charset="0"/>
              </a:rPr>
              <a:t>… </a:t>
            </a:r>
          </a:p>
          <a:p>
            <a:pPr>
              <a:defRPr/>
            </a:pPr>
            <a:r>
              <a:rPr lang="en-US" sz="2600" b="1" i="1" dirty="0" smtClean="0">
                <a:solidFill>
                  <a:schemeClr val="accent2"/>
                </a:solidFill>
                <a:effectLst>
                  <a:outerShdw blurRad="38100" dist="38100" dir="2700000" algn="tl">
                    <a:srgbClr val="C0C0C0"/>
                  </a:outerShdw>
                </a:effectLst>
                <a:latin typeface="Arial Rounded MT Bold" pitchFamily="34" charset="0"/>
              </a:rPr>
              <a:t>Effective Partnerships to Increase Accessible, Affordable, Integrated Housing</a:t>
            </a:r>
            <a:endParaRPr lang="en-US" sz="2600" b="1" i="1" dirty="0">
              <a:solidFill>
                <a:schemeClr val="accent2"/>
              </a:solidFill>
              <a:effectLst>
                <a:outerShdw blurRad="38100" dist="38100" dir="2700000" algn="tl">
                  <a:srgbClr val="C0C0C0"/>
                </a:outerShdw>
              </a:effectLst>
              <a:latin typeface="Arial Rounded MT Bold" pitchFamily="34" charset="0"/>
            </a:endParaRPr>
          </a:p>
        </p:txBody>
      </p:sp>
      <p:sp>
        <p:nvSpPr>
          <p:cNvPr id="2052" name="Rectangle 6"/>
          <p:cNvSpPr>
            <a:spLocks noChangeArrowheads="1"/>
          </p:cNvSpPr>
          <p:nvPr/>
        </p:nvSpPr>
        <p:spPr bwMode="auto">
          <a:xfrm>
            <a:off x="8305800" y="6381750"/>
            <a:ext cx="609600" cy="247650"/>
          </a:xfrm>
          <a:prstGeom prst="rect">
            <a:avLst/>
          </a:prstGeom>
          <a:noFill/>
          <a:ln w="9525">
            <a:noFill/>
            <a:miter lim="800000"/>
            <a:headEnd/>
            <a:tailEnd/>
          </a:ln>
        </p:spPr>
        <p:txBody>
          <a:bodyPr/>
          <a:lstStyle/>
          <a:p>
            <a:pPr algn="r"/>
            <a:fld id="{EC7D6CE9-A091-4136-93EF-9FF5AB342AF6}" type="slidenum">
              <a:rPr lang="en-US" sz="800" b="1"/>
              <a:pPr algn="r"/>
              <a:t>0</a:t>
            </a:fld>
            <a:endParaRPr lang="en-US" sz="800" b="1"/>
          </a:p>
        </p:txBody>
      </p:sp>
      <p:sp>
        <p:nvSpPr>
          <p:cNvPr id="2053" name="Rectangle 3"/>
          <p:cNvSpPr>
            <a:spLocks noChangeArrowheads="1"/>
          </p:cNvSpPr>
          <p:nvPr/>
        </p:nvSpPr>
        <p:spPr bwMode="auto">
          <a:xfrm>
            <a:off x="0" y="1219200"/>
            <a:ext cx="9144000"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2"/>
              </a:buClr>
              <a:buFont typeface="Tahoma" pitchFamily="34" charset="0"/>
              <a:buNone/>
              <a:defRPr/>
            </a:pPr>
            <a:endParaRPr lang="en-US" sz="800" b="1" dirty="0">
              <a:solidFill>
                <a:srgbClr val="333399"/>
              </a:solidFill>
              <a:latin typeface="Arial Rounded MT Bold" pitchFamily="34" charset="0"/>
            </a:endParaRPr>
          </a:p>
          <a:p>
            <a:pPr algn="ctr">
              <a:defRPr/>
            </a:pPr>
            <a:endParaRPr lang="en-US" sz="2800" b="1" dirty="0">
              <a:solidFill>
                <a:srgbClr val="C00000"/>
              </a:solidFill>
              <a:latin typeface="+mj-lt"/>
            </a:endParaRPr>
          </a:p>
          <a:p>
            <a:pPr algn="ctr">
              <a:defRPr/>
            </a:pPr>
            <a:r>
              <a:rPr lang="en-US" sz="2800" b="1" dirty="0">
                <a:solidFill>
                  <a:srgbClr val="C00000"/>
                </a:solidFill>
              </a:rPr>
              <a:t>Part </a:t>
            </a:r>
            <a:r>
              <a:rPr lang="en-US" sz="2800" b="1" dirty="0" smtClean="0">
                <a:solidFill>
                  <a:srgbClr val="C00000"/>
                </a:solidFill>
              </a:rPr>
              <a:t>II: </a:t>
            </a:r>
            <a:r>
              <a:rPr lang="en-US" sz="2800" b="1" dirty="0" smtClean="0">
                <a:solidFill>
                  <a:srgbClr val="C00000"/>
                </a:solidFill>
                <a:latin typeface="+mj-lt"/>
              </a:rPr>
              <a:t>Forging Legal Alliances to Ensure Fair Housing Enforcement</a:t>
            </a:r>
            <a:endParaRPr lang="en-US" sz="2800" b="1" dirty="0">
              <a:solidFill>
                <a:srgbClr val="C00000"/>
              </a:solidFill>
              <a:latin typeface="+mj-lt"/>
            </a:endParaRPr>
          </a:p>
          <a:p>
            <a:pPr algn="ctr">
              <a:spcBef>
                <a:spcPct val="20000"/>
              </a:spcBef>
              <a:buClr>
                <a:schemeClr val="accent2"/>
              </a:buClr>
              <a:buFont typeface="Tahoma" pitchFamily="34" charset="0"/>
              <a:buNone/>
              <a:defRPr/>
            </a:pPr>
            <a:endParaRPr lang="en-US" sz="2800" dirty="0" smtClean="0">
              <a:solidFill>
                <a:srgbClr val="333399"/>
              </a:solidFill>
              <a:latin typeface="Arial Rounded MT Bold" pitchFamily="34" charset="0"/>
            </a:endParaRPr>
          </a:p>
          <a:p>
            <a:pPr algn="ctr">
              <a:spcBef>
                <a:spcPct val="20000"/>
              </a:spcBef>
              <a:buClr>
                <a:schemeClr val="accent2"/>
              </a:buClr>
              <a:buFont typeface="Tahoma" pitchFamily="34" charset="0"/>
              <a:buNone/>
              <a:defRPr/>
            </a:pPr>
            <a:r>
              <a:rPr lang="en-US" sz="2800" dirty="0" smtClean="0">
                <a:solidFill>
                  <a:srgbClr val="333399"/>
                </a:solidFill>
                <a:latin typeface="Arial Rounded MT Bold" pitchFamily="34" charset="0"/>
              </a:rPr>
              <a:t>December 10, </a:t>
            </a:r>
            <a:r>
              <a:rPr lang="en-US" sz="2800" dirty="0">
                <a:solidFill>
                  <a:srgbClr val="333399"/>
                </a:solidFill>
                <a:latin typeface="Arial Rounded MT Bold" pitchFamily="34" charset="0"/>
              </a:rPr>
              <a:t>2012</a:t>
            </a:r>
          </a:p>
          <a:p>
            <a:pPr algn="ctr">
              <a:spcBef>
                <a:spcPct val="20000"/>
              </a:spcBef>
              <a:buClr>
                <a:schemeClr val="accent2"/>
              </a:buClr>
              <a:buFont typeface="Tahoma" pitchFamily="34" charset="0"/>
              <a:buNone/>
              <a:defRPr/>
            </a:pPr>
            <a:r>
              <a:rPr lang="en-US" sz="2800" dirty="0" smtClean="0">
                <a:solidFill>
                  <a:srgbClr val="333399"/>
                </a:solidFill>
                <a:latin typeface="+mj-lt"/>
              </a:rPr>
              <a:t>3:00P.M. </a:t>
            </a:r>
            <a:r>
              <a:rPr lang="en-US" sz="2800" dirty="0">
                <a:solidFill>
                  <a:srgbClr val="333399"/>
                </a:solidFill>
                <a:latin typeface="+mj-lt"/>
              </a:rPr>
              <a:t>– </a:t>
            </a:r>
            <a:r>
              <a:rPr lang="en-US" sz="2800" dirty="0" smtClean="0">
                <a:solidFill>
                  <a:srgbClr val="333399"/>
                </a:solidFill>
                <a:latin typeface="+mj-lt"/>
              </a:rPr>
              <a:t>4:30P.M. EST</a:t>
            </a:r>
            <a:endParaRPr lang="en-US" sz="2800" dirty="0">
              <a:solidFill>
                <a:srgbClr val="333399"/>
              </a:solidFill>
              <a:latin typeface="+mj-lt"/>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r>
              <a:rPr lang="en-US" sz="2800" dirty="0" smtClean="0">
                <a:solidFill>
                  <a:srgbClr val="333399"/>
                </a:solidFill>
                <a:latin typeface="Arial Rounded MT Bold" pitchFamily="34" charset="0"/>
              </a:rPr>
              <a:t>Presenters</a:t>
            </a:r>
            <a:r>
              <a:rPr lang="en-US" sz="2800" dirty="0">
                <a:solidFill>
                  <a:srgbClr val="333399"/>
                </a:solidFill>
                <a:latin typeface="Arial Rounded MT Bold" pitchFamily="34" charset="0"/>
              </a:rPr>
              <a:t>:  </a:t>
            </a:r>
          </a:p>
          <a:p>
            <a:pPr algn="ctr">
              <a:spcBef>
                <a:spcPct val="20000"/>
              </a:spcBef>
              <a:buClr>
                <a:schemeClr val="accent2"/>
              </a:buClr>
              <a:buFont typeface="Tahoma" pitchFamily="34" charset="0"/>
              <a:buNone/>
              <a:defRPr/>
            </a:pPr>
            <a:r>
              <a:rPr lang="en-US" sz="2800" dirty="0" smtClean="0">
                <a:solidFill>
                  <a:srgbClr val="333399"/>
                </a:solidFill>
                <a:latin typeface="Arial Rounded MT Bold" pitchFamily="34" charset="0"/>
              </a:rPr>
              <a:t>Kim Borowicz </a:t>
            </a:r>
            <a:endParaRPr lang="en-US" sz="2800" dirty="0">
              <a:solidFill>
                <a:srgbClr val="333399"/>
              </a:solidFill>
              <a:latin typeface="Arial Rounded MT Bold" pitchFamily="34" charset="0"/>
            </a:endParaRPr>
          </a:p>
          <a:p>
            <a:pPr algn="ctr">
              <a:spcBef>
                <a:spcPct val="20000"/>
              </a:spcBef>
              <a:buClr>
                <a:schemeClr val="accent2"/>
              </a:buClr>
              <a:buFont typeface="Tahoma" pitchFamily="34" charset="0"/>
              <a:buNone/>
              <a:defRPr/>
            </a:pPr>
            <a:r>
              <a:rPr lang="en-US" sz="2800" dirty="0" smtClean="0">
                <a:solidFill>
                  <a:schemeClr val="accent2"/>
                </a:solidFill>
                <a:latin typeface="Arial Rounded MT Bold" pitchFamily="34" charset="0"/>
              </a:rPr>
              <a:t>Ken Walden </a:t>
            </a:r>
            <a:endParaRPr lang="en-US" sz="2800" b="1" dirty="0">
              <a:solidFill>
                <a:srgbClr val="C00000"/>
              </a:solidFill>
              <a:latin typeface="+mj-lt"/>
            </a:endParaRPr>
          </a:p>
          <a:p>
            <a:pPr algn="ctr">
              <a:spcBef>
                <a:spcPct val="20000"/>
              </a:spcBef>
              <a:buClr>
                <a:schemeClr val="accent2"/>
              </a:buClr>
              <a:buFont typeface="Tahoma" pitchFamily="34" charset="0"/>
              <a:buNone/>
              <a:defRPr/>
            </a:pPr>
            <a:endParaRPr lang="en-US" sz="1000" dirty="0">
              <a:solidFill>
                <a:srgbClr val="333399"/>
              </a:solidFill>
              <a:latin typeface="Arial Rounded MT Bold" pitchFamily="34" charset="0"/>
            </a:endParaRPr>
          </a:p>
          <a:p>
            <a:pPr algn="ctr">
              <a:defRPr/>
            </a:pPr>
            <a:endParaRPr lang="en-US" sz="10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2400" dirty="0">
              <a:solidFill>
                <a:schemeClr val="accent2"/>
              </a:solidFill>
              <a:latin typeface="Arial Rounded MT Bold" pitchFamily="34" charset="0"/>
            </a:endParaRPr>
          </a:p>
        </p:txBody>
      </p:sp>
    </p:spTree>
    <p:extLst>
      <p:ext uri="{BB962C8B-B14F-4D97-AF65-F5344CB8AC3E}">
        <p14:creationId xmlns:p14="http://schemas.microsoft.com/office/powerpoint/2010/main" val="2875034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792162"/>
          </a:xfrm>
        </p:spPr>
        <p:txBody>
          <a:bodyPr/>
          <a:lstStyle/>
          <a:p>
            <a:r>
              <a:rPr lang="en-US" dirty="0" smtClean="0">
                <a:effectLst>
                  <a:outerShdw blurRad="38100" dist="38100" dir="2700000" algn="tl">
                    <a:srgbClr val="000000">
                      <a:alpha val="43137"/>
                    </a:srgbClr>
                  </a:outerShdw>
                </a:effectLst>
              </a:rPr>
              <a:t>Managing the Relationship with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Lawyers, cont’d.</a:t>
            </a:r>
            <a:endParaRPr lang="en-US" dirty="0"/>
          </a:p>
        </p:txBody>
      </p:sp>
      <p:sp>
        <p:nvSpPr>
          <p:cNvPr id="6" name="Rectangle 3"/>
          <p:cNvSpPr txBox="1">
            <a:spLocks noChangeArrowheads="1"/>
          </p:cNvSpPr>
          <p:nvPr/>
        </p:nvSpPr>
        <p:spPr bwMode="auto">
          <a:xfrm>
            <a:off x="304800" y="1295400"/>
            <a:ext cx="88392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marL="57150" indent="0">
              <a:buNone/>
            </a:pPr>
            <a:r>
              <a:rPr lang="en-US" dirty="0">
                <a:solidFill>
                  <a:srgbClr val="000000"/>
                </a:solidFill>
              </a:rPr>
              <a:t>Question: How do you initiate positive relationships with lawyers?</a:t>
            </a:r>
          </a:p>
          <a:p>
            <a:pPr marL="571500" indent="-514350">
              <a:buClrTx/>
              <a:buFont typeface="+mj-lt"/>
              <a:buAutoNum type="alphaLcParenR"/>
            </a:pPr>
            <a:r>
              <a:rPr lang="en-US" dirty="0" smtClean="0">
                <a:solidFill>
                  <a:srgbClr val="000000"/>
                </a:solidFill>
              </a:rPr>
              <a:t>Forget it, it is not possible – lawyers are too stuffy, dull, and full of themselves</a:t>
            </a:r>
          </a:p>
          <a:p>
            <a:pPr marL="571500" indent="-514350">
              <a:buClrTx/>
              <a:buFont typeface="+mj-lt"/>
              <a:buAutoNum type="alphaLcParenR"/>
            </a:pPr>
            <a:r>
              <a:rPr lang="en-US" dirty="0" smtClean="0">
                <a:solidFill>
                  <a:srgbClr val="000000"/>
                </a:solidFill>
              </a:rPr>
              <a:t>Be clear, concise, and specific about what you need</a:t>
            </a:r>
          </a:p>
          <a:p>
            <a:pPr marL="571500" indent="-514350">
              <a:buClrTx/>
              <a:buFont typeface="+mj-lt"/>
              <a:buAutoNum type="alphaLcParenR"/>
            </a:pPr>
            <a:r>
              <a:rPr lang="en-US" dirty="0" smtClean="0">
                <a:solidFill>
                  <a:srgbClr val="000000"/>
                </a:solidFill>
              </a:rPr>
              <a:t>Do background work before making contact with lawyer to demonstrate need and the issue’s importance</a:t>
            </a:r>
          </a:p>
          <a:p>
            <a:pPr marL="514350" indent="-514350">
              <a:buClrTx/>
              <a:buFont typeface="+mj-lt"/>
              <a:buAutoNum type="alphaLcParenR"/>
            </a:pPr>
            <a:endParaRPr lang="en-US" dirty="0">
              <a:solidFill>
                <a:srgbClr val="000000"/>
              </a:solidFill>
            </a:endParaRPr>
          </a:p>
        </p:txBody>
      </p:sp>
    </p:spTree>
    <p:extLst>
      <p:ext uri="{BB962C8B-B14F-4D97-AF65-F5344CB8AC3E}">
        <p14:creationId xmlns:p14="http://schemas.microsoft.com/office/powerpoint/2010/main" val="39880677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Managing the Relationship with Lawyers, cont’d. 2</a:t>
            </a:r>
            <a:endParaRPr lang="en-US" dirty="0"/>
          </a:p>
        </p:txBody>
      </p:sp>
      <p:sp>
        <p:nvSpPr>
          <p:cNvPr id="3" name="Content Placeholder 2"/>
          <p:cNvSpPr>
            <a:spLocks noGrp="1"/>
          </p:cNvSpPr>
          <p:nvPr>
            <p:ph idx="1"/>
          </p:nvPr>
        </p:nvSpPr>
        <p:spPr>
          <a:xfrm>
            <a:off x="152400" y="1447800"/>
            <a:ext cx="8991600" cy="4648200"/>
          </a:xfrm>
        </p:spPr>
        <p:txBody>
          <a:bodyPr/>
          <a:lstStyle/>
          <a:p>
            <a:pPr>
              <a:buNone/>
            </a:pPr>
            <a:r>
              <a:rPr lang="en-US" dirty="0" smtClean="0"/>
              <a:t>Question: </a:t>
            </a:r>
          </a:p>
          <a:p>
            <a:pPr>
              <a:buNone/>
            </a:pPr>
            <a:r>
              <a:rPr lang="en-US" dirty="0" smtClean="0"/>
              <a:t>After relationship is established, what should CILs do?</a:t>
            </a:r>
          </a:p>
        </p:txBody>
      </p:sp>
      <p:sp>
        <p:nvSpPr>
          <p:cNvPr id="4" name="Slide Number Placeholder 3"/>
          <p:cNvSpPr>
            <a:spLocks noGrp="1"/>
          </p:cNvSpPr>
          <p:nvPr>
            <p:ph type="sldNum" sz="quarter" idx="10"/>
          </p:nvPr>
        </p:nvSpPr>
        <p:spPr/>
        <p:txBody>
          <a:bodyPr/>
          <a:lstStyle/>
          <a:p>
            <a:fld id="{E845F1E0-072B-4482-A55C-C9459BF73A59}" type="slidenum">
              <a:rPr lang="en-US" smtClean="0"/>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Managing the Relationship with Lawyers, cont’d. </a:t>
            </a:r>
            <a:r>
              <a:rPr lang="en-US" dirty="0">
                <a:effectLst>
                  <a:outerShdw blurRad="38100" dist="38100" dir="2700000" algn="tl">
                    <a:srgbClr val="000000">
                      <a:alpha val="43137"/>
                    </a:srgbClr>
                  </a:outerShdw>
                </a:effectLst>
              </a:rPr>
              <a:t>3</a:t>
            </a:r>
            <a:endParaRPr lang="en-US" dirty="0"/>
          </a:p>
        </p:txBody>
      </p:sp>
      <p:sp>
        <p:nvSpPr>
          <p:cNvPr id="3" name="Content Placeholder 2"/>
          <p:cNvSpPr>
            <a:spLocks noGrp="1"/>
          </p:cNvSpPr>
          <p:nvPr>
            <p:ph idx="1"/>
          </p:nvPr>
        </p:nvSpPr>
        <p:spPr>
          <a:xfrm>
            <a:off x="228600" y="1371600"/>
            <a:ext cx="8991600" cy="4648200"/>
          </a:xfrm>
        </p:spPr>
        <p:txBody>
          <a:bodyPr/>
          <a:lstStyle/>
          <a:p>
            <a:pPr>
              <a:buNone/>
            </a:pPr>
            <a:r>
              <a:rPr lang="en-US" dirty="0"/>
              <a:t>Question: </a:t>
            </a:r>
            <a:r>
              <a:rPr lang="en-US" dirty="0" smtClean="0"/>
              <a:t>After </a:t>
            </a:r>
            <a:r>
              <a:rPr lang="en-US" dirty="0"/>
              <a:t>relationship is established, what should CILs do?</a:t>
            </a:r>
          </a:p>
          <a:p>
            <a:pPr marL="914400" lvl="1" indent="-457200">
              <a:buFont typeface="+mj-lt"/>
              <a:buAutoNum type="alphaLcParenR"/>
            </a:pPr>
            <a:r>
              <a:rPr lang="en-US" sz="2800" dirty="0" smtClean="0">
                <a:solidFill>
                  <a:schemeClr val="tx1"/>
                </a:solidFill>
              </a:rPr>
              <a:t>A happy dance</a:t>
            </a:r>
          </a:p>
          <a:p>
            <a:pPr marL="914400" lvl="1" indent="-457200">
              <a:buFont typeface="+mj-lt"/>
              <a:buAutoNum type="alphaLcParenR"/>
            </a:pPr>
            <a:r>
              <a:rPr lang="en-US" sz="2800" dirty="0" smtClean="0">
                <a:solidFill>
                  <a:schemeClr val="tx1"/>
                </a:solidFill>
              </a:rPr>
              <a:t>Educate lawyer about independent living 	     philosophy</a:t>
            </a:r>
          </a:p>
          <a:p>
            <a:pPr marL="914400" lvl="1" indent="-457200">
              <a:buFont typeface="+mj-lt"/>
              <a:buAutoNum type="alphaLcParenR"/>
            </a:pPr>
            <a:r>
              <a:rPr lang="en-US" sz="2800" dirty="0" smtClean="0">
                <a:solidFill>
                  <a:schemeClr val="tx1"/>
                </a:solidFill>
              </a:rPr>
              <a:t>Insist that lawyer work “with” the CIL rather 	     than “for” the CIL</a:t>
            </a:r>
          </a:p>
          <a:p>
            <a:pPr marL="914400" lvl="1" indent="-457200">
              <a:buFont typeface="+mj-lt"/>
              <a:buAutoNum type="alphaLcParenR"/>
            </a:pPr>
            <a:r>
              <a:rPr lang="en-US" sz="2800" dirty="0" smtClean="0">
                <a:solidFill>
                  <a:schemeClr val="tx1"/>
                </a:solidFill>
              </a:rPr>
              <a:t>Take the lawyer to lunch</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fld id="{E845F1E0-072B-4482-A55C-C9459BF73A59}" type="slidenum">
              <a:rPr lang="en-US" smtClean="0"/>
              <a:pPr/>
              <a:t>11</a:t>
            </a:fld>
            <a:endParaRPr lang="en-US"/>
          </a:p>
        </p:txBody>
      </p:sp>
    </p:spTree>
    <p:extLst>
      <p:ext uri="{BB962C8B-B14F-4D97-AF65-F5344CB8AC3E}">
        <p14:creationId xmlns:p14="http://schemas.microsoft.com/office/powerpoint/2010/main" val="1840201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Questions??</a:t>
            </a:r>
          </a:p>
        </p:txBody>
      </p:sp>
      <p:sp>
        <p:nvSpPr>
          <p:cNvPr id="22531" name="Content Placeholder 2"/>
          <p:cNvSpPr>
            <a:spLocks noGrp="1"/>
          </p:cNvSpPr>
          <p:nvPr>
            <p:ph idx="1"/>
          </p:nvPr>
        </p:nvSpPr>
        <p:spPr/>
        <p:txBody>
          <a:bodyPr/>
          <a:lstStyle/>
          <a:p>
            <a:r>
              <a:rPr lang="en-US" dirty="0" smtClean="0"/>
              <a:t>Use the chat window on your screen to type in your questions</a:t>
            </a:r>
          </a:p>
          <a:p>
            <a:r>
              <a:rPr lang="en-US" dirty="0" smtClean="0"/>
              <a:t>Or press the number 7 on your telephone keypad to signal the operator</a:t>
            </a:r>
          </a:p>
        </p:txBody>
      </p:sp>
    </p:spTree>
    <p:extLst>
      <p:ext uri="{BB962C8B-B14F-4D97-AF65-F5344CB8AC3E}">
        <p14:creationId xmlns:p14="http://schemas.microsoft.com/office/powerpoint/2010/main" val="1667474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Check</a:t>
            </a:r>
            <a:endParaRPr lang="en-US" dirty="0"/>
          </a:p>
        </p:txBody>
      </p:sp>
      <p:sp>
        <p:nvSpPr>
          <p:cNvPr id="3" name="Content Placeholder 2"/>
          <p:cNvSpPr>
            <a:spLocks noGrp="1"/>
          </p:cNvSpPr>
          <p:nvPr>
            <p:ph idx="1"/>
          </p:nvPr>
        </p:nvSpPr>
        <p:spPr>
          <a:xfrm>
            <a:off x="304800" y="1219200"/>
            <a:ext cx="8305800" cy="4648200"/>
          </a:xfrm>
        </p:spPr>
        <p:txBody>
          <a:bodyPr/>
          <a:lstStyle/>
          <a:p>
            <a:pPr>
              <a:buNone/>
            </a:pPr>
            <a:r>
              <a:rPr lang="en-US" dirty="0" smtClean="0">
                <a:solidFill>
                  <a:srgbClr val="000000"/>
                </a:solidFill>
              </a:rPr>
              <a:t>Lawyers sometimes cannot handle matters due to conflicts.  </a:t>
            </a:r>
          </a:p>
          <a:p>
            <a:pPr>
              <a:buNone/>
            </a:pPr>
            <a:endParaRPr lang="en-US" dirty="0" smtClean="0">
              <a:solidFill>
                <a:srgbClr val="000000"/>
              </a:solidFill>
            </a:endParaRPr>
          </a:p>
          <a:p>
            <a:pPr>
              <a:buNone/>
            </a:pPr>
            <a:r>
              <a:rPr lang="en-US" dirty="0" smtClean="0">
                <a:solidFill>
                  <a:srgbClr val="000000"/>
                </a:solidFill>
              </a:rPr>
              <a:t>Question: What does this mean?</a:t>
            </a:r>
          </a:p>
          <a:p>
            <a:endParaRPr lang="en-US" dirty="0"/>
          </a:p>
        </p:txBody>
      </p:sp>
      <p:sp>
        <p:nvSpPr>
          <p:cNvPr id="4" name="Slide Number Placeholder 3"/>
          <p:cNvSpPr>
            <a:spLocks noGrp="1"/>
          </p:cNvSpPr>
          <p:nvPr>
            <p:ph type="sldNum" sz="quarter" idx="10"/>
          </p:nvPr>
        </p:nvSpPr>
        <p:spPr/>
        <p:txBody>
          <a:bodyPr/>
          <a:lstStyle/>
          <a:p>
            <a:fld id="{E845F1E0-072B-4482-A55C-C9459BF73A59}" type="slidenum">
              <a:rPr lang="en-US" smtClean="0"/>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Challenges			</a:t>
            </a:r>
            <a:endParaRPr lang="en-US" dirty="0"/>
          </a:p>
        </p:txBody>
      </p:sp>
      <p:sp>
        <p:nvSpPr>
          <p:cNvPr id="3" name="Content Placeholder 2"/>
          <p:cNvSpPr>
            <a:spLocks noGrp="1"/>
          </p:cNvSpPr>
          <p:nvPr>
            <p:ph idx="1"/>
          </p:nvPr>
        </p:nvSpPr>
        <p:spPr>
          <a:xfrm>
            <a:off x="457200" y="1219200"/>
            <a:ext cx="8610600" cy="4648200"/>
          </a:xfrm>
        </p:spPr>
        <p:txBody>
          <a:bodyPr/>
          <a:lstStyle/>
          <a:p>
            <a:pPr marL="0" lvl="2" indent="0">
              <a:buClr>
                <a:schemeClr val="accent2"/>
              </a:buClr>
              <a:buNone/>
            </a:pPr>
            <a:r>
              <a:rPr lang="en-US" sz="2800" dirty="0">
                <a:solidFill>
                  <a:srgbClr val="000000"/>
                </a:solidFill>
              </a:rPr>
              <a:t>Question: </a:t>
            </a:r>
            <a:endParaRPr lang="en-US" sz="2800" dirty="0" smtClean="0">
              <a:solidFill>
                <a:srgbClr val="000000"/>
              </a:solidFill>
            </a:endParaRPr>
          </a:p>
          <a:p>
            <a:pPr marL="0" lvl="2" indent="0">
              <a:buClr>
                <a:schemeClr val="accent2"/>
              </a:buClr>
              <a:buNone/>
            </a:pPr>
            <a:r>
              <a:rPr lang="en-US" sz="2800" dirty="0" smtClean="0">
                <a:solidFill>
                  <a:srgbClr val="000000"/>
                </a:solidFill>
              </a:rPr>
              <a:t>What </a:t>
            </a:r>
            <a:r>
              <a:rPr lang="en-US" sz="2800" dirty="0">
                <a:solidFill>
                  <a:srgbClr val="000000"/>
                </a:solidFill>
              </a:rPr>
              <a:t>are the challenges of adding a legal component to the CIL’s work</a:t>
            </a:r>
            <a:r>
              <a:rPr lang="en-US" sz="2800" dirty="0" smtClean="0">
                <a:solidFill>
                  <a:srgbClr val="000000"/>
                </a:solidFill>
              </a:rPr>
              <a:t>?</a:t>
            </a:r>
          </a:p>
        </p:txBody>
      </p:sp>
    </p:spTree>
    <p:extLst>
      <p:ext uri="{BB962C8B-B14F-4D97-AF65-F5344CB8AC3E}">
        <p14:creationId xmlns:p14="http://schemas.microsoft.com/office/powerpoint/2010/main" val="100284992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Challenges, cont’d.			</a:t>
            </a:r>
            <a:endParaRPr lang="en-US" dirty="0"/>
          </a:p>
        </p:txBody>
      </p:sp>
      <p:sp>
        <p:nvSpPr>
          <p:cNvPr id="3" name="Content Placeholder 2"/>
          <p:cNvSpPr>
            <a:spLocks noGrp="1"/>
          </p:cNvSpPr>
          <p:nvPr>
            <p:ph idx="1"/>
          </p:nvPr>
        </p:nvSpPr>
        <p:spPr>
          <a:xfrm>
            <a:off x="304800" y="1219200"/>
            <a:ext cx="8610600" cy="4648200"/>
          </a:xfrm>
        </p:spPr>
        <p:txBody>
          <a:bodyPr/>
          <a:lstStyle/>
          <a:p>
            <a:pPr marL="0" lvl="2" indent="0">
              <a:buClr>
                <a:schemeClr val="accent2"/>
              </a:buClr>
              <a:buNone/>
            </a:pPr>
            <a:r>
              <a:rPr lang="en-US" sz="2800" dirty="0">
                <a:solidFill>
                  <a:srgbClr val="000000"/>
                </a:solidFill>
              </a:rPr>
              <a:t>Question: </a:t>
            </a:r>
            <a:r>
              <a:rPr lang="en-US" sz="2800" dirty="0" smtClean="0">
                <a:solidFill>
                  <a:srgbClr val="000000"/>
                </a:solidFill>
              </a:rPr>
              <a:t>What </a:t>
            </a:r>
            <a:r>
              <a:rPr lang="en-US" sz="2800" dirty="0">
                <a:solidFill>
                  <a:srgbClr val="000000"/>
                </a:solidFill>
              </a:rPr>
              <a:t>are the challenges of adding a legal component to the CIL’s work?</a:t>
            </a:r>
          </a:p>
          <a:p>
            <a:pPr marL="857250" lvl="1" indent="-457200">
              <a:buFont typeface="+mj-lt"/>
              <a:buAutoNum type="alphaLcParenR"/>
            </a:pPr>
            <a:r>
              <a:rPr lang="en-US" sz="2800" dirty="0" smtClean="0">
                <a:solidFill>
                  <a:schemeClr val="tx1"/>
                </a:solidFill>
              </a:rPr>
              <a:t>Funding</a:t>
            </a:r>
            <a:endParaRPr lang="en-US" sz="2800" dirty="0">
              <a:solidFill>
                <a:schemeClr val="tx1"/>
              </a:solidFill>
            </a:endParaRPr>
          </a:p>
          <a:p>
            <a:pPr marL="857250" lvl="1" indent="-457200">
              <a:buFont typeface="+mj-lt"/>
              <a:buAutoNum type="alphaLcParenR"/>
            </a:pPr>
            <a:r>
              <a:rPr lang="en-US" sz="2800" dirty="0">
                <a:solidFill>
                  <a:schemeClr val="tx1"/>
                </a:solidFill>
              </a:rPr>
              <a:t>D</a:t>
            </a:r>
            <a:r>
              <a:rPr lang="en-US" sz="2800" dirty="0" smtClean="0">
                <a:solidFill>
                  <a:schemeClr val="tx1"/>
                </a:solidFill>
              </a:rPr>
              <a:t>eciding </a:t>
            </a:r>
            <a:r>
              <a:rPr lang="en-US" sz="2800" dirty="0">
                <a:solidFill>
                  <a:schemeClr val="tx1"/>
                </a:solidFill>
              </a:rPr>
              <a:t>the focus for legal work</a:t>
            </a:r>
          </a:p>
          <a:p>
            <a:pPr marL="857250" lvl="1" indent="-457200">
              <a:buFont typeface="+mj-lt"/>
              <a:buAutoNum type="alphaLcParenR"/>
            </a:pPr>
            <a:r>
              <a:rPr lang="en-US" sz="2800" dirty="0">
                <a:solidFill>
                  <a:schemeClr val="tx1"/>
                </a:solidFill>
              </a:rPr>
              <a:t>M</a:t>
            </a:r>
            <a:r>
              <a:rPr lang="en-US" sz="2800" dirty="0" smtClean="0">
                <a:solidFill>
                  <a:schemeClr val="tx1"/>
                </a:solidFill>
              </a:rPr>
              <a:t>aintaining </a:t>
            </a:r>
            <a:r>
              <a:rPr lang="en-US" sz="2800" dirty="0">
                <a:solidFill>
                  <a:schemeClr val="tx1"/>
                </a:solidFill>
              </a:rPr>
              <a:t>the focus</a:t>
            </a:r>
          </a:p>
          <a:p>
            <a:pPr marL="857250" lvl="1" indent="-457200">
              <a:buFont typeface="+mj-lt"/>
              <a:buAutoNum type="alphaLcParenR"/>
            </a:pPr>
            <a:r>
              <a:rPr lang="en-US" sz="2800" dirty="0">
                <a:solidFill>
                  <a:schemeClr val="tx1"/>
                </a:solidFill>
              </a:rPr>
              <a:t>I</a:t>
            </a:r>
            <a:r>
              <a:rPr lang="en-US" sz="2800" dirty="0" smtClean="0">
                <a:solidFill>
                  <a:schemeClr val="tx1"/>
                </a:solidFill>
              </a:rPr>
              <a:t>t </a:t>
            </a:r>
            <a:r>
              <a:rPr lang="en-US" sz="2800" dirty="0">
                <a:solidFill>
                  <a:schemeClr val="tx1"/>
                </a:solidFill>
              </a:rPr>
              <a:t>is not like on TV</a:t>
            </a:r>
          </a:p>
          <a:p>
            <a:pPr marL="857250" lvl="1" indent="-457200">
              <a:buFont typeface="+mj-lt"/>
              <a:buAutoNum type="alphaLcParenR"/>
            </a:pPr>
            <a:r>
              <a:rPr lang="en-US" sz="2800" dirty="0" smtClean="0">
                <a:solidFill>
                  <a:schemeClr val="tx1"/>
                </a:solidFill>
              </a:rPr>
              <a:t>Patience</a:t>
            </a:r>
            <a:endParaRPr lang="en-US" sz="3200" dirty="0">
              <a:solidFill>
                <a:schemeClr val="tx1"/>
              </a:solidFill>
            </a:endParaRPr>
          </a:p>
        </p:txBody>
      </p:sp>
    </p:spTree>
    <p:extLst>
      <p:ext uri="{BB962C8B-B14F-4D97-AF65-F5344CB8AC3E}">
        <p14:creationId xmlns:p14="http://schemas.microsoft.com/office/powerpoint/2010/main" val="142864224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effectLst>
                  <a:outerShdw blurRad="38100" dist="38100" dir="2700000" algn="tl">
                    <a:srgbClr val="000000">
                      <a:alpha val="43137"/>
                    </a:srgbClr>
                  </a:outerShdw>
                </a:effectLst>
              </a:rPr>
              <a:t>Challenges, cont’d. 2</a:t>
            </a:r>
            <a:endParaRPr lang="en-US" dirty="0"/>
          </a:p>
        </p:txBody>
      </p:sp>
      <p:sp>
        <p:nvSpPr>
          <p:cNvPr id="6" name="Rectangle 3"/>
          <p:cNvSpPr txBox="1">
            <a:spLocks noChangeArrowheads="1"/>
          </p:cNvSpPr>
          <p:nvPr/>
        </p:nvSpPr>
        <p:spPr bwMode="auto">
          <a:xfrm>
            <a:off x="304800" y="1143000"/>
            <a:ext cx="86106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smtClean="0">
                <a:solidFill>
                  <a:srgbClr val="000000"/>
                </a:solidFill>
              </a:rPr>
              <a:t>Question: </a:t>
            </a:r>
          </a:p>
          <a:p>
            <a:pPr>
              <a:buClr>
                <a:srgbClr val="333399"/>
              </a:buClr>
              <a:buNone/>
            </a:pPr>
            <a:r>
              <a:rPr lang="en-US" dirty="0" smtClean="0">
                <a:solidFill>
                  <a:srgbClr val="000000"/>
                </a:solidFill>
              </a:rPr>
              <a:t>How can a CIL fund legal work?</a:t>
            </a:r>
          </a:p>
        </p:txBody>
      </p:sp>
    </p:spTree>
    <p:extLst>
      <p:ext uri="{BB962C8B-B14F-4D97-AF65-F5344CB8AC3E}">
        <p14:creationId xmlns:p14="http://schemas.microsoft.com/office/powerpoint/2010/main" val="10028499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effectLst>
                  <a:outerShdw blurRad="38100" dist="38100" dir="2700000" algn="tl">
                    <a:srgbClr val="000000">
                      <a:alpha val="43137"/>
                    </a:srgbClr>
                  </a:outerShdw>
                </a:effectLst>
              </a:rPr>
              <a:t>Challenges, cont’d. 3</a:t>
            </a:r>
            <a:endParaRPr lang="en-US" dirty="0"/>
          </a:p>
        </p:txBody>
      </p:sp>
      <p:sp>
        <p:nvSpPr>
          <p:cNvPr id="6" name="Rectangle 3"/>
          <p:cNvSpPr txBox="1">
            <a:spLocks noChangeArrowheads="1"/>
          </p:cNvSpPr>
          <p:nvPr/>
        </p:nvSpPr>
        <p:spPr bwMode="auto">
          <a:xfrm>
            <a:off x="304800" y="1143000"/>
            <a:ext cx="86106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a:solidFill>
                  <a:srgbClr val="000000"/>
                </a:solidFill>
              </a:rPr>
              <a:t>Question: </a:t>
            </a:r>
            <a:r>
              <a:rPr lang="en-US" dirty="0" smtClean="0">
                <a:solidFill>
                  <a:srgbClr val="000000"/>
                </a:solidFill>
              </a:rPr>
              <a:t>How </a:t>
            </a:r>
            <a:r>
              <a:rPr lang="en-US" dirty="0">
                <a:solidFill>
                  <a:srgbClr val="000000"/>
                </a:solidFill>
              </a:rPr>
              <a:t>can a CIL fund legal work?</a:t>
            </a:r>
          </a:p>
          <a:p>
            <a:pPr marL="914400" lvl="1" indent="-514350">
              <a:buFont typeface="+mj-lt"/>
              <a:buAutoNum type="alphaLcParenR"/>
            </a:pPr>
            <a:r>
              <a:rPr lang="en-US" sz="2800" dirty="0" smtClean="0">
                <a:solidFill>
                  <a:schemeClr val="tx1"/>
                </a:solidFill>
              </a:rPr>
              <a:t>Grants</a:t>
            </a:r>
          </a:p>
          <a:p>
            <a:pPr marL="914400" lvl="1" indent="-514350">
              <a:buFont typeface="+mj-lt"/>
              <a:buAutoNum type="alphaLcParenR"/>
            </a:pPr>
            <a:r>
              <a:rPr lang="en-US" sz="2800" dirty="0">
                <a:solidFill>
                  <a:schemeClr val="tx1"/>
                </a:solidFill>
              </a:rPr>
              <a:t>F</a:t>
            </a:r>
            <a:r>
              <a:rPr lang="en-US" sz="2800" dirty="0" smtClean="0">
                <a:solidFill>
                  <a:schemeClr val="tx1"/>
                </a:solidFill>
              </a:rPr>
              <a:t>inancial support from law firms</a:t>
            </a:r>
          </a:p>
          <a:p>
            <a:pPr marL="914400" lvl="1" indent="-514350">
              <a:buFont typeface="+mj-lt"/>
              <a:buAutoNum type="alphaLcParenR"/>
            </a:pPr>
            <a:r>
              <a:rPr lang="en-US" sz="2800" dirty="0">
                <a:solidFill>
                  <a:schemeClr val="tx1"/>
                </a:solidFill>
              </a:rPr>
              <a:t>W</a:t>
            </a:r>
            <a:r>
              <a:rPr lang="en-US" sz="2800" dirty="0" smtClean="0">
                <a:solidFill>
                  <a:schemeClr val="tx1"/>
                </a:solidFill>
              </a:rPr>
              <a:t>inning cases (attorneys’ fees)</a:t>
            </a:r>
          </a:p>
          <a:p>
            <a:pPr marL="914400" lvl="1" indent="-514350">
              <a:buFont typeface="+mj-lt"/>
              <a:buAutoNum type="alphaLcParenR"/>
            </a:pPr>
            <a:r>
              <a:rPr lang="en-US" sz="2800" dirty="0" smtClean="0">
                <a:solidFill>
                  <a:schemeClr val="tx1"/>
                </a:solidFill>
              </a:rPr>
              <a:t>Bake sale</a:t>
            </a:r>
          </a:p>
          <a:p>
            <a:pPr marL="914400" lvl="1" indent="-514350">
              <a:buFont typeface="+mj-lt"/>
              <a:buAutoNum type="alphaLcParenR"/>
            </a:pPr>
            <a:r>
              <a:rPr lang="en-US" sz="2800" dirty="0">
                <a:solidFill>
                  <a:schemeClr val="tx1"/>
                </a:solidFill>
              </a:rPr>
              <a:t>F</a:t>
            </a:r>
            <a:r>
              <a:rPr lang="en-US" sz="2800" dirty="0" smtClean="0">
                <a:solidFill>
                  <a:schemeClr val="tx1"/>
                </a:solidFill>
              </a:rPr>
              <a:t>ellowships</a:t>
            </a:r>
            <a:endParaRPr lang="en-US" sz="2800" dirty="0">
              <a:solidFill>
                <a:schemeClr val="tx1"/>
              </a:solidFill>
            </a:endParaRPr>
          </a:p>
        </p:txBody>
      </p:sp>
    </p:spTree>
    <p:extLst>
      <p:ext uri="{BB962C8B-B14F-4D97-AF65-F5344CB8AC3E}">
        <p14:creationId xmlns:p14="http://schemas.microsoft.com/office/powerpoint/2010/main" val="98845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Questions??</a:t>
            </a:r>
          </a:p>
        </p:txBody>
      </p:sp>
      <p:sp>
        <p:nvSpPr>
          <p:cNvPr id="22531" name="Content Placeholder 2"/>
          <p:cNvSpPr>
            <a:spLocks noGrp="1"/>
          </p:cNvSpPr>
          <p:nvPr>
            <p:ph idx="1"/>
          </p:nvPr>
        </p:nvSpPr>
        <p:spPr/>
        <p:txBody>
          <a:bodyPr/>
          <a:lstStyle/>
          <a:p>
            <a:r>
              <a:rPr lang="en-US" dirty="0" smtClean="0"/>
              <a:t>Use the chat window on your screen to type in your questions</a:t>
            </a:r>
          </a:p>
          <a:p>
            <a:r>
              <a:rPr lang="en-US" dirty="0" smtClean="0"/>
              <a:t>Or press the number 7 on your telephone keypad to signal the operator</a:t>
            </a:r>
          </a:p>
        </p:txBody>
      </p:sp>
    </p:spTree>
    <p:extLst>
      <p:ext uri="{BB962C8B-B14F-4D97-AF65-F5344CB8AC3E}">
        <p14:creationId xmlns:p14="http://schemas.microsoft.com/office/powerpoint/2010/main" val="1667474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10"/>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0354A704-71F8-4D5D-9192-DC83D183B8B7}" type="slidenum">
              <a:rPr lang="en-US" smtClean="0">
                <a:solidFill>
                  <a:schemeClr val="bg1"/>
                </a:solidFill>
                <a:latin typeface="Arial" charset="0"/>
              </a:rPr>
              <a:pPr eaLnBrk="1" hangingPunct="1">
                <a:defRPr/>
              </a:pPr>
              <a:t>1</a:t>
            </a:fld>
            <a:endParaRPr lang="en-US" smtClean="0">
              <a:solidFill>
                <a:schemeClr val="bg1"/>
              </a:solidFill>
              <a:latin typeface="Arial" charset="0"/>
            </a:endParaRPr>
          </a:p>
        </p:txBody>
      </p:sp>
      <p:sp>
        <p:nvSpPr>
          <p:cNvPr id="27652" name="Rectangle 2"/>
          <p:cNvSpPr>
            <a:spLocks noChangeArrowheads="1"/>
          </p:cNvSpPr>
          <p:nvPr/>
        </p:nvSpPr>
        <p:spPr bwMode="auto">
          <a:xfrm>
            <a:off x="76200" y="282575"/>
            <a:ext cx="93726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sz="2600" b="1" dirty="0" smtClean="0">
                <a:solidFill>
                  <a:schemeClr val="accent2"/>
                </a:solidFill>
                <a:effectLst>
                  <a:outerShdw blurRad="38100" dist="38100" dir="2700000" algn="tl">
                    <a:srgbClr val="C0C0C0"/>
                  </a:outerShdw>
                </a:effectLst>
                <a:latin typeface="Arial Rounded MT Bold" pitchFamily="34" charset="0"/>
              </a:rPr>
              <a:t>New Community Opportunities Center Presents</a:t>
            </a:r>
            <a:r>
              <a:rPr lang="en-US" sz="2600" b="1" dirty="0">
                <a:solidFill>
                  <a:schemeClr val="accent2"/>
                </a:solidFill>
                <a:effectLst>
                  <a:outerShdw blurRad="38100" dist="38100" dir="2700000" algn="tl">
                    <a:srgbClr val="C0C0C0"/>
                  </a:outerShdw>
                </a:effectLst>
                <a:latin typeface="Arial Rounded MT Bold" pitchFamily="34" charset="0"/>
              </a:rPr>
              <a:t>… </a:t>
            </a:r>
          </a:p>
          <a:p>
            <a:pPr>
              <a:defRPr/>
            </a:pPr>
            <a:r>
              <a:rPr lang="en-US" sz="2600" b="1" i="1" dirty="0" smtClean="0">
                <a:solidFill>
                  <a:schemeClr val="accent2"/>
                </a:solidFill>
                <a:effectLst>
                  <a:outerShdw blurRad="38100" dist="38100" dir="2700000" algn="tl">
                    <a:srgbClr val="C0C0C0"/>
                  </a:outerShdw>
                </a:effectLst>
                <a:latin typeface="Arial Rounded MT Bold" pitchFamily="34" charset="0"/>
              </a:rPr>
              <a:t>Effective Partnerships to Increase Accessible, Affordable, Integrated Housing</a:t>
            </a:r>
            <a:endParaRPr lang="en-US" sz="2600" b="1" i="1" dirty="0">
              <a:solidFill>
                <a:schemeClr val="accent2"/>
              </a:solidFill>
              <a:effectLst>
                <a:outerShdw blurRad="38100" dist="38100" dir="2700000" algn="tl">
                  <a:srgbClr val="C0C0C0"/>
                </a:outerShdw>
              </a:effectLst>
              <a:latin typeface="Arial Rounded MT Bold" pitchFamily="34" charset="0"/>
            </a:endParaRPr>
          </a:p>
        </p:txBody>
      </p:sp>
      <p:sp>
        <p:nvSpPr>
          <p:cNvPr id="2052" name="Rectangle 6"/>
          <p:cNvSpPr>
            <a:spLocks noChangeArrowheads="1"/>
          </p:cNvSpPr>
          <p:nvPr/>
        </p:nvSpPr>
        <p:spPr bwMode="auto">
          <a:xfrm>
            <a:off x="8305800" y="6381750"/>
            <a:ext cx="609600" cy="247650"/>
          </a:xfrm>
          <a:prstGeom prst="rect">
            <a:avLst/>
          </a:prstGeom>
          <a:noFill/>
          <a:ln w="9525">
            <a:noFill/>
            <a:miter lim="800000"/>
            <a:headEnd/>
            <a:tailEnd/>
          </a:ln>
        </p:spPr>
        <p:txBody>
          <a:bodyPr/>
          <a:lstStyle/>
          <a:p>
            <a:pPr algn="r"/>
            <a:fld id="{EC7D6CE9-A091-4136-93EF-9FF5AB342AF6}" type="slidenum">
              <a:rPr lang="en-US" sz="800" b="1"/>
              <a:pPr algn="r"/>
              <a:t>1</a:t>
            </a:fld>
            <a:endParaRPr lang="en-US" sz="800" b="1"/>
          </a:p>
        </p:txBody>
      </p:sp>
      <p:sp>
        <p:nvSpPr>
          <p:cNvPr id="2053" name="Rectangle 3"/>
          <p:cNvSpPr>
            <a:spLocks noChangeArrowheads="1"/>
          </p:cNvSpPr>
          <p:nvPr/>
        </p:nvSpPr>
        <p:spPr bwMode="auto">
          <a:xfrm>
            <a:off x="0" y="1219200"/>
            <a:ext cx="9144000"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2"/>
              </a:buClr>
              <a:buFont typeface="Tahoma" pitchFamily="34" charset="0"/>
              <a:buNone/>
              <a:defRPr/>
            </a:pPr>
            <a:endParaRPr lang="en-US" sz="800" b="1" dirty="0">
              <a:solidFill>
                <a:srgbClr val="333399"/>
              </a:solidFill>
              <a:latin typeface="Arial Rounded MT Bold" pitchFamily="34" charset="0"/>
            </a:endParaRPr>
          </a:p>
          <a:p>
            <a:pPr algn="ctr">
              <a:defRPr/>
            </a:pPr>
            <a:endParaRPr lang="en-US" sz="2800" b="1" dirty="0">
              <a:solidFill>
                <a:srgbClr val="C00000"/>
              </a:solidFill>
              <a:latin typeface="+mj-lt"/>
            </a:endParaRPr>
          </a:p>
          <a:p>
            <a:pPr algn="ctr">
              <a:defRPr/>
            </a:pPr>
            <a:r>
              <a:rPr lang="en-US" sz="2800" b="1" dirty="0">
                <a:solidFill>
                  <a:srgbClr val="C00000"/>
                </a:solidFill>
              </a:rPr>
              <a:t>Part </a:t>
            </a:r>
            <a:r>
              <a:rPr lang="en-US" sz="2800" b="1" dirty="0" smtClean="0">
                <a:solidFill>
                  <a:srgbClr val="C00000"/>
                </a:solidFill>
              </a:rPr>
              <a:t>II: </a:t>
            </a:r>
            <a:r>
              <a:rPr lang="en-US" sz="2800" b="1" dirty="0" smtClean="0">
                <a:solidFill>
                  <a:srgbClr val="C00000"/>
                </a:solidFill>
                <a:latin typeface="+mj-lt"/>
              </a:rPr>
              <a:t>Forging Legal Alliances to Ensure Fair Housing Enforcement</a:t>
            </a:r>
            <a:endParaRPr lang="en-US" sz="2800" b="1" dirty="0">
              <a:solidFill>
                <a:srgbClr val="C00000"/>
              </a:solidFill>
              <a:latin typeface="+mj-lt"/>
            </a:endParaRPr>
          </a:p>
          <a:p>
            <a:pPr algn="ctr">
              <a:spcBef>
                <a:spcPct val="20000"/>
              </a:spcBef>
              <a:buClr>
                <a:schemeClr val="accent2"/>
              </a:buClr>
              <a:buFont typeface="Tahoma" pitchFamily="34" charset="0"/>
              <a:buNone/>
              <a:defRPr/>
            </a:pPr>
            <a:endParaRPr lang="en-US" sz="2800" dirty="0" smtClean="0">
              <a:solidFill>
                <a:srgbClr val="333399"/>
              </a:solidFill>
              <a:latin typeface="Arial Rounded MT Bold" pitchFamily="34" charset="0"/>
            </a:endParaRPr>
          </a:p>
          <a:p>
            <a:pPr algn="ctr">
              <a:spcBef>
                <a:spcPct val="20000"/>
              </a:spcBef>
              <a:buClr>
                <a:schemeClr val="accent2"/>
              </a:buClr>
              <a:buFont typeface="Tahoma" pitchFamily="34" charset="0"/>
              <a:buNone/>
              <a:defRPr/>
            </a:pPr>
            <a:r>
              <a:rPr lang="en-US" sz="2800" dirty="0" smtClean="0">
                <a:solidFill>
                  <a:srgbClr val="333399"/>
                </a:solidFill>
                <a:latin typeface="Arial Rounded MT Bold" pitchFamily="34" charset="0"/>
              </a:rPr>
              <a:t>December 10, </a:t>
            </a:r>
            <a:r>
              <a:rPr lang="en-US" sz="2800" dirty="0">
                <a:solidFill>
                  <a:srgbClr val="333399"/>
                </a:solidFill>
                <a:latin typeface="Arial Rounded MT Bold" pitchFamily="34" charset="0"/>
              </a:rPr>
              <a:t>2012</a:t>
            </a:r>
          </a:p>
          <a:p>
            <a:pPr algn="ctr">
              <a:spcBef>
                <a:spcPct val="20000"/>
              </a:spcBef>
              <a:buClr>
                <a:schemeClr val="accent2"/>
              </a:buClr>
              <a:buFont typeface="Tahoma" pitchFamily="34" charset="0"/>
              <a:buNone/>
              <a:defRPr/>
            </a:pPr>
            <a:r>
              <a:rPr lang="en-US" sz="2800" dirty="0" smtClean="0">
                <a:solidFill>
                  <a:srgbClr val="333399"/>
                </a:solidFill>
                <a:latin typeface="+mj-lt"/>
              </a:rPr>
              <a:t>3:00P.M. </a:t>
            </a:r>
            <a:r>
              <a:rPr lang="en-US" sz="2800" dirty="0">
                <a:solidFill>
                  <a:srgbClr val="333399"/>
                </a:solidFill>
                <a:latin typeface="+mj-lt"/>
              </a:rPr>
              <a:t>– </a:t>
            </a:r>
            <a:r>
              <a:rPr lang="en-US" sz="2800" dirty="0" smtClean="0">
                <a:solidFill>
                  <a:srgbClr val="333399"/>
                </a:solidFill>
                <a:latin typeface="+mj-lt"/>
              </a:rPr>
              <a:t>4:30P.M. EST</a:t>
            </a:r>
            <a:endParaRPr lang="en-US" sz="2800" dirty="0">
              <a:solidFill>
                <a:srgbClr val="333399"/>
              </a:solidFill>
              <a:latin typeface="+mj-lt"/>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300" dirty="0">
              <a:solidFill>
                <a:srgbClr val="333399"/>
              </a:solidFill>
              <a:latin typeface="Arial Rounded MT Bold" pitchFamily="34" charset="0"/>
            </a:endParaRPr>
          </a:p>
          <a:p>
            <a:pPr algn="ctr">
              <a:spcBef>
                <a:spcPct val="20000"/>
              </a:spcBef>
              <a:buClr>
                <a:schemeClr val="accent2"/>
              </a:buClr>
              <a:buFont typeface="Tahoma" pitchFamily="34" charset="0"/>
              <a:buNone/>
              <a:defRPr/>
            </a:pPr>
            <a:r>
              <a:rPr lang="en-US" sz="2800" dirty="0" smtClean="0">
                <a:solidFill>
                  <a:srgbClr val="333399"/>
                </a:solidFill>
                <a:latin typeface="Arial Rounded MT Bold" pitchFamily="34" charset="0"/>
              </a:rPr>
              <a:t>Presenters</a:t>
            </a:r>
            <a:r>
              <a:rPr lang="en-US" sz="2800" dirty="0">
                <a:solidFill>
                  <a:srgbClr val="333399"/>
                </a:solidFill>
                <a:latin typeface="Arial Rounded MT Bold" pitchFamily="34" charset="0"/>
              </a:rPr>
              <a:t>:  </a:t>
            </a:r>
          </a:p>
          <a:p>
            <a:pPr algn="ctr">
              <a:spcBef>
                <a:spcPct val="20000"/>
              </a:spcBef>
              <a:buClr>
                <a:schemeClr val="accent2"/>
              </a:buClr>
              <a:buFont typeface="Tahoma" pitchFamily="34" charset="0"/>
              <a:buNone/>
              <a:defRPr/>
            </a:pPr>
            <a:r>
              <a:rPr lang="en-US" sz="2800" dirty="0" smtClean="0">
                <a:solidFill>
                  <a:srgbClr val="333399"/>
                </a:solidFill>
                <a:latin typeface="Arial Rounded MT Bold" pitchFamily="34" charset="0"/>
              </a:rPr>
              <a:t>Kim Borowicz </a:t>
            </a:r>
            <a:endParaRPr lang="en-US" sz="2800" dirty="0">
              <a:solidFill>
                <a:srgbClr val="333399"/>
              </a:solidFill>
              <a:latin typeface="Arial Rounded MT Bold" pitchFamily="34" charset="0"/>
            </a:endParaRPr>
          </a:p>
          <a:p>
            <a:pPr algn="ctr">
              <a:spcBef>
                <a:spcPct val="20000"/>
              </a:spcBef>
              <a:buClr>
                <a:schemeClr val="accent2"/>
              </a:buClr>
              <a:buFont typeface="Tahoma" pitchFamily="34" charset="0"/>
              <a:buNone/>
              <a:defRPr/>
            </a:pPr>
            <a:r>
              <a:rPr lang="en-US" sz="2800" dirty="0" smtClean="0">
                <a:solidFill>
                  <a:schemeClr val="accent2"/>
                </a:solidFill>
                <a:latin typeface="Arial Rounded MT Bold" pitchFamily="34" charset="0"/>
              </a:rPr>
              <a:t>Ken Walden </a:t>
            </a:r>
            <a:endParaRPr lang="en-US" sz="2800" b="1" dirty="0">
              <a:solidFill>
                <a:srgbClr val="C00000"/>
              </a:solidFill>
              <a:latin typeface="+mj-lt"/>
            </a:endParaRPr>
          </a:p>
          <a:p>
            <a:pPr algn="ctr">
              <a:spcBef>
                <a:spcPct val="20000"/>
              </a:spcBef>
              <a:buClr>
                <a:schemeClr val="accent2"/>
              </a:buClr>
              <a:buFont typeface="Tahoma" pitchFamily="34" charset="0"/>
              <a:buNone/>
              <a:defRPr/>
            </a:pPr>
            <a:endParaRPr lang="en-US" sz="1000" dirty="0">
              <a:solidFill>
                <a:srgbClr val="333399"/>
              </a:solidFill>
              <a:latin typeface="Arial Rounded MT Bold" pitchFamily="34" charset="0"/>
            </a:endParaRPr>
          </a:p>
          <a:p>
            <a:pPr algn="ctr">
              <a:defRPr/>
            </a:pPr>
            <a:endParaRPr lang="en-US" sz="1000" dirty="0">
              <a:solidFill>
                <a:srgbClr val="333399"/>
              </a:solidFill>
              <a:latin typeface="Arial Rounded MT Bold" pitchFamily="34" charset="0"/>
            </a:endParaRPr>
          </a:p>
          <a:p>
            <a:pPr algn="ctr">
              <a:spcBef>
                <a:spcPct val="20000"/>
              </a:spcBef>
              <a:buClr>
                <a:schemeClr val="accent2"/>
              </a:buClr>
              <a:buFont typeface="Tahoma" pitchFamily="34" charset="0"/>
              <a:buNone/>
              <a:defRPr/>
            </a:pPr>
            <a:endParaRPr lang="en-US" sz="2400" dirty="0">
              <a:solidFill>
                <a:schemeClr val="accent2"/>
              </a:solidFill>
              <a:latin typeface="Arial Rounded MT Bold" pitchFamily="34" charset="0"/>
            </a:endParaRPr>
          </a:p>
        </p:txBody>
      </p:sp>
    </p:spTree>
    <p:extLst>
      <p:ext uri="{BB962C8B-B14F-4D97-AF65-F5344CB8AC3E}">
        <p14:creationId xmlns:p14="http://schemas.microsoft.com/office/powerpoint/2010/main" val="678989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304800" y="381000"/>
            <a:ext cx="830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endParaRPr lang="en-US"/>
          </a:p>
        </p:txBody>
      </p:sp>
      <p:sp>
        <p:nvSpPr>
          <p:cNvPr id="50179" name="Title 3"/>
          <p:cNvSpPr>
            <a:spLocks noGrp="1"/>
          </p:cNvSpPr>
          <p:nvPr>
            <p:ph type="title"/>
          </p:nvPr>
        </p:nvSpPr>
        <p:spPr>
          <a:xfrm>
            <a:off x="152400" y="304800"/>
            <a:ext cx="8763000" cy="715963"/>
          </a:xfrm>
        </p:spPr>
        <p:txBody>
          <a:bodyPr/>
          <a:lstStyle/>
          <a:p>
            <a:pPr>
              <a:defRPr/>
            </a:pPr>
            <a:r>
              <a:rPr lang="en-US" sz="2800" dirty="0" smtClean="0"/>
              <a:t>Wrap Up and Evaluation Survey</a:t>
            </a:r>
          </a:p>
        </p:txBody>
      </p:sp>
      <p:sp>
        <p:nvSpPr>
          <p:cNvPr id="6" name="Content Placeholder 5"/>
          <p:cNvSpPr>
            <a:spLocks noGrp="1"/>
          </p:cNvSpPr>
          <p:nvPr>
            <p:ph idx="1"/>
          </p:nvPr>
        </p:nvSpPr>
        <p:spPr>
          <a:xfrm>
            <a:off x="292100" y="1219200"/>
            <a:ext cx="8763000" cy="4876800"/>
          </a:xfrm>
        </p:spPr>
        <p:txBody>
          <a:bodyPr/>
          <a:lstStyle/>
          <a:p>
            <a:pPr marL="0" indent="0">
              <a:buFontTx/>
              <a:buNone/>
              <a:defRPr/>
            </a:pPr>
            <a:r>
              <a:rPr lang="en-US" dirty="0" smtClean="0"/>
              <a:t>Your opinion counts! Click the link below to provide your evaluation of today’s webinar:</a:t>
            </a:r>
          </a:p>
          <a:p>
            <a:pPr marL="0" indent="0">
              <a:buFontTx/>
              <a:buNone/>
              <a:defRPr/>
            </a:pPr>
            <a:endParaRPr lang="en-US" dirty="0" smtClean="0"/>
          </a:p>
          <a:p>
            <a:pPr marL="0" indent="0">
              <a:buFontTx/>
              <a:buNone/>
              <a:defRPr/>
            </a:pPr>
            <a:r>
              <a:rPr lang="en-US" dirty="0">
                <a:hlinkClick r:id="rId2"/>
              </a:rPr>
              <a:t>https://</a:t>
            </a:r>
            <a:r>
              <a:rPr lang="en-US" dirty="0" smtClean="0">
                <a:hlinkClick r:id="rId2"/>
              </a:rPr>
              <a:t>vovici.com/wsb.dll/s/12291g51c52</a:t>
            </a:r>
            <a:endParaRPr lang="en-US" dirty="0" smtClean="0"/>
          </a:p>
          <a:p>
            <a:pPr marL="0" indent="0">
              <a:buFontTx/>
              <a:buNone/>
              <a:defRPr/>
            </a:pPr>
            <a:endParaRPr lang="en-US" dirty="0" smtClean="0"/>
          </a:p>
          <a:p>
            <a:pPr marL="0" indent="0">
              <a:buFontTx/>
              <a:buNone/>
              <a:defRPr/>
            </a:pPr>
            <a:endParaRPr lang="en-US" sz="1200" b="1" kern="1200" dirty="0"/>
          </a:p>
          <a:p>
            <a:pPr marL="0" indent="0">
              <a:buFontTx/>
              <a:buNone/>
              <a:defRPr/>
            </a:pPr>
            <a:endParaRPr lang="en-US" sz="1200" b="1" kern="1200" dirty="0"/>
          </a:p>
          <a:p>
            <a:pPr marL="0" indent="0">
              <a:buFontTx/>
              <a:buNone/>
              <a:defRPr/>
            </a:pPr>
            <a:endParaRPr lang="en-US" sz="1200" kern="1200" dirty="0"/>
          </a:p>
          <a:p>
            <a:pPr marL="0" indent="0">
              <a:buFontTx/>
              <a:buNone/>
              <a:defRPr/>
            </a:pPr>
            <a:endParaRPr lang="en-US" dirty="0"/>
          </a:p>
        </p:txBody>
      </p:sp>
    </p:spTree>
    <p:extLst>
      <p:ext uri="{BB962C8B-B14F-4D97-AF65-F5344CB8AC3E}">
        <p14:creationId xmlns:p14="http://schemas.microsoft.com/office/powerpoint/2010/main" val="4063219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ln>
            <a:miter lim="800000"/>
            <a:headEnd/>
            <a:tailEnd/>
          </a:ln>
        </p:spPr>
        <p:txBody>
          <a:bodyPr/>
          <a:lstStyle/>
          <a:p>
            <a:pPr>
              <a:defRPr/>
            </a:pPr>
            <a:fld id="{32C931FC-89B5-4564-9542-7B21C18EAEC0}" type="slidenum">
              <a:rPr lang="en-US" smtClean="0"/>
              <a:pPr>
                <a:defRPr/>
              </a:pPr>
              <a:t>20</a:t>
            </a:fld>
            <a:endParaRPr lang="en-US" smtClean="0"/>
          </a:p>
        </p:txBody>
      </p:sp>
      <p:sp>
        <p:nvSpPr>
          <p:cNvPr id="217090" name="Rectangle 2"/>
          <p:cNvSpPr>
            <a:spLocks noGrp="1" noChangeArrowheads="1"/>
          </p:cNvSpPr>
          <p:nvPr>
            <p:ph type="title"/>
          </p:nvPr>
        </p:nvSpPr>
        <p:spPr/>
        <p:txBody>
          <a:bodyPr/>
          <a:lstStyle/>
          <a:p>
            <a:pPr eaLnBrk="1" hangingPunct="1">
              <a:defRPr/>
            </a:pPr>
            <a:r>
              <a:rPr lang="en-US" dirty="0"/>
              <a:t>For more information</a:t>
            </a:r>
          </a:p>
        </p:txBody>
      </p:sp>
      <p:sp>
        <p:nvSpPr>
          <p:cNvPr id="40964" name="Rectangle 3"/>
          <p:cNvSpPr>
            <a:spLocks noGrp="1" noChangeArrowheads="1"/>
          </p:cNvSpPr>
          <p:nvPr>
            <p:ph type="body" idx="1"/>
          </p:nvPr>
        </p:nvSpPr>
        <p:spPr>
          <a:xfrm>
            <a:off x="381000" y="1066800"/>
            <a:ext cx="8458200" cy="4953000"/>
          </a:xfrm>
        </p:spPr>
        <p:txBody>
          <a:bodyPr/>
          <a:lstStyle/>
          <a:p>
            <a:pPr eaLnBrk="1" hangingPunct="1">
              <a:buFont typeface="Tahoma" pitchFamily="34" charset="0"/>
              <a:buNone/>
            </a:pPr>
            <a:r>
              <a:rPr lang="en-US" dirty="0" smtClean="0"/>
              <a:t>Contact:</a:t>
            </a:r>
          </a:p>
          <a:p>
            <a:pPr eaLnBrk="1" hangingPunct="1">
              <a:buFont typeface="Tahoma" pitchFamily="34" charset="0"/>
              <a:buNone/>
            </a:pPr>
            <a:endParaRPr lang="en-US" sz="1800" dirty="0" smtClean="0"/>
          </a:p>
          <a:p>
            <a:pPr eaLnBrk="1" hangingPunct="1">
              <a:buNone/>
            </a:pPr>
            <a:r>
              <a:rPr lang="en-US" dirty="0" smtClean="0"/>
              <a:t>Kim Borowicz, Access Living</a:t>
            </a:r>
          </a:p>
          <a:p>
            <a:pPr eaLnBrk="1" hangingPunct="1">
              <a:buNone/>
            </a:pPr>
            <a:r>
              <a:rPr lang="en-US" dirty="0" smtClean="0">
                <a:hlinkClick r:id="rId2"/>
              </a:rPr>
              <a:t>KBorowicz@accessliving.org</a:t>
            </a:r>
            <a:endParaRPr lang="en-US" dirty="0" smtClean="0"/>
          </a:p>
          <a:p>
            <a:pPr eaLnBrk="1" hangingPunct="1">
              <a:buNone/>
            </a:pPr>
            <a:endParaRPr lang="en-US" dirty="0"/>
          </a:p>
          <a:p>
            <a:pPr eaLnBrk="1" hangingPunct="1">
              <a:buNone/>
            </a:pPr>
            <a:r>
              <a:rPr lang="en-US" dirty="0" smtClean="0"/>
              <a:t>Ken Walden, Access Living</a:t>
            </a:r>
          </a:p>
          <a:p>
            <a:pPr eaLnBrk="1" hangingPunct="1">
              <a:buNone/>
            </a:pPr>
            <a:r>
              <a:rPr lang="en-US" dirty="0" smtClean="0">
                <a:hlinkClick r:id="rId3"/>
              </a:rPr>
              <a:t>KWalden@accessliving.org</a:t>
            </a:r>
            <a:endParaRPr lang="en-US" dirty="0" smtClean="0"/>
          </a:p>
          <a:p>
            <a:pPr eaLnBrk="1" hangingPunct="1">
              <a:buNone/>
            </a:pPr>
            <a:endParaRPr lang="en-US" dirty="0"/>
          </a:p>
          <a:p>
            <a:pPr eaLnBrk="1" hangingPunct="1">
              <a:buNone/>
            </a:pPr>
            <a:endParaRPr lang="en-US" dirty="0" smtClean="0"/>
          </a:p>
          <a:p>
            <a:pPr lvl="1" eaLnBrk="1" hangingPunct="1">
              <a:buFont typeface="Tahoma" pitchFamily="34" charset="0"/>
              <a:buNone/>
            </a:pPr>
            <a:endParaRPr lang="en-US" sz="2800" dirty="0" smtClean="0">
              <a:solidFill>
                <a:schemeClr val="tx1"/>
              </a:solidFill>
            </a:endParaRPr>
          </a:p>
          <a:p>
            <a:pPr lvl="1" eaLnBrk="1" hangingPunct="1">
              <a:buFont typeface="Tahoma" pitchFamily="34" charset="0"/>
              <a:buNone/>
            </a:pPr>
            <a:endParaRPr lang="en-US" sz="2800" dirty="0" smtClean="0">
              <a:solidFill>
                <a:schemeClr val="tx1"/>
              </a:solidFill>
            </a:endParaRPr>
          </a:p>
          <a:p>
            <a:pPr lvl="1" eaLnBrk="1" hangingPunct="1">
              <a:buFont typeface="Tahoma" pitchFamily="34" charset="0"/>
              <a:buNone/>
            </a:pPr>
            <a:endParaRPr lang="en-US" sz="2800" dirty="0" smtClean="0"/>
          </a:p>
          <a:p>
            <a:pPr lvl="1" eaLnBrk="1" hangingPunct="1">
              <a:buFont typeface="Tahoma" pitchFamily="34" charset="0"/>
              <a:buNone/>
            </a:pPr>
            <a:endParaRPr lang="en-US" dirty="0" smtClean="0"/>
          </a:p>
          <a:p>
            <a:pPr eaLnBrk="1" hangingPunct="1"/>
            <a:endParaRPr lang="en-US" dirty="0" smtClean="0"/>
          </a:p>
        </p:txBody>
      </p:sp>
    </p:spTree>
    <p:extLst>
      <p:ext uri="{BB962C8B-B14F-4D97-AF65-F5344CB8AC3E}">
        <p14:creationId xmlns:p14="http://schemas.microsoft.com/office/powerpoint/2010/main" val="2836219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idx="4294967295"/>
          </p:nvPr>
        </p:nvSpPr>
        <p:spPr>
          <a:xfrm>
            <a:off x="152400" y="381000"/>
            <a:ext cx="7696200" cy="715963"/>
          </a:xfrm>
        </p:spPr>
        <p:txBody>
          <a:bodyPr/>
          <a:lstStyle/>
          <a:p>
            <a:r>
              <a:rPr lang="en-US" sz="2800" smtClean="0"/>
              <a:t>New Community Opportunities Center at ILRU</a:t>
            </a:r>
          </a:p>
        </p:txBody>
      </p:sp>
      <p:sp>
        <p:nvSpPr>
          <p:cNvPr id="41988" name="Rectangle 3"/>
          <p:cNvSpPr>
            <a:spLocks noGrp="1" noChangeArrowheads="1"/>
          </p:cNvSpPr>
          <p:nvPr>
            <p:ph type="body" idx="4294967295"/>
          </p:nvPr>
        </p:nvSpPr>
        <p:spPr>
          <a:xfrm>
            <a:off x="0" y="1219200"/>
            <a:ext cx="9144000" cy="4953000"/>
          </a:xfrm>
        </p:spPr>
        <p:txBody>
          <a:bodyPr/>
          <a:lstStyle/>
          <a:p>
            <a:pPr>
              <a:buFontTx/>
              <a:buNone/>
            </a:pPr>
            <a:r>
              <a:rPr lang="en-US" sz="2100" dirty="0" smtClean="0"/>
              <a:t>	</a:t>
            </a:r>
            <a:r>
              <a:rPr lang="en-US" sz="2200" dirty="0" smtClean="0"/>
              <a:t>This program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r>
              <a:rPr lang="en-US" sz="2400" dirty="0" smtClean="0"/>
              <a:t> ILRU’s partners and collaborators in the project include</a:t>
            </a:r>
          </a:p>
          <a:p>
            <a:pPr lvl="1">
              <a:buFont typeface="Arial" charset="0"/>
              <a:buChar char="•"/>
            </a:pPr>
            <a:r>
              <a:rPr lang="en-US" sz="2000" dirty="0" smtClean="0"/>
              <a:t>Utah State University, Center for Persons with Disabilities</a:t>
            </a:r>
          </a:p>
          <a:p>
            <a:pPr lvl="1">
              <a:buFont typeface="Arial" charset="0"/>
              <a:buChar char="•"/>
            </a:pPr>
            <a:r>
              <a:rPr lang="en-US" sz="2000" dirty="0" smtClean="0"/>
              <a:t>National Council on Independent Living</a:t>
            </a:r>
          </a:p>
          <a:p>
            <a:pPr lvl="1">
              <a:buFont typeface="Arial" charset="0"/>
              <a:buChar char="•"/>
            </a:pPr>
            <a:r>
              <a:rPr lang="en-US" sz="2000" dirty="0" smtClean="0"/>
              <a:t>Suzanne Crisp, national community alternatives expert</a:t>
            </a:r>
          </a:p>
          <a:p>
            <a:pPr lvl="1">
              <a:buFont typeface="Arial" charset="0"/>
              <a:buChar char="•"/>
            </a:pPr>
            <a:r>
              <a:rPr lang="en-US" sz="2000" dirty="0" smtClean="0"/>
              <a:t>Association of Programs for Rural Independent Living</a:t>
            </a:r>
          </a:p>
          <a:p>
            <a:pPr lvl="1">
              <a:buFont typeface="Arial" charset="0"/>
              <a:buChar char="•"/>
            </a:pPr>
            <a:r>
              <a:rPr lang="en-US" sz="2000" dirty="0" smtClean="0"/>
              <a:t>Michele Martin, Social Media Consultant</a:t>
            </a:r>
          </a:p>
          <a:p>
            <a:pPr>
              <a:buFontTx/>
              <a:buNone/>
            </a:pPr>
            <a:endParaRPr lang="en-US" sz="2200" dirty="0" smtClean="0"/>
          </a:p>
        </p:txBody>
      </p:sp>
    </p:spTree>
    <p:extLst>
      <p:ext uri="{BB962C8B-B14F-4D97-AF65-F5344CB8AC3E}">
        <p14:creationId xmlns:p14="http://schemas.microsoft.com/office/powerpoint/2010/main" val="8043892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ln>
            <a:miter lim="800000"/>
            <a:headEnd/>
            <a:tailEnd/>
          </a:ln>
        </p:spPr>
        <p:txBody>
          <a:bodyPr/>
          <a:lstStyle/>
          <a:p>
            <a:pPr>
              <a:defRPr/>
            </a:pPr>
            <a:fld id="{63589151-E5B3-4AA0-B02E-3EB36A741655}" type="slidenum">
              <a:rPr lang="en-US" smtClean="0"/>
              <a:pPr>
                <a:defRPr/>
              </a:pPr>
              <a:t>22</a:t>
            </a:fld>
            <a:endParaRPr lang="en-US" smtClean="0"/>
          </a:p>
        </p:txBody>
      </p:sp>
      <p:sp>
        <p:nvSpPr>
          <p:cNvPr id="124932" name="Rectangle 2"/>
          <p:cNvSpPr>
            <a:spLocks noGrp="1" noChangeArrowheads="1"/>
          </p:cNvSpPr>
          <p:nvPr>
            <p:ph type="title"/>
          </p:nvPr>
        </p:nvSpPr>
        <p:spPr/>
        <p:txBody>
          <a:bodyPr/>
          <a:lstStyle/>
          <a:p>
            <a:pPr eaLnBrk="1" hangingPunct="1">
              <a:defRPr/>
            </a:pPr>
            <a:r>
              <a:rPr lang="en-US" dirty="0" smtClean="0"/>
              <a:t>New Community Opportunities Center </a:t>
            </a:r>
            <a:r>
              <a:rPr lang="en-US" dirty="0"/>
              <a:t>Attribution</a:t>
            </a:r>
          </a:p>
        </p:txBody>
      </p:sp>
      <p:sp>
        <p:nvSpPr>
          <p:cNvPr id="41988" name="Rectangle 3"/>
          <p:cNvSpPr>
            <a:spLocks noGrp="1" noChangeArrowheads="1"/>
          </p:cNvSpPr>
          <p:nvPr>
            <p:ph type="body" idx="1"/>
          </p:nvPr>
        </p:nvSpPr>
        <p:spPr>
          <a:xfrm>
            <a:off x="304800" y="1295400"/>
            <a:ext cx="8686800" cy="5029200"/>
          </a:xfrm>
        </p:spPr>
        <p:txBody>
          <a:bodyPr/>
          <a:lstStyle/>
          <a:p>
            <a:pPr marL="0" indent="0">
              <a:buClr>
                <a:srgbClr val="000066"/>
              </a:buClr>
              <a:buNone/>
            </a:pPr>
            <a:r>
              <a:rPr lang="en-US" sz="2400" dirty="0" smtClean="0">
                <a:latin typeface="Tahoma" pitchFamily="34" charset="0"/>
              </a:rPr>
              <a:t>This </a:t>
            </a:r>
            <a:r>
              <a:rPr lang="en-US" sz="2400" dirty="0">
                <a:latin typeface="Tahoma" pitchFamily="34" charset="0"/>
              </a:rPr>
              <a:t>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Tree>
    <p:extLst>
      <p:ext uri="{BB962C8B-B14F-4D97-AF65-F5344CB8AC3E}">
        <p14:creationId xmlns:p14="http://schemas.microsoft.com/office/powerpoint/2010/main" val="1723338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effectLst>
                  <a:outerShdw blurRad="38100" dist="38100" dir="2700000" algn="tl">
                    <a:srgbClr val="000000">
                      <a:alpha val="43137"/>
                    </a:srgbClr>
                  </a:outerShdw>
                </a:effectLst>
              </a:rPr>
              <a:t>CILs and </a:t>
            </a:r>
            <a:r>
              <a:rPr lang="en-US" dirty="0" smtClean="0">
                <a:effectLst>
                  <a:outerShdw blurRad="38100" dist="38100" dir="2700000" algn="tl">
                    <a:srgbClr val="000000">
                      <a:alpha val="43137"/>
                    </a:srgbClr>
                  </a:outerShdw>
                </a:effectLst>
              </a:rPr>
              <a:t>Attorneys</a:t>
            </a:r>
            <a:endParaRPr lang="en-US" dirty="0"/>
          </a:p>
        </p:txBody>
      </p:sp>
      <p:sp>
        <p:nvSpPr>
          <p:cNvPr id="6" name="Rectangle 3"/>
          <p:cNvSpPr txBox="1">
            <a:spLocks noChangeArrowheads="1"/>
          </p:cNvSpPr>
          <p:nvPr/>
        </p:nvSpPr>
        <p:spPr bwMode="auto">
          <a:xfrm>
            <a:off x="304800" y="1295400"/>
            <a:ext cx="86106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None/>
            </a:pPr>
            <a:r>
              <a:rPr lang="en-US" dirty="0" smtClean="0"/>
              <a:t>Question: Does your CIL have attorneys on staff?</a:t>
            </a:r>
          </a:p>
          <a:p>
            <a:pPr>
              <a:buNone/>
            </a:pPr>
            <a:endParaRPr lang="en-US" dirty="0" smtClean="0"/>
          </a:p>
          <a:p>
            <a:pPr>
              <a:buNone/>
            </a:pPr>
            <a:r>
              <a:rPr lang="en-US" dirty="0" smtClean="0"/>
              <a:t>		_____ yes		_____ no, but wish we did</a:t>
            </a:r>
          </a:p>
          <a:p>
            <a:pPr>
              <a:buNone/>
            </a:pPr>
            <a:endParaRPr lang="en-US" dirty="0" smtClean="0"/>
          </a:p>
          <a:p>
            <a:pPr>
              <a:buNone/>
            </a:pPr>
            <a:r>
              <a:rPr lang="en-US" dirty="0" smtClean="0"/>
              <a:t>		_____ no, but happy we don’t</a:t>
            </a:r>
          </a:p>
          <a:p>
            <a:pPr>
              <a:buNone/>
            </a:pPr>
            <a:endParaRPr lang="en-US" dirty="0" smtClean="0"/>
          </a:p>
          <a:p>
            <a:pPr>
              <a:buNone/>
            </a:pPr>
            <a:r>
              <a:rPr lang="en-US" dirty="0" smtClean="0"/>
              <a:t>			</a:t>
            </a:r>
            <a:endParaRPr lang="en-US" dirty="0"/>
          </a:p>
        </p:txBody>
      </p:sp>
    </p:spTree>
    <p:extLst>
      <p:ext uri="{BB962C8B-B14F-4D97-AF65-F5344CB8AC3E}">
        <p14:creationId xmlns:p14="http://schemas.microsoft.com/office/powerpoint/2010/main" val="25660411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CILs and </a:t>
            </a:r>
            <a:r>
              <a:rPr lang="en-US" dirty="0" smtClean="0"/>
              <a:t>Attorneys</a:t>
            </a:r>
            <a:endParaRPr lang="en-US" dirty="0"/>
          </a:p>
        </p:txBody>
      </p:sp>
      <p:sp>
        <p:nvSpPr>
          <p:cNvPr id="3" name="Content Placeholder 2"/>
          <p:cNvSpPr>
            <a:spLocks noGrp="1"/>
          </p:cNvSpPr>
          <p:nvPr>
            <p:ph idx="1"/>
          </p:nvPr>
        </p:nvSpPr>
        <p:spPr>
          <a:xfrm>
            <a:off x="457200" y="1219200"/>
            <a:ext cx="8534400" cy="4648200"/>
          </a:xfrm>
        </p:spPr>
        <p:txBody>
          <a:bodyPr/>
          <a:lstStyle/>
          <a:p>
            <a:pPr>
              <a:buNone/>
            </a:pPr>
            <a:r>
              <a:rPr lang="en-US" dirty="0" smtClean="0"/>
              <a:t>Question: Has your CIL ever worked with attorneys?</a:t>
            </a:r>
          </a:p>
          <a:p>
            <a:pPr>
              <a:buNone/>
            </a:pPr>
            <a:endParaRPr lang="en-US" dirty="0" smtClean="0"/>
          </a:p>
          <a:p>
            <a:pPr>
              <a:buNone/>
            </a:pPr>
            <a:r>
              <a:rPr lang="en-US" dirty="0" smtClean="0"/>
              <a:t>	_____ yes	_____ no	_____ have no clue</a:t>
            </a:r>
          </a:p>
          <a:p>
            <a:endParaRPr lang="en-US" dirty="0"/>
          </a:p>
        </p:txBody>
      </p:sp>
      <p:sp>
        <p:nvSpPr>
          <p:cNvPr id="4" name="Slide Number Placeholder 3"/>
          <p:cNvSpPr>
            <a:spLocks noGrp="1"/>
          </p:cNvSpPr>
          <p:nvPr>
            <p:ph type="sldNum" sz="quarter" idx="10"/>
          </p:nvPr>
        </p:nvSpPr>
        <p:spPr/>
        <p:txBody>
          <a:bodyPr/>
          <a:lstStyle/>
          <a:p>
            <a:fld id="{E845F1E0-072B-4482-A55C-C9459BF73A59}" type="slidenum">
              <a:rPr lang="en-US" smtClean="0"/>
              <a:pPr/>
              <a:t>3</a:t>
            </a:fld>
            <a:endParaRPr lang="en-US"/>
          </a:p>
        </p:txBody>
      </p:sp>
    </p:spTree>
    <p:extLst>
      <p:ext uri="{BB962C8B-B14F-4D97-AF65-F5344CB8AC3E}">
        <p14:creationId xmlns:p14="http://schemas.microsoft.com/office/powerpoint/2010/main" val="1151257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696200" cy="792162"/>
          </a:xfrm>
        </p:spPr>
        <p:txBody>
          <a:bodyPr/>
          <a:lstStyle/>
          <a:p>
            <a:r>
              <a:rPr lang="en-US" dirty="0" smtClean="0">
                <a:effectLst>
                  <a:outerShdw blurRad="38100" dist="38100" dir="2700000" algn="tl">
                    <a:srgbClr val="000000">
                      <a:alpha val="43137"/>
                    </a:srgbClr>
                  </a:outerShdw>
                </a:effectLst>
              </a:rPr>
              <a:t>Ways Lawyers Can Help</a:t>
            </a:r>
            <a:endParaRPr lang="en-US" dirty="0"/>
          </a:p>
        </p:txBody>
      </p:sp>
      <p:sp>
        <p:nvSpPr>
          <p:cNvPr id="6" name="Rectangle 3"/>
          <p:cNvSpPr txBox="1">
            <a:spLocks noChangeArrowheads="1"/>
          </p:cNvSpPr>
          <p:nvPr/>
        </p:nvSpPr>
        <p:spPr bwMode="auto">
          <a:xfrm>
            <a:off x="304800" y="1234440"/>
            <a:ext cx="8534400" cy="440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smtClean="0">
                <a:solidFill>
                  <a:srgbClr val="000000"/>
                </a:solidFill>
              </a:rPr>
              <a:t>Question:  </a:t>
            </a:r>
          </a:p>
          <a:p>
            <a:pPr>
              <a:buClr>
                <a:srgbClr val="333399"/>
              </a:buClr>
              <a:buNone/>
            </a:pPr>
            <a:r>
              <a:rPr lang="en-US" dirty="0" smtClean="0">
                <a:solidFill>
                  <a:srgbClr val="000000"/>
                </a:solidFill>
              </a:rPr>
              <a:t>How can lawyers help your CIL?</a:t>
            </a:r>
          </a:p>
        </p:txBody>
      </p:sp>
    </p:spTree>
    <p:extLst>
      <p:ext uri="{BB962C8B-B14F-4D97-AF65-F5344CB8AC3E}">
        <p14:creationId xmlns:p14="http://schemas.microsoft.com/office/powerpoint/2010/main" val="100284992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696200" cy="792162"/>
          </a:xfrm>
        </p:spPr>
        <p:txBody>
          <a:bodyPr/>
          <a:lstStyle/>
          <a:p>
            <a:r>
              <a:rPr lang="en-US" dirty="0" smtClean="0">
                <a:effectLst>
                  <a:outerShdw blurRad="38100" dist="38100" dir="2700000" algn="tl">
                    <a:srgbClr val="000000">
                      <a:alpha val="43137"/>
                    </a:srgbClr>
                  </a:outerShdw>
                </a:effectLst>
              </a:rPr>
              <a:t>Ways Lawyers Can Help, cont’d.</a:t>
            </a:r>
            <a:endParaRPr lang="en-US" dirty="0"/>
          </a:p>
        </p:txBody>
      </p:sp>
      <p:sp>
        <p:nvSpPr>
          <p:cNvPr id="6" name="Rectangle 3"/>
          <p:cNvSpPr txBox="1">
            <a:spLocks noChangeArrowheads="1"/>
          </p:cNvSpPr>
          <p:nvPr/>
        </p:nvSpPr>
        <p:spPr bwMode="auto">
          <a:xfrm>
            <a:off x="304800" y="1143000"/>
            <a:ext cx="8534400" cy="440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a:solidFill>
                  <a:srgbClr val="000000"/>
                </a:solidFill>
              </a:rPr>
              <a:t>Question: </a:t>
            </a:r>
            <a:r>
              <a:rPr lang="en-US" dirty="0" smtClean="0">
                <a:solidFill>
                  <a:srgbClr val="000000"/>
                </a:solidFill>
              </a:rPr>
              <a:t>How </a:t>
            </a:r>
            <a:r>
              <a:rPr lang="en-US" dirty="0">
                <a:solidFill>
                  <a:srgbClr val="000000"/>
                </a:solidFill>
              </a:rPr>
              <a:t>can lawyers help your CIL?</a:t>
            </a:r>
          </a:p>
          <a:p>
            <a:pPr marL="914400" lvl="1" indent="-457200">
              <a:buAutoNum type="alphaLcParenR"/>
            </a:pPr>
            <a:r>
              <a:rPr lang="en-US" sz="2800" dirty="0" smtClean="0">
                <a:solidFill>
                  <a:srgbClr val="000000"/>
                </a:solidFill>
              </a:rPr>
              <a:t>Legislative advocacy</a:t>
            </a:r>
          </a:p>
          <a:p>
            <a:pPr marL="914400" lvl="1" indent="-457200">
              <a:buAutoNum type="alphaLcParenR"/>
            </a:pPr>
            <a:r>
              <a:rPr lang="en-US" sz="2800" dirty="0" smtClean="0">
                <a:solidFill>
                  <a:srgbClr val="000000"/>
                </a:solidFill>
              </a:rPr>
              <a:t>Public policy work</a:t>
            </a:r>
          </a:p>
          <a:p>
            <a:pPr marL="914400" lvl="1" indent="-457200">
              <a:buAutoNum type="alphaLcParenR"/>
            </a:pPr>
            <a:r>
              <a:rPr lang="en-US" sz="2800" dirty="0" smtClean="0">
                <a:solidFill>
                  <a:srgbClr val="000000"/>
                </a:solidFill>
              </a:rPr>
              <a:t>To grimace at your bad lawyer jokes</a:t>
            </a:r>
          </a:p>
          <a:p>
            <a:pPr marL="914400" lvl="1" indent="-457200">
              <a:buAutoNum type="alphaLcParenR"/>
            </a:pPr>
            <a:r>
              <a:rPr lang="en-US" sz="2800" dirty="0" smtClean="0">
                <a:solidFill>
                  <a:srgbClr val="000000"/>
                </a:solidFill>
              </a:rPr>
              <a:t>Educate consumers about the law</a:t>
            </a:r>
          </a:p>
          <a:p>
            <a:pPr marL="914400" lvl="1" indent="-457200">
              <a:buAutoNum type="alphaLcParenR"/>
            </a:pPr>
            <a:r>
              <a:rPr lang="en-US" sz="2800" dirty="0" smtClean="0">
                <a:solidFill>
                  <a:srgbClr val="000000"/>
                </a:solidFill>
              </a:rPr>
              <a:t>Create self-help forms</a:t>
            </a:r>
          </a:p>
          <a:p>
            <a:pPr marL="914400" lvl="1" indent="-457200">
              <a:buAutoNum type="alphaLcParenR"/>
            </a:pPr>
            <a:r>
              <a:rPr lang="en-US" sz="2800" dirty="0" smtClean="0">
                <a:solidFill>
                  <a:srgbClr val="000000"/>
                </a:solidFill>
              </a:rPr>
              <a:t>Sue bad guys/girls</a:t>
            </a:r>
          </a:p>
          <a:p>
            <a:pPr marL="914400" lvl="1" indent="-457200">
              <a:buAutoNum type="alphaLcParenR"/>
            </a:pPr>
            <a:r>
              <a:rPr lang="en-US" sz="2800" dirty="0" smtClean="0">
                <a:solidFill>
                  <a:srgbClr val="000000"/>
                </a:solidFill>
              </a:rPr>
              <a:t>Research the law</a:t>
            </a:r>
          </a:p>
          <a:p>
            <a:pPr marL="914400" lvl="1" indent="-457200">
              <a:buAutoNum type="alphaLcParenR"/>
            </a:pPr>
            <a:r>
              <a:rPr lang="en-US" sz="2800" dirty="0" smtClean="0">
                <a:solidFill>
                  <a:srgbClr val="000000"/>
                </a:solidFill>
              </a:rPr>
              <a:t>There’s no need for them. The ADA solved all our problems.</a:t>
            </a:r>
          </a:p>
        </p:txBody>
      </p:sp>
    </p:spTree>
    <p:extLst>
      <p:ext uri="{BB962C8B-B14F-4D97-AF65-F5344CB8AC3E}">
        <p14:creationId xmlns:p14="http://schemas.microsoft.com/office/powerpoint/2010/main" val="376516357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effectLst>
                  <a:outerShdw blurRad="38100" dist="38100" dir="2700000" algn="tl">
                    <a:srgbClr val="000000">
                      <a:alpha val="43137"/>
                    </a:srgbClr>
                  </a:outerShdw>
                </a:effectLst>
              </a:rPr>
              <a:t>Recruiting Attorneys</a:t>
            </a:r>
            <a:endParaRPr lang="en-US" dirty="0"/>
          </a:p>
        </p:txBody>
      </p:sp>
      <p:sp>
        <p:nvSpPr>
          <p:cNvPr id="6" name="Rectangle 3"/>
          <p:cNvSpPr txBox="1">
            <a:spLocks noChangeArrowheads="1"/>
          </p:cNvSpPr>
          <p:nvPr/>
        </p:nvSpPr>
        <p:spPr bwMode="auto">
          <a:xfrm>
            <a:off x="304800" y="1539240"/>
            <a:ext cx="86106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smtClean="0">
                <a:solidFill>
                  <a:srgbClr val="000000"/>
                </a:solidFill>
              </a:rPr>
              <a:t>Question: </a:t>
            </a:r>
          </a:p>
          <a:p>
            <a:pPr>
              <a:buClr>
                <a:srgbClr val="333399"/>
              </a:buClr>
              <a:buNone/>
            </a:pPr>
            <a:r>
              <a:rPr lang="en-US" dirty="0" smtClean="0">
                <a:solidFill>
                  <a:srgbClr val="000000"/>
                </a:solidFill>
              </a:rPr>
              <a:t>Where do you find attorneys to work with?</a:t>
            </a:r>
            <a:r>
              <a:rPr lang="en-US" sz="2800" dirty="0" smtClean="0">
                <a:solidFill>
                  <a:srgbClr val="000000"/>
                </a:solidFill>
              </a:rPr>
              <a:t>	</a:t>
            </a:r>
            <a:r>
              <a:rPr lang="en-US" sz="2600" dirty="0" smtClean="0">
                <a:solidFill>
                  <a:srgbClr val="000000"/>
                </a:solidFill>
              </a:rPr>
              <a:t>	</a:t>
            </a:r>
            <a:r>
              <a:rPr lang="en-US" sz="3200" dirty="0" smtClean="0">
                <a:solidFill>
                  <a:srgbClr val="000000"/>
                </a:solidFill>
              </a:rPr>
              <a:t>	</a:t>
            </a:r>
          </a:p>
        </p:txBody>
      </p:sp>
    </p:spTree>
    <p:extLst>
      <p:ext uri="{BB962C8B-B14F-4D97-AF65-F5344CB8AC3E}">
        <p14:creationId xmlns:p14="http://schemas.microsoft.com/office/powerpoint/2010/main" val="100284992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effectLst>
                  <a:outerShdw blurRad="38100" dist="38100" dir="2700000" algn="tl">
                    <a:srgbClr val="000000">
                      <a:alpha val="43137"/>
                    </a:srgbClr>
                  </a:outerShdw>
                </a:effectLst>
              </a:rPr>
              <a:t>Recruiting Attorneys, cont’d.</a:t>
            </a:r>
            <a:endParaRPr lang="en-US" dirty="0"/>
          </a:p>
        </p:txBody>
      </p:sp>
      <p:sp>
        <p:nvSpPr>
          <p:cNvPr id="6" name="Rectangle 3"/>
          <p:cNvSpPr txBox="1">
            <a:spLocks noChangeArrowheads="1"/>
          </p:cNvSpPr>
          <p:nvPr/>
        </p:nvSpPr>
        <p:spPr bwMode="auto">
          <a:xfrm>
            <a:off x="304800" y="1295400"/>
            <a:ext cx="86106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smtClean="0">
                <a:solidFill>
                  <a:srgbClr val="000000"/>
                </a:solidFill>
              </a:rPr>
              <a:t>Question: Where do you find attorneys to work with?</a:t>
            </a:r>
          </a:p>
          <a:p>
            <a:pPr marL="857250" lvl="2" indent="-457200">
              <a:buFont typeface="+mj-lt"/>
              <a:buAutoNum type="alphaLcParenR"/>
            </a:pPr>
            <a:r>
              <a:rPr lang="en-US" sz="2800" dirty="0" smtClean="0">
                <a:solidFill>
                  <a:srgbClr val="000000"/>
                </a:solidFill>
              </a:rPr>
              <a:t>Public interest organizations</a:t>
            </a:r>
          </a:p>
          <a:p>
            <a:pPr marL="857250" lvl="2" indent="-457200">
              <a:buFont typeface="+mj-lt"/>
              <a:buAutoNum type="alphaLcParenR"/>
            </a:pPr>
            <a:r>
              <a:rPr lang="en-US" sz="2800" dirty="0" smtClean="0">
                <a:solidFill>
                  <a:srgbClr val="000000"/>
                </a:solidFill>
              </a:rPr>
              <a:t>Law firms</a:t>
            </a:r>
          </a:p>
          <a:p>
            <a:pPr marL="857250" lvl="2" indent="-457200">
              <a:buFont typeface="+mj-lt"/>
              <a:buAutoNum type="alphaLcParenR"/>
            </a:pPr>
            <a:r>
              <a:rPr lang="en-US" sz="2800" dirty="0" smtClean="0">
                <a:solidFill>
                  <a:srgbClr val="000000"/>
                </a:solidFill>
              </a:rPr>
              <a:t>Chasing ambulances</a:t>
            </a:r>
          </a:p>
          <a:p>
            <a:pPr marL="857250" lvl="2" indent="-457200">
              <a:buFont typeface="+mj-lt"/>
              <a:buAutoNum type="alphaLcParenR"/>
            </a:pPr>
            <a:r>
              <a:rPr lang="en-US" sz="2800" dirty="0" smtClean="0">
                <a:solidFill>
                  <a:srgbClr val="000000"/>
                </a:solidFill>
              </a:rPr>
              <a:t>Law schools</a:t>
            </a:r>
          </a:p>
          <a:p>
            <a:pPr marL="857250" lvl="2" indent="-457200">
              <a:buFont typeface="+mj-lt"/>
              <a:buAutoNum type="alphaLcParenR"/>
            </a:pPr>
            <a:r>
              <a:rPr lang="en-US" sz="2800" dirty="0" smtClean="0">
                <a:solidFill>
                  <a:srgbClr val="000000"/>
                </a:solidFill>
              </a:rPr>
              <a:t>Bar associations</a:t>
            </a:r>
          </a:p>
          <a:p>
            <a:pPr marL="857250" lvl="2" indent="-457200">
              <a:buFont typeface="+mj-lt"/>
              <a:buAutoNum type="alphaLcParenR"/>
            </a:pPr>
            <a:r>
              <a:rPr lang="en-US" sz="2800" dirty="0" smtClean="0">
                <a:solidFill>
                  <a:srgbClr val="000000"/>
                </a:solidFill>
              </a:rPr>
              <a:t>Highway billboards	</a:t>
            </a:r>
            <a:r>
              <a:rPr lang="en-US" sz="2600" dirty="0" smtClean="0">
                <a:solidFill>
                  <a:srgbClr val="000000"/>
                </a:solidFill>
              </a:rPr>
              <a:t>	</a:t>
            </a:r>
            <a:r>
              <a:rPr lang="en-US" sz="3200" dirty="0" smtClean="0">
                <a:solidFill>
                  <a:srgbClr val="000000"/>
                </a:solidFill>
              </a:rPr>
              <a:t>	</a:t>
            </a:r>
          </a:p>
        </p:txBody>
      </p:sp>
    </p:spTree>
    <p:extLst>
      <p:ext uri="{BB962C8B-B14F-4D97-AF65-F5344CB8AC3E}">
        <p14:creationId xmlns:p14="http://schemas.microsoft.com/office/powerpoint/2010/main" val="4998259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792162"/>
          </a:xfrm>
        </p:spPr>
        <p:txBody>
          <a:bodyPr/>
          <a:lstStyle/>
          <a:p>
            <a:r>
              <a:rPr lang="en-US" dirty="0" smtClean="0">
                <a:effectLst>
                  <a:outerShdw blurRad="38100" dist="38100" dir="2700000" algn="tl">
                    <a:srgbClr val="000000">
                      <a:alpha val="43137"/>
                    </a:srgbClr>
                  </a:outerShdw>
                </a:effectLst>
              </a:rPr>
              <a:t>Managing the Relationship with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Lawyers</a:t>
            </a:r>
            <a:endParaRPr lang="en-US" dirty="0"/>
          </a:p>
        </p:txBody>
      </p:sp>
      <p:sp>
        <p:nvSpPr>
          <p:cNvPr id="6" name="Rectangle 3"/>
          <p:cNvSpPr txBox="1">
            <a:spLocks noChangeArrowheads="1"/>
          </p:cNvSpPr>
          <p:nvPr/>
        </p:nvSpPr>
        <p:spPr bwMode="auto">
          <a:xfrm>
            <a:off x="304800" y="1295400"/>
            <a:ext cx="883920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buClr>
                <a:srgbClr val="333399"/>
              </a:buClr>
              <a:buNone/>
            </a:pPr>
            <a:r>
              <a:rPr lang="en-US" dirty="0" smtClean="0">
                <a:solidFill>
                  <a:srgbClr val="000000"/>
                </a:solidFill>
              </a:rPr>
              <a:t>Question: </a:t>
            </a:r>
          </a:p>
          <a:p>
            <a:pPr>
              <a:buClr>
                <a:srgbClr val="333399"/>
              </a:buClr>
              <a:buNone/>
            </a:pPr>
            <a:r>
              <a:rPr lang="en-US" dirty="0" smtClean="0">
                <a:solidFill>
                  <a:srgbClr val="000000"/>
                </a:solidFill>
              </a:rPr>
              <a:t>How do you initiate positive relationships with lawyers?</a:t>
            </a:r>
          </a:p>
          <a:p>
            <a:pPr>
              <a:buClr>
                <a:srgbClr val="333399"/>
              </a:buClr>
              <a:buNone/>
            </a:pPr>
            <a:endParaRPr lang="en-US" dirty="0">
              <a:solidFill>
                <a:srgbClr val="000000"/>
              </a:solidFill>
            </a:endParaRPr>
          </a:p>
        </p:txBody>
      </p:sp>
    </p:spTree>
    <p:extLst>
      <p:ext uri="{BB962C8B-B14F-4D97-AF65-F5344CB8AC3E}">
        <p14:creationId xmlns:p14="http://schemas.microsoft.com/office/powerpoint/2010/main" val="100284992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TotalTime>
  <Words>646</Words>
  <Application>Microsoft Office PowerPoint</Application>
  <PresentationFormat>On-screen Show (4:3)</PresentationFormat>
  <Paragraphs>154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PowerPoint Presentation</vt:lpstr>
      <vt:lpstr>CILs and Attorneys</vt:lpstr>
      <vt:lpstr>CILs and Attorneys</vt:lpstr>
      <vt:lpstr>Ways Lawyers Can Help</vt:lpstr>
      <vt:lpstr>Ways Lawyers Can Help, cont’d.</vt:lpstr>
      <vt:lpstr>Recruiting Attorneys</vt:lpstr>
      <vt:lpstr>Recruiting Attorneys, cont’d.</vt:lpstr>
      <vt:lpstr>Managing the Relationship with  Lawyers</vt:lpstr>
      <vt:lpstr>Managing the Relationship with  Lawyers, cont’d.</vt:lpstr>
      <vt:lpstr>Managing the Relationship with Lawyers, cont’d. 2</vt:lpstr>
      <vt:lpstr>Managing the Relationship with Lawyers, cont’d. 3</vt:lpstr>
      <vt:lpstr>Questions??</vt:lpstr>
      <vt:lpstr>Conflicts Check</vt:lpstr>
      <vt:lpstr>Challenges   </vt:lpstr>
      <vt:lpstr>Challenges, cont’d.   </vt:lpstr>
      <vt:lpstr>Challenges, cont’d. 2</vt:lpstr>
      <vt:lpstr>Challenges, cont’d. 3</vt:lpstr>
      <vt:lpstr>Questions??</vt:lpstr>
      <vt:lpstr>Wrap Up and Evaluation Survey</vt:lpstr>
      <vt:lpstr>For more information</vt:lpstr>
      <vt:lpstr>New Community Opportunities Center at ILRU</vt:lpstr>
      <vt:lpstr>New Community Opportunities Center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78</cp:revision>
  <dcterms:created xsi:type="dcterms:W3CDTF">2011-01-05T14:17:40Z</dcterms:created>
  <dcterms:modified xsi:type="dcterms:W3CDTF">2012-11-28T19:52:53Z</dcterms:modified>
</cp:coreProperties>
</file>