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44"/>
  </p:notesMasterIdLst>
  <p:sldIdLst>
    <p:sldId id="516" r:id="rId2"/>
    <p:sldId id="481" r:id="rId3"/>
    <p:sldId id="451" r:id="rId4"/>
    <p:sldId id="426" r:id="rId5"/>
    <p:sldId id="459" r:id="rId6"/>
    <p:sldId id="482" r:id="rId7"/>
    <p:sldId id="483" r:id="rId8"/>
    <p:sldId id="453" r:id="rId9"/>
    <p:sldId id="484" r:id="rId10"/>
    <p:sldId id="486" r:id="rId11"/>
    <p:sldId id="487" r:id="rId12"/>
    <p:sldId id="485" r:id="rId13"/>
    <p:sldId id="508" r:id="rId14"/>
    <p:sldId id="489" r:id="rId15"/>
    <p:sldId id="509" r:id="rId16"/>
    <p:sldId id="510" r:id="rId17"/>
    <p:sldId id="511" r:id="rId18"/>
    <p:sldId id="488" r:id="rId19"/>
    <p:sldId id="512" r:id="rId20"/>
    <p:sldId id="513" r:id="rId21"/>
    <p:sldId id="514" r:id="rId22"/>
    <p:sldId id="515" r:id="rId23"/>
    <p:sldId id="490" r:id="rId24"/>
    <p:sldId id="491" r:id="rId25"/>
    <p:sldId id="492" r:id="rId26"/>
    <p:sldId id="493" r:id="rId27"/>
    <p:sldId id="494" r:id="rId28"/>
    <p:sldId id="495" r:id="rId29"/>
    <p:sldId id="496" r:id="rId30"/>
    <p:sldId id="497" r:id="rId31"/>
    <p:sldId id="498" r:id="rId32"/>
    <p:sldId id="499" r:id="rId33"/>
    <p:sldId id="500" r:id="rId34"/>
    <p:sldId id="501" r:id="rId35"/>
    <p:sldId id="502" r:id="rId36"/>
    <p:sldId id="503" r:id="rId37"/>
    <p:sldId id="504" r:id="rId38"/>
    <p:sldId id="454" r:id="rId39"/>
    <p:sldId id="450" r:id="rId40"/>
    <p:sldId id="387" r:id="rId41"/>
    <p:sldId id="452" r:id="rId42"/>
    <p:sldId id="318" r:id="rId43"/>
  </p:sldIdLst>
  <p:sldSz cx="9144000" cy="6858000" type="screen4x3"/>
  <p:notesSz cx="6858000" cy="9144000"/>
  <p:custDataLst>
    <p:tags r:id="rId45"/>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8000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830" autoAdjust="0"/>
    <p:restoredTop sz="94632" autoAdjust="0"/>
  </p:normalViewPr>
  <p:slideViewPr>
    <p:cSldViewPr>
      <p:cViewPr>
        <p:scale>
          <a:sx n="66" d="100"/>
          <a:sy n="66" d="100"/>
        </p:scale>
        <p:origin x="-2142" y="-27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12138"/>
    </p:cViewPr>
  </p:sorterViewPr>
  <p:notesViewPr>
    <p:cSldViewPr>
      <p:cViewPr varScale="1">
        <p:scale>
          <a:sx n="86" d="100"/>
          <a:sy n="86" d="100"/>
        </p:scale>
        <p:origin x="-312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26627"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26631"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0FF58A6C-F784-416D-8FCA-FAE7A4823FD7}" type="slidenum">
              <a:rPr lang="en-US"/>
              <a:pPr>
                <a:defRPr/>
              </a:pPr>
              <a:t>‹#›</a:t>
            </a:fld>
            <a:endParaRPr lang="en-US"/>
          </a:p>
        </p:txBody>
      </p:sp>
    </p:spTree>
    <p:extLst>
      <p:ext uri="{BB962C8B-B14F-4D97-AF65-F5344CB8AC3E}">
        <p14:creationId xmlns:p14="http://schemas.microsoft.com/office/powerpoint/2010/main" val="38986092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a:noFill/>
        </p:spPr>
        <p:txBody>
          <a:bodyPr/>
          <a:lstStyle/>
          <a:p>
            <a:endParaRPr lang="en-US" smtClean="0"/>
          </a:p>
        </p:txBody>
      </p:sp>
      <p:sp>
        <p:nvSpPr>
          <p:cNvPr id="4" name="Slide Number Placeholder 3"/>
          <p:cNvSpPr txBox="1">
            <a:spLocks noGrp="1"/>
          </p:cNvSpPr>
          <p:nvPr/>
        </p:nvSpPr>
        <p:spPr bwMode="auto">
          <a:xfrm>
            <a:off x="3884613" y="8685213"/>
            <a:ext cx="2971800" cy="457200"/>
          </a:xfrm>
          <a:prstGeom prst="rect">
            <a:avLst/>
          </a:prstGeom>
          <a:noFill/>
          <a:extLst/>
        </p:spPr>
        <p:txBody>
          <a:bodyPr anchor="b"/>
          <a:lstStyle/>
          <a:p>
            <a:pPr algn="r">
              <a:defRPr/>
            </a:pPr>
            <a:fld id="{1FF3D864-BB10-4E26-B6EE-652BC0D7ED90}" type="slidenum">
              <a:rPr lang="en-US" sz="1200">
                <a:cs typeface="+mn-cs"/>
              </a:rPr>
              <a:pPr algn="r">
                <a:defRPr/>
              </a:pPr>
              <a:t>0</a:t>
            </a:fld>
            <a:endParaRPr lang="en-US" sz="120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a:ln/>
        </p:spPr>
      </p:sp>
      <p:sp>
        <p:nvSpPr>
          <p:cNvPr id="17410" name="Notes Placeholder 2"/>
          <p:cNvSpPr>
            <a:spLocks noGrp="1"/>
          </p:cNvSpPr>
          <p:nvPr>
            <p:ph type="body" idx="1"/>
          </p:nvPr>
        </p:nvSpPr>
        <p:spPr>
          <a:noFill/>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9AC41730-B967-45AF-85DB-A7B9B3CE435C}" type="slidenum">
              <a:rPr lang="en-US" smtClean="0"/>
              <a:pPr>
                <a:defRPr/>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53AED7C4-D134-481B-8C9A-96D658D9FE41}"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56C2D727-228D-4364-899D-C2FD8DA37C9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0EBBF065-948D-443F-9BA5-2A4B1DD04829}"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6553200" y="6324600"/>
            <a:ext cx="2362200" cy="396875"/>
          </a:xfrm>
        </p:spPr>
        <p:txBody>
          <a:bodyPr/>
          <a:lstStyle>
            <a:lvl1pPr>
              <a:defRPr smtClean="0">
                <a:solidFill>
                  <a:schemeClr val="tx1"/>
                </a:solidFill>
              </a:defRPr>
            </a:lvl1pPr>
          </a:lstStyle>
          <a:p>
            <a:pPr>
              <a:defRPr/>
            </a:pPr>
            <a:fld id="{7A02EA82-3A1B-47BD-B359-8999633EE910}"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0C17B738-6024-46DF-BCEA-87C0D78AE95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8DD54DC7-A5A6-4CBE-95CF-044A7475CBC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9D85FA42-591C-4687-8EF4-515926DA884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4E7B00EB-87C3-4DCE-B9E7-8D64544A985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525DFFD6-6242-412B-BE3D-A0CAED9D0A7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5363E025-843A-4C6C-AD28-16025CFF2257}"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F5B8E7B6-5760-4322-977F-BD5F761A8E7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000" b="1" smtClean="0">
                <a:solidFill>
                  <a:schemeClr val="tx1"/>
                </a:solidFill>
                <a:latin typeface="Arial" charset="0"/>
                <a:cs typeface="+mn-cs"/>
              </a:defRPr>
            </a:lvl1pPr>
          </a:lstStyle>
          <a:p>
            <a:pPr>
              <a:defRPr/>
            </a:pPr>
            <a:fld id="{7A97E6AE-BEB3-4C44-BBFD-077DFD9EAEB8}" type="slidenum">
              <a:rPr lang="en-US"/>
              <a:pPr>
                <a:defRPr/>
              </a:pPr>
              <a:t>‹#›</a:t>
            </a:fld>
            <a:endParaRPr lang="en-US" dirty="0"/>
          </a:p>
        </p:txBody>
      </p:sp>
      <p:sp>
        <p:nvSpPr>
          <p:cNvPr id="2" name="Rectangle 10"/>
          <p:cNvSpPr>
            <a:spLocks noChangeArrowheads="1"/>
          </p:cNvSpPr>
          <p:nvPr userDrawn="1"/>
        </p:nvSpPr>
        <p:spPr bwMode="auto">
          <a:xfrm>
            <a:off x="228600" y="6373813"/>
            <a:ext cx="5257800" cy="215900"/>
          </a:xfrm>
          <a:prstGeom prst="rect">
            <a:avLst/>
          </a:prstGeom>
          <a:noFill/>
          <a:ln>
            <a:noFill/>
          </a:ln>
          <a:extLst/>
        </p:spPr>
        <p:txBody>
          <a:bodyPr>
            <a:spAutoFit/>
          </a:bodyPr>
          <a:lstStyle/>
          <a:p>
            <a:pPr>
              <a:defRPr/>
            </a:pPr>
            <a:r>
              <a:rPr lang="en-US" sz="800" b="1">
                <a:latin typeface="Arial" pitchFamily="34" charset="0"/>
                <a:cs typeface="Arial" pitchFamily="34" charset="0"/>
              </a:rPr>
              <a:t>New Community Opportunities Center, a project of ILRU – Independent Living Research Utilization</a:t>
            </a:r>
          </a:p>
        </p:txBody>
      </p:sp>
      <p:pic>
        <p:nvPicPr>
          <p:cNvPr id="3" name="Picture 7" descr="ILRU logo"/>
          <p:cNvPicPr>
            <a:picLocks noChangeAspect="1" noChangeArrowheads="1"/>
          </p:cNvPicPr>
          <p:nvPr userDrawn="1"/>
        </p:nvPicPr>
        <p:blipFill>
          <a:blip r:embed="rId13"/>
          <a:srcRect/>
          <a:stretch>
            <a:fillRect/>
          </a:stretch>
        </p:blipFill>
        <p:spPr bwMode="auto">
          <a:xfrm>
            <a:off x="7924800" y="152400"/>
            <a:ext cx="990600" cy="4714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9" r:id="rId1"/>
    <p:sldLayoutId id="2147483660"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Tahoma"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400">
          <a:solidFill>
            <a:schemeClr val="accent2"/>
          </a:solidFill>
          <a:latin typeface="+mn-lt"/>
        </a:defRPr>
      </a:lvl2pPr>
      <a:lvl3pPr marL="1143000" indent="-228600" algn="l" rtl="0" eaLnBrk="0" fontAlgn="base" hangingPunct="0">
        <a:spcBef>
          <a:spcPct val="20000"/>
        </a:spcBef>
        <a:spcAft>
          <a:spcPct val="0"/>
        </a:spcAft>
        <a:buFont typeface="Tahoma" pitchFamily="34" charset="0"/>
        <a:buChar char="•"/>
        <a:defRPr sz="2400">
          <a:solidFill>
            <a:schemeClr val="accent2"/>
          </a:solidFill>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accent2"/>
          </a:solidFill>
          <a:latin typeface="+mn-lt"/>
        </a:defRPr>
      </a:lvl4pPr>
      <a:lvl5pPr marL="2057400" indent="-228600" algn="l" rtl="0" eaLnBrk="0" fontAlgn="base" hangingPunct="0">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vovici.com/wsb.dll/s/12291g5260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mailto:suzanne.crisp@bc.edu" TargetMode="External"/><Relationship Id="rId2" Type="http://schemas.openxmlformats.org/officeDocument/2006/relationships/hyperlink" Target="mailto:bdarling@rochestercdr.org"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ChangeArrowheads="1"/>
          </p:cNvSpPr>
          <p:nvPr/>
        </p:nvSpPr>
        <p:spPr bwMode="auto">
          <a:xfrm>
            <a:off x="76200" y="228600"/>
            <a:ext cx="9372600" cy="1470025"/>
          </a:xfrm>
          <a:prstGeom prst="rect">
            <a:avLst/>
          </a:prstGeom>
          <a:noFill/>
          <a:ln>
            <a:noFill/>
          </a:ln>
          <a:extLst/>
        </p:spPr>
        <p:txBody>
          <a:bodyPr anchor="ctr"/>
          <a:lstStyle/>
          <a:p>
            <a:pPr>
              <a:defRPr/>
            </a:pPr>
            <a:r>
              <a:rPr lang="en-US" sz="3200" b="1" dirty="0">
                <a:solidFill>
                  <a:schemeClr val="accent2"/>
                </a:solidFill>
                <a:effectLst>
                  <a:outerShdw blurRad="38100" dist="38100" dir="2700000" algn="tl">
                    <a:srgbClr val="C0C0C0"/>
                  </a:outerShdw>
                </a:effectLst>
                <a:latin typeface="Arial Rounded MT Bold" pitchFamily="34" charset="0"/>
              </a:rPr>
              <a:t>New Community Opportunities Center </a:t>
            </a:r>
          </a:p>
          <a:p>
            <a:pPr>
              <a:defRPr/>
            </a:pPr>
            <a:r>
              <a:rPr lang="en-US" sz="3200" b="1" dirty="0">
                <a:solidFill>
                  <a:schemeClr val="accent2"/>
                </a:solidFill>
                <a:effectLst>
                  <a:outerShdw blurRad="38100" dist="38100" dir="2700000" algn="tl">
                    <a:srgbClr val="C0C0C0"/>
                  </a:outerShdw>
                </a:effectLst>
                <a:latin typeface="Arial Rounded MT Bold" pitchFamily="34" charset="0"/>
              </a:rPr>
              <a:t>Presents… </a:t>
            </a:r>
          </a:p>
        </p:txBody>
      </p:sp>
      <p:sp>
        <p:nvSpPr>
          <p:cNvPr id="2053" name="Rectangle 3"/>
          <p:cNvSpPr>
            <a:spLocks noChangeArrowheads="1"/>
          </p:cNvSpPr>
          <p:nvPr/>
        </p:nvSpPr>
        <p:spPr bwMode="auto">
          <a:xfrm>
            <a:off x="0" y="1219200"/>
            <a:ext cx="9144000" cy="4800600"/>
          </a:xfrm>
          <a:prstGeom prst="rect">
            <a:avLst/>
          </a:prstGeom>
          <a:noFill/>
          <a:ln>
            <a:noFill/>
          </a:ln>
          <a:extLst/>
        </p:spPr>
        <p:txBody>
          <a:bodyPr/>
          <a:lstStyle/>
          <a:p>
            <a:pPr algn="ctr">
              <a:spcBef>
                <a:spcPct val="20000"/>
              </a:spcBef>
              <a:buClr>
                <a:schemeClr val="accent2"/>
              </a:buClr>
              <a:buFont typeface="Tahoma" pitchFamily="34" charset="0"/>
              <a:buNone/>
            </a:pPr>
            <a:endParaRPr lang="en-US" sz="800" b="1">
              <a:solidFill>
                <a:srgbClr val="333399"/>
              </a:solidFill>
              <a:latin typeface="Arial Rounded MT Bold" pitchFamily="34" charset="0"/>
            </a:endParaRPr>
          </a:p>
          <a:p>
            <a:pPr algn="ctr"/>
            <a:endParaRPr lang="en-US" sz="2800" b="1">
              <a:solidFill>
                <a:srgbClr val="C00000"/>
              </a:solidFill>
              <a:latin typeface="Arial Rounded MT Bold" pitchFamily="34" charset="0"/>
            </a:endParaRPr>
          </a:p>
          <a:p>
            <a:pPr algn="ctr"/>
            <a:r>
              <a:rPr lang="en-US" sz="2800" b="1">
                <a:solidFill>
                  <a:srgbClr val="A50021"/>
                </a:solidFill>
                <a:latin typeface="Arial Rounded MT Bold" pitchFamily="34" charset="0"/>
              </a:rPr>
              <a:t>Effecting Policy Change in Medicaid </a:t>
            </a:r>
          </a:p>
          <a:p>
            <a:pPr algn="ctr"/>
            <a:r>
              <a:rPr lang="en-US" sz="2800" b="1">
                <a:solidFill>
                  <a:srgbClr val="A50021"/>
                </a:solidFill>
                <a:latin typeface="Arial Rounded MT Bold" pitchFamily="34" charset="0"/>
              </a:rPr>
              <a:t>and Community Services</a:t>
            </a:r>
            <a:r>
              <a:rPr lang="en-US" sz="2800">
                <a:latin typeface="Arial Rounded MT Bold" pitchFamily="34" charset="0"/>
              </a:rPr>
              <a:t> </a:t>
            </a:r>
            <a:endParaRPr lang="en-US" sz="4400" b="1">
              <a:solidFill>
                <a:srgbClr val="C00000"/>
              </a:solidFill>
              <a:latin typeface="Arial Rounded MT Bold" pitchFamily="34" charset="0"/>
            </a:endParaRPr>
          </a:p>
          <a:p>
            <a:pPr algn="ctr">
              <a:spcBef>
                <a:spcPct val="20000"/>
              </a:spcBef>
              <a:buClr>
                <a:schemeClr val="accent2"/>
              </a:buClr>
              <a:buFont typeface="Tahoma" pitchFamily="34" charset="0"/>
              <a:buNone/>
            </a:pPr>
            <a:endParaRPr lang="en-US" sz="1600">
              <a:solidFill>
                <a:srgbClr val="333399"/>
              </a:solidFill>
              <a:latin typeface="Arial Rounded MT Bold" pitchFamily="34" charset="0"/>
            </a:endParaRPr>
          </a:p>
          <a:p>
            <a:pPr algn="ctr">
              <a:spcBef>
                <a:spcPct val="20000"/>
              </a:spcBef>
              <a:buClr>
                <a:schemeClr val="accent2"/>
              </a:buClr>
              <a:buFont typeface="Tahoma" pitchFamily="34" charset="0"/>
              <a:buNone/>
            </a:pPr>
            <a:r>
              <a:rPr lang="en-US" sz="2800">
                <a:solidFill>
                  <a:srgbClr val="333399"/>
                </a:solidFill>
                <a:latin typeface="Arial Rounded MT Bold" pitchFamily="34" charset="0"/>
              </a:rPr>
              <a:t>February 13, 2013</a:t>
            </a:r>
          </a:p>
          <a:p>
            <a:pPr algn="ctr">
              <a:spcBef>
                <a:spcPct val="20000"/>
              </a:spcBef>
              <a:buClr>
                <a:schemeClr val="accent2"/>
              </a:buClr>
              <a:buFont typeface="Tahoma" pitchFamily="34" charset="0"/>
              <a:buNone/>
            </a:pPr>
            <a:r>
              <a:rPr lang="en-US" sz="2800">
                <a:solidFill>
                  <a:srgbClr val="333399"/>
                </a:solidFill>
                <a:latin typeface="Arial Rounded MT Bold" pitchFamily="34" charset="0"/>
              </a:rPr>
              <a:t>3:00P.M. – 4:30P.M. EST</a:t>
            </a:r>
          </a:p>
          <a:p>
            <a:pPr algn="ctr">
              <a:spcBef>
                <a:spcPct val="20000"/>
              </a:spcBef>
              <a:buClr>
                <a:schemeClr val="accent2"/>
              </a:buClr>
              <a:buFont typeface="Tahoma" pitchFamily="34" charset="0"/>
              <a:buNone/>
            </a:pPr>
            <a:endParaRPr lang="en-US" sz="300">
              <a:solidFill>
                <a:srgbClr val="333399"/>
              </a:solidFill>
              <a:latin typeface="Arial Rounded MT Bold" pitchFamily="34" charset="0"/>
            </a:endParaRPr>
          </a:p>
          <a:p>
            <a:pPr algn="ctr">
              <a:spcBef>
                <a:spcPct val="20000"/>
              </a:spcBef>
              <a:buClr>
                <a:schemeClr val="accent2"/>
              </a:buClr>
              <a:buFont typeface="Tahoma" pitchFamily="34" charset="0"/>
              <a:buNone/>
            </a:pPr>
            <a:endParaRPr lang="en-US" sz="300">
              <a:solidFill>
                <a:srgbClr val="333399"/>
              </a:solidFill>
              <a:latin typeface="Arial Rounded MT Bold" pitchFamily="34" charset="0"/>
            </a:endParaRPr>
          </a:p>
          <a:p>
            <a:pPr algn="ctr">
              <a:spcBef>
                <a:spcPct val="20000"/>
              </a:spcBef>
              <a:buClr>
                <a:schemeClr val="accent2"/>
              </a:buClr>
              <a:buFont typeface="Tahoma" pitchFamily="34" charset="0"/>
              <a:buNone/>
            </a:pPr>
            <a:endParaRPr lang="en-US" sz="300">
              <a:solidFill>
                <a:srgbClr val="333399"/>
              </a:solidFill>
              <a:latin typeface="Arial Rounded MT Bold" pitchFamily="34" charset="0"/>
            </a:endParaRPr>
          </a:p>
          <a:p>
            <a:pPr algn="ctr">
              <a:spcBef>
                <a:spcPct val="20000"/>
              </a:spcBef>
              <a:buClr>
                <a:schemeClr val="accent2"/>
              </a:buClr>
              <a:buFont typeface="Tahoma" pitchFamily="34" charset="0"/>
              <a:buNone/>
            </a:pPr>
            <a:endParaRPr lang="en-US" sz="300">
              <a:solidFill>
                <a:srgbClr val="333399"/>
              </a:solidFill>
              <a:latin typeface="Arial Rounded MT Bold" pitchFamily="34" charset="0"/>
            </a:endParaRPr>
          </a:p>
          <a:p>
            <a:pPr algn="ctr">
              <a:spcBef>
                <a:spcPct val="20000"/>
              </a:spcBef>
              <a:buClr>
                <a:schemeClr val="accent2"/>
              </a:buClr>
              <a:buFont typeface="Tahoma" pitchFamily="34" charset="0"/>
              <a:buNone/>
            </a:pPr>
            <a:r>
              <a:rPr lang="en-US" sz="2800">
                <a:solidFill>
                  <a:srgbClr val="333399"/>
                </a:solidFill>
                <a:latin typeface="Arial Rounded MT Bold" pitchFamily="34" charset="0"/>
              </a:rPr>
              <a:t>Presenters:  </a:t>
            </a:r>
          </a:p>
          <a:p>
            <a:pPr algn="ctr">
              <a:spcBef>
                <a:spcPct val="20000"/>
              </a:spcBef>
              <a:buClr>
                <a:schemeClr val="accent2"/>
              </a:buClr>
              <a:buFont typeface="Tahoma" pitchFamily="34" charset="0"/>
              <a:buNone/>
            </a:pPr>
            <a:r>
              <a:rPr lang="en-US" sz="2800">
                <a:solidFill>
                  <a:srgbClr val="333399"/>
                </a:solidFill>
                <a:latin typeface="Arial Rounded MT Bold" pitchFamily="34" charset="0"/>
              </a:rPr>
              <a:t>Suzanne Crisp</a:t>
            </a:r>
            <a:r>
              <a:rPr lang="en-US"/>
              <a:t> </a:t>
            </a:r>
          </a:p>
          <a:p>
            <a:pPr algn="ctr">
              <a:spcBef>
                <a:spcPct val="20000"/>
              </a:spcBef>
              <a:buClr>
                <a:schemeClr val="accent2"/>
              </a:buClr>
              <a:buFont typeface="Tahoma" pitchFamily="34" charset="0"/>
              <a:buNone/>
            </a:pPr>
            <a:r>
              <a:rPr lang="en-US" sz="2800">
                <a:solidFill>
                  <a:srgbClr val="333399"/>
                </a:solidFill>
                <a:latin typeface="Arial Rounded MT Bold" pitchFamily="34" charset="0"/>
              </a:rPr>
              <a:t>Bruce Darling</a:t>
            </a:r>
          </a:p>
          <a:p>
            <a:pPr algn="ctr">
              <a:spcBef>
                <a:spcPct val="20000"/>
              </a:spcBef>
              <a:buClr>
                <a:schemeClr val="accent2"/>
              </a:buClr>
              <a:buFont typeface="Tahoma" pitchFamily="34" charset="0"/>
              <a:buNone/>
            </a:pPr>
            <a:endParaRPr lang="en-US" sz="2800">
              <a:solidFill>
                <a:schemeClr val="accent2"/>
              </a:solidFill>
              <a:latin typeface="Arial Rounded MT Bold" pitchFamily="34" charset="0"/>
            </a:endParaRPr>
          </a:p>
          <a:p>
            <a:pPr algn="ctr"/>
            <a:endParaRPr lang="en-US" sz="2800" b="1">
              <a:solidFill>
                <a:srgbClr val="C00000"/>
              </a:solidFill>
              <a:latin typeface="Arial Rounded MT Bold" pitchFamily="34" charset="0"/>
            </a:endParaRPr>
          </a:p>
          <a:p>
            <a:pPr algn="ctr">
              <a:spcBef>
                <a:spcPct val="20000"/>
              </a:spcBef>
              <a:buClr>
                <a:schemeClr val="accent2"/>
              </a:buClr>
              <a:buFont typeface="Tahoma" pitchFamily="34" charset="0"/>
              <a:buNone/>
            </a:pPr>
            <a:endParaRPr lang="en-US" sz="1000">
              <a:solidFill>
                <a:srgbClr val="333399"/>
              </a:solidFill>
              <a:latin typeface="Arial Rounded MT Bold" pitchFamily="34" charset="0"/>
            </a:endParaRPr>
          </a:p>
          <a:p>
            <a:pPr algn="ctr"/>
            <a:endParaRPr lang="en-US" sz="1000">
              <a:solidFill>
                <a:srgbClr val="333399"/>
              </a:solidFill>
              <a:latin typeface="Arial Rounded MT Bold" pitchFamily="34" charset="0"/>
            </a:endParaRPr>
          </a:p>
          <a:p>
            <a:pPr algn="ctr">
              <a:spcBef>
                <a:spcPct val="20000"/>
              </a:spcBef>
              <a:buClr>
                <a:schemeClr val="accent2"/>
              </a:buClr>
              <a:buFont typeface="Tahoma" pitchFamily="34" charset="0"/>
              <a:buNone/>
            </a:pPr>
            <a:endParaRPr lang="en-US" sz="2400">
              <a:solidFill>
                <a:schemeClr val="accent2"/>
              </a:solidFill>
              <a:latin typeface="Arial Rounded MT Bold" pitchFamily="34" charset="0"/>
            </a:endParaRPr>
          </a:p>
        </p:txBody>
      </p:sp>
      <p:sp>
        <p:nvSpPr>
          <p:cNvPr id="5" name="Slide Number Placeholder 4"/>
          <p:cNvSpPr txBox="1">
            <a:spLocks noGrp="1"/>
          </p:cNvSpPr>
          <p:nvPr/>
        </p:nvSpPr>
        <p:spPr bwMode="auto">
          <a:xfrm>
            <a:off x="6553200" y="6477000"/>
            <a:ext cx="2362200" cy="244475"/>
          </a:xfrm>
          <a:prstGeom prst="rect">
            <a:avLst/>
          </a:prstGeom>
          <a:noFill/>
          <a:extLst/>
        </p:spPr>
        <p:txBody>
          <a:bodyPr/>
          <a:lstStyle/>
          <a:p>
            <a:pPr algn="r">
              <a:defRPr/>
            </a:pPr>
            <a:fld id="{F5DB84EF-FD31-44E1-AA66-BBAB36C0C8BB}" type="slidenum">
              <a:rPr lang="en-US" sz="1000" b="1">
                <a:cs typeface="+mn-cs"/>
              </a:rPr>
              <a:pPr algn="r">
                <a:defRPr/>
              </a:pPr>
              <a:t>0</a:t>
            </a:fld>
            <a:endParaRPr lang="en-US" sz="1000" b="1" dirty="0">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eaLnBrk="1" hangingPunct="1"/>
            <a:r>
              <a:rPr lang="en-US" smtClean="0"/>
              <a:t>State Plan Services</a:t>
            </a:r>
            <a:r>
              <a:rPr lang="en-US" smtClean="0">
                <a:effectLst/>
              </a:rPr>
              <a:t> </a:t>
            </a:r>
            <a:endParaRPr lang="en-US" smtClean="0"/>
          </a:p>
        </p:txBody>
      </p:sp>
      <p:sp>
        <p:nvSpPr>
          <p:cNvPr id="55301" name="Rectangle 5"/>
          <p:cNvSpPr>
            <a:spLocks noGrp="1" noChangeArrowheads="1"/>
          </p:cNvSpPr>
          <p:nvPr>
            <p:ph type="body" idx="4294967295"/>
          </p:nvPr>
        </p:nvSpPr>
        <p:spPr>
          <a:xfrm>
            <a:off x="381000" y="1066800"/>
            <a:ext cx="8153400" cy="4648200"/>
          </a:xfrm>
        </p:spPr>
        <p:txBody>
          <a:bodyPr/>
          <a:lstStyle/>
          <a:p>
            <a:r>
              <a:rPr lang="en-US" smtClean="0"/>
              <a:t>Some HCBS services are available in the regular State plan:</a:t>
            </a:r>
          </a:p>
          <a:p>
            <a:pPr lvl="1">
              <a:buClr>
                <a:schemeClr val="accent2"/>
              </a:buClr>
            </a:pPr>
            <a:r>
              <a:rPr lang="en-US" sz="2800" smtClean="0">
                <a:solidFill>
                  <a:schemeClr val="tx1"/>
                </a:solidFill>
              </a:rPr>
              <a:t>Personal Care</a:t>
            </a:r>
          </a:p>
          <a:p>
            <a:pPr lvl="1">
              <a:buClr>
                <a:schemeClr val="accent2"/>
              </a:buClr>
            </a:pPr>
            <a:r>
              <a:rPr lang="en-US" sz="2800" smtClean="0">
                <a:solidFill>
                  <a:schemeClr val="tx1"/>
                </a:solidFill>
              </a:rPr>
              <a:t>Home Health (nursing, medical supplies, appliances, home health aid, etc.)</a:t>
            </a:r>
          </a:p>
          <a:p>
            <a:pPr lvl="1">
              <a:buClr>
                <a:schemeClr val="accent2"/>
              </a:buClr>
            </a:pPr>
            <a:r>
              <a:rPr lang="en-US" sz="2800" smtClean="0">
                <a:solidFill>
                  <a:schemeClr val="tx1"/>
                </a:solidFill>
              </a:rPr>
              <a:t>Rehabilitative Services</a:t>
            </a:r>
          </a:p>
          <a:p>
            <a:pPr lvl="1">
              <a:buClr>
                <a:schemeClr val="accent2"/>
              </a:buClr>
            </a:pPr>
            <a:r>
              <a:rPr lang="en-US" sz="2800" smtClean="0">
                <a:solidFill>
                  <a:schemeClr val="tx1"/>
                </a:solidFill>
              </a:rPr>
              <a:t>Targeted Case Management</a:t>
            </a:r>
          </a:p>
          <a:p>
            <a:pPr lvl="1">
              <a:buClr>
                <a:schemeClr val="accent2"/>
              </a:buClr>
            </a:pPr>
            <a:r>
              <a:rPr lang="en-US" sz="2800" smtClean="0">
                <a:solidFill>
                  <a:schemeClr val="tx1"/>
                </a:solidFill>
              </a:rPr>
              <a:t>Self-Directed Personal Care</a:t>
            </a:r>
          </a:p>
        </p:txBody>
      </p:sp>
      <p:sp>
        <p:nvSpPr>
          <p:cNvPr id="3" name="Slide Number Placeholder 2"/>
          <p:cNvSpPr txBox="1">
            <a:spLocks noGrp="1"/>
          </p:cNvSpPr>
          <p:nvPr/>
        </p:nvSpPr>
        <p:spPr bwMode="auto">
          <a:xfrm>
            <a:off x="6553200" y="6324600"/>
            <a:ext cx="2362200" cy="396875"/>
          </a:xfrm>
          <a:prstGeom prst="rect">
            <a:avLst/>
          </a:prstGeom>
          <a:noFill/>
          <a:extLst/>
        </p:spPr>
        <p:txBody>
          <a:bodyPr/>
          <a:lstStyle/>
          <a:p>
            <a:pPr algn="r">
              <a:defRPr/>
            </a:pPr>
            <a:fld id="{20633EED-7DF2-4718-AD43-9BA9955E3722}" type="slidenum">
              <a:rPr lang="en-US" sz="1000" b="1">
                <a:cs typeface="+mn-cs"/>
              </a:rPr>
              <a:pPr algn="r">
                <a:defRPr/>
              </a:pPr>
              <a:t>9</a:t>
            </a:fld>
            <a:endParaRPr lang="en-US" sz="1000" b="1" dirty="0">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eaLnBrk="1" hangingPunct="1"/>
            <a:r>
              <a:rPr lang="en-US" smtClean="0"/>
              <a:t>To Receive State Plan Services</a:t>
            </a:r>
            <a:r>
              <a:rPr lang="en-US" smtClean="0">
                <a:effectLst/>
              </a:rPr>
              <a:t> </a:t>
            </a:r>
          </a:p>
        </p:txBody>
      </p:sp>
      <p:sp>
        <p:nvSpPr>
          <p:cNvPr id="56325" name="Rectangle 5"/>
          <p:cNvSpPr>
            <a:spLocks noGrp="1" noChangeArrowheads="1"/>
          </p:cNvSpPr>
          <p:nvPr>
            <p:ph type="body" idx="4294967295"/>
          </p:nvPr>
        </p:nvSpPr>
        <p:spPr>
          <a:xfrm>
            <a:off x="304800" y="1219200"/>
            <a:ext cx="8610600" cy="5105400"/>
          </a:xfrm>
        </p:spPr>
        <p:txBody>
          <a:bodyPr/>
          <a:lstStyle/>
          <a:p>
            <a:r>
              <a:rPr lang="en-US" smtClean="0"/>
              <a:t>Must be eligible for medical assistance under the State Plan</a:t>
            </a:r>
          </a:p>
          <a:p>
            <a:r>
              <a:rPr lang="en-US" smtClean="0"/>
              <a:t>States must provide needs-based criteria to establish who can receive the benefit</a:t>
            </a:r>
          </a:p>
          <a:p>
            <a:r>
              <a:rPr lang="en-US" smtClean="0"/>
              <a:t>Must reside in the community</a:t>
            </a:r>
          </a:p>
          <a:p>
            <a:r>
              <a:rPr lang="en-US" smtClean="0"/>
              <a:t>Must have income that does not exceed 150% of the Federal Poverty Level</a:t>
            </a:r>
          </a:p>
          <a:p>
            <a:r>
              <a:rPr lang="en-US" smtClean="0"/>
              <a:t>Affordable Care Act – states have the option to  include individuals with incomes up to 300% of SSI and eligible for a waiver</a:t>
            </a:r>
          </a:p>
        </p:txBody>
      </p:sp>
      <p:sp>
        <p:nvSpPr>
          <p:cNvPr id="3" name="Slide Number Placeholder 2"/>
          <p:cNvSpPr txBox="1">
            <a:spLocks noGrp="1"/>
          </p:cNvSpPr>
          <p:nvPr/>
        </p:nvSpPr>
        <p:spPr bwMode="auto">
          <a:xfrm>
            <a:off x="6553200" y="6324600"/>
            <a:ext cx="2362200" cy="396875"/>
          </a:xfrm>
          <a:prstGeom prst="rect">
            <a:avLst/>
          </a:prstGeom>
          <a:noFill/>
          <a:extLst/>
        </p:spPr>
        <p:txBody>
          <a:bodyPr/>
          <a:lstStyle/>
          <a:p>
            <a:pPr algn="r">
              <a:defRPr/>
            </a:pPr>
            <a:fld id="{870E661F-073E-49A6-AE59-4CC09F027982}" type="slidenum">
              <a:rPr lang="en-US" sz="1000" b="1">
                <a:cs typeface="+mn-cs"/>
              </a:rPr>
              <a:pPr algn="r">
                <a:defRPr/>
              </a:pPr>
              <a:t>10</a:t>
            </a:fld>
            <a:endParaRPr lang="en-US" sz="1000" b="1" dirty="0">
              <a:cs typeface="+mn-cs"/>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28600"/>
            <a:ext cx="7696200" cy="792163"/>
          </a:xfrm>
        </p:spPr>
        <p:txBody>
          <a:bodyPr/>
          <a:lstStyle/>
          <a:p>
            <a:pPr eaLnBrk="1" hangingPunct="1"/>
            <a:r>
              <a:rPr lang="en-US" smtClean="0">
                <a:effectLst/>
              </a:rPr>
              <a:t>Section 1915(c)</a:t>
            </a:r>
          </a:p>
        </p:txBody>
      </p:sp>
      <p:sp>
        <p:nvSpPr>
          <p:cNvPr id="54275" name="Rectangle 3"/>
          <p:cNvSpPr txBox="1">
            <a:spLocks noChangeArrowheads="1"/>
          </p:cNvSpPr>
          <p:nvPr/>
        </p:nvSpPr>
        <p:spPr bwMode="auto">
          <a:xfrm>
            <a:off x="304800" y="1066800"/>
            <a:ext cx="8610600" cy="5181600"/>
          </a:xfrm>
          <a:prstGeom prst="rect">
            <a:avLst/>
          </a:prstGeom>
          <a:noFill/>
          <a:ln w="9525">
            <a:noFill/>
            <a:miter lim="800000"/>
            <a:headEnd/>
            <a:tailEnd/>
          </a:ln>
        </p:spPr>
        <p:txBody>
          <a:bodyPr/>
          <a:lstStyle/>
          <a:p>
            <a:pPr marL="342900" indent="-342900">
              <a:spcBef>
                <a:spcPct val="20000"/>
              </a:spcBef>
              <a:buClr>
                <a:schemeClr val="accent2"/>
              </a:buClr>
              <a:buFont typeface="Tahoma" pitchFamily="34" charset="0"/>
              <a:buChar char="•"/>
            </a:pPr>
            <a:r>
              <a:rPr lang="en-US" sz="2800">
                <a:solidFill>
                  <a:srgbClr val="000000"/>
                </a:solidFill>
                <a:latin typeface="Tahoma" pitchFamily="34" charset="0"/>
              </a:rPr>
              <a:t>Provides an alternative to institutions</a:t>
            </a:r>
          </a:p>
          <a:p>
            <a:pPr marL="342900" indent="-342900">
              <a:spcBef>
                <a:spcPct val="20000"/>
              </a:spcBef>
              <a:buClr>
                <a:schemeClr val="accent2"/>
              </a:buClr>
              <a:buFont typeface="Tahoma" pitchFamily="34" charset="0"/>
              <a:buChar char="•"/>
            </a:pPr>
            <a:r>
              <a:rPr lang="en-US" sz="2800">
                <a:solidFill>
                  <a:srgbClr val="000000"/>
                </a:solidFill>
                <a:latin typeface="Tahoma" pitchFamily="34" charset="0"/>
              </a:rPr>
              <a:t>Currently the primary vehicle to offer non-institutional services to individuals with significant disabilities</a:t>
            </a:r>
          </a:p>
          <a:p>
            <a:pPr marL="342900" indent="-342900">
              <a:spcBef>
                <a:spcPct val="20000"/>
              </a:spcBef>
              <a:buClr>
                <a:schemeClr val="accent2"/>
              </a:buClr>
              <a:buFont typeface="Tahoma" pitchFamily="34" charset="0"/>
              <a:buChar char="•"/>
            </a:pPr>
            <a:r>
              <a:rPr lang="en-US" sz="2800">
                <a:solidFill>
                  <a:srgbClr val="000000"/>
                </a:solidFill>
                <a:latin typeface="Tahoma" pitchFamily="34" charset="0"/>
              </a:rPr>
              <a:t>Allows for consumer-directed options</a:t>
            </a:r>
          </a:p>
          <a:p>
            <a:pPr marL="342900" indent="-342900">
              <a:spcBef>
                <a:spcPct val="20000"/>
              </a:spcBef>
              <a:buClr>
                <a:schemeClr val="accent2"/>
              </a:buClr>
              <a:buFont typeface="Tahoma" pitchFamily="34" charset="0"/>
              <a:buChar char="•"/>
            </a:pPr>
            <a:r>
              <a:rPr lang="en-US" sz="2800">
                <a:solidFill>
                  <a:srgbClr val="000000"/>
                </a:solidFill>
                <a:latin typeface="Tahoma" pitchFamily="34" charset="0"/>
              </a:rPr>
              <a:t>States may set geographical locations</a:t>
            </a:r>
          </a:p>
          <a:p>
            <a:pPr marL="342900" indent="-342900">
              <a:spcBef>
                <a:spcPct val="20000"/>
              </a:spcBef>
              <a:buClr>
                <a:schemeClr val="accent2"/>
              </a:buClr>
              <a:buFont typeface="Tahoma" pitchFamily="34" charset="0"/>
              <a:buChar char="•"/>
            </a:pPr>
            <a:r>
              <a:rPr lang="en-US" sz="2800">
                <a:solidFill>
                  <a:srgbClr val="000000"/>
                </a:solidFill>
                <a:latin typeface="Tahoma" pitchFamily="34" charset="0"/>
              </a:rPr>
              <a:t>Offer different services to particular groups</a:t>
            </a:r>
          </a:p>
        </p:txBody>
      </p:sp>
      <p:sp>
        <p:nvSpPr>
          <p:cNvPr id="3" name="Slide Number Placeholder 2"/>
          <p:cNvSpPr txBox="1">
            <a:spLocks noGrp="1"/>
          </p:cNvSpPr>
          <p:nvPr/>
        </p:nvSpPr>
        <p:spPr bwMode="auto">
          <a:xfrm>
            <a:off x="6553200" y="6324600"/>
            <a:ext cx="2362200" cy="396875"/>
          </a:xfrm>
          <a:prstGeom prst="rect">
            <a:avLst/>
          </a:prstGeom>
          <a:noFill/>
          <a:extLst/>
        </p:spPr>
        <p:txBody>
          <a:bodyPr/>
          <a:lstStyle/>
          <a:p>
            <a:pPr algn="r">
              <a:defRPr/>
            </a:pPr>
            <a:fld id="{75BFDF3A-86F2-44E4-A9EF-011B396C4C47}" type="slidenum">
              <a:rPr lang="en-US" sz="1000" b="1">
                <a:cs typeface="+mn-cs"/>
              </a:rPr>
              <a:pPr algn="r">
                <a:defRPr/>
              </a:pPr>
              <a:t>11</a:t>
            </a:fld>
            <a:endParaRPr lang="en-US" sz="1000" b="1" dirty="0">
              <a:cs typeface="+mn-cs"/>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0"/>
          </p:nvPr>
        </p:nvSpPr>
        <p:spPr/>
        <p:txBody>
          <a:bodyPr/>
          <a:lstStyle/>
          <a:p>
            <a:pPr>
              <a:defRPr/>
            </a:pPr>
            <a:fld id="{1A33DBC4-B950-45D9-B818-B89806C33A2B}" type="slidenum">
              <a:rPr lang="en-US"/>
              <a:pPr>
                <a:defRPr/>
              </a:pPr>
              <a:t>12</a:t>
            </a:fld>
            <a:endParaRPr lang="en-US"/>
          </a:p>
        </p:txBody>
      </p:sp>
      <p:sp>
        <p:nvSpPr>
          <p:cNvPr id="77826" name="Text Box 2"/>
          <p:cNvSpPr txBox="1">
            <a:spLocks noChangeArrowheads="1"/>
          </p:cNvSpPr>
          <p:nvPr/>
        </p:nvSpPr>
        <p:spPr bwMode="auto">
          <a:xfrm>
            <a:off x="517525" y="722313"/>
            <a:ext cx="8321675" cy="366712"/>
          </a:xfrm>
          <a:prstGeom prst="rect">
            <a:avLst/>
          </a:prstGeom>
          <a:noFill/>
          <a:ln w="9525">
            <a:noFill/>
            <a:miter lim="800000"/>
            <a:headEnd/>
            <a:tailEnd/>
          </a:ln>
          <a:effectLst/>
        </p:spPr>
        <p:txBody>
          <a:bodyPr>
            <a:spAutoFit/>
          </a:bodyPr>
          <a:lstStyle/>
          <a:p>
            <a:endParaRPr lang="en-US"/>
          </a:p>
        </p:txBody>
      </p:sp>
      <p:sp>
        <p:nvSpPr>
          <p:cNvPr id="77829" name="Rectangle 5"/>
          <p:cNvSpPr>
            <a:spLocks noGrp="1" noChangeArrowheads="1"/>
          </p:cNvSpPr>
          <p:nvPr>
            <p:ph type="title" idx="4294967295"/>
          </p:nvPr>
        </p:nvSpPr>
        <p:spPr>
          <a:xfrm>
            <a:off x="228600" y="228600"/>
            <a:ext cx="7696200" cy="792163"/>
          </a:xfrm>
          <a:noFill/>
        </p:spPr>
        <p:txBody>
          <a:bodyPr/>
          <a:lstStyle/>
          <a:p>
            <a:r>
              <a:rPr lang="en-US" dirty="0" smtClean="0">
                <a:effectLst/>
              </a:rPr>
              <a:t>Section 1915(c), cont’d.</a:t>
            </a:r>
          </a:p>
        </p:txBody>
      </p:sp>
      <p:sp>
        <p:nvSpPr>
          <p:cNvPr id="77830" name="Rectangle 6"/>
          <p:cNvSpPr>
            <a:spLocks noGrp="1" noChangeArrowheads="1"/>
          </p:cNvSpPr>
          <p:nvPr>
            <p:ph type="body" idx="4294967295"/>
          </p:nvPr>
        </p:nvSpPr>
        <p:spPr>
          <a:xfrm>
            <a:off x="228600" y="990600"/>
            <a:ext cx="8915400" cy="4876800"/>
          </a:xfrm>
        </p:spPr>
        <p:txBody>
          <a:bodyPr/>
          <a:lstStyle/>
          <a:p>
            <a:r>
              <a:rPr lang="en-US" smtClean="0"/>
              <a:t>Serves individuals in a home or “home-like” setting (but the definition of “home-like” may vary)</a:t>
            </a:r>
          </a:p>
          <a:p>
            <a:r>
              <a:rPr lang="en-US" smtClean="0"/>
              <a:t>Income – may use the higher income ceiling (300% of SSI) and spousal impoverishment rules</a:t>
            </a:r>
          </a:p>
          <a:p>
            <a:r>
              <a:rPr lang="en-US" smtClean="0"/>
              <a:t>Must be budget neutral but can use different approaches to this</a:t>
            </a:r>
          </a:p>
          <a:p>
            <a:pPr lvl="1">
              <a:buClr>
                <a:schemeClr val="accent2"/>
              </a:buClr>
            </a:pPr>
            <a:r>
              <a:rPr lang="en-US" sz="2800" smtClean="0">
                <a:solidFill>
                  <a:schemeClr val="tx1"/>
                </a:solidFill>
              </a:rPr>
              <a:t>Individual budgeting</a:t>
            </a:r>
          </a:p>
          <a:p>
            <a:pPr lvl="1">
              <a:buClr>
                <a:schemeClr val="accent2"/>
              </a:buClr>
            </a:pPr>
            <a:r>
              <a:rPr lang="en-US" sz="2800" smtClean="0">
                <a:solidFill>
                  <a:schemeClr val="tx1"/>
                </a:solidFill>
              </a:rPr>
              <a:t>Aggregate budgeting</a:t>
            </a:r>
          </a:p>
          <a:p>
            <a:pPr lvl="1">
              <a:buClr>
                <a:schemeClr val="accent2"/>
              </a:buClr>
            </a:pPr>
            <a:r>
              <a:rPr lang="en-US" sz="2800" smtClean="0">
                <a:solidFill>
                  <a:schemeClr val="tx1"/>
                </a:solidFill>
              </a:rPr>
              <a:t>Mixed approach</a:t>
            </a:r>
          </a:p>
          <a:p>
            <a:endParaRPr lang="en-US" sz="36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eaLnBrk="1" hangingPunct="1"/>
            <a:r>
              <a:rPr lang="en-US" smtClean="0"/>
              <a:t>Section 1915(i) State Plan HCBS</a:t>
            </a:r>
            <a:r>
              <a:rPr lang="en-US" smtClean="0">
                <a:effectLst/>
              </a:rPr>
              <a:t> </a:t>
            </a:r>
          </a:p>
        </p:txBody>
      </p:sp>
      <p:sp>
        <p:nvSpPr>
          <p:cNvPr id="58373" name="Rectangle 5"/>
          <p:cNvSpPr>
            <a:spLocks noGrp="1" noChangeArrowheads="1"/>
          </p:cNvSpPr>
          <p:nvPr>
            <p:ph type="body" idx="4294967295"/>
          </p:nvPr>
        </p:nvSpPr>
        <p:spPr>
          <a:xfrm>
            <a:off x="457200" y="1219200"/>
            <a:ext cx="8458200" cy="4648200"/>
          </a:xfrm>
        </p:spPr>
        <p:txBody>
          <a:bodyPr/>
          <a:lstStyle/>
          <a:p>
            <a:r>
              <a:rPr lang="en-US" smtClean="0"/>
              <a:t>Established in 2007</a:t>
            </a:r>
          </a:p>
          <a:p>
            <a:r>
              <a:rPr lang="en-US" smtClean="0"/>
              <a:t>Allows states to offer HCBS as a state plan benefit</a:t>
            </a:r>
          </a:p>
          <a:p>
            <a:r>
              <a:rPr lang="en-US" smtClean="0"/>
              <a:t>Breaks the “eligibility link” between HCBS and institutional care</a:t>
            </a:r>
          </a:p>
          <a:p>
            <a:r>
              <a:rPr lang="en-US" smtClean="0"/>
              <a:t>Most states use this option to cover behavioral health services</a:t>
            </a:r>
          </a:p>
          <a:p>
            <a:r>
              <a:rPr lang="en-US" smtClean="0"/>
              <a:t>Consumer/self-direction may be an option</a:t>
            </a:r>
          </a:p>
        </p:txBody>
      </p:sp>
      <p:sp>
        <p:nvSpPr>
          <p:cNvPr id="3" name="Slide Number Placeholder 2"/>
          <p:cNvSpPr txBox="1">
            <a:spLocks noGrp="1"/>
          </p:cNvSpPr>
          <p:nvPr/>
        </p:nvSpPr>
        <p:spPr bwMode="auto">
          <a:xfrm>
            <a:off x="6553200" y="6324600"/>
            <a:ext cx="2362200" cy="396875"/>
          </a:xfrm>
          <a:prstGeom prst="rect">
            <a:avLst/>
          </a:prstGeom>
          <a:noFill/>
          <a:extLst/>
        </p:spPr>
        <p:txBody>
          <a:bodyPr/>
          <a:lstStyle/>
          <a:p>
            <a:pPr algn="r">
              <a:defRPr/>
            </a:pPr>
            <a:fld id="{71D9FA64-67F8-48CD-B6E7-2E56C1C5EA6A}" type="slidenum">
              <a:rPr lang="en-US" sz="1000" b="1">
                <a:cs typeface="+mn-cs"/>
              </a:rPr>
              <a:pPr algn="r">
                <a:defRPr/>
              </a:pPr>
              <a:t>13</a:t>
            </a:fld>
            <a:endParaRPr lang="en-US" sz="1000" b="1" dirty="0">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0"/>
          </p:nvPr>
        </p:nvSpPr>
        <p:spPr/>
        <p:txBody>
          <a:bodyPr/>
          <a:lstStyle/>
          <a:p>
            <a:pPr>
              <a:defRPr/>
            </a:pPr>
            <a:fld id="{70D81ED5-38F1-4E94-BE20-2E43BB0C2C43}" type="slidenum">
              <a:rPr lang="en-US"/>
              <a:pPr>
                <a:defRPr/>
              </a:pPr>
              <a:t>14</a:t>
            </a:fld>
            <a:endParaRPr lang="en-US"/>
          </a:p>
        </p:txBody>
      </p:sp>
      <p:sp>
        <p:nvSpPr>
          <p:cNvPr id="78850" name="Text Box 2"/>
          <p:cNvSpPr txBox="1">
            <a:spLocks noChangeArrowheads="1"/>
          </p:cNvSpPr>
          <p:nvPr/>
        </p:nvSpPr>
        <p:spPr bwMode="auto">
          <a:xfrm>
            <a:off x="517525" y="722313"/>
            <a:ext cx="8321675" cy="366712"/>
          </a:xfrm>
          <a:prstGeom prst="rect">
            <a:avLst/>
          </a:prstGeom>
          <a:noFill/>
          <a:ln w="9525">
            <a:noFill/>
            <a:miter lim="800000"/>
            <a:headEnd/>
            <a:tailEnd/>
          </a:ln>
          <a:effectLst/>
        </p:spPr>
        <p:txBody>
          <a:bodyPr>
            <a:spAutoFit/>
          </a:bodyPr>
          <a:lstStyle/>
          <a:p>
            <a:endParaRPr lang="en-US"/>
          </a:p>
        </p:txBody>
      </p:sp>
      <p:sp>
        <p:nvSpPr>
          <p:cNvPr id="78853" name="Rectangle 5"/>
          <p:cNvSpPr>
            <a:spLocks noGrp="1" noChangeArrowheads="1"/>
          </p:cNvSpPr>
          <p:nvPr>
            <p:ph type="title" idx="4294967295"/>
          </p:nvPr>
        </p:nvSpPr>
        <p:spPr>
          <a:noFill/>
        </p:spPr>
        <p:txBody>
          <a:bodyPr/>
          <a:lstStyle/>
          <a:p>
            <a:r>
              <a:rPr lang="en-US" smtClean="0">
                <a:effectLst/>
              </a:rPr>
              <a:t>Section 1915(j)</a:t>
            </a:r>
          </a:p>
        </p:txBody>
      </p:sp>
      <p:sp>
        <p:nvSpPr>
          <p:cNvPr id="78854" name="Rectangle 6"/>
          <p:cNvSpPr>
            <a:spLocks noGrp="1" noChangeArrowheads="1"/>
          </p:cNvSpPr>
          <p:nvPr>
            <p:ph type="body" idx="4294967295"/>
          </p:nvPr>
        </p:nvSpPr>
        <p:spPr>
          <a:xfrm>
            <a:off x="381000" y="1143000"/>
            <a:ext cx="8153400" cy="4648200"/>
          </a:xfrm>
        </p:spPr>
        <p:txBody>
          <a:bodyPr/>
          <a:lstStyle/>
          <a:p>
            <a:r>
              <a:rPr lang="en-US" smtClean="0"/>
              <a:t>Effective 2007</a:t>
            </a:r>
          </a:p>
          <a:p>
            <a:r>
              <a:rPr lang="en-US" smtClean="0"/>
              <a:t>Allows states the option to provide consumer/self-directed personal assistance services (PAS) in the Medicaid State plan</a:t>
            </a:r>
          </a:p>
          <a:p>
            <a:r>
              <a:rPr lang="en-US" smtClean="0"/>
              <a:t>May include permissible purchases</a:t>
            </a:r>
          </a:p>
          <a:p>
            <a:r>
              <a:rPr lang="en-US" smtClean="0"/>
              <a:t>Participants set their own provider qualifications and train their providers of PAS</a:t>
            </a:r>
          </a:p>
          <a:p>
            <a:r>
              <a:rPr lang="en-US" smtClean="0"/>
              <a:t>Must provide employer and budget authority</a:t>
            </a:r>
          </a:p>
          <a:p>
            <a:r>
              <a:rPr lang="en-US" smtClean="0"/>
              <a:t>States may target and limit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0"/>
          </p:nvPr>
        </p:nvSpPr>
        <p:spPr/>
        <p:txBody>
          <a:bodyPr/>
          <a:lstStyle/>
          <a:p>
            <a:pPr>
              <a:defRPr/>
            </a:pPr>
            <a:fld id="{5BC460BC-A94A-40E4-8F17-14F4E5B5EC71}" type="slidenum">
              <a:rPr lang="en-US"/>
              <a:pPr>
                <a:defRPr/>
              </a:pPr>
              <a:t>15</a:t>
            </a:fld>
            <a:endParaRPr lang="en-US"/>
          </a:p>
        </p:txBody>
      </p:sp>
      <p:sp>
        <p:nvSpPr>
          <p:cNvPr id="79874" name="Text Box 2"/>
          <p:cNvSpPr txBox="1">
            <a:spLocks noChangeArrowheads="1"/>
          </p:cNvSpPr>
          <p:nvPr/>
        </p:nvSpPr>
        <p:spPr bwMode="auto">
          <a:xfrm>
            <a:off x="517525" y="722313"/>
            <a:ext cx="8321675" cy="366712"/>
          </a:xfrm>
          <a:prstGeom prst="rect">
            <a:avLst/>
          </a:prstGeom>
          <a:noFill/>
          <a:ln w="9525">
            <a:noFill/>
            <a:miter lim="800000"/>
            <a:headEnd/>
            <a:tailEnd/>
          </a:ln>
          <a:effectLst/>
        </p:spPr>
        <p:txBody>
          <a:bodyPr>
            <a:spAutoFit/>
          </a:bodyPr>
          <a:lstStyle/>
          <a:p>
            <a:endParaRPr lang="en-US"/>
          </a:p>
        </p:txBody>
      </p:sp>
      <p:sp>
        <p:nvSpPr>
          <p:cNvPr id="79877" name="Rectangle 5"/>
          <p:cNvSpPr>
            <a:spLocks noGrp="1" noChangeArrowheads="1"/>
          </p:cNvSpPr>
          <p:nvPr>
            <p:ph type="title" idx="4294967295"/>
          </p:nvPr>
        </p:nvSpPr>
        <p:spPr>
          <a:noFill/>
        </p:spPr>
        <p:txBody>
          <a:bodyPr/>
          <a:lstStyle/>
          <a:p>
            <a:r>
              <a:rPr lang="en-US" smtClean="0">
                <a:effectLst/>
              </a:rPr>
              <a:t>Section 1915(k)</a:t>
            </a:r>
          </a:p>
        </p:txBody>
      </p:sp>
      <p:sp>
        <p:nvSpPr>
          <p:cNvPr id="79878" name="Rectangle 6"/>
          <p:cNvSpPr>
            <a:spLocks noGrp="1" noChangeArrowheads="1"/>
          </p:cNvSpPr>
          <p:nvPr>
            <p:ph type="body" idx="4294967295"/>
          </p:nvPr>
        </p:nvSpPr>
        <p:spPr>
          <a:xfrm>
            <a:off x="457200" y="1143000"/>
            <a:ext cx="8686800" cy="4648200"/>
          </a:xfrm>
        </p:spPr>
        <p:txBody>
          <a:bodyPr/>
          <a:lstStyle/>
          <a:p>
            <a:pPr>
              <a:buFont typeface="Tahoma" pitchFamily="34" charset="0"/>
              <a:buNone/>
            </a:pPr>
            <a:r>
              <a:rPr lang="en-US" b="1" smtClean="0"/>
              <a:t>Community First Choice Option</a:t>
            </a:r>
          </a:p>
          <a:p>
            <a:r>
              <a:rPr lang="en-US" smtClean="0"/>
              <a:t>Affordable Care Act added new option in 2010</a:t>
            </a:r>
          </a:p>
          <a:p>
            <a:r>
              <a:rPr lang="en-US" smtClean="0"/>
              <a:t>Allows states to provide a “person-centered” home and community-based attendant services and supports</a:t>
            </a:r>
          </a:p>
          <a:p>
            <a:r>
              <a:rPr lang="en-US" smtClean="0"/>
              <a:t>Individuals must meet institutional level of care (Nursing Facility, ICF-MR, IMD)</a:t>
            </a:r>
          </a:p>
          <a:p>
            <a:r>
              <a:rPr lang="en-US" smtClean="0"/>
              <a:t>States will receive 6% in federal financial participation</a:t>
            </a:r>
            <a:endParaRPr lang="en-US" sz="32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0"/>
          </p:nvPr>
        </p:nvSpPr>
        <p:spPr/>
        <p:txBody>
          <a:bodyPr/>
          <a:lstStyle/>
          <a:p>
            <a:pPr>
              <a:defRPr/>
            </a:pPr>
            <a:fld id="{EE676CF2-F9D2-41A4-B6A5-9AE9143DC6A8}" type="slidenum">
              <a:rPr lang="en-US"/>
              <a:pPr>
                <a:defRPr/>
              </a:pPr>
              <a:t>16</a:t>
            </a:fld>
            <a:endParaRPr lang="en-US"/>
          </a:p>
        </p:txBody>
      </p:sp>
      <p:sp>
        <p:nvSpPr>
          <p:cNvPr id="80898" name="Text Box 2"/>
          <p:cNvSpPr txBox="1">
            <a:spLocks noChangeArrowheads="1"/>
          </p:cNvSpPr>
          <p:nvPr/>
        </p:nvSpPr>
        <p:spPr bwMode="auto">
          <a:xfrm>
            <a:off x="517525" y="722313"/>
            <a:ext cx="8321675" cy="366712"/>
          </a:xfrm>
          <a:prstGeom prst="rect">
            <a:avLst/>
          </a:prstGeom>
          <a:noFill/>
          <a:ln w="9525">
            <a:noFill/>
            <a:miter lim="800000"/>
            <a:headEnd/>
            <a:tailEnd/>
          </a:ln>
          <a:effectLst/>
        </p:spPr>
        <p:txBody>
          <a:bodyPr>
            <a:spAutoFit/>
          </a:bodyPr>
          <a:lstStyle/>
          <a:p>
            <a:endParaRPr lang="en-US"/>
          </a:p>
        </p:txBody>
      </p:sp>
      <p:sp>
        <p:nvSpPr>
          <p:cNvPr id="80901" name="Rectangle 5"/>
          <p:cNvSpPr>
            <a:spLocks noGrp="1" noChangeArrowheads="1"/>
          </p:cNvSpPr>
          <p:nvPr>
            <p:ph type="title" idx="4294967295"/>
          </p:nvPr>
        </p:nvSpPr>
        <p:spPr>
          <a:xfrm>
            <a:off x="228600" y="152400"/>
            <a:ext cx="7696200" cy="792163"/>
          </a:xfrm>
          <a:noFill/>
        </p:spPr>
        <p:txBody>
          <a:bodyPr/>
          <a:lstStyle/>
          <a:p>
            <a:r>
              <a:rPr lang="en-US" dirty="0" smtClean="0">
                <a:effectLst/>
              </a:rPr>
              <a:t>Section 1915(k), cont’d.</a:t>
            </a:r>
          </a:p>
        </p:txBody>
      </p:sp>
      <p:sp>
        <p:nvSpPr>
          <p:cNvPr id="80902" name="Rectangle 6"/>
          <p:cNvSpPr>
            <a:spLocks noGrp="1" noChangeArrowheads="1"/>
          </p:cNvSpPr>
          <p:nvPr>
            <p:ph type="body" idx="4294967295"/>
          </p:nvPr>
        </p:nvSpPr>
        <p:spPr>
          <a:xfrm>
            <a:off x="457200" y="914400"/>
            <a:ext cx="8534400" cy="4876800"/>
          </a:xfrm>
        </p:spPr>
        <p:txBody>
          <a:bodyPr/>
          <a:lstStyle/>
          <a:p>
            <a:r>
              <a:rPr lang="en-US" sz="2600" smtClean="0"/>
              <a:t>Provides assistance with accomplishing </a:t>
            </a:r>
          </a:p>
          <a:p>
            <a:pPr lvl="1">
              <a:buClr>
                <a:schemeClr val="accent2"/>
              </a:buClr>
            </a:pPr>
            <a:r>
              <a:rPr lang="en-US" sz="2600" smtClean="0">
                <a:solidFill>
                  <a:schemeClr val="tx1"/>
                </a:solidFill>
              </a:rPr>
              <a:t> Activities of daily living</a:t>
            </a:r>
          </a:p>
          <a:p>
            <a:pPr lvl="1">
              <a:buClr>
                <a:schemeClr val="accent2"/>
              </a:buClr>
            </a:pPr>
            <a:r>
              <a:rPr lang="en-US" sz="2600" smtClean="0">
                <a:solidFill>
                  <a:schemeClr val="tx1"/>
                </a:solidFill>
              </a:rPr>
              <a:t> Instrumental activities of daily living</a:t>
            </a:r>
          </a:p>
          <a:p>
            <a:pPr lvl="1">
              <a:buClr>
                <a:schemeClr val="accent2"/>
              </a:buClr>
            </a:pPr>
            <a:r>
              <a:rPr lang="en-US" sz="2600" smtClean="0">
                <a:solidFill>
                  <a:schemeClr val="tx1"/>
                </a:solidFill>
              </a:rPr>
              <a:t> Health related functions</a:t>
            </a:r>
          </a:p>
          <a:p>
            <a:r>
              <a:rPr lang="en-US" sz="2600" smtClean="0"/>
              <a:t>Assistance provided through hands-on support, safety monitoring, and cueing</a:t>
            </a:r>
          </a:p>
          <a:p>
            <a:r>
              <a:rPr lang="en-US" sz="2600" smtClean="0"/>
              <a:t>All services and supports must be consumer-controlled</a:t>
            </a:r>
          </a:p>
          <a:p>
            <a:pPr lvl="1">
              <a:buClr>
                <a:schemeClr val="accent2"/>
              </a:buClr>
            </a:pPr>
            <a:r>
              <a:rPr lang="en-US" sz="2600" smtClean="0">
                <a:solidFill>
                  <a:schemeClr val="tx1"/>
                </a:solidFill>
              </a:rPr>
              <a:t> Agency-provider model</a:t>
            </a:r>
          </a:p>
          <a:p>
            <a:pPr lvl="1">
              <a:buClr>
                <a:schemeClr val="accent2"/>
              </a:buClr>
            </a:pPr>
            <a:r>
              <a:rPr lang="en-US" sz="2600" smtClean="0">
                <a:solidFill>
                  <a:schemeClr val="tx1"/>
                </a:solidFill>
              </a:rPr>
              <a:t> Self-directed with budget model</a:t>
            </a:r>
          </a:p>
          <a:p>
            <a:pPr lvl="1">
              <a:buClr>
                <a:schemeClr val="accent2"/>
              </a:buClr>
            </a:pPr>
            <a:r>
              <a:rPr lang="en-US" sz="2600" smtClean="0">
                <a:solidFill>
                  <a:schemeClr val="tx1"/>
                </a:solidFill>
              </a:rPr>
              <a:t> Other</a:t>
            </a:r>
            <a:endParaRPr lang="en-US" sz="26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eaLnBrk="1" hangingPunct="1"/>
            <a:r>
              <a:rPr lang="en-US" smtClean="0"/>
              <a:t>Section 1915(b)/(c)</a:t>
            </a:r>
            <a:r>
              <a:rPr lang="en-US" smtClean="0">
                <a:effectLst/>
              </a:rPr>
              <a:t> </a:t>
            </a:r>
          </a:p>
        </p:txBody>
      </p:sp>
      <p:sp>
        <p:nvSpPr>
          <p:cNvPr id="57349" name="Rectangle 5"/>
          <p:cNvSpPr>
            <a:spLocks noGrp="1" noChangeArrowheads="1"/>
          </p:cNvSpPr>
          <p:nvPr>
            <p:ph type="body" idx="4294967295"/>
          </p:nvPr>
        </p:nvSpPr>
        <p:spPr>
          <a:xfrm>
            <a:off x="457200" y="1219200"/>
            <a:ext cx="8077200" cy="4648200"/>
          </a:xfrm>
        </p:spPr>
        <p:txBody>
          <a:bodyPr/>
          <a:lstStyle/>
          <a:p>
            <a:r>
              <a:rPr lang="en-US" smtClean="0"/>
              <a:t>Combines two authorities</a:t>
            </a:r>
          </a:p>
          <a:p>
            <a:r>
              <a:rPr lang="en-US" smtClean="0"/>
              <a:t>Section 1915(c) – typical Home and Community-Based Services offerings</a:t>
            </a:r>
          </a:p>
          <a:p>
            <a:r>
              <a:rPr lang="en-US" smtClean="0"/>
              <a:t>Allows state to overlay voluntary or involuntary managed care practices</a:t>
            </a:r>
          </a:p>
          <a:p>
            <a:r>
              <a:rPr lang="en-US" smtClean="0"/>
              <a:t>Michigan operates largest B/C </a:t>
            </a:r>
          </a:p>
          <a:p>
            <a:r>
              <a:rPr lang="en-US" smtClean="0"/>
              <a:t>Trend has been to use the Section 1115 authority</a:t>
            </a:r>
          </a:p>
        </p:txBody>
      </p:sp>
      <p:sp>
        <p:nvSpPr>
          <p:cNvPr id="3" name="Slide Number Placeholder 2"/>
          <p:cNvSpPr txBox="1">
            <a:spLocks noGrp="1"/>
          </p:cNvSpPr>
          <p:nvPr/>
        </p:nvSpPr>
        <p:spPr bwMode="auto">
          <a:xfrm>
            <a:off x="6553200" y="6324600"/>
            <a:ext cx="2362200" cy="396875"/>
          </a:xfrm>
          <a:prstGeom prst="rect">
            <a:avLst/>
          </a:prstGeom>
          <a:noFill/>
          <a:extLst/>
        </p:spPr>
        <p:txBody>
          <a:bodyPr/>
          <a:lstStyle/>
          <a:p>
            <a:pPr algn="r">
              <a:defRPr/>
            </a:pPr>
            <a:fld id="{C95045D2-9803-4EF9-ADE3-A01C28264AF5}" type="slidenum">
              <a:rPr lang="en-US" sz="1000" b="1">
                <a:cs typeface="+mn-cs"/>
              </a:rPr>
              <a:pPr algn="r">
                <a:defRPr/>
              </a:pPr>
              <a:t>17</a:t>
            </a:fld>
            <a:endParaRPr lang="en-US" sz="1000" b="1" dirty="0">
              <a:cs typeface="+mn-cs"/>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0"/>
          </p:nvPr>
        </p:nvSpPr>
        <p:spPr/>
        <p:txBody>
          <a:bodyPr/>
          <a:lstStyle/>
          <a:p>
            <a:pPr>
              <a:defRPr/>
            </a:pPr>
            <a:fld id="{145BF043-234C-408B-BD87-79E2D3FCD5A4}" type="slidenum">
              <a:rPr lang="en-US"/>
              <a:pPr>
                <a:defRPr/>
              </a:pPr>
              <a:t>18</a:t>
            </a:fld>
            <a:endParaRPr lang="en-US"/>
          </a:p>
        </p:txBody>
      </p:sp>
      <p:sp>
        <p:nvSpPr>
          <p:cNvPr id="81922" name="Text Box 2"/>
          <p:cNvSpPr txBox="1">
            <a:spLocks noChangeArrowheads="1"/>
          </p:cNvSpPr>
          <p:nvPr/>
        </p:nvSpPr>
        <p:spPr bwMode="auto">
          <a:xfrm>
            <a:off x="517525" y="722313"/>
            <a:ext cx="8321675" cy="366712"/>
          </a:xfrm>
          <a:prstGeom prst="rect">
            <a:avLst/>
          </a:prstGeom>
          <a:noFill/>
          <a:ln w="9525">
            <a:noFill/>
            <a:miter lim="800000"/>
            <a:headEnd/>
            <a:tailEnd/>
          </a:ln>
          <a:effectLst/>
        </p:spPr>
        <p:txBody>
          <a:bodyPr>
            <a:spAutoFit/>
          </a:bodyPr>
          <a:lstStyle/>
          <a:p>
            <a:endParaRPr lang="en-US"/>
          </a:p>
        </p:txBody>
      </p:sp>
      <p:sp>
        <p:nvSpPr>
          <p:cNvPr id="81925" name="Rectangle 5"/>
          <p:cNvSpPr>
            <a:spLocks noGrp="1" noChangeArrowheads="1"/>
          </p:cNvSpPr>
          <p:nvPr>
            <p:ph type="title" idx="4294967295"/>
          </p:nvPr>
        </p:nvSpPr>
        <p:spPr>
          <a:xfrm>
            <a:off x="228600" y="304800"/>
            <a:ext cx="7696200" cy="792163"/>
          </a:xfrm>
          <a:noFill/>
        </p:spPr>
        <p:txBody>
          <a:bodyPr/>
          <a:lstStyle/>
          <a:p>
            <a:r>
              <a:rPr lang="en-US" smtClean="0">
                <a:effectLst/>
              </a:rPr>
              <a:t>1115 Demonstration Projects</a:t>
            </a:r>
          </a:p>
        </p:txBody>
      </p:sp>
      <p:sp>
        <p:nvSpPr>
          <p:cNvPr id="81926" name="Rectangle 6"/>
          <p:cNvSpPr>
            <a:spLocks noGrp="1" noChangeArrowheads="1"/>
          </p:cNvSpPr>
          <p:nvPr>
            <p:ph type="body" idx="4294967295"/>
          </p:nvPr>
        </p:nvSpPr>
        <p:spPr>
          <a:xfrm>
            <a:off x="304800" y="1143000"/>
            <a:ext cx="8534400" cy="4648200"/>
          </a:xfrm>
        </p:spPr>
        <p:txBody>
          <a:bodyPr/>
          <a:lstStyle/>
          <a:p>
            <a:r>
              <a:rPr lang="en-US" smtClean="0"/>
              <a:t>Used when states seek to demonstrate whether a new service or intervention would lead to a change in Medicaid policy</a:t>
            </a:r>
          </a:p>
          <a:p>
            <a:r>
              <a:rPr lang="en-US" smtClean="0"/>
              <a:t>The Secretary may waive compliance with </a:t>
            </a:r>
            <a:r>
              <a:rPr lang="en-US" u="sng" smtClean="0"/>
              <a:t>any requirement</a:t>
            </a:r>
            <a:r>
              <a:rPr lang="en-US" smtClean="0"/>
              <a:t> under 1902 of the Social Security Act</a:t>
            </a:r>
          </a:p>
          <a:p>
            <a:r>
              <a:rPr lang="en-US" smtClean="0"/>
              <a:t>Many states are using this authority to manage their entire Medicaid program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ChangeArrowheads="1"/>
          </p:cNvSpPr>
          <p:nvPr/>
        </p:nvSpPr>
        <p:spPr bwMode="auto">
          <a:xfrm>
            <a:off x="76200" y="228600"/>
            <a:ext cx="9372600" cy="1470025"/>
          </a:xfrm>
          <a:prstGeom prst="rect">
            <a:avLst/>
          </a:prstGeom>
          <a:noFill/>
          <a:ln>
            <a:noFill/>
          </a:ln>
          <a:extLst/>
        </p:spPr>
        <p:txBody>
          <a:bodyPr anchor="ctr"/>
          <a:lstStyle/>
          <a:p>
            <a:pPr>
              <a:defRPr/>
            </a:pPr>
            <a:r>
              <a:rPr lang="en-US" sz="3200" b="1" dirty="0">
                <a:solidFill>
                  <a:schemeClr val="accent2"/>
                </a:solidFill>
                <a:effectLst>
                  <a:outerShdw blurRad="38100" dist="38100" dir="2700000" algn="tl">
                    <a:srgbClr val="C0C0C0"/>
                  </a:outerShdw>
                </a:effectLst>
                <a:latin typeface="Arial Rounded MT Bold" pitchFamily="34" charset="0"/>
              </a:rPr>
              <a:t>New Community Opportunities Center </a:t>
            </a:r>
          </a:p>
          <a:p>
            <a:pPr>
              <a:defRPr/>
            </a:pPr>
            <a:r>
              <a:rPr lang="en-US" sz="3200" b="1" dirty="0">
                <a:solidFill>
                  <a:schemeClr val="accent2"/>
                </a:solidFill>
                <a:effectLst>
                  <a:outerShdw blurRad="38100" dist="38100" dir="2700000" algn="tl">
                    <a:srgbClr val="C0C0C0"/>
                  </a:outerShdw>
                </a:effectLst>
                <a:latin typeface="Arial Rounded MT Bold" pitchFamily="34" charset="0"/>
              </a:rPr>
              <a:t>Presents… </a:t>
            </a:r>
          </a:p>
        </p:txBody>
      </p:sp>
      <p:sp>
        <p:nvSpPr>
          <p:cNvPr id="2053" name="Rectangle 3"/>
          <p:cNvSpPr>
            <a:spLocks noChangeArrowheads="1"/>
          </p:cNvSpPr>
          <p:nvPr/>
        </p:nvSpPr>
        <p:spPr bwMode="auto">
          <a:xfrm>
            <a:off x="0" y="1219200"/>
            <a:ext cx="9144000" cy="4800600"/>
          </a:xfrm>
          <a:prstGeom prst="rect">
            <a:avLst/>
          </a:prstGeom>
          <a:noFill/>
          <a:ln>
            <a:noFill/>
          </a:ln>
          <a:extLst/>
        </p:spPr>
        <p:txBody>
          <a:bodyPr/>
          <a:lstStyle/>
          <a:p>
            <a:pPr algn="ctr">
              <a:spcBef>
                <a:spcPct val="20000"/>
              </a:spcBef>
              <a:buClr>
                <a:schemeClr val="accent2"/>
              </a:buClr>
              <a:buFont typeface="Tahoma" pitchFamily="34" charset="0"/>
              <a:buNone/>
            </a:pPr>
            <a:endParaRPr lang="en-US" sz="800" b="1">
              <a:solidFill>
                <a:srgbClr val="333399"/>
              </a:solidFill>
              <a:latin typeface="Arial Rounded MT Bold" pitchFamily="34" charset="0"/>
            </a:endParaRPr>
          </a:p>
          <a:p>
            <a:pPr algn="ctr"/>
            <a:endParaRPr lang="en-US" sz="2800" b="1">
              <a:solidFill>
                <a:srgbClr val="C00000"/>
              </a:solidFill>
              <a:latin typeface="Arial Rounded MT Bold" pitchFamily="34" charset="0"/>
            </a:endParaRPr>
          </a:p>
          <a:p>
            <a:pPr algn="ctr"/>
            <a:r>
              <a:rPr lang="en-US" sz="2800" b="1">
                <a:solidFill>
                  <a:srgbClr val="A50021"/>
                </a:solidFill>
                <a:latin typeface="Arial Rounded MT Bold" pitchFamily="34" charset="0"/>
              </a:rPr>
              <a:t>Effecting Policy Change in Medicaid </a:t>
            </a:r>
          </a:p>
          <a:p>
            <a:pPr algn="ctr"/>
            <a:r>
              <a:rPr lang="en-US" sz="2800" b="1">
                <a:solidFill>
                  <a:srgbClr val="A50021"/>
                </a:solidFill>
                <a:latin typeface="Arial Rounded MT Bold" pitchFamily="34" charset="0"/>
              </a:rPr>
              <a:t>and Community Services</a:t>
            </a:r>
            <a:r>
              <a:rPr lang="en-US" sz="2800">
                <a:latin typeface="Arial Rounded MT Bold" pitchFamily="34" charset="0"/>
              </a:rPr>
              <a:t> </a:t>
            </a:r>
            <a:endParaRPr lang="en-US" sz="4400" b="1">
              <a:solidFill>
                <a:srgbClr val="C00000"/>
              </a:solidFill>
              <a:latin typeface="Arial Rounded MT Bold" pitchFamily="34" charset="0"/>
            </a:endParaRPr>
          </a:p>
          <a:p>
            <a:pPr algn="ctr">
              <a:spcBef>
                <a:spcPct val="20000"/>
              </a:spcBef>
              <a:buClr>
                <a:schemeClr val="accent2"/>
              </a:buClr>
              <a:buFont typeface="Tahoma" pitchFamily="34" charset="0"/>
              <a:buNone/>
            </a:pPr>
            <a:endParaRPr lang="en-US" sz="1600">
              <a:solidFill>
                <a:srgbClr val="333399"/>
              </a:solidFill>
              <a:latin typeface="Arial Rounded MT Bold" pitchFamily="34" charset="0"/>
            </a:endParaRPr>
          </a:p>
          <a:p>
            <a:pPr algn="ctr">
              <a:spcBef>
                <a:spcPct val="20000"/>
              </a:spcBef>
              <a:buClr>
                <a:schemeClr val="accent2"/>
              </a:buClr>
              <a:buFont typeface="Tahoma" pitchFamily="34" charset="0"/>
              <a:buNone/>
            </a:pPr>
            <a:r>
              <a:rPr lang="en-US" sz="2800">
                <a:solidFill>
                  <a:srgbClr val="333399"/>
                </a:solidFill>
                <a:latin typeface="Arial Rounded MT Bold" pitchFamily="34" charset="0"/>
              </a:rPr>
              <a:t>February 13, 2013</a:t>
            </a:r>
          </a:p>
          <a:p>
            <a:pPr algn="ctr">
              <a:spcBef>
                <a:spcPct val="20000"/>
              </a:spcBef>
              <a:buClr>
                <a:schemeClr val="accent2"/>
              </a:buClr>
              <a:buFont typeface="Tahoma" pitchFamily="34" charset="0"/>
              <a:buNone/>
            </a:pPr>
            <a:r>
              <a:rPr lang="en-US" sz="2800">
                <a:solidFill>
                  <a:srgbClr val="333399"/>
                </a:solidFill>
                <a:latin typeface="Arial Rounded MT Bold" pitchFamily="34" charset="0"/>
              </a:rPr>
              <a:t>3:00P.M. – 4:30P.M. EST</a:t>
            </a:r>
          </a:p>
          <a:p>
            <a:pPr algn="ctr">
              <a:spcBef>
                <a:spcPct val="20000"/>
              </a:spcBef>
              <a:buClr>
                <a:schemeClr val="accent2"/>
              </a:buClr>
              <a:buFont typeface="Tahoma" pitchFamily="34" charset="0"/>
              <a:buNone/>
            </a:pPr>
            <a:endParaRPr lang="en-US" sz="300">
              <a:solidFill>
                <a:srgbClr val="333399"/>
              </a:solidFill>
              <a:latin typeface="Arial Rounded MT Bold" pitchFamily="34" charset="0"/>
            </a:endParaRPr>
          </a:p>
          <a:p>
            <a:pPr algn="ctr">
              <a:spcBef>
                <a:spcPct val="20000"/>
              </a:spcBef>
              <a:buClr>
                <a:schemeClr val="accent2"/>
              </a:buClr>
              <a:buFont typeface="Tahoma" pitchFamily="34" charset="0"/>
              <a:buNone/>
            </a:pPr>
            <a:endParaRPr lang="en-US" sz="300">
              <a:solidFill>
                <a:srgbClr val="333399"/>
              </a:solidFill>
              <a:latin typeface="Arial Rounded MT Bold" pitchFamily="34" charset="0"/>
            </a:endParaRPr>
          </a:p>
          <a:p>
            <a:pPr algn="ctr">
              <a:spcBef>
                <a:spcPct val="20000"/>
              </a:spcBef>
              <a:buClr>
                <a:schemeClr val="accent2"/>
              </a:buClr>
              <a:buFont typeface="Tahoma" pitchFamily="34" charset="0"/>
              <a:buNone/>
            </a:pPr>
            <a:endParaRPr lang="en-US" sz="300">
              <a:solidFill>
                <a:srgbClr val="333399"/>
              </a:solidFill>
              <a:latin typeface="Arial Rounded MT Bold" pitchFamily="34" charset="0"/>
            </a:endParaRPr>
          </a:p>
          <a:p>
            <a:pPr algn="ctr">
              <a:spcBef>
                <a:spcPct val="20000"/>
              </a:spcBef>
              <a:buClr>
                <a:schemeClr val="accent2"/>
              </a:buClr>
              <a:buFont typeface="Tahoma" pitchFamily="34" charset="0"/>
              <a:buNone/>
            </a:pPr>
            <a:endParaRPr lang="en-US" sz="300">
              <a:solidFill>
                <a:srgbClr val="333399"/>
              </a:solidFill>
              <a:latin typeface="Arial Rounded MT Bold" pitchFamily="34" charset="0"/>
            </a:endParaRPr>
          </a:p>
          <a:p>
            <a:pPr algn="ctr">
              <a:spcBef>
                <a:spcPct val="20000"/>
              </a:spcBef>
              <a:buClr>
                <a:schemeClr val="accent2"/>
              </a:buClr>
              <a:buFont typeface="Tahoma" pitchFamily="34" charset="0"/>
              <a:buNone/>
            </a:pPr>
            <a:r>
              <a:rPr lang="en-US" sz="2800">
                <a:solidFill>
                  <a:srgbClr val="333399"/>
                </a:solidFill>
                <a:latin typeface="Arial Rounded MT Bold" pitchFamily="34" charset="0"/>
              </a:rPr>
              <a:t>Presenters:  </a:t>
            </a:r>
          </a:p>
          <a:p>
            <a:pPr algn="ctr">
              <a:spcBef>
                <a:spcPct val="20000"/>
              </a:spcBef>
              <a:buClr>
                <a:schemeClr val="accent2"/>
              </a:buClr>
              <a:buFont typeface="Tahoma" pitchFamily="34" charset="0"/>
              <a:buNone/>
            </a:pPr>
            <a:r>
              <a:rPr lang="en-US" sz="2800">
                <a:solidFill>
                  <a:srgbClr val="333399"/>
                </a:solidFill>
                <a:latin typeface="Arial Rounded MT Bold" pitchFamily="34" charset="0"/>
              </a:rPr>
              <a:t>Suzanne Crisp</a:t>
            </a:r>
            <a:r>
              <a:rPr lang="en-US"/>
              <a:t> </a:t>
            </a:r>
          </a:p>
          <a:p>
            <a:pPr algn="ctr">
              <a:spcBef>
                <a:spcPct val="20000"/>
              </a:spcBef>
              <a:buClr>
                <a:schemeClr val="accent2"/>
              </a:buClr>
              <a:buFont typeface="Tahoma" pitchFamily="34" charset="0"/>
              <a:buNone/>
            </a:pPr>
            <a:r>
              <a:rPr lang="en-US" sz="2800">
                <a:solidFill>
                  <a:srgbClr val="333399"/>
                </a:solidFill>
                <a:latin typeface="Arial Rounded MT Bold" pitchFamily="34" charset="0"/>
              </a:rPr>
              <a:t>Bruce Darling</a:t>
            </a:r>
          </a:p>
          <a:p>
            <a:pPr algn="ctr">
              <a:spcBef>
                <a:spcPct val="20000"/>
              </a:spcBef>
              <a:buClr>
                <a:schemeClr val="accent2"/>
              </a:buClr>
              <a:buFont typeface="Tahoma" pitchFamily="34" charset="0"/>
              <a:buNone/>
            </a:pPr>
            <a:endParaRPr lang="en-US" sz="2800">
              <a:solidFill>
                <a:schemeClr val="accent2"/>
              </a:solidFill>
              <a:latin typeface="Arial Rounded MT Bold" pitchFamily="34" charset="0"/>
            </a:endParaRPr>
          </a:p>
          <a:p>
            <a:pPr algn="ctr"/>
            <a:endParaRPr lang="en-US" sz="2800" b="1">
              <a:solidFill>
                <a:srgbClr val="C00000"/>
              </a:solidFill>
              <a:latin typeface="Arial Rounded MT Bold" pitchFamily="34" charset="0"/>
            </a:endParaRPr>
          </a:p>
          <a:p>
            <a:pPr algn="ctr">
              <a:spcBef>
                <a:spcPct val="20000"/>
              </a:spcBef>
              <a:buClr>
                <a:schemeClr val="accent2"/>
              </a:buClr>
              <a:buFont typeface="Tahoma" pitchFamily="34" charset="0"/>
              <a:buNone/>
            </a:pPr>
            <a:endParaRPr lang="en-US" sz="1000">
              <a:solidFill>
                <a:srgbClr val="333399"/>
              </a:solidFill>
              <a:latin typeface="Arial Rounded MT Bold" pitchFamily="34" charset="0"/>
            </a:endParaRPr>
          </a:p>
          <a:p>
            <a:pPr algn="ctr"/>
            <a:endParaRPr lang="en-US" sz="1000">
              <a:solidFill>
                <a:srgbClr val="333399"/>
              </a:solidFill>
              <a:latin typeface="Arial Rounded MT Bold" pitchFamily="34" charset="0"/>
            </a:endParaRPr>
          </a:p>
          <a:p>
            <a:pPr algn="ctr">
              <a:spcBef>
                <a:spcPct val="20000"/>
              </a:spcBef>
              <a:buClr>
                <a:schemeClr val="accent2"/>
              </a:buClr>
              <a:buFont typeface="Tahoma" pitchFamily="34" charset="0"/>
              <a:buNone/>
            </a:pPr>
            <a:endParaRPr lang="en-US" sz="2400">
              <a:solidFill>
                <a:schemeClr val="accent2"/>
              </a:solidFill>
              <a:latin typeface="Arial Rounded MT Bold" pitchFamily="34" charset="0"/>
            </a:endParaRPr>
          </a:p>
        </p:txBody>
      </p:sp>
      <p:sp>
        <p:nvSpPr>
          <p:cNvPr id="5" name="Slide Number Placeholder 4"/>
          <p:cNvSpPr>
            <a:spLocks noGrp="1"/>
          </p:cNvSpPr>
          <p:nvPr>
            <p:ph type="sldNum" sz="quarter" idx="10"/>
          </p:nvPr>
        </p:nvSpPr>
        <p:spPr/>
        <p:txBody>
          <a:bodyPr/>
          <a:lstStyle/>
          <a:p>
            <a:pPr>
              <a:defRPr/>
            </a:pPr>
            <a:fld id="{74AE2683-3F37-4801-ADF3-1FD18A5CCCC2}" type="slidenum">
              <a:rPr lang="en-US"/>
              <a:pPr>
                <a:defRPr/>
              </a:pPr>
              <a:t>1</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0"/>
          </p:nvPr>
        </p:nvSpPr>
        <p:spPr/>
        <p:txBody>
          <a:bodyPr/>
          <a:lstStyle/>
          <a:p>
            <a:pPr>
              <a:defRPr/>
            </a:pPr>
            <a:fld id="{C1D68D1F-377C-4FD9-814A-E318BEBAA720}" type="slidenum">
              <a:rPr lang="en-US"/>
              <a:pPr>
                <a:defRPr/>
              </a:pPr>
              <a:t>19</a:t>
            </a:fld>
            <a:endParaRPr lang="en-US"/>
          </a:p>
        </p:txBody>
      </p:sp>
      <p:sp>
        <p:nvSpPr>
          <p:cNvPr id="82946" name="Text Box 2"/>
          <p:cNvSpPr txBox="1">
            <a:spLocks noChangeArrowheads="1"/>
          </p:cNvSpPr>
          <p:nvPr/>
        </p:nvSpPr>
        <p:spPr bwMode="auto">
          <a:xfrm>
            <a:off x="517525" y="722313"/>
            <a:ext cx="8321675" cy="366712"/>
          </a:xfrm>
          <a:prstGeom prst="rect">
            <a:avLst/>
          </a:prstGeom>
          <a:noFill/>
          <a:ln w="9525">
            <a:noFill/>
            <a:miter lim="800000"/>
            <a:headEnd/>
            <a:tailEnd/>
          </a:ln>
          <a:effectLst/>
        </p:spPr>
        <p:txBody>
          <a:bodyPr>
            <a:spAutoFit/>
          </a:bodyPr>
          <a:lstStyle/>
          <a:p>
            <a:endParaRPr lang="en-US"/>
          </a:p>
        </p:txBody>
      </p:sp>
      <p:sp>
        <p:nvSpPr>
          <p:cNvPr id="82949" name="Rectangle 5"/>
          <p:cNvSpPr>
            <a:spLocks noGrp="1" noChangeArrowheads="1"/>
          </p:cNvSpPr>
          <p:nvPr>
            <p:ph type="title" idx="4294967295"/>
          </p:nvPr>
        </p:nvSpPr>
        <p:spPr>
          <a:xfrm>
            <a:off x="228600" y="152400"/>
            <a:ext cx="7696200" cy="792163"/>
          </a:xfrm>
          <a:noFill/>
        </p:spPr>
        <p:txBody>
          <a:bodyPr/>
          <a:lstStyle/>
          <a:p>
            <a:r>
              <a:rPr lang="en-US" smtClean="0">
                <a:effectLst/>
              </a:rPr>
              <a:t>Dual Eligible Demos</a:t>
            </a:r>
          </a:p>
        </p:txBody>
      </p:sp>
      <p:sp>
        <p:nvSpPr>
          <p:cNvPr id="82950" name="Rectangle 6"/>
          <p:cNvSpPr>
            <a:spLocks noGrp="1" noChangeArrowheads="1"/>
          </p:cNvSpPr>
          <p:nvPr>
            <p:ph type="body" idx="4294967295"/>
          </p:nvPr>
        </p:nvSpPr>
        <p:spPr>
          <a:xfrm>
            <a:off x="304800" y="914400"/>
            <a:ext cx="8610600" cy="5181600"/>
          </a:xfrm>
        </p:spPr>
        <p:txBody>
          <a:bodyPr/>
          <a:lstStyle/>
          <a:p>
            <a:r>
              <a:rPr lang="en-US" smtClean="0"/>
              <a:t>State Demonstrations to Integrate Services for Dual Eligible Individuals (Medicaid/Medicare)</a:t>
            </a:r>
          </a:p>
          <a:p>
            <a:r>
              <a:rPr lang="en-US" smtClean="0"/>
              <a:t>Person-centered models that coordinate primary, acute, behavioral and long-term supports and services </a:t>
            </a:r>
          </a:p>
          <a:p>
            <a:r>
              <a:rPr lang="en-US" smtClean="0"/>
              <a:t>15 states selected: California, Colorado, Connecticut, Massachusetts, Michigan, Minnesota, New York, North Carolina, Oklahoma, Oregon, South Carolina, Tennessee, Vermont, Washington and Wisconsin </a:t>
            </a:r>
          </a:p>
          <a:p>
            <a:r>
              <a:rPr lang="en-US" smtClean="0"/>
              <a:t>Get more info at: http://ly.adapt.org/duals </a:t>
            </a:r>
          </a:p>
          <a:p>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0"/>
          </p:nvPr>
        </p:nvSpPr>
        <p:spPr/>
        <p:txBody>
          <a:bodyPr/>
          <a:lstStyle/>
          <a:p>
            <a:pPr>
              <a:defRPr/>
            </a:pPr>
            <a:fld id="{CDDC176D-847F-4F34-A60E-CECCFE5F79AE}" type="slidenum">
              <a:rPr lang="en-US"/>
              <a:pPr>
                <a:defRPr/>
              </a:pPr>
              <a:t>20</a:t>
            </a:fld>
            <a:endParaRPr lang="en-US"/>
          </a:p>
        </p:txBody>
      </p:sp>
      <p:sp>
        <p:nvSpPr>
          <p:cNvPr id="83970" name="Text Box 2"/>
          <p:cNvSpPr txBox="1">
            <a:spLocks noChangeArrowheads="1"/>
          </p:cNvSpPr>
          <p:nvPr/>
        </p:nvSpPr>
        <p:spPr bwMode="auto">
          <a:xfrm>
            <a:off x="517525" y="722313"/>
            <a:ext cx="8321675" cy="366712"/>
          </a:xfrm>
          <a:prstGeom prst="rect">
            <a:avLst/>
          </a:prstGeom>
          <a:noFill/>
          <a:ln w="9525">
            <a:noFill/>
            <a:miter lim="800000"/>
            <a:headEnd/>
            <a:tailEnd/>
          </a:ln>
          <a:effectLst/>
        </p:spPr>
        <p:txBody>
          <a:bodyPr>
            <a:spAutoFit/>
          </a:bodyPr>
          <a:lstStyle/>
          <a:p>
            <a:endParaRPr lang="en-US"/>
          </a:p>
        </p:txBody>
      </p:sp>
      <p:sp>
        <p:nvSpPr>
          <p:cNvPr id="83974" name="Rectangle 6"/>
          <p:cNvSpPr>
            <a:spLocks noGrp="1" noChangeArrowheads="1"/>
          </p:cNvSpPr>
          <p:nvPr>
            <p:ph type="title" idx="4294967295"/>
          </p:nvPr>
        </p:nvSpPr>
        <p:spPr>
          <a:xfrm>
            <a:off x="228600" y="228600"/>
            <a:ext cx="7696200" cy="792163"/>
          </a:xfrm>
          <a:noFill/>
        </p:spPr>
        <p:txBody>
          <a:bodyPr/>
          <a:lstStyle/>
          <a:p>
            <a:r>
              <a:rPr lang="en-US" smtClean="0">
                <a:effectLst/>
              </a:rPr>
              <a:t>Where do I start?</a:t>
            </a:r>
          </a:p>
        </p:txBody>
      </p:sp>
      <p:sp>
        <p:nvSpPr>
          <p:cNvPr id="83975" name="Rectangle 7"/>
          <p:cNvSpPr>
            <a:spLocks noGrp="1" noChangeArrowheads="1"/>
          </p:cNvSpPr>
          <p:nvPr>
            <p:ph type="body" idx="4294967295"/>
          </p:nvPr>
        </p:nvSpPr>
        <p:spPr>
          <a:xfrm>
            <a:off x="381000" y="1066800"/>
            <a:ext cx="8458200" cy="5181600"/>
          </a:xfrm>
        </p:spPr>
        <p:txBody>
          <a:bodyPr/>
          <a:lstStyle/>
          <a:p>
            <a:pPr>
              <a:buFont typeface="Tahoma" pitchFamily="34" charset="0"/>
              <a:buNone/>
            </a:pPr>
            <a:r>
              <a:rPr lang="en-US" smtClean="0"/>
              <a:t>Find out about the waivers in your state.</a:t>
            </a:r>
          </a:p>
          <a:p>
            <a:pPr>
              <a:buFont typeface="Tahoma" pitchFamily="34" charset="0"/>
              <a:buNone/>
            </a:pPr>
            <a:r>
              <a:rPr lang="en-US" smtClean="0"/>
              <a:t>CMS has a webpage where you can see: </a:t>
            </a:r>
          </a:p>
          <a:p>
            <a:r>
              <a:rPr lang="en-US" smtClean="0"/>
              <a:t>Section 1115 Research &amp; Demonstration Projects</a:t>
            </a:r>
          </a:p>
          <a:p>
            <a:r>
              <a:rPr lang="en-US" smtClean="0"/>
              <a:t>Section 1915(b) Managed Care Waivers</a:t>
            </a:r>
          </a:p>
          <a:p>
            <a:r>
              <a:rPr lang="en-US" smtClean="0"/>
              <a:t>Section 1915(c) Home and Community-Based Services Waivers</a:t>
            </a:r>
          </a:p>
          <a:p>
            <a:r>
              <a:rPr lang="en-US" smtClean="0"/>
              <a:t>Concurrent Section 1915(b) and 1915(c) Waivers</a:t>
            </a:r>
          </a:p>
          <a:p>
            <a:pPr>
              <a:buFont typeface="Tahoma" pitchFamily="34" charset="0"/>
              <a:buNone/>
            </a:pPr>
            <a:endParaRPr lang="en-US" sz="1400" smtClean="0"/>
          </a:p>
          <a:p>
            <a:pPr>
              <a:buFont typeface="Tahoma" pitchFamily="34" charset="0"/>
              <a:buNone/>
            </a:pPr>
            <a:r>
              <a:rPr lang="en-US" smtClean="0"/>
              <a:t>http://www.medicaid.gov/Medicaid-CHIP-Program-Information/By-Topics/Waivers/Waivers.html</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a:defRPr/>
            </a:pPr>
            <a:r>
              <a:rPr lang="en-US" smtClean="0"/>
              <a:t>Questions??</a:t>
            </a:r>
          </a:p>
        </p:txBody>
      </p:sp>
      <p:sp>
        <p:nvSpPr>
          <p:cNvPr id="96259" name="Content Placeholder 2"/>
          <p:cNvSpPr>
            <a:spLocks noGrp="1"/>
          </p:cNvSpPr>
          <p:nvPr>
            <p:ph idx="4294967295"/>
          </p:nvPr>
        </p:nvSpPr>
        <p:spPr/>
        <p:txBody>
          <a:bodyPr/>
          <a:lstStyle/>
          <a:p>
            <a:pPr>
              <a:buClrTx/>
            </a:pPr>
            <a:r>
              <a:rPr lang="en-US" smtClean="0"/>
              <a:t>Use the chat window on your screen to type in your questions.</a:t>
            </a:r>
          </a:p>
          <a:p>
            <a:pPr>
              <a:buClrTx/>
            </a:pPr>
            <a:r>
              <a:rPr lang="en-US" smtClean="0"/>
              <a:t>Or press the number 7 on your telephone keypad to signal the operator.</a:t>
            </a:r>
          </a:p>
        </p:txBody>
      </p:sp>
      <p:sp>
        <p:nvSpPr>
          <p:cNvPr id="3" name="Slide Number Placeholder 2"/>
          <p:cNvSpPr txBox="1">
            <a:spLocks noGrp="1"/>
          </p:cNvSpPr>
          <p:nvPr/>
        </p:nvSpPr>
        <p:spPr bwMode="auto">
          <a:xfrm>
            <a:off x="6553200" y="6324600"/>
            <a:ext cx="2362200" cy="396875"/>
          </a:xfrm>
          <a:prstGeom prst="rect">
            <a:avLst/>
          </a:prstGeom>
          <a:noFill/>
          <a:extLst/>
        </p:spPr>
        <p:txBody>
          <a:bodyPr/>
          <a:lstStyle/>
          <a:p>
            <a:pPr algn="r">
              <a:defRPr/>
            </a:pPr>
            <a:fld id="{D51B4E25-6C76-4637-B364-FE60EDB4B9F6}" type="slidenum">
              <a:rPr lang="en-US" sz="1000" b="1">
                <a:cs typeface="+mn-cs"/>
              </a:rPr>
              <a:pPr algn="r">
                <a:defRPr/>
              </a:pPr>
              <a:t>21</a:t>
            </a:fld>
            <a:endParaRPr lang="en-US" sz="1000" b="1" dirty="0">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eaLnBrk="1" hangingPunct="1"/>
            <a:r>
              <a:rPr lang="en-US" smtClean="0">
                <a:effectLst/>
              </a:rPr>
              <a:t>What is CMS telling the states?</a:t>
            </a:r>
          </a:p>
        </p:txBody>
      </p:sp>
      <p:sp>
        <p:nvSpPr>
          <p:cNvPr id="59397" name="Rectangle 5"/>
          <p:cNvSpPr>
            <a:spLocks noGrp="1" noChangeArrowheads="1"/>
          </p:cNvSpPr>
          <p:nvPr>
            <p:ph type="body" idx="4294967295"/>
          </p:nvPr>
        </p:nvSpPr>
        <p:spPr>
          <a:xfrm>
            <a:off x="304800" y="1219200"/>
            <a:ext cx="8763000" cy="4648200"/>
          </a:xfrm>
        </p:spPr>
        <p:txBody>
          <a:bodyPr/>
          <a:lstStyle/>
          <a:p>
            <a:pPr>
              <a:buFont typeface="Tahoma" pitchFamily="34" charset="0"/>
              <a:buNone/>
            </a:pPr>
            <a:r>
              <a:rPr lang="en-US" b="1" u="sng" smtClean="0"/>
              <a:t>READ IT FOR YOURSELF!</a:t>
            </a:r>
          </a:p>
          <a:p>
            <a:pPr>
              <a:buFont typeface="Tahoma" pitchFamily="34" charset="0"/>
              <a:buNone/>
            </a:pPr>
            <a:r>
              <a:rPr lang="en-US" smtClean="0"/>
              <a:t>CMS issues guidance in the form of letters to State Medicaid Directors, letters to State Health Officials, and Informational Bulletins to communicate with states and other stakeholders regarding operational issues related to Medicaid.  </a:t>
            </a:r>
          </a:p>
          <a:p>
            <a:pPr>
              <a:buFont typeface="Tahoma" pitchFamily="34" charset="0"/>
              <a:buNone/>
            </a:pPr>
            <a:endParaRPr lang="en-US" sz="1200" smtClean="0"/>
          </a:p>
          <a:p>
            <a:pPr>
              <a:buFont typeface="Tahoma" pitchFamily="34" charset="0"/>
              <a:buNone/>
            </a:pPr>
            <a:r>
              <a:rPr lang="en-US" smtClean="0"/>
              <a:t>(Tip: Search “Olmstead”)</a:t>
            </a:r>
          </a:p>
          <a:p>
            <a:pPr>
              <a:buFont typeface="Tahoma" pitchFamily="34" charset="0"/>
              <a:buNone/>
            </a:pPr>
            <a:endParaRPr lang="en-US" sz="1200" smtClean="0"/>
          </a:p>
          <a:p>
            <a:pPr>
              <a:buFont typeface="Tahoma" pitchFamily="34" charset="0"/>
              <a:buNone/>
            </a:pPr>
            <a:r>
              <a:rPr lang="en-US" smtClean="0"/>
              <a:t>http://www.medicaid.gov/Federal-Policy-Guidance/Federal-Policy-Guidance.html</a:t>
            </a:r>
          </a:p>
        </p:txBody>
      </p:sp>
      <p:sp>
        <p:nvSpPr>
          <p:cNvPr id="3" name="Slide Number Placeholder 2"/>
          <p:cNvSpPr txBox="1">
            <a:spLocks noGrp="1"/>
          </p:cNvSpPr>
          <p:nvPr/>
        </p:nvSpPr>
        <p:spPr bwMode="auto">
          <a:xfrm>
            <a:off x="6553200" y="6324600"/>
            <a:ext cx="2362200" cy="396875"/>
          </a:xfrm>
          <a:prstGeom prst="rect">
            <a:avLst/>
          </a:prstGeom>
          <a:noFill/>
          <a:extLst/>
        </p:spPr>
        <p:txBody>
          <a:bodyPr/>
          <a:lstStyle/>
          <a:p>
            <a:pPr algn="r">
              <a:defRPr/>
            </a:pPr>
            <a:fld id="{20153AF0-8399-4341-A516-5BC10F789A2E}" type="slidenum">
              <a:rPr lang="en-US" sz="1000" b="1">
                <a:cs typeface="+mn-cs"/>
              </a:rPr>
              <a:pPr algn="r">
                <a:defRPr/>
              </a:pPr>
              <a:t>22</a:t>
            </a:fld>
            <a:endParaRPr lang="en-US" sz="1000" b="1" dirty="0">
              <a:cs typeface="+mn-cs"/>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427038"/>
            <a:ext cx="8077200" cy="792162"/>
          </a:xfrm>
        </p:spPr>
        <p:txBody>
          <a:bodyPr/>
          <a:lstStyle/>
          <a:p>
            <a:pPr eaLnBrk="1" hangingPunct="1"/>
            <a:r>
              <a:rPr lang="en-US" smtClean="0">
                <a:effectLst/>
              </a:rPr>
              <a:t>You can’t fight City Hall! </a:t>
            </a:r>
            <a:br>
              <a:rPr lang="en-US" smtClean="0">
                <a:effectLst/>
              </a:rPr>
            </a:br>
            <a:r>
              <a:rPr lang="en-US" smtClean="0">
                <a:effectLst/>
              </a:rPr>
              <a:t>So changing CMS must be impossible…</a:t>
            </a:r>
          </a:p>
        </p:txBody>
      </p:sp>
      <p:sp>
        <p:nvSpPr>
          <p:cNvPr id="60422" name="Rectangle 6"/>
          <p:cNvSpPr>
            <a:spLocks noGrp="1" noChangeArrowheads="1"/>
          </p:cNvSpPr>
          <p:nvPr>
            <p:ph type="body" idx="4294967295"/>
          </p:nvPr>
        </p:nvSpPr>
        <p:spPr>
          <a:xfrm>
            <a:off x="381000" y="2057400"/>
            <a:ext cx="8153400" cy="1905000"/>
          </a:xfrm>
        </p:spPr>
        <p:txBody>
          <a:bodyPr/>
          <a:lstStyle/>
          <a:p>
            <a:pPr algn="ctr">
              <a:buFont typeface="Tahoma" pitchFamily="34" charset="0"/>
              <a:buNone/>
            </a:pPr>
            <a:r>
              <a:rPr lang="en-US" sz="4800" b="1" smtClean="0"/>
              <a:t>That’s WRONG!</a:t>
            </a:r>
          </a:p>
          <a:p>
            <a:pPr algn="ctr">
              <a:buFont typeface="Tahoma" pitchFamily="34" charset="0"/>
              <a:buNone/>
            </a:pPr>
            <a:r>
              <a:rPr lang="en-US" sz="4800" b="1" smtClean="0"/>
              <a:t>We </a:t>
            </a:r>
            <a:r>
              <a:rPr lang="en-US" sz="4800" b="1" i="1" smtClean="0">
                <a:solidFill>
                  <a:srgbClr val="A50021"/>
                </a:solidFill>
              </a:rPr>
              <a:t>CAN</a:t>
            </a:r>
            <a:r>
              <a:rPr lang="en-US" sz="4800" b="1" smtClean="0"/>
              <a:t> change CMS!</a:t>
            </a:r>
          </a:p>
        </p:txBody>
      </p:sp>
      <p:sp>
        <p:nvSpPr>
          <p:cNvPr id="3" name="Slide Number Placeholder 2"/>
          <p:cNvSpPr txBox="1">
            <a:spLocks noGrp="1"/>
          </p:cNvSpPr>
          <p:nvPr/>
        </p:nvSpPr>
        <p:spPr bwMode="auto">
          <a:xfrm>
            <a:off x="6553200" y="6324600"/>
            <a:ext cx="2362200" cy="396875"/>
          </a:xfrm>
          <a:prstGeom prst="rect">
            <a:avLst/>
          </a:prstGeom>
          <a:noFill/>
          <a:extLst/>
        </p:spPr>
        <p:txBody>
          <a:bodyPr/>
          <a:lstStyle/>
          <a:p>
            <a:pPr algn="r">
              <a:defRPr/>
            </a:pPr>
            <a:fld id="{4C63DEBD-8A53-44D1-B9E2-A8CA4BBCE340}" type="slidenum">
              <a:rPr lang="en-US" sz="1000" b="1">
                <a:cs typeface="+mn-cs"/>
              </a:rPr>
              <a:pPr algn="r">
                <a:defRPr/>
              </a:pPr>
              <a:t>23</a:t>
            </a:fld>
            <a:endParaRPr lang="en-US" sz="1000" b="1" dirty="0">
              <a:cs typeface="+mn-cs"/>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eaLnBrk="1" hangingPunct="1"/>
            <a:r>
              <a:rPr lang="en-US" smtClean="0">
                <a:effectLst/>
              </a:rPr>
              <a:t>Example 1: Changing the MDS</a:t>
            </a:r>
          </a:p>
        </p:txBody>
      </p:sp>
      <p:sp>
        <p:nvSpPr>
          <p:cNvPr id="61445" name="Rectangle 5"/>
          <p:cNvSpPr>
            <a:spLocks noGrp="1" noChangeArrowheads="1"/>
          </p:cNvSpPr>
          <p:nvPr>
            <p:ph type="body" idx="4294967295"/>
          </p:nvPr>
        </p:nvSpPr>
        <p:spPr>
          <a:xfrm>
            <a:off x="228600" y="1219200"/>
            <a:ext cx="8915400" cy="4648200"/>
          </a:xfrm>
        </p:spPr>
        <p:txBody>
          <a:bodyPr/>
          <a:lstStyle/>
          <a:p>
            <a:pPr>
              <a:lnSpc>
                <a:spcPct val="90000"/>
              </a:lnSpc>
              <a:buFont typeface="Tahoma" pitchFamily="34" charset="0"/>
              <a:buNone/>
            </a:pPr>
            <a:r>
              <a:rPr lang="en-US" smtClean="0"/>
              <a:t>The Minimum Data Set (MDS) tracked the number of</a:t>
            </a:r>
          </a:p>
          <a:p>
            <a:pPr>
              <a:lnSpc>
                <a:spcPct val="90000"/>
              </a:lnSpc>
              <a:buFont typeface="Tahoma" pitchFamily="34" charset="0"/>
              <a:buNone/>
            </a:pPr>
            <a:r>
              <a:rPr lang="en-US" smtClean="0"/>
              <a:t>people in nursing facilities that expressed an interest in</a:t>
            </a:r>
          </a:p>
          <a:p>
            <a:pPr>
              <a:lnSpc>
                <a:spcPct val="90000"/>
              </a:lnSpc>
              <a:buFont typeface="Tahoma" pitchFamily="34" charset="0"/>
              <a:buNone/>
            </a:pPr>
            <a:r>
              <a:rPr lang="en-US" smtClean="0"/>
              <a:t>returning to the community…</a:t>
            </a:r>
            <a:endParaRPr lang="en-US" sz="1400" smtClean="0"/>
          </a:p>
          <a:p>
            <a:pPr>
              <a:lnSpc>
                <a:spcPct val="90000"/>
              </a:lnSpc>
              <a:buFont typeface="Tahoma" pitchFamily="34" charset="0"/>
              <a:buNone/>
            </a:pPr>
            <a:endParaRPr lang="en-US" sz="800" b="1" smtClean="0"/>
          </a:p>
          <a:p>
            <a:pPr>
              <a:lnSpc>
                <a:spcPct val="90000"/>
              </a:lnSpc>
              <a:buFont typeface="Tahoma" pitchFamily="34" charset="0"/>
              <a:buNone/>
            </a:pPr>
            <a:r>
              <a:rPr lang="en-US" b="1" smtClean="0"/>
              <a:t>but NOTHING was done with that information!</a:t>
            </a:r>
          </a:p>
          <a:p>
            <a:pPr>
              <a:lnSpc>
                <a:spcPct val="90000"/>
              </a:lnSpc>
              <a:buFont typeface="Tahoma" pitchFamily="34" charset="0"/>
              <a:buNone/>
            </a:pPr>
            <a:endParaRPr lang="en-US" sz="1400" b="1" smtClean="0"/>
          </a:p>
          <a:p>
            <a:pPr algn="ctr">
              <a:lnSpc>
                <a:spcPct val="90000"/>
              </a:lnSpc>
              <a:buFont typeface="Tahoma" pitchFamily="34" charset="0"/>
              <a:buNone/>
            </a:pPr>
            <a:r>
              <a:rPr lang="en-US" sz="3600" b="1" smtClean="0"/>
              <a:t>ADAPT changed that!</a:t>
            </a:r>
          </a:p>
          <a:p>
            <a:pPr>
              <a:lnSpc>
                <a:spcPct val="90000"/>
              </a:lnSpc>
              <a:buFont typeface="Tahoma" pitchFamily="34" charset="0"/>
              <a:buNone/>
            </a:pPr>
            <a:endParaRPr lang="en-US" sz="1200" b="1" smtClean="0"/>
          </a:p>
          <a:p>
            <a:pPr>
              <a:lnSpc>
                <a:spcPct val="90000"/>
              </a:lnSpc>
              <a:buFont typeface="Tahoma" pitchFamily="34" charset="0"/>
              <a:buNone/>
            </a:pPr>
            <a:r>
              <a:rPr lang="en-US" smtClean="0"/>
              <a:t>Now when an individual expresses an interest in</a:t>
            </a:r>
          </a:p>
          <a:p>
            <a:pPr>
              <a:lnSpc>
                <a:spcPct val="90000"/>
              </a:lnSpc>
              <a:buFont typeface="Tahoma" pitchFamily="34" charset="0"/>
              <a:buNone/>
            </a:pPr>
            <a:r>
              <a:rPr lang="en-US" smtClean="0"/>
              <a:t>returning to the community they are supposed to be</a:t>
            </a:r>
          </a:p>
          <a:p>
            <a:pPr>
              <a:lnSpc>
                <a:spcPct val="90000"/>
              </a:lnSpc>
              <a:buFont typeface="Tahoma" pitchFamily="34" charset="0"/>
              <a:buNone/>
            </a:pPr>
            <a:r>
              <a:rPr lang="en-US" smtClean="0"/>
              <a:t>referred for assistance.</a:t>
            </a:r>
            <a:endParaRPr lang="en-US" sz="4000" smtClean="0"/>
          </a:p>
          <a:p>
            <a:pPr>
              <a:lnSpc>
                <a:spcPct val="90000"/>
              </a:lnSpc>
              <a:buFont typeface="Tahoma" pitchFamily="34" charset="0"/>
              <a:buNone/>
            </a:pPr>
            <a:endParaRPr lang="en-US" sz="3200" smtClean="0"/>
          </a:p>
        </p:txBody>
      </p:sp>
      <p:sp>
        <p:nvSpPr>
          <p:cNvPr id="3" name="Slide Number Placeholder 2"/>
          <p:cNvSpPr txBox="1">
            <a:spLocks noGrp="1"/>
          </p:cNvSpPr>
          <p:nvPr/>
        </p:nvSpPr>
        <p:spPr bwMode="auto">
          <a:xfrm>
            <a:off x="6553200" y="6324600"/>
            <a:ext cx="2362200" cy="396875"/>
          </a:xfrm>
          <a:prstGeom prst="rect">
            <a:avLst/>
          </a:prstGeom>
          <a:noFill/>
          <a:extLst/>
        </p:spPr>
        <p:txBody>
          <a:bodyPr/>
          <a:lstStyle/>
          <a:p>
            <a:pPr algn="r">
              <a:defRPr/>
            </a:pPr>
            <a:fld id="{B00C7012-E732-4909-A6CF-638C2E101BA7}" type="slidenum">
              <a:rPr lang="en-US" sz="1000" b="1">
                <a:cs typeface="+mn-cs"/>
              </a:rPr>
              <a:pPr algn="r">
                <a:defRPr/>
              </a:pPr>
              <a:t>24</a:t>
            </a:fld>
            <a:endParaRPr lang="en-US" sz="1000" b="1" dirty="0">
              <a:cs typeface="+mn-cs"/>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eaLnBrk="1" hangingPunct="1"/>
            <a:r>
              <a:rPr lang="en-US" smtClean="0">
                <a:effectLst/>
              </a:rPr>
              <a:t>Examples of MDS Change</a:t>
            </a:r>
          </a:p>
        </p:txBody>
      </p:sp>
      <p:sp>
        <p:nvSpPr>
          <p:cNvPr id="62469" name="Rectangle 5"/>
          <p:cNvSpPr>
            <a:spLocks noGrp="1" noChangeArrowheads="1"/>
          </p:cNvSpPr>
          <p:nvPr>
            <p:ph type="body" idx="4294967295"/>
          </p:nvPr>
        </p:nvSpPr>
        <p:spPr>
          <a:xfrm>
            <a:off x="152400" y="1219200"/>
            <a:ext cx="8763000" cy="4648200"/>
          </a:xfrm>
        </p:spPr>
        <p:txBody>
          <a:bodyPr/>
          <a:lstStyle/>
          <a:p>
            <a:pPr>
              <a:buFont typeface="Tahoma" pitchFamily="34" charset="0"/>
              <a:buNone/>
            </a:pPr>
            <a:r>
              <a:rPr lang="en-US" smtClean="0"/>
              <a:t>   CMS created a brochure for NF residents about returning to the community. It explains to the resident why they are being asked by facility staff whether they want more information about the possibility of returning to the community.</a:t>
            </a:r>
          </a:p>
          <a:p>
            <a:pPr>
              <a:buFont typeface="Tahoma" pitchFamily="34" charset="0"/>
              <a:buNone/>
            </a:pPr>
            <a:r>
              <a:rPr lang="en-US" sz="1200" smtClean="0"/>
              <a:t> </a:t>
            </a:r>
            <a:r>
              <a:rPr lang="en-US" smtClean="0"/>
              <a:t>http://www.medicare.gov/publications/pubs/pdf/11477.pdf</a:t>
            </a:r>
          </a:p>
        </p:txBody>
      </p:sp>
      <p:sp>
        <p:nvSpPr>
          <p:cNvPr id="3" name="Slide Number Placeholder 2"/>
          <p:cNvSpPr txBox="1">
            <a:spLocks noGrp="1"/>
          </p:cNvSpPr>
          <p:nvPr/>
        </p:nvSpPr>
        <p:spPr bwMode="auto">
          <a:xfrm>
            <a:off x="6553200" y="6324600"/>
            <a:ext cx="2362200" cy="396875"/>
          </a:xfrm>
          <a:prstGeom prst="rect">
            <a:avLst/>
          </a:prstGeom>
          <a:noFill/>
          <a:extLst/>
        </p:spPr>
        <p:txBody>
          <a:bodyPr/>
          <a:lstStyle/>
          <a:p>
            <a:pPr algn="r">
              <a:defRPr/>
            </a:pPr>
            <a:fld id="{2A7922A5-0F0D-45C8-B649-CA1342B0F49A}" type="slidenum">
              <a:rPr lang="en-US" sz="1000" b="1">
                <a:cs typeface="+mn-cs"/>
              </a:rPr>
              <a:pPr algn="r">
                <a:defRPr/>
              </a:pPr>
              <a:t>25</a:t>
            </a:fld>
            <a:endParaRPr lang="en-US" sz="1000" b="1" dirty="0">
              <a:cs typeface="+mn-cs"/>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eaLnBrk="1" hangingPunct="1"/>
            <a:r>
              <a:rPr lang="en-US" smtClean="0">
                <a:effectLst/>
              </a:rPr>
              <a:t>Is the MDS change working?</a:t>
            </a:r>
          </a:p>
        </p:txBody>
      </p:sp>
      <p:sp>
        <p:nvSpPr>
          <p:cNvPr id="63493" name="Rectangle 5"/>
          <p:cNvSpPr>
            <a:spLocks noGrp="1" noChangeArrowheads="1"/>
          </p:cNvSpPr>
          <p:nvPr>
            <p:ph type="body" idx="4294967295"/>
          </p:nvPr>
        </p:nvSpPr>
        <p:spPr>
          <a:xfrm>
            <a:off x="457200" y="1219200"/>
            <a:ext cx="7924800" cy="4648200"/>
          </a:xfrm>
        </p:spPr>
        <p:txBody>
          <a:bodyPr/>
          <a:lstStyle/>
          <a:p>
            <a:pPr>
              <a:buFont typeface="Tahoma" pitchFamily="34" charset="0"/>
              <a:buNone/>
            </a:pPr>
            <a:r>
              <a:rPr lang="en-US" smtClean="0"/>
              <a:t>If you aren’t sure what the process is in your</a:t>
            </a:r>
          </a:p>
          <a:p>
            <a:pPr>
              <a:buFont typeface="Tahoma" pitchFamily="34" charset="0"/>
              <a:buNone/>
            </a:pPr>
            <a:r>
              <a:rPr lang="en-US" smtClean="0"/>
              <a:t>state, ask the State Point of Contact!  </a:t>
            </a:r>
          </a:p>
          <a:p>
            <a:pPr>
              <a:buFont typeface="Tahoma" pitchFamily="34" charset="0"/>
              <a:buNone/>
            </a:pPr>
            <a:endParaRPr lang="en-US" sz="1400" smtClean="0"/>
          </a:p>
          <a:p>
            <a:pPr>
              <a:buFont typeface="Tahoma" pitchFamily="34" charset="0"/>
              <a:buNone/>
            </a:pPr>
            <a:r>
              <a:rPr lang="en-US" smtClean="0"/>
              <a:t>Here’s a link you can use to find that person.</a:t>
            </a:r>
          </a:p>
          <a:p>
            <a:pPr>
              <a:buFont typeface="Tahoma" pitchFamily="34" charset="0"/>
              <a:buNone/>
            </a:pPr>
            <a:endParaRPr lang="en-US" sz="1400" smtClean="0"/>
          </a:p>
          <a:p>
            <a:pPr>
              <a:buFont typeface="Tahoma" pitchFamily="34" charset="0"/>
              <a:buNone/>
            </a:pPr>
            <a:r>
              <a:rPr lang="en-US" smtClean="0"/>
              <a:t>http://www.ltcombudsman.org/sites/default/files/issues/LCA-Point-of-Contact%20List-Final2-Portrait.pdf</a:t>
            </a:r>
          </a:p>
        </p:txBody>
      </p:sp>
      <p:sp>
        <p:nvSpPr>
          <p:cNvPr id="3" name="Slide Number Placeholder 2"/>
          <p:cNvSpPr txBox="1">
            <a:spLocks noGrp="1"/>
          </p:cNvSpPr>
          <p:nvPr/>
        </p:nvSpPr>
        <p:spPr bwMode="auto">
          <a:xfrm>
            <a:off x="6553200" y="6324600"/>
            <a:ext cx="2362200" cy="396875"/>
          </a:xfrm>
          <a:prstGeom prst="rect">
            <a:avLst/>
          </a:prstGeom>
          <a:noFill/>
          <a:extLst/>
        </p:spPr>
        <p:txBody>
          <a:bodyPr/>
          <a:lstStyle/>
          <a:p>
            <a:pPr algn="r">
              <a:defRPr/>
            </a:pPr>
            <a:fld id="{2A8D421C-3FBB-4C4F-9AB5-61B7080D9C27}" type="slidenum">
              <a:rPr lang="en-US" sz="1000" b="1">
                <a:cs typeface="+mn-cs"/>
              </a:rPr>
              <a:pPr algn="r">
                <a:defRPr/>
              </a:pPr>
              <a:t>26</a:t>
            </a:fld>
            <a:endParaRPr lang="en-US" sz="1000" b="1" dirty="0">
              <a:cs typeface="+mn-cs"/>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eaLnBrk="1" hangingPunct="1"/>
            <a:r>
              <a:rPr lang="en-US" smtClean="0">
                <a:effectLst/>
              </a:rPr>
              <a:t>Example 2: Public Comment</a:t>
            </a:r>
          </a:p>
        </p:txBody>
      </p:sp>
      <p:sp>
        <p:nvSpPr>
          <p:cNvPr id="64517" name="Rectangle 5"/>
          <p:cNvSpPr>
            <a:spLocks noGrp="1" noChangeArrowheads="1"/>
          </p:cNvSpPr>
          <p:nvPr>
            <p:ph type="body" idx="4294967295"/>
          </p:nvPr>
        </p:nvSpPr>
        <p:spPr>
          <a:xfrm>
            <a:off x="228600" y="1066800"/>
            <a:ext cx="8534400" cy="5334000"/>
          </a:xfrm>
        </p:spPr>
        <p:txBody>
          <a:bodyPr/>
          <a:lstStyle/>
          <a:p>
            <a:pPr>
              <a:lnSpc>
                <a:spcPct val="90000"/>
              </a:lnSpc>
              <a:buFont typeface="Tahoma" pitchFamily="34" charset="0"/>
              <a:buNone/>
            </a:pPr>
            <a:r>
              <a:rPr lang="en-US" sz="2700" smtClean="0"/>
              <a:t>States were making massive changes in their Medicaid</a:t>
            </a:r>
          </a:p>
          <a:p>
            <a:pPr>
              <a:lnSpc>
                <a:spcPct val="90000"/>
              </a:lnSpc>
              <a:buFont typeface="Tahoma" pitchFamily="34" charset="0"/>
              <a:buNone/>
            </a:pPr>
            <a:r>
              <a:rPr lang="en-US" sz="2700" smtClean="0"/>
              <a:t>programs without advocates even knowing about it.</a:t>
            </a:r>
          </a:p>
          <a:p>
            <a:pPr>
              <a:lnSpc>
                <a:spcPct val="90000"/>
              </a:lnSpc>
              <a:buFont typeface="Tahoma" pitchFamily="34" charset="0"/>
              <a:buNone/>
            </a:pPr>
            <a:r>
              <a:rPr lang="en-US" sz="2700" smtClean="0"/>
              <a:t>There were no public comment requirements for 1115</a:t>
            </a:r>
          </a:p>
          <a:p>
            <a:pPr>
              <a:lnSpc>
                <a:spcPct val="90000"/>
              </a:lnSpc>
              <a:buFont typeface="Tahoma" pitchFamily="34" charset="0"/>
              <a:buNone/>
            </a:pPr>
            <a:r>
              <a:rPr lang="en-US" sz="2700" smtClean="0"/>
              <a:t>demonstration programs.  </a:t>
            </a:r>
          </a:p>
          <a:p>
            <a:pPr>
              <a:buFont typeface="Tahoma" pitchFamily="34" charset="0"/>
              <a:buNone/>
            </a:pPr>
            <a:endParaRPr lang="en-US" sz="800" smtClean="0"/>
          </a:p>
          <a:p>
            <a:pPr algn="ctr">
              <a:buFont typeface="Tahoma" pitchFamily="34" charset="0"/>
              <a:buNone/>
            </a:pPr>
            <a:r>
              <a:rPr lang="en-US" sz="1800" smtClean="0"/>
              <a:t> </a:t>
            </a:r>
            <a:r>
              <a:rPr lang="en-US" sz="3200" b="1" smtClean="0"/>
              <a:t>ADAPT changed that!</a:t>
            </a:r>
          </a:p>
          <a:p>
            <a:pPr>
              <a:buFont typeface="Tahoma" pitchFamily="34" charset="0"/>
              <a:buNone/>
            </a:pPr>
            <a:endParaRPr lang="en-US" sz="900" b="1" smtClean="0"/>
          </a:p>
          <a:p>
            <a:pPr>
              <a:lnSpc>
                <a:spcPct val="90000"/>
              </a:lnSpc>
              <a:buFont typeface="Tahoma" pitchFamily="34" charset="0"/>
              <a:buNone/>
            </a:pPr>
            <a:r>
              <a:rPr lang="en-US" sz="2700" smtClean="0"/>
              <a:t>A final rule, effective on April 27, 2012, establishes a</a:t>
            </a:r>
          </a:p>
          <a:p>
            <a:pPr>
              <a:lnSpc>
                <a:spcPct val="90000"/>
              </a:lnSpc>
              <a:buFont typeface="Tahoma" pitchFamily="34" charset="0"/>
              <a:buNone/>
            </a:pPr>
            <a:r>
              <a:rPr lang="en-US" sz="2700" smtClean="0"/>
              <a:t>process for ensuring public input into the development</a:t>
            </a:r>
          </a:p>
          <a:p>
            <a:pPr>
              <a:lnSpc>
                <a:spcPct val="90000"/>
              </a:lnSpc>
              <a:buFont typeface="Tahoma" pitchFamily="34" charset="0"/>
              <a:buNone/>
            </a:pPr>
            <a:r>
              <a:rPr lang="en-US" sz="2700" smtClean="0"/>
              <a:t>and approval of new section 1115 demonstrations as</a:t>
            </a:r>
          </a:p>
          <a:p>
            <a:pPr>
              <a:lnSpc>
                <a:spcPct val="90000"/>
              </a:lnSpc>
              <a:buFont typeface="Tahoma" pitchFamily="34" charset="0"/>
              <a:buNone/>
            </a:pPr>
            <a:r>
              <a:rPr lang="en-US" sz="2700" smtClean="0"/>
              <a:t>well as extensions of existing demonstrations. </a:t>
            </a:r>
          </a:p>
          <a:p>
            <a:pPr>
              <a:buFont typeface="Tahoma" pitchFamily="34" charset="0"/>
              <a:buNone/>
            </a:pPr>
            <a:endParaRPr lang="en-US" sz="2700" smtClean="0"/>
          </a:p>
        </p:txBody>
      </p:sp>
      <p:sp>
        <p:nvSpPr>
          <p:cNvPr id="3" name="Slide Number Placeholder 2"/>
          <p:cNvSpPr txBox="1">
            <a:spLocks noGrp="1"/>
          </p:cNvSpPr>
          <p:nvPr/>
        </p:nvSpPr>
        <p:spPr bwMode="auto">
          <a:xfrm>
            <a:off x="6553200" y="6324600"/>
            <a:ext cx="2362200" cy="396875"/>
          </a:xfrm>
          <a:prstGeom prst="rect">
            <a:avLst/>
          </a:prstGeom>
          <a:noFill/>
          <a:extLst/>
        </p:spPr>
        <p:txBody>
          <a:bodyPr/>
          <a:lstStyle/>
          <a:p>
            <a:pPr algn="r">
              <a:defRPr/>
            </a:pPr>
            <a:fld id="{CAEF22F5-640E-4118-AB67-5FBB8D622AB8}" type="slidenum">
              <a:rPr lang="en-US" sz="1000" b="1">
                <a:cs typeface="+mn-cs"/>
              </a:rPr>
              <a:pPr algn="r">
                <a:defRPr/>
              </a:pPr>
              <a:t>27</a:t>
            </a:fld>
            <a:endParaRPr lang="en-US" sz="1000" b="1" dirty="0">
              <a:cs typeface="+mn-cs"/>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eaLnBrk="1" hangingPunct="1"/>
            <a:r>
              <a:rPr lang="en-US" smtClean="0">
                <a:effectLst/>
              </a:rPr>
              <a:t>Is the MDS change working?</a:t>
            </a:r>
          </a:p>
        </p:txBody>
      </p:sp>
      <p:sp>
        <p:nvSpPr>
          <p:cNvPr id="65541" name="Rectangle 5"/>
          <p:cNvSpPr>
            <a:spLocks noGrp="1" noChangeArrowheads="1"/>
          </p:cNvSpPr>
          <p:nvPr>
            <p:ph type="body" idx="4294967295"/>
          </p:nvPr>
        </p:nvSpPr>
        <p:spPr>
          <a:xfrm>
            <a:off x="457200" y="1219200"/>
            <a:ext cx="7924800" cy="4648200"/>
          </a:xfrm>
        </p:spPr>
        <p:txBody>
          <a:bodyPr/>
          <a:lstStyle/>
          <a:p>
            <a:pPr>
              <a:buFont typeface="Tahoma" pitchFamily="34" charset="0"/>
              <a:buNone/>
            </a:pPr>
            <a:r>
              <a:rPr lang="en-US" smtClean="0"/>
              <a:t>If you aren’t sure what the process is in your state, ask the State Point of Contact!  </a:t>
            </a:r>
          </a:p>
          <a:p>
            <a:pPr>
              <a:buFont typeface="Tahoma" pitchFamily="34" charset="0"/>
              <a:buNone/>
            </a:pPr>
            <a:endParaRPr lang="en-US" sz="1400" smtClean="0"/>
          </a:p>
          <a:p>
            <a:pPr>
              <a:buFont typeface="Tahoma" pitchFamily="34" charset="0"/>
              <a:buNone/>
            </a:pPr>
            <a:r>
              <a:rPr lang="en-US" smtClean="0"/>
              <a:t>Here’s a link you can use to find that person.</a:t>
            </a:r>
          </a:p>
          <a:p>
            <a:pPr>
              <a:buFont typeface="Tahoma" pitchFamily="34" charset="0"/>
              <a:buNone/>
            </a:pPr>
            <a:endParaRPr lang="en-US" sz="1400" smtClean="0"/>
          </a:p>
          <a:p>
            <a:pPr>
              <a:buFont typeface="Tahoma" pitchFamily="34" charset="0"/>
              <a:buNone/>
            </a:pPr>
            <a:r>
              <a:rPr lang="en-US" smtClean="0"/>
              <a:t>http://www.ltcombudsman.org/sites/default/files/issues/LCA-Point-of-Contact%20List-Final2-Portrait.pdf</a:t>
            </a:r>
          </a:p>
        </p:txBody>
      </p:sp>
      <p:sp>
        <p:nvSpPr>
          <p:cNvPr id="3" name="Slide Number Placeholder 2"/>
          <p:cNvSpPr txBox="1">
            <a:spLocks noGrp="1"/>
          </p:cNvSpPr>
          <p:nvPr/>
        </p:nvSpPr>
        <p:spPr bwMode="auto">
          <a:xfrm>
            <a:off x="6553200" y="6324600"/>
            <a:ext cx="2362200" cy="396875"/>
          </a:xfrm>
          <a:prstGeom prst="rect">
            <a:avLst/>
          </a:prstGeom>
          <a:noFill/>
          <a:extLst/>
        </p:spPr>
        <p:txBody>
          <a:bodyPr/>
          <a:lstStyle/>
          <a:p>
            <a:pPr algn="r">
              <a:defRPr/>
            </a:pPr>
            <a:fld id="{17953BA8-558C-4B23-A13B-7EEAAEAA484F}" type="slidenum">
              <a:rPr lang="en-US" sz="1000" b="1">
                <a:cs typeface="+mn-cs"/>
              </a:rPr>
              <a:pPr algn="r">
                <a:defRPr/>
              </a:pPr>
              <a:t>28</a:t>
            </a:fld>
            <a:endParaRPr lang="en-US" sz="1000" b="1" dirty="0">
              <a:cs typeface="+mn-cs"/>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Public Input and Government</a:t>
            </a:r>
            <a:r>
              <a:rPr lang="en-US" smtClean="0">
                <a:effectLst/>
              </a:rPr>
              <a:t> </a:t>
            </a:r>
          </a:p>
        </p:txBody>
      </p:sp>
      <p:sp>
        <p:nvSpPr>
          <p:cNvPr id="18434" name="Content Placeholder 2"/>
          <p:cNvSpPr>
            <a:spLocks noGrp="1"/>
          </p:cNvSpPr>
          <p:nvPr>
            <p:ph idx="1"/>
          </p:nvPr>
        </p:nvSpPr>
        <p:spPr/>
        <p:txBody>
          <a:bodyPr/>
          <a:lstStyle/>
          <a:p>
            <a:r>
              <a:rPr lang="en-US" smtClean="0"/>
              <a:t>A requirement of the Federal Administrative Procedures Act </a:t>
            </a:r>
          </a:p>
          <a:p>
            <a:r>
              <a:rPr lang="en-US" smtClean="0"/>
              <a:t>Reduces conflict and litigation</a:t>
            </a:r>
          </a:p>
          <a:p>
            <a:r>
              <a:rPr lang="en-US" smtClean="0"/>
              <a:t>Impacts outcome of legislation</a:t>
            </a:r>
          </a:p>
          <a:p>
            <a:r>
              <a:rPr lang="en-US" smtClean="0"/>
              <a:t>Distributes expertise</a:t>
            </a:r>
          </a:p>
          <a:p>
            <a:r>
              <a:rPr lang="en-US" smtClean="0"/>
              <a:t>Improves the product</a:t>
            </a:r>
          </a:p>
        </p:txBody>
      </p:sp>
      <p:sp>
        <p:nvSpPr>
          <p:cNvPr id="3" name="Slide Number Placeholder 2"/>
          <p:cNvSpPr>
            <a:spLocks noGrp="1"/>
          </p:cNvSpPr>
          <p:nvPr>
            <p:ph type="sldNum" sz="quarter" idx="10"/>
          </p:nvPr>
        </p:nvSpPr>
        <p:spPr/>
        <p:txBody>
          <a:bodyPr/>
          <a:lstStyle/>
          <a:p>
            <a:pPr>
              <a:defRPr/>
            </a:pPr>
            <a:fld id="{1F43B886-E7AB-471F-B2CB-FC80F82DE15B}" type="slidenum">
              <a:rPr lang="en-US"/>
              <a:pPr>
                <a:defRPr/>
              </a:pPr>
              <a:t>2</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eaLnBrk="1" hangingPunct="1"/>
            <a:r>
              <a:rPr lang="en-US" smtClean="0">
                <a:effectLst/>
              </a:rPr>
              <a:t>Example 2: Public Comment</a:t>
            </a:r>
          </a:p>
        </p:txBody>
      </p:sp>
      <p:sp>
        <p:nvSpPr>
          <p:cNvPr id="66565" name="Rectangle 5"/>
          <p:cNvSpPr>
            <a:spLocks noGrp="1" noChangeArrowheads="1"/>
          </p:cNvSpPr>
          <p:nvPr>
            <p:ph type="body" idx="4294967295"/>
          </p:nvPr>
        </p:nvSpPr>
        <p:spPr>
          <a:xfrm>
            <a:off x="457200" y="1219200"/>
            <a:ext cx="8458200" cy="4648200"/>
          </a:xfrm>
        </p:spPr>
        <p:txBody>
          <a:bodyPr/>
          <a:lstStyle/>
          <a:p>
            <a:pPr>
              <a:lnSpc>
                <a:spcPct val="90000"/>
              </a:lnSpc>
              <a:buFont typeface="Tahoma" pitchFamily="34" charset="0"/>
              <a:buNone/>
            </a:pPr>
            <a:r>
              <a:rPr lang="en-US" sz="2700" smtClean="0"/>
              <a:t>States were making massive changes in their Medicaid</a:t>
            </a:r>
          </a:p>
          <a:p>
            <a:pPr>
              <a:lnSpc>
                <a:spcPct val="90000"/>
              </a:lnSpc>
              <a:buFont typeface="Tahoma" pitchFamily="34" charset="0"/>
              <a:buNone/>
            </a:pPr>
            <a:r>
              <a:rPr lang="en-US" sz="2700" smtClean="0"/>
              <a:t>programs without advocates even knowing about it. </a:t>
            </a:r>
          </a:p>
          <a:p>
            <a:pPr>
              <a:lnSpc>
                <a:spcPct val="90000"/>
              </a:lnSpc>
              <a:buFont typeface="Tahoma" pitchFamily="34" charset="0"/>
              <a:buNone/>
            </a:pPr>
            <a:r>
              <a:rPr lang="en-US" sz="2700" smtClean="0"/>
              <a:t>There were no public comment requirements for 1115</a:t>
            </a:r>
          </a:p>
          <a:p>
            <a:pPr>
              <a:lnSpc>
                <a:spcPct val="90000"/>
              </a:lnSpc>
              <a:buFont typeface="Tahoma" pitchFamily="34" charset="0"/>
              <a:buNone/>
            </a:pPr>
            <a:r>
              <a:rPr lang="en-US" sz="2700" smtClean="0"/>
              <a:t>demonstration programs.  </a:t>
            </a:r>
          </a:p>
          <a:p>
            <a:pPr>
              <a:buFont typeface="Tahoma" pitchFamily="34" charset="0"/>
              <a:buNone/>
            </a:pPr>
            <a:endParaRPr lang="en-US" sz="800" smtClean="0"/>
          </a:p>
          <a:p>
            <a:pPr algn="ctr">
              <a:buFont typeface="Tahoma" pitchFamily="34" charset="0"/>
              <a:buNone/>
            </a:pPr>
            <a:r>
              <a:rPr lang="en-US" sz="2700" smtClean="0"/>
              <a:t> </a:t>
            </a:r>
            <a:r>
              <a:rPr lang="en-US" sz="3200" b="1" smtClean="0"/>
              <a:t>ADAPT changed that!</a:t>
            </a:r>
          </a:p>
          <a:p>
            <a:pPr>
              <a:buFont typeface="Tahoma" pitchFamily="34" charset="0"/>
              <a:buNone/>
            </a:pPr>
            <a:endParaRPr lang="en-US" sz="800" b="1" smtClean="0"/>
          </a:p>
          <a:p>
            <a:pPr>
              <a:lnSpc>
                <a:spcPct val="90000"/>
              </a:lnSpc>
              <a:buFont typeface="Tahoma" pitchFamily="34" charset="0"/>
              <a:buNone/>
            </a:pPr>
            <a:r>
              <a:rPr lang="en-US" sz="2700" smtClean="0"/>
              <a:t>A final rule, effective on April 27, 2012, establishes a</a:t>
            </a:r>
          </a:p>
          <a:p>
            <a:pPr>
              <a:lnSpc>
                <a:spcPct val="90000"/>
              </a:lnSpc>
              <a:buFont typeface="Tahoma" pitchFamily="34" charset="0"/>
              <a:buNone/>
            </a:pPr>
            <a:r>
              <a:rPr lang="en-US" sz="2700" smtClean="0"/>
              <a:t>process for ensuring public input into the development</a:t>
            </a:r>
          </a:p>
          <a:p>
            <a:pPr>
              <a:lnSpc>
                <a:spcPct val="90000"/>
              </a:lnSpc>
              <a:buFont typeface="Tahoma" pitchFamily="34" charset="0"/>
              <a:buNone/>
            </a:pPr>
            <a:r>
              <a:rPr lang="en-US" sz="2700" smtClean="0"/>
              <a:t>and approval of new section 1115 demonstrations as</a:t>
            </a:r>
          </a:p>
          <a:p>
            <a:pPr>
              <a:lnSpc>
                <a:spcPct val="90000"/>
              </a:lnSpc>
              <a:buFont typeface="Tahoma" pitchFamily="34" charset="0"/>
              <a:buNone/>
            </a:pPr>
            <a:r>
              <a:rPr lang="en-US" sz="2700" smtClean="0"/>
              <a:t>well as extensions of existing demonstrations. </a:t>
            </a:r>
          </a:p>
        </p:txBody>
      </p:sp>
      <p:sp>
        <p:nvSpPr>
          <p:cNvPr id="3" name="Slide Number Placeholder 2"/>
          <p:cNvSpPr txBox="1">
            <a:spLocks noGrp="1"/>
          </p:cNvSpPr>
          <p:nvPr/>
        </p:nvSpPr>
        <p:spPr bwMode="auto">
          <a:xfrm>
            <a:off x="6553200" y="6324600"/>
            <a:ext cx="2362200" cy="396875"/>
          </a:xfrm>
          <a:prstGeom prst="rect">
            <a:avLst/>
          </a:prstGeom>
          <a:noFill/>
          <a:extLst/>
        </p:spPr>
        <p:txBody>
          <a:bodyPr/>
          <a:lstStyle/>
          <a:p>
            <a:pPr algn="r">
              <a:defRPr/>
            </a:pPr>
            <a:fld id="{D76432B7-FEF2-4C6E-85CB-91D50C872315}" type="slidenum">
              <a:rPr lang="en-US" sz="1000" b="1">
                <a:cs typeface="+mn-cs"/>
              </a:rPr>
              <a:pPr algn="r">
                <a:defRPr/>
              </a:pPr>
              <a:t>29</a:t>
            </a:fld>
            <a:endParaRPr lang="en-US" sz="1000" b="1" dirty="0">
              <a:cs typeface="+mn-cs"/>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eaLnBrk="1" hangingPunct="1"/>
            <a:r>
              <a:rPr lang="en-US" smtClean="0">
                <a:effectLst/>
              </a:rPr>
              <a:t>How can I make comments?</a:t>
            </a:r>
          </a:p>
        </p:txBody>
      </p:sp>
      <p:sp>
        <p:nvSpPr>
          <p:cNvPr id="67589" name="Rectangle 5"/>
          <p:cNvSpPr>
            <a:spLocks noGrp="1" noChangeArrowheads="1"/>
          </p:cNvSpPr>
          <p:nvPr>
            <p:ph type="body" idx="4294967295"/>
          </p:nvPr>
        </p:nvSpPr>
        <p:spPr>
          <a:xfrm>
            <a:off x="457200" y="1219200"/>
            <a:ext cx="8458200" cy="4648200"/>
          </a:xfrm>
        </p:spPr>
        <p:txBody>
          <a:bodyPr/>
          <a:lstStyle/>
          <a:p>
            <a:pPr>
              <a:buFont typeface="Tahoma" pitchFamily="34" charset="0"/>
              <a:buNone/>
            </a:pPr>
            <a:r>
              <a:rPr lang="en-US" smtClean="0"/>
              <a:t>CMS has a web page for that!</a:t>
            </a:r>
          </a:p>
          <a:p>
            <a:pPr>
              <a:buFont typeface="Tahoma" pitchFamily="34" charset="0"/>
              <a:buNone/>
            </a:pPr>
            <a:r>
              <a:rPr lang="en-US" smtClean="0"/>
              <a:t>Seriously.</a:t>
            </a:r>
          </a:p>
          <a:p>
            <a:pPr>
              <a:buFont typeface="Tahoma" pitchFamily="34" charset="0"/>
              <a:buNone/>
            </a:pPr>
            <a:endParaRPr lang="en-US" smtClean="0"/>
          </a:p>
          <a:p>
            <a:pPr>
              <a:buFont typeface="Tahoma" pitchFamily="34" charset="0"/>
              <a:buNone/>
            </a:pPr>
            <a:r>
              <a:rPr lang="en-US" smtClean="0"/>
              <a:t>Here’s yet another really long link you can use.</a:t>
            </a:r>
          </a:p>
          <a:p>
            <a:pPr>
              <a:buFont typeface="Tahoma" pitchFamily="34" charset="0"/>
              <a:buNone/>
            </a:pPr>
            <a:endParaRPr lang="en-US" smtClean="0"/>
          </a:p>
          <a:p>
            <a:pPr>
              <a:buFont typeface="Tahoma" pitchFamily="34" charset="0"/>
              <a:buNone/>
            </a:pPr>
            <a:r>
              <a:rPr lang="en-US" smtClean="0"/>
              <a:t>http://www.medicaid.gov/Medicaid-CHIP-Program-Information/By-Topics/Waivers/1115/public-comments.html</a:t>
            </a:r>
          </a:p>
        </p:txBody>
      </p:sp>
      <p:sp>
        <p:nvSpPr>
          <p:cNvPr id="3" name="Slide Number Placeholder 2"/>
          <p:cNvSpPr txBox="1">
            <a:spLocks noGrp="1"/>
          </p:cNvSpPr>
          <p:nvPr/>
        </p:nvSpPr>
        <p:spPr bwMode="auto">
          <a:xfrm>
            <a:off x="6553200" y="6324600"/>
            <a:ext cx="2362200" cy="396875"/>
          </a:xfrm>
          <a:prstGeom prst="rect">
            <a:avLst/>
          </a:prstGeom>
          <a:noFill/>
          <a:extLst/>
        </p:spPr>
        <p:txBody>
          <a:bodyPr/>
          <a:lstStyle/>
          <a:p>
            <a:pPr algn="r">
              <a:defRPr/>
            </a:pPr>
            <a:fld id="{271797A2-D40E-477D-ADA1-EC5D4D8CC593}" type="slidenum">
              <a:rPr lang="en-US" sz="1000" b="1">
                <a:cs typeface="+mn-cs"/>
              </a:rPr>
              <a:pPr algn="r">
                <a:defRPr/>
              </a:pPr>
              <a:t>30</a:t>
            </a:fld>
            <a:endParaRPr lang="en-US" sz="1000" b="1" dirty="0">
              <a:cs typeface="+mn-cs"/>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350838"/>
            <a:ext cx="7848600" cy="792162"/>
          </a:xfrm>
        </p:spPr>
        <p:txBody>
          <a:bodyPr/>
          <a:lstStyle/>
          <a:p>
            <a:pPr eaLnBrk="1" hangingPunct="1"/>
            <a:r>
              <a:rPr lang="en-US" smtClean="0">
                <a:effectLst/>
              </a:rPr>
              <a:t>I don’t have 500 people willing to storm the HHS building in Washington.</a:t>
            </a:r>
          </a:p>
        </p:txBody>
      </p:sp>
      <p:sp>
        <p:nvSpPr>
          <p:cNvPr id="68613" name="Rectangle 5"/>
          <p:cNvSpPr>
            <a:spLocks noGrp="1" noChangeArrowheads="1"/>
          </p:cNvSpPr>
          <p:nvPr>
            <p:ph type="body" idx="4294967295"/>
          </p:nvPr>
        </p:nvSpPr>
        <p:spPr>
          <a:xfrm>
            <a:off x="228600" y="1600200"/>
            <a:ext cx="8153400" cy="4648200"/>
          </a:xfrm>
        </p:spPr>
        <p:txBody>
          <a:bodyPr/>
          <a:lstStyle/>
          <a:p>
            <a:pPr algn="ctr">
              <a:buFont typeface="Tahoma" pitchFamily="34" charset="0"/>
              <a:buNone/>
            </a:pPr>
            <a:r>
              <a:rPr lang="en-US" sz="3600" smtClean="0"/>
              <a:t>What can I do?</a:t>
            </a:r>
            <a:r>
              <a:rPr lang="en-US" sz="1000" b="1" smtClean="0"/>
              <a:t/>
            </a:r>
            <a:br>
              <a:rPr lang="en-US" sz="1000" b="1" smtClean="0"/>
            </a:br>
            <a:r>
              <a:rPr lang="en-US" sz="1000" smtClean="0"/>
              <a:t/>
            </a:r>
            <a:br>
              <a:rPr lang="en-US" sz="1000" smtClean="0"/>
            </a:br>
            <a:r>
              <a:rPr lang="en-US" sz="3600" smtClean="0"/>
              <a:t>Even without 500 activists, you </a:t>
            </a:r>
          </a:p>
          <a:p>
            <a:pPr algn="ctr">
              <a:buFont typeface="Tahoma" pitchFamily="34" charset="0"/>
              <a:buNone/>
            </a:pPr>
            <a:r>
              <a:rPr lang="en-US" sz="3600" b="1" i="1" u="sng" smtClean="0">
                <a:solidFill>
                  <a:srgbClr val="A50021"/>
                </a:solidFill>
              </a:rPr>
              <a:t>can</a:t>
            </a:r>
            <a:r>
              <a:rPr lang="en-US" sz="3600" smtClean="0">
                <a:solidFill>
                  <a:srgbClr val="A50021"/>
                </a:solidFill>
              </a:rPr>
              <a:t> </a:t>
            </a:r>
            <a:r>
              <a:rPr lang="en-US" sz="3600" smtClean="0"/>
              <a:t>make a difference.</a:t>
            </a:r>
            <a:br>
              <a:rPr lang="en-US" sz="3600" smtClean="0"/>
            </a:br>
            <a:endParaRPr lang="en-US" sz="3600" smtClean="0"/>
          </a:p>
        </p:txBody>
      </p:sp>
      <p:sp>
        <p:nvSpPr>
          <p:cNvPr id="3" name="Slide Number Placeholder 2"/>
          <p:cNvSpPr txBox="1">
            <a:spLocks noGrp="1"/>
          </p:cNvSpPr>
          <p:nvPr/>
        </p:nvSpPr>
        <p:spPr bwMode="auto">
          <a:xfrm>
            <a:off x="6553200" y="6324600"/>
            <a:ext cx="2362200" cy="396875"/>
          </a:xfrm>
          <a:prstGeom prst="rect">
            <a:avLst/>
          </a:prstGeom>
          <a:noFill/>
          <a:extLst/>
        </p:spPr>
        <p:txBody>
          <a:bodyPr/>
          <a:lstStyle/>
          <a:p>
            <a:pPr algn="r">
              <a:defRPr/>
            </a:pPr>
            <a:fld id="{6C8C4988-C57B-44E9-8AFC-A7BE2F414382}" type="slidenum">
              <a:rPr lang="en-US" sz="1000" b="1">
                <a:cs typeface="+mn-cs"/>
              </a:rPr>
              <a:pPr algn="r">
                <a:defRPr/>
              </a:pPr>
              <a:t>31</a:t>
            </a:fld>
            <a:endParaRPr lang="en-US" sz="1000" b="1" dirty="0">
              <a:cs typeface="+mn-cs"/>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2400" y="152400"/>
            <a:ext cx="7696200" cy="792163"/>
          </a:xfrm>
        </p:spPr>
        <p:txBody>
          <a:bodyPr/>
          <a:lstStyle/>
          <a:p>
            <a:pPr eaLnBrk="1" hangingPunct="1"/>
            <a:r>
              <a:rPr lang="en-US" smtClean="0">
                <a:effectLst/>
              </a:rPr>
              <a:t>Bring the national work home.</a:t>
            </a:r>
          </a:p>
        </p:txBody>
      </p:sp>
      <p:sp>
        <p:nvSpPr>
          <p:cNvPr id="69637" name="Rectangle 5"/>
          <p:cNvSpPr>
            <a:spLocks noGrp="1" noChangeArrowheads="1"/>
          </p:cNvSpPr>
          <p:nvPr>
            <p:ph type="body" idx="4294967295"/>
          </p:nvPr>
        </p:nvSpPr>
        <p:spPr>
          <a:xfrm>
            <a:off x="228600" y="1066800"/>
            <a:ext cx="8763000" cy="4648200"/>
          </a:xfrm>
        </p:spPr>
        <p:txBody>
          <a:bodyPr/>
          <a:lstStyle/>
          <a:p>
            <a:pPr>
              <a:buFont typeface="Tahoma" pitchFamily="34" charset="0"/>
              <a:buNone/>
            </a:pPr>
            <a:r>
              <a:rPr lang="en-US" smtClean="0"/>
              <a:t>Nationally, we have fought to get the Aging and Disability Resource Centers to include the Centers for Independent Living.  </a:t>
            </a:r>
          </a:p>
          <a:p>
            <a:pPr>
              <a:buFont typeface="Tahoma" pitchFamily="34" charset="0"/>
              <a:buNone/>
            </a:pPr>
            <a:endParaRPr lang="en-US" sz="1400" smtClean="0"/>
          </a:p>
          <a:p>
            <a:pPr>
              <a:buFont typeface="Tahoma" pitchFamily="34" charset="0"/>
              <a:buNone/>
            </a:pPr>
            <a:r>
              <a:rPr lang="en-US" smtClean="0"/>
              <a:t>In New York, we have scuttled the state’s application for ADRC funding and raised concerns regarding an 1115 waiver application because CILs were not adequately involved.</a:t>
            </a:r>
          </a:p>
          <a:p>
            <a:pPr>
              <a:buFont typeface="Tahoma" pitchFamily="34" charset="0"/>
              <a:buNone/>
            </a:pPr>
            <a:endParaRPr lang="en-US" sz="1400" smtClean="0"/>
          </a:p>
          <a:p>
            <a:pPr>
              <a:buFont typeface="Tahoma" pitchFamily="34" charset="0"/>
              <a:buNone/>
            </a:pPr>
            <a:r>
              <a:rPr lang="en-US" smtClean="0"/>
              <a:t>New York just applied for the Balancing Incentive Payment Program and described incorporating the CILs in its “No Wrong Door” system.  Twice!</a:t>
            </a:r>
          </a:p>
          <a:p>
            <a:pPr>
              <a:buFont typeface="Tahoma" pitchFamily="34" charset="0"/>
              <a:buNone/>
            </a:pPr>
            <a:endParaRPr lang="en-US" sz="3200" smtClean="0"/>
          </a:p>
        </p:txBody>
      </p:sp>
      <p:sp>
        <p:nvSpPr>
          <p:cNvPr id="3" name="Slide Number Placeholder 2"/>
          <p:cNvSpPr txBox="1">
            <a:spLocks noGrp="1"/>
          </p:cNvSpPr>
          <p:nvPr/>
        </p:nvSpPr>
        <p:spPr bwMode="auto">
          <a:xfrm>
            <a:off x="6553200" y="6324600"/>
            <a:ext cx="2362200" cy="396875"/>
          </a:xfrm>
          <a:prstGeom prst="rect">
            <a:avLst/>
          </a:prstGeom>
          <a:noFill/>
          <a:extLst/>
        </p:spPr>
        <p:txBody>
          <a:bodyPr/>
          <a:lstStyle/>
          <a:p>
            <a:pPr algn="r">
              <a:defRPr/>
            </a:pPr>
            <a:fld id="{91805D80-37D2-4E30-A460-3255E7C5A21E}" type="slidenum">
              <a:rPr lang="en-US" sz="1000" b="1">
                <a:cs typeface="+mn-cs"/>
              </a:rPr>
              <a:pPr algn="r">
                <a:defRPr/>
              </a:pPr>
              <a:t>32</a:t>
            </a:fld>
            <a:endParaRPr lang="en-US" sz="1000" b="1" dirty="0">
              <a:cs typeface="+mn-cs"/>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eaLnBrk="1" hangingPunct="1"/>
            <a:r>
              <a:rPr lang="en-US" smtClean="0">
                <a:effectLst/>
              </a:rPr>
              <a:t>Five things advocates can do…</a:t>
            </a:r>
          </a:p>
        </p:txBody>
      </p:sp>
      <p:sp>
        <p:nvSpPr>
          <p:cNvPr id="70661" name="Rectangle 5"/>
          <p:cNvSpPr>
            <a:spLocks noGrp="1" noChangeArrowheads="1"/>
          </p:cNvSpPr>
          <p:nvPr>
            <p:ph type="body" idx="4294967295"/>
          </p:nvPr>
        </p:nvSpPr>
        <p:spPr>
          <a:xfrm>
            <a:off x="304800" y="1066800"/>
            <a:ext cx="8610600" cy="5105400"/>
          </a:xfrm>
        </p:spPr>
        <p:txBody>
          <a:bodyPr/>
          <a:lstStyle/>
          <a:p>
            <a:pPr marL="533400" indent="-533400">
              <a:buFontTx/>
              <a:buAutoNum type="arabicPeriod"/>
            </a:pPr>
            <a:r>
              <a:rPr lang="en-US" sz="2600" smtClean="0"/>
              <a:t>Participate in the public comment process.</a:t>
            </a:r>
          </a:p>
          <a:p>
            <a:pPr marL="533400" indent="-533400">
              <a:buFontTx/>
              <a:buAutoNum type="arabicPeriod"/>
            </a:pPr>
            <a:r>
              <a:rPr lang="en-US" sz="2600" smtClean="0"/>
              <a:t>Question state policy changes that promote institutionalization or undercut self-direction.</a:t>
            </a:r>
          </a:p>
          <a:p>
            <a:pPr marL="533400" indent="-533400">
              <a:buFontTx/>
              <a:buAutoNum type="arabicPeriod"/>
            </a:pPr>
            <a:r>
              <a:rPr lang="en-US" sz="2600" smtClean="0"/>
              <a:t>Ask the state how it is proactively supporting people in returning to the community from institutions.</a:t>
            </a:r>
          </a:p>
          <a:p>
            <a:pPr marL="533400" indent="-533400">
              <a:buFontTx/>
              <a:buAutoNum type="arabicPeriod"/>
            </a:pPr>
            <a:r>
              <a:rPr lang="en-US" sz="2600" smtClean="0"/>
              <a:t>Learn what other states are doing and ask why those best practices aren’t being done in your state.  Use the State Medicaid Director letters!</a:t>
            </a:r>
          </a:p>
          <a:p>
            <a:pPr marL="533400" indent="-533400">
              <a:buFontTx/>
              <a:buAutoNum type="arabicPeriod"/>
            </a:pPr>
            <a:r>
              <a:rPr lang="en-US" sz="2600" smtClean="0"/>
              <a:t>Demand that managed care have consumer protections and use contract language/rates that promote community living.</a:t>
            </a:r>
          </a:p>
        </p:txBody>
      </p:sp>
      <p:sp>
        <p:nvSpPr>
          <p:cNvPr id="3" name="Slide Number Placeholder 2"/>
          <p:cNvSpPr txBox="1">
            <a:spLocks noGrp="1"/>
          </p:cNvSpPr>
          <p:nvPr/>
        </p:nvSpPr>
        <p:spPr bwMode="auto">
          <a:xfrm>
            <a:off x="6553200" y="6324600"/>
            <a:ext cx="2362200" cy="396875"/>
          </a:xfrm>
          <a:prstGeom prst="rect">
            <a:avLst/>
          </a:prstGeom>
          <a:noFill/>
          <a:extLst/>
        </p:spPr>
        <p:txBody>
          <a:bodyPr/>
          <a:lstStyle/>
          <a:p>
            <a:pPr algn="r">
              <a:defRPr/>
            </a:pPr>
            <a:fld id="{60145DE9-046C-4B15-997A-1F615AD98A00}" type="slidenum">
              <a:rPr lang="en-US" sz="1000" b="1">
                <a:cs typeface="+mn-cs"/>
              </a:rPr>
              <a:pPr algn="r">
                <a:defRPr/>
              </a:pPr>
              <a:t>33</a:t>
            </a:fld>
            <a:endParaRPr lang="en-US" sz="1000" b="1" dirty="0">
              <a:cs typeface="+mn-cs"/>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eaLnBrk="1" hangingPunct="1"/>
            <a:r>
              <a:rPr lang="en-US" smtClean="0">
                <a:effectLst/>
              </a:rPr>
              <a:t>Ask questions of CMS</a:t>
            </a:r>
          </a:p>
        </p:txBody>
      </p:sp>
      <p:sp>
        <p:nvSpPr>
          <p:cNvPr id="71685" name="Rectangle 5"/>
          <p:cNvSpPr>
            <a:spLocks noGrp="1" noChangeArrowheads="1"/>
          </p:cNvSpPr>
          <p:nvPr>
            <p:ph type="body" idx="4294967295"/>
          </p:nvPr>
        </p:nvSpPr>
        <p:spPr>
          <a:xfrm>
            <a:off x="304800" y="1219200"/>
            <a:ext cx="8686800" cy="4648200"/>
          </a:xfrm>
        </p:spPr>
        <p:txBody>
          <a:bodyPr/>
          <a:lstStyle/>
          <a:p>
            <a:pPr>
              <a:lnSpc>
                <a:spcPct val="90000"/>
              </a:lnSpc>
              <a:buFont typeface="Tahoma" pitchFamily="34" charset="0"/>
              <a:buNone/>
            </a:pPr>
            <a:r>
              <a:rPr lang="en-US" smtClean="0"/>
              <a:t>When your state tells you…</a:t>
            </a:r>
          </a:p>
          <a:p>
            <a:pPr>
              <a:lnSpc>
                <a:spcPct val="90000"/>
              </a:lnSpc>
              <a:buFont typeface="Tahoma" pitchFamily="34" charset="0"/>
              <a:buNone/>
            </a:pPr>
            <a:r>
              <a:rPr lang="en-US" smtClean="0"/>
              <a:t>“CMS told us we had to do it this way.”</a:t>
            </a:r>
          </a:p>
          <a:p>
            <a:pPr>
              <a:lnSpc>
                <a:spcPct val="90000"/>
              </a:lnSpc>
              <a:buFont typeface="Tahoma" pitchFamily="34" charset="0"/>
              <a:buNone/>
            </a:pPr>
            <a:endParaRPr lang="en-US" sz="1400" smtClean="0"/>
          </a:p>
          <a:p>
            <a:pPr>
              <a:lnSpc>
                <a:spcPct val="90000"/>
              </a:lnSpc>
              <a:buFont typeface="Tahoma" pitchFamily="34" charset="0"/>
              <a:buNone/>
            </a:pPr>
            <a:r>
              <a:rPr lang="en-US" smtClean="0"/>
              <a:t>Ask CMS.  </a:t>
            </a:r>
          </a:p>
          <a:p>
            <a:pPr>
              <a:lnSpc>
                <a:spcPct val="90000"/>
              </a:lnSpc>
              <a:buFont typeface="Tahoma" pitchFamily="34" charset="0"/>
              <a:buNone/>
            </a:pPr>
            <a:endParaRPr lang="en-US" sz="1400" smtClean="0"/>
          </a:p>
          <a:p>
            <a:pPr>
              <a:lnSpc>
                <a:spcPct val="90000"/>
              </a:lnSpc>
              <a:buFont typeface="Tahoma" pitchFamily="34" charset="0"/>
              <a:buNone/>
            </a:pPr>
            <a:r>
              <a:rPr lang="en-US" smtClean="0"/>
              <a:t>Then close the loop with your state.</a:t>
            </a:r>
          </a:p>
          <a:p>
            <a:pPr>
              <a:lnSpc>
                <a:spcPct val="90000"/>
              </a:lnSpc>
              <a:buFont typeface="Tahoma" pitchFamily="34" charset="0"/>
              <a:buNone/>
            </a:pPr>
            <a:endParaRPr lang="en-US" sz="1400" smtClean="0"/>
          </a:p>
          <a:p>
            <a:pPr>
              <a:lnSpc>
                <a:spcPct val="90000"/>
              </a:lnSpc>
              <a:buFont typeface="Tahoma" pitchFamily="34" charset="0"/>
              <a:buNone/>
            </a:pPr>
            <a:r>
              <a:rPr lang="en-US" smtClean="0"/>
              <a:t>In New York, by doing this, we were able to be on</a:t>
            </a:r>
          </a:p>
          <a:p>
            <a:pPr>
              <a:lnSpc>
                <a:spcPct val="90000"/>
              </a:lnSpc>
              <a:buFont typeface="Tahoma" pitchFamily="34" charset="0"/>
              <a:buNone/>
            </a:pPr>
            <a:r>
              <a:rPr lang="en-US" smtClean="0"/>
              <a:t>the call where CMS was giving guidance to the state</a:t>
            </a:r>
          </a:p>
          <a:p>
            <a:pPr>
              <a:lnSpc>
                <a:spcPct val="90000"/>
              </a:lnSpc>
              <a:buFont typeface="Tahoma" pitchFamily="34" charset="0"/>
              <a:buNone/>
            </a:pPr>
            <a:r>
              <a:rPr lang="en-US" smtClean="0"/>
              <a:t>about implementing the Community First Choice </a:t>
            </a:r>
          </a:p>
          <a:p>
            <a:pPr>
              <a:lnSpc>
                <a:spcPct val="90000"/>
              </a:lnSpc>
              <a:buFont typeface="Tahoma" pitchFamily="34" charset="0"/>
              <a:buNone/>
            </a:pPr>
            <a:r>
              <a:rPr lang="en-US" smtClean="0"/>
              <a:t>Option!  </a:t>
            </a:r>
            <a:endParaRPr lang="en-US" sz="3200" smtClean="0"/>
          </a:p>
        </p:txBody>
      </p:sp>
      <p:sp>
        <p:nvSpPr>
          <p:cNvPr id="3" name="Slide Number Placeholder 2"/>
          <p:cNvSpPr txBox="1">
            <a:spLocks noGrp="1"/>
          </p:cNvSpPr>
          <p:nvPr/>
        </p:nvSpPr>
        <p:spPr bwMode="auto">
          <a:xfrm>
            <a:off x="6553200" y="6324600"/>
            <a:ext cx="2362200" cy="396875"/>
          </a:xfrm>
          <a:prstGeom prst="rect">
            <a:avLst/>
          </a:prstGeom>
          <a:noFill/>
          <a:extLst/>
        </p:spPr>
        <p:txBody>
          <a:bodyPr/>
          <a:lstStyle/>
          <a:p>
            <a:pPr algn="r">
              <a:defRPr/>
            </a:pPr>
            <a:fld id="{E4645175-0AA8-4F5D-B183-46C01B8B529F}" type="slidenum">
              <a:rPr lang="en-US" sz="1000" b="1">
                <a:cs typeface="+mn-cs"/>
              </a:rPr>
              <a:pPr algn="r">
                <a:defRPr/>
              </a:pPr>
              <a:t>34</a:t>
            </a:fld>
            <a:endParaRPr lang="en-US" sz="1000" b="1" dirty="0">
              <a:cs typeface="+mn-cs"/>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152400"/>
            <a:ext cx="7696200" cy="792163"/>
          </a:xfrm>
        </p:spPr>
        <p:txBody>
          <a:bodyPr/>
          <a:lstStyle/>
          <a:p>
            <a:pPr eaLnBrk="1" hangingPunct="1"/>
            <a:r>
              <a:rPr lang="en-US" smtClean="0">
                <a:effectLst/>
              </a:rPr>
              <a:t>You don’t need to do it alone…</a:t>
            </a:r>
          </a:p>
        </p:txBody>
      </p:sp>
      <p:sp>
        <p:nvSpPr>
          <p:cNvPr id="72709" name="Rectangle 5"/>
          <p:cNvSpPr>
            <a:spLocks noGrp="1" noChangeArrowheads="1"/>
          </p:cNvSpPr>
          <p:nvPr>
            <p:ph type="body" idx="4294967295"/>
          </p:nvPr>
        </p:nvSpPr>
        <p:spPr>
          <a:xfrm>
            <a:off x="304800" y="990600"/>
            <a:ext cx="8610600" cy="4876800"/>
          </a:xfrm>
        </p:spPr>
        <p:txBody>
          <a:bodyPr/>
          <a:lstStyle/>
          <a:p>
            <a:r>
              <a:rPr lang="en-US" smtClean="0"/>
              <a:t>Find and work with experienced Medicaid “wonks” in your state.</a:t>
            </a:r>
          </a:p>
          <a:p>
            <a:pPr>
              <a:buFont typeface="Tahoma" pitchFamily="34" charset="0"/>
              <a:buNone/>
            </a:pPr>
            <a:endParaRPr lang="en-US" sz="800" smtClean="0"/>
          </a:p>
          <a:p>
            <a:r>
              <a:rPr lang="en-US" smtClean="0"/>
              <a:t>Join (or START) a My Medicaid Matters Coalition!  You can get ideas here: http://www.mmmtx.org</a:t>
            </a:r>
          </a:p>
          <a:p>
            <a:pPr>
              <a:buFont typeface="Tahoma" pitchFamily="34" charset="0"/>
              <a:buNone/>
            </a:pPr>
            <a:r>
              <a:rPr lang="en-US" smtClean="0"/>
              <a:t>	and http://www.adapt.org/main/medicaid_rally</a:t>
            </a:r>
          </a:p>
          <a:p>
            <a:pPr>
              <a:buFont typeface="Tahoma" pitchFamily="34" charset="0"/>
              <a:buNone/>
            </a:pPr>
            <a:endParaRPr lang="en-US" sz="800" smtClean="0"/>
          </a:p>
          <a:p>
            <a:r>
              <a:rPr lang="en-US" smtClean="0"/>
              <a:t>Get involved in ADAPT. http://www.adapt.org/main.training</a:t>
            </a:r>
          </a:p>
          <a:p>
            <a:pPr>
              <a:buFont typeface="Tahoma" pitchFamily="34" charset="0"/>
              <a:buNone/>
            </a:pPr>
            <a:endParaRPr lang="en-US" sz="800" smtClean="0"/>
          </a:p>
          <a:p>
            <a:r>
              <a:rPr lang="en-US" smtClean="0"/>
              <a:t>Learn from other CIL and ADAPT advocates. Many of us are happy to help. You can reach me by email at BDarling@cdrnys.org </a:t>
            </a:r>
            <a:endParaRPr lang="en-US" sz="3200" smtClean="0"/>
          </a:p>
        </p:txBody>
      </p:sp>
      <p:sp>
        <p:nvSpPr>
          <p:cNvPr id="3" name="Slide Number Placeholder 2"/>
          <p:cNvSpPr txBox="1">
            <a:spLocks noGrp="1"/>
          </p:cNvSpPr>
          <p:nvPr/>
        </p:nvSpPr>
        <p:spPr bwMode="auto">
          <a:xfrm>
            <a:off x="6553200" y="6324600"/>
            <a:ext cx="2362200" cy="396875"/>
          </a:xfrm>
          <a:prstGeom prst="rect">
            <a:avLst/>
          </a:prstGeom>
          <a:noFill/>
          <a:extLst/>
        </p:spPr>
        <p:txBody>
          <a:bodyPr/>
          <a:lstStyle/>
          <a:p>
            <a:pPr algn="r">
              <a:defRPr/>
            </a:pPr>
            <a:fld id="{A2EBD80E-E035-4AE3-91C7-DE7D305AAA14}" type="slidenum">
              <a:rPr lang="en-US" sz="1000" b="1">
                <a:cs typeface="+mn-cs"/>
              </a:rPr>
              <a:pPr algn="r">
                <a:defRPr/>
              </a:pPr>
              <a:t>35</a:t>
            </a:fld>
            <a:endParaRPr lang="en-US" sz="1000" b="1" dirty="0">
              <a:cs typeface="+mn-cs"/>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152400"/>
            <a:ext cx="7696200" cy="792163"/>
          </a:xfrm>
        </p:spPr>
        <p:txBody>
          <a:bodyPr/>
          <a:lstStyle/>
          <a:p>
            <a:pPr eaLnBrk="1" hangingPunct="1"/>
            <a:r>
              <a:rPr lang="en-US" smtClean="0">
                <a:effectLst/>
              </a:rPr>
              <a:t>Finally, a homework assignment</a:t>
            </a:r>
          </a:p>
        </p:txBody>
      </p:sp>
      <p:sp>
        <p:nvSpPr>
          <p:cNvPr id="73733" name="Rectangle 5"/>
          <p:cNvSpPr>
            <a:spLocks noGrp="1" noChangeArrowheads="1"/>
          </p:cNvSpPr>
          <p:nvPr>
            <p:ph type="body" idx="4294967295"/>
          </p:nvPr>
        </p:nvSpPr>
        <p:spPr>
          <a:xfrm>
            <a:off x="304800" y="990600"/>
            <a:ext cx="8610600" cy="4800600"/>
          </a:xfrm>
        </p:spPr>
        <p:txBody>
          <a:bodyPr/>
          <a:lstStyle/>
          <a:p>
            <a:pPr>
              <a:buFont typeface="Tahoma" pitchFamily="34" charset="0"/>
              <a:buNone/>
            </a:pPr>
            <a:r>
              <a:rPr lang="en-US" sz="2600" smtClean="0"/>
              <a:t>If your state has NOT selected the Community First Choice Option*, ask the state to do a formal analysis to determine whether it should.  Insist they “show their work”.  </a:t>
            </a:r>
          </a:p>
          <a:p>
            <a:pPr>
              <a:buFont typeface="Tahoma" pitchFamily="34" charset="0"/>
              <a:buNone/>
            </a:pPr>
            <a:endParaRPr lang="en-US" sz="1200" smtClean="0"/>
          </a:p>
          <a:p>
            <a:pPr>
              <a:buFont typeface="Tahoma" pitchFamily="34" charset="0"/>
              <a:buNone/>
            </a:pPr>
            <a:r>
              <a:rPr lang="en-US" sz="2600" smtClean="0"/>
              <a:t>Need help?  </a:t>
            </a:r>
          </a:p>
          <a:p>
            <a:pPr>
              <a:buFont typeface="Tahoma" pitchFamily="34" charset="0"/>
              <a:buNone/>
            </a:pPr>
            <a:r>
              <a:rPr lang="en-US" sz="2600" smtClean="0"/>
              <a:t>With just three links, you are a CFC expert!</a:t>
            </a:r>
          </a:p>
          <a:p>
            <a:pPr>
              <a:buFont typeface="Tahoma" pitchFamily="34" charset="0"/>
              <a:buNone/>
            </a:pPr>
            <a:r>
              <a:rPr lang="en-US" sz="2600" smtClean="0"/>
              <a:t>	http://ly.adapt.org/cfcoverview</a:t>
            </a:r>
          </a:p>
          <a:p>
            <a:pPr>
              <a:buFont typeface="Tahoma" pitchFamily="34" charset="0"/>
              <a:buNone/>
            </a:pPr>
            <a:r>
              <a:rPr lang="en-US" sz="2600" smtClean="0"/>
              <a:t>	http://cdrnys.org/files/CFC-FAQ-122211.pdf</a:t>
            </a:r>
          </a:p>
          <a:p>
            <a:pPr>
              <a:buFont typeface="Tahoma" pitchFamily="34" charset="0"/>
              <a:buNone/>
            </a:pPr>
            <a:r>
              <a:rPr lang="en-US" sz="2600" smtClean="0"/>
              <a:t>	http://adapt.org/main/cfcletter</a:t>
            </a:r>
          </a:p>
          <a:p>
            <a:pPr>
              <a:buFont typeface="Tahoma" pitchFamily="34" charset="0"/>
              <a:buNone/>
            </a:pPr>
            <a:endParaRPr lang="en-US" sz="800" smtClean="0">
              <a:solidFill>
                <a:schemeClr val="tx2"/>
              </a:solidFill>
            </a:endParaRPr>
          </a:p>
          <a:p>
            <a:pPr>
              <a:buFontTx/>
              <a:buNone/>
            </a:pPr>
            <a:r>
              <a:rPr lang="en-US" sz="1600" smtClean="0"/>
              <a:t>*Arkansas, California, Louisiana, Maryland, Minnesota, New York, Rhode Island, and</a:t>
            </a:r>
          </a:p>
          <a:p>
            <a:pPr>
              <a:buFontTx/>
              <a:buNone/>
            </a:pPr>
            <a:r>
              <a:rPr lang="en-US" sz="1600" smtClean="0"/>
              <a:t>Washington have either selected or announced they are selecting CFC.</a:t>
            </a:r>
          </a:p>
          <a:p>
            <a:pPr>
              <a:buFont typeface="Tahoma" pitchFamily="34" charset="0"/>
              <a:buNone/>
            </a:pPr>
            <a:endParaRPr lang="en-US" sz="1600" smtClean="0"/>
          </a:p>
          <a:p>
            <a:pPr>
              <a:buFont typeface="Tahoma" pitchFamily="34" charset="0"/>
              <a:buNone/>
            </a:pPr>
            <a:endParaRPr lang="en-US" sz="3200" smtClean="0"/>
          </a:p>
        </p:txBody>
      </p:sp>
      <p:sp>
        <p:nvSpPr>
          <p:cNvPr id="3" name="Slide Number Placeholder 2"/>
          <p:cNvSpPr txBox="1">
            <a:spLocks noGrp="1"/>
          </p:cNvSpPr>
          <p:nvPr/>
        </p:nvSpPr>
        <p:spPr bwMode="auto">
          <a:xfrm>
            <a:off x="6553200" y="6324600"/>
            <a:ext cx="2362200" cy="396875"/>
          </a:xfrm>
          <a:prstGeom prst="rect">
            <a:avLst/>
          </a:prstGeom>
          <a:noFill/>
          <a:extLst/>
        </p:spPr>
        <p:txBody>
          <a:bodyPr/>
          <a:lstStyle/>
          <a:p>
            <a:pPr algn="r">
              <a:defRPr/>
            </a:pPr>
            <a:fld id="{8BDA6709-50B6-4898-809B-399E0F5111DC}" type="slidenum">
              <a:rPr lang="en-US" sz="1000" b="1">
                <a:cs typeface="+mn-cs"/>
              </a:rPr>
              <a:pPr algn="r">
                <a:defRPr/>
              </a:pPr>
              <a:t>36</a:t>
            </a:fld>
            <a:endParaRPr lang="en-US" sz="1000" b="1" dirty="0">
              <a:cs typeface="+mn-cs"/>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Questions??</a:t>
            </a:r>
          </a:p>
        </p:txBody>
      </p:sp>
      <p:sp>
        <p:nvSpPr>
          <p:cNvPr id="38914" name="Content Placeholder 2"/>
          <p:cNvSpPr>
            <a:spLocks noGrp="1"/>
          </p:cNvSpPr>
          <p:nvPr>
            <p:ph idx="1"/>
          </p:nvPr>
        </p:nvSpPr>
        <p:spPr/>
        <p:txBody>
          <a:bodyPr/>
          <a:lstStyle/>
          <a:p>
            <a:pPr>
              <a:buClrTx/>
            </a:pPr>
            <a:r>
              <a:rPr lang="en-US" smtClean="0"/>
              <a:t>Use the chat window on your screen to type in your questions.</a:t>
            </a:r>
          </a:p>
          <a:p>
            <a:pPr>
              <a:buClrTx/>
            </a:pPr>
            <a:r>
              <a:rPr lang="en-US" smtClean="0"/>
              <a:t>Or press the number 7 on your telephone keypad to signal the operator.</a:t>
            </a:r>
          </a:p>
        </p:txBody>
      </p:sp>
      <p:sp>
        <p:nvSpPr>
          <p:cNvPr id="3" name="Slide Number Placeholder 2"/>
          <p:cNvSpPr>
            <a:spLocks noGrp="1"/>
          </p:cNvSpPr>
          <p:nvPr>
            <p:ph type="sldNum" sz="quarter" idx="10"/>
          </p:nvPr>
        </p:nvSpPr>
        <p:spPr/>
        <p:txBody>
          <a:bodyPr/>
          <a:lstStyle/>
          <a:p>
            <a:pPr>
              <a:defRPr/>
            </a:pPr>
            <a:fld id="{A3038FC1-6707-4265-B961-8C0F8FF2A409}" type="slidenum">
              <a:rPr lang="en-US"/>
              <a:pPr>
                <a:defRPr/>
              </a:pPr>
              <a:t>37</a:t>
            </a:fld>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extBox 1"/>
          <p:cNvSpPr txBox="1">
            <a:spLocks noChangeArrowheads="1"/>
          </p:cNvSpPr>
          <p:nvPr/>
        </p:nvSpPr>
        <p:spPr bwMode="auto">
          <a:xfrm>
            <a:off x="304800" y="381000"/>
            <a:ext cx="8305800" cy="369888"/>
          </a:xfrm>
          <a:prstGeom prst="rect">
            <a:avLst/>
          </a:prstGeom>
          <a:noFill/>
          <a:ln w="9525">
            <a:noFill/>
            <a:miter lim="800000"/>
            <a:headEnd/>
            <a:tailEnd/>
          </a:ln>
        </p:spPr>
        <p:txBody>
          <a:bodyPr>
            <a:spAutoFit/>
          </a:bodyPr>
          <a:lstStyle/>
          <a:p>
            <a:endParaRPr lang="en-US" sz="2000" b="1"/>
          </a:p>
        </p:txBody>
      </p:sp>
      <p:sp>
        <p:nvSpPr>
          <p:cNvPr id="50179" name="Title 3"/>
          <p:cNvSpPr>
            <a:spLocks noGrp="1"/>
          </p:cNvSpPr>
          <p:nvPr>
            <p:ph type="title"/>
          </p:nvPr>
        </p:nvSpPr>
        <p:spPr>
          <a:xfrm>
            <a:off x="152400" y="304800"/>
            <a:ext cx="8763000" cy="715963"/>
          </a:xfrm>
        </p:spPr>
        <p:txBody>
          <a:bodyPr/>
          <a:lstStyle/>
          <a:p>
            <a:pPr>
              <a:defRPr/>
            </a:pPr>
            <a:r>
              <a:rPr lang="en-US" sz="2800" dirty="0" smtClean="0"/>
              <a:t>Wrap Up and Evaluation Survey</a:t>
            </a:r>
          </a:p>
        </p:txBody>
      </p:sp>
      <p:sp>
        <p:nvSpPr>
          <p:cNvPr id="6" name="Content Placeholder 5"/>
          <p:cNvSpPr>
            <a:spLocks noGrp="1"/>
          </p:cNvSpPr>
          <p:nvPr>
            <p:ph idx="1"/>
          </p:nvPr>
        </p:nvSpPr>
        <p:spPr>
          <a:xfrm>
            <a:off x="292100" y="1219200"/>
            <a:ext cx="8763000" cy="4876800"/>
          </a:xfrm>
        </p:spPr>
        <p:txBody>
          <a:bodyPr/>
          <a:lstStyle/>
          <a:p>
            <a:pPr marL="0" indent="0">
              <a:buFontTx/>
              <a:buNone/>
            </a:pPr>
            <a:r>
              <a:rPr lang="en-US" smtClean="0"/>
              <a:t>Your opinion counts! Click the link below to provide your evaluation of today’s webinar:</a:t>
            </a:r>
          </a:p>
          <a:p>
            <a:pPr marL="0" indent="0">
              <a:buFontTx/>
              <a:buNone/>
            </a:pPr>
            <a:endParaRPr lang="en-US" smtClean="0"/>
          </a:p>
          <a:p>
            <a:pPr marL="0" indent="0">
              <a:buFontTx/>
              <a:buNone/>
            </a:pPr>
            <a:r>
              <a:rPr lang="en-US" b="1" smtClean="0">
                <a:hlinkClick r:id="rId2"/>
              </a:rPr>
              <a:t>https://vovici.com/wsb.dll/s/12291g52608</a:t>
            </a:r>
            <a:endParaRPr lang="en-US" b="1" smtClean="0"/>
          </a:p>
          <a:p>
            <a:pPr marL="0" indent="0">
              <a:buFontTx/>
              <a:buNone/>
            </a:pPr>
            <a:r>
              <a:rPr lang="en-US" smtClean="0"/>
              <a:t> </a:t>
            </a:r>
            <a:endParaRPr lang="en-US" sz="2400" b="1" smtClean="0">
              <a:solidFill>
                <a:srgbClr val="0000FF"/>
              </a:solidFill>
            </a:endParaRPr>
          </a:p>
          <a:p>
            <a:pPr marL="0" indent="0">
              <a:buFontTx/>
              <a:buNone/>
            </a:pPr>
            <a:endParaRPr lang="en-US" sz="1200" b="1" smtClean="0"/>
          </a:p>
          <a:p>
            <a:pPr marL="0" indent="0">
              <a:buFontTx/>
              <a:buNone/>
            </a:pPr>
            <a:endParaRPr lang="en-US" sz="1200" b="1" smtClean="0"/>
          </a:p>
          <a:p>
            <a:pPr marL="0" indent="0">
              <a:buFontTx/>
              <a:buNone/>
            </a:pPr>
            <a:endParaRPr lang="en-US" sz="1200" smtClean="0"/>
          </a:p>
          <a:p>
            <a:pPr marL="0" indent="0">
              <a:buFontTx/>
              <a:buNone/>
            </a:pPr>
            <a:endParaRPr lang="en-US" smtClean="0"/>
          </a:p>
        </p:txBody>
      </p:sp>
      <p:sp>
        <p:nvSpPr>
          <p:cNvPr id="2" name="Slide Number Placeholder 1"/>
          <p:cNvSpPr>
            <a:spLocks noGrp="1"/>
          </p:cNvSpPr>
          <p:nvPr>
            <p:ph type="sldNum" sz="quarter" idx="10"/>
          </p:nvPr>
        </p:nvSpPr>
        <p:spPr/>
        <p:txBody>
          <a:bodyPr/>
          <a:lstStyle/>
          <a:p>
            <a:pPr>
              <a:defRPr/>
            </a:pPr>
            <a:fld id="{D4907C95-3605-48CB-B0AB-62D77A2BCDED}" type="slidenum">
              <a:rPr lang="en-US"/>
              <a:pPr>
                <a:defRPr/>
              </a:pPr>
              <a:t>38</a:t>
            </a:fld>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696200" cy="792163"/>
          </a:xfrm>
        </p:spPr>
        <p:txBody>
          <a:bodyPr/>
          <a:lstStyle/>
          <a:p>
            <a:pPr eaLnBrk="1" hangingPunct="1"/>
            <a:r>
              <a:rPr lang="en-US" smtClean="0"/>
              <a:t>Federal Regulations</a:t>
            </a:r>
            <a:r>
              <a:rPr lang="en-US" smtClean="0">
                <a:effectLst/>
              </a:rPr>
              <a:t> </a:t>
            </a:r>
          </a:p>
        </p:txBody>
      </p:sp>
      <p:sp>
        <p:nvSpPr>
          <p:cNvPr id="19458" name="Rectangle 3"/>
          <p:cNvSpPr txBox="1">
            <a:spLocks noChangeArrowheads="1"/>
          </p:cNvSpPr>
          <p:nvPr/>
        </p:nvSpPr>
        <p:spPr bwMode="auto">
          <a:xfrm>
            <a:off x="304800" y="1066800"/>
            <a:ext cx="8610600" cy="5181600"/>
          </a:xfrm>
          <a:prstGeom prst="rect">
            <a:avLst/>
          </a:prstGeom>
          <a:noFill/>
          <a:ln w="9525">
            <a:noFill/>
            <a:miter lim="800000"/>
            <a:headEnd/>
            <a:tailEnd/>
          </a:ln>
        </p:spPr>
        <p:txBody>
          <a:bodyPr/>
          <a:lstStyle/>
          <a:p>
            <a:pPr marL="342900" indent="-342900">
              <a:spcBef>
                <a:spcPct val="20000"/>
              </a:spcBef>
              <a:buClr>
                <a:schemeClr val="accent2"/>
              </a:buClr>
              <a:buFont typeface="Tahoma" pitchFamily="34" charset="0"/>
              <a:buChar char="•"/>
            </a:pPr>
            <a:r>
              <a:rPr lang="en-US" sz="2800">
                <a:solidFill>
                  <a:srgbClr val="000000"/>
                </a:solidFill>
                <a:latin typeface="Tahoma" pitchFamily="34" charset="0"/>
              </a:rPr>
              <a:t>Notice of Proposed Rule Making (NPRM)</a:t>
            </a:r>
          </a:p>
          <a:p>
            <a:pPr marL="342900" indent="-342900">
              <a:spcBef>
                <a:spcPct val="20000"/>
              </a:spcBef>
              <a:buClr>
                <a:schemeClr val="accent2"/>
              </a:buClr>
              <a:buFont typeface="Tahoma" pitchFamily="34" charset="0"/>
              <a:buChar char="•"/>
            </a:pPr>
            <a:r>
              <a:rPr lang="en-US" sz="2800">
                <a:solidFill>
                  <a:srgbClr val="000000"/>
                </a:solidFill>
                <a:latin typeface="Tahoma" pitchFamily="34" charset="0"/>
              </a:rPr>
              <a:t>Interim Federal Rule with Comments</a:t>
            </a:r>
          </a:p>
          <a:p>
            <a:pPr marL="342900" indent="-342900">
              <a:spcBef>
                <a:spcPct val="20000"/>
              </a:spcBef>
              <a:buClr>
                <a:schemeClr val="accent2"/>
              </a:buClr>
              <a:buFont typeface="Tahoma" pitchFamily="34" charset="0"/>
              <a:buChar char="•"/>
            </a:pPr>
            <a:r>
              <a:rPr lang="en-US" sz="2800">
                <a:solidFill>
                  <a:srgbClr val="000000"/>
                </a:solidFill>
                <a:latin typeface="Tahoma" pitchFamily="34" charset="0"/>
              </a:rPr>
              <a:t>Final Rule</a:t>
            </a:r>
          </a:p>
          <a:p>
            <a:pPr marL="342900" indent="-342900">
              <a:spcBef>
                <a:spcPct val="20000"/>
              </a:spcBef>
              <a:buFont typeface="Tahoma" pitchFamily="34" charset="0"/>
              <a:buChar char="•"/>
            </a:pPr>
            <a:endParaRPr lang="en-US" sz="2800">
              <a:solidFill>
                <a:srgbClr val="000000"/>
              </a:solidFill>
              <a:latin typeface="Tahoma" pitchFamily="34" charset="0"/>
            </a:endParaRPr>
          </a:p>
        </p:txBody>
      </p:sp>
      <p:sp>
        <p:nvSpPr>
          <p:cNvPr id="3" name="Slide Number Placeholder 2"/>
          <p:cNvSpPr>
            <a:spLocks noGrp="1"/>
          </p:cNvSpPr>
          <p:nvPr>
            <p:ph type="sldNum" sz="quarter" idx="10"/>
          </p:nvPr>
        </p:nvSpPr>
        <p:spPr/>
        <p:txBody>
          <a:bodyPr/>
          <a:lstStyle/>
          <a:p>
            <a:pPr>
              <a:defRPr/>
            </a:pPr>
            <a:fld id="{E8C22F07-96A8-4657-BD3E-DDBB05690A32}" type="slidenum">
              <a:rPr lang="en-US"/>
              <a:pPr>
                <a:defRPr/>
              </a:pPr>
              <a:t>3</a:t>
            </a:fld>
            <a:endParaRPr lang="en-US"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pPr eaLnBrk="1" hangingPunct="1">
              <a:defRPr/>
            </a:pPr>
            <a:r>
              <a:rPr lang="en-US" dirty="0"/>
              <a:t>For more information</a:t>
            </a:r>
          </a:p>
        </p:txBody>
      </p:sp>
      <p:sp>
        <p:nvSpPr>
          <p:cNvPr id="47106" name="Rectangle 3"/>
          <p:cNvSpPr>
            <a:spLocks noGrp="1" noChangeArrowheads="1"/>
          </p:cNvSpPr>
          <p:nvPr>
            <p:ph type="body" idx="1"/>
          </p:nvPr>
        </p:nvSpPr>
        <p:spPr>
          <a:xfrm>
            <a:off x="381000" y="1219200"/>
            <a:ext cx="8458200" cy="4953000"/>
          </a:xfrm>
        </p:spPr>
        <p:txBody>
          <a:bodyPr/>
          <a:lstStyle/>
          <a:p>
            <a:pPr>
              <a:buFontTx/>
              <a:buNone/>
            </a:pPr>
            <a:r>
              <a:rPr lang="en-US" smtClean="0"/>
              <a:t>Bruce Darling, President/CEO, Center for Disability Rights and ADAPT Organizer</a:t>
            </a:r>
          </a:p>
          <a:p>
            <a:pPr eaLnBrk="1" hangingPunct="1">
              <a:buFont typeface="Tahoma" pitchFamily="34" charset="0"/>
              <a:buNone/>
            </a:pPr>
            <a:r>
              <a:rPr lang="en-US" u="sng" smtClean="0">
                <a:solidFill>
                  <a:srgbClr val="0000FF"/>
                </a:solidFill>
                <a:hlinkClick r:id="rId2"/>
              </a:rPr>
              <a:t>bdarling@rochestercdr.org</a:t>
            </a:r>
            <a:endParaRPr lang="en-US" u="sng" smtClean="0">
              <a:solidFill>
                <a:srgbClr val="0000FF"/>
              </a:solidFill>
            </a:endParaRPr>
          </a:p>
          <a:p>
            <a:pPr eaLnBrk="1" hangingPunct="1">
              <a:buFont typeface="Tahoma" pitchFamily="34" charset="0"/>
              <a:buNone/>
            </a:pPr>
            <a:endParaRPr lang="en-US" sz="1200" smtClean="0"/>
          </a:p>
          <a:p>
            <a:pPr eaLnBrk="1" hangingPunct="1">
              <a:buFont typeface="Tahoma" pitchFamily="34" charset="0"/>
              <a:buNone/>
            </a:pPr>
            <a:r>
              <a:rPr lang="en-US" smtClean="0"/>
              <a:t>Suzanne Crisp, Director of Program Design and Implementation for the National Resource Center for Participant-Directed Services at Boston College</a:t>
            </a:r>
          </a:p>
          <a:p>
            <a:pPr eaLnBrk="1" hangingPunct="1">
              <a:buFont typeface="Tahoma" pitchFamily="34" charset="0"/>
              <a:buNone/>
            </a:pPr>
            <a:r>
              <a:rPr lang="en-US" smtClean="0">
                <a:solidFill>
                  <a:srgbClr val="0070C0"/>
                </a:solidFill>
                <a:hlinkClick r:id="rId3"/>
              </a:rPr>
              <a:t>suzanne.crisp@bc.edu</a:t>
            </a:r>
            <a:endParaRPr lang="en-US" smtClean="0">
              <a:solidFill>
                <a:srgbClr val="0070C0"/>
              </a:solidFill>
            </a:endParaRPr>
          </a:p>
          <a:p>
            <a:pPr eaLnBrk="1" hangingPunct="1">
              <a:buFont typeface="Tahoma" pitchFamily="34" charset="0"/>
              <a:buNone/>
            </a:pPr>
            <a:endParaRPr lang="en-US" smtClean="0">
              <a:solidFill>
                <a:srgbClr val="0070C0"/>
              </a:solidFill>
            </a:endParaRPr>
          </a:p>
          <a:p>
            <a:pPr eaLnBrk="1" hangingPunct="1">
              <a:buFont typeface="Tahoma" pitchFamily="34" charset="0"/>
              <a:buNone/>
            </a:pPr>
            <a:endParaRPr lang="en-US" smtClean="0"/>
          </a:p>
          <a:p>
            <a:pPr eaLnBrk="1" hangingPunct="1">
              <a:buFont typeface="Tahoma" pitchFamily="34" charset="0"/>
              <a:buNone/>
            </a:pPr>
            <a:endParaRPr lang="en-US" smtClean="0"/>
          </a:p>
          <a:p>
            <a:pPr lvl="1" eaLnBrk="1" hangingPunct="1">
              <a:buFont typeface="Tahoma" pitchFamily="34" charset="0"/>
              <a:buNone/>
            </a:pPr>
            <a:endParaRPr lang="en-US" sz="2800" smtClean="0">
              <a:solidFill>
                <a:schemeClr val="tx1"/>
              </a:solidFill>
            </a:endParaRPr>
          </a:p>
          <a:p>
            <a:pPr lvl="1" eaLnBrk="1" hangingPunct="1">
              <a:buFont typeface="Tahoma" pitchFamily="34" charset="0"/>
              <a:buNone/>
            </a:pPr>
            <a:endParaRPr lang="en-US" sz="2800" smtClean="0"/>
          </a:p>
          <a:p>
            <a:pPr lvl="1" eaLnBrk="1" hangingPunct="1">
              <a:buFont typeface="Tahoma" pitchFamily="34" charset="0"/>
              <a:buNone/>
            </a:pPr>
            <a:endParaRPr lang="en-US" smtClean="0"/>
          </a:p>
          <a:p>
            <a:pPr eaLnBrk="1" hangingPunct="1"/>
            <a:endParaRPr lang="en-US" smtClean="0"/>
          </a:p>
        </p:txBody>
      </p:sp>
      <p:sp>
        <p:nvSpPr>
          <p:cNvPr id="2" name="Slide Number Placeholder 1"/>
          <p:cNvSpPr>
            <a:spLocks noGrp="1"/>
          </p:cNvSpPr>
          <p:nvPr>
            <p:ph type="sldNum" sz="quarter" idx="10"/>
          </p:nvPr>
        </p:nvSpPr>
        <p:spPr/>
        <p:txBody>
          <a:bodyPr/>
          <a:lstStyle/>
          <a:p>
            <a:pPr>
              <a:defRPr/>
            </a:pPr>
            <a:fld id="{5ED819E0-7C15-463D-9572-45304A8F2A6F}" type="slidenum">
              <a:rPr lang="en-US"/>
              <a:pPr>
                <a:defRPr/>
              </a:pPr>
              <a:t>39</a:t>
            </a:fld>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title" idx="4294967295"/>
          </p:nvPr>
        </p:nvSpPr>
        <p:spPr>
          <a:xfrm>
            <a:off x="152400" y="381000"/>
            <a:ext cx="7696200" cy="715963"/>
          </a:xfrm>
        </p:spPr>
        <p:txBody>
          <a:bodyPr/>
          <a:lstStyle/>
          <a:p>
            <a:pPr>
              <a:defRPr/>
            </a:pPr>
            <a:r>
              <a:rPr lang="en-US" sz="2800" smtClean="0"/>
              <a:t>New Community Opportunities Center at ILRU</a:t>
            </a:r>
          </a:p>
        </p:txBody>
      </p:sp>
      <p:sp>
        <p:nvSpPr>
          <p:cNvPr id="48130" name="Rectangle 3"/>
          <p:cNvSpPr>
            <a:spLocks noGrp="1" noChangeArrowheads="1"/>
          </p:cNvSpPr>
          <p:nvPr>
            <p:ph type="body" idx="4294967295"/>
          </p:nvPr>
        </p:nvSpPr>
        <p:spPr>
          <a:xfrm>
            <a:off x="0" y="1219200"/>
            <a:ext cx="9144000" cy="4953000"/>
          </a:xfrm>
        </p:spPr>
        <p:txBody>
          <a:bodyPr/>
          <a:lstStyle/>
          <a:p>
            <a:pPr>
              <a:buFontTx/>
              <a:buNone/>
            </a:pPr>
            <a:r>
              <a:rPr lang="en-US" sz="2100" smtClean="0"/>
              <a:t>	</a:t>
            </a:r>
            <a:r>
              <a:rPr lang="en-US" sz="2200" smtClean="0"/>
              <a:t>This program is part of a series of trainings and other activities provided to the IL field by the New Community Opportunities Center at ILRU. The project’s purpose is to assist CILs in developing self-sustaining programs that support community alternatives to institutionalization for individuals of any age, and youth transition from school to post-secondary education, employment, and community living.</a:t>
            </a:r>
            <a:r>
              <a:rPr lang="en-US" sz="2400" smtClean="0"/>
              <a:t> ILRU’s partners and collaborators in the project include:</a:t>
            </a:r>
          </a:p>
          <a:p>
            <a:pPr lvl="1">
              <a:buClr>
                <a:schemeClr val="tx1"/>
              </a:buClr>
            </a:pPr>
            <a:r>
              <a:rPr lang="en-US" sz="2000" smtClean="0">
                <a:solidFill>
                  <a:schemeClr val="tx2"/>
                </a:solidFill>
              </a:rPr>
              <a:t>Utah State University, Center for Persons with Disabilities</a:t>
            </a:r>
          </a:p>
          <a:p>
            <a:pPr lvl="1">
              <a:buClr>
                <a:schemeClr val="tx1"/>
              </a:buClr>
            </a:pPr>
            <a:r>
              <a:rPr lang="en-US" sz="2000" smtClean="0">
                <a:solidFill>
                  <a:schemeClr val="tx2"/>
                </a:solidFill>
              </a:rPr>
              <a:t>National Council on Independent Living</a:t>
            </a:r>
          </a:p>
          <a:p>
            <a:pPr lvl="1">
              <a:buClr>
                <a:schemeClr val="tx1"/>
              </a:buClr>
            </a:pPr>
            <a:r>
              <a:rPr lang="en-US" sz="2000" smtClean="0">
                <a:solidFill>
                  <a:schemeClr val="tx2"/>
                </a:solidFill>
              </a:rPr>
              <a:t>Suzanne Crisp, national community alternatives expert</a:t>
            </a:r>
          </a:p>
          <a:p>
            <a:pPr lvl="1">
              <a:buClr>
                <a:schemeClr val="tx1"/>
              </a:buClr>
            </a:pPr>
            <a:r>
              <a:rPr lang="en-US" sz="2000" smtClean="0">
                <a:solidFill>
                  <a:schemeClr val="tx2"/>
                </a:solidFill>
              </a:rPr>
              <a:t>Association of Programs for Rural Independent Living</a:t>
            </a:r>
          </a:p>
          <a:p>
            <a:pPr lvl="1">
              <a:buClr>
                <a:schemeClr val="tx1"/>
              </a:buClr>
            </a:pPr>
            <a:r>
              <a:rPr lang="en-US" sz="2000" smtClean="0">
                <a:solidFill>
                  <a:schemeClr val="tx2"/>
                </a:solidFill>
              </a:rPr>
              <a:t>Michele Martin, Social Media Consultant</a:t>
            </a:r>
          </a:p>
          <a:p>
            <a:pPr>
              <a:buFontTx/>
              <a:buNone/>
            </a:pPr>
            <a:endParaRPr lang="en-US" sz="2200" smtClean="0">
              <a:solidFill>
                <a:schemeClr val="tx2"/>
              </a:solidFill>
            </a:endParaRPr>
          </a:p>
        </p:txBody>
      </p:sp>
      <p:sp>
        <p:nvSpPr>
          <p:cNvPr id="2" name="Slide Number Placeholder 1"/>
          <p:cNvSpPr>
            <a:spLocks noGrp="1"/>
          </p:cNvSpPr>
          <p:nvPr>
            <p:ph type="sldNum" sz="quarter" idx="10"/>
          </p:nvPr>
        </p:nvSpPr>
        <p:spPr/>
        <p:txBody>
          <a:bodyPr/>
          <a:lstStyle/>
          <a:p>
            <a:pPr>
              <a:defRPr/>
            </a:pPr>
            <a:fld id="{C1919FB2-3EDE-41D6-9E82-637C81785614}" type="slidenum">
              <a:rPr lang="en-US"/>
              <a:pPr>
                <a:defRPr/>
              </a:pPr>
              <a:t>40</a:t>
            </a:fld>
            <a:endParaRPr lang="en-US"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p:txBody>
          <a:bodyPr/>
          <a:lstStyle/>
          <a:p>
            <a:pPr eaLnBrk="1" hangingPunct="1">
              <a:defRPr/>
            </a:pPr>
            <a:r>
              <a:rPr lang="en-US" dirty="0" smtClean="0"/>
              <a:t>New Community Opportunities Center </a:t>
            </a:r>
            <a:r>
              <a:rPr lang="en-US" dirty="0"/>
              <a:t>Attribution</a:t>
            </a:r>
          </a:p>
        </p:txBody>
      </p:sp>
      <p:sp>
        <p:nvSpPr>
          <p:cNvPr id="49154" name="Rectangle 3"/>
          <p:cNvSpPr>
            <a:spLocks noGrp="1" noChangeArrowheads="1"/>
          </p:cNvSpPr>
          <p:nvPr>
            <p:ph type="body" idx="1"/>
          </p:nvPr>
        </p:nvSpPr>
        <p:spPr>
          <a:xfrm>
            <a:off x="304800" y="1295400"/>
            <a:ext cx="8686800" cy="5029200"/>
          </a:xfrm>
        </p:spPr>
        <p:txBody>
          <a:bodyPr/>
          <a:lstStyle/>
          <a:p>
            <a:pPr marL="0" indent="0">
              <a:buClr>
                <a:srgbClr val="000066"/>
              </a:buClr>
              <a:buFont typeface="Tahoma" pitchFamily="34" charset="0"/>
              <a:buNone/>
            </a:pPr>
            <a:r>
              <a:rPr lang="en-US" sz="2400" smtClean="0"/>
              <a:t>This training is presented by the New Community Opportunities Center, a national training and technical assistance project of ILRU, Independent Living Research Utilization. Support for development of this presentation was provided by the U.S. Department of Education, Rehabilitation Services Administration under grant number H400B100003. No official endorsement of the Department of Education should be inferred. Permission is granted for duplication of any portion of this slide presentation, providing that the following credit is given to the project: Developed as part of the New Community Opportunities Center at ILRU.</a:t>
            </a:r>
          </a:p>
        </p:txBody>
      </p:sp>
      <p:sp>
        <p:nvSpPr>
          <p:cNvPr id="2" name="Slide Number Placeholder 1"/>
          <p:cNvSpPr>
            <a:spLocks noGrp="1"/>
          </p:cNvSpPr>
          <p:nvPr>
            <p:ph type="sldNum" sz="quarter" idx="10"/>
          </p:nvPr>
        </p:nvSpPr>
        <p:spPr/>
        <p:txBody>
          <a:bodyPr/>
          <a:lstStyle/>
          <a:p>
            <a:pPr>
              <a:defRPr/>
            </a:pPr>
            <a:fld id="{F26533A2-18B3-4811-907A-403719B1A20B}" type="slidenum">
              <a:rPr lang="en-US"/>
              <a:pPr>
                <a:defRPr/>
              </a:pPr>
              <a:t>41</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696200" cy="792163"/>
          </a:xfrm>
        </p:spPr>
        <p:txBody>
          <a:bodyPr/>
          <a:lstStyle/>
          <a:p>
            <a:pPr eaLnBrk="1" hangingPunct="1"/>
            <a:r>
              <a:rPr lang="en-US" smtClean="0"/>
              <a:t>Federal Policy Guidance</a:t>
            </a:r>
            <a:r>
              <a:rPr lang="en-US" smtClean="0">
                <a:effectLst/>
              </a:rPr>
              <a:t> </a:t>
            </a:r>
          </a:p>
        </p:txBody>
      </p:sp>
      <p:sp>
        <p:nvSpPr>
          <p:cNvPr id="20482" name="Rectangle 3"/>
          <p:cNvSpPr txBox="1">
            <a:spLocks noChangeArrowheads="1"/>
          </p:cNvSpPr>
          <p:nvPr/>
        </p:nvSpPr>
        <p:spPr bwMode="auto">
          <a:xfrm>
            <a:off x="304800" y="1066800"/>
            <a:ext cx="8610600" cy="5181600"/>
          </a:xfrm>
          <a:prstGeom prst="rect">
            <a:avLst/>
          </a:prstGeom>
          <a:noFill/>
          <a:ln w="9525">
            <a:noFill/>
            <a:miter lim="800000"/>
            <a:headEnd/>
            <a:tailEnd/>
          </a:ln>
        </p:spPr>
        <p:txBody>
          <a:bodyPr/>
          <a:lstStyle/>
          <a:p>
            <a:pPr marL="342900" indent="-342900">
              <a:spcBef>
                <a:spcPct val="20000"/>
              </a:spcBef>
              <a:buClr>
                <a:schemeClr val="accent2"/>
              </a:buClr>
              <a:buFont typeface="Tahoma" pitchFamily="34" charset="0"/>
              <a:buChar char="•"/>
            </a:pPr>
            <a:r>
              <a:rPr lang="en-US" sz="2800">
                <a:solidFill>
                  <a:srgbClr val="000000"/>
                </a:solidFill>
                <a:latin typeface="Tahoma" pitchFamily="34" charset="0"/>
              </a:rPr>
              <a:t>State Medicaid Directors Letter</a:t>
            </a:r>
          </a:p>
          <a:p>
            <a:pPr marL="342900" indent="-342900">
              <a:spcBef>
                <a:spcPct val="20000"/>
              </a:spcBef>
              <a:buClr>
                <a:schemeClr val="accent2"/>
              </a:buClr>
              <a:buFont typeface="Tahoma" pitchFamily="34" charset="0"/>
              <a:buChar char="•"/>
            </a:pPr>
            <a:r>
              <a:rPr lang="en-US" sz="2800">
                <a:solidFill>
                  <a:srgbClr val="000000"/>
                </a:solidFill>
                <a:latin typeface="Tahoma" pitchFamily="34" charset="0"/>
              </a:rPr>
              <a:t>Letters to State Officials</a:t>
            </a:r>
          </a:p>
          <a:p>
            <a:pPr marL="342900" indent="-342900">
              <a:spcBef>
                <a:spcPct val="20000"/>
              </a:spcBef>
              <a:buClr>
                <a:schemeClr val="accent2"/>
              </a:buClr>
              <a:buFont typeface="Tahoma" pitchFamily="34" charset="0"/>
              <a:buChar char="•"/>
            </a:pPr>
            <a:r>
              <a:rPr lang="en-US" sz="2800">
                <a:solidFill>
                  <a:srgbClr val="000000"/>
                </a:solidFill>
                <a:latin typeface="Tahoma" pitchFamily="34" charset="0"/>
              </a:rPr>
              <a:t>Information Bulletins </a:t>
            </a:r>
          </a:p>
        </p:txBody>
      </p:sp>
      <p:sp>
        <p:nvSpPr>
          <p:cNvPr id="3" name="Slide Number Placeholder 2"/>
          <p:cNvSpPr>
            <a:spLocks noGrp="1"/>
          </p:cNvSpPr>
          <p:nvPr>
            <p:ph type="sldNum" sz="quarter" idx="10"/>
          </p:nvPr>
        </p:nvSpPr>
        <p:spPr/>
        <p:txBody>
          <a:bodyPr/>
          <a:lstStyle/>
          <a:p>
            <a:fld id="{A3097DD7-815F-4DBE-B7C8-9FA644B4A4C7}" type="slidenum">
              <a:rPr lang="en-US" sz="900">
                <a:cs typeface="Arial" charset="0"/>
              </a:rPr>
              <a:pPr/>
              <a:t>4</a:t>
            </a:fld>
            <a:endParaRPr lang="en-US" sz="900">
              <a:cs typeface="Arial"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28600"/>
            <a:ext cx="7696200" cy="792163"/>
          </a:xfrm>
        </p:spPr>
        <p:txBody>
          <a:bodyPr/>
          <a:lstStyle/>
          <a:p>
            <a:pPr eaLnBrk="1" hangingPunct="1"/>
            <a:r>
              <a:rPr lang="en-US" smtClean="0"/>
              <a:t>State Process</a:t>
            </a:r>
            <a:r>
              <a:rPr lang="en-US" smtClean="0">
                <a:effectLst/>
              </a:rPr>
              <a:t> </a:t>
            </a:r>
          </a:p>
        </p:txBody>
      </p:sp>
      <p:sp>
        <p:nvSpPr>
          <p:cNvPr id="3" name="Slide Number Placeholder 2"/>
          <p:cNvSpPr txBox="1">
            <a:spLocks noGrp="1"/>
          </p:cNvSpPr>
          <p:nvPr/>
        </p:nvSpPr>
        <p:spPr bwMode="auto">
          <a:xfrm>
            <a:off x="6553200" y="6324600"/>
            <a:ext cx="2362200" cy="396875"/>
          </a:xfrm>
          <a:prstGeom prst="rect">
            <a:avLst/>
          </a:prstGeom>
          <a:noFill/>
          <a:extLst/>
        </p:spPr>
        <p:txBody>
          <a:bodyPr/>
          <a:lstStyle/>
          <a:p>
            <a:pPr algn="r">
              <a:defRPr/>
            </a:pPr>
            <a:fld id="{B0E3DED6-A103-4C69-AA3E-61864192BA5A}" type="slidenum">
              <a:rPr lang="en-US" sz="1000" b="1">
                <a:cs typeface="+mn-cs"/>
              </a:rPr>
              <a:pPr algn="r">
                <a:defRPr/>
              </a:pPr>
              <a:t>5</a:t>
            </a:fld>
            <a:endParaRPr lang="en-US" sz="1000" b="1" dirty="0">
              <a:cs typeface="+mn-cs"/>
            </a:endParaRPr>
          </a:p>
        </p:txBody>
      </p:sp>
      <p:pic>
        <p:nvPicPr>
          <p:cNvPr id="51206" name="Picture 6"/>
          <p:cNvPicPr>
            <a:picLocks noChangeAspect="1" noChangeArrowheads="1"/>
          </p:cNvPicPr>
          <p:nvPr/>
        </p:nvPicPr>
        <p:blipFill>
          <a:blip r:embed="rId2"/>
          <a:srcRect/>
          <a:stretch>
            <a:fillRect/>
          </a:stretch>
        </p:blipFill>
        <p:spPr bwMode="auto">
          <a:xfrm>
            <a:off x="444500" y="1116013"/>
            <a:ext cx="8255000" cy="4633912"/>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9600" y="1981200"/>
            <a:ext cx="7696200" cy="792163"/>
          </a:xfrm>
        </p:spPr>
        <p:txBody>
          <a:bodyPr/>
          <a:lstStyle/>
          <a:p>
            <a:pPr algn="ctr" eaLnBrk="1" hangingPunct="1"/>
            <a:r>
              <a:rPr lang="en-US" dirty="0" smtClean="0"/>
              <a:t>See DEHPG Organizational Chart</a:t>
            </a:r>
          </a:p>
        </p:txBody>
      </p:sp>
      <p:sp>
        <p:nvSpPr>
          <p:cNvPr id="3" name="Slide Number Placeholder 2"/>
          <p:cNvSpPr txBox="1">
            <a:spLocks noGrp="1"/>
          </p:cNvSpPr>
          <p:nvPr/>
        </p:nvSpPr>
        <p:spPr bwMode="auto">
          <a:xfrm>
            <a:off x="6553200" y="6324600"/>
            <a:ext cx="2362200" cy="396875"/>
          </a:xfrm>
          <a:prstGeom prst="rect">
            <a:avLst/>
          </a:prstGeom>
          <a:noFill/>
          <a:extLst/>
        </p:spPr>
        <p:txBody>
          <a:bodyPr/>
          <a:lstStyle/>
          <a:p>
            <a:pPr algn="r">
              <a:defRPr/>
            </a:pPr>
            <a:fld id="{762E589B-C7E6-4865-873D-DCB8C374EFCB}" type="slidenum">
              <a:rPr lang="en-US" sz="1000" b="1">
                <a:cs typeface="+mn-cs"/>
              </a:rPr>
              <a:pPr algn="r">
                <a:defRPr/>
              </a:pPr>
              <a:t>6</a:t>
            </a:fld>
            <a:endParaRPr lang="en-US" sz="1000" b="1" dirty="0">
              <a:cs typeface="+mn-cs"/>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Questions??</a:t>
            </a:r>
          </a:p>
        </p:txBody>
      </p:sp>
      <p:sp>
        <p:nvSpPr>
          <p:cNvPr id="28674" name="Content Placeholder 2"/>
          <p:cNvSpPr>
            <a:spLocks noGrp="1"/>
          </p:cNvSpPr>
          <p:nvPr>
            <p:ph idx="1"/>
          </p:nvPr>
        </p:nvSpPr>
        <p:spPr/>
        <p:txBody>
          <a:bodyPr/>
          <a:lstStyle/>
          <a:p>
            <a:pPr>
              <a:buClrTx/>
            </a:pPr>
            <a:r>
              <a:rPr lang="en-US" smtClean="0"/>
              <a:t>Use the chat window on your screen to type in your questions.</a:t>
            </a:r>
          </a:p>
          <a:p>
            <a:pPr>
              <a:buClrTx/>
            </a:pPr>
            <a:r>
              <a:rPr lang="en-US" smtClean="0"/>
              <a:t>Or press the number 7 on your telephone keypad to signal the operator.</a:t>
            </a:r>
          </a:p>
        </p:txBody>
      </p:sp>
      <p:sp>
        <p:nvSpPr>
          <p:cNvPr id="3" name="Slide Number Placeholder 2"/>
          <p:cNvSpPr>
            <a:spLocks noGrp="1"/>
          </p:cNvSpPr>
          <p:nvPr>
            <p:ph type="sldNum" sz="quarter" idx="10"/>
          </p:nvPr>
        </p:nvSpPr>
        <p:spPr/>
        <p:txBody>
          <a:bodyPr/>
          <a:lstStyle/>
          <a:p>
            <a:pPr>
              <a:defRPr/>
            </a:pPr>
            <a:fld id="{543B1023-51C4-4A30-8CF4-7B494BBD1930}" type="slidenum">
              <a:rPr lang="en-US"/>
              <a:pPr>
                <a:defRPr/>
              </a:pPr>
              <a:t>7</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28600"/>
            <a:ext cx="7696200" cy="792163"/>
          </a:xfrm>
        </p:spPr>
        <p:txBody>
          <a:bodyPr/>
          <a:lstStyle/>
          <a:p>
            <a:pPr eaLnBrk="1" hangingPunct="1"/>
            <a:r>
              <a:rPr lang="en-US" smtClean="0"/>
              <a:t>Federal Authorities</a:t>
            </a:r>
          </a:p>
        </p:txBody>
      </p:sp>
      <p:sp>
        <p:nvSpPr>
          <p:cNvPr id="53251" name="Rectangle 3"/>
          <p:cNvSpPr txBox="1">
            <a:spLocks noChangeArrowheads="1"/>
          </p:cNvSpPr>
          <p:nvPr/>
        </p:nvSpPr>
        <p:spPr bwMode="auto">
          <a:xfrm>
            <a:off x="304800" y="1066800"/>
            <a:ext cx="8610600" cy="5181600"/>
          </a:xfrm>
          <a:prstGeom prst="rect">
            <a:avLst/>
          </a:prstGeom>
          <a:noFill/>
          <a:ln w="9525">
            <a:noFill/>
            <a:miter lim="800000"/>
            <a:headEnd/>
            <a:tailEnd/>
          </a:ln>
        </p:spPr>
        <p:txBody>
          <a:bodyPr/>
          <a:lstStyle/>
          <a:p>
            <a:pPr marL="342900" indent="-342900">
              <a:spcBef>
                <a:spcPct val="20000"/>
              </a:spcBef>
              <a:buClr>
                <a:schemeClr val="accent2"/>
              </a:buClr>
              <a:buFont typeface="Tahoma" pitchFamily="34" charset="0"/>
              <a:buChar char="•"/>
            </a:pPr>
            <a:r>
              <a:rPr lang="en-US" sz="2800" dirty="0">
                <a:solidFill>
                  <a:srgbClr val="000000"/>
                </a:solidFill>
                <a:latin typeface="Tahoma" pitchFamily="34" charset="0"/>
              </a:rPr>
              <a:t>Medicaid State Plan Services</a:t>
            </a:r>
          </a:p>
          <a:p>
            <a:pPr marL="342900" indent="-342900">
              <a:spcBef>
                <a:spcPct val="20000"/>
              </a:spcBef>
              <a:buClr>
                <a:schemeClr val="accent2"/>
              </a:buClr>
              <a:buFont typeface="Tahoma" pitchFamily="34" charset="0"/>
              <a:buChar char="•"/>
            </a:pPr>
            <a:r>
              <a:rPr lang="en-US" sz="2800" dirty="0">
                <a:solidFill>
                  <a:srgbClr val="000000"/>
                </a:solidFill>
                <a:latin typeface="Tahoma" pitchFamily="34" charset="0"/>
              </a:rPr>
              <a:t>Medicaid Home &amp; Community Based Services (Waivers) 1915(c)</a:t>
            </a:r>
          </a:p>
          <a:p>
            <a:pPr marL="342900" indent="-342900">
              <a:spcBef>
                <a:spcPct val="20000"/>
              </a:spcBef>
              <a:buClr>
                <a:schemeClr val="accent2"/>
              </a:buClr>
              <a:buFont typeface="Tahoma" pitchFamily="34" charset="0"/>
              <a:buChar char="•"/>
            </a:pPr>
            <a:r>
              <a:rPr lang="en-US" sz="2800" dirty="0">
                <a:solidFill>
                  <a:srgbClr val="000000"/>
                </a:solidFill>
                <a:latin typeface="Tahoma" pitchFamily="34" charset="0"/>
              </a:rPr>
              <a:t>Medicaid HCBS 1915(</a:t>
            </a:r>
            <a:r>
              <a:rPr lang="en-US" sz="2800" dirty="0" err="1">
                <a:solidFill>
                  <a:srgbClr val="000000"/>
                </a:solidFill>
                <a:latin typeface="Tahoma" pitchFamily="34" charset="0"/>
              </a:rPr>
              <a:t>i</a:t>
            </a:r>
            <a:r>
              <a:rPr lang="en-US" sz="2800" dirty="0">
                <a:solidFill>
                  <a:srgbClr val="000000"/>
                </a:solidFill>
                <a:latin typeface="Tahoma" pitchFamily="34" charset="0"/>
              </a:rPr>
              <a:t>)</a:t>
            </a:r>
          </a:p>
          <a:p>
            <a:pPr marL="342900" indent="-342900">
              <a:spcBef>
                <a:spcPct val="20000"/>
              </a:spcBef>
              <a:buClr>
                <a:schemeClr val="accent2"/>
              </a:buClr>
              <a:buFont typeface="Tahoma" pitchFamily="34" charset="0"/>
              <a:buChar char="•"/>
            </a:pPr>
            <a:r>
              <a:rPr lang="en-US" sz="2800" dirty="0">
                <a:solidFill>
                  <a:srgbClr val="000000"/>
                </a:solidFill>
                <a:latin typeface="Tahoma" pitchFamily="34" charset="0"/>
              </a:rPr>
              <a:t>Medicaid HCBS (Self-Directed Option) 1915(j)</a:t>
            </a:r>
          </a:p>
          <a:p>
            <a:pPr marL="342900" indent="-342900">
              <a:spcBef>
                <a:spcPct val="20000"/>
              </a:spcBef>
              <a:buClr>
                <a:schemeClr val="accent2"/>
              </a:buClr>
              <a:buFont typeface="Tahoma" pitchFamily="34" charset="0"/>
              <a:buChar char="•"/>
            </a:pPr>
            <a:r>
              <a:rPr lang="en-US" sz="2800" dirty="0">
                <a:solidFill>
                  <a:srgbClr val="000000"/>
                </a:solidFill>
                <a:latin typeface="Tahoma" pitchFamily="34" charset="0"/>
              </a:rPr>
              <a:t>Community First Option 1915(k</a:t>
            </a:r>
            <a:r>
              <a:rPr lang="en-US" sz="2800" dirty="0" smtClean="0">
                <a:solidFill>
                  <a:srgbClr val="000000"/>
                </a:solidFill>
                <a:latin typeface="Tahoma" pitchFamily="34" charset="0"/>
              </a:rPr>
              <a:t>)</a:t>
            </a:r>
          </a:p>
          <a:p>
            <a:pPr marL="342900" indent="-342900">
              <a:spcBef>
                <a:spcPct val="20000"/>
              </a:spcBef>
              <a:buClr>
                <a:schemeClr val="accent2"/>
              </a:buClr>
              <a:buFont typeface="Tahoma" pitchFamily="34" charset="0"/>
              <a:buChar char="•"/>
            </a:pPr>
            <a:r>
              <a:rPr lang="en-US" sz="2800" dirty="0" smtClean="0">
                <a:solidFill>
                  <a:srgbClr val="000000"/>
                </a:solidFill>
                <a:latin typeface="Tahoma" pitchFamily="34" charset="0"/>
              </a:rPr>
              <a:t>Section 1115 Demonstrations</a:t>
            </a:r>
            <a:endParaRPr lang="en-US" sz="2800" dirty="0">
              <a:solidFill>
                <a:srgbClr val="000000"/>
              </a:solidFill>
              <a:latin typeface="Tahoma" pitchFamily="34" charset="0"/>
            </a:endParaRPr>
          </a:p>
          <a:p>
            <a:pPr marL="342900" indent="-342900">
              <a:spcBef>
                <a:spcPct val="20000"/>
              </a:spcBef>
              <a:buClr>
                <a:schemeClr val="accent2"/>
              </a:buClr>
              <a:buFont typeface="Tahoma" pitchFamily="34" charset="0"/>
              <a:buChar char="•"/>
            </a:pPr>
            <a:r>
              <a:rPr lang="en-US" sz="2800" dirty="0">
                <a:solidFill>
                  <a:srgbClr val="000000"/>
                </a:solidFill>
                <a:latin typeface="Tahoma" pitchFamily="34" charset="0"/>
              </a:rPr>
              <a:t>Medicaid Managed Care Authorities</a:t>
            </a:r>
          </a:p>
          <a:p>
            <a:pPr marL="742950" lvl="1" indent="-285750">
              <a:spcBef>
                <a:spcPct val="20000"/>
              </a:spcBef>
              <a:buClr>
                <a:schemeClr val="accent2"/>
              </a:buClr>
              <a:buFont typeface="Tahoma" pitchFamily="34" charset="0"/>
              <a:buChar char="•"/>
            </a:pPr>
            <a:r>
              <a:rPr lang="en-US" sz="2800" dirty="0">
                <a:solidFill>
                  <a:srgbClr val="000000"/>
                </a:solidFill>
                <a:latin typeface="Tahoma" pitchFamily="34" charset="0"/>
              </a:rPr>
              <a:t>Section 1915(a)</a:t>
            </a:r>
          </a:p>
          <a:p>
            <a:pPr marL="742950" lvl="1" indent="-285750">
              <a:spcBef>
                <a:spcPct val="20000"/>
              </a:spcBef>
              <a:buClr>
                <a:schemeClr val="accent2"/>
              </a:buClr>
              <a:buFont typeface="Tahoma" pitchFamily="34" charset="0"/>
              <a:buChar char="•"/>
            </a:pPr>
            <a:r>
              <a:rPr lang="en-US" sz="2800" dirty="0">
                <a:solidFill>
                  <a:srgbClr val="000000"/>
                </a:solidFill>
                <a:latin typeface="Tahoma" pitchFamily="34" charset="0"/>
              </a:rPr>
              <a:t>Section 1915(b)</a:t>
            </a:r>
          </a:p>
          <a:p>
            <a:pPr lvl="1">
              <a:spcBef>
                <a:spcPct val="20000"/>
              </a:spcBef>
              <a:buClr>
                <a:schemeClr val="accent2"/>
              </a:buClr>
            </a:pPr>
            <a:endParaRPr lang="en-US" sz="2800" dirty="0">
              <a:solidFill>
                <a:srgbClr val="000000"/>
              </a:solidFill>
              <a:latin typeface="Tahoma" pitchFamily="34" charset="0"/>
            </a:endParaRPr>
          </a:p>
          <a:p>
            <a:pPr marL="342900" indent="-342900">
              <a:spcBef>
                <a:spcPct val="20000"/>
              </a:spcBef>
              <a:buClr>
                <a:schemeClr val="accent2"/>
              </a:buClr>
              <a:buFont typeface="Tahoma" pitchFamily="34" charset="0"/>
              <a:buChar char="•"/>
            </a:pPr>
            <a:endParaRPr lang="en-US" sz="2800" dirty="0">
              <a:solidFill>
                <a:srgbClr val="000000"/>
              </a:solidFill>
              <a:latin typeface="Tahoma" pitchFamily="34" charset="0"/>
            </a:endParaRPr>
          </a:p>
        </p:txBody>
      </p:sp>
      <p:sp>
        <p:nvSpPr>
          <p:cNvPr id="3" name="Slide Number Placeholder 2"/>
          <p:cNvSpPr txBox="1">
            <a:spLocks noGrp="1"/>
          </p:cNvSpPr>
          <p:nvPr/>
        </p:nvSpPr>
        <p:spPr bwMode="auto">
          <a:xfrm>
            <a:off x="6553200" y="6324600"/>
            <a:ext cx="2362200" cy="396875"/>
          </a:xfrm>
          <a:prstGeom prst="rect">
            <a:avLst/>
          </a:prstGeom>
          <a:noFill/>
          <a:extLst/>
        </p:spPr>
        <p:txBody>
          <a:bodyPr/>
          <a:lstStyle/>
          <a:p>
            <a:pPr algn="r">
              <a:defRPr/>
            </a:pPr>
            <a:fld id="{471BE427-B2D7-41AF-98E8-8B88F716C807}" type="slidenum">
              <a:rPr lang="en-US" sz="1000" b="1">
                <a:cs typeface="+mn-cs"/>
              </a:rPr>
              <a:pPr algn="r">
                <a:defRPr/>
              </a:pPr>
              <a:t>8</a:t>
            </a:fld>
            <a:endParaRPr lang="en-US" sz="1000" b="1" dirty="0">
              <a:cs typeface="+mn-cs"/>
            </a:endParaRP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quot;/&gt;&lt;property id=&quot;20307&quot; value=&quot;447&quot;/&gt;&lt;/object&gt;&lt;object type=&quot;3&quot; unique_id=&quot;10004&quot;&gt;&lt;property id=&quot;20148&quot; value=&quot;5&quot;/&gt;&lt;property id=&quot;20300&quot; value=&quot;Slide 2&quot;/&gt;&lt;property id=&quot;20307&quot; value=&quot;449&quot;/&gt;&lt;/object&gt;&lt;object type=&quot;3&quot; unique_id=&quot;10005&quot;&gt;&lt;property id=&quot;20148&quot; value=&quot;5&quot;/&gt;&lt;property id=&quot;20300&quot; value=&quot;Slide 3 - &amp;quot;You Will Learn&amp;quot;&quot;/&gt;&lt;property id=&quot;20307&quot; value=&quot;451&quot;/&gt;&lt;/object&gt;&lt;object type=&quot;3&quot; unique_id=&quot;10006&quot;&gt;&lt;property id=&quot;20148&quot; value=&quot;5&quot;/&gt;&lt;property id=&quot;20300&quot; value=&quot;Slide 4 - &amp;quot;Agenda&amp;quot;&quot;/&gt;&lt;property id=&quot;20307&quot; value=&quot;390&quot;/&gt;&lt;/object&gt;&lt;object type=&quot;3&quot; unique_id=&quot;10007&quot;&gt;&lt;property id=&quot;20148&quot; value=&quot;5&quot;/&gt;&lt;property id=&quot;20300&quot; value=&quot;Slide 5 - &amp;quot;Rental Assistance and Subsidized Housing Programs Managed by Public Housing Authorities&amp;quot;&quot;/&gt;&lt;property id=&quot;20307&quot; value=&quot;408&quot;/&gt;&lt;/object&gt;&lt;object type=&quot;3&quot; unique_id=&quot;10008&quot;&gt;&lt;property id=&quot;20148&quot; value=&quot;5&quot;/&gt;&lt;property id=&quot;20300&quot; value=&quot;Slide 6 - &amp;quot;Housing Choice Vouchers (Section 8)&amp;quot;&quot;/&gt;&lt;property id=&quot;20307&quot; value=&quot;426&quot;/&gt;&lt;/object&gt;&lt;object type=&quot;3&quot; unique_id=&quot;10009&quot;&gt;&lt;property id=&quot;20148&quot; value=&quot;5&quot;/&gt;&lt;property id=&quot;20300&quot; value=&quot;Slide 7 - &amp;quot;Housing Choice Vouchers (Section 8), cont’d.&amp;quot;&quot;/&gt;&lt;property id=&quot;20307&quot; value=&quot;442&quot;/&gt;&lt;/object&gt;&lt;object type=&quot;3&quot; unique_id=&quot;10010&quot;&gt;&lt;property id=&quot;20148&quot; value=&quot;5&quot;/&gt;&lt;property id=&quot;20300&quot; value=&quot;Slide 8 - &amp;quot;Targeted Housing Choice Vouchers&amp;quot;&quot;/&gt;&lt;property id=&quot;20307&quot; value=&quot;427&quot;/&gt;&lt;/object&gt;&lt;object type=&quot;3&quot; unique_id=&quot;10011&quot;&gt;&lt;property id=&quot;20148&quot; value=&quot;5&quot;/&gt;&lt;property id=&quot;20300&quot; value=&quot;Slide 9 - &amp;quot;Targeted Housing Choice Vouchers, cont’d.&amp;quot;&quot;/&gt;&lt;property id=&quot;20307&quot; value=&quot;443&quot;/&gt;&lt;/object&gt;&lt;object type=&quot;3&quot; unique_id=&quot;10012&quot;&gt;&lt;property id=&quot;20148&quot; value=&quot;5&quot;/&gt;&lt;property id=&quot;20300&quot; value=&quot;Slide 10 - &amp;quot;Homeownership Vouchers&amp;quot;&quot;/&gt;&lt;property id=&quot;20307&quot; value=&quot;428&quot;/&gt;&lt;/object&gt;&lt;object type=&quot;3&quot; unique_id=&quot;10013&quot;&gt;&lt;property id=&quot;20148&quot; value=&quot;5&quot;/&gt;&lt;property id=&quot;20300&quot; value=&quot;Slide 11 - &amp;quot;Homeownership Vouchers, cont’d.&amp;quot;&quot;/&gt;&lt;property id=&quot;20307&quot; value=&quot;444&quot;/&gt;&lt;/object&gt;&lt;object type=&quot;3&quot; unique_id=&quot;10014&quot;&gt;&lt;property id=&quot;20148&quot; value=&quot;5&quot;/&gt;&lt;property id=&quot;20300&quot; value=&quot;Slide 12 - &amp;quot;Homeownership Vouchers, cont’d. 2&amp;quot;&quot;/&gt;&lt;property id=&quot;20307&quot; value=&quot;429&quot;/&gt;&lt;/object&gt;&lt;object type=&quot;3&quot; unique_id=&quot;10015&quot;&gt;&lt;property id=&quot;20148&quot; value=&quot;5&quot;/&gt;&lt;property id=&quot;20300&quot; value=&quot;Slide 13 - &amp;quot;Property-Based Rental Assistance&amp;quot;&quot;/&gt;&lt;property id=&quot;20307&quot; value=&quot;430&quot;/&gt;&lt;/object&gt;&lt;object type=&quot;3&quot; unique_id=&quot;10016&quot;&gt;&lt;property id=&quot;20148&quot; value=&quot;5&quot;/&gt;&lt;property id=&quot;20300&quot; value=&quot;Slide 14 - &amp;quot;Property-Based Rental Assistance, cont’d.&amp;quot;&quot;/&gt;&lt;property id=&quot;20307&quot; value=&quot;445&quot;/&gt;&lt;/object&gt;&lt;object type=&quot;3&quot; unique_id=&quot;10017&quot;&gt;&lt;property id=&quot;20148&quot; value=&quot;5&quot;/&gt;&lt;property id=&quot;20300&quot; value=&quot;Slide 15 - &amp;quot;Public Housing&amp;quot;&quot;/&gt;&lt;property id=&quot;20307&quot; value=&quot;432&quot;/&gt;&lt;/object&gt;&lt;object type=&quot;3&quot; unique_id=&quot;10018&quot;&gt;&lt;property id=&quot;20148&quot; value=&quot;5&quot;/&gt;&lt;property id=&quot;20300&quot; value=&quot;Slide 16 - &amp;quot;Public Housing, cont’d.&amp;quot;&quot;/&gt;&lt;property id=&quot;20307&quot; value=&quot;433&quot;/&gt;&lt;/object&gt;&lt;object type=&quot;3&quot; unique_id=&quot;10019&quot;&gt;&lt;property id=&quot;20148&quot; value=&quot;5&quot;/&gt;&lt;property id=&quot;20300&quot; value=&quot;Slide 17 - &amp;quot;Voluntary Compliance Agreement&amp;quot;&quot;/&gt;&lt;property id=&quot;20307&quot; value=&quot;434&quot;/&gt;&lt;/object&gt;&lt;object type=&quot;3&quot; unique_id=&quot;10020&quot;&gt;&lt;property id=&quot;20148&quot; value=&quot;5&quot;/&gt;&lt;property id=&quot;20300&quot; value=&quot;Slide 18 - &amp;quot;Tips for Partnering with Public Housing Authorities&amp;quot;&quot;/&gt;&lt;property id=&quot;20307&quot; value=&quot;435&quot;/&gt;&lt;/object&gt;&lt;object type=&quot;3&quot; unique_id=&quot;10021&quot;&gt;&lt;property id=&quot;20148&quot; value=&quot;5&quot;/&gt;&lt;property id=&quot;20300&quot; value=&quot;Slide 19 - &amp;quot;Tips for Partnering with Public Housing Authorities, cont’d.&amp;quot;&quot;/&gt;&lt;property id=&quot;20307&quot; value=&quot;446&quot;/&gt;&lt;/object&gt;&lt;object type=&quot;3&quot; unique_id=&quot;10022&quot;&gt;&lt;property id=&quot;20148&quot; value=&quot;5&quot;/&gt;&lt;property id=&quot;20300&quot; value=&quot;Slide 20 - &amp;quot;Questions??&amp;quot;&quot;/&gt;&lt;property id=&quot;20307&quot; value=&quot;453&quot;/&gt;&lt;/object&gt;&lt;object type=&quot;3&quot; unique_id=&quot;10023&quot;&gt;&lt;property id=&quot;20148&quot; value=&quot;5&quot;/&gt;&lt;property id=&quot;20300&quot; value=&quot;Slide 21 - &amp;quot;Rental Assistance and Subsidized Housing Programs Managed by States, Localities, and Others&amp;quot;&quot;/&gt;&lt;property id=&quot;20307&quot; value=&quot;418&quot;/&gt;&lt;/object&gt;&lt;object type=&quot;3&quot; unique_id=&quot;10024&quot;&gt;&lt;property id=&quot;20148&quot; value=&quot;5&quot;/&gt;&lt;property id=&quot;20300&quot; value=&quot;Slide 22 - &amp;quot;Section 811 Project Rental Assistance Demonstration Program&amp;quot;&quot;/&gt;&lt;property id=&quot;20307&quot; value=&quot;396&quot;/&gt;&lt;/object&gt;&lt;object type=&quot;3&quot; unique_id=&quot;10025&quot;&gt;&lt;property id=&quot;20148&quot; value=&quot;5&quot;/&gt;&lt;property id=&quot;20300&quot; value=&quot;Slide 23 - &amp;quot;HUD McKinney-Vento Programs&amp;quot;&quot;/&gt;&lt;property id=&quot;20307&quot; value=&quot;397&quot;/&gt;&lt;/object&gt;&lt;object type=&quot;3&quot; unique_id=&quot;10026&quot;&gt;&lt;property id=&quot;20148&quot; value=&quot;5&quot;/&gt;&lt;property id=&quot;20300&quot; value=&quot;Slide 24 - &amp;quot;US Department of Agriculture Rural Development Housing Programs&amp;quot;&quot;/&gt;&lt;property id=&quot;20307&quot; value=&quot;421&quot;/&gt;&lt;/object&gt;&lt;object type=&quot;3&quot; unique_id=&quot;10027&quot;&gt;&lt;property id=&quot;20148&quot; value=&quot;5&quot;/&gt;&lt;property id=&quot;20300&quot; value=&quot;Slide 25 - &amp;quot;Capital (aka Construction or Development) Financing Programs&amp;quot;&quot;/&gt;&lt;property id=&quot;20307&quot; value=&quot;420&quot;/&gt;&lt;/object&gt;&lt;object type=&quot;3&quot; unique_id=&quot;10028&quot;&gt;&lt;property id=&quot;20148&quot; value=&quot;5&quot;/&gt;&lt;property id=&quot;20300&quot; value=&quot;Slide 26 - &amp;quot;HOME Investment Partnerships Program&amp;quot;&quot;/&gt;&lt;property id=&quot;20307&quot; value=&quot;398&quot;/&gt;&lt;/object&gt;&lt;object type=&quot;3&quot; unique_id=&quot;10029&quot;&gt;&lt;property id=&quot;20148&quot; value=&quot;5&quot;/&gt;&lt;property id=&quot;20300&quot; value=&quot;Slide 27 - &amp;quot;Community Development Block Grant (CDBG) Program&amp;quot;&quot;/&gt;&lt;property id=&quot;20307&quot; value=&quot;399&quot;/&gt;&lt;/object&gt;&lt;object type=&quot;3&quot; unique_id=&quot;10030&quot;&gt;&lt;property id=&quot;20148&quot; value=&quot;5&quot;/&gt;&lt;property id=&quot;20300&quot; value=&quot;Slide 28 - &amp;quot;Neighborhood Stabilization Program&amp;quot;&quot;/&gt;&lt;property id=&quot;20307&quot; value=&quot;400&quot;/&gt;&lt;/object&gt;&lt;object type=&quot;3&quot; unique_id=&quot;10031&quot;&gt;&lt;property id=&quot;20148&quot; value=&quot;5&quot;/&gt;&lt;property id=&quot;20300&quot; value=&quot;Slide 29 - &amp;quot;Low Income Housing Tax Credits (LIHTCs)&amp;quot;&quot;/&gt;&lt;property id=&quot;20307&quot; value=&quot;401&quot;/&gt;&lt;/object&gt;&lt;object type=&quot;3&quot; unique_id=&quot;10032&quot;&gt;&lt;property id=&quot;20148&quot; value=&quot;5&quot;/&gt;&lt;property id=&quot;20300&quot; value=&quot;Slide 30 - &amp;quot;State Housing Tax Credit Programs&amp;quot;&quot;/&gt;&lt;property id=&quot;20307&quot; value=&quot;404&quot;/&gt;&lt;/object&gt;&lt;object type=&quot;3&quot; unique_id=&quot;10033&quot;&gt;&lt;property id=&quot;20148&quot; value=&quot;5&quot;/&gt;&lt;property id=&quot;20300&quot; value=&quot;Slide 31 - &amp;quot;Real Estate Owned (REOs) Properties&amp;quot;&quot;/&gt;&lt;property id=&quot;20307&quot; value=&quot;402&quot;/&gt;&lt;/object&gt;&lt;object type=&quot;3&quot; unique_id=&quot;10034&quot;&gt;&lt;property id=&quot;20148&quot; value=&quot;5&quot;/&gt;&lt;property id=&quot;20300&quot; value=&quot;Slide 32 - &amp;quot;Housing Trust Funds&amp;quot;&quot;/&gt;&lt;property id=&quot;20307&quot; value=&quot;403&quot;/&gt;&lt;/object&gt;&lt;object type=&quot;3&quot; unique_id=&quot;10035&quot;&gt;&lt;property id=&quot;20148&quot; value=&quot;5&quot;/&gt;&lt;property id=&quot;20300&quot; value=&quot;Slide 33 - &amp;quot;State-Issued Bonds and Capital Funds&amp;quot;&quot;/&gt;&lt;property id=&quot;20307&quot; value=&quot;405&quot;/&gt;&lt;/object&gt;&lt;object type=&quot;3&quot; unique_id=&quot;10036&quot;&gt;&lt;property id=&quot;20148&quot; value=&quot;5&quot;/&gt;&lt;property id=&quot;20300&quot; value=&quot;Slide 34 - &amp;quot;Questions??&amp;quot;&quot;/&gt;&lt;property id=&quot;20307&quot; value=&quot;454&quot;/&gt;&lt;/object&gt;&lt;object type=&quot;3&quot; unique_id=&quot;10037&quot;&gt;&lt;property id=&quot;20148&quot; value=&quot;5&quot;/&gt;&lt;property id=&quot;20300&quot; value=&quot;Slide 35 - &amp;quot;Innovative Programs and Partnerships&amp;quot;&quot;/&gt;&lt;property id=&quot;20307&quot; value=&quot;423&quot;/&gt;&lt;/object&gt;&lt;object type=&quot;3&quot; unique_id=&quot;10038&quot;&gt;&lt;property id=&quot;20148&quot; value=&quot;5&quot;/&gt;&lt;property id=&quot;20300&quot; value=&quot;Slide 36 - &amp;quot;Home First Illinois (HFI)&amp;quot;&quot;/&gt;&lt;property id=&quot;20307&quot; value=&quot;436&quot;/&gt;&lt;/object&gt;&lt;object type=&quot;3&quot; unique_id=&quot;10039&quot;&gt;&lt;property id=&quot;20148&quot; value=&quot;5&quot;/&gt;&lt;property id=&quot;20300&quot; value=&quot;Slide 37 - &amp;quot;Home First Illinois , cont’d.&amp;quot;&quot;/&gt;&lt;property id=&quot;20307&quot; value=&quot;437&quot;/&gt;&lt;/object&gt;&lt;object type=&quot;3&quot; unique_id=&quot;10040&quot;&gt;&lt;property id=&quot;20148&quot; value=&quot;5&quot;/&gt;&lt;property id=&quot;20300&quot; value=&quot;Slide 38&quot;/&gt;&lt;property id=&quot;20307&quot; value=&quot;425&quot;/&gt;&lt;/object&gt;&lt;object type=&quot;3&quot; unique_id=&quot;10041&quot;&gt;&lt;property id=&quot;20148&quot; value=&quot;5&quot;/&gt;&lt;property id=&quot;20300&quot; value=&quot;Slide 39 - &amp;quot;Integration of People with Disabilities&amp;quot;&quot;/&gt;&lt;property id=&quot;20307&quot; value=&quot;438&quot;/&gt;&lt;/object&gt;&lt;object type=&quot;3&quot; unique_id=&quot;10042&quot;&gt;&lt;property id=&quot;20148&quot; value=&quot;5&quot;/&gt;&lt;property id=&quot;20300&quot; value=&quot;Slide 40 - &amp;quot;How It Works With the Chicago Housing Authority&amp;quot;&quot;/&gt;&lt;property id=&quot;20307&quot; value=&quot;441&quot;/&gt;&lt;/object&gt;&lt;object type=&quot;3&quot; unique_id=&quot;10043&quot;&gt;&lt;property id=&quot;20148&quot; value=&quot;5&quot;/&gt;&lt;property id=&quot;20300&quot; value=&quot;Slide 41 - &amp;quot;Working Together&amp;quot;&quot;/&gt;&lt;property id=&quot;20307&quot; value=&quot;439&quot;/&gt;&lt;/object&gt;&lt;object type=&quot;3&quot; unique_id=&quot;10044&quot;&gt;&lt;property id=&quot;20148&quot; value=&quot;5&quot;/&gt;&lt;property id=&quot;20300&quot; value=&quot;Slide 42 - &amp;quot;How To Do This Too &amp;quot;&quot;/&gt;&lt;property id=&quot;20307&quot; value=&quot;440&quot;/&gt;&lt;/object&gt;&lt;object type=&quot;3&quot; unique_id=&quot;10045&quot;&gt;&lt;property id=&quot;20148&quot; value=&quot;5&quot;/&gt;&lt;property id=&quot;20300&quot; value=&quot;Slide 43 - &amp;quot;Questions??&amp;quot;&quot;/&gt;&lt;property id=&quot;20307&quot; value=&quot;455&quot;/&gt;&lt;/object&gt;&lt;object type=&quot;3&quot; unique_id=&quot;10046&quot;&gt;&lt;property id=&quot;20148&quot; value=&quot;5&quot;/&gt;&lt;property id=&quot;20300&quot; value=&quot;Slide 44 - &amp;quot;Wrap Up and Evaluation Survey&amp;quot;&quot;/&gt;&lt;property id=&quot;20307&quot; value=&quot;450&quot;/&gt;&lt;/object&gt;&lt;object type=&quot;3&quot; unique_id=&quot;10047&quot;&gt;&lt;property id=&quot;20148&quot; value=&quot;5&quot;/&gt;&lt;property id=&quot;20300&quot; value=&quot;Slide 45 - &amp;quot;For more information&amp;quot;&quot;/&gt;&lt;property id=&quot;20307&quot; value=&quot;387&quot;/&gt;&lt;/object&gt;&lt;object type=&quot;3&quot; unique_id=&quot;10048&quot;&gt;&lt;property id=&quot;20148&quot; value=&quot;5&quot;/&gt;&lt;property id=&quot;20300&quot; value=&quot;Slide 46 - &amp;quot;New Community Opportunities Center at ILRU&amp;quot;&quot;/&gt;&lt;property id=&quot;20307&quot; value=&quot;452&quot;/&gt;&lt;/object&gt;&lt;object type=&quot;3&quot; unique_id=&quot;10049&quot;&gt;&lt;property id=&quot;20148&quot; value=&quot;5&quot;/&gt;&lt;property id=&quot;20300&quot; value=&quot;Slide 47 - &amp;quot;New Community Opportunities Center Attribution&amp;quot;&quot;/&gt;&lt;property id=&quot;20307&quot; value=&quot;318&quot;/&gt;&lt;/object&gt;&lt;/object&gt;&lt;object type=&quot;8&quot; unique_id=&quot;10098&quot;&gt;&lt;/object&gt;&lt;/object&gt;&lt;/database&gt;"/>
  <p:tag name="MMPROD_NEXTUNIQUEID" val="10009"/>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2237</TotalTime>
  <Words>1767</Words>
  <Application>Microsoft Office PowerPoint</Application>
  <PresentationFormat>On-screen Show (4:3)</PresentationFormat>
  <Paragraphs>339</Paragraphs>
  <Slides>42</Slides>
  <Notes>2</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Default Design</vt:lpstr>
      <vt:lpstr>PowerPoint Presentation</vt:lpstr>
      <vt:lpstr>PowerPoint Presentation</vt:lpstr>
      <vt:lpstr>Public Input and Government </vt:lpstr>
      <vt:lpstr>Federal Regulations </vt:lpstr>
      <vt:lpstr>Federal Policy Guidance </vt:lpstr>
      <vt:lpstr>State Process </vt:lpstr>
      <vt:lpstr>See DEHPG Organizational Chart</vt:lpstr>
      <vt:lpstr>Questions??</vt:lpstr>
      <vt:lpstr>Federal Authorities</vt:lpstr>
      <vt:lpstr>State Plan Services </vt:lpstr>
      <vt:lpstr>To Receive State Plan Services </vt:lpstr>
      <vt:lpstr>Section 1915(c)</vt:lpstr>
      <vt:lpstr>Section 1915(c), cont’d.</vt:lpstr>
      <vt:lpstr>Section 1915(i) State Plan HCBS </vt:lpstr>
      <vt:lpstr>Section 1915(j)</vt:lpstr>
      <vt:lpstr>Section 1915(k)</vt:lpstr>
      <vt:lpstr>Section 1915(k), cont’d.</vt:lpstr>
      <vt:lpstr>Section 1915(b)/(c) </vt:lpstr>
      <vt:lpstr>1115 Demonstration Projects</vt:lpstr>
      <vt:lpstr>Dual Eligible Demos</vt:lpstr>
      <vt:lpstr>Where do I start?</vt:lpstr>
      <vt:lpstr>Questions??</vt:lpstr>
      <vt:lpstr>What is CMS telling the states?</vt:lpstr>
      <vt:lpstr>You can’t fight City Hall!  So changing CMS must be impossible…</vt:lpstr>
      <vt:lpstr>Example 1: Changing the MDS</vt:lpstr>
      <vt:lpstr>Examples of MDS Change</vt:lpstr>
      <vt:lpstr>Is the MDS change working?</vt:lpstr>
      <vt:lpstr>Example 2: Public Comment</vt:lpstr>
      <vt:lpstr>Is the MDS change working?</vt:lpstr>
      <vt:lpstr>Example 2: Public Comment</vt:lpstr>
      <vt:lpstr>How can I make comments?</vt:lpstr>
      <vt:lpstr>I don’t have 500 people willing to storm the HHS building in Washington.</vt:lpstr>
      <vt:lpstr>Bring the national work home.</vt:lpstr>
      <vt:lpstr>Five things advocates can do…</vt:lpstr>
      <vt:lpstr>Ask questions of CMS</vt:lpstr>
      <vt:lpstr>You don’t need to do it alone…</vt:lpstr>
      <vt:lpstr>Finally, a homework assignment</vt:lpstr>
      <vt:lpstr>Questions??</vt:lpstr>
      <vt:lpstr>Wrap Up and Evaluation Survey</vt:lpstr>
      <vt:lpstr>For more information</vt:lpstr>
      <vt:lpstr>New Community Opportunities Center at ILRU</vt:lpstr>
      <vt:lpstr>New Community Opportunities Center Attribution</vt:lpstr>
    </vt:vector>
  </TitlesOfParts>
  <Company>Tirr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Suzanne Crisp</cp:lastModifiedBy>
  <cp:revision>222</cp:revision>
  <dcterms:created xsi:type="dcterms:W3CDTF">2011-01-05T14:17:40Z</dcterms:created>
  <dcterms:modified xsi:type="dcterms:W3CDTF">2013-02-11T03:33:10Z</dcterms:modified>
</cp:coreProperties>
</file>