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51"/>
  </p:notesMasterIdLst>
  <p:handoutMasterIdLst>
    <p:handoutMasterId r:id="rId52"/>
  </p:handoutMasterIdLst>
  <p:sldIdLst>
    <p:sldId id="502" r:id="rId2"/>
    <p:sldId id="584" r:id="rId3"/>
    <p:sldId id="569" r:id="rId4"/>
    <p:sldId id="461" r:id="rId5"/>
    <p:sldId id="503" r:id="rId6"/>
    <p:sldId id="504" r:id="rId7"/>
    <p:sldId id="505" r:id="rId8"/>
    <p:sldId id="571" r:id="rId9"/>
    <p:sldId id="574" r:id="rId10"/>
    <p:sldId id="529" r:id="rId11"/>
    <p:sldId id="530" r:id="rId12"/>
    <p:sldId id="531" r:id="rId13"/>
    <p:sldId id="532" r:id="rId14"/>
    <p:sldId id="533" r:id="rId15"/>
    <p:sldId id="523" r:id="rId16"/>
    <p:sldId id="575" r:id="rId17"/>
    <p:sldId id="581" r:id="rId18"/>
    <p:sldId id="572" r:id="rId19"/>
    <p:sldId id="507" r:id="rId20"/>
    <p:sldId id="508" r:id="rId21"/>
    <p:sldId id="514" r:id="rId22"/>
    <p:sldId id="515" r:id="rId23"/>
    <p:sldId id="516" r:id="rId24"/>
    <p:sldId id="517" r:id="rId25"/>
    <p:sldId id="518" r:id="rId26"/>
    <p:sldId id="520" r:id="rId27"/>
    <p:sldId id="582" r:id="rId28"/>
    <p:sldId id="509" r:id="rId29"/>
    <p:sldId id="536" r:id="rId30"/>
    <p:sldId id="510" r:id="rId31"/>
    <p:sldId id="519" r:id="rId32"/>
    <p:sldId id="524" r:id="rId33"/>
    <p:sldId id="525" r:id="rId34"/>
    <p:sldId id="537" r:id="rId35"/>
    <p:sldId id="526" r:id="rId36"/>
    <p:sldId id="528" r:id="rId37"/>
    <p:sldId id="576" r:id="rId38"/>
    <p:sldId id="583" r:id="rId39"/>
    <p:sldId id="511" r:id="rId40"/>
    <p:sldId id="538" r:id="rId41"/>
    <p:sldId id="512" r:id="rId42"/>
    <p:sldId id="534" r:id="rId43"/>
    <p:sldId id="539" r:id="rId44"/>
    <p:sldId id="540" r:id="rId45"/>
    <p:sldId id="513" r:id="rId46"/>
    <p:sldId id="577" r:id="rId47"/>
    <p:sldId id="578" r:id="rId48"/>
    <p:sldId id="579" r:id="rId49"/>
    <p:sldId id="580" r:id="rId5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78584" autoAdjust="0"/>
  </p:normalViewPr>
  <p:slideViewPr>
    <p:cSldViewPr>
      <p:cViewPr>
        <p:scale>
          <a:sx n="87" d="100"/>
          <a:sy n="87" d="100"/>
        </p:scale>
        <p:origin x="-486" y="-72"/>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55" d="100"/>
          <a:sy n="55" d="100"/>
        </p:scale>
        <p:origin x="-180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483B9E88-E598-4BCF-ADED-8C7C30D93124}" type="datetimeFigureOut">
              <a:rPr lang="en-US"/>
              <a:pPr>
                <a:defRPr/>
              </a:pPr>
              <a:t>4/23/2013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289450F6-47C0-44C4-85E6-E01120A4520D}" type="slidenum">
              <a:rPr lang="en-US"/>
              <a:pPr>
                <a:defRPr/>
              </a:pPr>
              <a:t>‹#›</a:t>
            </a:fld>
            <a:endParaRPr lang="en-US"/>
          </a:p>
        </p:txBody>
      </p:sp>
    </p:spTree>
    <p:extLst>
      <p:ext uri="{BB962C8B-B14F-4D97-AF65-F5344CB8AC3E}">
        <p14:creationId xmlns:p14="http://schemas.microsoft.com/office/powerpoint/2010/main" val="20454758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206A3BA0-9DA0-4552-95A7-28AD8FB01059}" type="slidenum">
              <a:rPr lang="en-US"/>
              <a:pPr>
                <a:defRPr/>
              </a:pPr>
              <a:t>‹#›</a:t>
            </a:fld>
            <a:endParaRPr lang="en-US"/>
          </a:p>
        </p:txBody>
      </p:sp>
    </p:spTree>
    <p:extLst>
      <p:ext uri="{BB962C8B-B14F-4D97-AF65-F5344CB8AC3E}">
        <p14:creationId xmlns:p14="http://schemas.microsoft.com/office/powerpoint/2010/main" val="32628547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467225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878087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63816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p>
        </p:txBody>
      </p:sp>
      <p:sp>
        <p:nvSpPr>
          <p:cNvPr id="93188"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algn="r" eaLnBrk="1" hangingPunct="1"/>
            <a:fld id="{F657DB1F-813D-429F-9955-2EA0FBD8E09B}" type="slidenum">
              <a:rPr lang="en-US" sz="1200">
                <a:cs typeface="Arial" charset="0"/>
              </a:rPr>
              <a:pPr algn="r" eaLnBrk="1" hangingPunct="1"/>
              <a:t>16</a:t>
            </a:fld>
            <a:endParaRPr lang="en-US" sz="1200">
              <a:cs typeface="Arial" charset="0"/>
            </a:endParaRPr>
          </a:p>
        </p:txBody>
      </p:sp>
    </p:spTree>
    <p:extLst>
      <p:ext uri="{BB962C8B-B14F-4D97-AF65-F5344CB8AC3E}">
        <p14:creationId xmlns:p14="http://schemas.microsoft.com/office/powerpoint/2010/main" val="3269181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9213156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742304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4107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180427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955542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6980385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109322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4672256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8191923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p>
        </p:txBody>
      </p:sp>
      <p:sp>
        <p:nvSpPr>
          <p:cNvPr id="93188"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algn="r" eaLnBrk="1" hangingPunct="1"/>
            <a:fld id="{F657DB1F-813D-429F-9955-2EA0FBD8E09B}" type="slidenum">
              <a:rPr lang="en-US" sz="1200">
                <a:cs typeface="Arial" charset="0"/>
              </a:rPr>
              <a:pPr algn="r" eaLnBrk="1" hangingPunct="1"/>
              <a:t>26</a:t>
            </a:fld>
            <a:endParaRPr lang="en-US" sz="1200">
              <a:cs typeface="Arial" charset="0"/>
            </a:endParaRPr>
          </a:p>
        </p:txBody>
      </p:sp>
    </p:spTree>
    <p:extLst>
      <p:ext uri="{BB962C8B-B14F-4D97-AF65-F5344CB8AC3E}">
        <p14:creationId xmlns:p14="http://schemas.microsoft.com/office/powerpoint/2010/main" val="1330747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6092934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9308453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41169216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8628267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p>
        </p:txBody>
      </p:sp>
      <p:sp>
        <p:nvSpPr>
          <p:cNvPr id="93188"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algn="r" eaLnBrk="1" hangingPunct="1"/>
            <a:fld id="{F657DB1F-813D-429F-9955-2EA0FBD8E09B}" type="slidenum">
              <a:rPr lang="en-US" sz="1200">
                <a:cs typeface="Arial" charset="0"/>
              </a:rPr>
              <a:pPr algn="r" eaLnBrk="1" hangingPunct="1"/>
              <a:t>37</a:t>
            </a:fld>
            <a:endParaRPr lang="en-US" sz="1200">
              <a:cs typeface="Arial" charset="0"/>
            </a:endParaRPr>
          </a:p>
        </p:txBody>
      </p:sp>
    </p:spTree>
    <p:extLst>
      <p:ext uri="{BB962C8B-B14F-4D97-AF65-F5344CB8AC3E}">
        <p14:creationId xmlns:p14="http://schemas.microsoft.com/office/powerpoint/2010/main" val="42680588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1987304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0810222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5210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3789870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9306926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p>
        </p:txBody>
      </p:sp>
      <p:sp>
        <p:nvSpPr>
          <p:cNvPr id="93188"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930275" eaLnBrk="0" hangingPunct="0">
              <a:defRPr>
                <a:solidFill>
                  <a:schemeClr val="tx1"/>
                </a:solidFill>
                <a:latin typeface="Arial" charset="0"/>
              </a:defRPr>
            </a:lvl1pPr>
            <a:lvl2pPr marL="742950" indent="-285750" defTabSz="930275" eaLnBrk="0" hangingPunct="0">
              <a:defRPr>
                <a:solidFill>
                  <a:schemeClr val="tx1"/>
                </a:solidFill>
                <a:latin typeface="Arial" charset="0"/>
              </a:defRPr>
            </a:lvl2pPr>
            <a:lvl3pPr marL="1143000" indent="-228600" defTabSz="930275" eaLnBrk="0" hangingPunct="0">
              <a:defRPr>
                <a:solidFill>
                  <a:schemeClr val="tx1"/>
                </a:solidFill>
                <a:latin typeface="Arial" charset="0"/>
              </a:defRPr>
            </a:lvl3pPr>
            <a:lvl4pPr marL="1600200" indent="-228600" defTabSz="930275" eaLnBrk="0" hangingPunct="0">
              <a:defRPr>
                <a:solidFill>
                  <a:schemeClr val="tx1"/>
                </a:solidFill>
                <a:latin typeface="Arial" charset="0"/>
              </a:defRPr>
            </a:lvl4pPr>
            <a:lvl5pPr marL="2057400" indent="-228600" defTabSz="930275" eaLnBrk="0" hangingPunct="0">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pPr algn="r" eaLnBrk="1" hangingPunct="1"/>
            <a:fld id="{F657DB1F-813D-429F-9955-2EA0FBD8E09B}" type="slidenum">
              <a:rPr lang="en-US" sz="1200">
                <a:cs typeface="Arial" charset="0"/>
              </a:rPr>
              <a:pPr algn="r" eaLnBrk="1" hangingPunct="1"/>
              <a:t>45</a:t>
            </a:fld>
            <a:endParaRPr lang="en-US" sz="1200">
              <a:cs typeface="Arial" charset="0"/>
            </a:endParaRPr>
          </a:p>
        </p:txBody>
      </p:sp>
    </p:spTree>
    <p:extLst>
      <p:ext uri="{BB962C8B-B14F-4D97-AF65-F5344CB8AC3E}">
        <p14:creationId xmlns:p14="http://schemas.microsoft.com/office/powerpoint/2010/main" val="21765043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lstStyle/>
          <a:p>
            <a:endParaRPr lang="en-US" smtClean="0"/>
          </a:p>
        </p:txBody>
      </p:sp>
    </p:spTree>
    <p:extLst>
      <p:ext uri="{BB962C8B-B14F-4D97-AF65-F5344CB8AC3E}">
        <p14:creationId xmlns:p14="http://schemas.microsoft.com/office/powerpoint/2010/main" val="2449093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477358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948077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01781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407697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677582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719881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6E69643-8B5E-4756-AD0C-D9684FAE0453}" type="slidenum">
              <a:rPr lang="en-US"/>
              <a:pPr>
                <a:defRPr/>
              </a:pPr>
              <a:t>‹#›</a:t>
            </a:fld>
            <a:endParaRPr lang="en-US"/>
          </a:p>
        </p:txBody>
      </p:sp>
    </p:spTree>
    <p:extLst>
      <p:ext uri="{BB962C8B-B14F-4D97-AF65-F5344CB8AC3E}">
        <p14:creationId xmlns:p14="http://schemas.microsoft.com/office/powerpoint/2010/main" val="3337077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2AE2DBC-AF95-4664-9381-FC267726E730}" type="slidenum">
              <a:rPr lang="en-US"/>
              <a:pPr>
                <a:defRPr/>
              </a:pPr>
              <a:t>‹#›</a:t>
            </a:fld>
            <a:endParaRPr lang="en-US"/>
          </a:p>
        </p:txBody>
      </p:sp>
    </p:spTree>
    <p:extLst>
      <p:ext uri="{BB962C8B-B14F-4D97-AF65-F5344CB8AC3E}">
        <p14:creationId xmlns:p14="http://schemas.microsoft.com/office/powerpoint/2010/main" val="3087550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4638"/>
            <a:ext cx="2171700" cy="5973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362700" cy="5973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40BF896-C933-487C-ABE6-8A6F554BAA00}" type="slidenum">
              <a:rPr lang="en-US"/>
              <a:pPr>
                <a:defRPr/>
              </a:pPr>
              <a:t>‹#›</a:t>
            </a:fld>
            <a:endParaRPr lang="en-US"/>
          </a:p>
        </p:txBody>
      </p:sp>
    </p:spTree>
    <p:extLst>
      <p:ext uri="{BB962C8B-B14F-4D97-AF65-F5344CB8AC3E}">
        <p14:creationId xmlns:p14="http://schemas.microsoft.com/office/powerpoint/2010/main" val="2015837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2315A20-D2F1-44BE-8F77-A97DD78F1A16}" type="slidenum">
              <a:rPr lang="en-US"/>
              <a:pPr>
                <a:defRPr/>
              </a:pPr>
              <a:t>‹#›</a:t>
            </a:fld>
            <a:endParaRPr lang="en-US"/>
          </a:p>
        </p:txBody>
      </p:sp>
    </p:spTree>
    <p:extLst>
      <p:ext uri="{BB962C8B-B14F-4D97-AF65-F5344CB8AC3E}">
        <p14:creationId xmlns:p14="http://schemas.microsoft.com/office/powerpoint/2010/main" val="345268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469BE55-450C-4996-A30B-0152C2B21A5D}" type="slidenum">
              <a:rPr lang="en-US"/>
              <a:pPr>
                <a:defRPr/>
              </a:pPr>
              <a:t>‹#›</a:t>
            </a:fld>
            <a:endParaRPr lang="en-US"/>
          </a:p>
        </p:txBody>
      </p:sp>
    </p:spTree>
    <p:extLst>
      <p:ext uri="{BB962C8B-B14F-4D97-AF65-F5344CB8AC3E}">
        <p14:creationId xmlns:p14="http://schemas.microsoft.com/office/powerpoint/2010/main" val="228542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DEDBD5B2-126F-4B80-8D05-7A5E3DC0D259}" type="slidenum">
              <a:rPr lang="en-US"/>
              <a:pPr>
                <a:defRPr/>
              </a:pPr>
              <a:t>‹#›</a:t>
            </a:fld>
            <a:endParaRPr lang="en-US"/>
          </a:p>
        </p:txBody>
      </p:sp>
    </p:spTree>
    <p:extLst>
      <p:ext uri="{BB962C8B-B14F-4D97-AF65-F5344CB8AC3E}">
        <p14:creationId xmlns:p14="http://schemas.microsoft.com/office/powerpoint/2010/main" val="221225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EF77B2A-1154-4BE9-9284-A4F1AF61D81F}" type="slidenum">
              <a:rPr lang="en-US"/>
              <a:pPr>
                <a:defRPr/>
              </a:pPr>
              <a:t>‹#›</a:t>
            </a:fld>
            <a:endParaRPr lang="en-US"/>
          </a:p>
        </p:txBody>
      </p:sp>
    </p:spTree>
    <p:extLst>
      <p:ext uri="{BB962C8B-B14F-4D97-AF65-F5344CB8AC3E}">
        <p14:creationId xmlns:p14="http://schemas.microsoft.com/office/powerpoint/2010/main" val="2476956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340A8EBC-933A-4A3A-AB4C-2F4B78D988A3}" type="slidenum">
              <a:rPr lang="en-US"/>
              <a:pPr>
                <a:defRPr/>
              </a:pPr>
              <a:t>‹#›</a:t>
            </a:fld>
            <a:endParaRPr lang="en-US"/>
          </a:p>
        </p:txBody>
      </p:sp>
    </p:spTree>
    <p:extLst>
      <p:ext uri="{BB962C8B-B14F-4D97-AF65-F5344CB8AC3E}">
        <p14:creationId xmlns:p14="http://schemas.microsoft.com/office/powerpoint/2010/main" val="4126210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87243C9-B22C-41A5-8134-CEAE757F6A0F}" type="slidenum">
              <a:rPr lang="en-US"/>
              <a:pPr>
                <a:defRPr/>
              </a:pPr>
              <a:t>‹#›</a:t>
            </a:fld>
            <a:endParaRPr lang="en-US"/>
          </a:p>
        </p:txBody>
      </p:sp>
    </p:spTree>
    <p:extLst>
      <p:ext uri="{BB962C8B-B14F-4D97-AF65-F5344CB8AC3E}">
        <p14:creationId xmlns:p14="http://schemas.microsoft.com/office/powerpoint/2010/main" val="3638289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1440216-4205-4591-B31E-101650D59227}" type="slidenum">
              <a:rPr lang="en-US"/>
              <a:pPr>
                <a:defRPr/>
              </a:pPr>
              <a:t>‹#›</a:t>
            </a:fld>
            <a:endParaRPr lang="en-US"/>
          </a:p>
        </p:txBody>
      </p:sp>
    </p:spTree>
    <p:extLst>
      <p:ext uri="{BB962C8B-B14F-4D97-AF65-F5344CB8AC3E}">
        <p14:creationId xmlns:p14="http://schemas.microsoft.com/office/powerpoint/2010/main" val="2682130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DFFC05-461B-4BA7-85CE-588376208049}" type="slidenum">
              <a:rPr lang="en-US"/>
              <a:pPr>
                <a:defRPr/>
              </a:pPr>
              <a:t>‹#›</a:t>
            </a:fld>
            <a:endParaRPr lang="en-US"/>
          </a:p>
        </p:txBody>
      </p:sp>
    </p:spTree>
    <p:extLst>
      <p:ext uri="{BB962C8B-B14F-4D97-AF65-F5344CB8AC3E}">
        <p14:creationId xmlns:p14="http://schemas.microsoft.com/office/powerpoint/2010/main" val="348335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1"/>
            </a:lvl1pPr>
          </a:lstStyle>
          <a:p>
            <a:pPr>
              <a:defRPr/>
            </a:pPr>
            <a:fld id="{B4BC9363-572C-4ED0-A9E0-CA10B9AD580E}" type="slidenum">
              <a:rPr lang="en-US"/>
              <a:pPr>
                <a:defRPr/>
              </a:pPr>
              <a:t>‹#›</a:t>
            </a:fld>
            <a:endParaRPr lang="en-US"/>
          </a:p>
        </p:txBody>
      </p:sp>
      <p:pic>
        <p:nvPicPr>
          <p:cNvPr id="1029"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9"/>
          <p:cNvSpPr>
            <a:spLocks noChangeArrowheads="1"/>
          </p:cNvSpPr>
          <p:nvPr userDrawn="1"/>
        </p:nvSpPr>
        <p:spPr bwMode="auto">
          <a:xfrm>
            <a:off x="228600" y="6373813"/>
            <a:ext cx="4572000" cy="214312"/>
          </a:xfrm>
          <a:prstGeom prst="rect">
            <a:avLst/>
          </a:prstGeom>
          <a:noFill/>
          <a:ln w="9525">
            <a:noFill/>
            <a:miter lim="800000"/>
            <a:headEnd/>
            <a:tailEnd/>
          </a:ln>
        </p:spPr>
        <p:txBody>
          <a:bodyPr>
            <a:spAutoFit/>
          </a:bodyPr>
          <a:lstStyle/>
          <a:p>
            <a:pPr>
              <a:defRPr/>
            </a:pPr>
            <a:r>
              <a:rPr lang="en-US" sz="800" b="1"/>
              <a:t>CIL-NET, a project of ILRU – Independent Living Research Utilization</a:t>
            </a: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vovici.com/wsb.dll/s/12291g53263"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txBox="1">
            <a:spLocks noGrp="1"/>
          </p:cNvSpPr>
          <p:nvPr/>
        </p:nvSpPr>
        <p:spPr bwMode="auto">
          <a:xfrm>
            <a:off x="6553200" y="6384925"/>
            <a:ext cx="2362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9C6C6E5-6B23-4DB7-A773-345DFEC2F65F}" type="slidenum">
              <a:rPr lang="en-US" sz="800" b="1"/>
              <a:pPr algn="r" eaLnBrk="1" hangingPunct="1"/>
              <a:t>0</a:t>
            </a:fld>
            <a:endParaRPr lang="en-US" sz="800" b="1"/>
          </a:p>
        </p:txBody>
      </p:sp>
      <p:sp>
        <p:nvSpPr>
          <p:cNvPr id="27652" name="Rectangle 2"/>
          <p:cNvSpPr>
            <a:spLocks noChangeArrowheads="1"/>
          </p:cNvSpPr>
          <p:nvPr/>
        </p:nvSpPr>
        <p:spPr bwMode="auto">
          <a:xfrm>
            <a:off x="685800" y="511175"/>
            <a:ext cx="7772400" cy="1470025"/>
          </a:xfrm>
          <a:prstGeom prst="rect">
            <a:avLst/>
          </a:prstGeom>
          <a:noFill/>
          <a:ln w="9525">
            <a:noFill/>
            <a:miter lim="800000"/>
            <a:headEnd/>
            <a:tailEnd/>
          </a:ln>
        </p:spPr>
        <p:txBody>
          <a:bodyPr anchor="ctr"/>
          <a:lstStyle/>
          <a:p>
            <a:pPr algn="ctr">
              <a:defRPr/>
            </a:pPr>
            <a:r>
              <a:rPr lang="en-US" sz="3200">
                <a:solidFill>
                  <a:schemeClr val="accent2"/>
                </a:solidFill>
                <a:effectLst>
                  <a:outerShdw blurRad="38100" dist="38100" dir="2700000" algn="tl">
                    <a:srgbClr val="C0C0C0"/>
                  </a:outerShdw>
                </a:effectLst>
                <a:latin typeface="Arial Rounded MT Bold" pitchFamily="34" charset="0"/>
              </a:rPr>
              <a:t/>
            </a:r>
            <a:br>
              <a:rPr lang="en-US" sz="3200">
                <a:solidFill>
                  <a:schemeClr val="accent2"/>
                </a:solidFill>
                <a:effectLst>
                  <a:outerShdw blurRad="38100" dist="38100" dir="2700000" algn="tl">
                    <a:srgbClr val="C0C0C0"/>
                  </a:outerShdw>
                </a:effectLst>
                <a:latin typeface="Arial Rounded MT Bold" pitchFamily="34" charset="0"/>
              </a:rPr>
            </a:br>
            <a:endParaRPr lang="en-US" sz="3200">
              <a:solidFill>
                <a:schemeClr val="accent2"/>
              </a:solidFill>
              <a:effectLst>
                <a:outerShdw blurRad="38100" dist="38100" dir="2700000" algn="tl">
                  <a:srgbClr val="C0C0C0"/>
                </a:outerShdw>
              </a:effectLst>
              <a:latin typeface="Arial Rounded MT Bold" pitchFamily="34" charset="0"/>
            </a:endParaRPr>
          </a:p>
        </p:txBody>
      </p:sp>
      <p:sp>
        <p:nvSpPr>
          <p:cNvPr id="15367" name="Rectangle 7"/>
          <p:cNvSpPr>
            <a:spLocks noGrp="1" noChangeArrowheads="1"/>
          </p:cNvSpPr>
          <p:nvPr>
            <p:ph type="ctrTitle" idx="4294967295"/>
          </p:nvPr>
        </p:nvSpPr>
        <p:spPr>
          <a:xfrm>
            <a:off x="685800" y="381000"/>
            <a:ext cx="7772400" cy="1470025"/>
          </a:xfrm>
          <a:extLst/>
        </p:spPr>
        <p:txBody>
          <a:bodyPr/>
          <a:lstStyle/>
          <a:p>
            <a:pPr algn="ctr">
              <a:defRPr/>
            </a:pPr>
            <a:r>
              <a:rPr lang="en-US" sz="3600" smtClean="0"/>
              <a:t>CIL-NET Presents…</a:t>
            </a:r>
            <a:br>
              <a:rPr lang="en-US" sz="3600" smtClean="0"/>
            </a:br>
            <a:r>
              <a:rPr lang="en-US" smtClean="0"/>
              <a:t>A National Teleconference &amp; Webinar</a:t>
            </a:r>
          </a:p>
        </p:txBody>
      </p:sp>
      <p:sp>
        <p:nvSpPr>
          <p:cNvPr id="2054" name="Rectangle 8"/>
          <p:cNvSpPr>
            <a:spLocks noGrp="1" noChangeArrowheads="1"/>
          </p:cNvSpPr>
          <p:nvPr>
            <p:ph type="subTitle" idx="4294967295"/>
          </p:nvPr>
        </p:nvSpPr>
        <p:spPr>
          <a:xfrm>
            <a:off x="228600" y="1905000"/>
            <a:ext cx="8686800" cy="2667000"/>
          </a:xfrm>
        </p:spPr>
        <p:txBody>
          <a:bodyPr/>
          <a:lstStyle/>
          <a:p>
            <a:pPr marL="0" indent="0" algn="ctr">
              <a:buFontTx/>
              <a:buNone/>
            </a:pPr>
            <a:r>
              <a:rPr lang="en-US" b="1" dirty="0">
                <a:solidFill>
                  <a:srgbClr val="A50021"/>
                </a:solidFill>
                <a:latin typeface="+mj-lt"/>
              </a:rPr>
              <a:t>Assessing the Health of Your CIL: Preventative Management Checkup Using RSA’s Review </a:t>
            </a:r>
            <a:r>
              <a:rPr lang="en-US" b="1" dirty="0" smtClean="0">
                <a:solidFill>
                  <a:srgbClr val="A50021"/>
                </a:solidFill>
                <a:latin typeface="+mj-lt"/>
              </a:rPr>
              <a:t>Tool</a:t>
            </a:r>
          </a:p>
          <a:p>
            <a:pPr marL="0" indent="0" algn="ctr">
              <a:lnSpc>
                <a:spcPct val="80000"/>
              </a:lnSpc>
              <a:buFontTx/>
              <a:buNone/>
            </a:pPr>
            <a:endParaRPr lang="en-US" sz="800" b="1" i="1" dirty="0" smtClean="0">
              <a:solidFill>
                <a:srgbClr val="A50021"/>
              </a:solidFill>
              <a:latin typeface="Arial Rounded MT Bold" pitchFamily="34" charset="0"/>
            </a:endParaRPr>
          </a:p>
          <a:p>
            <a:pPr marL="0" indent="0" algn="ctr">
              <a:lnSpc>
                <a:spcPct val="80000"/>
              </a:lnSpc>
              <a:buFontTx/>
              <a:buNone/>
            </a:pPr>
            <a:r>
              <a:rPr lang="en-US" sz="2400" b="1" i="1" dirty="0" smtClean="0">
                <a:solidFill>
                  <a:srgbClr val="A50021"/>
                </a:solidFill>
                <a:latin typeface="Arial Rounded MT Bold" pitchFamily="34" charset="0"/>
              </a:rPr>
              <a:t>Part 1: Preparation and Standards</a:t>
            </a:r>
          </a:p>
          <a:p>
            <a:pPr marL="0" indent="0" algn="ctr">
              <a:lnSpc>
                <a:spcPct val="85000"/>
              </a:lnSpc>
              <a:buFontTx/>
              <a:buNone/>
            </a:pPr>
            <a:endParaRPr lang="en-US" sz="800" dirty="0" smtClean="0">
              <a:solidFill>
                <a:schemeClr val="accent2"/>
              </a:solidFill>
              <a:latin typeface="Arial Rounded MT Bold" pitchFamily="34" charset="0"/>
            </a:endParaRPr>
          </a:p>
          <a:p>
            <a:pPr marL="0" indent="0" algn="ctr">
              <a:lnSpc>
                <a:spcPct val="85000"/>
              </a:lnSpc>
              <a:buFontTx/>
              <a:buNone/>
            </a:pPr>
            <a:endParaRPr lang="en-US" sz="800" dirty="0" smtClean="0">
              <a:solidFill>
                <a:schemeClr val="accent2"/>
              </a:solidFill>
              <a:latin typeface="Arial Rounded MT Bold" pitchFamily="34" charset="0"/>
            </a:endParaRPr>
          </a:p>
          <a:p>
            <a:pPr marL="0" indent="0" algn="ctr">
              <a:lnSpc>
                <a:spcPct val="85000"/>
              </a:lnSpc>
              <a:buFontTx/>
              <a:buNone/>
            </a:pPr>
            <a:endParaRPr lang="en-US" sz="800" dirty="0" smtClean="0">
              <a:solidFill>
                <a:schemeClr val="accent2"/>
              </a:solidFill>
              <a:latin typeface="Arial Rounded MT Bold" pitchFamily="34" charset="0"/>
            </a:endParaRPr>
          </a:p>
          <a:p>
            <a:pPr marL="0" indent="0" algn="ctr">
              <a:lnSpc>
                <a:spcPct val="85000"/>
              </a:lnSpc>
              <a:buFontTx/>
              <a:buNone/>
            </a:pPr>
            <a:r>
              <a:rPr lang="en-US" sz="2400" dirty="0" smtClean="0">
                <a:solidFill>
                  <a:schemeClr val="accent2"/>
                </a:solidFill>
                <a:latin typeface="Arial Rounded MT Bold" pitchFamily="34" charset="0"/>
              </a:rPr>
              <a:t>May 1, 2013</a:t>
            </a:r>
          </a:p>
          <a:p>
            <a:pPr marL="0" indent="0" algn="ctr">
              <a:lnSpc>
                <a:spcPct val="85000"/>
              </a:lnSpc>
              <a:buFontTx/>
              <a:buNone/>
            </a:pPr>
            <a:r>
              <a:rPr lang="en-US" sz="2400" dirty="0" smtClean="0">
                <a:solidFill>
                  <a:schemeClr val="accent2"/>
                </a:solidFill>
                <a:latin typeface="Arial Rounded MT Bold" pitchFamily="34" charset="0"/>
              </a:rPr>
              <a:t>3:00 PM – 4:30 PM EDT</a:t>
            </a:r>
          </a:p>
          <a:p>
            <a:pPr marL="0" indent="0" algn="ctr">
              <a:lnSpc>
                <a:spcPct val="85000"/>
              </a:lnSpc>
              <a:buFontTx/>
              <a:buNone/>
            </a:pPr>
            <a:endParaRPr lang="en-US" sz="2400" i="1" dirty="0" smtClean="0">
              <a:solidFill>
                <a:schemeClr val="accent2"/>
              </a:solidFill>
              <a:latin typeface="Arial Rounded MT Bold" pitchFamily="34" charset="0"/>
            </a:endParaRPr>
          </a:p>
          <a:p>
            <a:pPr marL="0" indent="0" algn="ctr">
              <a:lnSpc>
                <a:spcPct val="85000"/>
              </a:lnSpc>
              <a:buFontTx/>
              <a:buNone/>
            </a:pPr>
            <a:r>
              <a:rPr lang="en-US" sz="2400" i="1" dirty="0" smtClean="0">
                <a:solidFill>
                  <a:schemeClr val="accent2"/>
                </a:solidFill>
                <a:latin typeface="Arial Rounded MT Bold" pitchFamily="34" charset="0"/>
              </a:rPr>
              <a:t>Presenter:</a:t>
            </a:r>
          </a:p>
          <a:p>
            <a:pPr marL="0" indent="0" algn="ctr">
              <a:lnSpc>
                <a:spcPct val="85000"/>
              </a:lnSpc>
              <a:buFontTx/>
              <a:buNone/>
            </a:pPr>
            <a:r>
              <a:rPr lang="en-US" sz="2400" i="1" dirty="0" smtClean="0">
                <a:solidFill>
                  <a:schemeClr val="accent2"/>
                </a:solidFill>
                <a:latin typeface="Arial Rounded MT Bold" pitchFamily="34" charset="0"/>
              </a:rPr>
              <a:t>Paula McElwee</a:t>
            </a:r>
          </a:p>
        </p:txBody>
      </p:sp>
      <p:sp>
        <p:nvSpPr>
          <p:cNvPr id="2055"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3F2D4D-FC01-4084-902F-FD5FD9367A55}" type="slidenum">
              <a:rPr lang="en-US" smtClean="0"/>
              <a:pPr eaLnBrk="1" hangingPunct="1"/>
              <a:t>0</a:t>
            </a:fld>
            <a:endParaRPr lang="en-US" smtClean="0"/>
          </a:p>
        </p:txBody>
      </p:sp>
    </p:spTree>
    <p:extLst>
      <p:ext uri="{BB962C8B-B14F-4D97-AF65-F5344CB8AC3E}">
        <p14:creationId xmlns:p14="http://schemas.microsoft.com/office/powerpoint/2010/main" val="34519138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152400"/>
            <a:ext cx="8458200" cy="7921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Legal documents for review</a:t>
            </a:r>
          </a:p>
        </p:txBody>
      </p:sp>
      <p:sp>
        <p:nvSpPr>
          <p:cNvPr id="4099" name="Rectangle 3"/>
          <p:cNvSpPr>
            <a:spLocks noGrp="1" noChangeArrowheads="1"/>
          </p:cNvSpPr>
          <p:nvPr>
            <p:ph idx="1"/>
          </p:nvPr>
        </p:nvSpPr>
        <p:spPr>
          <a:xfrm>
            <a:off x="304800" y="990600"/>
            <a:ext cx="8686800" cy="5029200"/>
          </a:xfrm>
        </p:spPr>
        <p:txBody>
          <a:bodyPr/>
          <a:lstStyle/>
          <a:p>
            <a:r>
              <a:rPr lang="en-US" dirty="0" smtClean="0"/>
              <a:t>Articles of Incorporation</a:t>
            </a:r>
          </a:p>
          <a:p>
            <a:r>
              <a:rPr lang="en-US" dirty="0" smtClean="0"/>
              <a:t>501(c)(3) certificate</a:t>
            </a:r>
          </a:p>
          <a:p>
            <a:r>
              <a:rPr lang="en-US" dirty="0" smtClean="0"/>
              <a:t>Bylaws</a:t>
            </a:r>
          </a:p>
          <a:p>
            <a:r>
              <a:rPr lang="en-US" dirty="0" smtClean="0"/>
              <a:t>IRS Form 990 and supporting documents</a:t>
            </a:r>
          </a:p>
          <a:p>
            <a:r>
              <a:rPr lang="en-US" dirty="0" smtClean="0"/>
              <a:t>Applicable licenses</a:t>
            </a:r>
          </a:p>
          <a:p>
            <a:r>
              <a:rPr lang="en-US" dirty="0" smtClean="0"/>
              <a:t>Contracts/written agreements w/ funders &amp; partners</a:t>
            </a:r>
          </a:p>
          <a:p>
            <a:r>
              <a:rPr lang="en-US" dirty="0" smtClean="0"/>
              <a:t>Insurance policies</a:t>
            </a:r>
          </a:p>
          <a:p>
            <a:r>
              <a:rPr lang="en-US" b="1" dirty="0" smtClean="0"/>
              <a:t>Original </a:t>
            </a:r>
            <a:r>
              <a:rPr lang="en-US" dirty="0" smtClean="0"/>
              <a:t>RSA-approved application for Part C funds</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9</a:t>
            </a:fld>
            <a:endParaRPr lang="en-US" smtClean="0"/>
          </a:p>
        </p:txBody>
      </p:sp>
    </p:spTree>
    <p:extLst>
      <p:ext uri="{BB962C8B-B14F-4D97-AF65-F5344CB8AC3E}">
        <p14:creationId xmlns:p14="http://schemas.microsoft.com/office/powerpoint/2010/main" val="274963272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A </a:t>
            </a:r>
            <a:r>
              <a:rPr lang="en-US" i="1" dirty="0">
                <a:solidFill>
                  <a:srgbClr val="A50021"/>
                </a:solidFill>
              </a:rPr>
              <a:t>Presenter </a:t>
            </a:r>
            <a:r>
              <a:rPr lang="en-US" i="1" dirty="0" smtClean="0">
                <a:solidFill>
                  <a:srgbClr val="A50021"/>
                </a:solidFill>
                <a:effectLst/>
              </a:rPr>
              <a:t>TIP</a:t>
            </a:r>
            <a:r>
              <a:rPr lang="en-US" dirty="0" smtClean="0">
                <a:effectLst/>
              </a:rPr>
              <a:t> about that </a:t>
            </a:r>
            <a:r>
              <a:rPr lang="en-US" dirty="0" smtClean="0">
                <a:solidFill>
                  <a:srgbClr val="A50021"/>
                </a:solidFill>
                <a:effectLst/>
              </a:rPr>
              <a:t>original</a:t>
            </a:r>
            <a:r>
              <a:rPr lang="en-US" dirty="0" smtClean="0">
                <a:effectLst/>
              </a:rPr>
              <a:t> application..</a:t>
            </a:r>
          </a:p>
        </p:txBody>
      </p:sp>
      <p:sp>
        <p:nvSpPr>
          <p:cNvPr id="4099" name="Rectangle 3"/>
          <p:cNvSpPr>
            <a:spLocks noGrp="1" noChangeArrowheads="1"/>
          </p:cNvSpPr>
          <p:nvPr>
            <p:ph idx="1"/>
          </p:nvPr>
        </p:nvSpPr>
        <p:spPr/>
        <p:txBody>
          <a:bodyPr/>
          <a:lstStyle/>
          <a:p>
            <a:r>
              <a:rPr lang="en-US" sz="3000" dirty="0" smtClean="0"/>
              <a:t>Find it and review it.</a:t>
            </a:r>
          </a:p>
          <a:p>
            <a:r>
              <a:rPr lang="en-US" sz="3000" dirty="0" smtClean="0"/>
              <a:t>Centers may be held to the provisions of their original grant awards related to special populations or geographic areas to be served.</a:t>
            </a:r>
          </a:p>
          <a:p>
            <a:r>
              <a:rPr lang="en-US" sz="3000" dirty="0" smtClean="0"/>
              <a:t>If you are </a:t>
            </a:r>
            <a:r>
              <a:rPr lang="en-US" sz="3000" dirty="0" smtClean="0">
                <a:solidFill>
                  <a:srgbClr val="A50021"/>
                </a:solidFill>
              </a:rPr>
              <a:t>not</a:t>
            </a:r>
            <a:r>
              <a:rPr lang="en-US" sz="3000" dirty="0" smtClean="0"/>
              <a:t> adhering to that original proposal, do you have correspondence with RSA related to changes?</a:t>
            </a:r>
          </a:p>
          <a:p>
            <a:r>
              <a:rPr lang="en-US" sz="3000" dirty="0" smtClean="0"/>
              <a:t>If not, that needs your attention. </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10</a:t>
            </a:fld>
            <a:endParaRPr lang="en-US" smtClean="0"/>
          </a:p>
        </p:txBody>
      </p:sp>
    </p:spTree>
    <p:extLst>
      <p:ext uri="{BB962C8B-B14F-4D97-AF65-F5344CB8AC3E}">
        <p14:creationId xmlns:p14="http://schemas.microsoft.com/office/powerpoint/2010/main" val="2749632720"/>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Organizational documents </a:t>
            </a:r>
          </a:p>
        </p:txBody>
      </p:sp>
      <p:sp>
        <p:nvSpPr>
          <p:cNvPr id="4099" name="Rectangle 3"/>
          <p:cNvSpPr>
            <a:spLocks noGrp="1" noChangeArrowheads="1"/>
          </p:cNvSpPr>
          <p:nvPr>
            <p:ph idx="1"/>
          </p:nvPr>
        </p:nvSpPr>
        <p:spPr>
          <a:xfrm>
            <a:off x="304800" y="1066800"/>
            <a:ext cx="8610600" cy="5334000"/>
          </a:xfrm>
        </p:spPr>
        <p:txBody>
          <a:bodyPr/>
          <a:lstStyle/>
          <a:p>
            <a:r>
              <a:rPr lang="en-US" dirty="0" smtClean="0"/>
              <a:t>Mission statement/program descriptions</a:t>
            </a:r>
          </a:p>
          <a:p>
            <a:r>
              <a:rPr lang="en-US" dirty="0" smtClean="0"/>
              <a:t>Organizational chart</a:t>
            </a:r>
          </a:p>
          <a:p>
            <a:r>
              <a:rPr lang="en-US" dirty="0" smtClean="0"/>
              <a:t>Staff roster including disability status</a:t>
            </a:r>
          </a:p>
          <a:p>
            <a:r>
              <a:rPr lang="en-US" dirty="0" smtClean="0"/>
              <a:t>Job descriptions and performance reviews</a:t>
            </a:r>
          </a:p>
          <a:p>
            <a:r>
              <a:rPr lang="en-US" dirty="0" smtClean="0"/>
              <a:t>Governing board roster, including disability status</a:t>
            </a:r>
          </a:p>
          <a:p>
            <a:r>
              <a:rPr lang="en-US" dirty="0" smtClean="0"/>
              <a:t>Minutes of governing board meetings for at least the past year</a:t>
            </a:r>
          </a:p>
          <a:p>
            <a:r>
              <a:rPr lang="en-US" dirty="0" smtClean="0"/>
              <a:t>All policies and procedures—operational, fiscal, personnel, board, affirmative action</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11</a:t>
            </a:fld>
            <a:endParaRPr lang="en-US" smtClean="0"/>
          </a:p>
        </p:txBody>
      </p:sp>
    </p:spTree>
    <p:extLst>
      <p:ext uri="{BB962C8B-B14F-4D97-AF65-F5344CB8AC3E}">
        <p14:creationId xmlns:p14="http://schemas.microsoft.com/office/powerpoint/2010/main" val="2749632720"/>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304800"/>
            <a:ext cx="8458200" cy="762000"/>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Organizational documents, </a:t>
            </a:r>
            <a:r>
              <a:rPr lang="en-US" sz="2800" dirty="0" smtClean="0">
                <a:effectLst/>
              </a:rPr>
              <a:t>cont’d.</a:t>
            </a:r>
          </a:p>
        </p:txBody>
      </p:sp>
      <p:sp>
        <p:nvSpPr>
          <p:cNvPr id="4099" name="Rectangle 3"/>
          <p:cNvSpPr>
            <a:spLocks noGrp="1" noChangeArrowheads="1"/>
          </p:cNvSpPr>
          <p:nvPr>
            <p:ph idx="1"/>
          </p:nvPr>
        </p:nvSpPr>
        <p:spPr>
          <a:xfrm>
            <a:off x="304800" y="1143000"/>
            <a:ext cx="8686800" cy="5105400"/>
          </a:xfrm>
        </p:spPr>
        <p:txBody>
          <a:bodyPr/>
          <a:lstStyle/>
          <a:p>
            <a:r>
              <a:rPr lang="en-US" dirty="0" smtClean="0"/>
              <a:t>Fiscal policies and procedures including procurement and property disposal policies, and travel policies that assure travel reimbursement is allowable and reasonable</a:t>
            </a:r>
          </a:p>
          <a:p>
            <a:r>
              <a:rPr lang="en-US" dirty="0" smtClean="0"/>
              <a:t>Financial statements, reports, payroll records, equipment inventory, annual audits etc. </a:t>
            </a:r>
          </a:p>
          <a:p>
            <a:pPr marL="0" indent="0">
              <a:buNone/>
            </a:pPr>
            <a:r>
              <a:rPr lang="en-US" b="1" i="1" dirty="0">
                <a:solidFill>
                  <a:srgbClr val="A50021"/>
                </a:solidFill>
              </a:rPr>
              <a:t>Presenter </a:t>
            </a:r>
            <a:r>
              <a:rPr lang="en-US" b="1" i="1" dirty="0" smtClean="0">
                <a:solidFill>
                  <a:srgbClr val="A50021"/>
                </a:solidFill>
              </a:rPr>
              <a:t>TIP:</a:t>
            </a:r>
            <a:r>
              <a:rPr lang="en-US" i="1" dirty="0" smtClean="0">
                <a:solidFill>
                  <a:srgbClr val="A50021"/>
                </a:solidFill>
              </a:rPr>
              <a:t> </a:t>
            </a:r>
            <a:r>
              <a:rPr lang="en-US" dirty="0" smtClean="0"/>
              <a:t>You may want to copy and highlight sections of these documents in the file folders you create for each checklist item. </a:t>
            </a:r>
            <a:r>
              <a:rPr lang="en-US" dirty="0"/>
              <a:t>O</a:t>
            </a:r>
            <a:r>
              <a:rPr lang="en-US" dirty="0" smtClean="0"/>
              <a:t>riginals, though, should be in notebooks or folders as a complete set.</a:t>
            </a:r>
            <a:endParaRPr lang="en-US" dirty="0"/>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12</a:t>
            </a:fld>
            <a:endParaRPr lang="en-US" smtClean="0"/>
          </a:p>
        </p:txBody>
      </p:sp>
    </p:spTree>
    <p:extLst>
      <p:ext uri="{BB962C8B-B14F-4D97-AF65-F5344CB8AC3E}">
        <p14:creationId xmlns:p14="http://schemas.microsoft.com/office/powerpoint/2010/main" val="274963272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Other records</a:t>
            </a:r>
          </a:p>
        </p:txBody>
      </p:sp>
      <p:sp>
        <p:nvSpPr>
          <p:cNvPr id="4099" name="Rectangle 3"/>
          <p:cNvSpPr>
            <a:spLocks noGrp="1" noChangeArrowheads="1"/>
          </p:cNvSpPr>
          <p:nvPr>
            <p:ph idx="1"/>
          </p:nvPr>
        </p:nvSpPr>
        <p:spPr>
          <a:xfrm>
            <a:off x="304800" y="990600"/>
            <a:ext cx="8610600" cy="5257800"/>
          </a:xfrm>
        </p:spPr>
        <p:txBody>
          <a:bodyPr/>
          <a:lstStyle/>
          <a:p>
            <a:r>
              <a:rPr lang="en-US" dirty="0" smtClean="0"/>
              <a:t>Consumer service records, physical and electronic files, and lists and reports related to the most recent 704 report </a:t>
            </a:r>
          </a:p>
          <a:p>
            <a:r>
              <a:rPr lang="en-US" dirty="0" smtClean="0"/>
              <a:t>IL service delivery policies, procedures and publicity</a:t>
            </a:r>
          </a:p>
          <a:p>
            <a:r>
              <a:rPr lang="en-US" dirty="0" smtClean="0"/>
              <a:t>Consumer confidentiality policies</a:t>
            </a:r>
          </a:p>
          <a:p>
            <a:r>
              <a:rPr lang="en-US" dirty="0" smtClean="0"/>
              <a:t>Consumer satisfaction instruments and assessments</a:t>
            </a:r>
          </a:p>
          <a:p>
            <a:r>
              <a:rPr lang="en-US" dirty="0" smtClean="0"/>
              <a:t>Annual &amp; three year program/financial plan objectives; current &amp; coming year work plan</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13</a:t>
            </a:fld>
            <a:endParaRPr lang="en-US" smtClean="0"/>
          </a:p>
        </p:txBody>
      </p:sp>
    </p:spTree>
    <p:extLst>
      <p:ext uri="{BB962C8B-B14F-4D97-AF65-F5344CB8AC3E}">
        <p14:creationId xmlns:p14="http://schemas.microsoft.com/office/powerpoint/2010/main" val="3842820785"/>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98438"/>
            <a:ext cx="7772400" cy="792162"/>
          </a:xfrm>
        </p:spPr>
        <p:txBody>
          <a:bodyPr/>
          <a:lstStyle/>
          <a:p>
            <a:pPr eaLnBrk="1" hangingPunct="1">
              <a:defRPr/>
            </a:pPr>
            <a:r>
              <a:rPr lang="en-US" dirty="0" smtClean="0">
                <a:effectLst/>
              </a:rPr>
              <a:t>Review of the Consumer Service Record</a:t>
            </a:r>
            <a:endParaRPr lang="en-US" dirty="0">
              <a:effectLst/>
            </a:endParaRPr>
          </a:p>
        </p:txBody>
      </p:sp>
      <p:sp>
        <p:nvSpPr>
          <p:cNvPr id="3" name="Content Placeholder 2"/>
          <p:cNvSpPr>
            <a:spLocks noGrp="1"/>
          </p:cNvSpPr>
          <p:nvPr>
            <p:ph idx="1"/>
          </p:nvPr>
        </p:nvSpPr>
        <p:spPr>
          <a:xfrm>
            <a:off x="304800" y="1066800"/>
            <a:ext cx="8686800" cy="5486400"/>
          </a:xfrm>
        </p:spPr>
        <p:txBody>
          <a:bodyPr/>
          <a:lstStyle/>
          <a:p>
            <a:pPr eaLnBrk="1" hangingPunct="1">
              <a:buClr>
                <a:srgbClr val="333399"/>
              </a:buClr>
              <a:buNone/>
            </a:pPr>
            <a:r>
              <a:rPr lang="en-US" sz="2600" b="1" dirty="0" smtClean="0">
                <a:solidFill>
                  <a:srgbClr val="000000"/>
                </a:solidFill>
                <a:latin typeface="Tahoma" pitchFamily="34" charset="0"/>
              </a:rPr>
              <a:t>How does RSA know you are fulfilling your contract to provide core services?</a:t>
            </a:r>
          </a:p>
          <a:p>
            <a:pPr eaLnBrk="1" hangingPunct="1">
              <a:buClr>
                <a:srgbClr val="333399"/>
              </a:buClr>
              <a:buFont typeface="Tahoma" pitchFamily="34" charset="0"/>
              <a:buChar char="•"/>
            </a:pPr>
            <a:r>
              <a:rPr lang="en-US" sz="2600" dirty="0" smtClean="0">
                <a:solidFill>
                  <a:srgbClr val="000000"/>
                </a:solidFill>
                <a:latin typeface="Tahoma" pitchFamily="34" charset="0"/>
              </a:rPr>
              <a:t>You report annually on your 704 report.</a:t>
            </a:r>
          </a:p>
          <a:p>
            <a:pPr lvl="1" eaLnBrk="1" hangingPunct="1">
              <a:buClr>
                <a:srgbClr val="333399"/>
              </a:buClr>
              <a:buFont typeface="Tahoma" pitchFamily="34" charset="0"/>
              <a:buChar char="•"/>
            </a:pPr>
            <a:r>
              <a:rPr lang="en-US" sz="2600" dirty="0" smtClean="0">
                <a:solidFill>
                  <a:srgbClr val="000000"/>
                </a:solidFill>
                <a:latin typeface="Tahoma" pitchFamily="34" charset="0"/>
              </a:rPr>
              <a:t>Goals set and met / Services provided / ILPs and ILP waivers</a:t>
            </a:r>
          </a:p>
          <a:p>
            <a:pPr eaLnBrk="1" hangingPunct="1">
              <a:buClr>
                <a:srgbClr val="333399"/>
              </a:buClr>
              <a:buFont typeface="Tahoma" pitchFamily="34" charset="0"/>
              <a:buChar char="•"/>
            </a:pPr>
            <a:r>
              <a:rPr lang="en-US" sz="2600" dirty="0" smtClean="0">
                <a:solidFill>
                  <a:srgbClr val="000000"/>
                </a:solidFill>
                <a:latin typeface="Tahoma" pitchFamily="34" charset="0"/>
              </a:rPr>
              <a:t>They review Consumer Service Records as part of compliance review—typically 20 to 40, including new, closed and carry overs.</a:t>
            </a:r>
          </a:p>
          <a:p>
            <a:pPr eaLnBrk="1" hangingPunct="1">
              <a:buClr>
                <a:srgbClr val="333399"/>
              </a:buClr>
              <a:buFont typeface="Tahoma" pitchFamily="34" charset="0"/>
              <a:buChar char="•"/>
            </a:pPr>
            <a:r>
              <a:rPr lang="en-US" sz="2600" dirty="0" smtClean="0">
                <a:solidFill>
                  <a:srgbClr val="000000"/>
                </a:solidFill>
                <a:latin typeface="Tahoma" pitchFamily="34" charset="0"/>
              </a:rPr>
              <a:t>They will compare CSRs to 704 data.</a:t>
            </a:r>
          </a:p>
          <a:p>
            <a:pPr marL="0" indent="0" eaLnBrk="1" hangingPunct="1">
              <a:buClr>
                <a:srgbClr val="333399"/>
              </a:buClr>
              <a:buNone/>
            </a:pPr>
            <a:r>
              <a:rPr lang="en-US" sz="2400" b="1" i="1" dirty="0">
                <a:solidFill>
                  <a:srgbClr val="A50021"/>
                </a:solidFill>
              </a:rPr>
              <a:t>Presenter </a:t>
            </a:r>
            <a:r>
              <a:rPr lang="en-US" sz="2600" b="1" i="1" dirty="0" smtClean="0">
                <a:solidFill>
                  <a:srgbClr val="A50021"/>
                </a:solidFill>
                <a:latin typeface="Tahoma" pitchFamily="34" charset="0"/>
              </a:rPr>
              <a:t>TIP: </a:t>
            </a:r>
            <a:r>
              <a:rPr lang="en-US" sz="2600" dirty="0" smtClean="0">
                <a:latin typeface="Tahoma" pitchFamily="34" charset="0"/>
              </a:rPr>
              <a:t>Use individual CSR Review form at </a:t>
            </a:r>
            <a:r>
              <a:rPr lang="en-US" sz="2400" b="1" dirty="0" smtClean="0"/>
              <a:t>http://wiki.ilru.net/images/2/2b/CSR_checklist_updated_032113F.pdf</a:t>
            </a:r>
            <a:r>
              <a:rPr lang="en-US" sz="2600" dirty="0" smtClean="0">
                <a:latin typeface="Tahoma" pitchFamily="34" charset="0"/>
              </a:rPr>
              <a:t> for your own individual file review.</a:t>
            </a:r>
            <a:endParaRPr lang="en-US" sz="2600" dirty="0">
              <a:latin typeface="Tahoma" pitchFamily="34" charset="0"/>
            </a:endParaRPr>
          </a:p>
          <a:p>
            <a:endParaRPr lang="en-US" sz="2600"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14</a:t>
            </a:fld>
            <a:endParaRPr lang="en-US"/>
          </a:p>
        </p:txBody>
      </p:sp>
    </p:spTree>
    <p:extLst>
      <p:ext uri="{BB962C8B-B14F-4D97-AF65-F5344CB8AC3E}">
        <p14:creationId xmlns:p14="http://schemas.microsoft.com/office/powerpoint/2010/main" val="370842740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good tip</a:t>
            </a:r>
            <a:endParaRPr lang="en-US" dirty="0"/>
          </a:p>
        </p:txBody>
      </p:sp>
      <p:sp>
        <p:nvSpPr>
          <p:cNvPr id="3" name="Content Placeholder 2"/>
          <p:cNvSpPr>
            <a:spLocks noGrp="1"/>
          </p:cNvSpPr>
          <p:nvPr>
            <p:ph idx="1"/>
          </p:nvPr>
        </p:nvSpPr>
        <p:spPr>
          <a:xfrm>
            <a:off x="304800" y="1143000"/>
            <a:ext cx="8686800" cy="5638800"/>
          </a:xfrm>
        </p:spPr>
        <p:txBody>
          <a:bodyPr/>
          <a:lstStyle/>
          <a:p>
            <a:pPr marL="0" indent="0">
              <a:buNone/>
            </a:pPr>
            <a:r>
              <a:rPr lang="en-US" sz="2400" b="1" i="1" dirty="0">
                <a:solidFill>
                  <a:srgbClr val="A50021"/>
                </a:solidFill>
              </a:rPr>
              <a:t>Presenter </a:t>
            </a:r>
            <a:r>
              <a:rPr lang="en-US" sz="2600" b="1" i="1" dirty="0" smtClean="0">
                <a:solidFill>
                  <a:srgbClr val="A50021"/>
                </a:solidFill>
              </a:rPr>
              <a:t>TIP</a:t>
            </a:r>
            <a:r>
              <a:rPr lang="en-US" sz="2600" b="1" i="1" dirty="0">
                <a:solidFill>
                  <a:srgbClr val="A50021"/>
                </a:solidFill>
              </a:rPr>
              <a:t>:</a:t>
            </a:r>
            <a:r>
              <a:rPr lang="en-US" sz="2600" i="1" dirty="0">
                <a:solidFill>
                  <a:srgbClr val="CC3300"/>
                </a:solidFill>
              </a:rPr>
              <a:t> </a:t>
            </a:r>
            <a:r>
              <a:rPr lang="en-US" sz="2600" dirty="0"/>
              <a:t>If you copy excerpts from </a:t>
            </a:r>
            <a:r>
              <a:rPr lang="en-US" sz="2600" dirty="0" smtClean="0"/>
              <a:t>consumer </a:t>
            </a:r>
            <a:r>
              <a:rPr lang="en-US" sz="2600" dirty="0"/>
              <a:t>service record for your review files…Make </a:t>
            </a:r>
            <a:r>
              <a:rPr lang="en-US" sz="2600" dirty="0" smtClean="0"/>
              <a:t>sure you have a signed release of information to include this for review</a:t>
            </a:r>
          </a:p>
          <a:p>
            <a:pPr marL="0" indent="0" algn="ctr">
              <a:buNone/>
            </a:pPr>
            <a:r>
              <a:rPr lang="en-US" sz="2600" dirty="0" smtClean="0"/>
              <a:t>OR</a:t>
            </a:r>
          </a:p>
          <a:p>
            <a:r>
              <a:rPr lang="en-US" sz="2600" dirty="0" smtClean="0"/>
              <a:t>Redact the name or names from the excerpt so that they cannot be seen.</a:t>
            </a:r>
            <a:endParaRPr lang="en-US" sz="2600" dirty="0"/>
          </a:p>
          <a:p>
            <a:pPr marL="0" indent="0">
              <a:buNone/>
            </a:pPr>
            <a:endParaRPr lang="en-US" sz="800" dirty="0" smtClean="0"/>
          </a:p>
          <a:p>
            <a:pPr marL="0" indent="0">
              <a:buNone/>
            </a:pPr>
            <a:r>
              <a:rPr lang="en-US" sz="2400" b="1" i="1" dirty="0">
                <a:solidFill>
                  <a:srgbClr val="A50021"/>
                </a:solidFill>
              </a:rPr>
              <a:t>Presenter </a:t>
            </a:r>
            <a:r>
              <a:rPr lang="en-US" sz="2600" b="1" i="1" dirty="0" smtClean="0">
                <a:solidFill>
                  <a:srgbClr val="A50021"/>
                </a:solidFill>
              </a:rPr>
              <a:t>TIP:</a:t>
            </a:r>
            <a:r>
              <a:rPr lang="en-US" sz="2600" i="1" dirty="0" smtClean="0">
                <a:solidFill>
                  <a:srgbClr val="CC3300"/>
                </a:solidFill>
              </a:rPr>
              <a:t> </a:t>
            </a:r>
            <a:r>
              <a:rPr lang="en-US" sz="2600" dirty="0" smtClean="0"/>
              <a:t>If you redact, keep a list for yourself of the original file names. They may ask you to pull a file that has the original information and you don’t want to scramble and appear not to have the original.</a:t>
            </a:r>
            <a:endParaRPr lang="en-US" sz="2600"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15</a:t>
            </a:fld>
            <a:endParaRPr lang="en-US"/>
          </a:p>
        </p:txBody>
      </p:sp>
    </p:spTree>
    <p:extLst>
      <p:ext uri="{BB962C8B-B14F-4D97-AF65-F5344CB8AC3E}">
        <p14:creationId xmlns:p14="http://schemas.microsoft.com/office/powerpoint/2010/main" val="18852792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effectLst/>
              </a:rPr>
              <a:t>Questions &amp; Answers</a:t>
            </a:r>
          </a:p>
        </p:txBody>
      </p:sp>
      <p:sp>
        <p:nvSpPr>
          <p:cNvPr id="45059" name="Content Placeholder 5"/>
          <p:cNvSpPr>
            <a:spLocks noGrp="1"/>
          </p:cNvSpPr>
          <p:nvPr>
            <p:ph type="body" idx="1"/>
          </p:nvPr>
        </p:nvSpPr>
        <p:spPr>
          <a:xfrm>
            <a:off x="304800" y="1295400"/>
            <a:ext cx="8610600" cy="4648200"/>
          </a:xfrm>
        </p:spPr>
        <p:txBody>
          <a:bodyPr/>
          <a:lstStyle/>
          <a:p>
            <a:pPr marL="514350" indent="-514350">
              <a:buClr>
                <a:srgbClr val="000099"/>
              </a:buClr>
              <a:buFont typeface="Tahoma" pitchFamily="34" charset="0"/>
              <a:buNone/>
            </a:pPr>
            <a:r>
              <a:rPr lang="en-US" dirty="0" smtClean="0"/>
              <a:t>Got questions?</a:t>
            </a:r>
          </a:p>
        </p:txBody>
      </p:sp>
      <p:sp>
        <p:nvSpPr>
          <p:cNvPr id="45060"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D62864-9F56-436E-9275-5F8C19DD39ED}" type="slidenum">
              <a:rPr lang="en-US" smtClean="0"/>
              <a:pPr eaLnBrk="1" hangingPunct="1"/>
              <a:t>16</a:t>
            </a:fld>
            <a:endParaRPr lang="en-US" smtClean="0"/>
          </a:p>
        </p:txBody>
      </p:sp>
    </p:spTree>
    <p:extLst>
      <p:ext uri="{BB962C8B-B14F-4D97-AF65-F5344CB8AC3E}">
        <p14:creationId xmlns:p14="http://schemas.microsoft.com/office/powerpoint/2010/main" val="384219800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From here on—actual checklist items</a:t>
            </a:r>
            <a:endParaRPr lang="en-US" dirty="0">
              <a:effectLst/>
            </a:endParaRPr>
          </a:p>
        </p:txBody>
      </p:sp>
      <p:sp>
        <p:nvSpPr>
          <p:cNvPr id="3" name="Content Placeholder 2"/>
          <p:cNvSpPr>
            <a:spLocks noGrp="1"/>
          </p:cNvSpPr>
          <p:nvPr>
            <p:ph idx="1"/>
          </p:nvPr>
        </p:nvSpPr>
        <p:spPr>
          <a:xfrm>
            <a:off x="304800" y="1219200"/>
            <a:ext cx="8686800" cy="5029200"/>
          </a:xfrm>
        </p:spPr>
        <p:txBody>
          <a:bodyPr/>
          <a:lstStyle/>
          <a:p>
            <a:r>
              <a:rPr lang="en-US" dirty="0" smtClean="0"/>
              <a:t>We will give you text from the checklist regarding </a:t>
            </a:r>
            <a:r>
              <a:rPr lang="en-US" b="1" dirty="0" smtClean="0"/>
              <a:t>what RSA requires</a:t>
            </a:r>
            <a:r>
              <a:rPr lang="en-US" dirty="0" smtClean="0"/>
              <a:t>.</a:t>
            </a:r>
          </a:p>
          <a:p>
            <a:r>
              <a:rPr lang="en-US" dirty="0" smtClean="0"/>
              <a:t>If a requirement is not met, RSA cites what you need to do as a “</a:t>
            </a:r>
            <a:r>
              <a:rPr lang="en-US" b="1" dirty="0" smtClean="0"/>
              <a:t>finding.”</a:t>
            </a:r>
            <a:endParaRPr lang="en-US" dirty="0" smtClean="0"/>
          </a:p>
          <a:p>
            <a:r>
              <a:rPr lang="en-US" dirty="0" smtClean="0"/>
              <a:t>We will distinguish when the item is a </a:t>
            </a:r>
            <a:r>
              <a:rPr lang="en-US" b="1" dirty="0" smtClean="0"/>
              <a:t>“finding” </a:t>
            </a:r>
            <a:r>
              <a:rPr lang="en-US" dirty="0" smtClean="0"/>
              <a:t>or a</a:t>
            </a:r>
            <a:r>
              <a:rPr lang="en-US" b="1" dirty="0" smtClean="0"/>
              <a:t> “recommendation.” </a:t>
            </a:r>
            <a:r>
              <a:rPr lang="en-US" dirty="0" smtClean="0"/>
              <a:t>Recommendation is a </a:t>
            </a:r>
            <a:r>
              <a:rPr lang="en-US" u="sng" dirty="0" smtClean="0"/>
              <a:t>suggested</a:t>
            </a:r>
            <a:r>
              <a:rPr lang="en-US" dirty="0" smtClean="0"/>
              <a:t> practice, and may be included in your report if you do not meet it, but is not a </a:t>
            </a:r>
            <a:r>
              <a:rPr lang="en-US" b="1" dirty="0" smtClean="0"/>
              <a:t>finding</a:t>
            </a:r>
            <a:r>
              <a:rPr lang="en-US" dirty="0" smtClean="0"/>
              <a:t> </a:t>
            </a:r>
            <a:r>
              <a:rPr lang="en-US" u="sng" dirty="0" smtClean="0"/>
              <a:t>requiring correction</a:t>
            </a:r>
            <a:r>
              <a:rPr lang="en-US" dirty="0" smtClean="0"/>
              <a:t>.</a:t>
            </a:r>
          </a:p>
          <a:p>
            <a:pPr marL="0" indent="0">
              <a:buNone/>
            </a:pPr>
            <a:r>
              <a:rPr lang="en-US" b="1" i="1" dirty="0">
                <a:solidFill>
                  <a:srgbClr val="A50021"/>
                </a:solidFill>
              </a:rPr>
              <a:t>Presenter </a:t>
            </a:r>
            <a:r>
              <a:rPr lang="en-US" b="1" i="1" dirty="0" smtClean="0">
                <a:solidFill>
                  <a:srgbClr val="A50021"/>
                </a:solidFill>
              </a:rPr>
              <a:t>TIP:</a:t>
            </a:r>
            <a:r>
              <a:rPr lang="en-US" dirty="0" smtClean="0"/>
              <a:t> indicates a suggestion you might find useful related to that section.</a:t>
            </a:r>
            <a:endParaRPr lang="en-US" i="1" dirty="0">
              <a:solidFill>
                <a:srgbClr val="C00000"/>
              </a:solidFill>
            </a:endParaRPr>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17</a:t>
            </a:fld>
            <a:endParaRPr lang="en-US"/>
          </a:p>
        </p:txBody>
      </p:sp>
    </p:spTree>
    <p:extLst>
      <p:ext uri="{BB962C8B-B14F-4D97-AF65-F5344CB8AC3E}">
        <p14:creationId xmlns:p14="http://schemas.microsoft.com/office/powerpoint/2010/main" val="28673982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I. Grantee is an Eligible Agency</a:t>
            </a:r>
          </a:p>
        </p:txBody>
      </p:sp>
      <p:sp>
        <p:nvSpPr>
          <p:cNvPr id="4099" name="Rectangle 3"/>
          <p:cNvSpPr>
            <a:spLocks noGrp="1" noChangeArrowheads="1"/>
          </p:cNvSpPr>
          <p:nvPr>
            <p:ph idx="1"/>
          </p:nvPr>
        </p:nvSpPr>
        <p:spPr/>
        <p:txBody>
          <a:bodyPr/>
          <a:lstStyle/>
          <a:p>
            <a:r>
              <a:rPr lang="en-US" sz="3000" dirty="0" smtClean="0"/>
              <a:t>Consumer controlled</a:t>
            </a:r>
          </a:p>
          <a:p>
            <a:r>
              <a:rPr lang="en-US" sz="3000" dirty="0" smtClean="0"/>
              <a:t>Community-based</a:t>
            </a:r>
          </a:p>
          <a:p>
            <a:r>
              <a:rPr lang="en-US" sz="3000" dirty="0" smtClean="0"/>
              <a:t>Cross disability</a:t>
            </a:r>
          </a:p>
          <a:p>
            <a:r>
              <a:rPr lang="en-US" sz="3000" dirty="0" smtClean="0"/>
              <a:t>Non-residential</a:t>
            </a:r>
          </a:p>
          <a:p>
            <a:r>
              <a:rPr lang="en-US" sz="3000" dirty="0" smtClean="0"/>
              <a:t>Private</a:t>
            </a:r>
          </a:p>
          <a:p>
            <a:r>
              <a:rPr lang="en-US" sz="3000" dirty="0" smtClean="0"/>
              <a:t>Non-profit</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18</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1"/>
          <p:cNvSpPr txBox="1">
            <a:spLocks noGrp="1"/>
          </p:cNvSpPr>
          <p:nvPr/>
        </p:nvSpPr>
        <p:spPr bwMode="auto">
          <a:xfrm>
            <a:off x="6553200" y="6384925"/>
            <a:ext cx="2362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9C6C6E5-6B23-4DB7-A773-345DFEC2F65F}" type="slidenum">
              <a:rPr lang="en-US" sz="800" b="1"/>
              <a:pPr algn="r" eaLnBrk="1" hangingPunct="1"/>
              <a:t>1</a:t>
            </a:fld>
            <a:endParaRPr lang="en-US" sz="800" b="1"/>
          </a:p>
        </p:txBody>
      </p:sp>
      <p:sp>
        <p:nvSpPr>
          <p:cNvPr id="27652" name="Rectangle 2"/>
          <p:cNvSpPr>
            <a:spLocks noChangeArrowheads="1"/>
          </p:cNvSpPr>
          <p:nvPr/>
        </p:nvSpPr>
        <p:spPr bwMode="auto">
          <a:xfrm>
            <a:off x="685800" y="511175"/>
            <a:ext cx="7772400" cy="1470025"/>
          </a:xfrm>
          <a:prstGeom prst="rect">
            <a:avLst/>
          </a:prstGeom>
          <a:noFill/>
          <a:ln w="9525">
            <a:noFill/>
            <a:miter lim="800000"/>
            <a:headEnd/>
            <a:tailEnd/>
          </a:ln>
        </p:spPr>
        <p:txBody>
          <a:bodyPr anchor="ctr"/>
          <a:lstStyle/>
          <a:p>
            <a:pPr algn="ctr">
              <a:defRPr/>
            </a:pPr>
            <a:r>
              <a:rPr lang="en-US" sz="3200">
                <a:solidFill>
                  <a:schemeClr val="accent2"/>
                </a:solidFill>
                <a:effectLst>
                  <a:outerShdw blurRad="38100" dist="38100" dir="2700000" algn="tl">
                    <a:srgbClr val="C0C0C0"/>
                  </a:outerShdw>
                </a:effectLst>
                <a:latin typeface="Arial Rounded MT Bold" pitchFamily="34" charset="0"/>
              </a:rPr>
              <a:t/>
            </a:r>
            <a:br>
              <a:rPr lang="en-US" sz="3200">
                <a:solidFill>
                  <a:schemeClr val="accent2"/>
                </a:solidFill>
                <a:effectLst>
                  <a:outerShdw blurRad="38100" dist="38100" dir="2700000" algn="tl">
                    <a:srgbClr val="C0C0C0"/>
                  </a:outerShdw>
                </a:effectLst>
                <a:latin typeface="Arial Rounded MT Bold" pitchFamily="34" charset="0"/>
              </a:rPr>
            </a:br>
            <a:endParaRPr lang="en-US" sz="3200">
              <a:solidFill>
                <a:schemeClr val="accent2"/>
              </a:solidFill>
              <a:effectLst>
                <a:outerShdw blurRad="38100" dist="38100" dir="2700000" algn="tl">
                  <a:srgbClr val="C0C0C0"/>
                </a:outerShdw>
              </a:effectLst>
              <a:latin typeface="Arial Rounded MT Bold" pitchFamily="34" charset="0"/>
            </a:endParaRPr>
          </a:p>
        </p:txBody>
      </p:sp>
      <p:sp>
        <p:nvSpPr>
          <p:cNvPr id="15367" name="Rectangle 7"/>
          <p:cNvSpPr>
            <a:spLocks noGrp="1" noChangeArrowheads="1"/>
          </p:cNvSpPr>
          <p:nvPr>
            <p:ph type="ctrTitle" idx="4294967295"/>
          </p:nvPr>
        </p:nvSpPr>
        <p:spPr>
          <a:xfrm>
            <a:off x="685800" y="381000"/>
            <a:ext cx="7772400" cy="1470025"/>
          </a:xfrm>
          <a:extLst/>
        </p:spPr>
        <p:txBody>
          <a:bodyPr/>
          <a:lstStyle/>
          <a:p>
            <a:pPr algn="ctr">
              <a:defRPr/>
            </a:pPr>
            <a:r>
              <a:rPr lang="en-US" sz="3600" smtClean="0"/>
              <a:t>CIL-NET Presents…</a:t>
            </a:r>
            <a:br>
              <a:rPr lang="en-US" sz="3600" smtClean="0"/>
            </a:br>
            <a:r>
              <a:rPr lang="en-US" smtClean="0"/>
              <a:t>A National Teleconference &amp; Webinar</a:t>
            </a:r>
          </a:p>
        </p:txBody>
      </p:sp>
      <p:sp>
        <p:nvSpPr>
          <p:cNvPr id="2054" name="Rectangle 8"/>
          <p:cNvSpPr>
            <a:spLocks noGrp="1" noChangeArrowheads="1"/>
          </p:cNvSpPr>
          <p:nvPr>
            <p:ph type="subTitle" idx="4294967295"/>
          </p:nvPr>
        </p:nvSpPr>
        <p:spPr>
          <a:xfrm>
            <a:off x="228600" y="1905000"/>
            <a:ext cx="8686800" cy="2667000"/>
          </a:xfrm>
        </p:spPr>
        <p:txBody>
          <a:bodyPr/>
          <a:lstStyle/>
          <a:p>
            <a:pPr marL="0" indent="0" algn="ctr">
              <a:buFontTx/>
              <a:buNone/>
            </a:pPr>
            <a:r>
              <a:rPr lang="en-US" b="1" dirty="0">
                <a:solidFill>
                  <a:srgbClr val="A50021"/>
                </a:solidFill>
                <a:latin typeface="+mj-lt"/>
              </a:rPr>
              <a:t>Assessing the Health of Your CIL: Preventative Management Checkup Using RSA’s Review </a:t>
            </a:r>
            <a:r>
              <a:rPr lang="en-US" b="1" dirty="0" smtClean="0">
                <a:solidFill>
                  <a:srgbClr val="A50021"/>
                </a:solidFill>
                <a:latin typeface="+mj-lt"/>
              </a:rPr>
              <a:t>Tool</a:t>
            </a:r>
          </a:p>
          <a:p>
            <a:pPr marL="0" indent="0" algn="ctr">
              <a:lnSpc>
                <a:spcPct val="80000"/>
              </a:lnSpc>
              <a:buFontTx/>
              <a:buNone/>
            </a:pPr>
            <a:endParaRPr lang="en-US" sz="800" b="1" i="1" dirty="0" smtClean="0">
              <a:solidFill>
                <a:srgbClr val="A50021"/>
              </a:solidFill>
              <a:latin typeface="Arial Rounded MT Bold" pitchFamily="34" charset="0"/>
            </a:endParaRPr>
          </a:p>
          <a:p>
            <a:pPr marL="0" indent="0" algn="ctr">
              <a:lnSpc>
                <a:spcPct val="80000"/>
              </a:lnSpc>
              <a:buFontTx/>
              <a:buNone/>
            </a:pPr>
            <a:r>
              <a:rPr lang="en-US" sz="2400" b="1" i="1" dirty="0" smtClean="0">
                <a:solidFill>
                  <a:srgbClr val="A50021"/>
                </a:solidFill>
                <a:latin typeface="Arial Rounded MT Bold" pitchFamily="34" charset="0"/>
              </a:rPr>
              <a:t>Part 1: Preparation and Standards</a:t>
            </a:r>
          </a:p>
          <a:p>
            <a:pPr marL="0" indent="0" algn="ctr">
              <a:lnSpc>
                <a:spcPct val="85000"/>
              </a:lnSpc>
              <a:buFontTx/>
              <a:buNone/>
            </a:pPr>
            <a:endParaRPr lang="en-US" sz="800" dirty="0" smtClean="0">
              <a:solidFill>
                <a:schemeClr val="accent2"/>
              </a:solidFill>
              <a:latin typeface="Arial Rounded MT Bold" pitchFamily="34" charset="0"/>
            </a:endParaRPr>
          </a:p>
          <a:p>
            <a:pPr marL="0" indent="0" algn="ctr">
              <a:lnSpc>
                <a:spcPct val="85000"/>
              </a:lnSpc>
              <a:buFontTx/>
              <a:buNone/>
            </a:pPr>
            <a:endParaRPr lang="en-US" sz="800" dirty="0" smtClean="0">
              <a:solidFill>
                <a:schemeClr val="accent2"/>
              </a:solidFill>
              <a:latin typeface="Arial Rounded MT Bold" pitchFamily="34" charset="0"/>
            </a:endParaRPr>
          </a:p>
          <a:p>
            <a:pPr marL="0" indent="0" algn="ctr">
              <a:lnSpc>
                <a:spcPct val="85000"/>
              </a:lnSpc>
              <a:buFontTx/>
              <a:buNone/>
            </a:pPr>
            <a:endParaRPr lang="en-US" sz="800" dirty="0" smtClean="0">
              <a:solidFill>
                <a:schemeClr val="accent2"/>
              </a:solidFill>
              <a:latin typeface="Arial Rounded MT Bold" pitchFamily="34" charset="0"/>
            </a:endParaRPr>
          </a:p>
          <a:p>
            <a:pPr marL="0" indent="0" algn="ctr">
              <a:lnSpc>
                <a:spcPct val="85000"/>
              </a:lnSpc>
              <a:buFontTx/>
              <a:buNone/>
            </a:pPr>
            <a:r>
              <a:rPr lang="en-US" sz="2400" dirty="0" smtClean="0">
                <a:solidFill>
                  <a:schemeClr val="accent2"/>
                </a:solidFill>
                <a:latin typeface="Arial Rounded MT Bold" pitchFamily="34" charset="0"/>
              </a:rPr>
              <a:t>May 1, 2013</a:t>
            </a:r>
          </a:p>
          <a:p>
            <a:pPr marL="0" indent="0" algn="ctr">
              <a:lnSpc>
                <a:spcPct val="85000"/>
              </a:lnSpc>
              <a:buFontTx/>
              <a:buNone/>
            </a:pPr>
            <a:r>
              <a:rPr lang="en-US" sz="2400" dirty="0" smtClean="0">
                <a:solidFill>
                  <a:schemeClr val="accent2"/>
                </a:solidFill>
                <a:latin typeface="Arial Rounded MT Bold" pitchFamily="34" charset="0"/>
              </a:rPr>
              <a:t>3:00 PM – 4:30 PM EDT</a:t>
            </a:r>
          </a:p>
          <a:p>
            <a:pPr marL="0" indent="0" algn="ctr">
              <a:lnSpc>
                <a:spcPct val="85000"/>
              </a:lnSpc>
              <a:buFontTx/>
              <a:buNone/>
            </a:pPr>
            <a:endParaRPr lang="en-US" sz="2400" i="1" dirty="0" smtClean="0">
              <a:solidFill>
                <a:schemeClr val="accent2"/>
              </a:solidFill>
              <a:latin typeface="Arial Rounded MT Bold" pitchFamily="34" charset="0"/>
            </a:endParaRPr>
          </a:p>
          <a:p>
            <a:pPr marL="0" indent="0" algn="ctr">
              <a:lnSpc>
                <a:spcPct val="85000"/>
              </a:lnSpc>
              <a:buFontTx/>
              <a:buNone/>
            </a:pPr>
            <a:r>
              <a:rPr lang="en-US" sz="2400" i="1" dirty="0" smtClean="0">
                <a:solidFill>
                  <a:schemeClr val="accent2"/>
                </a:solidFill>
                <a:latin typeface="Arial Rounded MT Bold" pitchFamily="34" charset="0"/>
              </a:rPr>
              <a:t>Presenter:</a:t>
            </a:r>
          </a:p>
          <a:p>
            <a:pPr marL="0" indent="0" algn="ctr">
              <a:lnSpc>
                <a:spcPct val="85000"/>
              </a:lnSpc>
              <a:buFontTx/>
              <a:buNone/>
            </a:pPr>
            <a:r>
              <a:rPr lang="en-US" sz="2400" i="1" dirty="0" smtClean="0">
                <a:solidFill>
                  <a:schemeClr val="accent2"/>
                </a:solidFill>
                <a:latin typeface="Arial Rounded MT Bold" pitchFamily="34" charset="0"/>
              </a:rPr>
              <a:t>Paula McElwee</a:t>
            </a:r>
          </a:p>
        </p:txBody>
      </p:sp>
      <p:sp>
        <p:nvSpPr>
          <p:cNvPr id="2055"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3F2D4D-FC01-4084-902F-FD5FD9367A55}" type="slidenum">
              <a:rPr lang="en-US" smtClean="0"/>
              <a:pPr eaLnBrk="1" hangingPunct="1"/>
              <a:t>1</a:t>
            </a:fld>
            <a:endParaRPr lang="en-US" smtClean="0"/>
          </a:p>
        </p:txBody>
      </p:sp>
    </p:spTree>
    <p:extLst>
      <p:ext uri="{BB962C8B-B14F-4D97-AF65-F5344CB8AC3E}">
        <p14:creationId xmlns:p14="http://schemas.microsoft.com/office/powerpoint/2010/main" val="1267152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Evaluation Standard 1—IL Philosophy</a:t>
            </a:r>
          </a:p>
        </p:txBody>
      </p:sp>
      <p:sp>
        <p:nvSpPr>
          <p:cNvPr id="4099" name="Rectangle 3"/>
          <p:cNvSpPr>
            <a:spLocks noGrp="1" noChangeArrowheads="1"/>
          </p:cNvSpPr>
          <p:nvPr>
            <p:ph idx="1"/>
          </p:nvPr>
        </p:nvSpPr>
        <p:spPr/>
        <p:txBody>
          <a:bodyPr/>
          <a:lstStyle/>
          <a:p>
            <a:r>
              <a:rPr lang="en-US" sz="3000" dirty="0" smtClean="0"/>
              <a:t>Consumer control in management, establishment of policy and direction of center</a:t>
            </a:r>
          </a:p>
          <a:p>
            <a:r>
              <a:rPr lang="en-US" sz="3000" dirty="0" smtClean="0"/>
              <a:t>Self-help and self-advocacy</a:t>
            </a:r>
          </a:p>
          <a:p>
            <a:r>
              <a:rPr lang="en-US" sz="3000" dirty="0" smtClean="0"/>
              <a:t>Development of peer relationships and peer role models</a:t>
            </a:r>
          </a:p>
          <a:p>
            <a:r>
              <a:rPr lang="en-US" sz="3000" dirty="0" smtClean="0"/>
              <a:t>Equal access to all services, programs, activities, resources, and facilities </a:t>
            </a:r>
          </a:p>
          <a:p>
            <a:r>
              <a:rPr lang="en-US" sz="3000" dirty="0" smtClean="0"/>
              <a:t>Promotes equal access to these in society whether public or private</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19</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152400"/>
            <a:ext cx="8458200" cy="7921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Verification Checklist Items</a:t>
            </a:r>
          </a:p>
        </p:txBody>
      </p:sp>
      <p:sp>
        <p:nvSpPr>
          <p:cNvPr id="4099" name="Rectangle 3"/>
          <p:cNvSpPr>
            <a:spLocks noGrp="1" noChangeArrowheads="1"/>
          </p:cNvSpPr>
          <p:nvPr>
            <p:ph idx="1"/>
          </p:nvPr>
        </p:nvSpPr>
        <p:spPr>
          <a:xfrm>
            <a:off x="304800" y="914400"/>
            <a:ext cx="8610600" cy="5486400"/>
          </a:xfrm>
        </p:spPr>
        <p:txBody>
          <a:bodyPr/>
          <a:lstStyle/>
          <a:p>
            <a:r>
              <a:rPr lang="en-US" sz="2700" dirty="0" smtClean="0"/>
              <a:t>Number of persons on the governing board AND Number of governing board members with significant disabilities.</a:t>
            </a:r>
          </a:p>
          <a:p>
            <a:pPr marL="0" indent="0">
              <a:buNone/>
            </a:pPr>
            <a:r>
              <a:rPr lang="en-US" sz="2700" dirty="0" smtClean="0"/>
              <a:t>Over 50% significant disabilities?</a:t>
            </a:r>
          </a:p>
          <a:p>
            <a:pPr marL="0" indent="0">
              <a:buNone/>
            </a:pPr>
            <a:r>
              <a:rPr lang="en-US" sz="2700" dirty="0" smtClean="0"/>
              <a:t>How do board members disclose that they have a significant disability?</a:t>
            </a:r>
          </a:p>
          <a:p>
            <a:r>
              <a:rPr lang="en-US" sz="2700" dirty="0" smtClean="0"/>
              <a:t>Is the board the Principle Decision-Making Body?</a:t>
            </a:r>
          </a:p>
          <a:p>
            <a:pPr marL="0" indent="0">
              <a:buNone/>
            </a:pPr>
            <a:r>
              <a:rPr lang="en-US" sz="2400" b="1" i="1" dirty="0">
                <a:solidFill>
                  <a:srgbClr val="A50021"/>
                </a:solidFill>
              </a:rPr>
              <a:t>Presenter </a:t>
            </a:r>
            <a:r>
              <a:rPr lang="en-US" sz="2700" b="1" i="1" dirty="0" smtClean="0">
                <a:solidFill>
                  <a:srgbClr val="A50021"/>
                </a:solidFill>
              </a:rPr>
              <a:t>TIP:</a:t>
            </a:r>
            <a:r>
              <a:rPr lang="en-US" sz="2700" i="1" dirty="0" smtClean="0">
                <a:solidFill>
                  <a:srgbClr val="A50021"/>
                </a:solidFill>
              </a:rPr>
              <a:t> </a:t>
            </a:r>
            <a:r>
              <a:rPr lang="en-US" sz="2700" dirty="0" smtClean="0"/>
              <a:t>Bylaws? Policies and Procedures? Actual decisions made? Cross reference board minutes and legal documents. Highlight board decision-making.</a:t>
            </a:r>
          </a:p>
          <a:p>
            <a:pPr marL="0" indent="0">
              <a:buNone/>
            </a:pPr>
            <a:r>
              <a:rPr lang="en-US" sz="2700" b="1" dirty="0" smtClean="0"/>
              <a:t>Reports sometimes recommended</a:t>
            </a:r>
            <a:r>
              <a:rPr lang="en-US" sz="2700" dirty="0" smtClean="0"/>
              <a:t>—</a:t>
            </a:r>
            <a:r>
              <a:rPr lang="en-US" sz="2700" u="sng" dirty="0" smtClean="0"/>
              <a:t>written</a:t>
            </a:r>
            <a:r>
              <a:rPr lang="en-US" sz="2700" dirty="0" smtClean="0"/>
              <a:t> policies, board roles, and recruitment procedures</a:t>
            </a:r>
          </a:p>
          <a:p>
            <a:pPr marL="0" indent="0">
              <a:buNone/>
            </a:pPr>
            <a:endParaRPr lang="en-US" sz="2600" dirty="0" smtClean="0"/>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20</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Verification, </a:t>
            </a:r>
            <a:r>
              <a:rPr lang="en-US" sz="2800" dirty="0" smtClean="0">
                <a:effectLst/>
              </a:rPr>
              <a:t>cont’d.</a:t>
            </a:r>
          </a:p>
        </p:txBody>
      </p:sp>
      <p:sp>
        <p:nvSpPr>
          <p:cNvPr id="4099" name="Rectangle 3"/>
          <p:cNvSpPr>
            <a:spLocks noGrp="1" noChangeArrowheads="1"/>
          </p:cNvSpPr>
          <p:nvPr>
            <p:ph idx="1"/>
          </p:nvPr>
        </p:nvSpPr>
        <p:spPr>
          <a:xfrm>
            <a:off x="304800" y="1219200"/>
            <a:ext cx="8686800" cy="5029200"/>
          </a:xfrm>
        </p:spPr>
        <p:txBody>
          <a:bodyPr/>
          <a:lstStyle/>
          <a:p>
            <a:r>
              <a:rPr lang="en-US" sz="3000" dirty="0" smtClean="0"/>
              <a:t>Over 50 percent of CIL’s employees in decision-making positions are individuals with disabilities.</a:t>
            </a:r>
          </a:p>
          <a:p>
            <a:r>
              <a:rPr lang="en-US" sz="3000" dirty="0" smtClean="0"/>
              <a:t>Over 50 percent of staff positions are filled with individuals with disabilities.</a:t>
            </a:r>
          </a:p>
          <a:p>
            <a:pPr marL="0" indent="0">
              <a:buNone/>
            </a:pPr>
            <a:endParaRPr lang="en-US" sz="800" dirty="0" smtClean="0"/>
          </a:p>
          <a:p>
            <a:pPr marL="0" indent="0">
              <a:buNone/>
            </a:pPr>
            <a:r>
              <a:rPr lang="en-US" b="1" dirty="0" smtClean="0"/>
              <a:t>Recommendations in some reports</a:t>
            </a:r>
            <a:r>
              <a:rPr lang="en-US" dirty="0" smtClean="0"/>
              <a:t>—number of minority board members, decision-making and other staff positions reflects community; or brings in racial or ethnic groups traditionally underrepresented.</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21</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Self-help and Self-advocacy</a:t>
            </a:r>
          </a:p>
        </p:txBody>
      </p:sp>
      <p:sp>
        <p:nvSpPr>
          <p:cNvPr id="4099" name="Rectangle 3"/>
          <p:cNvSpPr>
            <a:spLocks noGrp="1" noChangeArrowheads="1"/>
          </p:cNvSpPr>
          <p:nvPr>
            <p:ph idx="1"/>
          </p:nvPr>
        </p:nvSpPr>
        <p:spPr/>
        <p:txBody>
          <a:bodyPr/>
          <a:lstStyle/>
          <a:p>
            <a:r>
              <a:rPr lang="en-US" dirty="0" smtClean="0"/>
              <a:t>Promotes self-help and self-advocacy among individuals with disabilities</a:t>
            </a:r>
          </a:p>
          <a:p>
            <a:pPr marL="0" indent="0">
              <a:buNone/>
            </a:pPr>
            <a:endParaRPr lang="en-US" sz="1200" dirty="0"/>
          </a:p>
          <a:p>
            <a:pPr marL="0" indent="0">
              <a:buNone/>
            </a:pPr>
            <a:r>
              <a:rPr lang="en-US" b="1" dirty="0" smtClean="0"/>
              <a:t>Verification methods:</a:t>
            </a:r>
          </a:p>
          <a:p>
            <a:pPr marL="0" indent="0">
              <a:buNone/>
            </a:pPr>
            <a:r>
              <a:rPr lang="en-US" dirty="0" smtClean="0"/>
              <a:t>Consumer service record should reflect self-advocacy in both goals and notes.</a:t>
            </a:r>
          </a:p>
          <a:p>
            <a:pPr marL="0" indent="0">
              <a:buNone/>
            </a:pPr>
            <a:endParaRPr lang="en-US" sz="800" dirty="0"/>
          </a:p>
          <a:p>
            <a:pPr marL="0" indent="0">
              <a:buNone/>
            </a:pPr>
            <a:r>
              <a:rPr lang="en-US" dirty="0" smtClean="0"/>
              <a:t>Consumers interviewed should be able to indicate ways that they are learning to advocate for themselves.</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22</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7620000" cy="10207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Development of Peer Relationship and Peer Role Models</a:t>
            </a:r>
          </a:p>
        </p:txBody>
      </p:sp>
      <p:sp>
        <p:nvSpPr>
          <p:cNvPr id="4099" name="Rectangle 3"/>
          <p:cNvSpPr>
            <a:spLocks noGrp="1" noChangeArrowheads="1"/>
          </p:cNvSpPr>
          <p:nvPr>
            <p:ph idx="1"/>
          </p:nvPr>
        </p:nvSpPr>
        <p:spPr>
          <a:xfrm>
            <a:off x="304800" y="1600200"/>
            <a:ext cx="8686800" cy="4648200"/>
          </a:xfrm>
        </p:spPr>
        <p:txBody>
          <a:bodyPr/>
          <a:lstStyle/>
          <a:p>
            <a:r>
              <a:rPr lang="en-US" sz="3000" dirty="0" smtClean="0"/>
              <a:t>The CIL promotes the development of peer relationships and peer role models among individuals with significant disabilities.</a:t>
            </a:r>
          </a:p>
          <a:p>
            <a:pPr marL="0" indent="0">
              <a:buNone/>
            </a:pPr>
            <a:r>
              <a:rPr lang="en-US" b="1" dirty="0" smtClean="0"/>
              <a:t>Verification includes reviews of:</a:t>
            </a:r>
          </a:p>
          <a:p>
            <a:pPr marL="0" indent="0">
              <a:buNone/>
            </a:pPr>
            <a:r>
              <a:rPr lang="en-US" dirty="0" smtClean="0"/>
              <a:t>Peer groups</a:t>
            </a:r>
          </a:p>
          <a:p>
            <a:pPr marL="0" indent="0">
              <a:buNone/>
            </a:pPr>
            <a:r>
              <a:rPr lang="en-US" dirty="0" smtClean="0"/>
              <a:t>Peer to peer relationships</a:t>
            </a:r>
          </a:p>
          <a:p>
            <a:pPr marL="0" indent="0">
              <a:buNone/>
            </a:pPr>
            <a:r>
              <a:rPr lang="en-US" b="1" i="1" dirty="0">
                <a:solidFill>
                  <a:srgbClr val="A50021"/>
                </a:solidFill>
              </a:rPr>
              <a:t>Presenter </a:t>
            </a:r>
            <a:r>
              <a:rPr lang="en-US" b="1" i="1" dirty="0" smtClean="0">
                <a:solidFill>
                  <a:srgbClr val="A50021"/>
                </a:solidFill>
              </a:rPr>
              <a:t>TIP:</a:t>
            </a:r>
            <a:r>
              <a:rPr lang="en-US" i="1" dirty="0" smtClean="0">
                <a:solidFill>
                  <a:srgbClr val="A50021"/>
                </a:solidFill>
              </a:rPr>
              <a:t> </a:t>
            </a:r>
            <a:r>
              <a:rPr lang="en-US" dirty="0" smtClean="0"/>
              <a:t>Documented in CSR goals or notes, and/or through consumer interviews. Regularly convened “groups” may count but so do other peer relationships.</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23</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Equal Access</a:t>
            </a:r>
          </a:p>
        </p:txBody>
      </p:sp>
      <p:sp>
        <p:nvSpPr>
          <p:cNvPr id="4099" name="Rectangle 3"/>
          <p:cNvSpPr>
            <a:spLocks noGrp="1" noChangeArrowheads="1"/>
          </p:cNvSpPr>
          <p:nvPr>
            <p:ph idx="1"/>
          </p:nvPr>
        </p:nvSpPr>
        <p:spPr>
          <a:xfrm>
            <a:off x="304800" y="1066800"/>
            <a:ext cx="8686800" cy="5181600"/>
          </a:xfrm>
        </p:spPr>
        <p:txBody>
          <a:bodyPr/>
          <a:lstStyle/>
          <a:p>
            <a:r>
              <a:rPr lang="en-US" sz="3000" dirty="0" smtClean="0"/>
              <a:t>Communication </a:t>
            </a:r>
          </a:p>
          <a:p>
            <a:pPr marL="0" indent="0">
              <a:buNone/>
            </a:pPr>
            <a:r>
              <a:rPr lang="en-US" dirty="0" smtClean="0"/>
              <a:t>Policies and other written materials in alt. formats</a:t>
            </a:r>
          </a:p>
          <a:p>
            <a:pPr marL="0" indent="0">
              <a:buNone/>
            </a:pPr>
            <a:r>
              <a:rPr lang="en-US" dirty="0" smtClean="0"/>
              <a:t>TDD/TTY, pictures for non-readers, video, text etc.</a:t>
            </a:r>
          </a:p>
          <a:p>
            <a:pPr marL="0" indent="0">
              <a:buNone/>
            </a:pPr>
            <a:r>
              <a:rPr lang="en-US" dirty="0" smtClean="0"/>
              <a:t>Interpreters</a:t>
            </a:r>
          </a:p>
          <a:p>
            <a:r>
              <a:rPr lang="en-US" sz="3000" dirty="0" smtClean="0"/>
              <a:t>Physical access to all programs, services and resources whether owned, public or private</a:t>
            </a:r>
          </a:p>
          <a:p>
            <a:pPr marL="0" indent="0">
              <a:buNone/>
            </a:pPr>
            <a:r>
              <a:rPr lang="en-US" dirty="0" smtClean="0"/>
              <a:t>Signage, doors, parking, bathrooms, policy and signage re: environmental illness/multiple sensitivity</a:t>
            </a:r>
          </a:p>
          <a:p>
            <a:r>
              <a:rPr lang="en-US" sz="3000" dirty="0" smtClean="0"/>
              <a:t>Reasonable accommodations—Interpreters? Readers? Personal attendants?</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24</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8458200" cy="13255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Advocates for and conducts activities </a:t>
            </a:r>
            <a:br>
              <a:rPr lang="en-US" dirty="0" smtClean="0">
                <a:effectLst/>
              </a:rPr>
            </a:br>
            <a:r>
              <a:rPr lang="en-US" dirty="0" smtClean="0">
                <a:effectLst/>
              </a:rPr>
              <a:t>that promote equal access</a:t>
            </a:r>
          </a:p>
        </p:txBody>
      </p:sp>
      <p:sp>
        <p:nvSpPr>
          <p:cNvPr id="4099" name="Rectangle 3"/>
          <p:cNvSpPr>
            <a:spLocks noGrp="1" noChangeArrowheads="1"/>
          </p:cNvSpPr>
          <p:nvPr>
            <p:ph idx="1"/>
          </p:nvPr>
        </p:nvSpPr>
        <p:spPr>
          <a:xfrm>
            <a:off x="304800" y="1447800"/>
            <a:ext cx="8610600" cy="4800600"/>
          </a:xfrm>
        </p:spPr>
        <p:txBody>
          <a:bodyPr/>
          <a:lstStyle/>
          <a:p>
            <a:r>
              <a:rPr lang="en-US" sz="2700" dirty="0" smtClean="0"/>
              <a:t>Sites CIL uses in community</a:t>
            </a:r>
          </a:p>
          <a:p>
            <a:r>
              <a:rPr lang="en-US" sz="2700" dirty="0" smtClean="0"/>
              <a:t>Programs and services consumers wish to access</a:t>
            </a:r>
          </a:p>
          <a:p>
            <a:r>
              <a:rPr lang="en-US" sz="2700" dirty="0" smtClean="0"/>
              <a:t>ALL services, programs, activities, resources and facilities in society, whether public or private and regardless of funding source</a:t>
            </a:r>
          </a:p>
          <a:p>
            <a:pPr marL="0" indent="0">
              <a:buNone/>
            </a:pPr>
            <a:r>
              <a:rPr lang="en-US" sz="2700" b="1" i="1" dirty="0">
                <a:solidFill>
                  <a:srgbClr val="A50021"/>
                </a:solidFill>
              </a:rPr>
              <a:t>Presenter </a:t>
            </a:r>
            <a:r>
              <a:rPr lang="en-US" sz="2700" b="1" i="1" dirty="0" smtClean="0">
                <a:solidFill>
                  <a:srgbClr val="A50021"/>
                </a:solidFill>
              </a:rPr>
              <a:t>TIP:</a:t>
            </a:r>
            <a:r>
              <a:rPr lang="en-US" sz="2700" i="1" dirty="0" smtClean="0">
                <a:solidFill>
                  <a:srgbClr val="CC3300"/>
                </a:solidFill>
              </a:rPr>
              <a:t> </a:t>
            </a:r>
            <a:r>
              <a:rPr lang="en-US" sz="2700" dirty="0" smtClean="0">
                <a:solidFill>
                  <a:schemeClr val="tx2"/>
                </a:solidFill>
              </a:rPr>
              <a:t>If you have news articles, web postings, notes in consumer files etc. copy into a folder that shows how you advocate for equal access.</a:t>
            </a:r>
          </a:p>
          <a:p>
            <a:pPr marL="0" indent="0">
              <a:buNone/>
            </a:pPr>
            <a:r>
              <a:rPr lang="en-US" sz="2700" b="1" i="1" dirty="0">
                <a:solidFill>
                  <a:srgbClr val="A50021"/>
                </a:solidFill>
              </a:rPr>
              <a:t>Presenter </a:t>
            </a:r>
            <a:r>
              <a:rPr lang="en-US" sz="2700" b="1" i="1" dirty="0" smtClean="0">
                <a:solidFill>
                  <a:srgbClr val="A50021"/>
                </a:solidFill>
              </a:rPr>
              <a:t>TIP:</a:t>
            </a:r>
            <a:r>
              <a:rPr lang="en-US" sz="2700" i="1" dirty="0" smtClean="0">
                <a:solidFill>
                  <a:srgbClr val="A50021"/>
                </a:solidFill>
              </a:rPr>
              <a:t> </a:t>
            </a:r>
            <a:r>
              <a:rPr lang="en-US" sz="2700" dirty="0" smtClean="0">
                <a:solidFill>
                  <a:schemeClr val="tx2"/>
                </a:solidFill>
              </a:rPr>
              <a:t>Keep surveys of community sites and correspondence advocating for better access.</a:t>
            </a:r>
            <a:endParaRPr lang="en-US" sz="2700" i="1" dirty="0" smtClean="0">
              <a:solidFill>
                <a:srgbClr val="CC3300"/>
              </a:solidFill>
            </a:endParaRP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25</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effectLst/>
              </a:rPr>
              <a:t>Questions &amp; Answers</a:t>
            </a:r>
          </a:p>
        </p:txBody>
      </p:sp>
      <p:sp>
        <p:nvSpPr>
          <p:cNvPr id="45059" name="Content Placeholder 5"/>
          <p:cNvSpPr>
            <a:spLocks noGrp="1"/>
          </p:cNvSpPr>
          <p:nvPr>
            <p:ph type="body" idx="1"/>
          </p:nvPr>
        </p:nvSpPr>
        <p:spPr>
          <a:xfrm>
            <a:off x="304800" y="1295400"/>
            <a:ext cx="8610600" cy="4648200"/>
          </a:xfrm>
        </p:spPr>
        <p:txBody>
          <a:bodyPr/>
          <a:lstStyle/>
          <a:p>
            <a:pPr marL="514350" indent="-514350">
              <a:buClr>
                <a:srgbClr val="000099"/>
              </a:buClr>
              <a:buFont typeface="Tahoma" pitchFamily="34" charset="0"/>
              <a:buNone/>
            </a:pPr>
            <a:r>
              <a:rPr lang="en-US" dirty="0" smtClean="0"/>
              <a:t>Got questions?</a:t>
            </a:r>
          </a:p>
        </p:txBody>
      </p:sp>
      <p:sp>
        <p:nvSpPr>
          <p:cNvPr id="45060"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D62864-9F56-436E-9275-5F8C19DD39ED}" type="slidenum">
              <a:rPr lang="en-US" smtClean="0"/>
              <a:pPr eaLnBrk="1" hangingPunct="1"/>
              <a:t>26</a:t>
            </a:fld>
            <a:endParaRPr lang="en-US" smtClean="0"/>
          </a:p>
        </p:txBody>
      </p:sp>
    </p:spTree>
    <p:extLst>
      <p:ext uri="{BB962C8B-B14F-4D97-AF65-F5344CB8AC3E}">
        <p14:creationId xmlns:p14="http://schemas.microsoft.com/office/powerpoint/2010/main" val="384219800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8458200" cy="9445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Evaluation Standard 2 – </a:t>
            </a:r>
            <a:br>
              <a:rPr lang="en-US" dirty="0" smtClean="0">
                <a:effectLst/>
              </a:rPr>
            </a:br>
            <a:r>
              <a:rPr lang="en-US" dirty="0" smtClean="0">
                <a:effectLst/>
              </a:rPr>
              <a:t>Provision of Services</a:t>
            </a:r>
          </a:p>
        </p:txBody>
      </p:sp>
      <p:sp>
        <p:nvSpPr>
          <p:cNvPr id="4099" name="Rectangle 3"/>
          <p:cNvSpPr>
            <a:spLocks noGrp="1" noChangeArrowheads="1"/>
          </p:cNvSpPr>
          <p:nvPr>
            <p:ph idx="1"/>
          </p:nvPr>
        </p:nvSpPr>
        <p:spPr>
          <a:xfrm>
            <a:off x="304800" y="1295400"/>
            <a:ext cx="8610600" cy="4953000"/>
          </a:xfrm>
        </p:spPr>
        <p:txBody>
          <a:bodyPr/>
          <a:lstStyle/>
          <a:p>
            <a:r>
              <a:rPr lang="en-US" sz="3000" dirty="0" smtClean="0"/>
              <a:t>Provides across a range of significant disabilities</a:t>
            </a:r>
          </a:p>
          <a:p>
            <a:r>
              <a:rPr lang="en-US" sz="3000" dirty="0" smtClean="0"/>
              <a:t>Services are cross-disability</a:t>
            </a:r>
          </a:p>
          <a:p>
            <a:r>
              <a:rPr lang="en-US" sz="3000" dirty="0" smtClean="0"/>
              <a:t>Eligibility is determined re: the individual has a significant disability; not a specific single disability.</a:t>
            </a:r>
          </a:p>
          <a:p>
            <a:pPr marL="0" indent="0">
              <a:buNone/>
            </a:pPr>
            <a:r>
              <a:rPr lang="en-US" dirty="0" smtClean="0"/>
              <a:t>(Unless the service is unique such as Braille instruction for persons who are blind, ASL interpreter services for person who are deaf, etc.)</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27</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8458200" cy="10207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Evidence that services are cross-disability</a:t>
            </a:r>
          </a:p>
        </p:txBody>
      </p:sp>
      <p:sp>
        <p:nvSpPr>
          <p:cNvPr id="4099" name="Rectangle 3"/>
          <p:cNvSpPr>
            <a:spLocks noGrp="1" noChangeArrowheads="1"/>
          </p:cNvSpPr>
          <p:nvPr>
            <p:ph idx="1"/>
          </p:nvPr>
        </p:nvSpPr>
        <p:spPr>
          <a:xfrm>
            <a:off x="304800" y="1295400"/>
            <a:ext cx="8610600" cy="4953000"/>
          </a:xfrm>
        </p:spPr>
        <p:txBody>
          <a:bodyPr/>
          <a:lstStyle/>
          <a:p>
            <a:r>
              <a:rPr lang="en-US" sz="3000" dirty="0" smtClean="0"/>
              <a:t>Expect to see wide range of disabilities identified in 704 report and to meet consumers with differing disabilities.</a:t>
            </a:r>
          </a:p>
          <a:p>
            <a:r>
              <a:rPr lang="en-US" sz="3000" dirty="0" smtClean="0"/>
              <a:t>IL Core Services are available to all</a:t>
            </a:r>
          </a:p>
          <a:p>
            <a:r>
              <a:rPr lang="en-US" sz="3000" dirty="0" smtClean="0"/>
              <a:t>Center needs to show how they are reaching out to members of populations that are unserved or underserved.</a:t>
            </a:r>
          </a:p>
          <a:p>
            <a:r>
              <a:rPr lang="en-US" sz="3000" dirty="0" smtClean="0"/>
              <a:t>Brochures, policies and practices are clearly cross-disability</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28</a:t>
            </a:fld>
            <a:endParaRPr lang="en-US" smtClean="0"/>
          </a:p>
        </p:txBody>
      </p:sp>
    </p:spTree>
    <p:extLst>
      <p:ext uri="{BB962C8B-B14F-4D97-AF65-F5344CB8AC3E}">
        <p14:creationId xmlns:p14="http://schemas.microsoft.com/office/powerpoint/2010/main" val="4214094181"/>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Why use and know RSA’s review tool?</a:t>
            </a:r>
            <a:endParaRPr lang="en-US" dirty="0">
              <a:effectLst/>
            </a:endParaRPr>
          </a:p>
        </p:txBody>
      </p:sp>
      <p:sp>
        <p:nvSpPr>
          <p:cNvPr id="3" name="Subtitle 2"/>
          <p:cNvSpPr>
            <a:spLocks noGrp="1"/>
          </p:cNvSpPr>
          <p:nvPr>
            <p:ph idx="1"/>
          </p:nvPr>
        </p:nvSpPr>
        <p:spPr/>
        <p:txBody>
          <a:bodyPr/>
          <a:lstStyle/>
          <a:p>
            <a:pPr marL="457200" indent="-457200" algn="l">
              <a:buFont typeface="Arial" pitchFamily="34" charset="0"/>
              <a:buChar char="•"/>
            </a:pPr>
            <a:r>
              <a:rPr lang="en-US" dirty="0" smtClean="0"/>
              <a:t>It lays out expectations for CILs in a checklist format.</a:t>
            </a:r>
          </a:p>
          <a:p>
            <a:pPr marL="457200" indent="-457200" algn="l">
              <a:buFont typeface="Arial" pitchFamily="34" charset="0"/>
              <a:buChar char="•"/>
            </a:pPr>
            <a:r>
              <a:rPr lang="en-US" dirty="0" smtClean="0"/>
              <a:t>A self-review will help assure your CIL is meeting federal requirements.</a:t>
            </a:r>
          </a:p>
          <a:p>
            <a:pPr marL="457200" indent="-457200" algn="l">
              <a:buFont typeface="Arial" pitchFamily="34" charset="0"/>
              <a:buChar char="•"/>
            </a:pPr>
            <a:r>
              <a:rPr lang="en-US" dirty="0" smtClean="0"/>
              <a:t>It is the tool reviewers will use in your onsite review by RSA.</a:t>
            </a:r>
            <a:endParaRPr lang="en-US" dirty="0"/>
          </a:p>
        </p:txBody>
      </p:sp>
      <p:sp>
        <p:nvSpPr>
          <p:cNvPr id="4" name="Slide Number Placeholder 3"/>
          <p:cNvSpPr>
            <a:spLocks noGrp="1"/>
          </p:cNvSpPr>
          <p:nvPr>
            <p:ph type="sldNum" sz="quarter" idx="10"/>
          </p:nvPr>
        </p:nvSpPr>
        <p:spPr/>
        <p:txBody>
          <a:bodyPr/>
          <a:lstStyle/>
          <a:p>
            <a:pPr>
              <a:defRPr/>
            </a:pPr>
            <a:fld id="{46E69643-8B5E-4756-AD0C-D9684FAE0453}" type="slidenum">
              <a:rPr lang="en-US" smtClean="0"/>
              <a:pPr>
                <a:defRPr/>
              </a:pPr>
              <a:t>2</a:t>
            </a:fld>
            <a:endParaRPr lang="en-US"/>
          </a:p>
        </p:txBody>
      </p:sp>
    </p:spTree>
    <p:extLst>
      <p:ext uri="{BB962C8B-B14F-4D97-AF65-F5344CB8AC3E}">
        <p14:creationId xmlns:p14="http://schemas.microsoft.com/office/powerpoint/2010/main" val="6621906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Evaluation Standard 3 – </a:t>
            </a:r>
            <a:br>
              <a:rPr lang="en-US" dirty="0" smtClean="0">
                <a:effectLst/>
              </a:rPr>
            </a:br>
            <a:r>
              <a:rPr lang="en-US" dirty="0" smtClean="0">
                <a:effectLst/>
              </a:rPr>
              <a:t>Independent Living Goals</a:t>
            </a:r>
          </a:p>
        </p:txBody>
      </p:sp>
      <p:sp>
        <p:nvSpPr>
          <p:cNvPr id="4099" name="Rectangle 3"/>
          <p:cNvSpPr>
            <a:spLocks noGrp="1" noChangeArrowheads="1"/>
          </p:cNvSpPr>
          <p:nvPr>
            <p:ph idx="1"/>
          </p:nvPr>
        </p:nvSpPr>
        <p:spPr>
          <a:xfrm>
            <a:off x="304800" y="1371600"/>
            <a:ext cx="8610600" cy="5029200"/>
          </a:xfrm>
        </p:spPr>
        <p:txBody>
          <a:bodyPr/>
          <a:lstStyle/>
          <a:p>
            <a:pPr marL="0" indent="0">
              <a:buNone/>
            </a:pPr>
            <a:r>
              <a:rPr lang="en-US" sz="3000" dirty="0" smtClean="0"/>
              <a:t>The Center shall facilitate the development and achievement of IL goals selected by individuals with significant disabilities who seek assistance in the development and achievement of IL goals from the center.</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29</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Evidence regarding IL Goals</a:t>
            </a:r>
          </a:p>
        </p:txBody>
      </p:sp>
      <p:sp>
        <p:nvSpPr>
          <p:cNvPr id="4099" name="Rectangle 3"/>
          <p:cNvSpPr>
            <a:spLocks noGrp="1" noChangeArrowheads="1"/>
          </p:cNvSpPr>
          <p:nvPr>
            <p:ph idx="1"/>
          </p:nvPr>
        </p:nvSpPr>
        <p:spPr/>
        <p:txBody>
          <a:bodyPr/>
          <a:lstStyle/>
          <a:p>
            <a:r>
              <a:rPr lang="en-US" dirty="0" smtClean="0"/>
              <a:t>CIL maintains a consumer service record (CSR) for </a:t>
            </a:r>
            <a:r>
              <a:rPr lang="en-US" b="1" dirty="0" smtClean="0"/>
              <a:t>each</a:t>
            </a:r>
            <a:r>
              <a:rPr lang="en-US" dirty="0" smtClean="0"/>
              <a:t> consumer served.</a:t>
            </a:r>
          </a:p>
          <a:p>
            <a:r>
              <a:rPr lang="en-US" dirty="0" smtClean="0"/>
              <a:t>CSR includes documentation showing that individuals are eligible or ineligible; typically document signed by consumer or staff </a:t>
            </a:r>
            <a:r>
              <a:rPr lang="en-US" b="1" dirty="0" smtClean="0"/>
              <a:t>following CIL policy</a:t>
            </a:r>
          </a:p>
          <a:p>
            <a:r>
              <a:rPr lang="en-US" b="1" dirty="0" smtClean="0"/>
              <a:t>Only</a:t>
            </a:r>
            <a:r>
              <a:rPr lang="en-US" dirty="0" smtClean="0"/>
              <a:t> those eligible are served.</a:t>
            </a:r>
          </a:p>
          <a:p>
            <a:r>
              <a:rPr lang="en-US" b="1" dirty="0" smtClean="0"/>
              <a:t>EITHER</a:t>
            </a:r>
            <a:r>
              <a:rPr lang="en-US" dirty="0" smtClean="0"/>
              <a:t> a written plan </a:t>
            </a:r>
            <a:r>
              <a:rPr lang="en-US" b="1" dirty="0" smtClean="0"/>
              <a:t>or</a:t>
            </a:r>
            <a:r>
              <a:rPr lang="en-US" dirty="0" smtClean="0"/>
              <a:t> a written waiver signed by consumer stating ILPs are unnecessary.</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30</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609600"/>
          </a:xfrm>
        </p:spPr>
        <p:txBody>
          <a:bodyPr/>
          <a:lstStyle/>
          <a:p>
            <a:pPr eaLnBrk="1" hangingPunct="1">
              <a:defRPr/>
            </a:pPr>
            <a:r>
              <a:rPr lang="en-US" dirty="0" smtClean="0">
                <a:effectLst/>
              </a:rPr>
              <a:t>Consumer Record Review</a:t>
            </a:r>
            <a:endParaRPr lang="en-US" dirty="0">
              <a:effectLst/>
            </a:endParaRPr>
          </a:p>
        </p:txBody>
      </p:sp>
      <p:sp>
        <p:nvSpPr>
          <p:cNvPr id="3" name="Content Placeholder 2"/>
          <p:cNvSpPr>
            <a:spLocks noGrp="1"/>
          </p:cNvSpPr>
          <p:nvPr>
            <p:ph idx="1"/>
          </p:nvPr>
        </p:nvSpPr>
        <p:spPr>
          <a:xfrm>
            <a:off x="304800" y="762000"/>
            <a:ext cx="8610600" cy="5562600"/>
          </a:xfrm>
        </p:spPr>
        <p:txBody>
          <a:bodyPr/>
          <a:lstStyle/>
          <a:p>
            <a:pPr eaLnBrk="1" hangingPunct="1">
              <a:buClr>
                <a:srgbClr val="333399"/>
              </a:buClr>
              <a:buFont typeface="Tahoma" pitchFamily="34" charset="0"/>
              <a:buChar char="•"/>
            </a:pPr>
            <a:r>
              <a:rPr lang="en-US" sz="2700" dirty="0" smtClean="0">
                <a:solidFill>
                  <a:srgbClr val="000000"/>
                </a:solidFill>
                <a:latin typeface="Tahoma" pitchFamily="34" charset="0"/>
              </a:rPr>
              <a:t>Eligibility—does the person have a significant disability? Determination signed and dated?</a:t>
            </a:r>
            <a:endParaRPr lang="en-US" sz="2700" dirty="0">
              <a:solidFill>
                <a:srgbClr val="000000"/>
              </a:solidFill>
              <a:latin typeface="Tahoma" pitchFamily="34" charset="0"/>
            </a:endParaRPr>
          </a:p>
          <a:p>
            <a:pPr eaLnBrk="1" hangingPunct="1">
              <a:buClr>
                <a:srgbClr val="333399"/>
              </a:buClr>
              <a:buFont typeface="Tahoma" pitchFamily="34" charset="0"/>
              <a:buChar char="•"/>
            </a:pPr>
            <a:r>
              <a:rPr lang="en-US" sz="2700" dirty="0" smtClean="0">
                <a:solidFill>
                  <a:srgbClr val="000000"/>
                </a:solidFill>
                <a:latin typeface="Tahoma" pitchFamily="34" charset="0"/>
              </a:rPr>
              <a:t>What IL services were requested</a:t>
            </a:r>
          </a:p>
          <a:p>
            <a:pPr eaLnBrk="1" hangingPunct="1">
              <a:buClr>
                <a:srgbClr val="333399"/>
              </a:buClr>
              <a:buFont typeface="Tahoma" pitchFamily="34" charset="0"/>
              <a:buChar char="•"/>
            </a:pPr>
            <a:r>
              <a:rPr lang="en-US" sz="2700" dirty="0" smtClean="0">
                <a:solidFill>
                  <a:srgbClr val="000000"/>
                </a:solidFill>
                <a:latin typeface="Tahoma" pitchFamily="34" charset="0"/>
              </a:rPr>
              <a:t>Written notification to consumers of right to develop or waive ILP</a:t>
            </a:r>
            <a:endParaRPr lang="en-US" sz="2700" dirty="0">
              <a:solidFill>
                <a:srgbClr val="000000"/>
              </a:solidFill>
              <a:latin typeface="Tahoma" pitchFamily="34" charset="0"/>
            </a:endParaRPr>
          </a:p>
          <a:p>
            <a:pPr eaLnBrk="1" hangingPunct="1">
              <a:buClr>
                <a:srgbClr val="333399"/>
              </a:buClr>
              <a:buFont typeface="Tahoma" pitchFamily="34" charset="0"/>
              <a:buChar char="•"/>
            </a:pPr>
            <a:r>
              <a:rPr lang="en-US" sz="2700" dirty="0" smtClean="0">
                <a:solidFill>
                  <a:srgbClr val="000000"/>
                </a:solidFill>
                <a:latin typeface="Tahoma" pitchFamily="34" charset="0"/>
              </a:rPr>
              <a:t>An ILP or a waiver signed by staff member and consumer</a:t>
            </a:r>
          </a:p>
          <a:p>
            <a:pPr eaLnBrk="1" hangingPunct="1">
              <a:buClr>
                <a:srgbClr val="333399"/>
              </a:buClr>
              <a:buFont typeface="Tahoma" pitchFamily="34" charset="0"/>
              <a:buChar char="•"/>
            </a:pPr>
            <a:r>
              <a:rPr lang="en-US" sz="2700" dirty="0" smtClean="0">
                <a:solidFill>
                  <a:srgbClr val="000000"/>
                </a:solidFill>
                <a:latin typeface="Tahoma" pitchFamily="34" charset="0"/>
              </a:rPr>
              <a:t>What IL services were provided—including evidence of core services</a:t>
            </a:r>
          </a:p>
          <a:p>
            <a:pPr eaLnBrk="1" hangingPunct="1">
              <a:buClr>
                <a:srgbClr val="333399"/>
              </a:buClr>
              <a:buFont typeface="Tahoma" pitchFamily="34" charset="0"/>
              <a:buChar char="•"/>
            </a:pPr>
            <a:r>
              <a:rPr lang="en-US" sz="2700" dirty="0" smtClean="0">
                <a:solidFill>
                  <a:srgbClr val="000000"/>
                </a:solidFill>
                <a:latin typeface="Tahoma" pitchFamily="34" charset="0"/>
              </a:rPr>
              <a:t>Goals and objectives established with consumer (whether or not in ILP). NOT a list of services, but what the person wants to accomplish.</a:t>
            </a:r>
            <a:endParaRPr lang="en-US" sz="2700" dirty="0">
              <a:solidFill>
                <a:srgbClr val="000000"/>
              </a:solidFill>
              <a:latin typeface="Tahoma" pitchFamily="34" charset="0"/>
            </a:endParaRPr>
          </a:p>
          <a:p>
            <a:endParaRPr lang="en-US" sz="2700"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31</a:t>
            </a:fld>
            <a:endParaRPr lang="en-US"/>
          </a:p>
        </p:txBody>
      </p:sp>
    </p:spTree>
    <p:extLst>
      <p:ext uri="{BB962C8B-B14F-4D97-AF65-F5344CB8AC3E}">
        <p14:creationId xmlns:p14="http://schemas.microsoft.com/office/powerpoint/2010/main" val="3284608502"/>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620000" cy="792162"/>
          </a:xfrm>
        </p:spPr>
        <p:txBody>
          <a:bodyPr/>
          <a:lstStyle/>
          <a:p>
            <a:pPr eaLnBrk="1" hangingPunct="1">
              <a:defRPr/>
            </a:pPr>
            <a:r>
              <a:rPr lang="en-US" dirty="0" smtClean="0">
                <a:effectLst/>
              </a:rPr>
              <a:t>Consumer Service Record</a:t>
            </a:r>
            <a:r>
              <a:rPr lang="en-US" sz="2800" dirty="0" smtClean="0">
                <a:effectLst/>
              </a:rPr>
              <a:t>, cont’d.</a:t>
            </a:r>
            <a:endParaRPr lang="en-US" dirty="0">
              <a:effectLst/>
            </a:endParaRPr>
          </a:p>
        </p:txBody>
      </p:sp>
      <p:sp>
        <p:nvSpPr>
          <p:cNvPr id="3" name="Content Placeholder 2"/>
          <p:cNvSpPr>
            <a:spLocks noGrp="1"/>
          </p:cNvSpPr>
          <p:nvPr>
            <p:ph idx="1"/>
          </p:nvPr>
        </p:nvSpPr>
        <p:spPr>
          <a:xfrm>
            <a:off x="228600" y="990600"/>
            <a:ext cx="8686800" cy="5257800"/>
          </a:xfrm>
        </p:spPr>
        <p:txBody>
          <a:bodyPr/>
          <a:lstStyle/>
          <a:p>
            <a:pPr eaLnBrk="1" hangingPunct="1">
              <a:buClr>
                <a:srgbClr val="333399"/>
              </a:buClr>
              <a:buFont typeface="Tahoma" pitchFamily="34" charset="0"/>
              <a:buChar char="•"/>
            </a:pPr>
            <a:r>
              <a:rPr lang="en-US" sz="2600" dirty="0" smtClean="0">
                <a:solidFill>
                  <a:srgbClr val="000000"/>
                </a:solidFill>
                <a:latin typeface="Tahoma" pitchFamily="34" charset="0"/>
              </a:rPr>
              <a:t>Goals or objectives </a:t>
            </a:r>
            <a:r>
              <a:rPr lang="en-US" sz="2600" b="1" dirty="0" smtClean="0">
                <a:latin typeface="Tahoma" pitchFamily="34" charset="0"/>
              </a:rPr>
              <a:t>the consumer believes </a:t>
            </a:r>
            <a:r>
              <a:rPr lang="en-US" sz="2600" dirty="0" smtClean="0">
                <a:solidFill>
                  <a:srgbClr val="000000"/>
                </a:solidFill>
                <a:latin typeface="Tahoma" pitchFamily="34" charset="0"/>
              </a:rPr>
              <a:t>they have achieved</a:t>
            </a:r>
          </a:p>
          <a:p>
            <a:pPr eaLnBrk="1" hangingPunct="1">
              <a:buClr>
                <a:srgbClr val="333399"/>
              </a:buClr>
              <a:buFont typeface="Tahoma" pitchFamily="34" charset="0"/>
              <a:buChar char="•"/>
            </a:pPr>
            <a:r>
              <a:rPr lang="en-US" sz="2600" dirty="0" smtClean="0">
                <a:solidFill>
                  <a:srgbClr val="000000"/>
                </a:solidFill>
                <a:latin typeface="Tahoma" pitchFamily="34" charset="0"/>
              </a:rPr>
              <a:t>How CIL facilitated goal development, pursuit or achievement</a:t>
            </a:r>
            <a:endParaRPr lang="en-US" sz="2600" dirty="0">
              <a:solidFill>
                <a:srgbClr val="000000"/>
              </a:solidFill>
              <a:latin typeface="Tahoma" pitchFamily="34" charset="0"/>
            </a:endParaRPr>
          </a:p>
          <a:p>
            <a:pPr eaLnBrk="1" hangingPunct="1">
              <a:buClr>
                <a:srgbClr val="333399"/>
              </a:buClr>
              <a:buFont typeface="Tahoma" pitchFamily="34" charset="0"/>
              <a:buChar char="•"/>
            </a:pPr>
            <a:r>
              <a:rPr lang="en-US" sz="2600" dirty="0" smtClean="0">
                <a:solidFill>
                  <a:srgbClr val="000000"/>
                </a:solidFill>
                <a:latin typeface="Tahoma" pitchFamily="34" charset="0"/>
              </a:rPr>
              <a:t>Review of ILP </a:t>
            </a:r>
            <a:r>
              <a:rPr lang="en-US" sz="2600" i="1" dirty="0" smtClean="0">
                <a:solidFill>
                  <a:srgbClr val="000000"/>
                </a:solidFill>
                <a:latin typeface="Tahoma" pitchFamily="34" charset="0"/>
              </a:rPr>
              <a:t>at least </a:t>
            </a:r>
            <a:r>
              <a:rPr lang="en-US" sz="2600" dirty="0" smtClean="0">
                <a:solidFill>
                  <a:srgbClr val="000000"/>
                </a:solidFill>
                <a:latin typeface="Tahoma" pitchFamily="34" charset="0"/>
              </a:rPr>
              <a:t>annually with determination— Continue? Modify? Discontinue? Refer?</a:t>
            </a:r>
            <a:endParaRPr lang="en-US" sz="2600" dirty="0">
              <a:solidFill>
                <a:srgbClr val="000000"/>
              </a:solidFill>
              <a:latin typeface="Tahoma" pitchFamily="34" charset="0"/>
            </a:endParaRPr>
          </a:p>
          <a:p>
            <a:pPr eaLnBrk="1" hangingPunct="1">
              <a:buClr>
                <a:srgbClr val="333399"/>
              </a:buClr>
              <a:buFont typeface="Tahoma" pitchFamily="34" charset="0"/>
              <a:buChar char="•"/>
            </a:pPr>
            <a:r>
              <a:rPr lang="en-US" sz="2600" dirty="0" smtClean="0">
                <a:solidFill>
                  <a:srgbClr val="000000"/>
                </a:solidFill>
                <a:latin typeface="Tahoma" pitchFamily="34" charset="0"/>
              </a:rPr>
              <a:t>Signed release of information</a:t>
            </a:r>
          </a:p>
          <a:p>
            <a:pPr lvl="2" eaLnBrk="1" hangingPunct="1">
              <a:buClr>
                <a:srgbClr val="333399"/>
              </a:buClr>
              <a:buFont typeface="Tahoma" pitchFamily="34" charset="0"/>
              <a:buChar char="•"/>
            </a:pPr>
            <a:r>
              <a:rPr lang="en-US" sz="2600" dirty="0" smtClean="0">
                <a:solidFill>
                  <a:srgbClr val="000000"/>
                </a:solidFill>
                <a:latin typeface="Tahoma" pitchFamily="34" charset="0"/>
              </a:rPr>
              <a:t>Some compliance reviews have also required photo or media releases </a:t>
            </a:r>
          </a:p>
          <a:p>
            <a:pPr eaLnBrk="1" hangingPunct="1">
              <a:buClr>
                <a:srgbClr val="333399"/>
              </a:buClr>
              <a:buFont typeface="Tahoma" pitchFamily="34" charset="0"/>
              <a:buChar char="•"/>
            </a:pPr>
            <a:r>
              <a:rPr lang="en-US" sz="2600" dirty="0" smtClean="0">
                <a:solidFill>
                  <a:srgbClr val="000000"/>
                </a:solidFill>
                <a:latin typeface="Tahoma" pitchFamily="34" charset="0"/>
              </a:rPr>
              <a:t>Required notifications—satisfaction surveys, CAP, appeal rights, alternate formats and communication modes</a:t>
            </a:r>
            <a:endParaRPr lang="en-US" sz="2600" dirty="0">
              <a:solidFill>
                <a:srgbClr val="000000"/>
              </a:solidFill>
              <a:latin typeface="Tahoma" pitchFamily="34" charset="0"/>
            </a:endParaRPr>
          </a:p>
          <a:p>
            <a:endParaRPr lang="en-US" sz="2600"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32</a:t>
            </a:fld>
            <a:endParaRPr lang="en-US"/>
          </a:p>
        </p:txBody>
      </p:sp>
    </p:spTree>
    <p:extLst>
      <p:ext uri="{BB962C8B-B14F-4D97-AF65-F5344CB8AC3E}">
        <p14:creationId xmlns:p14="http://schemas.microsoft.com/office/powerpoint/2010/main" val="322798843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391400" cy="792162"/>
          </a:xfrm>
        </p:spPr>
        <p:txBody>
          <a:bodyPr/>
          <a:lstStyle/>
          <a:p>
            <a:pPr eaLnBrk="1" hangingPunct="1">
              <a:defRPr/>
            </a:pPr>
            <a:r>
              <a:rPr lang="en-US" dirty="0" smtClean="0">
                <a:effectLst/>
              </a:rPr>
              <a:t>Specifics about ILPs…</a:t>
            </a:r>
            <a:endParaRPr lang="en-US" dirty="0">
              <a:effectLst/>
            </a:endParaRPr>
          </a:p>
        </p:txBody>
      </p:sp>
      <p:sp>
        <p:nvSpPr>
          <p:cNvPr id="3" name="Content Placeholder 2"/>
          <p:cNvSpPr>
            <a:spLocks noGrp="1"/>
          </p:cNvSpPr>
          <p:nvPr>
            <p:ph idx="1"/>
          </p:nvPr>
        </p:nvSpPr>
        <p:spPr>
          <a:xfrm>
            <a:off x="304800" y="838200"/>
            <a:ext cx="8610600" cy="5486400"/>
          </a:xfrm>
        </p:spPr>
        <p:txBody>
          <a:bodyPr/>
          <a:lstStyle/>
          <a:p>
            <a:pPr eaLnBrk="1" hangingPunct="1">
              <a:buClr>
                <a:srgbClr val="333399"/>
              </a:buClr>
              <a:buFont typeface="Tahoma" pitchFamily="34" charset="0"/>
              <a:buChar char="•"/>
            </a:pPr>
            <a:r>
              <a:rPr lang="en-US" sz="2700" dirty="0" smtClean="0">
                <a:solidFill>
                  <a:srgbClr val="000000"/>
                </a:solidFill>
                <a:latin typeface="Tahoma" pitchFamily="34" charset="0"/>
              </a:rPr>
              <a:t>Indicate goals/objectives established, services to be provided and anticipated duration of services</a:t>
            </a:r>
          </a:p>
          <a:p>
            <a:pPr eaLnBrk="1" hangingPunct="1">
              <a:buClr>
                <a:srgbClr val="333399"/>
              </a:buClr>
              <a:buFont typeface="Tahoma" pitchFamily="34" charset="0"/>
              <a:buChar char="•"/>
            </a:pPr>
            <a:r>
              <a:rPr lang="en-US" sz="2700" dirty="0" smtClean="0">
                <a:solidFill>
                  <a:srgbClr val="000000"/>
                </a:solidFill>
                <a:latin typeface="Tahoma" pitchFamily="34" charset="0"/>
              </a:rPr>
              <a:t>Are developed jointly and signed by the appropriate CIL staff member AND the individual</a:t>
            </a:r>
          </a:p>
          <a:p>
            <a:pPr eaLnBrk="1" hangingPunct="1">
              <a:buClr>
                <a:srgbClr val="333399"/>
              </a:buClr>
              <a:buFont typeface="Tahoma" pitchFamily="34" charset="0"/>
              <a:buChar char="•"/>
            </a:pPr>
            <a:r>
              <a:rPr lang="en-US" sz="2700" dirty="0" smtClean="0">
                <a:solidFill>
                  <a:srgbClr val="000000"/>
                </a:solidFill>
                <a:latin typeface="Tahoma" pitchFamily="34" charset="0"/>
              </a:rPr>
              <a:t>Are provided in accessible formats, as needed</a:t>
            </a:r>
          </a:p>
          <a:p>
            <a:pPr eaLnBrk="1" hangingPunct="1">
              <a:buClr>
                <a:srgbClr val="333399"/>
              </a:buClr>
              <a:buFont typeface="Tahoma" pitchFamily="34" charset="0"/>
              <a:buChar char="•"/>
            </a:pPr>
            <a:r>
              <a:rPr lang="en-US" sz="2700" dirty="0" smtClean="0">
                <a:solidFill>
                  <a:srgbClr val="000000"/>
                </a:solidFill>
                <a:latin typeface="Tahoma" pitchFamily="34" charset="0"/>
              </a:rPr>
              <a:t>Are reviewed at least annually to determine whether services should be continued, modified or discontinued and/or whether the individual should be referred to another program including VR, DD or special education</a:t>
            </a:r>
          </a:p>
          <a:p>
            <a:pPr marL="0" indent="0" eaLnBrk="1" hangingPunct="1">
              <a:buClr>
                <a:srgbClr val="333399"/>
              </a:buClr>
              <a:buNone/>
            </a:pPr>
            <a:r>
              <a:rPr lang="en-US" sz="2700" b="1" dirty="0" smtClean="0">
                <a:solidFill>
                  <a:srgbClr val="000000"/>
                </a:solidFill>
                <a:latin typeface="Tahoma" pitchFamily="34" charset="0"/>
              </a:rPr>
              <a:t>Sometimes also Recommended: </a:t>
            </a:r>
            <a:r>
              <a:rPr lang="en-US" sz="2700" dirty="0" smtClean="0">
                <a:solidFill>
                  <a:srgbClr val="000000"/>
                </a:solidFill>
                <a:latin typeface="Tahoma" pitchFamily="34" charset="0"/>
              </a:rPr>
              <a:t>written CSR management policies/procedures</a:t>
            </a:r>
          </a:p>
          <a:p>
            <a:endParaRPr lang="en-US" sz="2700"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33</a:t>
            </a:fld>
            <a:endParaRPr lang="en-US"/>
          </a:p>
        </p:txBody>
      </p:sp>
    </p:spTree>
    <p:extLst>
      <p:ext uri="{BB962C8B-B14F-4D97-AF65-F5344CB8AC3E}">
        <p14:creationId xmlns:p14="http://schemas.microsoft.com/office/powerpoint/2010/main" val="361055756"/>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ffectLst/>
              </a:rPr>
              <a:t>From actual compliance reviews…</a:t>
            </a:r>
            <a:endParaRPr lang="en-US" dirty="0">
              <a:effectLst/>
            </a:endParaRPr>
          </a:p>
        </p:txBody>
      </p:sp>
      <p:sp>
        <p:nvSpPr>
          <p:cNvPr id="3" name="Content Placeholder 2"/>
          <p:cNvSpPr>
            <a:spLocks noGrp="1"/>
          </p:cNvSpPr>
          <p:nvPr>
            <p:ph idx="1"/>
          </p:nvPr>
        </p:nvSpPr>
        <p:spPr>
          <a:xfrm>
            <a:off x="304800" y="1066800"/>
            <a:ext cx="8610600" cy="5181600"/>
          </a:xfrm>
        </p:spPr>
        <p:txBody>
          <a:bodyPr/>
          <a:lstStyle/>
          <a:p>
            <a:pPr eaLnBrk="1" hangingPunct="1">
              <a:buClr>
                <a:srgbClr val="333399"/>
              </a:buClr>
              <a:buFont typeface="Tahoma" pitchFamily="34" charset="0"/>
              <a:buChar char="•"/>
            </a:pPr>
            <a:r>
              <a:rPr lang="en-US" dirty="0" smtClean="0">
                <a:solidFill>
                  <a:srgbClr val="000000"/>
                </a:solidFill>
                <a:latin typeface="Tahoma" pitchFamily="34" charset="0"/>
              </a:rPr>
              <a:t>If most consumers waive plans, required retraining and processes to present and understand advantages of developing ILP.</a:t>
            </a:r>
          </a:p>
          <a:p>
            <a:pPr eaLnBrk="1" hangingPunct="1">
              <a:buClr>
                <a:srgbClr val="333399"/>
              </a:buClr>
              <a:buFont typeface="Tahoma" pitchFamily="34" charset="0"/>
              <a:buChar char="•"/>
            </a:pPr>
            <a:r>
              <a:rPr lang="en-US" dirty="0" smtClean="0">
                <a:solidFill>
                  <a:srgbClr val="000000"/>
                </a:solidFill>
                <a:latin typeface="Tahoma" pitchFamily="34" charset="0"/>
              </a:rPr>
              <a:t>ALL records must include development and achievement of IL goals selected by individuals.</a:t>
            </a:r>
            <a:endParaRPr lang="en-US" dirty="0">
              <a:solidFill>
                <a:srgbClr val="000000"/>
              </a:solidFill>
              <a:latin typeface="Tahoma" pitchFamily="34" charset="0"/>
            </a:endParaRPr>
          </a:p>
          <a:p>
            <a:pPr eaLnBrk="1" hangingPunct="1">
              <a:buClr>
                <a:srgbClr val="333399"/>
              </a:buClr>
              <a:buFont typeface="Tahoma" pitchFamily="34" charset="0"/>
              <a:buChar char="•"/>
            </a:pPr>
            <a:r>
              <a:rPr lang="en-US" dirty="0" smtClean="0">
                <a:solidFill>
                  <a:srgbClr val="000000"/>
                </a:solidFill>
                <a:latin typeface="Tahoma" pitchFamily="34" charset="0"/>
              </a:rPr>
              <a:t>If CSR does not clearly document services, may question if four core services are actually provided.</a:t>
            </a:r>
            <a:endParaRPr lang="en-US" dirty="0">
              <a:solidFill>
                <a:srgbClr val="000000"/>
              </a:solidFill>
              <a:latin typeface="Tahoma" pitchFamily="34" charset="0"/>
            </a:endParaRPr>
          </a:p>
          <a:p>
            <a:pPr eaLnBrk="1" hangingPunct="1">
              <a:buClr>
                <a:srgbClr val="333399"/>
              </a:buClr>
              <a:buFont typeface="Tahoma" pitchFamily="34" charset="0"/>
              <a:buChar char="•"/>
            </a:pPr>
            <a:r>
              <a:rPr lang="en-US" dirty="0" smtClean="0">
                <a:solidFill>
                  <a:srgbClr val="000000"/>
                </a:solidFill>
                <a:latin typeface="Tahoma" pitchFamily="34" charset="0"/>
              </a:rPr>
              <a:t>If consumers interviewed didn’t understand IL philosophy and core services, required retraining and processes to assure that staff communicate these things.</a:t>
            </a:r>
          </a:p>
          <a:p>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34</a:t>
            </a:fld>
            <a:endParaRPr lang="en-US"/>
          </a:p>
        </p:txBody>
      </p:sp>
    </p:spTree>
    <p:extLst>
      <p:ext uri="{BB962C8B-B14F-4D97-AF65-F5344CB8AC3E}">
        <p14:creationId xmlns:p14="http://schemas.microsoft.com/office/powerpoint/2010/main" val="1877502419"/>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848600" cy="792162"/>
          </a:xfrm>
        </p:spPr>
        <p:txBody>
          <a:bodyPr/>
          <a:lstStyle/>
          <a:p>
            <a:pPr eaLnBrk="1" hangingPunct="1">
              <a:defRPr/>
            </a:pPr>
            <a:r>
              <a:rPr lang="en-US" i="1" dirty="0">
                <a:solidFill>
                  <a:srgbClr val="A50021"/>
                </a:solidFill>
              </a:rPr>
              <a:t>Presenter </a:t>
            </a:r>
            <a:r>
              <a:rPr lang="en-US" i="1" dirty="0" smtClean="0">
                <a:solidFill>
                  <a:srgbClr val="A50021"/>
                </a:solidFill>
                <a:effectLst/>
              </a:rPr>
              <a:t>TIP:</a:t>
            </a:r>
            <a:r>
              <a:rPr lang="en-US" i="1" dirty="0" smtClean="0">
                <a:solidFill>
                  <a:srgbClr val="CC3300"/>
                </a:solidFill>
                <a:effectLst/>
              </a:rPr>
              <a:t>  </a:t>
            </a:r>
            <a:r>
              <a:rPr lang="en-US" dirty="0" smtClean="0">
                <a:effectLst/>
              </a:rPr>
              <a:t>Documentation is a legal requirement</a:t>
            </a:r>
            <a:endParaRPr lang="en-US" dirty="0">
              <a:effectLst/>
            </a:endParaRPr>
          </a:p>
        </p:txBody>
      </p:sp>
      <p:sp>
        <p:nvSpPr>
          <p:cNvPr id="3" name="Content Placeholder 2"/>
          <p:cNvSpPr>
            <a:spLocks noGrp="1"/>
          </p:cNvSpPr>
          <p:nvPr>
            <p:ph idx="1"/>
          </p:nvPr>
        </p:nvSpPr>
        <p:spPr>
          <a:xfrm>
            <a:off x="304800" y="1295400"/>
            <a:ext cx="8610600" cy="5029200"/>
          </a:xfrm>
        </p:spPr>
        <p:txBody>
          <a:bodyPr/>
          <a:lstStyle/>
          <a:p>
            <a:pPr eaLnBrk="1" hangingPunct="1">
              <a:buClr>
                <a:srgbClr val="333399"/>
              </a:buClr>
              <a:buFont typeface="Tahoma" pitchFamily="34" charset="0"/>
              <a:buChar char="•"/>
            </a:pPr>
            <a:r>
              <a:rPr lang="en-US" sz="2600" dirty="0" smtClean="0">
                <a:solidFill>
                  <a:srgbClr val="000000"/>
                </a:solidFill>
                <a:latin typeface="Tahoma" pitchFamily="34" charset="0"/>
              </a:rPr>
              <a:t>Take it seriously</a:t>
            </a:r>
          </a:p>
          <a:p>
            <a:pPr eaLnBrk="1" hangingPunct="1">
              <a:buClr>
                <a:srgbClr val="333399"/>
              </a:buClr>
              <a:buFont typeface="Tahoma" pitchFamily="34" charset="0"/>
              <a:buChar char="•"/>
            </a:pPr>
            <a:r>
              <a:rPr lang="en-US" sz="2600" dirty="0" smtClean="0">
                <a:solidFill>
                  <a:srgbClr val="000000"/>
                </a:solidFill>
                <a:latin typeface="Tahoma" pitchFamily="34" charset="0"/>
              </a:rPr>
              <a:t>Review the consumer records </a:t>
            </a:r>
            <a:r>
              <a:rPr lang="en-US" sz="2600" i="1" dirty="0" smtClean="0">
                <a:solidFill>
                  <a:srgbClr val="000000"/>
                </a:solidFill>
                <a:latin typeface="Tahoma" pitchFamily="34" charset="0"/>
              </a:rPr>
              <a:t>regularly</a:t>
            </a:r>
            <a:r>
              <a:rPr lang="en-US" sz="2600" dirty="0" smtClean="0">
                <a:solidFill>
                  <a:srgbClr val="000000"/>
                </a:solidFill>
                <a:latin typeface="Tahoma" pitchFamily="34" charset="0"/>
              </a:rPr>
              <a:t> to assure the information is being collected</a:t>
            </a:r>
          </a:p>
          <a:p>
            <a:pPr eaLnBrk="1" hangingPunct="1">
              <a:buClr>
                <a:srgbClr val="333399"/>
              </a:buClr>
              <a:buFont typeface="Tahoma" pitchFamily="34" charset="0"/>
              <a:buChar char="•"/>
            </a:pPr>
            <a:r>
              <a:rPr lang="en-US" sz="2600" dirty="0" smtClean="0">
                <a:solidFill>
                  <a:srgbClr val="000000"/>
                </a:solidFill>
                <a:latin typeface="Tahoma" pitchFamily="34" charset="0"/>
              </a:rPr>
              <a:t>If staff keep notes in a database program or electronic file, don’t forget to review these too, especially if you don’t routinely print them for the CSR.</a:t>
            </a:r>
          </a:p>
          <a:p>
            <a:pPr eaLnBrk="1" hangingPunct="1">
              <a:buClr>
                <a:srgbClr val="333399"/>
              </a:buClr>
              <a:buFont typeface="Tahoma" pitchFamily="34" charset="0"/>
              <a:buChar char="•"/>
            </a:pPr>
            <a:r>
              <a:rPr lang="en-US" sz="2600" dirty="0" smtClean="0">
                <a:solidFill>
                  <a:srgbClr val="000000"/>
                </a:solidFill>
                <a:latin typeface="Tahoma" pitchFamily="34" charset="0"/>
              </a:rPr>
              <a:t>Continually remind staff to complete reports of any contact with consumer</a:t>
            </a:r>
            <a:endParaRPr lang="en-US" sz="2600" dirty="0">
              <a:solidFill>
                <a:srgbClr val="000000"/>
              </a:solidFill>
              <a:latin typeface="Tahoma" pitchFamily="34" charset="0"/>
            </a:endParaRPr>
          </a:p>
          <a:p>
            <a:pPr eaLnBrk="1" hangingPunct="1">
              <a:buClr>
                <a:srgbClr val="333399"/>
              </a:buClr>
              <a:buFont typeface="Tahoma" pitchFamily="34" charset="0"/>
              <a:buChar char="•"/>
            </a:pPr>
            <a:r>
              <a:rPr lang="en-US" sz="2600" dirty="0" smtClean="0">
                <a:solidFill>
                  <a:srgbClr val="000000"/>
                </a:solidFill>
                <a:latin typeface="Tahoma" pitchFamily="34" charset="0"/>
              </a:rPr>
              <a:t>Train staff regarding expectations</a:t>
            </a:r>
            <a:endParaRPr lang="en-US" sz="2600" dirty="0">
              <a:solidFill>
                <a:srgbClr val="000000"/>
              </a:solidFill>
              <a:latin typeface="Tahoma" pitchFamily="34" charset="0"/>
            </a:endParaRPr>
          </a:p>
          <a:p>
            <a:pPr eaLnBrk="1" hangingPunct="1">
              <a:buClr>
                <a:srgbClr val="333399"/>
              </a:buClr>
              <a:buFont typeface="Tahoma" pitchFamily="34" charset="0"/>
              <a:buChar char="•"/>
            </a:pPr>
            <a:r>
              <a:rPr lang="en-US" sz="2600" dirty="0" smtClean="0">
                <a:solidFill>
                  <a:srgbClr val="000000"/>
                </a:solidFill>
                <a:latin typeface="Tahoma" pitchFamily="34" charset="0"/>
              </a:rPr>
              <a:t>Monitor and correct as needed—continually not just before a compliance review. </a:t>
            </a:r>
            <a:r>
              <a:rPr lang="en-US" sz="2600" b="1" dirty="0" smtClean="0">
                <a:solidFill>
                  <a:srgbClr val="000000"/>
                </a:solidFill>
                <a:latin typeface="Tahoma" pitchFamily="34" charset="0"/>
              </a:rPr>
              <a:t>That is too late.</a:t>
            </a:r>
          </a:p>
          <a:p>
            <a:pPr eaLnBrk="1" hangingPunct="1">
              <a:buClr>
                <a:srgbClr val="333399"/>
              </a:buClr>
              <a:buNone/>
            </a:pPr>
            <a:endParaRPr lang="en-US" sz="2600" dirty="0">
              <a:solidFill>
                <a:srgbClr val="000000"/>
              </a:solidFill>
              <a:latin typeface="Tahoma" pitchFamily="34" charset="0"/>
            </a:endParaRPr>
          </a:p>
          <a:p>
            <a:endParaRPr lang="en-US" sz="2600"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35</a:t>
            </a:fld>
            <a:endParaRPr lang="en-US"/>
          </a:p>
        </p:txBody>
      </p:sp>
    </p:spTree>
    <p:extLst>
      <p:ext uri="{BB962C8B-B14F-4D97-AF65-F5344CB8AC3E}">
        <p14:creationId xmlns:p14="http://schemas.microsoft.com/office/powerpoint/2010/main" val="334697818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696200" cy="609600"/>
          </a:xfrm>
        </p:spPr>
        <p:txBody>
          <a:bodyPr/>
          <a:lstStyle/>
          <a:p>
            <a:r>
              <a:rPr lang="en-US" dirty="0" smtClean="0">
                <a:effectLst/>
              </a:rPr>
              <a:t>You are required to have paper copies of:</a:t>
            </a:r>
            <a:endParaRPr lang="en-US" dirty="0">
              <a:effectLst/>
            </a:endParaRPr>
          </a:p>
        </p:txBody>
      </p:sp>
      <p:sp>
        <p:nvSpPr>
          <p:cNvPr id="3" name="Content Placeholder 2"/>
          <p:cNvSpPr>
            <a:spLocks noGrp="1"/>
          </p:cNvSpPr>
          <p:nvPr>
            <p:ph idx="1"/>
          </p:nvPr>
        </p:nvSpPr>
        <p:spPr>
          <a:xfrm>
            <a:off x="228600" y="1524000"/>
            <a:ext cx="8610600" cy="5029200"/>
          </a:xfrm>
        </p:spPr>
        <p:txBody>
          <a:bodyPr/>
          <a:lstStyle/>
          <a:p>
            <a:pPr>
              <a:buClr>
                <a:srgbClr val="002060"/>
              </a:buClr>
            </a:pPr>
            <a:r>
              <a:rPr lang="en-US" dirty="0" smtClean="0"/>
              <a:t>IL Plan</a:t>
            </a:r>
          </a:p>
          <a:p>
            <a:pPr>
              <a:buClr>
                <a:srgbClr val="002060"/>
              </a:buClr>
            </a:pPr>
            <a:r>
              <a:rPr lang="en-US" dirty="0" smtClean="0"/>
              <a:t>Waiver signatures</a:t>
            </a:r>
          </a:p>
          <a:p>
            <a:pPr marL="0" indent="0">
              <a:buClr>
                <a:srgbClr val="002060"/>
              </a:buClr>
              <a:buNone/>
            </a:pPr>
            <a:endParaRPr lang="en-US" sz="800" b="1" i="1" dirty="0" smtClean="0">
              <a:solidFill>
                <a:srgbClr val="C00000"/>
              </a:solidFill>
            </a:endParaRPr>
          </a:p>
          <a:p>
            <a:pPr marL="0" indent="0">
              <a:buClr>
                <a:srgbClr val="002060"/>
              </a:buClr>
              <a:buNone/>
            </a:pPr>
            <a:r>
              <a:rPr lang="en-US" b="1" i="1" dirty="0" smtClean="0">
                <a:solidFill>
                  <a:srgbClr val="A50021"/>
                </a:solidFill>
              </a:rPr>
              <a:t>Presenter Tip:  </a:t>
            </a:r>
            <a:r>
              <a:rPr lang="en-US" dirty="0" smtClean="0"/>
              <a:t>It </a:t>
            </a:r>
            <a:r>
              <a:rPr lang="en-US" dirty="0"/>
              <a:t>is a good practice to keep paper or hard copies of any signed documents, which might also include releases of information, receipt of handbook or policies, progress reviews, etc.</a:t>
            </a:r>
          </a:p>
          <a:p>
            <a:pPr marL="0" indent="0">
              <a:buClr>
                <a:srgbClr val="002060"/>
              </a:buClr>
              <a:buNone/>
            </a:pPr>
            <a:endParaRPr lang="en-US" b="1" dirty="0" smtClean="0">
              <a:solidFill>
                <a:srgbClr val="C00000"/>
              </a:solidFill>
            </a:endParaRPr>
          </a:p>
          <a:p>
            <a:pPr>
              <a:buClr>
                <a:srgbClr val="002060"/>
              </a:buClr>
            </a:pPr>
            <a:endParaRPr lang="en-US" dirty="0"/>
          </a:p>
          <a:p>
            <a:pPr>
              <a:buClr>
                <a:srgbClr val="002060"/>
              </a:buClr>
            </a:pPr>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36</a:t>
            </a:fld>
            <a:endParaRPr lang="en-US"/>
          </a:p>
        </p:txBody>
      </p:sp>
    </p:spTree>
    <p:extLst>
      <p:ext uri="{BB962C8B-B14F-4D97-AF65-F5344CB8AC3E}">
        <p14:creationId xmlns:p14="http://schemas.microsoft.com/office/powerpoint/2010/main" val="40490386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effectLst/>
              </a:rPr>
              <a:t>Questions &amp; Answers</a:t>
            </a:r>
          </a:p>
        </p:txBody>
      </p:sp>
      <p:sp>
        <p:nvSpPr>
          <p:cNvPr id="45059" name="Content Placeholder 5"/>
          <p:cNvSpPr>
            <a:spLocks noGrp="1"/>
          </p:cNvSpPr>
          <p:nvPr>
            <p:ph type="body" idx="1"/>
          </p:nvPr>
        </p:nvSpPr>
        <p:spPr>
          <a:xfrm>
            <a:off x="304800" y="1295400"/>
            <a:ext cx="8610600" cy="4648200"/>
          </a:xfrm>
        </p:spPr>
        <p:txBody>
          <a:bodyPr/>
          <a:lstStyle/>
          <a:p>
            <a:pPr marL="514350" indent="-514350">
              <a:buClr>
                <a:srgbClr val="000099"/>
              </a:buClr>
              <a:buFont typeface="Tahoma" pitchFamily="34" charset="0"/>
              <a:buNone/>
            </a:pPr>
            <a:r>
              <a:rPr lang="en-US" dirty="0" smtClean="0"/>
              <a:t>Got questions?</a:t>
            </a:r>
          </a:p>
        </p:txBody>
      </p:sp>
      <p:sp>
        <p:nvSpPr>
          <p:cNvPr id="45060"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D62864-9F56-436E-9275-5F8C19DD39ED}" type="slidenum">
              <a:rPr lang="en-US" smtClean="0"/>
              <a:pPr eaLnBrk="1" hangingPunct="1"/>
              <a:t>37</a:t>
            </a:fld>
            <a:endParaRPr lang="en-US" smtClean="0"/>
          </a:p>
        </p:txBody>
      </p:sp>
    </p:spTree>
    <p:extLst>
      <p:ext uri="{BB962C8B-B14F-4D97-AF65-F5344CB8AC3E}">
        <p14:creationId xmlns:p14="http://schemas.microsoft.com/office/powerpoint/2010/main" val="3842198000"/>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Evaluation Standard 4 – </a:t>
            </a:r>
            <a:br>
              <a:rPr lang="en-US" dirty="0" smtClean="0">
                <a:effectLst/>
              </a:rPr>
            </a:br>
            <a:r>
              <a:rPr lang="en-US" dirty="0" smtClean="0">
                <a:effectLst/>
              </a:rPr>
              <a:t>Community Options</a:t>
            </a:r>
          </a:p>
        </p:txBody>
      </p:sp>
      <p:sp>
        <p:nvSpPr>
          <p:cNvPr id="4099" name="Rectangle 3"/>
          <p:cNvSpPr>
            <a:spLocks noGrp="1" noChangeArrowheads="1"/>
          </p:cNvSpPr>
          <p:nvPr>
            <p:ph idx="1"/>
          </p:nvPr>
        </p:nvSpPr>
        <p:spPr>
          <a:xfrm>
            <a:off x="304800" y="1447800"/>
            <a:ext cx="8610600" cy="5029200"/>
          </a:xfrm>
        </p:spPr>
        <p:txBody>
          <a:bodyPr/>
          <a:lstStyle/>
          <a:p>
            <a:pPr marL="0" indent="0">
              <a:buNone/>
            </a:pPr>
            <a:r>
              <a:rPr lang="en-US" dirty="0"/>
              <a:t>The center shall conduct activities to increase the availability and improve the quality of community options for IL to facilitate the development and achievement of IL goals by individuals with significant disabilities. </a:t>
            </a:r>
            <a:endParaRPr lang="en-US" dirty="0" smtClean="0"/>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38</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 y="350838"/>
            <a:ext cx="8458200" cy="7921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RSA increasing the number of reviews?</a:t>
            </a:r>
          </a:p>
        </p:txBody>
      </p:sp>
      <p:sp>
        <p:nvSpPr>
          <p:cNvPr id="4099" name="Rectangle 3"/>
          <p:cNvSpPr>
            <a:spLocks noGrp="1" noChangeArrowheads="1"/>
          </p:cNvSpPr>
          <p:nvPr>
            <p:ph idx="1"/>
          </p:nvPr>
        </p:nvSpPr>
        <p:spPr>
          <a:xfrm>
            <a:off x="304800" y="1219200"/>
            <a:ext cx="8534400" cy="5029200"/>
          </a:xfrm>
        </p:spPr>
        <p:txBody>
          <a:bodyPr/>
          <a:lstStyle/>
          <a:p>
            <a:r>
              <a:rPr lang="en-US" sz="3000" dirty="0" smtClean="0"/>
              <a:t>Rehab Act requires 15% of centers annually</a:t>
            </a:r>
          </a:p>
          <a:p>
            <a:r>
              <a:rPr lang="en-US" sz="3000" dirty="0" smtClean="0"/>
              <a:t>A recent Inspector General’s report found that they were not meeting this goal</a:t>
            </a:r>
            <a:r>
              <a:rPr lang="en-US" sz="3000" dirty="0"/>
              <a:t>. </a:t>
            </a:r>
            <a:r>
              <a:rPr lang="en-US" sz="2600" b="1" dirty="0"/>
              <a:t>http://</a:t>
            </a:r>
            <a:r>
              <a:rPr lang="en-US" sz="2600" b="1" dirty="0" smtClean="0"/>
              <a:t>rsa.ed.gov/display.cfm?pageid=394#oig</a:t>
            </a:r>
          </a:p>
          <a:p>
            <a:r>
              <a:rPr lang="en-US" sz="3000" dirty="0" smtClean="0"/>
              <a:t>RSA staff have increased activity but capacity is stretched.</a:t>
            </a:r>
          </a:p>
          <a:p>
            <a:r>
              <a:rPr lang="en-US" sz="3000" dirty="0" smtClean="0"/>
              <a:t>With sequestration stretched even further.</a:t>
            </a:r>
          </a:p>
          <a:p>
            <a:r>
              <a:rPr lang="en-US" sz="3000" dirty="0" smtClean="0"/>
              <a:t>While 15% may not be possible we have seen increased activity.</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3</a:t>
            </a:fld>
            <a:endParaRPr lang="en-US" smtClean="0"/>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ffectLst/>
              </a:rPr>
              <a:t>Evidence of compliance for </a:t>
            </a:r>
            <a:br>
              <a:rPr lang="en-US" dirty="0" smtClean="0">
                <a:effectLst/>
              </a:rPr>
            </a:br>
            <a:r>
              <a:rPr lang="en-US" dirty="0" smtClean="0">
                <a:effectLst/>
              </a:rPr>
              <a:t>Indicator 4</a:t>
            </a:r>
            <a:endParaRPr lang="en-US" dirty="0">
              <a:effectLst/>
            </a:endParaRPr>
          </a:p>
        </p:txBody>
      </p:sp>
      <p:sp>
        <p:nvSpPr>
          <p:cNvPr id="3" name="Content Placeholder 2"/>
          <p:cNvSpPr>
            <a:spLocks noGrp="1"/>
          </p:cNvSpPr>
          <p:nvPr>
            <p:ph idx="1"/>
          </p:nvPr>
        </p:nvSpPr>
        <p:spPr>
          <a:xfrm>
            <a:off x="304800" y="1219200"/>
            <a:ext cx="8686800" cy="5029200"/>
          </a:xfrm>
        </p:spPr>
        <p:txBody>
          <a:bodyPr/>
          <a:lstStyle/>
          <a:p>
            <a:pPr marL="0" indent="0" eaLnBrk="1" hangingPunct="1">
              <a:buClr>
                <a:srgbClr val="333399"/>
              </a:buClr>
              <a:buNone/>
            </a:pPr>
            <a:r>
              <a:rPr lang="en-US" dirty="0" smtClean="0">
                <a:solidFill>
                  <a:srgbClr val="000000"/>
                </a:solidFill>
                <a:latin typeface="Tahoma" pitchFamily="34" charset="0"/>
              </a:rPr>
              <a:t>CIL performed at least one activity in each of these categories in the past year.</a:t>
            </a:r>
          </a:p>
          <a:p>
            <a:pPr eaLnBrk="1" hangingPunct="1">
              <a:buClr>
                <a:srgbClr val="333399"/>
              </a:buClr>
            </a:pPr>
            <a:r>
              <a:rPr lang="en-US" sz="2450" b="1" dirty="0" smtClean="0"/>
              <a:t>Community advocacy</a:t>
            </a:r>
          </a:p>
          <a:p>
            <a:pPr eaLnBrk="1" hangingPunct="1">
              <a:buClr>
                <a:srgbClr val="333399"/>
              </a:buClr>
            </a:pPr>
            <a:r>
              <a:rPr lang="en-US" sz="2450" b="1" dirty="0" smtClean="0"/>
              <a:t>Technical assistance </a:t>
            </a:r>
            <a:r>
              <a:rPr lang="en-US" sz="2450" dirty="0" smtClean="0"/>
              <a:t>to the community on making services, programs, activities, resources and facilities accessible</a:t>
            </a:r>
          </a:p>
          <a:p>
            <a:pPr eaLnBrk="1" hangingPunct="1">
              <a:buClr>
                <a:srgbClr val="333399"/>
              </a:buClr>
            </a:pPr>
            <a:r>
              <a:rPr lang="en-US" sz="2450" b="1" dirty="0" smtClean="0"/>
              <a:t>Public information and education</a:t>
            </a:r>
          </a:p>
          <a:p>
            <a:pPr eaLnBrk="1" hangingPunct="1">
              <a:buClr>
                <a:srgbClr val="333399"/>
              </a:buClr>
            </a:pPr>
            <a:r>
              <a:rPr lang="en-US" sz="2450" b="1" dirty="0" smtClean="0"/>
              <a:t>Aggressive outreach </a:t>
            </a:r>
            <a:r>
              <a:rPr lang="en-US" sz="2450" dirty="0" smtClean="0"/>
              <a:t>to unserved or underserved populations. Include minority groups? Urban/rural?</a:t>
            </a:r>
          </a:p>
          <a:p>
            <a:pPr eaLnBrk="1" hangingPunct="1">
              <a:buClr>
                <a:srgbClr val="333399"/>
              </a:buClr>
            </a:pPr>
            <a:r>
              <a:rPr lang="en-US" sz="2450" b="1" dirty="0" smtClean="0"/>
              <a:t>Collaboration</a:t>
            </a:r>
            <a:r>
              <a:rPr lang="en-US" sz="2450" dirty="0" smtClean="0"/>
              <a:t> with other organizations that can assist in improving opportunities for individuals to avail themselves of resources in service area</a:t>
            </a:r>
            <a:endParaRPr lang="en-US" sz="2450"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39</a:t>
            </a:fld>
            <a:endParaRPr lang="en-US"/>
          </a:p>
        </p:txBody>
      </p:sp>
    </p:spTree>
    <p:extLst>
      <p:ext uri="{BB962C8B-B14F-4D97-AF65-F5344CB8AC3E}">
        <p14:creationId xmlns:p14="http://schemas.microsoft.com/office/powerpoint/2010/main" val="361055756"/>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5791200" cy="7921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Evaluation Standard 5 – Core Services</a:t>
            </a:r>
          </a:p>
        </p:txBody>
      </p:sp>
      <p:sp>
        <p:nvSpPr>
          <p:cNvPr id="4099" name="Rectangle 3"/>
          <p:cNvSpPr>
            <a:spLocks noGrp="1" noChangeArrowheads="1"/>
          </p:cNvSpPr>
          <p:nvPr>
            <p:ph idx="1"/>
          </p:nvPr>
        </p:nvSpPr>
        <p:spPr>
          <a:xfrm>
            <a:off x="457200" y="1524000"/>
            <a:ext cx="8229600" cy="4724400"/>
          </a:xfrm>
        </p:spPr>
        <p:txBody>
          <a:bodyPr/>
          <a:lstStyle/>
          <a:p>
            <a:r>
              <a:rPr lang="en-US" sz="3000" dirty="0" smtClean="0"/>
              <a:t>The center must provide ALL the core services</a:t>
            </a:r>
          </a:p>
          <a:p>
            <a:r>
              <a:rPr lang="en-US" sz="3000" dirty="0" smtClean="0"/>
              <a:t>Additional services may also be provided</a:t>
            </a:r>
          </a:p>
          <a:p>
            <a:pPr marL="0" indent="0">
              <a:buNone/>
            </a:pPr>
            <a:r>
              <a:rPr lang="en-US" sz="3200" b="1" i="1" dirty="0">
                <a:solidFill>
                  <a:srgbClr val="A50021"/>
                </a:solidFill>
              </a:rPr>
              <a:t>Presenter </a:t>
            </a:r>
            <a:r>
              <a:rPr lang="en-US" sz="3000" b="1" i="1" dirty="0" smtClean="0">
                <a:solidFill>
                  <a:srgbClr val="A50021"/>
                </a:solidFill>
              </a:rPr>
              <a:t>TIP:</a:t>
            </a:r>
            <a:r>
              <a:rPr lang="en-US" sz="3000" i="1" dirty="0" smtClean="0">
                <a:solidFill>
                  <a:srgbClr val="CC3300"/>
                </a:solidFill>
              </a:rPr>
              <a:t> </a:t>
            </a:r>
            <a:r>
              <a:rPr lang="en-US" sz="3000" dirty="0" smtClean="0"/>
              <a:t>ILRU has considerable resources on the four core services available </a:t>
            </a:r>
            <a:r>
              <a:rPr lang="en-US" sz="3000" dirty="0"/>
              <a:t>at </a:t>
            </a:r>
            <a:r>
              <a:rPr lang="en-US" sz="3000" b="1" dirty="0"/>
              <a:t>http://</a:t>
            </a:r>
            <a:r>
              <a:rPr lang="en-US" sz="3000" b="1" dirty="0" smtClean="0"/>
              <a:t>wiki.ilru.net/index.php?title=Four_Core_Services</a:t>
            </a:r>
          </a:p>
          <a:p>
            <a:pPr marL="0" indent="0">
              <a:buNone/>
            </a:pPr>
            <a:endParaRPr lang="en-US" sz="3000" dirty="0"/>
          </a:p>
          <a:p>
            <a:pPr marL="0" indent="0">
              <a:buNone/>
            </a:pPr>
            <a:endParaRPr lang="en-US" sz="3000" dirty="0" smtClean="0"/>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40</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 y="274638"/>
            <a:ext cx="7848600" cy="792162"/>
          </a:xfrm>
          <a:noFill/>
          <a:extLst>
            <a:ext uri="{909E8E84-426E-40DD-AFC4-6F175D3DCCD1}">
              <a14:hiddenFill xmlns:a14="http://schemas.microsoft.com/office/drawing/2010/main">
                <a:solidFill>
                  <a:srgbClr val="FFFFFF"/>
                </a:solidFill>
              </a14:hiddenFill>
            </a:ext>
          </a:extLst>
        </p:spPr>
        <p:txBody>
          <a:bodyPr/>
          <a:lstStyle/>
          <a:p>
            <a:r>
              <a:rPr lang="en-US" i="1" dirty="0">
                <a:solidFill>
                  <a:srgbClr val="A50021"/>
                </a:solidFill>
              </a:rPr>
              <a:t>Presenter </a:t>
            </a:r>
            <a:r>
              <a:rPr lang="en-US" i="1" dirty="0" smtClean="0">
                <a:solidFill>
                  <a:srgbClr val="A50021"/>
                </a:solidFill>
                <a:effectLst/>
              </a:rPr>
              <a:t>TIP</a:t>
            </a:r>
            <a:r>
              <a:rPr lang="en-US" dirty="0" smtClean="0">
                <a:effectLst/>
              </a:rPr>
              <a:t>  re: proving the four core services…</a:t>
            </a:r>
          </a:p>
        </p:txBody>
      </p:sp>
      <p:sp>
        <p:nvSpPr>
          <p:cNvPr id="4099" name="Rectangle 3"/>
          <p:cNvSpPr>
            <a:spLocks noGrp="1" noChangeArrowheads="1"/>
          </p:cNvSpPr>
          <p:nvPr>
            <p:ph idx="1"/>
          </p:nvPr>
        </p:nvSpPr>
        <p:spPr>
          <a:xfrm>
            <a:off x="304800" y="1219200"/>
            <a:ext cx="8610600" cy="5257800"/>
          </a:xfrm>
        </p:spPr>
        <p:txBody>
          <a:bodyPr/>
          <a:lstStyle/>
          <a:p>
            <a:r>
              <a:rPr lang="en-US" dirty="0" smtClean="0"/>
              <a:t>You can identify for yourself which consumers receive which core services</a:t>
            </a:r>
          </a:p>
          <a:p>
            <a:r>
              <a:rPr lang="en-US" dirty="0" smtClean="0"/>
              <a:t>Some centers make a chart with names and the core services checked</a:t>
            </a:r>
          </a:p>
          <a:p>
            <a:r>
              <a:rPr lang="en-US" dirty="0" smtClean="0"/>
              <a:t>Some print list from their database. </a:t>
            </a:r>
          </a:p>
          <a:p>
            <a:r>
              <a:rPr lang="en-US" dirty="0" smtClean="0"/>
              <a:t>Some centers mark the paper CSR with colored dots, a different color for each core services</a:t>
            </a:r>
          </a:p>
          <a:p>
            <a:r>
              <a:rPr lang="en-US" dirty="0"/>
              <a:t>W</a:t>
            </a:r>
            <a:r>
              <a:rPr lang="en-US" dirty="0" smtClean="0"/>
              <a:t>hen random files are pulled reviewer will see full representation of core services.</a:t>
            </a:r>
          </a:p>
          <a:p>
            <a:r>
              <a:rPr lang="en-US" b="1" dirty="0" smtClean="0"/>
              <a:t>CHECK YOUR RECORDS—</a:t>
            </a:r>
            <a:r>
              <a:rPr lang="en-US" dirty="0" smtClean="0"/>
              <a:t>don’t assume</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41</a:t>
            </a:fld>
            <a:endParaRPr lang="en-US" smtClean="0"/>
          </a:p>
        </p:txBody>
      </p:sp>
    </p:spTree>
    <p:extLst>
      <p:ext uri="{BB962C8B-B14F-4D97-AF65-F5344CB8AC3E}">
        <p14:creationId xmlns:p14="http://schemas.microsoft.com/office/powerpoint/2010/main" val="3842820785"/>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effectLst/>
              </a:rPr>
              <a:t>Four core services include…</a:t>
            </a:r>
            <a:endParaRPr lang="en-US" dirty="0">
              <a:effectLst/>
            </a:endParaRPr>
          </a:p>
        </p:txBody>
      </p:sp>
      <p:sp>
        <p:nvSpPr>
          <p:cNvPr id="3" name="Content Placeholder 2"/>
          <p:cNvSpPr>
            <a:spLocks noGrp="1"/>
          </p:cNvSpPr>
          <p:nvPr>
            <p:ph idx="1"/>
          </p:nvPr>
        </p:nvSpPr>
        <p:spPr>
          <a:xfrm>
            <a:off x="304800" y="1219200"/>
            <a:ext cx="8839200" cy="5029200"/>
          </a:xfrm>
        </p:spPr>
        <p:txBody>
          <a:bodyPr/>
          <a:lstStyle/>
          <a:p>
            <a:pPr marL="514350" indent="-514350" eaLnBrk="1" hangingPunct="1">
              <a:buClr>
                <a:srgbClr val="333399"/>
              </a:buClr>
              <a:buFont typeface="+mj-lt"/>
              <a:buAutoNum type="arabicPeriod"/>
            </a:pPr>
            <a:r>
              <a:rPr lang="en-US" dirty="0" smtClean="0">
                <a:solidFill>
                  <a:srgbClr val="000000"/>
                </a:solidFill>
                <a:latin typeface="Tahoma" pitchFamily="34" charset="0"/>
              </a:rPr>
              <a:t>Information and referral services to all individuals who request this type of assistance from the CIL in accessible formats.</a:t>
            </a:r>
          </a:p>
          <a:p>
            <a:pPr marL="514350" indent="-514350" eaLnBrk="1" hangingPunct="1">
              <a:buClr>
                <a:srgbClr val="333399"/>
              </a:buClr>
              <a:buAutoNum type="arabicPeriod" startAt="2"/>
            </a:pPr>
            <a:r>
              <a:rPr lang="en-US" dirty="0" smtClean="0">
                <a:solidFill>
                  <a:srgbClr val="000000"/>
                </a:solidFill>
                <a:latin typeface="Tahoma" pitchFamily="34" charset="0"/>
              </a:rPr>
              <a:t>Independent </a:t>
            </a:r>
            <a:r>
              <a:rPr lang="en-US" dirty="0" smtClean="0">
                <a:solidFill>
                  <a:srgbClr val="000000"/>
                </a:solidFill>
                <a:latin typeface="Tahoma" pitchFamily="34" charset="0"/>
              </a:rPr>
              <a:t>living skills training</a:t>
            </a:r>
          </a:p>
          <a:p>
            <a:pPr marL="514350" indent="-514350" eaLnBrk="1" hangingPunct="1">
              <a:buClr>
                <a:srgbClr val="333399"/>
              </a:buClr>
              <a:buAutoNum type="arabicPeriod" startAt="2"/>
            </a:pPr>
            <a:r>
              <a:rPr lang="en-US" dirty="0" smtClean="0">
                <a:solidFill>
                  <a:srgbClr val="000000"/>
                </a:solidFill>
                <a:latin typeface="Tahoma" pitchFamily="34" charset="0"/>
              </a:rPr>
              <a:t>Peer counseling (including cross-disability peer </a:t>
            </a:r>
            <a:r>
              <a:rPr lang="en-US" dirty="0" smtClean="0">
                <a:solidFill>
                  <a:srgbClr val="000000"/>
                </a:solidFill>
                <a:latin typeface="Tahoma" pitchFamily="34" charset="0"/>
              </a:rPr>
              <a:t>counseling)</a:t>
            </a:r>
            <a:endParaRPr lang="en-US" dirty="0" smtClean="0">
              <a:solidFill>
                <a:srgbClr val="000000"/>
              </a:solidFill>
              <a:latin typeface="Tahoma" pitchFamily="34" charset="0"/>
            </a:endParaRPr>
          </a:p>
          <a:p>
            <a:pPr marL="514350" indent="-514350" eaLnBrk="1" hangingPunct="1">
              <a:buClr>
                <a:srgbClr val="333399"/>
              </a:buClr>
              <a:buAutoNum type="arabicPeriod" startAt="2"/>
            </a:pPr>
            <a:r>
              <a:rPr lang="en-US" dirty="0" smtClean="0">
                <a:solidFill>
                  <a:srgbClr val="000000"/>
                </a:solidFill>
                <a:latin typeface="Tahoma" pitchFamily="34" charset="0"/>
              </a:rPr>
              <a:t>Individual and systems advocacy</a:t>
            </a:r>
          </a:p>
          <a:p>
            <a:pPr marL="0" indent="0" eaLnBrk="1" hangingPunct="1">
              <a:buClr>
                <a:srgbClr val="333399"/>
              </a:buClr>
              <a:buNone/>
            </a:pPr>
            <a:r>
              <a:rPr lang="en-US" dirty="0" smtClean="0">
                <a:solidFill>
                  <a:srgbClr val="000000"/>
                </a:solidFill>
                <a:latin typeface="Tahoma" pitchFamily="34" charset="0"/>
              </a:rPr>
              <a:t>A combination as appropriate of any two or more of IL services defined in </a:t>
            </a:r>
            <a:r>
              <a:rPr lang="en-US" b="1" dirty="0" smtClean="0">
                <a:latin typeface="Tahoma" pitchFamily="34" charset="0"/>
              </a:rPr>
              <a:t>Section 7(18)(B) of Rehab Act</a:t>
            </a:r>
          </a:p>
          <a:p>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42</a:t>
            </a:fld>
            <a:endParaRPr lang="en-US"/>
          </a:p>
        </p:txBody>
      </p:sp>
    </p:spTree>
    <p:extLst>
      <p:ext uri="{BB962C8B-B14F-4D97-AF65-F5344CB8AC3E}">
        <p14:creationId xmlns:p14="http://schemas.microsoft.com/office/powerpoint/2010/main" val="361055756"/>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Other Independent Living Services…</a:t>
            </a:r>
            <a:endParaRPr lang="en-US" dirty="0">
              <a:effectLst/>
            </a:endParaRPr>
          </a:p>
        </p:txBody>
      </p:sp>
      <p:sp>
        <p:nvSpPr>
          <p:cNvPr id="3" name="Content Placeholder 2"/>
          <p:cNvSpPr>
            <a:spLocks noGrp="1"/>
          </p:cNvSpPr>
          <p:nvPr>
            <p:ph sz="half" idx="1"/>
          </p:nvPr>
        </p:nvSpPr>
        <p:spPr>
          <a:xfrm>
            <a:off x="304800" y="990600"/>
            <a:ext cx="4229100" cy="5257800"/>
          </a:xfrm>
        </p:spPr>
        <p:txBody>
          <a:bodyPr/>
          <a:lstStyle/>
          <a:p>
            <a:r>
              <a:rPr lang="en-US" sz="2400" dirty="0" smtClean="0"/>
              <a:t>Housing/shelter</a:t>
            </a:r>
          </a:p>
          <a:p>
            <a:r>
              <a:rPr lang="en-US" sz="2400" dirty="0" smtClean="0"/>
              <a:t>Rehabilitation technology</a:t>
            </a:r>
          </a:p>
          <a:p>
            <a:r>
              <a:rPr lang="en-US" sz="2400" dirty="0" smtClean="0"/>
              <a:t>Mobility training</a:t>
            </a:r>
          </a:p>
          <a:p>
            <a:r>
              <a:rPr lang="en-US" sz="2400" dirty="0" smtClean="0"/>
              <a:t>Services/training for individuals with cognitive or sensory disabilities</a:t>
            </a:r>
          </a:p>
          <a:p>
            <a:r>
              <a:rPr lang="en-US" sz="2400" dirty="0" smtClean="0"/>
              <a:t>Personal assistance services</a:t>
            </a:r>
          </a:p>
          <a:p>
            <a:r>
              <a:rPr lang="en-US" sz="2400" dirty="0" smtClean="0"/>
              <a:t>Identification of housing, recreation, transportation, or other support services</a:t>
            </a:r>
          </a:p>
          <a:p>
            <a:r>
              <a:rPr lang="en-US" sz="2400" dirty="0" smtClean="0"/>
              <a:t>Information programs re: rehab or IL services</a:t>
            </a:r>
            <a:endParaRPr lang="en-US" sz="2400" dirty="0"/>
          </a:p>
        </p:txBody>
      </p:sp>
      <p:sp>
        <p:nvSpPr>
          <p:cNvPr id="4" name="Content Placeholder 3"/>
          <p:cNvSpPr>
            <a:spLocks noGrp="1"/>
          </p:cNvSpPr>
          <p:nvPr>
            <p:ph sz="half" idx="2"/>
          </p:nvPr>
        </p:nvSpPr>
        <p:spPr>
          <a:xfrm>
            <a:off x="4686300" y="990600"/>
            <a:ext cx="4229100" cy="5257800"/>
          </a:xfrm>
        </p:spPr>
        <p:txBody>
          <a:bodyPr/>
          <a:lstStyle/>
          <a:p>
            <a:r>
              <a:rPr lang="en-US" sz="2400" dirty="0" smtClean="0"/>
              <a:t>Education and training for participating in community</a:t>
            </a:r>
          </a:p>
          <a:p>
            <a:r>
              <a:rPr lang="en-US" sz="2400" dirty="0" smtClean="0"/>
              <a:t>Supported living</a:t>
            </a:r>
          </a:p>
          <a:p>
            <a:r>
              <a:rPr lang="en-US" sz="2400" dirty="0" smtClean="0"/>
              <a:t>Transportation</a:t>
            </a:r>
          </a:p>
          <a:p>
            <a:r>
              <a:rPr lang="en-US" sz="2400" dirty="0" smtClean="0"/>
              <a:t>Physical rehabilitation</a:t>
            </a:r>
          </a:p>
          <a:p>
            <a:r>
              <a:rPr lang="en-US" sz="2400" dirty="0" smtClean="0"/>
              <a:t>Therapeutic treatment</a:t>
            </a:r>
          </a:p>
          <a:p>
            <a:r>
              <a:rPr lang="en-US" sz="2400" dirty="0" smtClean="0"/>
              <a:t>Assistive technology</a:t>
            </a:r>
          </a:p>
          <a:p>
            <a:r>
              <a:rPr lang="en-US" sz="2400" dirty="0" smtClean="0"/>
              <a:t>Social/recreation</a:t>
            </a:r>
          </a:p>
          <a:p>
            <a:r>
              <a:rPr lang="en-US" sz="2400" dirty="0" smtClean="0"/>
              <a:t>Youth services</a:t>
            </a:r>
          </a:p>
          <a:p>
            <a:r>
              <a:rPr lang="en-US" sz="2400" dirty="0" smtClean="0"/>
              <a:t>Preventative services</a:t>
            </a:r>
          </a:p>
          <a:p>
            <a:r>
              <a:rPr lang="en-US" sz="2400" dirty="0" smtClean="0"/>
              <a:t>Community awareness</a:t>
            </a:r>
          </a:p>
          <a:p>
            <a:r>
              <a:rPr lang="en-US" sz="2400" dirty="0" smtClean="0"/>
              <a:t>Others that enhance IL</a:t>
            </a:r>
            <a:endParaRPr lang="en-US" sz="2400" dirty="0"/>
          </a:p>
        </p:txBody>
      </p:sp>
      <p:sp>
        <p:nvSpPr>
          <p:cNvPr id="5" name="Slide Number Placeholder 4"/>
          <p:cNvSpPr>
            <a:spLocks noGrp="1"/>
          </p:cNvSpPr>
          <p:nvPr>
            <p:ph type="sldNum" sz="quarter" idx="10"/>
          </p:nvPr>
        </p:nvSpPr>
        <p:spPr/>
        <p:txBody>
          <a:bodyPr/>
          <a:lstStyle/>
          <a:p>
            <a:pPr>
              <a:defRPr/>
            </a:pPr>
            <a:fld id="{DEDBD5B2-126F-4B80-8D05-7A5E3DC0D259}" type="slidenum">
              <a:rPr lang="en-US" smtClean="0"/>
              <a:pPr>
                <a:defRPr/>
              </a:pPr>
              <a:t>43</a:t>
            </a:fld>
            <a:endParaRPr lang="en-US"/>
          </a:p>
        </p:txBody>
      </p:sp>
    </p:spTree>
    <p:extLst>
      <p:ext uri="{BB962C8B-B14F-4D97-AF65-F5344CB8AC3E}">
        <p14:creationId xmlns:p14="http://schemas.microsoft.com/office/powerpoint/2010/main" val="382256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8458200" cy="10207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Evaluation Standard 6 – </a:t>
            </a:r>
            <a:br>
              <a:rPr lang="en-US" dirty="0" smtClean="0">
                <a:effectLst/>
              </a:rPr>
            </a:br>
            <a:r>
              <a:rPr lang="en-US" dirty="0" smtClean="0">
                <a:effectLst/>
              </a:rPr>
              <a:t>Resource Development Activities</a:t>
            </a:r>
          </a:p>
        </p:txBody>
      </p:sp>
      <p:sp>
        <p:nvSpPr>
          <p:cNvPr id="4099" name="Rectangle 3"/>
          <p:cNvSpPr>
            <a:spLocks noGrp="1" noChangeArrowheads="1"/>
          </p:cNvSpPr>
          <p:nvPr>
            <p:ph idx="1"/>
          </p:nvPr>
        </p:nvSpPr>
        <p:spPr>
          <a:xfrm>
            <a:off x="304800" y="1828800"/>
            <a:ext cx="8610600" cy="4419600"/>
          </a:xfrm>
        </p:spPr>
        <p:txBody>
          <a:bodyPr/>
          <a:lstStyle/>
          <a:p>
            <a:pPr marL="0" indent="0">
              <a:buNone/>
            </a:pPr>
            <a:r>
              <a:rPr lang="en-US" dirty="0"/>
              <a:t>The center shall conduct resource development activities to obtain funding from sources other than </a:t>
            </a:r>
            <a:r>
              <a:rPr lang="en-US" b="1" dirty="0" smtClean="0"/>
              <a:t>Chapter </a:t>
            </a:r>
            <a:r>
              <a:rPr lang="en-US" b="1" dirty="0"/>
              <a:t>1 of title VII of the Act</a:t>
            </a:r>
            <a:r>
              <a:rPr lang="en-US" dirty="0"/>
              <a:t>.</a:t>
            </a:r>
            <a:endParaRPr lang="en-US" dirty="0" smtClean="0"/>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44</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smtClean="0">
                <a:effectLst/>
              </a:rPr>
              <a:t>Questions &amp; Answers</a:t>
            </a:r>
          </a:p>
        </p:txBody>
      </p:sp>
      <p:sp>
        <p:nvSpPr>
          <p:cNvPr id="45059" name="Content Placeholder 5"/>
          <p:cNvSpPr>
            <a:spLocks noGrp="1"/>
          </p:cNvSpPr>
          <p:nvPr>
            <p:ph type="body" idx="1"/>
          </p:nvPr>
        </p:nvSpPr>
        <p:spPr>
          <a:xfrm>
            <a:off x="304800" y="1295400"/>
            <a:ext cx="8610600" cy="4648200"/>
          </a:xfrm>
        </p:spPr>
        <p:txBody>
          <a:bodyPr/>
          <a:lstStyle/>
          <a:p>
            <a:pPr marL="514350" indent="-514350">
              <a:buClr>
                <a:srgbClr val="000099"/>
              </a:buClr>
              <a:buFont typeface="Tahoma" pitchFamily="34" charset="0"/>
              <a:buNone/>
            </a:pPr>
            <a:r>
              <a:rPr lang="en-US" dirty="0" smtClean="0"/>
              <a:t>Got questions?</a:t>
            </a:r>
          </a:p>
        </p:txBody>
      </p:sp>
      <p:sp>
        <p:nvSpPr>
          <p:cNvPr id="45060"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D62864-9F56-436E-9275-5F8C19DD39ED}" type="slidenum">
              <a:rPr lang="en-US" smtClean="0"/>
              <a:pPr eaLnBrk="1" hangingPunct="1"/>
              <a:t>45</a:t>
            </a:fld>
            <a:endParaRPr lang="en-US" smtClean="0"/>
          </a:p>
        </p:txBody>
      </p:sp>
    </p:spTree>
    <p:extLst>
      <p:ext uri="{BB962C8B-B14F-4D97-AF65-F5344CB8AC3E}">
        <p14:creationId xmlns:p14="http://schemas.microsoft.com/office/powerpoint/2010/main" val="169240140"/>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228600" y="274638"/>
            <a:ext cx="7696200" cy="1096962"/>
          </a:xfrm>
        </p:spPr>
        <p:txBody>
          <a:bodyPr/>
          <a:lstStyle/>
          <a:p>
            <a:pPr eaLnBrk="1" hangingPunct="1">
              <a:defRPr/>
            </a:pPr>
            <a:r>
              <a:rPr lang="en-US" dirty="0">
                <a:effectLst/>
              </a:rPr>
              <a:t>For more </a:t>
            </a:r>
            <a:r>
              <a:rPr lang="en-US" dirty="0" smtClean="0">
                <a:effectLst/>
              </a:rPr>
              <a:t>information</a:t>
            </a:r>
            <a:endParaRPr lang="en-US" dirty="0">
              <a:effectLst/>
            </a:endParaRPr>
          </a:p>
        </p:txBody>
      </p:sp>
      <p:sp>
        <p:nvSpPr>
          <p:cNvPr id="40964" name="Rectangle 3"/>
          <p:cNvSpPr>
            <a:spLocks noGrp="1" noChangeArrowheads="1"/>
          </p:cNvSpPr>
          <p:nvPr>
            <p:ph type="body" idx="1"/>
          </p:nvPr>
        </p:nvSpPr>
        <p:spPr>
          <a:xfrm>
            <a:off x="381000" y="1600200"/>
            <a:ext cx="8458200" cy="4419600"/>
          </a:xfrm>
        </p:spPr>
        <p:txBody>
          <a:bodyPr/>
          <a:lstStyle/>
          <a:p>
            <a:pPr eaLnBrk="1" hangingPunct="1">
              <a:buFont typeface="Tahoma" pitchFamily="34" charset="0"/>
              <a:buNone/>
            </a:pPr>
            <a:r>
              <a:rPr lang="en-US" dirty="0" smtClean="0"/>
              <a:t>Contact:</a:t>
            </a:r>
          </a:p>
          <a:p>
            <a:pPr eaLnBrk="1" hangingPunct="1">
              <a:buFont typeface="Tahoma" pitchFamily="34" charset="0"/>
              <a:buNone/>
            </a:pPr>
            <a:endParaRPr lang="en-US" sz="1800" dirty="0" smtClean="0"/>
          </a:p>
          <a:p>
            <a:pPr lvl="1" eaLnBrk="1" hangingPunct="1">
              <a:buFont typeface="Tahoma" pitchFamily="34" charset="0"/>
              <a:buNone/>
            </a:pPr>
            <a:r>
              <a:rPr lang="en-US" sz="2800" dirty="0" smtClean="0">
                <a:solidFill>
                  <a:schemeClr val="tx1"/>
                </a:solidFill>
              </a:rPr>
              <a:t>Paula McElwee - </a:t>
            </a:r>
          </a:p>
          <a:p>
            <a:pPr lvl="1" eaLnBrk="1" hangingPunct="1">
              <a:buFont typeface="Tahoma" pitchFamily="34" charset="0"/>
              <a:buNone/>
            </a:pPr>
            <a:r>
              <a:rPr lang="en-US" sz="2800" dirty="0" smtClean="0"/>
              <a:t>paulamcelwee@sbcglobal.net</a:t>
            </a:r>
          </a:p>
          <a:p>
            <a:pPr lvl="1" eaLnBrk="1" hangingPunct="1">
              <a:buFont typeface="Tahoma" pitchFamily="34" charset="0"/>
              <a:buNone/>
            </a:pPr>
            <a:endParaRPr lang="en-US" sz="2800" dirty="0" smtClean="0">
              <a:solidFill>
                <a:schemeClr val="tx1"/>
              </a:solidFill>
            </a:endParaRPr>
          </a:p>
          <a:p>
            <a:pPr lvl="1" eaLnBrk="1" hangingPunct="1">
              <a:buFont typeface="Tahoma" pitchFamily="34" charset="0"/>
              <a:buNone/>
            </a:pPr>
            <a:endParaRPr lang="en-US" sz="2800" dirty="0" smtClean="0">
              <a:solidFill>
                <a:schemeClr val="tx1"/>
              </a:solidFill>
            </a:endParaRPr>
          </a:p>
          <a:p>
            <a:pPr lvl="1" eaLnBrk="1" hangingPunct="1">
              <a:buFont typeface="Tahoma" pitchFamily="34" charset="0"/>
              <a:buNone/>
            </a:pPr>
            <a:endParaRPr lang="en-US" sz="2800" dirty="0" smtClean="0"/>
          </a:p>
          <a:p>
            <a:pPr lvl="1" eaLnBrk="1" hangingPunct="1">
              <a:buFont typeface="Tahoma" pitchFamily="34" charset="0"/>
              <a:buNone/>
            </a:pPr>
            <a:endParaRPr lang="en-US" dirty="0" smtClean="0"/>
          </a:p>
          <a:p>
            <a:pPr eaLnBrk="1" hangingPunct="1"/>
            <a:endParaRPr lang="en-US" dirty="0" smtClean="0"/>
          </a:p>
        </p:txBody>
      </p:sp>
      <p:sp>
        <p:nvSpPr>
          <p:cNvPr id="2" name="Slide Number Placeholder 1"/>
          <p:cNvSpPr>
            <a:spLocks noGrp="1"/>
          </p:cNvSpPr>
          <p:nvPr>
            <p:ph type="sldNum" sz="quarter" idx="10"/>
          </p:nvPr>
        </p:nvSpPr>
        <p:spPr/>
        <p:txBody>
          <a:bodyPr/>
          <a:lstStyle/>
          <a:p>
            <a:pPr>
              <a:defRPr/>
            </a:pPr>
            <a:fld id="{82315A20-D2F1-44BE-8F77-A97DD78F1A16}" type="slidenum">
              <a:rPr lang="en-US" smtClean="0"/>
              <a:pPr>
                <a:defRPr/>
              </a:pPr>
              <a:t>46</a:t>
            </a:fld>
            <a:endParaRPr lang="en-US"/>
          </a:p>
        </p:txBody>
      </p:sp>
    </p:spTree>
    <p:extLst>
      <p:ext uri="{BB962C8B-B14F-4D97-AF65-F5344CB8AC3E}">
        <p14:creationId xmlns:p14="http://schemas.microsoft.com/office/powerpoint/2010/main" val="42219649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ffectLst/>
              </a:rPr>
              <a:t>Wrap Up and Evaluation</a:t>
            </a:r>
          </a:p>
        </p:txBody>
      </p:sp>
      <p:sp>
        <p:nvSpPr>
          <p:cNvPr id="47107" name="Rectangle 3"/>
          <p:cNvSpPr>
            <a:spLocks noGrp="1" noChangeArrowheads="1"/>
          </p:cNvSpPr>
          <p:nvPr>
            <p:ph type="body" idx="4294967295"/>
          </p:nvPr>
        </p:nvSpPr>
        <p:spPr>
          <a:xfrm>
            <a:off x="385763" y="1474788"/>
            <a:ext cx="8605837" cy="4773612"/>
          </a:xfrm>
        </p:spPr>
        <p:txBody>
          <a:bodyPr/>
          <a:lstStyle/>
          <a:p>
            <a:r>
              <a:rPr lang="en-US" b="1" i="1" dirty="0" smtClean="0"/>
              <a:t>Click the link below now</a:t>
            </a:r>
            <a:r>
              <a:rPr lang="en-US" dirty="0" smtClean="0"/>
              <a:t>  to complete an evaluation of today’s program found at:</a:t>
            </a:r>
          </a:p>
          <a:p>
            <a:pPr lvl="1">
              <a:buFontTx/>
              <a:buNone/>
            </a:pPr>
            <a:r>
              <a:rPr lang="en-US" sz="1700" b="1" i="1" dirty="0" smtClean="0"/>
              <a:t>	</a:t>
            </a:r>
            <a:r>
              <a:rPr lang="en-US" sz="2800" u="sng" dirty="0">
                <a:hlinkClick r:id="rId3"/>
              </a:rPr>
              <a:t>https://</a:t>
            </a:r>
            <a:r>
              <a:rPr lang="en-US" sz="2800" u="sng" dirty="0" smtClean="0">
                <a:hlinkClick r:id="rId3"/>
              </a:rPr>
              <a:t>vovici.com/wsb.dll/s/12291g53263</a:t>
            </a:r>
            <a:endParaRPr lang="en-US" sz="2000" u="sng" dirty="0" smtClean="0"/>
          </a:p>
          <a:p>
            <a:pPr>
              <a:buFontTx/>
              <a:buNone/>
            </a:pPr>
            <a:endParaRPr lang="en-US" sz="2100" b="1" i="1" dirty="0" smtClean="0"/>
          </a:p>
        </p:txBody>
      </p:sp>
      <p:sp>
        <p:nvSpPr>
          <p:cNvPr id="47108" name="Slide Number Placeholder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7FE0D69-BAEB-4DDD-8EFF-D2D0694D64A1}" type="slidenum">
              <a:rPr lang="en-US" smtClean="0"/>
              <a:pPr eaLnBrk="1" hangingPunct="1"/>
              <a:t>47</a:t>
            </a:fld>
            <a:endParaRPr lang="en-US" smtClean="0"/>
          </a:p>
        </p:txBody>
      </p:sp>
    </p:spTree>
    <p:extLst>
      <p:ext uri="{BB962C8B-B14F-4D97-AF65-F5344CB8AC3E}">
        <p14:creationId xmlns:p14="http://schemas.microsoft.com/office/powerpoint/2010/main" val="529800495"/>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p:txBody>
          <a:bodyPr/>
          <a:lstStyle/>
          <a:p>
            <a:pPr eaLnBrk="1" hangingPunct="1">
              <a:defRPr/>
            </a:pPr>
            <a:r>
              <a:rPr lang="en-US" dirty="0" smtClean="0">
                <a:effectLst/>
                <a:ea typeface="+mj-ea"/>
                <a:cs typeface="+mj-cs"/>
              </a:rPr>
              <a:t>CIL-NET Attribution</a:t>
            </a:r>
          </a:p>
        </p:txBody>
      </p:sp>
      <p:sp>
        <p:nvSpPr>
          <p:cNvPr id="178179" name="Rectangle 3"/>
          <p:cNvSpPr>
            <a:spLocks noGrp="1" noChangeArrowheads="1"/>
          </p:cNvSpPr>
          <p:nvPr>
            <p:ph idx="1"/>
          </p:nvPr>
        </p:nvSpPr>
        <p:spPr>
          <a:xfrm>
            <a:off x="152400" y="990600"/>
            <a:ext cx="8839200" cy="5181600"/>
          </a:xfrm>
        </p:spPr>
        <p:txBody>
          <a:bodyPr/>
          <a:lstStyle/>
          <a:p>
            <a:pPr eaLnBrk="1" hangingPunct="1">
              <a:buFont typeface="Tahoma" pitchFamily="34" charset="0"/>
              <a:buNone/>
            </a:pPr>
            <a:r>
              <a:rPr lang="en-US" dirty="0" smtClean="0">
                <a:ea typeface="ＭＳ Ｐゴシック" pitchFamily="-1" charset="-128"/>
              </a:rPr>
              <a:t>	Support for development of this training was provided by the U.S. Department of Education, Rehabilitation Services Administration under grant number </a:t>
            </a:r>
            <a:r>
              <a:rPr lang="en-US" dirty="0"/>
              <a:t>H132B120001</a:t>
            </a:r>
            <a:r>
              <a:rPr lang="en-US" dirty="0" smtClean="0">
                <a:ea typeface="ＭＳ Ｐゴシック" pitchFamily="-1" charset="-128"/>
              </a:rPr>
              <a:t>. No official endorsement of the Department of Education should be inferred. Permission is granted for duplication of any portion of this PowerPoint presentation, providing that the following credit is given to the project: </a:t>
            </a:r>
            <a:r>
              <a:rPr lang="en-US" b="1" dirty="0" smtClean="0">
                <a:ea typeface="ＭＳ Ｐゴシック" pitchFamily="-1" charset="-128"/>
              </a:rPr>
              <a:t>Developed as part of the CIL-NET, a project of the IL-NET, an ILRU/NCIL/APRIL National Training and Technical Assistance Program.</a:t>
            </a:r>
            <a:endParaRPr lang="en-US" sz="2400" dirty="0" smtClean="0">
              <a:ea typeface="ＭＳ Ｐゴシック" pitchFamily="-1" charset="-128"/>
            </a:endParaRPr>
          </a:p>
        </p:txBody>
      </p:sp>
      <p:sp>
        <p:nvSpPr>
          <p:cNvPr id="2" name="Slide Number Placeholder 1"/>
          <p:cNvSpPr>
            <a:spLocks noGrp="1"/>
          </p:cNvSpPr>
          <p:nvPr>
            <p:ph type="sldNum" sz="quarter" idx="10"/>
          </p:nvPr>
        </p:nvSpPr>
        <p:spPr/>
        <p:txBody>
          <a:bodyPr/>
          <a:lstStyle/>
          <a:p>
            <a:pPr>
              <a:defRPr/>
            </a:pPr>
            <a:fld id="{82315A20-D2F1-44BE-8F77-A97DD78F1A16}" type="slidenum">
              <a:rPr lang="en-US" smtClean="0"/>
              <a:pPr>
                <a:defRPr/>
              </a:pPr>
              <a:t>48</a:t>
            </a:fld>
            <a:endParaRPr lang="en-US"/>
          </a:p>
        </p:txBody>
      </p:sp>
    </p:spTree>
    <p:extLst>
      <p:ext uri="{BB962C8B-B14F-4D97-AF65-F5344CB8AC3E}">
        <p14:creationId xmlns:p14="http://schemas.microsoft.com/office/powerpoint/2010/main" val="3167967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You want to be ready anyway!</a:t>
            </a:r>
          </a:p>
        </p:txBody>
      </p:sp>
      <p:sp>
        <p:nvSpPr>
          <p:cNvPr id="4099" name="Rectangle 3"/>
          <p:cNvSpPr>
            <a:spLocks noGrp="1" noChangeArrowheads="1"/>
          </p:cNvSpPr>
          <p:nvPr>
            <p:ph idx="1"/>
          </p:nvPr>
        </p:nvSpPr>
        <p:spPr/>
        <p:txBody>
          <a:bodyPr/>
          <a:lstStyle/>
          <a:p>
            <a:r>
              <a:rPr lang="en-US" sz="3000" dirty="0" smtClean="0"/>
              <a:t>Know/meet legal and contractual requirements.</a:t>
            </a:r>
          </a:p>
          <a:p>
            <a:r>
              <a:rPr lang="en-US" sz="3000" dirty="0"/>
              <a:t>U</a:t>
            </a:r>
            <a:r>
              <a:rPr lang="en-US" sz="3000" dirty="0" smtClean="0"/>
              <a:t>se actual RSA On-Site Checklist to check center’s readiness and compliance.</a:t>
            </a:r>
          </a:p>
          <a:p>
            <a:r>
              <a:rPr lang="en-US" sz="3000" dirty="0" smtClean="0"/>
              <a:t>Download most current in PDF </a:t>
            </a:r>
            <a:r>
              <a:rPr lang="en-US" sz="3000" dirty="0"/>
              <a:t>or Word from </a:t>
            </a:r>
            <a:r>
              <a:rPr lang="en-US" b="1" dirty="0"/>
              <a:t>http://</a:t>
            </a:r>
            <a:r>
              <a:rPr lang="en-US" b="1" dirty="0" smtClean="0"/>
              <a:t>rsa.ed.gov/display.cfm?pageid=394 </a:t>
            </a:r>
          </a:p>
          <a:p>
            <a:r>
              <a:rPr lang="en-US" sz="3000" dirty="0" smtClean="0"/>
              <a:t>This is the same form the onsite reviewers will use to document compliance.</a:t>
            </a:r>
          </a:p>
          <a:p>
            <a:r>
              <a:rPr lang="en-US" sz="3000" dirty="0" smtClean="0"/>
              <a:t>RSA provides about 30 days notice before actual onsite review.</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4</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52400" y="152400"/>
            <a:ext cx="8458200" cy="563562"/>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As you review, collect and organize</a:t>
            </a:r>
          </a:p>
        </p:txBody>
      </p:sp>
      <p:sp>
        <p:nvSpPr>
          <p:cNvPr id="4099" name="Rectangle 3"/>
          <p:cNvSpPr>
            <a:spLocks noGrp="1" noChangeArrowheads="1"/>
          </p:cNvSpPr>
          <p:nvPr>
            <p:ph idx="1"/>
          </p:nvPr>
        </p:nvSpPr>
        <p:spPr>
          <a:xfrm>
            <a:off x="304800" y="838200"/>
            <a:ext cx="8686800" cy="5486400"/>
          </a:xfrm>
        </p:spPr>
        <p:txBody>
          <a:bodyPr/>
          <a:lstStyle/>
          <a:p>
            <a:r>
              <a:rPr lang="en-US" b="1" dirty="0" smtClean="0"/>
              <a:t>Don’t</a:t>
            </a:r>
            <a:r>
              <a:rPr lang="en-US" dirty="0" smtClean="0"/>
              <a:t> just go down the checklist and mark it.</a:t>
            </a:r>
          </a:p>
          <a:p>
            <a:r>
              <a:rPr lang="en-US" b="1" dirty="0" smtClean="0"/>
              <a:t>Do</a:t>
            </a:r>
            <a:r>
              <a:rPr lang="en-US" dirty="0" smtClean="0"/>
              <a:t> actually locate the document or person who has the proof that you meet the item. </a:t>
            </a:r>
          </a:p>
          <a:p>
            <a:r>
              <a:rPr lang="en-US" b="1" dirty="0" smtClean="0"/>
              <a:t>Do</a:t>
            </a:r>
            <a:r>
              <a:rPr lang="en-US" dirty="0" smtClean="0"/>
              <a:t> write that on your checklist so that you don’t forget where you found the proof.</a:t>
            </a:r>
          </a:p>
          <a:p>
            <a:r>
              <a:rPr lang="en-US" b="1" dirty="0" smtClean="0"/>
              <a:t>Do</a:t>
            </a:r>
            <a:r>
              <a:rPr lang="en-US" dirty="0" smtClean="0">
                <a:solidFill>
                  <a:srgbClr val="C00000"/>
                </a:solidFill>
              </a:rPr>
              <a:t> </a:t>
            </a:r>
            <a:r>
              <a:rPr lang="en-US" dirty="0" smtClean="0"/>
              <a:t>organize the papers that will document your compliance in each area.</a:t>
            </a:r>
          </a:p>
          <a:p>
            <a:pPr lvl="1"/>
            <a:r>
              <a:rPr lang="en-US" sz="2800" b="1" i="1" dirty="0" smtClean="0">
                <a:solidFill>
                  <a:srgbClr val="A50021"/>
                </a:solidFill>
              </a:rPr>
              <a:t>Presenter TIP:</a:t>
            </a:r>
            <a:r>
              <a:rPr lang="en-US" sz="2800" i="1" dirty="0" smtClean="0">
                <a:solidFill>
                  <a:srgbClr val="A50021"/>
                </a:solidFill>
              </a:rPr>
              <a:t> </a:t>
            </a:r>
            <a:r>
              <a:rPr lang="en-US" sz="2800" dirty="0"/>
              <a:t>M</a:t>
            </a:r>
            <a:r>
              <a:rPr lang="en-US" sz="2800" dirty="0" smtClean="0"/>
              <a:t>ake a folder for each compliance item and copy the documents or comments into folders.</a:t>
            </a:r>
          </a:p>
          <a:p>
            <a:r>
              <a:rPr lang="en-US" b="1" dirty="0" smtClean="0"/>
              <a:t>Do</a:t>
            </a:r>
            <a:r>
              <a:rPr lang="en-US" dirty="0" smtClean="0">
                <a:solidFill>
                  <a:srgbClr val="C00000"/>
                </a:solidFill>
              </a:rPr>
              <a:t> </a:t>
            </a:r>
            <a:r>
              <a:rPr lang="en-US" dirty="0" smtClean="0"/>
              <a:t>identify who can be interviewed related to this information. </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5</a:t>
            </a:fld>
            <a:endParaRPr lang="en-US"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 y="533400"/>
            <a:ext cx="8458200" cy="533400"/>
          </a:xfrm>
          <a:noFill/>
          <a:extLst>
            <a:ext uri="{909E8E84-426E-40DD-AFC4-6F175D3DCCD1}">
              <a14:hiddenFill xmlns:a14="http://schemas.microsoft.com/office/drawing/2010/main">
                <a:solidFill>
                  <a:srgbClr val="FFFFFF"/>
                </a:solidFill>
              </a14:hiddenFill>
            </a:ext>
          </a:extLst>
        </p:spPr>
        <p:txBody>
          <a:bodyPr/>
          <a:lstStyle/>
          <a:p>
            <a:r>
              <a:rPr lang="en-US" dirty="0" smtClean="0">
                <a:effectLst/>
              </a:rPr>
              <a:t>You won’t have to share your own review</a:t>
            </a:r>
          </a:p>
        </p:txBody>
      </p:sp>
      <p:sp>
        <p:nvSpPr>
          <p:cNvPr id="4099" name="Rectangle 3"/>
          <p:cNvSpPr>
            <a:spLocks noGrp="1" noChangeArrowheads="1"/>
          </p:cNvSpPr>
          <p:nvPr>
            <p:ph idx="1"/>
          </p:nvPr>
        </p:nvSpPr>
        <p:spPr>
          <a:xfrm>
            <a:off x="228600" y="1219200"/>
            <a:ext cx="8839200" cy="5334000"/>
          </a:xfrm>
        </p:spPr>
        <p:txBody>
          <a:bodyPr/>
          <a:lstStyle/>
          <a:p>
            <a:r>
              <a:rPr lang="en-US" dirty="0" smtClean="0"/>
              <a:t>If you identify areas where you need to improve or where you do not meet the requirements, develop a </a:t>
            </a:r>
            <a:r>
              <a:rPr lang="en-US" b="1" dirty="0" smtClean="0"/>
              <a:t>plan of action</a:t>
            </a:r>
            <a:r>
              <a:rPr lang="en-US" dirty="0" smtClean="0"/>
              <a:t>.</a:t>
            </a:r>
          </a:p>
          <a:p>
            <a:r>
              <a:rPr lang="en-US" dirty="0" smtClean="0"/>
              <a:t>Assign the things that must be done, set a target date, and </a:t>
            </a:r>
            <a:r>
              <a:rPr lang="en-US" b="1" dirty="0" smtClean="0"/>
              <a:t>CHECK BACK</a:t>
            </a:r>
            <a:r>
              <a:rPr lang="en-US" dirty="0" smtClean="0">
                <a:solidFill>
                  <a:srgbClr val="C00000"/>
                </a:solidFill>
              </a:rPr>
              <a:t> </a:t>
            </a:r>
            <a:r>
              <a:rPr lang="en-US" dirty="0" smtClean="0"/>
              <a:t>to make sure the work is completed.</a:t>
            </a:r>
          </a:p>
          <a:p>
            <a:r>
              <a:rPr lang="en-US" b="1" dirty="0" smtClean="0"/>
              <a:t>Add</a:t>
            </a:r>
            <a:r>
              <a:rPr lang="en-US" dirty="0" smtClean="0"/>
              <a:t> additional information developed/ collected to your </a:t>
            </a:r>
            <a:r>
              <a:rPr lang="en-US" b="1" dirty="0" smtClean="0"/>
              <a:t>resources</a:t>
            </a:r>
            <a:r>
              <a:rPr lang="en-US" dirty="0" smtClean="0">
                <a:solidFill>
                  <a:srgbClr val="C00000"/>
                </a:solidFill>
              </a:rPr>
              <a:t> </a:t>
            </a:r>
            <a:r>
              <a:rPr lang="en-US" dirty="0" smtClean="0"/>
              <a:t>files for review during an on-site visit, or your next internal one. </a:t>
            </a:r>
          </a:p>
          <a:p>
            <a:r>
              <a:rPr lang="en-US" b="1" dirty="0" smtClean="0"/>
              <a:t>Update the checklist </a:t>
            </a:r>
            <a:r>
              <a:rPr lang="en-US" dirty="0" smtClean="0"/>
              <a:t>as a tracking document. Doesn’t have to be pretty, just functional.</a:t>
            </a:r>
          </a:p>
        </p:txBody>
      </p:sp>
      <p:sp>
        <p:nvSpPr>
          <p:cNvPr id="410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ACE0FF-6355-473B-B7C9-98A77B19CFCE}" type="slidenum">
              <a:rPr lang="en-US" smtClean="0"/>
              <a:pPr eaLnBrk="1" hangingPunct="1"/>
              <a:t>6</a:t>
            </a:fld>
            <a:endParaRPr lang="en-US" dirty="0" smtClean="0"/>
          </a:p>
        </p:txBody>
      </p:sp>
    </p:spTree>
    <p:extLst>
      <p:ext uri="{BB962C8B-B14F-4D97-AF65-F5344CB8AC3E}">
        <p14:creationId xmlns:p14="http://schemas.microsoft.com/office/powerpoint/2010/main" val="252989577"/>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You will be asked to gather documents</a:t>
            </a:r>
            <a:endParaRPr lang="en-US" dirty="0">
              <a:effectLst/>
            </a:endParaRPr>
          </a:p>
        </p:txBody>
      </p:sp>
      <p:sp>
        <p:nvSpPr>
          <p:cNvPr id="3" name="Content Placeholder 2"/>
          <p:cNvSpPr>
            <a:spLocks noGrp="1"/>
          </p:cNvSpPr>
          <p:nvPr>
            <p:ph idx="1"/>
          </p:nvPr>
        </p:nvSpPr>
        <p:spPr>
          <a:xfrm>
            <a:off x="304800" y="1066800"/>
            <a:ext cx="8610600" cy="5181600"/>
          </a:xfrm>
        </p:spPr>
        <p:txBody>
          <a:bodyPr/>
          <a:lstStyle/>
          <a:p>
            <a:pPr marL="0" indent="0" algn="ctr">
              <a:buNone/>
            </a:pPr>
            <a:r>
              <a:rPr lang="en-US" sz="2700" b="1" i="1" dirty="0" smtClean="0">
                <a:solidFill>
                  <a:srgbClr val="C00000"/>
                </a:solidFill>
              </a:rPr>
              <a:t>Presenter TIPS</a:t>
            </a:r>
          </a:p>
          <a:p>
            <a:r>
              <a:rPr lang="en-US" sz="2700" dirty="0" smtClean="0"/>
              <a:t>One or more of your reviewers may need an </a:t>
            </a:r>
            <a:r>
              <a:rPr lang="en-US" sz="2700" dirty="0" smtClean="0">
                <a:solidFill>
                  <a:srgbClr val="A50021"/>
                </a:solidFill>
              </a:rPr>
              <a:t>alternate format or other reasonable accommodation </a:t>
            </a:r>
            <a:r>
              <a:rPr lang="en-US" sz="2700" dirty="0" smtClean="0"/>
              <a:t>to access documents.</a:t>
            </a:r>
          </a:p>
          <a:p>
            <a:r>
              <a:rPr lang="en-US" sz="2700" dirty="0" smtClean="0">
                <a:solidFill>
                  <a:srgbClr val="A50021"/>
                </a:solidFill>
              </a:rPr>
              <a:t>Copy documents multiple times </a:t>
            </a:r>
            <a:r>
              <a:rPr lang="en-US" sz="2700" dirty="0" smtClean="0"/>
              <a:t>if you set up files for each review area or item.</a:t>
            </a:r>
          </a:p>
          <a:p>
            <a:r>
              <a:rPr lang="en-US" sz="2700" dirty="0" smtClean="0">
                <a:solidFill>
                  <a:srgbClr val="A50021"/>
                </a:solidFill>
              </a:rPr>
              <a:t>Highlight </a:t>
            </a:r>
            <a:r>
              <a:rPr lang="en-US" sz="2700" dirty="0" smtClean="0"/>
              <a:t>specific wording to show you meet the requirement. For example, in the folder on consumer control, highlight the bylaws provision stating that 51% of your board have a significant disability. Also include highlighted policy, roster w/ disability status, and board self-disclosure forms.</a:t>
            </a:r>
            <a:endParaRPr lang="en-US" sz="2700"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7</a:t>
            </a:fld>
            <a:endParaRPr lang="en-US"/>
          </a:p>
        </p:txBody>
      </p:sp>
    </p:spTree>
    <p:extLst>
      <p:ext uri="{BB962C8B-B14F-4D97-AF65-F5344CB8AC3E}">
        <p14:creationId xmlns:p14="http://schemas.microsoft.com/office/powerpoint/2010/main" val="4107915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153400" cy="609600"/>
          </a:xfrm>
        </p:spPr>
        <p:txBody>
          <a:bodyPr/>
          <a:lstStyle/>
          <a:p>
            <a:r>
              <a:rPr lang="en-US" dirty="0" smtClean="0">
                <a:effectLst/>
              </a:rPr>
              <a:t>Think about who will be good to interview</a:t>
            </a:r>
            <a:endParaRPr lang="en-US" dirty="0">
              <a:effectLst/>
            </a:endParaRPr>
          </a:p>
        </p:txBody>
      </p:sp>
      <p:sp>
        <p:nvSpPr>
          <p:cNvPr id="3" name="Content Placeholder 2"/>
          <p:cNvSpPr>
            <a:spLocks noGrp="1"/>
          </p:cNvSpPr>
          <p:nvPr>
            <p:ph idx="1"/>
          </p:nvPr>
        </p:nvSpPr>
        <p:spPr>
          <a:xfrm>
            <a:off x="304800" y="1295400"/>
            <a:ext cx="8763000" cy="5105400"/>
          </a:xfrm>
        </p:spPr>
        <p:txBody>
          <a:bodyPr/>
          <a:lstStyle/>
          <a:p>
            <a:r>
              <a:rPr lang="en-US" b="1" dirty="0" smtClean="0"/>
              <a:t>Board chair</a:t>
            </a:r>
            <a:r>
              <a:rPr lang="en-US" dirty="0" smtClean="0"/>
              <a:t>, but there may also be other board </a:t>
            </a:r>
            <a:r>
              <a:rPr lang="en-US" b="1" dirty="0" smtClean="0"/>
              <a:t>members</a:t>
            </a:r>
            <a:r>
              <a:rPr lang="en-US" dirty="0" smtClean="0"/>
              <a:t> who have specific history or expertise you want to share. More can come to the orientation and talk to the survey team.</a:t>
            </a:r>
          </a:p>
          <a:p>
            <a:r>
              <a:rPr lang="en-US" dirty="0" smtClean="0"/>
              <a:t>If you use an </a:t>
            </a:r>
            <a:r>
              <a:rPr lang="en-US" b="1" dirty="0" smtClean="0"/>
              <a:t>outside accountant </a:t>
            </a:r>
            <a:r>
              <a:rPr lang="en-US" dirty="0" smtClean="0"/>
              <a:t>for some of your financial processes, they should be available.</a:t>
            </a:r>
          </a:p>
          <a:p>
            <a:r>
              <a:rPr lang="en-US" dirty="0" smtClean="0"/>
              <a:t>Consider inviting </a:t>
            </a:r>
            <a:r>
              <a:rPr lang="en-US" b="1" dirty="0" smtClean="0"/>
              <a:t>consumers</a:t>
            </a:r>
            <a:r>
              <a:rPr lang="en-US" dirty="0" smtClean="0"/>
              <a:t> who most “get” the philosophy, who can express different service options and who demonstrate the range of services, disabilities and ethnic communities.</a:t>
            </a:r>
          </a:p>
          <a:p>
            <a:r>
              <a:rPr lang="en-US" dirty="0" smtClean="0"/>
              <a:t>Who </a:t>
            </a:r>
            <a:r>
              <a:rPr lang="en-US" b="1" dirty="0" smtClean="0"/>
              <a:t>understands the data </a:t>
            </a:r>
            <a:r>
              <a:rPr lang="en-US" dirty="0" smtClean="0"/>
              <a:t>used in 704 report?</a:t>
            </a:r>
            <a:endParaRPr lang="en-US" dirty="0"/>
          </a:p>
        </p:txBody>
      </p:sp>
      <p:sp>
        <p:nvSpPr>
          <p:cNvPr id="4" name="Slide Number Placeholder 3"/>
          <p:cNvSpPr>
            <a:spLocks noGrp="1"/>
          </p:cNvSpPr>
          <p:nvPr>
            <p:ph type="sldNum" sz="quarter" idx="10"/>
          </p:nvPr>
        </p:nvSpPr>
        <p:spPr/>
        <p:txBody>
          <a:bodyPr/>
          <a:lstStyle/>
          <a:p>
            <a:pPr>
              <a:defRPr/>
            </a:pPr>
            <a:fld id="{82315A20-D2F1-44BE-8F77-A97DD78F1A16}" type="slidenum">
              <a:rPr lang="en-US" smtClean="0"/>
              <a:pPr>
                <a:defRPr/>
              </a:pPr>
              <a:t>8</a:t>
            </a:fld>
            <a:endParaRPr lang="en-US"/>
          </a:p>
        </p:txBody>
      </p:sp>
    </p:spTree>
    <p:extLst>
      <p:ext uri="{BB962C8B-B14F-4D97-AF65-F5344CB8AC3E}">
        <p14:creationId xmlns:p14="http://schemas.microsoft.com/office/powerpoint/2010/main" val="2020649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2844</TotalTime>
  <Words>2802</Words>
  <Application>Microsoft Office PowerPoint</Application>
  <PresentationFormat>On-screen Show (4:3)</PresentationFormat>
  <Paragraphs>344</Paragraphs>
  <Slides>49</Slides>
  <Notes>32</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Default Design</vt:lpstr>
      <vt:lpstr>CIL-NET Presents… A National Teleconference &amp; Webinar</vt:lpstr>
      <vt:lpstr>CIL-NET Presents… A National Teleconference &amp; Webinar</vt:lpstr>
      <vt:lpstr>Why use and know RSA’s review tool?</vt:lpstr>
      <vt:lpstr>RSA increasing the number of reviews?</vt:lpstr>
      <vt:lpstr>You want to be ready anyway!</vt:lpstr>
      <vt:lpstr>As you review, collect and organize</vt:lpstr>
      <vt:lpstr>You won’t have to share your own review</vt:lpstr>
      <vt:lpstr>You will be asked to gather documents</vt:lpstr>
      <vt:lpstr>Think about who will be good to interview</vt:lpstr>
      <vt:lpstr>Legal documents for review</vt:lpstr>
      <vt:lpstr>A Presenter TIP about that original application..</vt:lpstr>
      <vt:lpstr>Organizational documents </vt:lpstr>
      <vt:lpstr>Organizational documents, cont’d.</vt:lpstr>
      <vt:lpstr>Other records</vt:lpstr>
      <vt:lpstr>Review of the Consumer Service Record</vt:lpstr>
      <vt:lpstr>Another good tip</vt:lpstr>
      <vt:lpstr>Questions &amp; Answers</vt:lpstr>
      <vt:lpstr>From here on—actual checklist items</vt:lpstr>
      <vt:lpstr>I. Grantee is an Eligible Agency</vt:lpstr>
      <vt:lpstr>Evaluation Standard 1—IL Philosophy</vt:lpstr>
      <vt:lpstr>Verification Checklist Items</vt:lpstr>
      <vt:lpstr>Verification, cont’d.</vt:lpstr>
      <vt:lpstr>Self-help and Self-advocacy</vt:lpstr>
      <vt:lpstr>Development of Peer Relationship and Peer Role Models</vt:lpstr>
      <vt:lpstr>Equal Access</vt:lpstr>
      <vt:lpstr>Advocates for and conducts activities  that promote equal access</vt:lpstr>
      <vt:lpstr>Questions &amp; Answers</vt:lpstr>
      <vt:lpstr>Evaluation Standard 2 –  Provision of Services</vt:lpstr>
      <vt:lpstr>Evidence that services are cross-disability</vt:lpstr>
      <vt:lpstr>Evaluation Standard 3 –  Independent Living Goals</vt:lpstr>
      <vt:lpstr>Evidence regarding IL Goals</vt:lpstr>
      <vt:lpstr>Consumer Record Review</vt:lpstr>
      <vt:lpstr>Consumer Service Record, cont’d.</vt:lpstr>
      <vt:lpstr>Specifics about ILPs…</vt:lpstr>
      <vt:lpstr>From actual compliance reviews…</vt:lpstr>
      <vt:lpstr>Presenter TIP:  Documentation is a legal requirement</vt:lpstr>
      <vt:lpstr>You are required to have paper copies of:</vt:lpstr>
      <vt:lpstr>Questions &amp; Answers</vt:lpstr>
      <vt:lpstr>Evaluation Standard 4 –  Community Options</vt:lpstr>
      <vt:lpstr>Evidence of compliance for  Indicator 4</vt:lpstr>
      <vt:lpstr>Evaluation Standard 5 – Core Services</vt:lpstr>
      <vt:lpstr>Presenter TIP  re: proving the four core services…</vt:lpstr>
      <vt:lpstr>Four core services include…</vt:lpstr>
      <vt:lpstr>Other Independent Living Services…</vt:lpstr>
      <vt:lpstr>Evaluation Standard 6 –  Resource Development Activities</vt:lpstr>
      <vt:lpstr>Questions &amp; Answers</vt:lpstr>
      <vt:lpstr>For more information</vt:lpstr>
      <vt:lpstr>Wrap Up and Evaluation</vt:lpstr>
      <vt:lpstr>CIL-NET Attribution</vt:lpstr>
    </vt:vector>
  </TitlesOfParts>
  <Company>Tirr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Eubanks, Carol</cp:lastModifiedBy>
  <cp:revision>163</cp:revision>
  <cp:lastPrinted>2011-11-29T13:33:09Z</cp:lastPrinted>
  <dcterms:created xsi:type="dcterms:W3CDTF">2011-01-05T14:17:40Z</dcterms:created>
  <dcterms:modified xsi:type="dcterms:W3CDTF">2013-04-23T18:48:27Z</dcterms:modified>
</cp:coreProperties>
</file>