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7"/>
  </p:notesMasterIdLst>
  <p:handoutMasterIdLst>
    <p:handoutMasterId r:id="rId38"/>
  </p:handoutMasterIdLst>
  <p:sldIdLst>
    <p:sldId id="584" r:id="rId2"/>
    <p:sldId id="621" r:id="rId3"/>
    <p:sldId id="585" r:id="rId4"/>
    <p:sldId id="586" r:id="rId5"/>
    <p:sldId id="587" r:id="rId6"/>
    <p:sldId id="588" r:id="rId7"/>
    <p:sldId id="589" r:id="rId8"/>
    <p:sldId id="590" r:id="rId9"/>
    <p:sldId id="591" r:id="rId10"/>
    <p:sldId id="592" r:id="rId11"/>
    <p:sldId id="593" r:id="rId12"/>
    <p:sldId id="594" r:id="rId13"/>
    <p:sldId id="595" r:id="rId14"/>
    <p:sldId id="596" r:id="rId15"/>
    <p:sldId id="597" r:id="rId16"/>
    <p:sldId id="598" r:id="rId17"/>
    <p:sldId id="599" r:id="rId18"/>
    <p:sldId id="620" r:id="rId19"/>
    <p:sldId id="601" r:id="rId20"/>
    <p:sldId id="602" r:id="rId21"/>
    <p:sldId id="617" r:id="rId22"/>
    <p:sldId id="603" r:id="rId23"/>
    <p:sldId id="604" r:id="rId24"/>
    <p:sldId id="605" r:id="rId25"/>
    <p:sldId id="606" r:id="rId26"/>
    <p:sldId id="618" r:id="rId27"/>
    <p:sldId id="607" r:id="rId28"/>
    <p:sldId id="608" r:id="rId29"/>
    <p:sldId id="609" r:id="rId30"/>
    <p:sldId id="610" r:id="rId31"/>
    <p:sldId id="619" r:id="rId32"/>
    <p:sldId id="612" r:id="rId33"/>
    <p:sldId id="613" r:id="rId34"/>
    <p:sldId id="614" r:id="rId35"/>
    <p:sldId id="615" r:id="rId36"/>
  </p:sldIdLst>
  <p:sldSz cx="9144000" cy="6858000" type="screen4x3"/>
  <p:notesSz cx="7010400" cy="92964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78584" autoAdjust="0"/>
  </p:normalViewPr>
  <p:slideViewPr>
    <p:cSldViewPr>
      <p:cViewPr>
        <p:scale>
          <a:sx n="66" d="100"/>
          <a:sy n="66" d="100"/>
        </p:scale>
        <p:origin x="-3084" y="-1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83B9E88-E598-4BCF-ADED-8C7C30D93124}" type="datetimeFigureOut">
              <a:rPr lang="en-US"/>
              <a:pPr>
                <a:defRPr/>
              </a:pPr>
              <a:t>5/8/2013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89450F6-47C0-44C4-85E6-E01120A4520D}" type="slidenum">
              <a:rPr lang="en-US"/>
              <a:pPr>
                <a:defRPr/>
              </a:pPr>
              <a:t>‹#›</a:t>
            </a:fld>
            <a:endParaRPr lang="en-US"/>
          </a:p>
        </p:txBody>
      </p:sp>
    </p:spTree>
    <p:extLst>
      <p:ext uri="{BB962C8B-B14F-4D97-AF65-F5344CB8AC3E}">
        <p14:creationId xmlns:p14="http://schemas.microsoft.com/office/powerpoint/2010/main" val="20454758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206A3BA0-9DA0-4552-95A7-28AD8FB01059}" type="slidenum">
              <a:rPr lang="en-US"/>
              <a:pPr>
                <a:defRPr/>
              </a:pPr>
              <a:t>‹#›</a:t>
            </a:fld>
            <a:endParaRPr lang="en-US"/>
          </a:p>
        </p:txBody>
      </p:sp>
    </p:spTree>
    <p:extLst>
      <p:ext uri="{BB962C8B-B14F-4D97-AF65-F5344CB8AC3E}">
        <p14:creationId xmlns:p14="http://schemas.microsoft.com/office/powerpoint/2010/main" val="32628547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5125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5125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8990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85278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17</a:t>
            </a:fld>
            <a:endParaRPr lang="en-US" sz="1200">
              <a:cs typeface="Arial" charset="0"/>
            </a:endParaRPr>
          </a:p>
        </p:txBody>
      </p:sp>
    </p:spTree>
    <p:extLst>
      <p:ext uri="{BB962C8B-B14F-4D97-AF65-F5344CB8AC3E}">
        <p14:creationId xmlns:p14="http://schemas.microsoft.com/office/powerpoint/2010/main" val="247089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31</a:t>
            </a:fld>
            <a:endParaRPr lang="en-US" sz="1200">
              <a:cs typeface="Arial" charset="0"/>
            </a:endParaRPr>
          </a:p>
        </p:txBody>
      </p:sp>
    </p:spTree>
    <p:extLst>
      <p:ext uri="{BB962C8B-B14F-4D97-AF65-F5344CB8AC3E}">
        <p14:creationId xmlns:p14="http://schemas.microsoft.com/office/powerpoint/2010/main" val="996366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Tree>
    <p:extLst>
      <p:ext uri="{BB962C8B-B14F-4D97-AF65-F5344CB8AC3E}">
        <p14:creationId xmlns:p14="http://schemas.microsoft.com/office/powerpoint/2010/main" val="405210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6E69643-8B5E-4756-AD0C-D9684FAE0453}" type="slidenum">
              <a:rPr lang="en-US"/>
              <a:pPr>
                <a:defRPr/>
              </a:pPr>
              <a:t>‹#›</a:t>
            </a:fld>
            <a:endParaRPr lang="en-US"/>
          </a:p>
        </p:txBody>
      </p:sp>
    </p:spTree>
    <p:extLst>
      <p:ext uri="{BB962C8B-B14F-4D97-AF65-F5344CB8AC3E}">
        <p14:creationId xmlns:p14="http://schemas.microsoft.com/office/powerpoint/2010/main" val="333707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2AE2DBC-AF95-4664-9381-FC267726E730}" type="slidenum">
              <a:rPr lang="en-US"/>
              <a:pPr>
                <a:defRPr/>
              </a:pPr>
              <a:t>‹#›</a:t>
            </a:fld>
            <a:endParaRPr lang="en-US"/>
          </a:p>
        </p:txBody>
      </p:sp>
    </p:spTree>
    <p:extLst>
      <p:ext uri="{BB962C8B-B14F-4D97-AF65-F5344CB8AC3E}">
        <p14:creationId xmlns:p14="http://schemas.microsoft.com/office/powerpoint/2010/main" val="308755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0BF896-C933-487C-ABE6-8A6F554BAA00}" type="slidenum">
              <a:rPr lang="en-US"/>
              <a:pPr>
                <a:defRPr/>
              </a:pPr>
              <a:t>‹#›</a:t>
            </a:fld>
            <a:endParaRPr lang="en-US"/>
          </a:p>
        </p:txBody>
      </p:sp>
    </p:spTree>
    <p:extLst>
      <p:ext uri="{BB962C8B-B14F-4D97-AF65-F5344CB8AC3E}">
        <p14:creationId xmlns:p14="http://schemas.microsoft.com/office/powerpoint/2010/main" val="201583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315A20-D2F1-44BE-8F77-A97DD78F1A16}" type="slidenum">
              <a:rPr lang="en-US"/>
              <a:pPr>
                <a:defRPr/>
              </a:pPr>
              <a:t>‹#›</a:t>
            </a:fld>
            <a:endParaRPr lang="en-US"/>
          </a:p>
        </p:txBody>
      </p:sp>
    </p:spTree>
    <p:extLst>
      <p:ext uri="{BB962C8B-B14F-4D97-AF65-F5344CB8AC3E}">
        <p14:creationId xmlns:p14="http://schemas.microsoft.com/office/powerpoint/2010/main" val="345268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469BE55-450C-4996-A30B-0152C2B21A5D}" type="slidenum">
              <a:rPr lang="en-US"/>
              <a:pPr>
                <a:defRPr/>
              </a:pPr>
              <a:t>‹#›</a:t>
            </a:fld>
            <a:endParaRPr lang="en-US"/>
          </a:p>
        </p:txBody>
      </p:sp>
    </p:spTree>
    <p:extLst>
      <p:ext uri="{BB962C8B-B14F-4D97-AF65-F5344CB8AC3E}">
        <p14:creationId xmlns:p14="http://schemas.microsoft.com/office/powerpoint/2010/main" val="228542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EDBD5B2-126F-4B80-8D05-7A5E3DC0D259}" type="slidenum">
              <a:rPr lang="en-US"/>
              <a:pPr>
                <a:defRPr/>
              </a:pPr>
              <a:t>‹#›</a:t>
            </a:fld>
            <a:endParaRPr lang="en-US"/>
          </a:p>
        </p:txBody>
      </p:sp>
    </p:spTree>
    <p:extLst>
      <p:ext uri="{BB962C8B-B14F-4D97-AF65-F5344CB8AC3E}">
        <p14:creationId xmlns:p14="http://schemas.microsoft.com/office/powerpoint/2010/main" val="221225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EF77B2A-1154-4BE9-9284-A4F1AF61D81F}" type="slidenum">
              <a:rPr lang="en-US"/>
              <a:pPr>
                <a:defRPr/>
              </a:pPr>
              <a:t>‹#›</a:t>
            </a:fld>
            <a:endParaRPr lang="en-US"/>
          </a:p>
        </p:txBody>
      </p:sp>
    </p:spTree>
    <p:extLst>
      <p:ext uri="{BB962C8B-B14F-4D97-AF65-F5344CB8AC3E}">
        <p14:creationId xmlns:p14="http://schemas.microsoft.com/office/powerpoint/2010/main" val="247695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40A8EBC-933A-4A3A-AB4C-2F4B78D988A3}" type="slidenum">
              <a:rPr lang="en-US"/>
              <a:pPr>
                <a:defRPr/>
              </a:pPr>
              <a:t>‹#›</a:t>
            </a:fld>
            <a:endParaRPr lang="en-US"/>
          </a:p>
        </p:txBody>
      </p:sp>
    </p:spTree>
    <p:extLst>
      <p:ext uri="{BB962C8B-B14F-4D97-AF65-F5344CB8AC3E}">
        <p14:creationId xmlns:p14="http://schemas.microsoft.com/office/powerpoint/2010/main" val="412621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87243C9-B22C-41A5-8134-CEAE757F6A0F}" type="slidenum">
              <a:rPr lang="en-US"/>
              <a:pPr>
                <a:defRPr/>
              </a:pPr>
              <a:t>‹#›</a:t>
            </a:fld>
            <a:endParaRPr lang="en-US"/>
          </a:p>
        </p:txBody>
      </p:sp>
    </p:spTree>
    <p:extLst>
      <p:ext uri="{BB962C8B-B14F-4D97-AF65-F5344CB8AC3E}">
        <p14:creationId xmlns:p14="http://schemas.microsoft.com/office/powerpoint/2010/main" val="363828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40216-4205-4591-B31E-101650D59227}" type="slidenum">
              <a:rPr lang="en-US"/>
              <a:pPr>
                <a:defRPr/>
              </a:pPr>
              <a:t>‹#›</a:t>
            </a:fld>
            <a:endParaRPr lang="en-US"/>
          </a:p>
        </p:txBody>
      </p:sp>
    </p:spTree>
    <p:extLst>
      <p:ext uri="{BB962C8B-B14F-4D97-AF65-F5344CB8AC3E}">
        <p14:creationId xmlns:p14="http://schemas.microsoft.com/office/powerpoint/2010/main" val="268213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DFFC05-461B-4BA7-85CE-588376208049}" type="slidenum">
              <a:rPr lang="en-US"/>
              <a:pPr>
                <a:defRPr/>
              </a:pPr>
              <a:t>‹#›</a:t>
            </a:fld>
            <a:endParaRPr lang="en-US"/>
          </a:p>
        </p:txBody>
      </p:sp>
    </p:spTree>
    <p:extLst>
      <p:ext uri="{BB962C8B-B14F-4D97-AF65-F5344CB8AC3E}">
        <p14:creationId xmlns:p14="http://schemas.microsoft.com/office/powerpoint/2010/main" val="348335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vl1pPr>
          </a:lstStyle>
          <a:p>
            <a:pPr>
              <a:defRPr/>
            </a:pPr>
            <a:fld id="{B4BC9363-572C-4ED0-A9E0-CA10B9AD580E}" type="slidenum">
              <a:rPr lang="en-US"/>
              <a:pPr>
                <a:defRPr/>
              </a:pPr>
              <a:t>‹#›</a:t>
            </a:fld>
            <a:endParaRPr lang="en-US"/>
          </a:p>
        </p:txBody>
      </p:sp>
      <p:pic>
        <p:nvPicPr>
          <p:cNvPr id="1029"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9"/>
          <p:cNvSpPr>
            <a:spLocks noChangeArrowheads="1"/>
          </p:cNvSpPr>
          <p:nvPr userDrawn="1"/>
        </p:nvSpPr>
        <p:spPr bwMode="auto">
          <a:xfrm>
            <a:off x="312057" y="6477000"/>
            <a:ext cx="4572000" cy="214312"/>
          </a:xfrm>
          <a:prstGeom prst="rect">
            <a:avLst/>
          </a:prstGeom>
          <a:noFill/>
          <a:ln w="9525">
            <a:noFill/>
            <a:miter lim="800000"/>
            <a:headEnd/>
            <a:tailEnd/>
          </a:ln>
        </p:spPr>
        <p:txBody>
          <a:bodyPr>
            <a:spAutoFit/>
          </a:bodyPr>
          <a:lstStyle/>
          <a:p>
            <a:pPr>
              <a:defRPr/>
            </a:pPr>
            <a:r>
              <a:rPr lang="en-US" sz="800" b="1" dirty="0"/>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vovici.com/wsb.dll/s/12291g53265"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6553200" y="6384925"/>
            <a:ext cx="236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9C6C6E5-6B23-4DB7-A773-345DFEC2F65F}" type="slidenum">
              <a:rPr lang="en-US" sz="800" b="1"/>
              <a:pPr algn="r" eaLnBrk="1" hangingPunct="1"/>
              <a:t>0</a:t>
            </a:fld>
            <a:endParaRPr lang="en-US" sz="800" b="1"/>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200">
                <a:solidFill>
                  <a:schemeClr val="accent2"/>
                </a:solidFill>
                <a:effectLst>
                  <a:outerShdw blurRad="38100" dist="38100" dir="2700000" algn="tl">
                    <a:srgbClr val="C0C0C0"/>
                  </a:outerShdw>
                </a:effectLst>
                <a:latin typeface="Arial Rounded MT Bold" pitchFamily="34" charset="0"/>
              </a:rPr>
              <a:t/>
            </a:r>
            <a:br>
              <a:rPr lang="en-US" sz="3200">
                <a:solidFill>
                  <a:schemeClr val="accent2"/>
                </a:solidFill>
                <a:effectLst>
                  <a:outerShdw blurRad="38100" dist="38100" dir="2700000" algn="tl">
                    <a:srgbClr val="C0C0C0"/>
                  </a:outerShdw>
                </a:effectLst>
                <a:latin typeface="Arial Rounded MT Bold" pitchFamily="34" charset="0"/>
              </a:rPr>
            </a:br>
            <a:endParaRPr lang="en-US" sz="3200">
              <a:solidFill>
                <a:schemeClr val="accent2"/>
              </a:solidFill>
              <a:effectLst>
                <a:outerShdw blurRad="38100" dist="38100" dir="2700000" algn="tl">
                  <a:srgbClr val="C0C0C0"/>
                </a:outerShdw>
              </a:effectLst>
              <a:latin typeface="Arial Rounded MT Bold" pitchFamily="34" charset="0"/>
            </a:endParaRPr>
          </a:p>
        </p:txBody>
      </p:sp>
      <p:sp>
        <p:nvSpPr>
          <p:cNvPr id="15367" name="Rectangle 7"/>
          <p:cNvSpPr>
            <a:spLocks noGrp="1" noChangeArrowheads="1"/>
          </p:cNvSpPr>
          <p:nvPr>
            <p:ph type="ctrTitle" idx="4294967295"/>
          </p:nvPr>
        </p:nvSpPr>
        <p:spPr>
          <a:xfrm>
            <a:off x="685800" y="381000"/>
            <a:ext cx="7772400" cy="1470025"/>
          </a:xfrm>
          <a:extLst/>
        </p:spPr>
        <p:txBody>
          <a:bodyPr/>
          <a:lstStyle/>
          <a:p>
            <a:pPr algn="ctr">
              <a:defRPr/>
            </a:pPr>
            <a:r>
              <a:rPr lang="en-US" sz="3600" smtClean="0"/>
              <a:t>CIL-NET Presents…</a:t>
            </a:r>
            <a:br>
              <a:rPr lang="en-US" sz="3600" smtClean="0"/>
            </a:br>
            <a:r>
              <a:rPr lang="en-US" smtClean="0"/>
              <a:t>A National Teleconference &amp; Webinar</a:t>
            </a:r>
          </a:p>
        </p:txBody>
      </p:sp>
      <p:sp>
        <p:nvSpPr>
          <p:cNvPr id="2054" name="Rectangle 8"/>
          <p:cNvSpPr>
            <a:spLocks noGrp="1" noChangeArrowheads="1"/>
          </p:cNvSpPr>
          <p:nvPr>
            <p:ph type="subTitle" idx="4294967295"/>
          </p:nvPr>
        </p:nvSpPr>
        <p:spPr>
          <a:xfrm>
            <a:off x="228600" y="1905000"/>
            <a:ext cx="8686800" cy="3886200"/>
          </a:xfrm>
        </p:spPr>
        <p:txBody>
          <a:bodyPr/>
          <a:lstStyle/>
          <a:p>
            <a:pPr marL="0" indent="0" algn="ctr">
              <a:buFontTx/>
              <a:buNone/>
            </a:pPr>
            <a:r>
              <a:rPr lang="en-US" b="1" dirty="0" smtClean="0">
                <a:solidFill>
                  <a:schemeClr val="accent6">
                    <a:lumMod val="75000"/>
                  </a:schemeClr>
                </a:solidFill>
                <a:latin typeface="+mj-lt"/>
              </a:rPr>
              <a:t>Assessing the Health of Your CIL: Preventative Management Checkup Using RSA’s Review Tool</a:t>
            </a:r>
          </a:p>
          <a:p>
            <a:pPr marL="0" indent="0" algn="ctr">
              <a:buFontTx/>
              <a:buNone/>
            </a:pPr>
            <a:endParaRPr lang="en-US" sz="800" dirty="0" smtClean="0">
              <a:solidFill>
                <a:schemeClr val="accent6">
                  <a:lumMod val="75000"/>
                </a:schemeClr>
              </a:solidFill>
              <a:latin typeface="Arial Rounded MT Bold" pitchFamily="34" charset="0"/>
            </a:endParaRPr>
          </a:p>
          <a:p>
            <a:pPr marL="0" indent="0" algn="ctr">
              <a:buFontTx/>
              <a:buNone/>
            </a:pPr>
            <a:r>
              <a:rPr lang="en-US" sz="2400" b="1" i="1" dirty="0" smtClean="0">
                <a:solidFill>
                  <a:schemeClr val="accent6">
                    <a:lumMod val="75000"/>
                  </a:schemeClr>
                </a:solidFill>
                <a:latin typeface="Arial Rounded MT Bold" pitchFamily="34" charset="0"/>
              </a:rPr>
              <a:t>Part 2: Administrative/Fiscal Review</a:t>
            </a:r>
          </a:p>
          <a:p>
            <a:pPr marL="0" indent="0" algn="ctr">
              <a:buFontTx/>
              <a:buNone/>
            </a:pPr>
            <a:endParaRPr lang="en-US" sz="800" dirty="0" smtClean="0">
              <a:solidFill>
                <a:schemeClr val="accent2"/>
              </a:solidFill>
              <a:latin typeface="Arial Rounded MT Bold" pitchFamily="34" charset="0"/>
            </a:endParaRPr>
          </a:p>
          <a:p>
            <a:pPr marL="0" indent="0" algn="ctr">
              <a:buFontTx/>
              <a:buNone/>
            </a:pPr>
            <a:r>
              <a:rPr lang="en-US" sz="2400" dirty="0" smtClean="0">
                <a:solidFill>
                  <a:schemeClr val="accent2"/>
                </a:solidFill>
                <a:latin typeface="Arial Rounded MT Bold" pitchFamily="34" charset="0"/>
              </a:rPr>
              <a:t>May 8, 2013</a:t>
            </a:r>
          </a:p>
          <a:p>
            <a:pPr marL="0" indent="0" algn="ctr">
              <a:buFontTx/>
              <a:buNone/>
            </a:pPr>
            <a:r>
              <a:rPr lang="en-US" sz="2400" dirty="0" smtClean="0">
                <a:solidFill>
                  <a:schemeClr val="accent2"/>
                </a:solidFill>
                <a:latin typeface="Arial Rounded MT Bold" pitchFamily="34" charset="0"/>
              </a:rPr>
              <a:t>3:00 PM – 4:30 PM EDT</a:t>
            </a:r>
          </a:p>
          <a:p>
            <a:pPr marL="0" indent="0" algn="ctr">
              <a:buFontTx/>
              <a:buNone/>
            </a:pPr>
            <a:endParaRPr lang="en-US" sz="2400" i="1" dirty="0" smtClean="0">
              <a:solidFill>
                <a:schemeClr val="accent2"/>
              </a:solidFill>
              <a:latin typeface="Arial Rounded MT Bold" pitchFamily="34" charset="0"/>
            </a:endParaRPr>
          </a:p>
          <a:p>
            <a:pPr marL="0" indent="0" algn="ctr">
              <a:buFontTx/>
              <a:buNone/>
            </a:pPr>
            <a:r>
              <a:rPr lang="en-US" sz="2400" i="1" dirty="0" smtClean="0">
                <a:solidFill>
                  <a:schemeClr val="accent2"/>
                </a:solidFill>
                <a:latin typeface="Arial Rounded MT Bold" pitchFamily="34" charset="0"/>
              </a:rPr>
              <a:t>Presenter:</a:t>
            </a:r>
          </a:p>
          <a:p>
            <a:pPr marL="0" indent="0" algn="ctr">
              <a:buFontTx/>
              <a:buNone/>
            </a:pPr>
            <a:r>
              <a:rPr lang="en-US" sz="2400" i="1" dirty="0" smtClean="0">
                <a:solidFill>
                  <a:schemeClr val="accent2"/>
                </a:solidFill>
                <a:latin typeface="Arial Rounded MT Bold" pitchFamily="34" charset="0"/>
              </a:rPr>
              <a:t>Paula McElwee</a:t>
            </a:r>
          </a:p>
          <a:p>
            <a:pPr marL="0" indent="0" algn="ctr">
              <a:buFontTx/>
              <a:buNone/>
            </a:pPr>
            <a:endParaRPr lang="en-US" sz="2400" b="1" i="1" dirty="0" smtClean="0">
              <a:solidFill>
                <a:schemeClr val="accent2"/>
              </a:solidFill>
              <a:latin typeface="Arial Rounded MT Bold" pitchFamily="34" charset="0"/>
            </a:endParaRPr>
          </a:p>
        </p:txBody>
      </p:sp>
      <p:sp>
        <p:nvSpPr>
          <p:cNvPr id="205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F2D4D-FC01-4084-902F-FD5FD9367A55}" type="slidenum">
              <a:rPr lang="en-US" smtClean="0"/>
              <a:pPr eaLnBrk="1" hangingPunct="1"/>
              <a:t>0</a:t>
            </a:fld>
            <a:endParaRPr lang="en-US" smtClean="0"/>
          </a:p>
        </p:txBody>
      </p:sp>
    </p:spTree>
    <p:extLst>
      <p:ext uri="{BB962C8B-B14F-4D97-AF65-F5344CB8AC3E}">
        <p14:creationId xmlns:p14="http://schemas.microsoft.com/office/powerpoint/2010/main" val="302397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01000" cy="792162"/>
          </a:xfrm>
        </p:spPr>
        <p:txBody>
          <a:bodyPr/>
          <a:lstStyle/>
          <a:p>
            <a:pPr eaLnBrk="1" hangingPunct="1">
              <a:defRPr/>
            </a:pPr>
            <a:r>
              <a:rPr lang="en-US" dirty="0" smtClean="0">
                <a:effectLst/>
              </a:rPr>
              <a:t>Organizational and Personnel Practices</a:t>
            </a:r>
            <a:endParaRPr lang="en-US" dirty="0">
              <a:effectLst/>
            </a:endParaRPr>
          </a:p>
        </p:txBody>
      </p:sp>
      <p:sp>
        <p:nvSpPr>
          <p:cNvPr id="3" name="Content Placeholder 2"/>
          <p:cNvSpPr>
            <a:spLocks noGrp="1"/>
          </p:cNvSpPr>
          <p:nvPr>
            <p:ph idx="1"/>
          </p:nvPr>
        </p:nvSpPr>
        <p:spPr/>
        <p:txBody>
          <a:bodyPr/>
          <a:lstStyle/>
          <a:p>
            <a:pPr eaLnBrk="1" hangingPunct="1">
              <a:buFont typeface="Tahoma" pitchFamily="34" charset="0"/>
              <a:buChar char="•"/>
            </a:pPr>
            <a:r>
              <a:rPr lang="en-US" sz="2600" dirty="0" smtClean="0">
                <a:solidFill>
                  <a:srgbClr val="000000"/>
                </a:solidFill>
                <a:latin typeface="Tahoma" pitchFamily="34" charset="0"/>
              </a:rPr>
              <a:t>The CIL uses sound organizational and personnel assignment practices.</a:t>
            </a:r>
          </a:p>
          <a:p>
            <a:pPr lvl="1" eaLnBrk="1" hangingPunct="1">
              <a:buFont typeface="Tahoma" pitchFamily="34" charset="0"/>
              <a:buChar char="•"/>
            </a:pPr>
            <a:r>
              <a:rPr lang="en-US" sz="2600" dirty="0">
                <a:solidFill>
                  <a:srgbClr val="000000"/>
                </a:solidFill>
                <a:latin typeface="Tahoma" pitchFamily="34" charset="0"/>
              </a:rPr>
              <a:t>Organizational chart indicating lines of authority</a:t>
            </a:r>
          </a:p>
          <a:p>
            <a:pPr lvl="1" eaLnBrk="1" hangingPunct="1">
              <a:buFont typeface="Tahoma" pitchFamily="34" charset="0"/>
              <a:buChar char="•"/>
            </a:pPr>
            <a:r>
              <a:rPr lang="en-US" sz="2600" dirty="0">
                <a:solidFill>
                  <a:srgbClr val="000000"/>
                </a:solidFill>
                <a:latin typeface="Tahoma" pitchFamily="34" charset="0"/>
              </a:rPr>
              <a:t>Job descriptions</a:t>
            </a:r>
          </a:p>
          <a:p>
            <a:pPr lvl="1" eaLnBrk="1" hangingPunct="1">
              <a:buFont typeface="Tahoma" pitchFamily="34" charset="0"/>
              <a:buChar char="•"/>
            </a:pPr>
            <a:r>
              <a:rPr lang="en-US" sz="2600" dirty="0">
                <a:solidFill>
                  <a:srgbClr val="000000"/>
                </a:solidFill>
                <a:latin typeface="Tahoma" pitchFamily="34" charset="0"/>
              </a:rPr>
              <a:t>Performance </a:t>
            </a:r>
            <a:r>
              <a:rPr lang="en-US" sz="2600" dirty="0" smtClean="0">
                <a:solidFill>
                  <a:srgbClr val="000000"/>
                </a:solidFill>
                <a:latin typeface="Tahoma" pitchFamily="34" charset="0"/>
              </a:rPr>
              <a:t>appraisals</a:t>
            </a:r>
          </a:p>
          <a:p>
            <a:pPr eaLnBrk="1" hangingPunct="1">
              <a:buFont typeface="Tahoma" pitchFamily="34" charset="0"/>
              <a:buChar char="•"/>
            </a:pPr>
            <a:r>
              <a:rPr lang="en-US" sz="2600" dirty="0" smtClean="0">
                <a:solidFill>
                  <a:srgbClr val="000000"/>
                </a:solidFill>
                <a:latin typeface="Tahoma" pitchFamily="34" charset="0"/>
              </a:rPr>
              <a:t>The personnel practices include affirmative action to employ and advance in employment qualified individuals with significant disabilities.</a:t>
            </a:r>
          </a:p>
          <a:p>
            <a:pPr marL="0" indent="0" eaLnBrk="1" hangingPunct="1">
              <a:buClr>
                <a:srgbClr val="333399"/>
              </a:buClr>
              <a:buNone/>
            </a:pPr>
            <a:r>
              <a:rPr lang="en-US" sz="2600" dirty="0" smtClean="0">
                <a:solidFill>
                  <a:srgbClr val="000000"/>
                </a:solidFill>
                <a:latin typeface="Tahoma" pitchFamily="34" charset="0"/>
              </a:rPr>
              <a:t>Also recommended: personnel policies addressing wage and salary, fringe benefits, vacation and sick leave, etc.</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9</a:t>
            </a:fld>
            <a:endParaRPr lang="en-US"/>
          </a:p>
        </p:txBody>
      </p:sp>
    </p:spTree>
    <p:extLst>
      <p:ext uri="{BB962C8B-B14F-4D97-AF65-F5344CB8AC3E}">
        <p14:creationId xmlns:p14="http://schemas.microsoft.com/office/powerpoint/2010/main" val="88223811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Staff Development and Training</a:t>
            </a:r>
            <a:endParaRPr lang="en-US" dirty="0">
              <a:effectLst/>
            </a:endParaRPr>
          </a:p>
        </p:txBody>
      </p:sp>
      <p:sp>
        <p:nvSpPr>
          <p:cNvPr id="3" name="Content Placeholder 2"/>
          <p:cNvSpPr>
            <a:spLocks noGrp="1"/>
          </p:cNvSpPr>
          <p:nvPr>
            <p:ph idx="1"/>
          </p:nvPr>
        </p:nvSpPr>
        <p:spPr>
          <a:xfrm>
            <a:off x="304800" y="1066800"/>
            <a:ext cx="8610600" cy="5029200"/>
          </a:xfrm>
        </p:spPr>
        <p:txBody>
          <a:bodyPr/>
          <a:lstStyle/>
          <a:p>
            <a:pPr eaLnBrk="1" hangingPunct="1">
              <a:buFont typeface="Tahoma" pitchFamily="34" charset="0"/>
              <a:buChar char="•"/>
            </a:pPr>
            <a:r>
              <a:rPr lang="en-US" sz="2700" dirty="0" smtClean="0">
                <a:solidFill>
                  <a:srgbClr val="000000"/>
                </a:solidFill>
                <a:latin typeface="Tahoma" pitchFamily="34" charset="0"/>
              </a:rPr>
              <a:t>The CIL includes personnel who are specialists in the development and provision of IL services and in the development and support of centers.</a:t>
            </a:r>
          </a:p>
          <a:p>
            <a:pPr eaLnBrk="1" hangingPunct="1">
              <a:buFont typeface="Tahoma" pitchFamily="34" charset="0"/>
              <a:buChar char="•"/>
            </a:pPr>
            <a:r>
              <a:rPr lang="en-US" sz="2700" dirty="0" smtClean="0">
                <a:solidFill>
                  <a:srgbClr val="000000"/>
                </a:solidFill>
                <a:latin typeface="Tahoma" pitchFamily="34" charset="0"/>
              </a:rPr>
              <a:t>Staff development program is directed at improving the skills of staff directly responsible for provision of IL services, including knowledge of and practice in IL philosophy.</a:t>
            </a:r>
          </a:p>
          <a:p>
            <a:pPr eaLnBrk="1" hangingPunct="1">
              <a:buFont typeface="Tahoma" pitchFamily="34" charset="0"/>
              <a:buChar char="•"/>
            </a:pPr>
            <a:r>
              <a:rPr lang="en-US" sz="2700" dirty="0" smtClean="0">
                <a:solidFill>
                  <a:srgbClr val="000000"/>
                </a:solidFill>
                <a:latin typeface="Tahoma" pitchFamily="34" charset="0"/>
              </a:rPr>
              <a:t>Staff receives training on how to serve </a:t>
            </a:r>
            <a:r>
              <a:rPr lang="en-US" sz="2700" dirty="0" err="1" smtClean="0">
                <a:solidFill>
                  <a:srgbClr val="000000"/>
                </a:solidFill>
                <a:latin typeface="Tahoma" pitchFamily="34" charset="0"/>
              </a:rPr>
              <a:t>unserved</a:t>
            </a:r>
            <a:r>
              <a:rPr lang="en-US" sz="2700" dirty="0" smtClean="0">
                <a:solidFill>
                  <a:srgbClr val="000000"/>
                </a:solidFill>
                <a:latin typeface="Tahoma" pitchFamily="34" charset="0"/>
              </a:rPr>
              <a:t>/underserved, minority groups and urban and rural populations.</a:t>
            </a:r>
          </a:p>
          <a:p>
            <a:pPr marL="0" indent="0" eaLnBrk="1" hangingPunct="1">
              <a:buClr>
                <a:srgbClr val="333399"/>
              </a:buClr>
              <a:buNone/>
            </a:pPr>
            <a:r>
              <a:rPr lang="en-US" sz="2700" b="1" dirty="0" smtClean="0">
                <a:solidFill>
                  <a:srgbClr val="000000"/>
                </a:solidFill>
                <a:latin typeface="Tahoma" pitchFamily="34" charset="0"/>
              </a:rPr>
              <a:t>Also recommended</a:t>
            </a:r>
            <a:r>
              <a:rPr lang="en-US" sz="2700" dirty="0" smtClean="0">
                <a:solidFill>
                  <a:srgbClr val="000000"/>
                </a:solidFill>
                <a:latin typeface="Tahoma" pitchFamily="34" charset="0"/>
              </a:rPr>
              <a:t>: board training and development</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10</a:t>
            </a:fld>
            <a:endParaRPr lang="en-US"/>
          </a:p>
        </p:txBody>
      </p:sp>
    </p:spTree>
    <p:extLst>
      <p:ext uri="{BB962C8B-B14F-4D97-AF65-F5344CB8AC3E}">
        <p14:creationId xmlns:p14="http://schemas.microsoft.com/office/powerpoint/2010/main" val="14908392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Conflicts of Interest</a:t>
            </a:r>
            <a:endParaRPr lang="en-US" dirty="0">
              <a:effectLst/>
            </a:endParaRPr>
          </a:p>
        </p:txBody>
      </p:sp>
      <p:sp>
        <p:nvSpPr>
          <p:cNvPr id="3" name="Content Placeholder 2"/>
          <p:cNvSpPr>
            <a:spLocks noGrp="1"/>
          </p:cNvSpPr>
          <p:nvPr>
            <p:ph idx="1"/>
          </p:nvPr>
        </p:nvSpPr>
        <p:spPr>
          <a:xfrm>
            <a:off x="304800" y="1143000"/>
            <a:ext cx="8610600" cy="5105400"/>
          </a:xfrm>
        </p:spPr>
        <p:txBody>
          <a:bodyPr/>
          <a:lstStyle/>
          <a:p>
            <a:pPr eaLnBrk="1" hangingPunct="1">
              <a:buFont typeface="Tahoma" pitchFamily="34" charset="0"/>
              <a:buChar char="•"/>
            </a:pPr>
            <a:r>
              <a:rPr lang="en-US" sz="2700" dirty="0" smtClean="0">
                <a:solidFill>
                  <a:srgbClr val="000000"/>
                </a:solidFill>
                <a:latin typeface="Tahoma" pitchFamily="34" charset="0"/>
              </a:rPr>
              <a:t>Safeguards against employee, board member or volunteer participating in any administrative decision likely to benefit that person or immediate family or business interests.</a:t>
            </a:r>
          </a:p>
          <a:p>
            <a:pPr eaLnBrk="1" hangingPunct="1">
              <a:buFont typeface="Tahoma" pitchFamily="34" charset="0"/>
              <a:buChar char="•"/>
            </a:pPr>
            <a:r>
              <a:rPr lang="en-US" sz="2700" dirty="0" smtClean="0">
                <a:solidFill>
                  <a:srgbClr val="000000"/>
                </a:solidFill>
                <a:latin typeface="Tahoma" pitchFamily="34" charset="0"/>
              </a:rPr>
              <a:t>Safeguards against any person using position for a purpose that is, or gives the appearance of being, motivated by a desire for a private financial gain for that person or others.</a:t>
            </a:r>
          </a:p>
          <a:p>
            <a:pPr marL="0" indent="0" eaLnBrk="1" hangingPunct="1">
              <a:buClr>
                <a:srgbClr val="333399"/>
              </a:buClr>
              <a:buNone/>
            </a:pPr>
            <a:r>
              <a:rPr lang="en-US" sz="2700" b="1" i="1" dirty="0" smtClean="0">
                <a:solidFill>
                  <a:srgbClr val="A50021"/>
                </a:solidFill>
              </a:rPr>
              <a:t>Presenter </a:t>
            </a:r>
            <a:r>
              <a:rPr lang="en-US" sz="2700" b="1" i="1" dirty="0" smtClean="0">
                <a:solidFill>
                  <a:srgbClr val="A50021"/>
                </a:solidFill>
                <a:latin typeface="Tahoma" pitchFamily="34" charset="0"/>
              </a:rPr>
              <a:t>TIP:</a:t>
            </a:r>
            <a:r>
              <a:rPr lang="en-US" sz="2700" i="1" dirty="0" smtClean="0">
                <a:solidFill>
                  <a:srgbClr val="A50021"/>
                </a:solidFill>
                <a:latin typeface="Tahoma" pitchFamily="34" charset="0"/>
              </a:rPr>
              <a:t> </a:t>
            </a:r>
            <a:r>
              <a:rPr lang="en-US" sz="2700" dirty="0" smtClean="0">
                <a:latin typeface="Tahoma" pitchFamily="34" charset="0"/>
              </a:rPr>
              <a:t>Typically these are written policies that the employee, board member or volunteer acknowledge with a signature; then they are filed and can be reviewed.</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11</a:t>
            </a:fld>
            <a:endParaRPr lang="en-US"/>
          </a:p>
        </p:txBody>
      </p:sp>
    </p:spTree>
    <p:extLst>
      <p:ext uri="{BB962C8B-B14F-4D97-AF65-F5344CB8AC3E}">
        <p14:creationId xmlns:p14="http://schemas.microsoft.com/office/powerpoint/2010/main" val="3054226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Confidentiality</a:t>
            </a:r>
            <a:endParaRPr lang="en-US" dirty="0">
              <a:effectLst/>
            </a:endParaRPr>
          </a:p>
        </p:txBody>
      </p:sp>
      <p:sp>
        <p:nvSpPr>
          <p:cNvPr id="3" name="Content Placeholder 2"/>
          <p:cNvSpPr>
            <a:spLocks noGrp="1"/>
          </p:cNvSpPr>
          <p:nvPr>
            <p:ph idx="1"/>
          </p:nvPr>
        </p:nvSpPr>
        <p:spPr>
          <a:xfrm>
            <a:off x="304800" y="1066800"/>
            <a:ext cx="8610600" cy="5181600"/>
          </a:xfrm>
        </p:spPr>
        <p:txBody>
          <a:bodyPr/>
          <a:lstStyle/>
          <a:p>
            <a:pPr eaLnBrk="1" hangingPunct="1">
              <a:buFont typeface="Tahoma" pitchFamily="34" charset="0"/>
              <a:buChar char="•"/>
            </a:pPr>
            <a:r>
              <a:rPr lang="en-US" dirty="0" smtClean="0">
                <a:solidFill>
                  <a:srgbClr val="000000"/>
                </a:solidFill>
                <a:latin typeface="Tahoma" pitchFamily="34" charset="0"/>
              </a:rPr>
              <a:t>Adopted and implemented policies and procedures to safeguard the confidentiality of all personal information, including photographs, publicity releases and lists of names.</a:t>
            </a:r>
          </a:p>
          <a:p>
            <a:pPr lvl="1" eaLnBrk="1" hangingPunct="1">
              <a:buFont typeface="Tahoma" pitchFamily="34" charset="0"/>
              <a:buChar char="•"/>
            </a:pPr>
            <a:r>
              <a:rPr lang="en-US" dirty="0" smtClean="0">
                <a:solidFill>
                  <a:srgbClr val="000000"/>
                </a:solidFill>
                <a:latin typeface="Tahoma" pitchFamily="34" charset="0"/>
              </a:rPr>
              <a:t>Comply with </a:t>
            </a:r>
            <a:r>
              <a:rPr lang="en-US" b="1" dirty="0" smtClean="0">
                <a:latin typeface="Tahoma" pitchFamily="34" charset="0"/>
              </a:rPr>
              <a:t>34 CFR 364.56(a)</a:t>
            </a:r>
            <a:endParaRPr lang="en-US" b="1" dirty="0">
              <a:latin typeface="Tahoma" pitchFamily="34" charset="0"/>
            </a:endParaRPr>
          </a:p>
          <a:p>
            <a:pPr lvl="1" eaLnBrk="1" hangingPunct="1">
              <a:buFont typeface="Tahoma" pitchFamily="34" charset="0"/>
              <a:buChar char="•"/>
            </a:pPr>
            <a:r>
              <a:rPr lang="en-US" dirty="0" smtClean="0">
                <a:solidFill>
                  <a:srgbClr val="000000"/>
                </a:solidFill>
                <a:latin typeface="Tahoma" pitchFamily="34" charset="0"/>
              </a:rPr>
              <a:t>Protect current and stored personal information</a:t>
            </a:r>
            <a:endParaRPr lang="en-US" dirty="0">
              <a:solidFill>
                <a:srgbClr val="000000"/>
              </a:solidFill>
              <a:latin typeface="Tahoma" pitchFamily="34" charset="0"/>
            </a:endParaRPr>
          </a:p>
          <a:p>
            <a:pPr lvl="1" eaLnBrk="1" hangingPunct="1">
              <a:buFont typeface="Tahoma" pitchFamily="34" charset="0"/>
              <a:buChar char="•"/>
            </a:pPr>
            <a:r>
              <a:rPr lang="en-US" dirty="0" smtClean="0">
                <a:solidFill>
                  <a:srgbClr val="000000"/>
                </a:solidFill>
                <a:latin typeface="Tahoma" pitchFamily="34" charset="0"/>
              </a:rPr>
              <a:t>Inform IL applicants or others about the confidentiality of personal information and the conditions for gaining access to and releasing this information.</a:t>
            </a:r>
          </a:p>
          <a:p>
            <a:pPr marL="0" indent="0" eaLnBrk="1" hangingPunct="1">
              <a:buClr>
                <a:srgbClr val="333399"/>
              </a:buClr>
              <a:buNone/>
            </a:pPr>
            <a:r>
              <a:rPr lang="en-US" b="1" dirty="0" smtClean="0">
                <a:solidFill>
                  <a:srgbClr val="000000"/>
                </a:solidFill>
                <a:latin typeface="Tahoma" pitchFamily="34" charset="0"/>
              </a:rPr>
              <a:t>Also recommended</a:t>
            </a:r>
            <a:r>
              <a:rPr lang="en-US" dirty="0" smtClean="0">
                <a:solidFill>
                  <a:srgbClr val="000000"/>
                </a:solidFill>
                <a:latin typeface="Tahoma" pitchFamily="34" charset="0"/>
              </a:rPr>
              <a:t>: meeting space that ensures consumer confidentiality is protected when meeting w/staff.</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12</a:t>
            </a:fld>
            <a:endParaRPr lang="en-US"/>
          </a:p>
        </p:txBody>
      </p:sp>
    </p:spTree>
    <p:extLst>
      <p:ext uri="{BB962C8B-B14F-4D97-AF65-F5344CB8AC3E}">
        <p14:creationId xmlns:p14="http://schemas.microsoft.com/office/powerpoint/2010/main" val="107177649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924800" cy="609600"/>
          </a:xfrm>
        </p:spPr>
        <p:txBody>
          <a:bodyPr/>
          <a:lstStyle/>
          <a:p>
            <a:pPr eaLnBrk="1" hangingPunct="1">
              <a:defRPr/>
            </a:pPr>
            <a:r>
              <a:rPr lang="en-US" dirty="0" smtClean="0">
                <a:effectLst/>
              </a:rPr>
              <a:t>Drug-Free Workplace</a:t>
            </a:r>
            <a:endParaRPr lang="en-US" dirty="0">
              <a:effectLst/>
            </a:endParaRPr>
          </a:p>
        </p:txBody>
      </p:sp>
      <p:sp>
        <p:nvSpPr>
          <p:cNvPr id="3" name="Content Placeholder 2"/>
          <p:cNvSpPr>
            <a:spLocks noGrp="1"/>
          </p:cNvSpPr>
          <p:nvPr>
            <p:ph idx="1"/>
          </p:nvPr>
        </p:nvSpPr>
        <p:spPr>
          <a:xfrm>
            <a:off x="152400" y="914400"/>
            <a:ext cx="8839200" cy="5486400"/>
          </a:xfrm>
        </p:spPr>
        <p:txBody>
          <a:bodyPr/>
          <a:lstStyle/>
          <a:p>
            <a:pPr eaLnBrk="1" hangingPunct="1">
              <a:buFont typeface="Tahoma" pitchFamily="34" charset="0"/>
              <a:buChar char="•"/>
            </a:pPr>
            <a:r>
              <a:rPr lang="en-US" sz="2500" dirty="0" smtClean="0">
                <a:solidFill>
                  <a:srgbClr val="000000"/>
                </a:solidFill>
                <a:latin typeface="Tahoma" pitchFamily="34" charset="0"/>
              </a:rPr>
              <a:t>Conforms to the requirements of a drug-free workplace.</a:t>
            </a:r>
          </a:p>
          <a:p>
            <a:pPr eaLnBrk="1" hangingPunct="1">
              <a:buFont typeface="Tahoma" pitchFamily="34" charset="0"/>
              <a:buChar char="•"/>
            </a:pPr>
            <a:r>
              <a:rPr lang="en-US" sz="2500" dirty="0" smtClean="0">
                <a:solidFill>
                  <a:srgbClr val="000000"/>
                </a:solidFill>
                <a:latin typeface="Tahoma" pitchFamily="34" charset="0"/>
              </a:rPr>
              <a:t>Publishes statement notifying employees that unlawful manufacture, distribution, dispensing, possession or use of controlled substances is prohibited &amp; specifying the action to be taken against employees for violating the prohibition.</a:t>
            </a:r>
          </a:p>
          <a:p>
            <a:pPr eaLnBrk="1" hangingPunct="1">
              <a:buFont typeface="Tahoma" pitchFamily="34" charset="0"/>
              <a:buChar char="•"/>
            </a:pPr>
            <a:r>
              <a:rPr lang="en-US" sz="2500" dirty="0" smtClean="0">
                <a:solidFill>
                  <a:srgbClr val="000000"/>
                </a:solidFill>
                <a:latin typeface="Tahoma" pitchFamily="34" charset="0"/>
              </a:rPr>
              <a:t>Has an established ongoing drug-free awareness program.</a:t>
            </a:r>
          </a:p>
          <a:p>
            <a:pPr eaLnBrk="1" hangingPunct="1">
              <a:buFont typeface="Tahoma" pitchFamily="34" charset="0"/>
              <a:buChar char="•"/>
            </a:pPr>
            <a:r>
              <a:rPr lang="en-US" sz="2500" dirty="0" smtClean="0">
                <a:solidFill>
                  <a:srgbClr val="000000"/>
                </a:solidFill>
                <a:latin typeface="Tahoma" pitchFamily="34" charset="0"/>
              </a:rPr>
              <a:t>Each employee given copy including notification that conditions of employment require abiding by statement </a:t>
            </a:r>
            <a:r>
              <a:rPr lang="en-US" sz="2500" b="1" u="sng" dirty="0" smtClean="0">
                <a:solidFill>
                  <a:srgbClr val="000000"/>
                </a:solidFill>
                <a:latin typeface="Tahoma" pitchFamily="34" charset="0"/>
              </a:rPr>
              <a:t>and</a:t>
            </a:r>
            <a:r>
              <a:rPr lang="en-US" sz="2500" dirty="0" smtClean="0">
                <a:solidFill>
                  <a:srgbClr val="000000"/>
                </a:solidFill>
                <a:latin typeface="Tahoma" pitchFamily="34" charset="0"/>
              </a:rPr>
              <a:t> informing director of any convictions under drug statute.</a:t>
            </a:r>
          </a:p>
          <a:p>
            <a:pPr eaLnBrk="1" hangingPunct="1">
              <a:buFont typeface="Tahoma" pitchFamily="34" charset="0"/>
              <a:buChar char="•"/>
            </a:pPr>
            <a:r>
              <a:rPr lang="en-US" sz="2500" dirty="0" smtClean="0">
                <a:solidFill>
                  <a:srgbClr val="000000"/>
                </a:solidFill>
                <a:latin typeface="Tahoma" pitchFamily="34" charset="0"/>
              </a:rPr>
              <a:t>IF SUCH EMPLOYEES were convicted, took appropriate personnel action OR required employee to participate in drug abuse assistance or rehab program.</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13</a:t>
            </a:fld>
            <a:endParaRPr lang="en-US"/>
          </a:p>
        </p:txBody>
      </p:sp>
    </p:spTree>
    <p:extLst>
      <p:ext uri="{BB962C8B-B14F-4D97-AF65-F5344CB8AC3E}">
        <p14:creationId xmlns:p14="http://schemas.microsoft.com/office/powerpoint/2010/main" val="358007977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Insurance Coverage</a:t>
            </a:r>
            <a:endParaRPr lang="en-US" dirty="0">
              <a:effectLst/>
            </a:endParaRPr>
          </a:p>
        </p:txBody>
      </p:sp>
      <p:sp>
        <p:nvSpPr>
          <p:cNvPr id="3" name="Content Placeholder 2"/>
          <p:cNvSpPr>
            <a:spLocks noGrp="1"/>
          </p:cNvSpPr>
          <p:nvPr>
            <p:ph idx="1"/>
          </p:nvPr>
        </p:nvSpPr>
        <p:spPr/>
        <p:txBody>
          <a:bodyPr/>
          <a:lstStyle/>
          <a:p>
            <a:pPr marL="0" indent="0" eaLnBrk="1" hangingPunct="1">
              <a:buClr>
                <a:srgbClr val="333399"/>
              </a:buClr>
              <a:buNone/>
            </a:pPr>
            <a:r>
              <a:rPr lang="en-US" dirty="0" smtClean="0">
                <a:solidFill>
                  <a:srgbClr val="000000"/>
                </a:solidFill>
                <a:latin typeface="Tahoma" pitchFamily="34" charset="0"/>
              </a:rPr>
              <a:t>The CIL has insurance coverage for real property and equipment acquired with federal funds equivalent to that provided for property owned by the grantee.</a:t>
            </a:r>
          </a:p>
          <a:p>
            <a:pPr marL="0" indent="0" eaLnBrk="1" hangingPunct="1">
              <a:buClr>
                <a:srgbClr val="333399"/>
              </a:buClr>
              <a:buNone/>
            </a:pPr>
            <a:endParaRPr lang="en-US" dirty="0">
              <a:solidFill>
                <a:srgbClr val="000000"/>
              </a:solidFill>
              <a:latin typeface="Tahoma" pitchFamily="34" charset="0"/>
            </a:endParaRPr>
          </a:p>
          <a:p>
            <a:pPr marL="0" indent="0" eaLnBrk="1" hangingPunct="1">
              <a:buClr>
                <a:srgbClr val="333399"/>
              </a:buClr>
              <a:buNone/>
            </a:pPr>
            <a:r>
              <a:rPr lang="en-US" b="1" i="1" dirty="0" smtClean="0">
                <a:solidFill>
                  <a:srgbClr val="A50021"/>
                </a:solidFill>
              </a:rPr>
              <a:t>Presenter </a:t>
            </a:r>
            <a:r>
              <a:rPr lang="en-US" b="1" i="1" dirty="0" smtClean="0">
                <a:solidFill>
                  <a:srgbClr val="A50021"/>
                </a:solidFill>
                <a:latin typeface="Tahoma" pitchFamily="34" charset="0"/>
              </a:rPr>
              <a:t>TIP:  </a:t>
            </a:r>
            <a:r>
              <a:rPr lang="en-US" dirty="0" smtClean="0">
                <a:latin typeface="Tahoma" pitchFamily="34" charset="0"/>
              </a:rPr>
              <a:t>Provide the information from board minutes related to risk management discussions including mitigating risk through policy but also selecting the level of coverage and reviewing periodically. While not required this is a good practice and shows the board is taking its fiduciary responsibility seriously.</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14</a:t>
            </a:fld>
            <a:endParaRPr lang="en-US"/>
          </a:p>
        </p:txBody>
      </p:sp>
    </p:spTree>
    <p:extLst>
      <p:ext uri="{BB962C8B-B14F-4D97-AF65-F5344CB8AC3E}">
        <p14:creationId xmlns:p14="http://schemas.microsoft.com/office/powerpoint/2010/main" val="168852486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Nondiscrimination</a:t>
            </a:r>
            <a:endParaRPr lang="en-US" dirty="0">
              <a:effectLst/>
            </a:endParaRPr>
          </a:p>
        </p:txBody>
      </p:sp>
      <p:sp>
        <p:nvSpPr>
          <p:cNvPr id="3" name="Content Placeholder 2"/>
          <p:cNvSpPr>
            <a:spLocks noGrp="1"/>
          </p:cNvSpPr>
          <p:nvPr>
            <p:ph idx="1"/>
          </p:nvPr>
        </p:nvSpPr>
        <p:spPr>
          <a:xfrm>
            <a:off x="152400" y="1219200"/>
            <a:ext cx="8763000" cy="5029200"/>
          </a:xfrm>
        </p:spPr>
        <p:txBody>
          <a:bodyPr/>
          <a:lstStyle/>
          <a:p>
            <a:pPr marL="57150" indent="0" eaLnBrk="1" hangingPunct="1">
              <a:buClr>
                <a:srgbClr val="333399"/>
              </a:buClr>
              <a:buNone/>
            </a:pPr>
            <a:r>
              <a:rPr lang="en-US" dirty="0" smtClean="0">
                <a:solidFill>
                  <a:srgbClr val="000000"/>
                </a:solidFill>
                <a:latin typeface="Tahoma" pitchFamily="34" charset="0"/>
              </a:rPr>
              <a:t>The CIL does not deny services to persons on the basis of their race, color, national origin, sex, age or the existence of a disability.</a:t>
            </a:r>
          </a:p>
          <a:p>
            <a:pPr marL="57150" indent="0" eaLnBrk="1" hangingPunct="1">
              <a:buClr>
                <a:srgbClr val="333399"/>
              </a:buClr>
              <a:buNone/>
            </a:pPr>
            <a:endParaRPr lang="en-US" i="1" dirty="0">
              <a:solidFill>
                <a:srgbClr val="000000"/>
              </a:solidFill>
              <a:latin typeface="Tahoma" pitchFamily="34" charset="0"/>
            </a:endParaRPr>
          </a:p>
          <a:p>
            <a:pPr marL="57150" indent="0" eaLnBrk="1" hangingPunct="1">
              <a:buClr>
                <a:srgbClr val="333399"/>
              </a:buClr>
              <a:buNone/>
            </a:pPr>
            <a:r>
              <a:rPr lang="en-US" b="1" i="1" dirty="0" smtClean="0">
                <a:solidFill>
                  <a:srgbClr val="A50021"/>
                </a:solidFill>
              </a:rPr>
              <a:t>Presenter </a:t>
            </a:r>
            <a:r>
              <a:rPr lang="en-US" b="1" i="1" dirty="0" smtClean="0">
                <a:solidFill>
                  <a:srgbClr val="A50021"/>
                </a:solidFill>
                <a:latin typeface="Tahoma" pitchFamily="34" charset="0"/>
              </a:rPr>
              <a:t>TIP:</a:t>
            </a:r>
            <a:r>
              <a:rPr lang="en-US" i="1" dirty="0" smtClean="0">
                <a:solidFill>
                  <a:srgbClr val="A50021"/>
                </a:solidFill>
                <a:latin typeface="Tahoma" pitchFamily="34" charset="0"/>
              </a:rPr>
              <a:t> </a:t>
            </a:r>
            <a:r>
              <a:rPr lang="en-US" dirty="0" smtClean="0">
                <a:latin typeface="Tahoma" pitchFamily="34" charset="0"/>
              </a:rPr>
              <a:t>This is a required policy, so put it in writing and provide it to staff in handbook, post on your bulletin board, show how you handled complaints if any and what complaint process is.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15</a:t>
            </a:fld>
            <a:endParaRPr lang="en-US"/>
          </a:p>
        </p:txBody>
      </p:sp>
    </p:spTree>
    <p:extLst>
      <p:ext uri="{BB962C8B-B14F-4D97-AF65-F5344CB8AC3E}">
        <p14:creationId xmlns:p14="http://schemas.microsoft.com/office/powerpoint/2010/main" val="2812264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609600"/>
          </a:xfrm>
        </p:spPr>
        <p:txBody>
          <a:bodyPr/>
          <a:lstStyle/>
          <a:p>
            <a:pPr eaLnBrk="1" hangingPunct="1">
              <a:defRPr/>
            </a:pPr>
            <a:r>
              <a:rPr lang="en-US" dirty="0" smtClean="0">
                <a:effectLst/>
              </a:rPr>
              <a:t>Prohibition Against Lobbying</a:t>
            </a:r>
            <a:endParaRPr lang="en-US" dirty="0">
              <a:effectLst/>
            </a:endParaRPr>
          </a:p>
        </p:txBody>
      </p:sp>
      <p:sp>
        <p:nvSpPr>
          <p:cNvPr id="3" name="Content Placeholder 2"/>
          <p:cNvSpPr>
            <a:spLocks noGrp="1"/>
          </p:cNvSpPr>
          <p:nvPr>
            <p:ph idx="1"/>
          </p:nvPr>
        </p:nvSpPr>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The CIL has on file a signed and dated copy of the </a:t>
            </a:r>
            <a:r>
              <a:rPr lang="en-US" b="1" dirty="0" smtClean="0">
                <a:latin typeface="Tahoma" pitchFamily="34" charset="0"/>
              </a:rPr>
              <a:t>Certification of Lobbying Form ED-80-0013 </a:t>
            </a:r>
            <a:r>
              <a:rPr lang="en-US" dirty="0" smtClean="0">
                <a:solidFill>
                  <a:srgbClr val="000000"/>
                </a:solidFill>
                <a:latin typeface="Tahoma" pitchFamily="34" charset="0"/>
              </a:rPr>
              <a:t>against using federal funds to influence or attempt to influence any federal agency or Congress through lobbying activities as described in </a:t>
            </a:r>
            <a:r>
              <a:rPr lang="en-US" b="1" dirty="0" smtClean="0">
                <a:latin typeface="Tahoma" pitchFamily="34" charset="0"/>
              </a:rPr>
              <a:t>2 CFR 230, Attachment B, Item 25 and EDGAR 34 CFR 82.100</a:t>
            </a:r>
          </a:p>
          <a:p>
            <a:pPr marL="0" indent="0" eaLnBrk="1" hangingPunct="1">
              <a:buClr>
                <a:srgbClr val="333399"/>
              </a:buClr>
              <a:buNone/>
            </a:pPr>
            <a:r>
              <a:rPr lang="en-US" b="1" dirty="0" smtClean="0">
                <a:solidFill>
                  <a:srgbClr val="000000"/>
                </a:solidFill>
                <a:latin typeface="Tahoma" pitchFamily="34" charset="0"/>
              </a:rPr>
              <a:t>Recommended Practice</a:t>
            </a:r>
            <a:r>
              <a:rPr lang="en-US" dirty="0" smtClean="0">
                <a:solidFill>
                  <a:srgbClr val="000000"/>
                </a:solidFill>
                <a:latin typeface="Tahoma" pitchFamily="34" charset="0"/>
              </a:rPr>
              <a:t>: incorporate provisions consistent with these federal regulations into CIL written policies and procedures.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16</a:t>
            </a:fld>
            <a:endParaRPr lang="en-US"/>
          </a:p>
        </p:txBody>
      </p:sp>
    </p:spTree>
    <p:extLst>
      <p:ext uri="{BB962C8B-B14F-4D97-AF65-F5344CB8AC3E}">
        <p14:creationId xmlns:p14="http://schemas.microsoft.com/office/powerpoint/2010/main" val="17969259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17</a:t>
            </a:fld>
            <a:endParaRPr lang="en-US" smtClean="0"/>
          </a:p>
        </p:txBody>
      </p:sp>
    </p:spTree>
    <p:extLst>
      <p:ext uri="{BB962C8B-B14F-4D97-AF65-F5344CB8AC3E}">
        <p14:creationId xmlns:p14="http://schemas.microsoft.com/office/powerpoint/2010/main" val="82599301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Personnel Cost Allocation</a:t>
            </a:r>
            <a:endParaRPr lang="en-US" dirty="0">
              <a:effectLst/>
            </a:endParaRPr>
          </a:p>
        </p:txBody>
      </p:sp>
      <p:sp>
        <p:nvSpPr>
          <p:cNvPr id="3" name="Content Placeholder 2"/>
          <p:cNvSpPr>
            <a:spLocks noGrp="1"/>
          </p:cNvSpPr>
          <p:nvPr>
            <p:ph idx="1"/>
          </p:nvPr>
        </p:nvSpPr>
        <p:spPr>
          <a:xfrm>
            <a:off x="304800" y="762000"/>
            <a:ext cx="8610600" cy="54864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Salaries and wages are charged based on documented payrolls approved by a responsible official.</a:t>
            </a:r>
          </a:p>
          <a:p>
            <a:pPr eaLnBrk="1" hangingPunct="1">
              <a:buClr>
                <a:srgbClr val="333399"/>
              </a:buClr>
              <a:buFont typeface="Tahoma" pitchFamily="34" charset="0"/>
              <a:buChar char="•"/>
            </a:pPr>
            <a:r>
              <a:rPr lang="en-US" dirty="0" smtClean="0">
                <a:solidFill>
                  <a:srgbClr val="000000"/>
                </a:solidFill>
                <a:latin typeface="Tahoma" pitchFamily="34" charset="0"/>
              </a:rPr>
              <a:t>Distribution of salaries and wages are supported by personnel activity reports and reflect after the fact determination of actual activity of each employee.</a:t>
            </a:r>
          </a:p>
          <a:p>
            <a:pPr eaLnBrk="1" hangingPunct="1">
              <a:buClr>
                <a:srgbClr val="333399"/>
              </a:buClr>
              <a:buFont typeface="Tahoma" pitchFamily="34" charset="0"/>
              <a:buChar char="•"/>
            </a:pPr>
            <a:r>
              <a:rPr lang="en-US" dirty="0" smtClean="0">
                <a:solidFill>
                  <a:srgbClr val="000000"/>
                </a:solidFill>
                <a:latin typeface="Tahoma" pitchFamily="34" charset="0"/>
              </a:rPr>
              <a:t>Reports are maintained that reflect the distribution of activity of all staff members charged to grant.</a:t>
            </a:r>
          </a:p>
          <a:p>
            <a:pPr marL="400050" lvl="1" indent="0" eaLnBrk="1" hangingPunct="1">
              <a:buClr>
                <a:srgbClr val="333399"/>
              </a:buClr>
              <a:buNone/>
            </a:pPr>
            <a:r>
              <a:rPr lang="en-US" sz="2800" dirty="0" smtClean="0">
                <a:solidFill>
                  <a:srgbClr val="A50021"/>
                </a:solidFill>
                <a:latin typeface="Tahoma" pitchFamily="34" charset="0"/>
              </a:rPr>
              <a:t>Remember that Financial Management Training?</a:t>
            </a:r>
          </a:p>
          <a:p>
            <a:pPr marL="457200" lvl="1" indent="0" eaLnBrk="1" hangingPunct="1">
              <a:buClr>
                <a:srgbClr val="333399"/>
              </a:buClr>
              <a:buNone/>
            </a:pPr>
            <a:r>
              <a:rPr lang="en-US" sz="2800" dirty="0" smtClean="0">
                <a:solidFill>
                  <a:srgbClr val="A50021"/>
                </a:solidFill>
                <a:latin typeface="Tahoma" pitchFamily="34" charset="0"/>
              </a:rPr>
              <a:t>More details in that three-day workshop of this and all the financial areas.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18</a:t>
            </a:fld>
            <a:endParaRPr lang="en-US"/>
          </a:p>
        </p:txBody>
      </p:sp>
    </p:spTree>
    <p:extLst>
      <p:ext uri="{BB962C8B-B14F-4D97-AF65-F5344CB8AC3E}">
        <p14:creationId xmlns:p14="http://schemas.microsoft.com/office/powerpoint/2010/main" val="9447404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6553200" y="6384925"/>
            <a:ext cx="236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9C6C6E5-6B23-4DB7-A773-345DFEC2F65F}" type="slidenum">
              <a:rPr lang="en-US" sz="800" b="1"/>
              <a:pPr algn="r" eaLnBrk="1" hangingPunct="1"/>
              <a:t>1</a:t>
            </a:fld>
            <a:endParaRPr lang="en-US" sz="800" b="1"/>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200">
                <a:solidFill>
                  <a:schemeClr val="accent2"/>
                </a:solidFill>
                <a:effectLst>
                  <a:outerShdw blurRad="38100" dist="38100" dir="2700000" algn="tl">
                    <a:srgbClr val="C0C0C0"/>
                  </a:outerShdw>
                </a:effectLst>
                <a:latin typeface="Arial Rounded MT Bold" pitchFamily="34" charset="0"/>
              </a:rPr>
              <a:t/>
            </a:r>
            <a:br>
              <a:rPr lang="en-US" sz="3200">
                <a:solidFill>
                  <a:schemeClr val="accent2"/>
                </a:solidFill>
                <a:effectLst>
                  <a:outerShdw blurRad="38100" dist="38100" dir="2700000" algn="tl">
                    <a:srgbClr val="C0C0C0"/>
                  </a:outerShdw>
                </a:effectLst>
                <a:latin typeface="Arial Rounded MT Bold" pitchFamily="34" charset="0"/>
              </a:rPr>
            </a:br>
            <a:endParaRPr lang="en-US" sz="3200">
              <a:solidFill>
                <a:schemeClr val="accent2"/>
              </a:solidFill>
              <a:effectLst>
                <a:outerShdw blurRad="38100" dist="38100" dir="2700000" algn="tl">
                  <a:srgbClr val="C0C0C0"/>
                </a:outerShdw>
              </a:effectLst>
              <a:latin typeface="Arial Rounded MT Bold" pitchFamily="34" charset="0"/>
            </a:endParaRPr>
          </a:p>
        </p:txBody>
      </p:sp>
      <p:sp>
        <p:nvSpPr>
          <p:cNvPr id="15367" name="Rectangle 7"/>
          <p:cNvSpPr>
            <a:spLocks noGrp="1" noChangeArrowheads="1"/>
          </p:cNvSpPr>
          <p:nvPr>
            <p:ph type="ctrTitle" idx="4294967295"/>
          </p:nvPr>
        </p:nvSpPr>
        <p:spPr>
          <a:xfrm>
            <a:off x="685800" y="381000"/>
            <a:ext cx="7772400" cy="1470025"/>
          </a:xfrm>
          <a:extLst/>
        </p:spPr>
        <p:txBody>
          <a:bodyPr/>
          <a:lstStyle/>
          <a:p>
            <a:pPr algn="ctr">
              <a:defRPr/>
            </a:pPr>
            <a:r>
              <a:rPr lang="en-US" sz="3600" smtClean="0"/>
              <a:t>CIL-NET Presents…</a:t>
            </a:r>
            <a:br>
              <a:rPr lang="en-US" sz="3600" smtClean="0"/>
            </a:br>
            <a:r>
              <a:rPr lang="en-US" smtClean="0"/>
              <a:t>A National Teleconference &amp; Webinar</a:t>
            </a:r>
          </a:p>
        </p:txBody>
      </p:sp>
      <p:sp>
        <p:nvSpPr>
          <p:cNvPr id="2054" name="Rectangle 8"/>
          <p:cNvSpPr>
            <a:spLocks noGrp="1" noChangeArrowheads="1"/>
          </p:cNvSpPr>
          <p:nvPr>
            <p:ph type="subTitle" idx="4294967295"/>
          </p:nvPr>
        </p:nvSpPr>
        <p:spPr>
          <a:xfrm>
            <a:off x="228600" y="1905000"/>
            <a:ext cx="8686800" cy="2667000"/>
          </a:xfrm>
        </p:spPr>
        <p:txBody>
          <a:bodyPr/>
          <a:lstStyle/>
          <a:p>
            <a:pPr marL="0" indent="0" algn="ctr">
              <a:buFontTx/>
              <a:buNone/>
            </a:pPr>
            <a:r>
              <a:rPr lang="en-US" b="1" dirty="0" smtClean="0">
                <a:solidFill>
                  <a:schemeClr val="accent6">
                    <a:lumMod val="75000"/>
                  </a:schemeClr>
                </a:solidFill>
                <a:latin typeface="+mj-lt"/>
              </a:rPr>
              <a:t>Assessing the Health of Your CIL: Preventative Management Checkup Using RSA’s Review Tool</a:t>
            </a:r>
          </a:p>
          <a:p>
            <a:pPr marL="0" indent="0" algn="ctr">
              <a:buFontTx/>
              <a:buNone/>
            </a:pPr>
            <a:endParaRPr lang="en-US" sz="800" dirty="0" smtClean="0">
              <a:solidFill>
                <a:schemeClr val="accent6">
                  <a:lumMod val="75000"/>
                </a:schemeClr>
              </a:solidFill>
              <a:latin typeface="Arial Rounded MT Bold" pitchFamily="34" charset="0"/>
            </a:endParaRPr>
          </a:p>
          <a:p>
            <a:pPr marL="0" indent="0" algn="ctr">
              <a:buFontTx/>
              <a:buNone/>
            </a:pPr>
            <a:r>
              <a:rPr lang="en-US" sz="2400" b="1" i="1" dirty="0" smtClean="0">
                <a:solidFill>
                  <a:schemeClr val="accent6">
                    <a:lumMod val="75000"/>
                  </a:schemeClr>
                </a:solidFill>
                <a:latin typeface="Arial Rounded MT Bold" pitchFamily="34" charset="0"/>
              </a:rPr>
              <a:t>Part 2: Administrative/Fiscal Review</a:t>
            </a:r>
          </a:p>
          <a:p>
            <a:pPr marL="0" indent="0" algn="ctr">
              <a:buFontTx/>
              <a:buNone/>
            </a:pPr>
            <a:endParaRPr lang="en-US" sz="800" dirty="0" smtClean="0">
              <a:solidFill>
                <a:schemeClr val="accent2"/>
              </a:solidFill>
              <a:latin typeface="Arial Rounded MT Bold" pitchFamily="34" charset="0"/>
            </a:endParaRPr>
          </a:p>
          <a:p>
            <a:pPr marL="0" indent="0" algn="ctr">
              <a:buFontTx/>
              <a:buNone/>
            </a:pPr>
            <a:r>
              <a:rPr lang="en-US" sz="2400" dirty="0" smtClean="0">
                <a:solidFill>
                  <a:schemeClr val="accent2"/>
                </a:solidFill>
                <a:latin typeface="Arial Rounded MT Bold" pitchFamily="34" charset="0"/>
              </a:rPr>
              <a:t>May 8, 2013</a:t>
            </a:r>
          </a:p>
          <a:p>
            <a:pPr marL="0" indent="0" algn="ctr">
              <a:buFontTx/>
              <a:buNone/>
            </a:pPr>
            <a:r>
              <a:rPr lang="en-US" sz="2400" dirty="0" smtClean="0">
                <a:solidFill>
                  <a:schemeClr val="accent2"/>
                </a:solidFill>
                <a:latin typeface="Arial Rounded MT Bold" pitchFamily="34" charset="0"/>
              </a:rPr>
              <a:t>3:00 PM – 4:30 PM EDT</a:t>
            </a:r>
          </a:p>
          <a:p>
            <a:pPr marL="0" indent="0" algn="ctr">
              <a:buFontTx/>
              <a:buNone/>
            </a:pPr>
            <a:endParaRPr lang="en-US" sz="2400" i="1" dirty="0" smtClean="0">
              <a:solidFill>
                <a:schemeClr val="accent2"/>
              </a:solidFill>
              <a:latin typeface="Arial Rounded MT Bold" pitchFamily="34" charset="0"/>
            </a:endParaRPr>
          </a:p>
          <a:p>
            <a:pPr marL="0" indent="0" algn="ctr">
              <a:buFontTx/>
              <a:buNone/>
            </a:pPr>
            <a:r>
              <a:rPr lang="en-US" sz="2400" i="1" dirty="0" smtClean="0">
                <a:solidFill>
                  <a:schemeClr val="accent2"/>
                </a:solidFill>
                <a:latin typeface="Arial Rounded MT Bold" pitchFamily="34" charset="0"/>
              </a:rPr>
              <a:t>Presenter:</a:t>
            </a:r>
          </a:p>
          <a:p>
            <a:pPr marL="0" indent="0" algn="ctr">
              <a:buFontTx/>
              <a:buNone/>
            </a:pPr>
            <a:r>
              <a:rPr lang="en-US" sz="2400" i="1" dirty="0" smtClean="0">
                <a:solidFill>
                  <a:schemeClr val="accent2"/>
                </a:solidFill>
                <a:latin typeface="Arial Rounded MT Bold" pitchFamily="34" charset="0"/>
              </a:rPr>
              <a:t>Paula McElwee</a:t>
            </a:r>
          </a:p>
          <a:p>
            <a:pPr marL="0" indent="0" algn="ctr">
              <a:buFontTx/>
              <a:buNone/>
            </a:pPr>
            <a:endParaRPr lang="en-US" sz="2400" b="1" i="1" dirty="0" smtClean="0">
              <a:solidFill>
                <a:schemeClr val="accent2"/>
              </a:solidFill>
              <a:latin typeface="Arial Rounded MT Bold" pitchFamily="34" charset="0"/>
            </a:endParaRPr>
          </a:p>
        </p:txBody>
      </p:sp>
      <p:sp>
        <p:nvSpPr>
          <p:cNvPr id="205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F2D4D-FC01-4084-902F-FD5FD9367A55}" type="slidenum">
              <a:rPr lang="en-US" smtClean="0"/>
              <a:pPr eaLnBrk="1" hangingPunct="1"/>
              <a:t>1</a:t>
            </a:fld>
            <a:endParaRPr lang="en-US" smtClean="0"/>
          </a:p>
        </p:txBody>
      </p:sp>
    </p:spTree>
    <p:extLst>
      <p:ext uri="{BB962C8B-B14F-4D97-AF65-F5344CB8AC3E}">
        <p14:creationId xmlns:p14="http://schemas.microsoft.com/office/powerpoint/2010/main" val="100740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924800" cy="609600"/>
          </a:xfrm>
        </p:spPr>
        <p:txBody>
          <a:bodyPr/>
          <a:lstStyle/>
          <a:p>
            <a:pPr eaLnBrk="1" hangingPunct="1">
              <a:defRPr/>
            </a:pPr>
            <a:r>
              <a:rPr lang="en-US" dirty="0" smtClean="0">
                <a:effectLst/>
              </a:rPr>
              <a:t>Fiscal Management</a:t>
            </a:r>
            <a:endParaRPr lang="en-US" dirty="0">
              <a:effectLst/>
            </a:endParaRPr>
          </a:p>
        </p:txBody>
      </p:sp>
      <p:sp>
        <p:nvSpPr>
          <p:cNvPr id="3" name="Content Placeholder 2"/>
          <p:cNvSpPr>
            <a:spLocks noGrp="1"/>
          </p:cNvSpPr>
          <p:nvPr>
            <p:ph idx="1"/>
          </p:nvPr>
        </p:nvSpPr>
        <p:spPr>
          <a:xfrm>
            <a:off x="152400" y="762000"/>
            <a:ext cx="8610600" cy="5486400"/>
          </a:xfrm>
        </p:spPr>
        <p:txBody>
          <a:bodyPr/>
          <a:lstStyle/>
          <a:p>
            <a:pPr marL="514350" indent="-457200" eaLnBrk="1" hangingPunct="1"/>
            <a:r>
              <a:rPr lang="en-US" sz="2700" dirty="0" smtClean="0">
                <a:solidFill>
                  <a:srgbClr val="000000"/>
                </a:solidFill>
                <a:latin typeface="Tahoma" pitchFamily="34" charset="0"/>
              </a:rPr>
              <a:t>Accurate, current &amp; complete disclosure of the financial results of each federally-sponsored project in accordance with the reporting requirements of </a:t>
            </a:r>
            <a:r>
              <a:rPr lang="en-US" sz="2700" b="1" dirty="0" smtClean="0">
                <a:latin typeface="Tahoma" pitchFamily="34" charset="0"/>
              </a:rPr>
              <a:t>SF-425</a:t>
            </a:r>
            <a:r>
              <a:rPr lang="en-US" sz="2700" dirty="0" smtClean="0">
                <a:solidFill>
                  <a:srgbClr val="000000"/>
                </a:solidFill>
                <a:latin typeface="Tahoma" pitchFamily="34" charset="0"/>
              </a:rPr>
              <a:t> financial status report, including program income, federal &amp; recipient shares of expenditures, indirect costs, etc.</a:t>
            </a:r>
          </a:p>
          <a:p>
            <a:pPr marL="514350" indent="-457200" eaLnBrk="1" hangingPunct="1"/>
            <a:r>
              <a:rPr lang="en-US" sz="2700" dirty="0" smtClean="0">
                <a:solidFill>
                  <a:srgbClr val="000000"/>
                </a:solidFill>
                <a:latin typeface="Tahoma" pitchFamily="34" charset="0"/>
              </a:rPr>
              <a:t>Records that identify adequately the source and application of funds for federally-sponsored activities.</a:t>
            </a:r>
          </a:p>
          <a:p>
            <a:pPr marL="514350" indent="-457200" eaLnBrk="1" hangingPunct="1"/>
            <a:r>
              <a:rPr lang="en-US" sz="2700" dirty="0" smtClean="0">
                <a:solidFill>
                  <a:srgbClr val="000000"/>
                </a:solidFill>
                <a:latin typeface="Tahoma" pitchFamily="34" charset="0"/>
              </a:rPr>
              <a:t>Effective control over and accountability for all funds, property and other assets in order to safeguard all assets and ensure they are used solely for authorized purposes.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19</a:t>
            </a:fld>
            <a:endParaRPr lang="en-US"/>
          </a:p>
        </p:txBody>
      </p:sp>
    </p:spTree>
    <p:extLst>
      <p:ext uri="{BB962C8B-B14F-4D97-AF65-F5344CB8AC3E}">
        <p14:creationId xmlns:p14="http://schemas.microsoft.com/office/powerpoint/2010/main" val="48627694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Fiscal Management</a:t>
            </a:r>
            <a:r>
              <a:rPr lang="en-US" sz="2800" dirty="0" smtClean="0">
                <a:effectLst/>
              </a:rPr>
              <a:t>, cont’d.</a:t>
            </a:r>
            <a:endParaRPr lang="en-US" dirty="0">
              <a:effectLst/>
            </a:endParaRPr>
          </a:p>
        </p:txBody>
      </p:sp>
      <p:sp>
        <p:nvSpPr>
          <p:cNvPr id="3" name="Content Placeholder 2"/>
          <p:cNvSpPr>
            <a:spLocks noGrp="1"/>
          </p:cNvSpPr>
          <p:nvPr>
            <p:ph idx="1"/>
          </p:nvPr>
        </p:nvSpPr>
        <p:spPr>
          <a:xfrm>
            <a:off x="152400" y="914400"/>
            <a:ext cx="8839200" cy="5486400"/>
          </a:xfrm>
        </p:spPr>
        <p:txBody>
          <a:bodyPr/>
          <a:lstStyle/>
          <a:p>
            <a:pPr marL="514350" indent="-457200" eaLnBrk="1" hangingPunct="1"/>
            <a:r>
              <a:rPr lang="en-US" dirty="0" smtClean="0">
                <a:solidFill>
                  <a:srgbClr val="000000"/>
                </a:solidFill>
                <a:latin typeface="Tahoma" pitchFamily="34" charset="0"/>
              </a:rPr>
              <a:t>Comparison of outlays with budget amounts for each award.</a:t>
            </a:r>
          </a:p>
          <a:p>
            <a:pPr marL="514350" indent="-457200" eaLnBrk="1" hangingPunct="1"/>
            <a:r>
              <a:rPr lang="en-US" dirty="0" smtClean="0">
                <a:solidFill>
                  <a:srgbClr val="000000"/>
                </a:solidFill>
                <a:latin typeface="Tahoma" pitchFamily="34" charset="0"/>
              </a:rPr>
              <a:t>Written </a:t>
            </a:r>
            <a:r>
              <a:rPr lang="en-US" dirty="0">
                <a:solidFill>
                  <a:srgbClr val="000000"/>
                </a:solidFill>
                <a:latin typeface="Tahoma" pitchFamily="34" charset="0"/>
              </a:rPr>
              <a:t>procedures that minimize the time between the transfer of funds and the disbursement of funds by the recipient</a:t>
            </a:r>
            <a:r>
              <a:rPr lang="en-US" dirty="0" smtClean="0">
                <a:solidFill>
                  <a:srgbClr val="000000"/>
                </a:solidFill>
                <a:latin typeface="Tahoma" pitchFamily="34" charset="0"/>
              </a:rPr>
              <a:t>.</a:t>
            </a:r>
          </a:p>
          <a:p>
            <a:pPr marL="514350" indent="-457200" eaLnBrk="1" hangingPunct="1"/>
            <a:r>
              <a:rPr lang="en-US" dirty="0" smtClean="0">
                <a:solidFill>
                  <a:srgbClr val="000000"/>
                </a:solidFill>
                <a:latin typeface="Tahoma" pitchFamily="34" charset="0"/>
              </a:rPr>
              <a:t>Written </a:t>
            </a:r>
            <a:r>
              <a:rPr lang="en-US" dirty="0">
                <a:solidFill>
                  <a:srgbClr val="000000"/>
                </a:solidFill>
                <a:latin typeface="Tahoma" pitchFamily="34" charset="0"/>
              </a:rPr>
              <a:t>procedures for determining costs are reasonable, </a:t>
            </a:r>
            <a:r>
              <a:rPr lang="en-US" dirty="0" smtClean="0">
                <a:solidFill>
                  <a:srgbClr val="000000"/>
                </a:solidFill>
                <a:latin typeface="Tahoma" pitchFamily="34" charset="0"/>
              </a:rPr>
              <a:t>allocable, </a:t>
            </a:r>
            <a:r>
              <a:rPr lang="en-US" dirty="0">
                <a:solidFill>
                  <a:srgbClr val="000000"/>
                </a:solidFill>
                <a:latin typeface="Tahoma" pitchFamily="34" charset="0"/>
              </a:rPr>
              <a:t>and allowable</a:t>
            </a:r>
            <a:r>
              <a:rPr lang="en-US" dirty="0" smtClean="0">
                <a:solidFill>
                  <a:srgbClr val="000000"/>
                </a:solidFill>
                <a:latin typeface="Tahoma" pitchFamily="34" charset="0"/>
              </a:rPr>
              <a:t>.</a:t>
            </a:r>
          </a:p>
          <a:p>
            <a:pPr marL="514350" indent="-457200" eaLnBrk="1" hangingPunct="1"/>
            <a:r>
              <a:rPr lang="en-US" dirty="0" smtClean="0">
                <a:solidFill>
                  <a:srgbClr val="000000"/>
                </a:solidFill>
                <a:latin typeface="Tahoma" pitchFamily="34" charset="0"/>
              </a:rPr>
              <a:t>Accounting </a:t>
            </a:r>
            <a:r>
              <a:rPr lang="en-US" dirty="0">
                <a:solidFill>
                  <a:srgbClr val="000000"/>
                </a:solidFill>
                <a:latin typeface="Tahoma" pitchFamily="34" charset="0"/>
              </a:rPr>
              <a:t>records, including cost-accounting records, supported by source documentation and timely entries</a:t>
            </a:r>
            <a:r>
              <a:rPr lang="en-US" dirty="0" smtClean="0">
                <a:solidFill>
                  <a:srgbClr val="000000"/>
                </a:solidFill>
                <a:latin typeface="Tahoma" pitchFamily="34" charset="0"/>
              </a:rPr>
              <a:t>.</a:t>
            </a:r>
            <a:endParaRPr lang="en-US" dirty="0">
              <a:solidFill>
                <a:srgbClr val="000000"/>
              </a:solidFill>
              <a:latin typeface="Tahoma" pitchFamily="34" charset="0"/>
            </a:endParaRP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20</a:t>
            </a:fld>
            <a:endParaRPr lang="en-US"/>
          </a:p>
        </p:txBody>
      </p:sp>
    </p:spTree>
    <p:extLst>
      <p:ext uri="{BB962C8B-B14F-4D97-AF65-F5344CB8AC3E}">
        <p14:creationId xmlns:p14="http://schemas.microsoft.com/office/powerpoint/2010/main" val="312481289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Fiscal Management </a:t>
            </a:r>
            <a:r>
              <a:rPr lang="en-US" sz="2800" dirty="0" smtClean="0">
                <a:effectLst/>
              </a:rPr>
              <a:t>, cont’d. 2</a:t>
            </a:r>
            <a:endParaRPr lang="en-US" dirty="0">
              <a:effectLst/>
            </a:endParaRPr>
          </a:p>
        </p:txBody>
      </p:sp>
      <p:sp>
        <p:nvSpPr>
          <p:cNvPr id="3" name="Content Placeholder 2"/>
          <p:cNvSpPr>
            <a:spLocks noGrp="1"/>
          </p:cNvSpPr>
          <p:nvPr>
            <p:ph idx="1"/>
          </p:nvPr>
        </p:nvSpPr>
        <p:spPr>
          <a:xfrm>
            <a:off x="304800" y="990600"/>
            <a:ext cx="8610600" cy="5105400"/>
          </a:xfrm>
        </p:spPr>
        <p:txBody>
          <a:bodyPr/>
          <a:lstStyle/>
          <a:p>
            <a:pPr marL="514350" indent="-457200" eaLnBrk="1" hangingPunct="1"/>
            <a:r>
              <a:rPr lang="en-US" dirty="0" smtClean="0">
                <a:solidFill>
                  <a:srgbClr val="000000"/>
                </a:solidFill>
                <a:latin typeface="Tahoma" pitchFamily="34" charset="0"/>
              </a:rPr>
              <a:t>An approved US Department of Education cost allocation plan (CAP) or indirect cost rate.</a:t>
            </a:r>
          </a:p>
          <a:p>
            <a:pPr marL="514350" indent="-457200" eaLnBrk="1" hangingPunct="1"/>
            <a:r>
              <a:rPr lang="en-US" dirty="0" smtClean="0">
                <a:solidFill>
                  <a:srgbClr val="000000"/>
                </a:solidFill>
                <a:latin typeface="Tahoma" pitchFamily="34" charset="0"/>
              </a:rPr>
              <a:t>Administrative costs are distributed among various funding sources in an equitable manner as described in the CAP.</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21</a:t>
            </a:fld>
            <a:endParaRPr lang="en-US"/>
          </a:p>
        </p:txBody>
      </p:sp>
    </p:spTree>
    <p:extLst>
      <p:ext uri="{BB962C8B-B14F-4D97-AF65-F5344CB8AC3E}">
        <p14:creationId xmlns:p14="http://schemas.microsoft.com/office/powerpoint/2010/main" val="316486668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458200" cy="792162"/>
          </a:xfrm>
        </p:spPr>
        <p:txBody>
          <a:bodyPr/>
          <a:lstStyle/>
          <a:p>
            <a:pPr eaLnBrk="1" hangingPunct="1">
              <a:defRPr/>
            </a:pPr>
            <a:r>
              <a:rPr lang="en-US" dirty="0" smtClean="0">
                <a:effectLst/>
              </a:rPr>
              <a:t>Accounting Systems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solidFill>
                  <a:srgbClr val="A50021"/>
                </a:solidFill>
                <a:effectLst>
                  <a:outerShdw blurRad="38100" dist="38100" dir="2700000" algn="tl">
                    <a:srgbClr val="000000">
                      <a:alpha val="43137"/>
                    </a:srgbClr>
                  </a:outerShdw>
                </a:effectLst>
              </a:rPr>
              <a:t>EDGAR 34 CFR 74.21</a:t>
            </a:r>
            <a:br>
              <a:rPr lang="en-US" dirty="0" smtClean="0">
                <a:solidFill>
                  <a:srgbClr val="A50021"/>
                </a:solidFill>
                <a:effectLst>
                  <a:outerShdw blurRad="38100" dist="38100" dir="2700000" algn="tl">
                    <a:srgbClr val="000000">
                      <a:alpha val="43137"/>
                    </a:srgbClr>
                  </a:outerShdw>
                </a:effectLst>
              </a:rPr>
            </a:br>
            <a:endParaRPr lang="en-US" sz="2400" dirty="0">
              <a:solidFill>
                <a:srgbClr val="A50021"/>
              </a:solidFill>
            </a:endParaRPr>
          </a:p>
        </p:txBody>
      </p:sp>
      <p:sp>
        <p:nvSpPr>
          <p:cNvPr id="3" name="Content Placeholder 2"/>
          <p:cNvSpPr>
            <a:spLocks noGrp="1"/>
          </p:cNvSpPr>
          <p:nvPr>
            <p:ph idx="1"/>
          </p:nvPr>
        </p:nvSpPr>
        <p:spPr>
          <a:xfrm>
            <a:off x="228600" y="1295400"/>
            <a:ext cx="8610600" cy="5029200"/>
          </a:xfrm>
        </p:spPr>
        <p:txBody>
          <a:bodyPr/>
          <a:lstStyle/>
          <a:p>
            <a:pPr marL="57150" indent="0" eaLnBrk="1" hangingPunct="1">
              <a:buClr>
                <a:srgbClr val="333399"/>
              </a:buClr>
              <a:buNone/>
            </a:pPr>
            <a:r>
              <a:rPr lang="en-US" dirty="0" smtClean="0">
                <a:solidFill>
                  <a:srgbClr val="000000"/>
                </a:solidFill>
                <a:latin typeface="Tahoma" pitchFamily="34" charset="0"/>
              </a:rPr>
              <a:t>There is a formal accounting system including:</a:t>
            </a:r>
          </a:p>
          <a:p>
            <a:pPr marL="514350" indent="-457200" eaLnBrk="1" hangingPunct="1"/>
            <a:r>
              <a:rPr lang="en-US" dirty="0" smtClean="0">
                <a:solidFill>
                  <a:srgbClr val="000000"/>
                </a:solidFill>
                <a:latin typeface="Tahoma" pitchFamily="34" charset="0"/>
              </a:rPr>
              <a:t>General Ledger</a:t>
            </a:r>
          </a:p>
          <a:p>
            <a:pPr marL="514350" indent="-457200" eaLnBrk="1" hangingPunct="1"/>
            <a:r>
              <a:rPr lang="en-US" dirty="0" smtClean="0">
                <a:solidFill>
                  <a:srgbClr val="000000"/>
                </a:solidFill>
                <a:latin typeface="Tahoma" pitchFamily="34" charset="0"/>
              </a:rPr>
              <a:t>Grant Ledger</a:t>
            </a:r>
          </a:p>
          <a:p>
            <a:pPr marL="514350" indent="-457200" eaLnBrk="1" hangingPunct="1"/>
            <a:r>
              <a:rPr lang="en-US" dirty="0" smtClean="0">
                <a:solidFill>
                  <a:srgbClr val="000000"/>
                </a:solidFill>
                <a:latin typeface="Tahoma" pitchFamily="34" charset="0"/>
              </a:rPr>
              <a:t>General Journal</a:t>
            </a:r>
          </a:p>
          <a:p>
            <a:pPr marL="514350" indent="-457200" eaLnBrk="1" hangingPunct="1"/>
            <a:r>
              <a:rPr lang="en-US" dirty="0" smtClean="0">
                <a:solidFill>
                  <a:srgbClr val="000000"/>
                </a:solidFill>
                <a:latin typeface="Tahoma" pitchFamily="34" charset="0"/>
              </a:rPr>
              <a:t>Cash Receipts</a:t>
            </a:r>
          </a:p>
          <a:p>
            <a:pPr marL="457200" lvl="1" indent="0" eaLnBrk="1" hangingPunct="1">
              <a:buClr>
                <a:srgbClr val="333399"/>
              </a:buClr>
              <a:buNone/>
            </a:pPr>
            <a:endParaRPr lang="en-US" sz="1400" dirty="0" smtClean="0">
              <a:solidFill>
                <a:srgbClr val="000000"/>
              </a:solidFill>
              <a:latin typeface="Tahoma" pitchFamily="34" charset="0"/>
            </a:endParaRPr>
          </a:p>
          <a:p>
            <a:pPr marL="57150" indent="0" eaLnBrk="1" hangingPunct="1">
              <a:buClr>
                <a:srgbClr val="333399"/>
              </a:buClr>
              <a:buNone/>
            </a:pPr>
            <a:r>
              <a:rPr lang="en-US" dirty="0" smtClean="0">
                <a:solidFill>
                  <a:srgbClr val="000000"/>
                </a:solidFill>
                <a:latin typeface="Tahoma" pitchFamily="34" charset="0"/>
              </a:rPr>
              <a:t>The organization has determined if it is cash or accrual basis.</a:t>
            </a:r>
            <a:endParaRPr lang="en-US" sz="2800" dirty="0" smtClean="0">
              <a:solidFill>
                <a:srgbClr val="000000"/>
              </a:solidFill>
              <a:latin typeface="Tahoma" pitchFamily="34" charset="0"/>
            </a:endParaRP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22</a:t>
            </a:fld>
            <a:endParaRPr lang="en-US"/>
          </a:p>
        </p:txBody>
      </p:sp>
    </p:spTree>
    <p:extLst>
      <p:ext uri="{BB962C8B-B14F-4D97-AF65-F5344CB8AC3E}">
        <p14:creationId xmlns:p14="http://schemas.microsoft.com/office/powerpoint/2010/main" val="204819448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Travel Costs</a:t>
            </a:r>
            <a:endParaRPr lang="en-US" dirty="0">
              <a:effectLst/>
            </a:endParaRPr>
          </a:p>
        </p:txBody>
      </p:sp>
      <p:sp>
        <p:nvSpPr>
          <p:cNvPr id="3" name="Content Placeholder 2"/>
          <p:cNvSpPr>
            <a:spLocks noGrp="1"/>
          </p:cNvSpPr>
          <p:nvPr>
            <p:ph idx="1"/>
          </p:nvPr>
        </p:nvSpPr>
        <p:spPr>
          <a:xfrm>
            <a:off x="304800" y="914400"/>
            <a:ext cx="8610600" cy="5181600"/>
          </a:xfrm>
        </p:spPr>
        <p:txBody>
          <a:bodyPr/>
          <a:lstStyle/>
          <a:p>
            <a:pPr eaLnBrk="1" hangingPunct="1">
              <a:buFont typeface="Tahoma" pitchFamily="34" charset="0"/>
              <a:buChar char="•"/>
            </a:pPr>
            <a:r>
              <a:rPr lang="en-US" sz="2700" dirty="0" smtClean="0">
                <a:solidFill>
                  <a:srgbClr val="000000"/>
                </a:solidFill>
                <a:latin typeface="Tahoma" pitchFamily="34" charset="0"/>
              </a:rPr>
              <a:t>Travel costs are reasonable and allowable, i.e. do not exceed charges allowed under the CIL’s written travel policy or in the absence of such a policy, as provided in </a:t>
            </a:r>
            <a:r>
              <a:rPr lang="en-US" sz="2700" b="1" dirty="0" smtClean="0">
                <a:latin typeface="Tahoma" pitchFamily="34" charset="0"/>
              </a:rPr>
              <a:t>2 CFR 230, Attachment B, Item 51(b).</a:t>
            </a:r>
          </a:p>
          <a:p>
            <a:pPr eaLnBrk="1" hangingPunct="1">
              <a:buFont typeface="Tahoma" pitchFamily="34" charset="0"/>
              <a:buChar char="•"/>
            </a:pPr>
            <a:r>
              <a:rPr lang="en-US" sz="2700" dirty="0" smtClean="0">
                <a:solidFill>
                  <a:srgbClr val="000000"/>
                </a:solidFill>
                <a:latin typeface="Tahoma" pitchFamily="34" charset="0"/>
              </a:rPr>
              <a:t>Travel costs reimbursement requests are justified and documented e.g. through travel authorizations, receipts, etc. in accordance with the CIL’s travel policy.</a:t>
            </a:r>
          </a:p>
          <a:p>
            <a:pPr eaLnBrk="1" hangingPunct="1">
              <a:buFont typeface="Tahoma" pitchFamily="34" charset="0"/>
              <a:buChar char="•"/>
            </a:pPr>
            <a:r>
              <a:rPr lang="en-US" sz="2700" dirty="0" smtClean="0">
                <a:solidFill>
                  <a:srgbClr val="000000"/>
                </a:solidFill>
                <a:latin typeface="Tahoma" pitchFamily="34" charset="0"/>
              </a:rPr>
              <a:t>The policy provides for reimbursement by either actual or per diem, based on the CIL’s policy and within the costs allowed.</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23</a:t>
            </a:fld>
            <a:endParaRPr lang="en-US"/>
          </a:p>
        </p:txBody>
      </p:sp>
    </p:spTree>
    <p:extLst>
      <p:ext uri="{BB962C8B-B14F-4D97-AF65-F5344CB8AC3E}">
        <p14:creationId xmlns:p14="http://schemas.microsoft.com/office/powerpoint/2010/main" val="25268583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Procurement</a:t>
            </a:r>
            <a:endParaRPr lang="en-US" dirty="0">
              <a:effectLst/>
            </a:endParaRPr>
          </a:p>
        </p:txBody>
      </p:sp>
      <p:sp>
        <p:nvSpPr>
          <p:cNvPr id="3" name="Content Placeholder 2"/>
          <p:cNvSpPr>
            <a:spLocks noGrp="1"/>
          </p:cNvSpPr>
          <p:nvPr>
            <p:ph idx="1"/>
          </p:nvPr>
        </p:nvSpPr>
        <p:spPr>
          <a:xfrm>
            <a:off x="228600" y="990600"/>
            <a:ext cx="8610600" cy="5486400"/>
          </a:xfrm>
        </p:spPr>
        <p:txBody>
          <a:bodyPr/>
          <a:lstStyle/>
          <a:p>
            <a:pPr marL="514350" indent="-457200" eaLnBrk="1" hangingPunct="1"/>
            <a:r>
              <a:rPr lang="en-US" dirty="0" smtClean="0">
                <a:solidFill>
                  <a:srgbClr val="000000"/>
                </a:solidFill>
                <a:latin typeface="Tahoma" pitchFamily="34" charset="0"/>
              </a:rPr>
              <a:t>The CIL has written procurement procedures</a:t>
            </a:r>
            <a:r>
              <a:rPr lang="en-US" dirty="0" smtClean="0"/>
              <a:t> </a:t>
            </a:r>
            <a:r>
              <a:rPr lang="en-US" dirty="0"/>
              <a:t>complying with </a:t>
            </a:r>
            <a:r>
              <a:rPr lang="en-US" dirty="0">
                <a:solidFill>
                  <a:srgbClr val="A50021"/>
                </a:solidFill>
              </a:rPr>
              <a:t>EDGAR 34 CFR 74.44</a:t>
            </a:r>
            <a:r>
              <a:rPr lang="en-US" dirty="0"/>
              <a:t>. </a:t>
            </a:r>
          </a:p>
          <a:p>
            <a:pPr marL="514350" indent="-457200" eaLnBrk="1" hangingPunct="1"/>
            <a:r>
              <a:rPr lang="en-US" dirty="0" smtClean="0">
                <a:solidFill>
                  <a:srgbClr val="000000"/>
                </a:solidFill>
                <a:latin typeface="Tahoma" pitchFamily="34" charset="0"/>
              </a:rPr>
              <a:t>These procedures consider costs, quality, delivery, competitive bidding, inspection and acceptance, as well as reasonableness, allocability and allowability of costs.</a:t>
            </a:r>
          </a:p>
          <a:p>
            <a:pPr marL="514350" indent="-457200" eaLnBrk="1" hangingPunct="1"/>
            <a:r>
              <a:rPr lang="en-US" dirty="0" smtClean="0">
                <a:solidFill>
                  <a:srgbClr val="000000"/>
                </a:solidFill>
                <a:latin typeface="Tahoma" pitchFamily="34" charset="0"/>
              </a:rPr>
              <a:t>There is separation of responsibility for the authorization for purchasing and the subsequent payment. For example payments are made only if disbursements or checks are countersigned.</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24</a:t>
            </a:fld>
            <a:endParaRPr lang="en-US"/>
          </a:p>
        </p:txBody>
      </p:sp>
    </p:spTree>
    <p:extLst>
      <p:ext uri="{BB962C8B-B14F-4D97-AF65-F5344CB8AC3E}">
        <p14:creationId xmlns:p14="http://schemas.microsoft.com/office/powerpoint/2010/main" val="106420851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924800" cy="609600"/>
          </a:xfrm>
        </p:spPr>
        <p:txBody>
          <a:bodyPr/>
          <a:lstStyle/>
          <a:p>
            <a:pPr eaLnBrk="1" hangingPunct="1">
              <a:defRPr/>
            </a:pPr>
            <a:r>
              <a:rPr lang="en-US" dirty="0" smtClean="0">
                <a:effectLst/>
              </a:rPr>
              <a:t>Procurement</a:t>
            </a:r>
            <a:r>
              <a:rPr lang="en-US" sz="2800" dirty="0" smtClean="0">
                <a:effectLst/>
              </a:rPr>
              <a:t>, cont’d.</a:t>
            </a:r>
            <a:endParaRPr lang="en-US" dirty="0">
              <a:effectLst/>
            </a:endParaRPr>
          </a:p>
        </p:txBody>
      </p:sp>
      <p:sp>
        <p:nvSpPr>
          <p:cNvPr id="3" name="Content Placeholder 2"/>
          <p:cNvSpPr>
            <a:spLocks noGrp="1"/>
          </p:cNvSpPr>
          <p:nvPr>
            <p:ph idx="1"/>
          </p:nvPr>
        </p:nvSpPr>
        <p:spPr>
          <a:xfrm>
            <a:off x="304800" y="990600"/>
            <a:ext cx="8610600" cy="5486400"/>
          </a:xfrm>
        </p:spPr>
        <p:txBody>
          <a:bodyPr/>
          <a:lstStyle/>
          <a:p>
            <a:pPr marL="514350" indent="-457200" eaLnBrk="1" hangingPunct="1"/>
            <a:r>
              <a:rPr lang="en-US" dirty="0" smtClean="0">
                <a:solidFill>
                  <a:srgbClr val="000000"/>
                </a:solidFill>
                <a:latin typeface="Tahoma" pitchFamily="34" charset="0"/>
              </a:rPr>
              <a:t>Payment vouchers are identified as to funding sources, expense classification and transaction date.</a:t>
            </a:r>
          </a:p>
          <a:p>
            <a:pPr marL="514350" indent="-457200" eaLnBrk="1" hangingPunct="1"/>
            <a:r>
              <a:rPr lang="en-US" dirty="0" smtClean="0">
                <a:solidFill>
                  <a:srgbClr val="000000"/>
                </a:solidFill>
                <a:latin typeface="Tahoma" pitchFamily="34" charset="0"/>
              </a:rPr>
              <a:t>Approval limits for staff and director are identified.</a:t>
            </a:r>
          </a:p>
          <a:p>
            <a:pPr marL="514350" indent="-457200" eaLnBrk="1" hangingPunct="1"/>
            <a:r>
              <a:rPr lang="en-US" dirty="0" smtClean="0">
                <a:solidFill>
                  <a:srgbClr val="000000"/>
                </a:solidFill>
                <a:latin typeface="Tahoma" pitchFamily="34" charset="0"/>
              </a:rPr>
              <a:t>Person responsible for purchasing is identified.</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25</a:t>
            </a:fld>
            <a:endParaRPr lang="en-US"/>
          </a:p>
        </p:txBody>
      </p:sp>
    </p:spTree>
    <p:extLst>
      <p:ext uri="{BB962C8B-B14F-4D97-AF65-F5344CB8AC3E}">
        <p14:creationId xmlns:p14="http://schemas.microsoft.com/office/powerpoint/2010/main" val="247601912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609600"/>
          </a:xfrm>
        </p:spPr>
        <p:txBody>
          <a:bodyPr/>
          <a:lstStyle/>
          <a:p>
            <a:pPr eaLnBrk="1" hangingPunct="1">
              <a:defRPr/>
            </a:pPr>
            <a:r>
              <a:rPr lang="en-US" dirty="0" smtClean="0">
                <a:effectLst/>
              </a:rPr>
              <a:t>Property </a:t>
            </a:r>
            <a:br>
              <a:rPr lang="en-US" dirty="0" smtClean="0">
                <a:effectLst/>
              </a:rPr>
            </a:br>
            <a:r>
              <a:rPr lang="en-US" sz="2800" dirty="0" smtClean="0">
                <a:solidFill>
                  <a:srgbClr val="A50021"/>
                </a:solidFill>
                <a:effectLst/>
              </a:rPr>
              <a:t>EDGAR 34 CFR 74.34(f) and (g), 74.44(a)</a:t>
            </a:r>
            <a:endParaRPr lang="en-US" sz="2800" dirty="0">
              <a:solidFill>
                <a:srgbClr val="A50021"/>
              </a:solidFill>
              <a:effectLst/>
            </a:endParaRPr>
          </a:p>
        </p:txBody>
      </p:sp>
      <p:sp>
        <p:nvSpPr>
          <p:cNvPr id="3" name="Content Placeholder 2"/>
          <p:cNvSpPr>
            <a:spLocks noGrp="1"/>
          </p:cNvSpPr>
          <p:nvPr>
            <p:ph idx="1"/>
          </p:nvPr>
        </p:nvSpPr>
        <p:spPr>
          <a:xfrm>
            <a:off x="228600" y="1143000"/>
            <a:ext cx="8839200" cy="5181600"/>
          </a:xfrm>
        </p:spPr>
        <p:txBody>
          <a:bodyPr/>
          <a:lstStyle/>
          <a:p>
            <a:pPr marL="400050" eaLnBrk="1" hangingPunct="1"/>
            <a:r>
              <a:rPr lang="en-US" sz="2600" dirty="0" smtClean="0">
                <a:solidFill>
                  <a:srgbClr val="000000"/>
                </a:solidFill>
                <a:latin typeface="Tahoma" pitchFamily="34" charset="0"/>
              </a:rPr>
              <a:t>Maintains current and complete records of all property purchased with grant funds.</a:t>
            </a:r>
          </a:p>
          <a:p>
            <a:pPr marL="400050" eaLnBrk="1" hangingPunct="1"/>
            <a:r>
              <a:rPr lang="en-US" sz="2600" dirty="0" smtClean="0">
                <a:solidFill>
                  <a:srgbClr val="000000"/>
                </a:solidFill>
                <a:latin typeface="Tahoma" pitchFamily="34" charset="0"/>
              </a:rPr>
              <a:t>Has a system for controlling inventory (general ledger control account, card reports, property labels.)</a:t>
            </a:r>
          </a:p>
          <a:p>
            <a:pPr marL="400050" eaLnBrk="1" hangingPunct="1"/>
            <a:r>
              <a:rPr lang="en-US" sz="2600" dirty="0" smtClean="0">
                <a:solidFill>
                  <a:srgbClr val="000000"/>
                </a:solidFill>
                <a:latin typeface="Tahoma" pitchFamily="34" charset="0"/>
              </a:rPr>
              <a:t>Keeps records of maintenance of property &amp; equipment </a:t>
            </a:r>
          </a:p>
          <a:p>
            <a:pPr marL="400050" eaLnBrk="1" hangingPunct="1"/>
            <a:r>
              <a:rPr lang="en-US" sz="2600" dirty="0" smtClean="0">
                <a:solidFill>
                  <a:srgbClr val="000000"/>
                </a:solidFill>
                <a:latin typeface="Tahoma" pitchFamily="34" charset="0"/>
              </a:rPr>
              <a:t>Inventories property at least once every two years.</a:t>
            </a:r>
          </a:p>
          <a:p>
            <a:pPr marL="400050" eaLnBrk="1" hangingPunct="1"/>
            <a:r>
              <a:rPr lang="en-US" sz="2600" dirty="0" smtClean="0">
                <a:solidFill>
                  <a:srgbClr val="000000"/>
                </a:solidFill>
                <a:latin typeface="Tahoma" pitchFamily="34" charset="0"/>
              </a:rPr>
              <a:t>Adjustments to inventory accounts are made only on written authority of a designated official.</a:t>
            </a:r>
          </a:p>
          <a:p>
            <a:pPr marL="400050" eaLnBrk="1" hangingPunct="1"/>
            <a:r>
              <a:rPr lang="en-US" sz="2600" dirty="0" smtClean="0">
                <a:solidFill>
                  <a:srgbClr val="000000"/>
                </a:solidFill>
                <a:latin typeface="Tahoma" pitchFamily="34" charset="0"/>
              </a:rPr>
              <a:t>CIL guards against loss, damage or theft of property.</a:t>
            </a:r>
          </a:p>
          <a:p>
            <a:pPr marL="400050" eaLnBrk="1" hangingPunct="1"/>
            <a:r>
              <a:rPr lang="en-US" sz="2600" dirty="0" smtClean="0">
                <a:solidFill>
                  <a:srgbClr val="000000"/>
                </a:solidFill>
                <a:latin typeface="Tahoma" pitchFamily="34" charset="0"/>
              </a:rPr>
              <a:t>CIL has policies, procedures and controls for purchasing AND disposing of property.</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26</a:t>
            </a:fld>
            <a:endParaRPr lang="en-US"/>
          </a:p>
        </p:txBody>
      </p:sp>
    </p:spTree>
    <p:extLst>
      <p:ext uri="{BB962C8B-B14F-4D97-AF65-F5344CB8AC3E}">
        <p14:creationId xmlns:p14="http://schemas.microsoft.com/office/powerpoint/2010/main" val="98174433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Property records include</a:t>
            </a:r>
            <a:endParaRPr lang="en-US" dirty="0">
              <a:effectLst/>
            </a:endParaRPr>
          </a:p>
        </p:txBody>
      </p:sp>
      <p:sp>
        <p:nvSpPr>
          <p:cNvPr id="3" name="Content Placeholder 2"/>
          <p:cNvSpPr>
            <a:spLocks noGrp="1"/>
          </p:cNvSpPr>
          <p:nvPr>
            <p:ph sz="half" idx="1"/>
          </p:nvPr>
        </p:nvSpPr>
        <p:spPr>
          <a:xfrm>
            <a:off x="228600" y="1066800"/>
            <a:ext cx="4572000" cy="5181600"/>
          </a:xfrm>
        </p:spPr>
        <p:txBody>
          <a:bodyPr/>
          <a:lstStyle/>
          <a:p>
            <a:r>
              <a:rPr lang="en-US" dirty="0" smtClean="0"/>
              <a:t>Description of equipment</a:t>
            </a:r>
          </a:p>
          <a:p>
            <a:r>
              <a:rPr lang="en-US" dirty="0" smtClean="0"/>
              <a:t>Purchase date</a:t>
            </a:r>
          </a:p>
          <a:p>
            <a:r>
              <a:rPr lang="en-US" dirty="0" smtClean="0"/>
              <a:t>Cost</a:t>
            </a:r>
          </a:p>
          <a:p>
            <a:r>
              <a:rPr lang="en-US" dirty="0" smtClean="0"/>
              <a:t>ID number including manufacturer’s serial number, model number etc.</a:t>
            </a:r>
          </a:p>
          <a:p>
            <a:r>
              <a:rPr lang="en-US" dirty="0" smtClean="0"/>
              <a:t>Source of equipment award number</a:t>
            </a:r>
          </a:p>
        </p:txBody>
      </p:sp>
      <p:sp>
        <p:nvSpPr>
          <p:cNvPr id="4" name="Content Placeholder 3"/>
          <p:cNvSpPr>
            <a:spLocks noGrp="1"/>
          </p:cNvSpPr>
          <p:nvPr>
            <p:ph sz="half" idx="2"/>
          </p:nvPr>
        </p:nvSpPr>
        <p:spPr>
          <a:xfrm>
            <a:off x="4800600" y="1066800"/>
            <a:ext cx="4267200" cy="5181600"/>
          </a:xfrm>
        </p:spPr>
        <p:txBody>
          <a:bodyPr/>
          <a:lstStyle/>
          <a:p>
            <a:r>
              <a:rPr lang="en-US" dirty="0"/>
              <a:t>Where title vests</a:t>
            </a:r>
          </a:p>
          <a:p>
            <a:r>
              <a:rPr lang="en-US" dirty="0" smtClean="0"/>
              <a:t>Information from which federal participation can be calculated</a:t>
            </a:r>
          </a:p>
          <a:p>
            <a:r>
              <a:rPr lang="en-US" dirty="0" smtClean="0"/>
              <a:t>Location and condition of equipment</a:t>
            </a:r>
          </a:p>
          <a:p>
            <a:r>
              <a:rPr lang="en-US" dirty="0" smtClean="0"/>
              <a:t>Date information was reported</a:t>
            </a:r>
          </a:p>
          <a:p>
            <a:r>
              <a:rPr lang="en-US" dirty="0" smtClean="0"/>
              <a:t>Ultimate disposition</a:t>
            </a:r>
            <a:endParaRPr lang="en-US" dirty="0"/>
          </a:p>
        </p:txBody>
      </p:sp>
      <p:sp>
        <p:nvSpPr>
          <p:cNvPr id="5" name="Slide Number Placeholder 4"/>
          <p:cNvSpPr>
            <a:spLocks noGrp="1"/>
          </p:cNvSpPr>
          <p:nvPr>
            <p:ph type="sldNum" sz="quarter" idx="10"/>
          </p:nvPr>
        </p:nvSpPr>
        <p:spPr/>
        <p:txBody>
          <a:bodyPr/>
          <a:lstStyle/>
          <a:p>
            <a:pPr>
              <a:defRPr/>
            </a:pPr>
            <a:fld id="{DEDBD5B2-126F-4B80-8D05-7A5E3DC0D259}" type="slidenum">
              <a:rPr lang="en-US" smtClean="0"/>
              <a:pPr>
                <a:defRPr/>
              </a:pPr>
              <a:t>27</a:t>
            </a:fld>
            <a:endParaRPr lang="en-US"/>
          </a:p>
        </p:txBody>
      </p:sp>
    </p:spTree>
    <p:extLst>
      <p:ext uri="{BB962C8B-B14F-4D97-AF65-F5344CB8AC3E}">
        <p14:creationId xmlns:p14="http://schemas.microsoft.com/office/powerpoint/2010/main" val="3858630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Records Retention and Audit</a:t>
            </a:r>
            <a:endParaRPr lang="en-US" dirty="0">
              <a:effectLst/>
            </a:endParaRPr>
          </a:p>
        </p:txBody>
      </p:sp>
      <p:sp>
        <p:nvSpPr>
          <p:cNvPr id="3" name="Content Placeholder 2"/>
          <p:cNvSpPr>
            <a:spLocks noGrp="1"/>
          </p:cNvSpPr>
          <p:nvPr>
            <p:ph idx="1"/>
          </p:nvPr>
        </p:nvSpPr>
        <p:spPr/>
        <p:txBody>
          <a:bodyPr/>
          <a:lstStyle/>
          <a:p>
            <a:pPr marL="514350" indent="-457200" eaLnBrk="1" hangingPunct="1"/>
            <a:r>
              <a:rPr lang="en-US" sz="2600" dirty="0" smtClean="0">
                <a:solidFill>
                  <a:srgbClr val="000000"/>
                </a:solidFill>
                <a:latin typeface="Tahoma" pitchFamily="34" charset="0"/>
              </a:rPr>
              <a:t>Financial, consumer records and other documentation are maintained and retained for a period of three years in accord with federal requirements.</a:t>
            </a:r>
          </a:p>
          <a:p>
            <a:pPr marL="57150" indent="0" eaLnBrk="1" hangingPunct="1">
              <a:buNone/>
            </a:pPr>
            <a:endParaRPr lang="en-US" sz="800" dirty="0" smtClean="0">
              <a:solidFill>
                <a:srgbClr val="000000"/>
              </a:solidFill>
              <a:latin typeface="Tahoma" pitchFamily="34" charset="0"/>
            </a:endParaRPr>
          </a:p>
          <a:p>
            <a:pPr marL="514350" indent="-457200" eaLnBrk="1" hangingPunct="1"/>
            <a:r>
              <a:rPr lang="en-US" sz="2600" dirty="0" smtClean="0">
                <a:solidFill>
                  <a:srgbClr val="000000"/>
                </a:solidFill>
                <a:latin typeface="Tahoma" pitchFamily="34" charset="0"/>
              </a:rPr>
              <a:t>If the CIL expended $500,000 or more in federal awards, an annual nonfederal audit including funds received under Title VII has been conducted and a copy thereof submitted to the Federal Audit Clearinghouse as required.</a:t>
            </a:r>
            <a:endParaRPr lang="en-US" sz="2600" dirty="0">
              <a:solidFill>
                <a:srgbClr val="000000"/>
              </a:solidFill>
              <a:latin typeface="Tahoma" pitchFamily="34" charset="0"/>
            </a:endParaRPr>
          </a:p>
          <a:p>
            <a:pPr marL="457200" lvl="1" indent="0" eaLnBrk="1" hangingPunct="1">
              <a:buClr>
                <a:srgbClr val="333399"/>
              </a:buClr>
              <a:buNone/>
            </a:pPr>
            <a:r>
              <a:rPr lang="en-US" b="1" i="1" dirty="0" smtClean="0">
                <a:solidFill>
                  <a:srgbClr val="A50021"/>
                </a:solidFill>
              </a:rPr>
              <a:t>Presenter </a:t>
            </a:r>
            <a:r>
              <a:rPr lang="en-US" b="1" i="1" dirty="0" smtClean="0">
                <a:solidFill>
                  <a:srgbClr val="A50021"/>
                </a:solidFill>
                <a:latin typeface="Tahoma" pitchFamily="34" charset="0"/>
              </a:rPr>
              <a:t>TIP: </a:t>
            </a:r>
            <a:r>
              <a:rPr lang="en-US" dirty="0" smtClean="0">
                <a:latin typeface="Tahoma" pitchFamily="34" charset="0"/>
              </a:rPr>
              <a:t>Have the board select the auditor and hear the report directly from that auditor to clearly show their fiduciary oversight. </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28</a:t>
            </a:fld>
            <a:endParaRPr lang="en-US"/>
          </a:p>
        </p:txBody>
      </p:sp>
    </p:spTree>
    <p:extLst>
      <p:ext uri="{BB962C8B-B14F-4D97-AF65-F5344CB8AC3E}">
        <p14:creationId xmlns:p14="http://schemas.microsoft.com/office/powerpoint/2010/main" val="42542218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Why use and know RSA’s review tool?</a:t>
            </a:r>
            <a:endParaRPr lang="en-US" dirty="0">
              <a:effectLst/>
            </a:endParaRPr>
          </a:p>
        </p:txBody>
      </p:sp>
      <p:sp>
        <p:nvSpPr>
          <p:cNvPr id="3" name="Subtitle 2"/>
          <p:cNvSpPr>
            <a:spLocks noGrp="1"/>
          </p:cNvSpPr>
          <p:nvPr>
            <p:ph idx="1"/>
          </p:nvPr>
        </p:nvSpPr>
        <p:spPr/>
        <p:txBody>
          <a:bodyPr/>
          <a:lstStyle/>
          <a:p>
            <a:r>
              <a:rPr lang="en-US" dirty="0" smtClean="0"/>
              <a:t>It lays out expectations for CILs in a checklist format.</a:t>
            </a:r>
          </a:p>
          <a:p>
            <a:r>
              <a:rPr lang="en-US" dirty="0" smtClean="0"/>
              <a:t>A self-review will help assure your CIL is meeting federal requirements.</a:t>
            </a:r>
          </a:p>
          <a:p>
            <a:r>
              <a:rPr lang="en-US" dirty="0" smtClean="0"/>
              <a:t>It is the tool reviewers will use in your onsite review by RSA.</a:t>
            </a:r>
            <a:endParaRPr lang="en-US" dirty="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2</a:t>
            </a:fld>
            <a:endParaRPr lang="en-US"/>
          </a:p>
        </p:txBody>
      </p:sp>
    </p:spTree>
    <p:extLst>
      <p:ext uri="{BB962C8B-B14F-4D97-AF65-F5344CB8AC3E}">
        <p14:creationId xmlns:p14="http://schemas.microsoft.com/office/powerpoint/2010/main" val="3741927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Resolution of concerns may require</a:t>
            </a:r>
            <a:endParaRPr lang="en-US" dirty="0">
              <a:effectLst/>
            </a:endParaRPr>
          </a:p>
        </p:txBody>
      </p:sp>
      <p:sp>
        <p:nvSpPr>
          <p:cNvPr id="3" name="Content Placeholder 2"/>
          <p:cNvSpPr>
            <a:spLocks noGrp="1"/>
          </p:cNvSpPr>
          <p:nvPr>
            <p:ph idx="1"/>
          </p:nvPr>
        </p:nvSpPr>
        <p:spPr/>
        <p:txBody>
          <a:bodyPr/>
          <a:lstStyle/>
          <a:p>
            <a:pPr eaLnBrk="1" hangingPunct="1">
              <a:buFont typeface="Tahoma" pitchFamily="34" charset="0"/>
              <a:buChar char="•"/>
            </a:pPr>
            <a:r>
              <a:rPr lang="en-US" dirty="0" smtClean="0">
                <a:solidFill>
                  <a:srgbClr val="000000"/>
                </a:solidFill>
                <a:latin typeface="Tahoma" pitchFamily="34" charset="0"/>
              </a:rPr>
              <a:t>Corrective Action Plan with target dates</a:t>
            </a:r>
          </a:p>
          <a:p>
            <a:pPr eaLnBrk="1" hangingPunct="1">
              <a:buFont typeface="Tahoma" pitchFamily="34" charset="0"/>
              <a:buChar char="•"/>
            </a:pPr>
            <a:r>
              <a:rPr lang="en-US" dirty="0" smtClean="0">
                <a:solidFill>
                  <a:srgbClr val="000000"/>
                </a:solidFill>
                <a:latin typeface="Tahoma" pitchFamily="34" charset="0"/>
              </a:rPr>
              <a:t>Addressing in the three-year program and financial planning objectives for the center, including the goals that flow from the mission</a:t>
            </a:r>
          </a:p>
          <a:p>
            <a:pPr eaLnBrk="1" hangingPunct="1">
              <a:buFont typeface="Tahoma" pitchFamily="34" charset="0"/>
              <a:buChar char="•"/>
            </a:pPr>
            <a:r>
              <a:rPr lang="en-US" dirty="0" smtClean="0">
                <a:solidFill>
                  <a:srgbClr val="000000"/>
                </a:solidFill>
                <a:latin typeface="Tahoma" pitchFamily="34" charset="0"/>
              </a:rPr>
              <a:t>Written policy and procedures</a:t>
            </a:r>
            <a:endParaRPr lang="en-US" dirty="0">
              <a:solidFill>
                <a:srgbClr val="000000"/>
              </a:solidFill>
              <a:latin typeface="Tahoma" pitchFamily="34" charset="0"/>
            </a:endParaRPr>
          </a:p>
          <a:p>
            <a:pPr eaLnBrk="1" hangingPunct="1">
              <a:buFont typeface="Tahoma" pitchFamily="34" charset="0"/>
              <a:buChar char="•"/>
            </a:pPr>
            <a:r>
              <a:rPr lang="en-US" dirty="0" smtClean="0">
                <a:solidFill>
                  <a:srgbClr val="000000"/>
                </a:solidFill>
                <a:latin typeface="Tahoma" pitchFamily="34" charset="0"/>
              </a:rPr>
              <a:t>Training for staff and board regarding expectations</a:t>
            </a:r>
            <a:endParaRPr lang="en-US" dirty="0">
              <a:solidFill>
                <a:srgbClr val="000000"/>
              </a:solidFill>
              <a:latin typeface="Tahoma" pitchFamily="34" charset="0"/>
            </a:endParaRPr>
          </a:p>
          <a:p>
            <a:pPr eaLnBrk="1" hangingPunct="1">
              <a:buFont typeface="Tahoma" pitchFamily="34" charset="0"/>
              <a:buChar char="•"/>
            </a:pPr>
            <a:r>
              <a:rPr lang="en-US" dirty="0" smtClean="0">
                <a:solidFill>
                  <a:srgbClr val="000000"/>
                </a:solidFill>
                <a:latin typeface="Tahoma" pitchFamily="34" charset="0"/>
              </a:rPr>
              <a:t>Implementation thoroughly documented</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29</a:t>
            </a:fld>
            <a:endParaRPr lang="en-US"/>
          </a:p>
        </p:txBody>
      </p:sp>
    </p:spTree>
    <p:extLst>
      <p:ext uri="{BB962C8B-B14F-4D97-AF65-F5344CB8AC3E}">
        <p14:creationId xmlns:p14="http://schemas.microsoft.com/office/powerpoint/2010/main" val="235390331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most common findings…</a:t>
            </a:r>
            <a:endParaRPr lang="en-US" dirty="0"/>
          </a:p>
        </p:txBody>
      </p:sp>
      <p:sp>
        <p:nvSpPr>
          <p:cNvPr id="3" name="Content Placeholder 2"/>
          <p:cNvSpPr>
            <a:spLocks noGrp="1"/>
          </p:cNvSpPr>
          <p:nvPr>
            <p:ph idx="1"/>
          </p:nvPr>
        </p:nvSpPr>
        <p:spPr>
          <a:xfrm>
            <a:off x="152400" y="1219200"/>
            <a:ext cx="8991600" cy="5029200"/>
          </a:xfrm>
        </p:spPr>
        <p:txBody>
          <a:bodyPr/>
          <a:lstStyle/>
          <a:p>
            <a:r>
              <a:rPr lang="en-US" dirty="0" smtClean="0"/>
              <a:t>Failure to keep cost allocation plan up to date; annual review sent to RSA-mary.gougisha@ed.gov</a:t>
            </a:r>
          </a:p>
          <a:p>
            <a:r>
              <a:rPr lang="en-US" dirty="0" smtClean="0"/>
              <a:t>Failure to implement cost allocation plan.</a:t>
            </a:r>
          </a:p>
          <a:p>
            <a:r>
              <a:rPr lang="en-US" dirty="0" smtClean="0"/>
              <a:t>Failure to base time allocation on actual, after the fact records of how time was used.</a:t>
            </a:r>
          </a:p>
          <a:p>
            <a:r>
              <a:rPr lang="en-US" dirty="0" smtClean="0"/>
              <a:t>Lack of written policies and procedures, especially in procurement and disposal of equipment.</a:t>
            </a:r>
            <a:endParaRPr lang="en-US" i="1" dirty="0">
              <a:solidFill>
                <a:srgbClr val="FF0000"/>
              </a:solidFill>
            </a:endParaRPr>
          </a:p>
          <a:p>
            <a:pPr marL="0" indent="0">
              <a:buNone/>
            </a:pPr>
            <a:r>
              <a:rPr lang="en-US" sz="2400" b="1" i="1" dirty="0" smtClean="0">
                <a:solidFill>
                  <a:srgbClr val="A50021"/>
                </a:solidFill>
              </a:rPr>
              <a:t>Presenter Tip: </a:t>
            </a:r>
          </a:p>
          <a:p>
            <a:pPr marL="0" indent="0">
              <a:buNone/>
            </a:pPr>
            <a:r>
              <a:rPr lang="en-US" sz="2400" dirty="0" smtClean="0"/>
              <a:t>ILRU has sample policies and cost allocation plan guidance at:</a:t>
            </a:r>
          </a:p>
          <a:p>
            <a:pPr marL="0" indent="0">
              <a:buNone/>
            </a:pPr>
            <a:r>
              <a:rPr lang="en-US" sz="2400" dirty="0" smtClean="0"/>
              <a:t> </a:t>
            </a:r>
            <a:r>
              <a:rPr lang="en-US" sz="1800" b="1" dirty="0" smtClean="0"/>
              <a:t>wiki.ilru.net/</a:t>
            </a:r>
            <a:r>
              <a:rPr lang="en-US" sz="1800" b="1" dirty="0" err="1" smtClean="0"/>
              <a:t>index.php?title</a:t>
            </a:r>
            <a:r>
              <a:rPr lang="en-US" sz="1800" b="1" dirty="0" smtClean="0"/>
              <a:t>=</a:t>
            </a:r>
            <a:r>
              <a:rPr lang="en-US" sz="1800" b="1" dirty="0" err="1" smtClean="0"/>
              <a:t>Financial_Management_Presenter_Materials</a:t>
            </a:r>
            <a:endParaRPr lang="en-US" sz="1800" b="1" dirty="0" smtClean="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30</a:t>
            </a:fld>
            <a:endParaRPr lang="en-US"/>
          </a:p>
        </p:txBody>
      </p:sp>
    </p:spTree>
    <p:extLst>
      <p:ext uri="{BB962C8B-B14F-4D97-AF65-F5344CB8AC3E}">
        <p14:creationId xmlns:p14="http://schemas.microsoft.com/office/powerpoint/2010/main" val="24683160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31</a:t>
            </a:fld>
            <a:endParaRPr lang="en-US" smtClean="0"/>
          </a:p>
        </p:txBody>
      </p:sp>
    </p:spTree>
    <p:extLst>
      <p:ext uri="{BB962C8B-B14F-4D97-AF65-F5344CB8AC3E}">
        <p14:creationId xmlns:p14="http://schemas.microsoft.com/office/powerpoint/2010/main" val="293761584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274638"/>
            <a:ext cx="7696200" cy="1096962"/>
          </a:xfrm>
        </p:spPr>
        <p:txBody>
          <a:bodyPr/>
          <a:lstStyle/>
          <a:p>
            <a:pPr eaLnBrk="1" hangingPunct="1">
              <a:defRPr/>
            </a:pPr>
            <a:r>
              <a:rPr lang="en-US" dirty="0"/>
              <a:t>For more </a:t>
            </a:r>
            <a:r>
              <a:rPr lang="en-US" dirty="0" smtClean="0"/>
              <a:t>information</a:t>
            </a:r>
            <a:endParaRPr lang="en-US" dirty="0"/>
          </a:p>
        </p:txBody>
      </p:sp>
      <p:sp>
        <p:nvSpPr>
          <p:cNvPr id="40964" name="Rectangle 3"/>
          <p:cNvSpPr>
            <a:spLocks noGrp="1" noChangeArrowheads="1"/>
          </p:cNvSpPr>
          <p:nvPr>
            <p:ph type="body" idx="1"/>
          </p:nvPr>
        </p:nvSpPr>
        <p:spPr>
          <a:xfrm>
            <a:off x="381000" y="1600200"/>
            <a:ext cx="8458200" cy="4419600"/>
          </a:xfrm>
        </p:spPr>
        <p:txBody>
          <a:bodyPr/>
          <a:lstStyle/>
          <a:p>
            <a:pPr eaLnBrk="1" hangingPunct="1">
              <a:buFont typeface="Tahoma" pitchFamily="34" charset="0"/>
              <a:buNone/>
            </a:pPr>
            <a:r>
              <a:rPr lang="en-US" dirty="0" smtClean="0"/>
              <a:t>Contact:</a:t>
            </a:r>
          </a:p>
          <a:p>
            <a:pPr eaLnBrk="1" hangingPunct="1">
              <a:buFont typeface="Tahoma" pitchFamily="34" charset="0"/>
              <a:buNone/>
            </a:pPr>
            <a:endParaRPr lang="en-US" sz="1800" dirty="0" smtClean="0"/>
          </a:p>
          <a:p>
            <a:pPr lvl="1" eaLnBrk="1" hangingPunct="1">
              <a:buFont typeface="Tahoma" pitchFamily="34" charset="0"/>
              <a:buNone/>
            </a:pPr>
            <a:r>
              <a:rPr lang="en-US" sz="2800" dirty="0" smtClean="0">
                <a:solidFill>
                  <a:schemeClr val="tx1"/>
                </a:solidFill>
              </a:rPr>
              <a:t>Paula McElwee - </a:t>
            </a:r>
          </a:p>
          <a:p>
            <a:pPr lvl="1" eaLnBrk="1" hangingPunct="1">
              <a:buFont typeface="Tahoma" pitchFamily="34" charset="0"/>
              <a:buNone/>
            </a:pPr>
            <a:r>
              <a:rPr lang="en-US" sz="2800" dirty="0" smtClean="0"/>
              <a:t>paulamcelwee@sbcglobal.net</a:t>
            </a:r>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32</a:t>
            </a:fld>
            <a:endParaRPr lang="en-US"/>
          </a:p>
        </p:txBody>
      </p:sp>
    </p:spTree>
    <p:extLst>
      <p:ext uri="{BB962C8B-B14F-4D97-AF65-F5344CB8AC3E}">
        <p14:creationId xmlns:p14="http://schemas.microsoft.com/office/powerpoint/2010/main" val="1091538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ffectLst/>
              </a:rPr>
              <a:t>Wrap Up and Evaluation</a:t>
            </a:r>
          </a:p>
        </p:txBody>
      </p:sp>
      <p:sp>
        <p:nvSpPr>
          <p:cNvPr id="47107" name="Rectangle 3"/>
          <p:cNvSpPr>
            <a:spLocks noGrp="1" noChangeArrowheads="1"/>
          </p:cNvSpPr>
          <p:nvPr>
            <p:ph type="body" idx="4294967295"/>
          </p:nvPr>
        </p:nvSpPr>
        <p:spPr>
          <a:xfrm>
            <a:off x="381000" y="1447800"/>
            <a:ext cx="8605837" cy="4773612"/>
          </a:xfrm>
        </p:spPr>
        <p:txBody>
          <a:bodyPr/>
          <a:lstStyle/>
          <a:p>
            <a:pPr marL="0" indent="0">
              <a:buNone/>
            </a:pPr>
            <a:r>
              <a:rPr lang="en-US" b="1" i="1" dirty="0" smtClean="0"/>
              <a:t>Click the link below now</a:t>
            </a:r>
            <a:r>
              <a:rPr lang="en-US" dirty="0" smtClean="0"/>
              <a:t>  to complete an evaluation of today’s program found at:</a:t>
            </a:r>
          </a:p>
          <a:p>
            <a:pPr marL="0" lvl="0" indent="0">
              <a:buNone/>
            </a:pPr>
            <a:r>
              <a:rPr lang="en-US" sz="2100" b="1" i="1" dirty="0" smtClean="0"/>
              <a:t>	</a:t>
            </a:r>
            <a:r>
              <a:rPr lang="en-US" u="sng" dirty="0" smtClean="0">
                <a:hlinkClick r:id="rId3"/>
              </a:rPr>
              <a:t>https</a:t>
            </a:r>
            <a:r>
              <a:rPr lang="en-US" u="sng" dirty="0">
                <a:hlinkClick r:id="rId3"/>
              </a:rPr>
              <a:t>://vovici.com/wsb.dll/s/12291g53265</a:t>
            </a:r>
            <a:endParaRPr lang="en-US" sz="2400" dirty="0"/>
          </a:p>
          <a:p>
            <a:pPr marL="0" indent="0">
              <a:buNone/>
            </a:pPr>
            <a:endParaRPr lang="en-US" sz="2100" b="1" i="1" dirty="0" smtClean="0"/>
          </a:p>
        </p:txBody>
      </p:sp>
      <p:sp>
        <p:nvSpPr>
          <p:cNvPr id="4710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FE0D69-BAEB-4DDD-8EFF-D2D0694D64A1}" type="slidenum">
              <a:rPr lang="en-US" smtClean="0"/>
              <a:pPr eaLnBrk="1" hangingPunct="1"/>
              <a:t>33</a:t>
            </a:fld>
            <a:endParaRPr lang="en-US" smtClean="0"/>
          </a:p>
        </p:txBody>
      </p:sp>
    </p:spTree>
    <p:extLst>
      <p:ext uri="{BB962C8B-B14F-4D97-AF65-F5344CB8AC3E}">
        <p14:creationId xmlns:p14="http://schemas.microsoft.com/office/powerpoint/2010/main" val="251945613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ffectLst/>
                <a:ea typeface="+mj-ea"/>
                <a:cs typeface="+mj-cs"/>
              </a:rPr>
              <a:t>CIL-NET Attribution</a:t>
            </a:r>
          </a:p>
        </p:txBody>
      </p:sp>
      <p:sp>
        <p:nvSpPr>
          <p:cNvPr id="178179" name="Rectangle 3"/>
          <p:cNvSpPr>
            <a:spLocks noGrp="1" noChangeArrowheads="1"/>
          </p:cNvSpPr>
          <p:nvPr>
            <p:ph idx="1"/>
          </p:nvPr>
        </p:nvSpPr>
        <p:spPr>
          <a:xfrm>
            <a:off x="152400" y="990600"/>
            <a:ext cx="8839200" cy="5181600"/>
          </a:xfrm>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a:t>
            </a:r>
            <a:r>
              <a:rPr lang="en-US" dirty="0"/>
              <a:t>H132B120001</a:t>
            </a:r>
            <a:r>
              <a:rPr lang="en-US" dirty="0" smtClean="0">
                <a:ea typeface="ＭＳ Ｐゴシック" pitchFamily="-1" charset="-128"/>
              </a:rPr>
              <a:t>.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CIL-NET, a project of the IL-NET, an ILRU/NCIL/APRIL National Training and Technical Assistance Program.</a:t>
            </a:r>
            <a:endParaRPr lang="en-US" sz="2400" dirty="0" smtClean="0">
              <a:ea typeface="ＭＳ Ｐゴシック" pitchFamily="-1" charset="-128"/>
            </a:endParaRPr>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34</a:t>
            </a:fld>
            <a:endParaRPr lang="en-US"/>
          </a:p>
        </p:txBody>
      </p:sp>
    </p:spTree>
    <p:extLst>
      <p:ext uri="{BB962C8B-B14F-4D97-AF65-F5344CB8AC3E}">
        <p14:creationId xmlns:p14="http://schemas.microsoft.com/office/powerpoint/2010/main" val="408947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We are covering actual checklist items</a:t>
            </a:r>
            <a:endParaRPr lang="en-US" dirty="0">
              <a:effectLst/>
            </a:endParaRPr>
          </a:p>
        </p:txBody>
      </p:sp>
      <p:sp>
        <p:nvSpPr>
          <p:cNvPr id="3" name="Content Placeholder 2"/>
          <p:cNvSpPr>
            <a:spLocks noGrp="1"/>
          </p:cNvSpPr>
          <p:nvPr>
            <p:ph idx="1"/>
          </p:nvPr>
        </p:nvSpPr>
        <p:spPr/>
        <p:txBody>
          <a:bodyPr/>
          <a:lstStyle/>
          <a:p>
            <a:r>
              <a:rPr lang="en-US" dirty="0" smtClean="0"/>
              <a:t>We will give you text from the RSA onsite checklist.</a:t>
            </a:r>
          </a:p>
          <a:p>
            <a:r>
              <a:rPr lang="en-US" dirty="0" smtClean="0"/>
              <a:t>We will distinguish when the item is a “</a:t>
            </a:r>
            <a:r>
              <a:rPr lang="en-US" b="1" dirty="0" smtClean="0"/>
              <a:t>recommendation</a:t>
            </a:r>
            <a:r>
              <a:rPr lang="en-US" dirty="0" smtClean="0"/>
              <a:t>.” This means the practice is suggested in RSA report, and may be included in your report if you do not meet it, but it will be a recommendation, not a finding requiring correction.</a:t>
            </a:r>
          </a:p>
          <a:p>
            <a:pPr marL="0" indent="0">
              <a:buNone/>
            </a:pPr>
            <a:r>
              <a:rPr lang="en-US" b="1" i="1" dirty="0" smtClean="0">
                <a:solidFill>
                  <a:srgbClr val="A50021"/>
                </a:solidFill>
              </a:rPr>
              <a:t>Presenter TIP:</a:t>
            </a:r>
            <a:r>
              <a:rPr lang="en-US" b="1" dirty="0" smtClean="0">
                <a:solidFill>
                  <a:srgbClr val="A50021"/>
                </a:solidFill>
              </a:rPr>
              <a:t> </a:t>
            </a:r>
            <a:r>
              <a:rPr lang="en-US" dirty="0" smtClean="0"/>
              <a:t>indicates a suggestion you might find useful related to that section.</a:t>
            </a:r>
            <a:endParaRPr lang="en-US" i="1"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a:t>
            </a:fld>
            <a:endParaRPr lang="en-US"/>
          </a:p>
        </p:txBody>
      </p:sp>
    </p:spTree>
    <p:extLst>
      <p:ext uri="{BB962C8B-B14F-4D97-AF65-F5344CB8AC3E}">
        <p14:creationId xmlns:p14="http://schemas.microsoft.com/office/powerpoint/2010/main" val="2010178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6 – </a:t>
            </a:r>
            <a:br>
              <a:rPr lang="en-US" dirty="0" smtClean="0">
                <a:effectLst/>
              </a:rPr>
            </a:br>
            <a:r>
              <a:rPr lang="en-US" dirty="0" smtClean="0">
                <a:effectLst/>
              </a:rPr>
              <a:t>Resource Development Activities</a:t>
            </a:r>
          </a:p>
        </p:txBody>
      </p:sp>
      <p:sp>
        <p:nvSpPr>
          <p:cNvPr id="4099" name="Rectangle 3"/>
          <p:cNvSpPr>
            <a:spLocks noGrp="1" noChangeArrowheads="1"/>
          </p:cNvSpPr>
          <p:nvPr>
            <p:ph idx="1"/>
          </p:nvPr>
        </p:nvSpPr>
        <p:spPr>
          <a:xfrm>
            <a:off x="304800" y="1828800"/>
            <a:ext cx="8610600" cy="4419600"/>
          </a:xfrm>
        </p:spPr>
        <p:txBody>
          <a:bodyPr/>
          <a:lstStyle/>
          <a:p>
            <a:pPr marL="0" indent="0">
              <a:buNone/>
            </a:pPr>
            <a:r>
              <a:rPr lang="en-US" dirty="0"/>
              <a:t>The center shall conduct resource development activities to obtain funding from sources other than </a:t>
            </a:r>
            <a:r>
              <a:rPr lang="en-US" b="1" dirty="0" smtClean="0"/>
              <a:t>Chapter </a:t>
            </a:r>
            <a:r>
              <a:rPr lang="en-US" b="1" dirty="0"/>
              <a:t>1 of title VII of the Act</a:t>
            </a:r>
            <a:r>
              <a:rPr lang="en-US" dirty="0"/>
              <a:t>.</a:t>
            </a:r>
            <a:endParaRPr lang="en-US"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a:t>
            </a:fld>
            <a:endParaRPr lang="en-US" smtClean="0"/>
          </a:p>
        </p:txBody>
      </p:sp>
    </p:spTree>
    <p:extLst>
      <p:ext uri="{BB962C8B-B14F-4D97-AF65-F5344CB8AC3E}">
        <p14:creationId xmlns:p14="http://schemas.microsoft.com/office/powerpoint/2010/main" val="181464675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related to Resource Development</a:t>
            </a:r>
          </a:p>
        </p:txBody>
      </p:sp>
      <p:sp>
        <p:nvSpPr>
          <p:cNvPr id="4099" name="Rectangle 3"/>
          <p:cNvSpPr>
            <a:spLocks noGrp="1" noChangeArrowheads="1"/>
          </p:cNvSpPr>
          <p:nvPr>
            <p:ph idx="1"/>
          </p:nvPr>
        </p:nvSpPr>
        <p:spPr/>
        <p:txBody>
          <a:bodyPr/>
          <a:lstStyle/>
          <a:p>
            <a:pPr marL="0" indent="0">
              <a:buNone/>
            </a:pPr>
            <a:r>
              <a:rPr lang="en-US" dirty="0"/>
              <a:t>The CIL during the reporting year conducted resource development activities to obtain funding from sources other than Chapter 1, Title VII, of the act</a:t>
            </a:r>
            <a:r>
              <a:rPr lang="en-US" dirty="0" smtClean="0"/>
              <a:t>.</a:t>
            </a:r>
          </a:p>
          <a:p>
            <a:pPr marL="0" indent="0">
              <a:buNone/>
            </a:pPr>
            <a:r>
              <a:rPr lang="en-US" b="1" i="1" dirty="0" smtClean="0">
                <a:solidFill>
                  <a:srgbClr val="A50021"/>
                </a:solidFill>
              </a:rPr>
              <a:t>Presenter TIP:</a:t>
            </a:r>
            <a:r>
              <a:rPr lang="en-US" i="1" dirty="0" smtClean="0">
                <a:solidFill>
                  <a:srgbClr val="A50021"/>
                </a:solidFill>
              </a:rPr>
              <a:t> </a:t>
            </a:r>
            <a:r>
              <a:rPr lang="en-US" dirty="0" smtClean="0"/>
              <a:t>Some of these might be …</a:t>
            </a:r>
          </a:p>
          <a:p>
            <a:r>
              <a:rPr lang="en-US" dirty="0" smtClean="0"/>
              <a:t>Grant-writing</a:t>
            </a:r>
          </a:p>
          <a:p>
            <a:r>
              <a:rPr lang="en-US" dirty="0" smtClean="0"/>
              <a:t>Fees for services</a:t>
            </a:r>
          </a:p>
          <a:p>
            <a:r>
              <a:rPr lang="en-US" dirty="0" smtClean="0"/>
              <a:t>Events</a:t>
            </a:r>
          </a:p>
          <a:p>
            <a:r>
              <a:rPr lang="en-US" dirty="0" smtClean="0"/>
              <a:t>Fund raising letters or activities</a:t>
            </a:r>
            <a:endParaRPr lang="en-US" dirty="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5</a:t>
            </a:fld>
            <a:endParaRPr lang="en-US" smtClean="0"/>
          </a:p>
        </p:txBody>
      </p:sp>
    </p:spTree>
    <p:extLst>
      <p:ext uri="{BB962C8B-B14F-4D97-AF65-F5344CB8AC3E}">
        <p14:creationId xmlns:p14="http://schemas.microsoft.com/office/powerpoint/2010/main" val="93485455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686800" cy="685800"/>
          </a:xfrm>
        </p:spPr>
        <p:txBody>
          <a:bodyPr/>
          <a:lstStyle/>
          <a:p>
            <a:pPr eaLnBrk="1" hangingPunct="1">
              <a:defRPr/>
            </a:pPr>
            <a:r>
              <a:rPr lang="en-US" dirty="0" smtClean="0">
                <a:effectLst/>
              </a:rPr>
              <a:t>Program and Financial Planning Objectives</a:t>
            </a:r>
            <a:endParaRPr lang="en-US" dirty="0">
              <a:effectLst/>
            </a:endParaRPr>
          </a:p>
        </p:txBody>
      </p:sp>
      <p:sp>
        <p:nvSpPr>
          <p:cNvPr id="3" name="Content Placeholder 2"/>
          <p:cNvSpPr>
            <a:spLocks noGrp="1"/>
          </p:cNvSpPr>
          <p:nvPr>
            <p:ph idx="1"/>
          </p:nvPr>
        </p:nvSpPr>
        <p:spPr>
          <a:xfrm>
            <a:off x="381000" y="1295400"/>
            <a:ext cx="8610600" cy="5334000"/>
          </a:xfrm>
        </p:spPr>
        <p:txBody>
          <a:bodyPr/>
          <a:lstStyle/>
          <a:p>
            <a:pPr eaLnBrk="1" hangingPunct="1">
              <a:buFont typeface="Tahoma" pitchFamily="34" charset="0"/>
              <a:buChar char="•"/>
            </a:pPr>
            <a:r>
              <a:rPr lang="en-US" sz="2400" dirty="0" smtClean="0">
                <a:solidFill>
                  <a:srgbClr val="000000"/>
                </a:solidFill>
                <a:latin typeface="Tahoma" pitchFamily="34" charset="0"/>
              </a:rPr>
              <a:t>The CIL has established annual and three-year program and financial planning objectives.</a:t>
            </a:r>
          </a:p>
          <a:p>
            <a:pPr eaLnBrk="1" hangingPunct="1">
              <a:buFont typeface="Tahoma" pitchFamily="34" charset="0"/>
              <a:buChar char="•"/>
            </a:pPr>
            <a:r>
              <a:rPr lang="en-US" sz="2400" dirty="0" smtClean="0">
                <a:solidFill>
                  <a:srgbClr val="000000"/>
                </a:solidFill>
                <a:latin typeface="Tahoma" pitchFamily="34" charset="0"/>
              </a:rPr>
              <a:t>The objectives include the CIL’s goals and mission.</a:t>
            </a:r>
          </a:p>
          <a:p>
            <a:pPr eaLnBrk="1" hangingPunct="1">
              <a:buFont typeface="Tahoma" pitchFamily="34" charset="0"/>
              <a:buChar char="•"/>
            </a:pPr>
            <a:r>
              <a:rPr lang="en-US" sz="2400" dirty="0" smtClean="0">
                <a:solidFill>
                  <a:srgbClr val="000000"/>
                </a:solidFill>
                <a:latin typeface="Tahoma" pitchFamily="34" charset="0"/>
              </a:rPr>
              <a:t>The CIL has a current two-year work plan for achieving the goals or mission including specific activities to meet the requirements.</a:t>
            </a:r>
          </a:p>
          <a:p>
            <a:pPr eaLnBrk="1" hangingPunct="1">
              <a:buFont typeface="Tahoma" pitchFamily="34" charset="0"/>
              <a:buChar char="•"/>
            </a:pPr>
            <a:r>
              <a:rPr lang="en-US" sz="2400" dirty="0" smtClean="0">
                <a:solidFill>
                  <a:srgbClr val="000000"/>
                </a:solidFill>
                <a:latin typeface="Tahoma" pitchFamily="34" charset="0"/>
              </a:rPr>
              <a:t>The work plan includes specific services, priorities and types of services to be provided </a:t>
            </a:r>
            <a:r>
              <a:rPr lang="en-US" sz="2400" b="1" dirty="0" smtClean="0">
                <a:latin typeface="Tahoma" pitchFamily="34" charset="0"/>
              </a:rPr>
              <a:t>AND corrective action is added after review.</a:t>
            </a:r>
          </a:p>
          <a:p>
            <a:pPr marL="0" indent="0" eaLnBrk="1" hangingPunct="1">
              <a:buClr>
                <a:srgbClr val="333399"/>
              </a:buClr>
              <a:buNone/>
            </a:pPr>
            <a:r>
              <a:rPr lang="en-US" sz="2300" b="1" i="1" dirty="0" smtClean="0">
                <a:solidFill>
                  <a:srgbClr val="A50021"/>
                </a:solidFill>
              </a:rPr>
              <a:t>Presenter </a:t>
            </a:r>
            <a:r>
              <a:rPr lang="en-US" sz="2300" b="1" i="1" dirty="0" smtClean="0">
                <a:solidFill>
                  <a:srgbClr val="A50021"/>
                </a:solidFill>
                <a:latin typeface="Tahoma" pitchFamily="34" charset="0"/>
              </a:rPr>
              <a:t>TIP:</a:t>
            </a:r>
            <a:r>
              <a:rPr lang="en-US" sz="2300" i="1" dirty="0" smtClean="0">
                <a:solidFill>
                  <a:srgbClr val="A50021"/>
                </a:solidFill>
                <a:latin typeface="Tahoma" pitchFamily="34" charset="0"/>
              </a:rPr>
              <a:t> </a:t>
            </a:r>
            <a:r>
              <a:rPr lang="en-US" sz="2300" dirty="0" smtClean="0">
                <a:latin typeface="Tahoma" pitchFamily="34" charset="0"/>
              </a:rPr>
              <a:t>Notice the mix of timelines. The program and financial planning objectives can be more general at three years but the two year work plan should be more specific and clearly in progress.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6</a:t>
            </a:fld>
            <a:endParaRPr lang="en-US"/>
          </a:p>
        </p:txBody>
      </p:sp>
    </p:spTree>
    <p:extLst>
      <p:ext uri="{BB962C8B-B14F-4D97-AF65-F5344CB8AC3E}">
        <p14:creationId xmlns:p14="http://schemas.microsoft.com/office/powerpoint/2010/main" val="190177454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792162"/>
          </a:xfrm>
        </p:spPr>
        <p:txBody>
          <a:bodyPr/>
          <a:lstStyle/>
          <a:p>
            <a:pPr eaLnBrk="1" hangingPunct="1">
              <a:defRPr/>
            </a:pPr>
            <a:r>
              <a:rPr lang="en-US" dirty="0" smtClean="0">
                <a:effectLst/>
              </a:rPr>
              <a:t>Also recommended planning practices…</a:t>
            </a:r>
            <a:endParaRPr lang="en-US" dirty="0">
              <a:effectLst/>
            </a:endParaRPr>
          </a:p>
        </p:txBody>
      </p:sp>
      <p:sp>
        <p:nvSpPr>
          <p:cNvPr id="3" name="Content Placeholder 2"/>
          <p:cNvSpPr>
            <a:spLocks noGrp="1"/>
          </p:cNvSpPr>
          <p:nvPr>
            <p:ph idx="1"/>
          </p:nvPr>
        </p:nvSpPr>
        <p:spPr>
          <a:xfrm>
            <a:off x="304800" y="1371600"/>
            <a:ext cx="8610600" cy="5029200"/>
          </a:xfrm>
        </p:spPr>
        <p:txBody>
          <a:bodyPr/>
          <a:lstStyle/>
          <a:p>
            <a:pPr eaLnBrk="1" hangingPunct="1">
              <a:buFont typeface="Tahoma" pitchFamily="34" charset="0"/>
              <a:buChar char="•"/>
            </a:pPr>
            <a:r>
              <a:rPr lang="en-US" dirty="0" smtClean="0">
                <a:solidFill>
                  <a:srgbClr val="000000"/>
                </a:solidFill>
                <a:latin typeface="Tahoma" pitchFamily="34" charset="0"/>
              </a:rPr>
              <a:t>The work plan includes objectives and goals for obtaining or increasing non-Title VII funding.</a:t>
            </a:r>
          </a:p>
          <a:p>
            <a:pPr eaLnBrk="1" hangingPunct="1">
              <a:buFont typeface="Tahoma" pitchFamily="34" charset="0"/>
              <a:buChar char="•"/>
            </a:pPr>
            <a:r>
              <a:rPr lang="en-US" dirty="0" smtClean="0">
                <a:solidFill>
                  <a:srgbClr val="000000"/>
                </a:solidFill>
                <a:latin typeface="Tahoma" pitchFamily="34" charset="0"/>
              </a:rPr>
              <a:t>The work plan addresses board, staff, and/or volunteer training.</a:t>
            </a:r>
          </a:p>
          <a:p>
            <a:pPr eaLnBrk="1" hangingPunct="1">
              <a:buFont typeface="Tahoma" pitchFamily="34" charset="0"/>
              <a:buChar char="•"/>
            </a:pPr>
            <a:r>
              <a:rPr lang="en-US" dirty="0" smtClean="0">
                <a:solidFill>
                  <a:srgbClr val="000000"/>
                </a:solidFill>
                <a:latin typeface="Tahoma" pitchFamily="34" charset="0"/>
              </a:rPr>
              <a:t>The work plan will need to be updated after a review to also include any corrective action plan items, persons responsible and timelines.</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7</a:t>
            </a:fld>
            <a:endParaRPr lang="en-US"/>
          </a:p>
        </p:txBody>
      </p:sp>
    </p:spTree>
    <p:extLst>
      <p:ext uri="{BB962C8B-B14F-4D97-AF65-F5344CB8AC3E}">
        <p14:creationId xmlns:p14="http://schemas.microsoft.com/office/powerpoint/2010/main" val="3872957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924800" cy="792162"/>
          </a:xfrm>
        </p:spPr>
        <p:txBody>
          <a:bodyPr/>
          <a:lstStyle/>
          <a:p>
            <a:pPr eaLnBrk="1" hangingPunct="1">
              <a:defRPr/>
            </a:pPr>
            <a:r>
              <a:rPr lang="en-US" dirty="0" smtClean="0">
                <a:effectLst/>
              </a:rPr>
              <a:t>704 Report Accuracy and Documentation</a:t>
            </a:r>
            <a:endParaRPr lang="en-US" dirty="0">
              <a:effectLst/>
            </a:endParaRPr>
          </a:p>
        </p:txBody>
      </p:sp>
      <p:sp>
        <p:nvSpPr>
          <p:cNvPr id="3" name="Content Placeholder 2"/>
          <p:cNvSpPr>
            <a:spLocks noGrp="1"/>
          </p:cNvSpPr>
          <p:nvPr>
            <p:ph idx="1"/>
          </p:nvPr>
        </p:nvSpPr>
        <p:spPr/>
        <p:txBody>
          <a:bodyPr/>
          <a:lstStyle/>
          <a:p>
            <a:pPr eaLnBrk="1" hangingPunct="1">
              <a:buFont typeface="Tahoma" pitchFamily="34" charset="0"/>
              <a:buChar char="•"/>
            </a:pPr>
            <a:r>
              <a:rPr lang="en-US" dirty="0" smtClean="0">
                <a:solidFill>
                  <a:srgbClr val="000000"/>
                </a:solidFill>
                <a:latin typeface="Tahoma" pitchFamily="34" charset="0"/>
              </a:rPr>
              <a:t>The CIL has implemented internal controls and procedures (including quality assurance) to ensure 704 Report accuracy and documentation.</a:t>
            </a:r>
          </a:p>
          <a:p>
            <a:pPr eaLnBrk="1" hangingPunct="1">
              <a:buFont typeface="Tahoma" pitchFamily="34" charset="0"/>
              <a:buChar char="•"/>
            </a:pPr>
            <a:r>
              <a:rPr lang="en-US" dirty="0" smtClean="0">
                <a:solidFill>
                  <a:srgbClr val="000000"/>
                </a:solidFill>
                <a:latin typeface="Tahoma" pitchFamily="34" charset="0"/>
              </a:rPr>
              <a:t>Based on the CSRs, consumer lists, physical files and other documentation reviewed, the funding sources and amounts, data, demographics, etc. the most recent 704 report is accurate and complete.</a:t>
            </a:r>
          </a:p>
          <a:p>
            <a:pPr marL="0" indent="0" eaLnBrk="1" hangingPunct="1">
              <a:buClr>
                <a:srgbClr val="333399"/>
              </a:buClr>
              <a:buNone/>
            </a:pPr>
            <a:r>
              <a:rPr lang="en-US" sz="2400" b="1" i="1" dirty="0" smtClean="0">
                <a:solidFill>
                  <a:srgbClr val="A50021"/>
                </a:solidFill>
              </a:rPr>
              <a:t>Presenter </a:t>
            </a:r>
            <a:r>
              <a:rPr lang="en-US" sz="2400" b="1" i="1" dirty="0" smtClean="0">
                <a:solidFill>
                  <a:srgbClr val="A50021"/>
                </a:solidFill>
                <a:latin typeface="Tahoma" pitchFamily="34" charset="0"/>
              </a:rPr>
              <a:t>Tip:</a:t>
            </a:r>
            <a:r>
              <a:rPr lang="en-US" sz="2400" i="1" dirty="0" smtClean="0">
                <a:solidFill>
                  <a:srgbClr val="A50021"/>
                </a:solidFill>
                <a:latin typeface="Tahoma" pitchFamily="34" charset="0"/>
              </a:rPr>
              <a:t> </a:t>
            </a:r>
            <a:r>
              <a:rPr lang="en-US" sz="2400" dirty="0" smtClean="0">
                <a:latin typeface="Tahoma" pitchFamily="34" charset="0"/>
              </a:rPr>
              <a:t>There should be continuity between what staff enter into the computer, any periodic reports created, what reports say right now, and what the last 704 report said. If it doesn’t make sense, why not and what is being done about it?</a:t>
            </a: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8</a:t>
            </a:fld>
            <a:endParaRPr lang="en-US"/>
          </a:p>
        </p:txBody>
      </p:sp>
    </p:spTree>
    <p:extLst>
      <p:ext uri="{BB962C8B-B14F-4D97-AF65-F5344CB8AC3E}">
        <p14:creationId xmlns:p14="http://schemas.microsoft.com/office/powerpoint/2010/main" val="362473331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CIL-NET Presents… A National Teleconference &amp;amp; Webinar&amp;quot;&quot;/&gt;&lt;property id=&quot;20307&quot; value=&quot;584&quot;/&gt;&lt;/object&gt;&lt;object type=&quot;3&quot; unique_id=&quot;10004&quot;&gt;&lt;property id=&quot;20148&quot; value=&quot;5&quot;/&gt;&lt;property id=&quot;20300&quot; value=&quot;Slide 2 - &amp;quot;CIL-NET Presents… A National Teleconference &amp;amp; Webinar&amp;quot;&quot;/&gt;&lt;property id=&quot;20307&quot; value=&quot;621&quot;/&gt;&lt;/object&gt;&lt;object type=&quot;3&quot; unique_id=&quot;10005&quot;&gt;&lt;property id=&quot;20148&quot; value=&quot;5&quot;/&gt;&lt;property id=&quot;20300&quot; value=&quot;Slide 3 - &amp;quot;Why use and know RSA’s review tool?&amp;quot;&quot;/&gt;&lt;property id=&quot;20307&quot; value=&quot;585&quot;/&gt;&lt;/object&gt;&lt;object type=&quot;3&quot; unique_id=&quot;10006&quot;&gt;&lt;property id=&quot;20148&quot; value=&quot;5&quot;/&gt;&lt;property id=&quot;20300&quot; value=&quot;Slide 4 - &amp;quot;We are covering actual checklist items&amp;quot;&quot;/&gt;&lt;property id=&quot;20307&quot; value=&quot;586&quot;/&gt;&lt;/object&gt;&lt;object type=&quot;3&quot; unique_id=&quot;10007&quot;&gt;&lt;property id=&quot;20148&quot; value=&quot;5&quot;/&gt;&lt;property id=&quot;20300&quot; value=&quot;Slide 5 - &amp;quot;Evaluation Standard 6 –  Resource Development Activities&amp;quot;&quot;/&gt;&lt;property id=&quot;20307&quot; value=&quot;587&quot;/&gt;&lt;/object&gt;&lt;object type=&quot;3&quot; unique_id=&quot;10008&quot;&gt;&lt;property id=&quot;20148&quot; value=&quot;5&quot;/&gt;&lt;property id=&quot;20300&quot; value=&quot;Slide 6 - &amp;quot;Evidence related to Resource Development&amp;quot;&quot;/&gt;&lt;property id=&quot;20307&quot; value=&quot;588&quot;/&gt;&lt;/object&gt;&lt;object type=&quot;3&quot; unique_id=&quot;10009&quot;&gt;&lt;property id=&quot;20148&quot; value=&quot;5&quot;/&gt;&lt;property id=&quot;20300&quot; value=&quot;Slide 7 - &amp;quot;Program and Financial Planning Objectives&amp;quot;&quot;/&gt;&lt;property id=&quot;20307&quot; value=&quot;589&quot;/&gt;&lt;/object&gt;&lt;object type=&quot;3&quot; unique_id=&quot;10010&quot;&gt;&lt;property id=&quot;20148&quot; value=&quot;5&quot;/&gt;&lt;property id=&quot;20300&quot; value=&quot;Slide 8 - &amp;quot;Also recommended planning practices…&amp;quot;&quot;/&gt;&lt;property id=&quot;20307&quot; value=&quot;590&quot;/&gt;&lt;/object&gt;&lt;object type=&quot;3&quot; unique_id=&quot;10011&quot;&gt;&lt;property id=&quot;20148&quot; value=&quot;5&quot;/&gt;&lt;property id=&quot;20300&quot; value=&quot;Slide 9 - &amp;quot;704 Report Accuracy and Documentation&amp;quot;&quot;/&gt;&lt;property id=&quot;20307&quot; value=&quot;591&quot;/&gt;&lt;/object&gt;&lt;object type=&quot;3&quot; unique_id=&quot;10012&quot;&gt;&lt;property id=&quot;20148&quot; value=&quot;5&quot;/&gt;&lt;property id=&quot;20300&quot; value=&quot;Slide 10 - &amp;quot;Organizational and Personnel Practices&amp;quot;&quot;/&gt;&lt;property id=&quot;20307&quot; value=&quot;592&quot;/&gt;&lt;/object&gt;&lt;object type=&quot;3&quot; unique_id=&quot;10013&quot;&gt;&lt;property id=&quot;20148&quot; value=&quot;5&quot;/&gt;&lt;property id=&quot;20300&quot; value=&quot;Slide 11 - &amp;quot;Staff Development and Training&amp;quot;&quot;/&gt;&lt;property id=&quot;20307&quot; value=&quot;593&quot;/&gt;&lt;/object&gt;&lt;object type=&quot;3&quot; unique_id=&quot;10014&quot;&gt;&lt;property id=&quot;20148&quot; value=&quot;5&quot;/&gt;&lt;property id=&quot;20300&quot; value=&quot;Slide 12 - &amp;quot;Conflicts of Interest&amp;quot;&quot;/&gt;&lt;property id=&quot;20307&quot; value=&quot;594&quot;/&gt;&lt;/object&gt;&lt;object type=&quot;3&quot; unique_id=&quot;10015&quot;&gt;&lt;property id=&quot;20148&quot; value=&quot;5&quot;/&gt;&lt;property id=&quot;20300&quot; value=&quot;Slide 13 - &amp;quot;Confidentiality&amp;quot;&quot;/&gt;&lt;property id=&quot;20307&quot; value=&quot;595&quot;/&gt;&lt;/object&gt;&lt;object type=&quot;3&quot; unique_id=&quot;10016&quot;&gt;&lt;property id=&quot;20148&quot; value=&quot;5&quot;/&gt;&lt;property id=&quot;20300&quot; value=&quot;Slide 14 - &amp;quot;Drug-Free Workplace&amp;quot;&quot;/&gt;&lt;property id=&quot;20307&quot; value=&quot;596&quot;/&gt;&lt;/object&gt;&lt;object type=&quot;3&quot; unique_id=&quot;10017&quot;&gt;&lt;property id=&quot;20148&quot; value=&quot;5&quot;/&gt;&lt;property id=&quot;20300&quot; value=&quot;Slide 15 - &amp;quot;Insurance Coverage&amp;quot;&quot;/&gt;&lt;property id=&quot;20307&quot; value=&quot;597&quot;/&gt;&lt;/object&gt;&lt;object type=&quot;3&quot; unique_id=&quot;10018&quot;&gt;&lt;property id=&quot;20148&quot; value=&quot;5&quot;/&gt;&lt;property id=&quot;20300&quot; value=&quot;Slide 16 - &amp;quot;Nondiscrimination&amp;quot;&quot;/&gt;&lt;property id=&quot;20307&quot; value=&quot;598&quot;/&gt;&lt;/object&gt;&lt;object type=&quot;3&quot; unique_id=&quot;10019&quot;&gt;&lt;property id=&quot;20148&quot; value=&quot;5&quot;/&gt;&lt;property id=&quot;20300&quot; value=&quot;Slide 17 - &amp;quot;Prohibition Against Lobbying&amp;quot;&quot;/&gt;&lt;property id=&quot;20307&quot; value=&quot;599&quot;/&gt;&lt;/object&gt;&lt;object type=&quot;3&quot; unique_id=&quot;10020&quot;&gt;&lt;property id=&quot;20148&quot; value=&quot;5&quot;/&gt;&lt;property id=&quot;20300&quot; value=&quot;Slide 18 - &amp;quot;Questions &amp;amp; Answers&amp;quot;&quot;/&gt;&lt;property id=&quot;20307&quot; value=&quot;620&quot;/&gt;&lt;/object&gt;&lt;object type=&quot;3&quot; unique_id=&quot;10021&quot;&gt;&lt;property id=&quot;20148&quot; value=&quot;5&quot;/&gt;&lt;property id=&quot;20300&quot; value=&quot;Slide 19 - &amp;quot;Personnel Cost Allocation&amp;quot;&quot;/&gt;&lt;property id=&quot;20307&quot; value=&quot;601&quot;/&gt;&lt;/object&gt;&lt;object type=&quot;3&quot; unique_id=&quot;10022&quot;&gt;&lt;property id=&quot;20148&quot; value=&quot;5&quot;/&gt;&lt;property id=&quot;20300&quot; value=&quot;Slide 20 - &amp;quot;Fiscal Management&amp;quot;&quot;/&gt;&lt;property id=&quot;20307&quot; value=&quot;602&quot;/&gt;&lt;/object&gt;&lt;object type=&quot;3&quot; unique_id=&quot;10023&quot;&gt;&lt;property id=&quot;20148&quot; value=&quot;5&quot;/&gt;&lt;property id=&quot;20300&quot; value=&quot;Slide 21 - &amp;quot;Fiscal Management, cont’d.&amp;quot;&quot;/&gt;&lt;property id=&quot;20307&quot; value=&quot;617&quot;/&gt;&lt;/object&gt;&lt;object type=&quot;3&quot; unique_id=&quot;10024&quot;&gt;&lt;property id=&quot;20148&quot; value=&quot;5&quot;/&gt;&lt;property id=&quot;20300&quot; value=&quot;Slide 22 - &amp;quot;Fiscal Management , cont’d. 2&amp;quot;&quot;/&gt;&lt;property id=&quot;20307&quot; value=&quot;603&quot;/&gt;&lt;/object&gt;&lt;object type=&quot;3&quot; unique_id=&quot;10025&quot;&gt;&lt;property id=&quot;20148&quot; value=&quot;5&quot;/&gt;&lt;property id=&quot;20300&quot; value=&quot;Slide 23 - &amp;quot;Accounting Systems  EDGAR 34 CFR 74.21 &amp;quot;&quot;/&gt;&lt;property id=&quot;20307&quot; value=&quot;604&quot;/&gt;&lt;/object&gt;&lt;object type=&quot;3&quot; unique_id=&quot;10026&quot;&gt;&lt;property id=&quot;20148&quot; value=&quot;5&quot;/&gt;&lt;property id=&quot;20300&quot; value=&quot;Slide 24 - &amp;quot;Travel Costs&amp;quot;&quot;/&gt;&lt;property id=&quot;20307&quot; value=&quot;605&quot;/&gt;&lt;/object&gt;&lt;object type=&quot;3&quot; unique_id=&quot;10027&quot;&gt;&lt;property id=&quot;20148&quot; value=&quot;5&quot;/&gt;&lt;property id=&quot;20300&quot; value=&quot;Slide 25 - &amp;quot;Procurement&amp;quot;&quot;/&gt;&lt;property id=&quot;20307&quot; value=&quot;606&quot;/&gt;&lt;/object&gt;&lt;object type=&quot;3&quot; unique_id=&quot;10028&quot;&gt;&lt;property id=&quot;20148&quot; value=&quot;5&quot;/&gt;&lt;property id=&quot;20300&quot; value=&quot;Slide 26 - &amp;quot;Procurement, cont’d.&amp;quot;&quot;/&gt;&lt;property id=&quot;20307&quot; value=&quot;618&quot;/&gt;&lt;/object&gt;&lt;object type=&quot;3&quot; unique_id=&quot;10029&quot;&gt;&lt;property id=&quot;20148&quot; value=&quot;5&quot;/&gt;&lt;property id=&quot;20300&quot; value=&quot;Slide 27 - &amp;quot;Property  EDGAR 34 CFR 74.34(f) and (g), 74.44(a)&amp;quot;&quot;/&gt;&lt;property id=&quot;20307&quot; value=&quot;607&quot;/&gt;&lt;/object&gt;&lt;object type=&quot;3&quot; unique_id=&quot;10030&quot;&gt;&lt;property id=&quot;20148&quot; value=&quot;5&quot;/&gt;&lt;property id=&quot;20300&quot; value=&quot;Slide 28 - &amp;quot;Property records include&amp;quot;&quot;/&gt;&lt;property id=&quot;20307&quot; value=&quot;608&quot;/&gt;&lt;/object&gt;&lt;object type=&quot;3&quot; unique_id=&quot;10031&quot;&gt;&lt;property id=&quot;20148&quot; value=&quot;5&quot;/&gt;&lt;property id=&quot;20300&quot; value=&quot;Slide 29 - &amp;quot;Records Retention and Audit&amp;quot;&quot;/&gt;&lt;property id=&quot;20307&quot; value=&quot;609&quot;/&gt;&lt;/object&gt;&lt;object type=&quot;3&quot; unique_id=&quot;10032&quot;&gt;&lt;property id=&quot;20148&quot; value=&quot;5&quot;/&gt;&lt;property id=&quot;20300&quot; value=&quot;Slide 30 - &amp;quot;Resolution of concerns may require&amp;quot;&quot;/&gt;&lt;property id=&quot;20307&quot; value=&quot;610&quot;/&gt;&lt;/object&gt;&lt;object type=&quot;3&quot; unique_id=&quot;10033&quot;&gt;&lt;property id=&quot;20148&quot; value=&quot;5&quot;/&gt;&lt;property id=&quot;20300&quot; value=&quot;Slide 31 - &amp;quot;Some of the most common findings…&amp;quot;&quot;/&gt;&lt;property id=&quot;20307&quot; value=&quot;619&quot;/&gt;&lt;/object&gt;&lt;object type=&quot;3&quot; unique_id=&quot;10034&quot;&gt;&lt;property id=&quot;20148&quot; value=&quot;5&quot;/&gt;&lt;property id=&quot;20300&quot; value=&quot;Slide 32 - &amp;quot;Questions &amp;amp; Answers&amp;quot;&quot;/&gt;&lt;property id=&quot;20307&quot; value=&quot;612&quot;/&gt;&lt;/object&gt;&lt;object type=&quot;3&quot; unique_id=&quot;10035&quot;&gt;&lt;property id=&quot;20148&quot; value=&quot;5&quot;/&gt;&lt;property id=&quot;20300&quot; value=&quot;Slide 33 - &amp;quot;For more information&amp;quot;&quot;/&gt;&lt;property id=&quot;20307&quot; value=&quot;613&quot;/&gt;&lt;/object&gt;&lt;object type=&quot;3&quot; unique_id=&quot;10036&quot;&gt;&lt;property id=&quot;20148&quot; value=&quot;5&quot;/&gt;&lt;property id=&quot;20300&quot; value=&quot;Slide 34 - &amp;quot;Wrap Up and Evaluation&amp;quot;&quot;/&gt;&lt;property id=&quot;20307&quot; value=&quot;614&quot;/&gt;&lt;/object&gt;&lt;object type=&quot;3&quot; unique_id=&quot;10037&quot;&gt;&lt;property id=&quot;20148&quot; value=&quot;5&quot;/&gt;&lt;property id=&quot;20300&quot; value=&quot;Slide 35 - &amp;quot;CIL-NET Attribution&amp;quot;&quot;/&gt;&lt;property id=&quot;20307&quot; value=&quot;615&quot;/&gt;&lt;/object&gt;&lt;/object&gt;&lt;object type=&quot;8&quot; unique_id=&quot;10074&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2573</TotalTime>
  <Words>2111</Words>
  <Application>Microsoft Office PowerPoint</Application>
  <PresentationFormat>On-screen Show (4:3)</PresentationFormat>
  <Paragraphs>221</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CIL-NET Presents… A National Teleconference &amp; Webinar</vt:lpstr>
      <vt:lpstr>CIL-NET Presents… A National Teleconference &amp; Webinar</vt:lpstr>
      <vt:lpstr>Why use and know RSA’s review tool?</vt:lpstr>
      <vt:lpstr>We are covering actual checklist items</vt:lpstr>
      <vt:lpstr>Evaluation Standard 6 –  Resource Development Activities</vt:lpstr>
      <vt:lpstr>Evidence related to Resource Development</vt:lpstr>
      <vt:lpstr>Program and Financial Planning Objectives</vt:lpstr>
      <vt:lpstr>Also recommended planning practices…</vt:lpstr>
      <vt:lpstr>704 Report Accuracy and Documentation</vt:lpstr>
      <vt:lpstr>Organizational and Personnel Practices</vt:lpstr>
      <vt:lpstr>Staff Development and Training</vt:lpstr>
      <vt:lpstr>Conflicts of Interest</vt:lpstr>
      <vt:lpstr>Confidentiality</vt:lpstr>
      <vt:lpstr>Drug-Free Workplace</vt:lpstr>
      <vt:lpstr>Insurance Coverage</vt:lpstr>
      <vt:lpstr>Nondiscrimination</vt:lpstr>
      <vt:lpstr>Prohibition Against Lobbying</vt:lpstr>
      <vt:lpstr>Questions &amp; Answers</vt:lpstr>
      <vt:lpstr>Personnel Cost Allocation</vt:lpstr>
      <vt:lpstr>Fiscal Management</vt:lpstr>
      <vt:lpstr>Fiscal Management, cont’d.</vt:lpstr>
      <vt:lpstr>Fiscal Management , cont’d. 2</vt:lpstr>
      <vt:lpstr>Accounting Systems  EDGAR 34 CFR 74.21 </vt:lpstr>
      <vt:lpstr>Travel Costs</vt:lpstr>
      <vt:lpstr>Procurement</vt:lpstr>
      <vt:lpstr>Procurement, cont’d.</vt:lpstr>
      <vt:lpstr>Property  EDGAR 34 CFR 74.34(f) and (g), 74.44(a)</vt:lpstr>
      <vt:lpstr>Property records include</vt:lpstr>
      <vt:lpstr>Records Retention and Audit</vt:lpstr>
      <vt:lpstr>Resolution of concerns may require</vt:lpstr>
      <vt:lpstr>Some of the most common findings…</vt:lpstr>
      <vt:lpstr>Questions &amp; Answers</vt:lpstr>
      <vt:lpstr>For more information</vt:lpstr>
      <vt:lpstr>Wrap Up and Evaluation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Finney, Sharon R</cp:lastModifiedBy>
  <cp:revision>165</cp:revision>
  <cp:lastPrinted>2013-04-11T13:04:13Z</cp:lastPrinted>
  <dcterms:created xsi:type="dcterms:W3CDTF">2011-01-05T14:17:40Z</dcterms:created>
  <dcterms:modified xsi:type="dcterms:W3CDTF">2013-05-08T18:06:20Z</dcterms:modified>
</cp:coreProperties>
</file>