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99" r:id="rId2"/>
    <p:sldId id="560" r:id="rId3"/>
    <p:sldId id="544" r:id="rId4"/>
    <p:sldId id="545" r:id="rId5"/>
    <p:sldId id="546" r:id="rId6"/>
    <p:sldId id="558" r:id="rId7"/>
    <p:sldId id="548" r:id="rId8"/>
    <p:sldId id="550" r:id="rId9"/>
    <p:sldId id="551" r:id="rId10"/>
    <p:sldId id="552" r:id="rId11"/>
    <p:sldId id="553" r:id="rId12"/>
    <p:sldId id="554" r:id="rId13"/>
    <p:sldId id="555" r:id="rId14"/>
    <p:sldId id="556" r:id="rId15"/>
    <p:sldId id="559" r:id="rId16"/>
    <p:sldId id="557" r:id="rId17"/>
    <p:sldId id="542" r:id="rId18"/>
  </p:sldIdLst>
  <p:sldSz cx="9144000" cy="6858000" type="screen4x3"/>
  <p:notesSz cx="9296400" cy="7010400"/>
  <p:defaultTextStyle>
    <a:defPPr>
      <a:defRPr lang="en-US"/>
    </a:defPPr>
    <a:lvl1pPr algn="l" rtl="0" fontAlgn="base">
      <a:spcBef>
        <a:spcPct val="0"/>
      </a:spcBef>
      <a:spcAft>
        <a:spcPct val="0"/>
      </a:spcAft>
      <a:defRPr sz="2000"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b="1" kern="1200">
        <a:solidFill>
          <a:schemeClr val="tx1"/>
        </a:solidFill>
        <a:latin typeface="Arial" pitchFamily="34" charset="0"/>
        <a:ea typeface="+mn-ea"/>
        <a:cs typeface="Arial" pitchFamily="34" charset="0"/>
      </a:defRPr>
    </a:lvl5pPr>
    <a:lvl6pPr marL="2286000" algn="l" defTabSz="914400" rtl="0" eaLnBrk="1" latinLnBrk="0" hangingPunct="1">
      <a:defRPr sz="2000" b="1" kern="1200">
        <a:solidFill>
          <a:schemeClr val="tx1"/>
        </a:solidFill>
        <a:latin typeface="Arial" pitchFamily="34" charset="0"/>
        <a:ea typeface="+mn-ea"/>
        <a:cs typeface="Arial" pitchFamily="34" charset="0"/>
      </a:defRPr>
    </a:lvl6pPr>
    <a:lvl7pPr marL="2743200" algn="l" defTabSz="914400" rtl="0" eaLnBrk="1" latinLnBrk="0" hangingPunct="1">
      <a:defRPr sz="2000" b="1" kern="1200">
        <a:solidFill>
          <a:schemeClr val="tx1"/>
        </a:solidFill>
        <a:latin typeface="Arial" pitchFamily="34" charset="0"/>
        <a:ea typeface="+mn-ea"/>
        <a:cs typeface="Arial" pitchFamily="34" charset="0"/>
      </a:defRPr>
    </a:lvl7pPr>
    <a:lvl8pPr marL="3200400" algn="l" defTabSz="914400" rtl="0" eaLnBrk="1" latinLnBrk="0" hangingPunct="1">
      <a:defRPr sz="2000" b="1" kern="1200">
        <a:solidFill>
          <a:schemeClr val="tx1"/>
        </a:solidFill>
        <a:latin typeface="Arial" pitchFamily="34" charset="0"/>
        <a:ea typeface="+mn-ea"/>
        <a:cs typeface="Arial" pitchFamily="34" charset="0"/>
      </a:defRPr>
    </a:lvl8pPr>
    <a:lvl9pPr marL="3657600" algn="l" defTabSz="914400" rtl="0" eaLnBrk="1" latinLnBrk="0" hangingPunct="1">
      <a:defRPr sz="2000" b="1" kern="1200">
        <a:solidFill>
          <a:schemeClr val="tx1"/>
        </a:solidFill>
        <a:latin typeface="Arial" pitchFamily="34" charset="0"/>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209">
          <p15:clr>
            <a:srgbClr val="A4A3A4"/>
          </p15:clr>
        </p15:guide>
        <p15:guide id="2" pos="292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dy" initials="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0099"/>
    <a:srgbClr val="333399"/>
    <a:srgbClr val="CCFFFF"/>
    <a:srgbClr val="000066"/>
    <a:srgbClr val="CC3300"/>
    <a:srgbClr val="FF3300"/>
    <a:srgbClr val="DA2A00"/>
    <a:srgbClr val="00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627" autoAdjust="0"/>
  </p:normalViewPr>
  <p:slideViewPr>
    <p:cSldViewPr>
      <p:cViewPr>
        <p:scale>
          <a:sx n="66" d="100"/>
          <a:sy n="66" d="100"/>
        </p:scale>
        <p:origin x="-2124" y="-2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888" y="-102"/>
      </p:cViewPr>
      <p:guideLst>
        <p:guide orient="horz" pos="2209"/>
        <p:guide pos="292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1" y="0"/>
            <a:ext cx="4029498" cy="350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t" anchorCtr="0" compatLnSpc="1">
            <a:prstTxWarp prst="textNoShape">
              <a:avLst/>
            </a:prstTxWarp>
          </a:bodyPr>
          <a:lstStyle>
            <a:lvl1pPr defTabSz="911385">
              <a:defRPr sz="1200" b="0" smtClean="0"/>
            </a:lvl1pPr>
          </a:lstStyle>
          <a:p>
            <a:pPr>
              <a:defRPr/>
            </a:pPr>
            <a:endParaRPr lang="en-US"/>
          </a:p>
        </p:txBody>
      </p:sp>
      <p:sp>
        <p:nvSpPr>
          <p:cNvPr id="28675" name="Rectangle 3"/>
          <p:cNvSpPr>
            <a:spLocks noGrp="1" noChangeArrowheads="1"/>
          </p:cNvSpPr>
          <p:nvPr>
            <p:ph type="dt" sz="quarter" idx="1"/>
          </p:nvPr>
        </p:nvSpPr>
        <p:spPr bwMode="auto">
          <a:xfrm>
            <a:off x="5265462" y="0"/>
            <a:ext cx="4029498" cy="350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t" anchorCtr="0" compatLnSpc="1">
            <a:prstTxWarp prst="textNoShape">
              <a:avLst/>
            </a:prstTxWarp>
          </a:bodyPr>
          <a:lstStyle>
            <a:lvl1pPr algn="r" defTabSz="911385">
              <a:defRPr sz="1200" b="0" smtClean="0"/>
            </a:lvl1pPr>
          </a:lstStyle>
          <a:p>
            <a:pPr>
              <a:defRPr/>
            </a:pPr>
            <a:endParaRPr lang="en-US"/>
          </a:p>
        </p:txBody>
      </p:sp>
      <p:sp>
        <p:nvSpPr>
          <p:cNvPr id="28676" name="Rectangle 4"/>
          <p:cNvSpPr>
            <a:spLocks noGrp="1" noChangeArrowheads="1"/>
          </p:cNvSpPr>
          <p:nvPr>
            <p:ph type="ftr" sz="quarter" idx="2"/>
          </p:nvPr>
        </p:nvSpPr>
        <p:spPr bwMode="auto">
          <a:xfrm>
            <a:off x="1" y="6657844"/>
            <a:ext cx="4029498" cy="350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b" anchorCtr="0" compatLnSpc="1">
            <a:prstTxWarp prst="textNoShape">
              <a:avLst/>
            </a:prstTxWarp>
          </a:bodyPr>
          <a:lstStyle>
            <a:lvl1pPr defTabSz="911385">
              <a:defRPr sz="1200" b="0" smtClean="0"/>
            </a:lvl1pPr>
          </a:lstStyle>
          <a:p>
            <a:pPr>
              <a:defRPr/>
            </a:pPr>
            <a:endParaRPr lang="en-US"/>
          </a:p>
        </p:txBody>
      </p:sp>
      <p:sp>
        <p:nvSpPr>
          <p:cNvPr id="28677" name="Rectangle 5"/>
          <p:cNvSpPr>
            <a:spLocks noGrp="1" noChangeArrowheads="1"/>
          </p:cNvSpPr>
          <p:nvPr>
            <p:ph type="sldNum" sz="quarter" idx="3"/>
          </p:nvPr>
        </p:nvSpPr>
        <p:spPr bwMode="auto">
          <a:xfrm>
            <a:off x="5265462" y="6657844"/>
            <a:ext cx="4029498" cy="350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b" anchorCtr="0" compatLnSpc="1">
            <a:prstTxWarp prst="textNoShape">
              <a:avLst/>
            </a:prstTxWarp>
          </a:bodyPr>
          <a:lstStyle>
            <a:lvl1pPr algn="r" defTabSz="911385">
              <a:defRPr sz="1200" b="0" smtClean="0"/>
            </a:lvl1pPr>
          </a:lstStyle>
          <a:p>
            <a:pPr>
              <a:defRPr/>
            </a:pPr>
            <a:fld id="{BEBCCCAE-A064-4100-BDCB-AE8BEF986E80}" type="slidenum">
              <a:rPr lang="en-US"/>
              <a:pPr>
                <a:defRPr/>
              </a:pPr>
              <a:t>‹#›</a:t>
            </a:fld>
            <a:endParaRPr lang="en-US"/>
          </a:p>
        </p:txBody>
      </p:sp>
    </p:spTree>
    <p:extLst>
      <p:ext uri="{BB962C8B-B14F-4D97-AF65-F5344CB8AC3E}">
        <p14:creationId xmlns="" xmlns:p14="http://schemas.microsoft.com/office/powerpoint/2010/main" val="898061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4029498" cy="350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t" anchorCtr="0" compatLnSpc="1">
            <a:prstTxWarp prst="textNoShape">
              <a:avLst/>
            </a:prstTxWarp>
          </a:bodyPr>
          <a:lstStyle>
            <a:lvl1pPr defTabSz="911385">
              <a:defRPr sz="1200" b="0" smtClean="0"/>
            </a:lvl1pPr>
          </a:lstStyle>
          <a:p>
            <a:pPr>
              <a:defRPr/>
            </a:pPr>
            <a:endParaRPr lang="en-US"/>
          </a:p>
        </p:txBody>
      </p:sp>
      <p:sp>
        <p:nvSpPr>
          <p:cNvPr id="3075" name="Rectangle 3"/>
          <p:cNvSpPr>
            <a:spLocks noGrp="1" noChangeArrowheads="1"/>
          </p:cNvSpPr>
          <p:nvPr>
            <p:ph type="dt" idx="1"/>
          </p:nvPr>
        </p:nvSpPr>
        <p:spPr bwMode="auto">
          <a:xfrm>
            <a:off x="5265462" y="0"/>
            <a:ext cx="4029498" cy="350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t" anchorCtr="0" compatLnSpc="1">
            <a:prstTxWarp prst="textNoShape">
              <a:avLst/>
            </a:prstTxWarp>
          </a:bodyPr>
          <a:lstStyle>
            <a:lvl1pPr algn="r" defTabSz="911385">
              <a:defRPr sz="1200" b="0" smtClean="0"/>
            </a:lvl1pPr>
          </a:lstStyle>
          <a:p>
            <a:pPr>
              <a:defRPr/>
            </a:pPr>
            <a:endParaRPr lang="en-US"/>
          </a:p>
        </p:txBody>
      </p:sp>
      <p:sp>
        <p:nvSpPr>
          <p:cNvPr id="67588" name="Rectangle 4"/>
          <p:cNvSpPr>
            <a:spLocks noGrp="1" noRot="1" noChangeAspect="1" noChangeArrowheads="1" noTextEdit="1"/>
          </p:cNvSpPr>
          <p:nvPr>
            <p:ph type="sldImg" idx="2"/>
          </p:nvPr>
        </p:nvSpPr>
        <p:spPr bwMode="auto">
          <a:xfrm>
            <a:off x="2897188" y="525463"/>
            <a:ext cx="3503612" cy="26289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30217" y="3331273"/>
            <a:ext cx="7435967" cy="3154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6657844"/>
            <a:ext cx="4029498" cy="350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b" anchorCtr="0" compatLnSpc="1">
            <a:prstTxWarp prst="textNoShape">
              <a:avLst/>
            </a:prstTxWarp>
          </a:bodyPr>
          <a:lstStyle>
            <a:lvl1pPr defTabSz="911385">
              <a:defRPr sz="1200" b="0" smtClean="0"/>
            </a:lvl1pPr>
          </a:lstStyle>
          <a:p>
            <a:pPr>
              <a:defRPr/>
            </a:pPr>
            <a:endParaRPr lang="en-US"/>
          </a:p>
        </p:txBody>
      </p:sp>
      <p:sp>
        <p:nvSpPr>
          <p:cNvPr id="3079" name="Rectangle 7"/>
          <p:cNvSpPr>
            <a:spLocks noGrp="1" noChangeArrowheads="1"/>
          </p:cNvSpPr>
          <p:nvPr>
            <p:ph type="sldNum" sz="quarter" idx="5"/>
          </p:nvPr>
        </p:nvSpPr>
        <p:spPr bwMode="auto">
          <a:xfrm>
            <a:off x="5265462" y="6657844"/>
            <a:ext cx="4029498" cy="350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914" tIns="46457" rIns="92914" bIns="46457" numCol="1" anchor="b" anchorCtr="0" compatLnSpc="1">
            <a:prstTxWarp prst="textNoShape">
              <a:avLst/>
            </a:prstTxWarp>
          </a:bodyPr>
          <a:lstStyle>
            <a:lvl1pPr algn="r" defTabSz="911385">
              <a:defRPr sz="1200" b="0" smtClean="0"/>
            </a:lvl1pPr>
          </a:lstStyle>
          <a:p>
            <a:pPr>
              <a:defRPr/>
            </a:pPr>
            <a:fld id="{93A514EC-939E-4848-8427-7076D2D13F20}" type="slidenum">
              <a:rPr lang="en-US"/>
              <a:pPr>
                <a:defRPr/>
              </a:pPr>
              <a:t>‹#›</a:t>
            </a:fld>
            <a:endParaRPr lang="en-US"/>
          </a:p>
        </p:txBody>
      </p:sp>
    </p:spTree>
    <p:extLst>
      <p:ext uri="{BB962C8B-B14F-4D97-AF65-F5344CB8AC3E}">
        <p14:creationId xmlns="" xmlns:p14="http://schemas.microsoft.com/office/powerpoint/2010/main" val="3620384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a:t>
            </a:fld>
            <a:endParaRPr lang="en-US"/>
          </a:p>
        </p:txBody>
      </p:sp>
    </p:spTree>
    <p:extLst>
      <p:ext uri="{BB962C8B-B14F-4D97-AF65-F5344CB8AC3E}">
        <p14:creationId xmlns="" xmlns:p14="http://schemas.microsoft.com/office/powerpoint/2010/main" val="2722277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11</a:t>
            </a:fld>
            <a:endParaRPr lang="en-US"/>
          </a:p>
        </p:txBody>
      </p:sp>
    </p:spTree>
    <p:extLst>
      <p:ext uri="{BB962C8B-B14F-4D97-AF65-F5344CB8AC3E}">
        <p14:creationId xmlns="" xmlns:p14="http://schemas.microsoft.com/office/powerpoint/2010/main" val="446112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12</a:t>
            </a:fld>
            <a:endParaRPr lang="en-US"/>
          </a:p>
        </p:txBody>
      </p:sp>
    </p:spTree>
    <p:extLst>
      <p:ext uri="{BB962C8B-B14F-4D97-AF65-F5344CB8AC3E}">
        <p14:creationId xmlns="" xmlns:p14="http://schemas.microsoft.com/office/powerpoint/2010/main" val="3176964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13</a:t>
            </a:fld>
            <a:endParaRPr lang="en-US"/>
          </a:p>
        </p:txBody>
      </p:sp>
    </p:spTree>
    <p:extLst>
      <p:ext uri="{BB962C8B-B14F-4D97-AF65-F5344CB8AC3E}">
        <p14:creationId xmlns="" xmlns:p14="http://schemas.microsoft.com/office/powerpoint/2010/main" val="3810424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14</a:t>
            </a:fld>
            <a:endParaRPr lang="en-US"/>
          </a:p>
        </p:txBody>
      </p:sp>
    </p:spTree>
    <p:extLst>
      <p:ext uri="{BB962C8B-B14F-4D97-AF65-F5344CB8AC3E}">
        <p14:creationId xmlns="" xmlns:p14="http://schemas.microsoft.com/office/powerpoint/2010/main" val="2708071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3498" tIns="46749" rIns="93498" bIns="46749"/>
          <a:lstStyle/>
          <a:p>
            <a:endParaRPr lang="en-US" smtClean="0"/>
          </a:p>
        </p:txBody>
      </p:sp>
    </p:spTree>
    <p:extLst>
      <p:ext uri="{BB962C8B-B14F-4D97-AF65-F5344CB8AC3E}">
        <p14:creationId xmlns="" xmlns:p14="http://schemas.microsoft.com/office/powerpoint/2010/main" val="767388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16</a:t>
            </a:fld>
            <a:endParaRPr lang="en-US"/>
          </a:p>
        </p:txBody>
      </p:sp>
    </p:spTree>
    <p:extLst>
      <p:ext uri="{BB962C8B-B14F-4D97-AF65-F5344CB8AC3E}">
        <p14:creationId xmlns="" xmlns:p14="http://schemas.microsoft.com/office/powerpoint/2010/main" val="38264797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800" b="1">
                <a:solidFill>
                  <a:schemeClr val="tx1"/>
                </a:solidFill>
                <a:latin typeface="Arial" pitchFamily="34" charset="0"/>
              </a:defRPr>
            </a:lvl1pPr>
            <a:lvl2pPr marL="696942" indent="-268054" eaLnBrk="0" hangingPunct="0">
              <a:defRPr sz="1800" b="1">
                <a:solidFill>
                  <a:schemeClr val="tx1"/>
                </a:solidFill>
                <a:latin typeface="Arial" pitchFamily="34" charset="0"/>
              </a:defRPr>
            </a:lvl2pPr>
            <a:lvl3pPr marL="1072219" indent="-214444" eaLnBrk="0" hangingPunct="0">
              <a:defRPr sz="1800" b="1">
                <a:solidFill>
                  <a:schemeClr val="tx1"/>
                </a:solidFill>
                <a:latin typeface="Arial" pitchFamily="34" charset="0"/>
              </a:defRPr>
            </a:lvl3pPr>
            <a:lvl4pPr marL="1501106" indent="-214444" eaLnBrk="0" hangingPunct="0">
              <a:defRPr sz="1800" b="1">
                <a:solidFill>
                  <a:schemeClr val="tx1"/>
                </a:solidFill>
                <a:latin typeface="Arial" pitchFamily="34" charset="0"/>
              </a:defRPr>
            </a:lvl4pPr>
            <a:lvl5pPr marL="1929993" indent="-214444" eaLnBrk="0" hangingPunct="0">
              <a:defRPr sz="1800" b="1">
                <a:solidFill>
                  <a:schemeClr val="tx1"/>
                </a:solidFill>
                <a:latin typeface="Arial" pitchFamily="34" charset="0"/>
              </a:defRPr>
            </a:lvl5pPr>
            <a:lvl6pPr marL="2358881" indent="-214444" eaLnBrk="0" fontAlgn="base" hangingPunct="0">
              <a:spcBef>
                <a:spcPct val="0"/>
              </a:spcBef>
              <a:spcAft>
                <a:spcPct val="0"/>
              </a:spcAft>
              <a:defRPr sz="1800" b="1">
                <a:solidFill>
                  <a:schemeClr val="tx1"/>
                </a:solidFill>
                <a:latin typeface="Arial" pitchFamily="34" charset="0"/>
              </a:defRPr>
            </a:lvl6pPr>
            <a:lvl7pPr marL="2787768" indent="-214444" eaLnBrk="0" fontAlgn="base" hangingPunct="0">
              <a:spcBef>
                <a:spcPct val="0"/>
              </a:spcBef>
              <a:spcAft>
                <a:spcPct val="0"/>
              </a:spcAft>
              <a:defRPr sz="1800" b="1">
                <a:solidFill>
                  <a:schemeClr val="tx1"/>
                </a:solidFill>
                <a:latin typeface="Arial" pitchFamily="34" charset="0"/>
              </a:defRPr>
            </a:lvl7pPr>
            <a:lvl8pPr marL="3216656" indent="-214444" eaLnBrk="0" fontAlgn="base" hangingPunct="0">
              <a:spcBef>
                <a:spcPct val="0"/>
              </a:spcBef>
              <a:spcAft>
                <a:spcPct val="0"/>
              </a:spcAft>
              <a:defRPr sz="1800" b="1">
                <a:solidFill>
                  <a:schemeClr val="tx1"/>
                </a:solidFill>
                <a:latin typeface="Arial" pitchFamily="34" charset="0"/>
              </a:defRPr>
            </a:lvl8pPr>
            <a:lvl9pPr marL="3645543" indent="-214444" eaLnBrk="0" fontAlgn="base" hangingPunct="0">
              <a:spcBef>
                <a:spcPct val="0"/>
              </a:spcBef>
              <a:spcAft>
                <a:spcPct val="0"/>
              </a:spcAft>
              <a:defRPr sz="1800" b="1">
                <a:solidFill>
                  <a:schemeClr val="tx1"/>
                </a:solidFill>
                <a:latin typeface="Arial" pitchFamily="34" charset="0"/>
              </a:defRPr>
            </a:lvl9pPr>
          </a:lstStyle>
          <a:p>
            <a:pPr eaLnBrk="1" hangingPunct="1"/>
            <a:fld id="{F21BB868-27E2-4694-AE34-0B3BF8C84213}" type="slidenum">
              <a:rPr lang="en-US" sz="1100" b="0"/>
              <a:pPr eaLnBrk="1" hangingPunct="1"/>
              <a:t>17</a:t>
            </a:fld>
            <a:endParaRPr lang="en-US" sz="1100" b="0"/>
          </a:p>
        </p:txBody>
      </p:sp>
    </p:spTree>
    <p:extLst>
      <p:ext uri="{BB962C8B-B14F-4D97-AF65-F5344CB8AC3E}">
        <p14:creationId xmlns="" xmlns:p14="http://schemas.microsoft.com/office/powerpoint/2010/main" val="2918769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3</a:t>
            </a:fld>
            <a:endParaRPr lang="en-US"/>
          </a:p>
        </p:txBody>
      </p:sp>
    </p:spTree>
    <p:extLst>
      <p:ext uri="{BB962C8B-B14F-4D97-AF65-F5344CB8AC3E}">
        <p14:creationId xmlns="" xmlns:p14="http://schemas.microsoft.com/office/powerpoint/2010/main" val="227737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4</a:t>
            </a:fld>
            <a:endParaRPr lang="en-US"/>
          </a:p>
        </p:txBody>
      </p:sp>
    </p:spTree>
    <p:extLst>
      <p:ext uri="{BB962C8B-B14F-4D97-AF65-F5344CB8AC3E}">
        <p14:creationId xmlns="" xmlns:p14="http://schemas.microsoft.com/office/powerpoint/2010/main" val="4041857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5</a:t>
            </a:fld>
            <a:endParaRPr lang="en-US"/>
          </a:p>
        </p:txBody>
      </p:sp>
    </p:spTree>
    <p:extLst>
      <p:ext uri="{BB962C8B-B14F-4D97-AF65-F5344CB8AC3E}">
        <p14:creationId xmlns="" xmlns:p14="http://schemas.microsoft.com/office/powerpoint/2010/main" val="19726243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6</a:t>
            </a:fld>
            <a:endParaRPr lang="en-US"/>
          </a:p>
        </p:txBody>
      </p:sp>
    </p:spTree>
    <p:extLst>
      <p:ext uri="{BB962C8B-B14F-4D97-AF65-F5344CB8AC3E}">
        <p14:creationId xmlns="" xmlns:p14="http://schemas.microsoft.com/office/powerpoint/2010/main" val="4041857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7</a:t>
            </a:fld>
            <a:endParaRPr lang="en-US"/>
          </a:p>
        </p:txBody>
      </p:sp>
    </p:spTree>
    <p:extLst>
      <p:ext uri="{BB962C8B-B14F-4D97-AF65-F5344CB8AC3E}">
        <p14:creationId xmlns="" xmlns:p14="http://schemas.microsoft.com/office/powerpoint/2010/main" val="986326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8</a:t>
            </a:fld>
            <a:endParaRPr lang="en-US"/>
          </a:p>
        </p:txBody>
      </p:sp>
    </p:spTree>
    <p:extLst>
      <p:ext uri="{BB962C8B-B14F-4D97-AF65-F5344CB8AC3E}">
        <p14:creationId xmlns="" xmlns:p14="http://schemas.microsoft.com/office/powerpoint/2010/main" val="744025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9</a:t>
            </a:fld>
            <a:endParaRPr lang="en-US"/>
          </a:p>
        </p:txBody>
      </p:sp>
    </p:spTree>
    <p:extLst>
      <p:ext uri="{BB962C8B-B14F-4D97-AF65-F5344CB8AC3E}">
        <p14:creationId xmlns="" xmlns:p14="http://schemas.microsoft.com/office/powerpoint/2010/main" val="1324054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10</a:t>
            </a:fld>
            <a:endParaRPr lang="en-US"/>
          </a:p>
        </p:txBody>
      </p:sp>
    </p:spTree>
    <p:extLst>
      <p:ext uri="{BB962C8B-B14F-4D97-AF65-F5344CB8AC3E}">
        <p14:creationId xmlns="" xmlns:p14="http://schemas.microsoft.com/office/powerpoint/2010/main" val="405168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C7FE070-C1B7-4BC7-A534-D034F76FAC67}" type="slidenum">
              <a:rPr lang="en-US"/>
              <a:pPr>
                <a:defRPr/>
              </a:pPr>
              <a:t>‹#›</a:t>
            </a:fld>
            <a:endParaRPr lang="en-US"/>
          </a:p>
        </p:txBody>
      </p:sp>
    </p:spTree>
    <p:extLst>
      <p:ext uri="{BB962C8B-B14F-4D97-AF65-F5344CB8AC3E}">
        <p14:creationId xmlns="" xmlns:p14="http://schemas.microsoft.com/office/powerpoint/2010/main" val="392212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4DC449C-7A14-4E01-A261-4C8BDA9277F1}" type="slidenum">
              <a:rPr lang="en-US"/>
              <a:pPr>
                <a:defRPr/>
              </a:pPr>
              <a:t>‹#›</a:t>
            </a:fld>
            <a:endParaRPr lang="en-US"/>
          </a:p>
        </p:txBody>
      </p:sp>
    </p:spTree>
    <p:extLst>
      <p:ext uri="{BB962C8B-B14F-4D97-AF65-F5344CB8AC3E}">
        <p14:creationId xmlns="" xmlns:p14="http://schemas.microsoft.com/office/powerpoint/2010/main" val="2952820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4EA9970-0DBD-4977-84E3-CEB729943619}" type="slidenum">
              <a:rPr lang="en-US"/>
              <a:pPr>
                <a:defRPr/>
              </a:pPr>
              <a:t>‹#›</a:t>
            </a:fld>
            <a:endParaRPr lang="en-US"/>
          </a:p>
        </p:txBody>
      </p:sp>
    </p:spTree>
    <p:extLst>
      <p:ext uri="{BB962C8B-B14F-4D97-AF65-F5344CB8AC3E}">
        <p14:creationId xmlns="" xmlns:p14="http://schemas.microsoft.com/office/powerpoint/2010/main" val="908551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2274636E-2EFF-444B-85BD-66BB63A02212}" type="slidenum">
              <a:rPr lang="en-US"/>
              <a:pPr>
                <a:defRPr/>
              </a:pPr>
              <a:t>‹#›</a:t>
            </a:fld>
            <a:endParaRPr lang="en-US"/>
          </a:p>
        </p:txBody>
      </p:sp>
    </p:spTree>
    <p:extLst>
      <p:ext uri="{BB962C8B-B14F-4D97-AF65-F5344CB8AC3E}">
        <p14:creationId xmlns="" xmlns:p14="http://schemas.microsoft.com/office/powerpoint/2010/main" val="328352215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8D8F0C6-C8EF-4658-A94A-67EADE0AC702}" type="slidenum">
              <a:rPr lang="en-US"/>
              <a:pPr>
                <a:defRPr/>
              </a:pPr>
              <a:t>‹#›</a:t>
            </a:fld>
            <a:endParaRPr lang="en-US"/>
          </a:p>
        </p:txBody>
      </p:sp>
    </p:spTree>
    <p:extLst>
      <p:ext uri="{BB962C8B-B14F-4D97-AF65-F5344CB8AC3E}">
        <p14:creationId xmlns="" xmlns:p14="http://schemas.microsoft.com/office/powerpoint/2010/main" val="126809351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B4DA0C39-A759-4F8A-996A-E1DCE786B7E0}" type="slidenum">
              <a:rPr lang="en-US"/>
              <a:pPr>
                <a:defRPr/>
              </a:pPr>
              <a:t>‹#›</a:t>
            </a:fld>
            <a:endParaRPr lang="en-US"/>
          </a:p>
        </p:txBody>
      </p:sp>
    </p:spTree>
    <p:extLst>
      <p:ext uri="{BB962C8B-B14F-4D97-AF65-F5344CB8AC3E}">
        <p14:creationId xmlns="" xmlns:p14="http://schemas.microsoft.com/office/powerpoint/2010/main" val="311389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402F16A-A08B-46C5-83CF-72F4E1942523}" type="slidenum">
              <a:rPr lang="en-US"/>
              <a:pPr>
                <a:defRPr/>
              </a:pPr>
              <a:t>‹#›</a:t>
            </a:fld>
            <a:endParaRPr lang="en-US"/>
          </a:p>
        </p:txBody>
      </p:sp>
    </p:spTree>
    <p:extLst>
      <p:ext uri="{BB962C8B-B14F-4D97-AF65-F5344CB8AC3E}">
        <p14:creationId xmlns="" xmlns:p14="http://schemas.microsoft.com/office/powerpoint/2010/main" val="351032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3B16B619-3A3E-446D-8BBF-F0A416F47CEC}" type="slidenum">
              <a:rPr lang="en-US"/>
              <a:pPr>
                <a:defRPr/>
              </a:pPr>
              <a:t>‹#›</a:t>
            </a:fld>
            <a:endParaRPr lang="en-US"/>
          </a:p>
        </p:txBody>
      </p:sp>
    </p:spTree>
    <p:extLst>
      <p:ext uri="{BB962C8B-B14F-4D97-AF65-F5344CB8AC3E}">
        <p14:creationId xmlns="" xmlns:p14="http://schemas.microsoft.com/office/powerpoint/2010/main" val="2988093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77FE010-CCE8-4C15-A33D-C635D9059CBE}" type="slidenum">
              <a:rPr lang="en-US"/>
              <a:pPr>
                <a:defRPr/>
              </a:pPr>
              <a:t>‹#›</a:t>
            </a:fld>
            <a:endParaRPr lang="en-US"/>
          </a:p>
        </p:txBody>
      </p:sp>
    </p:spTree>
    <p:extLst>
      <p:ext uri="{BB962C8B-B14F-4D97-AF65-F5344CB8AC3E}">
        <p14:creationId xmlns="" xmlns:p14="http://schemas.microsoft.com/office/powerpoint/2010/main" val="1691828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1B0811D-1C81-41C6-99B6-05E968960813}" type="slidenum">
              <a:rPr lang="en-US"/>
              <a:pPr>
                <a:defRPr/>
              </a:pPr>
              <a:t>‹#›</a:t>
            </a:fld>
            <a:endParaRPr lang="en-US"/>
          </a:p>
        </p:txBody>
      </p:sp>
    </p:spTree>
    <p:extLst>
      <p:ext uri="{BB962C8B-B14F-4D97-AF65-F5344CB8AC3E}">
        <p14:creationId xmlns="" xmlns:p14="http://schemas.microsoft.com/office/powerpoint/2010/main" val="288228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0F0E7C3-AA8E-4917-8D34-5D5339F90687}" type="slidenum">
              <a:rPr lang="en-US"/>
              <a:pPr>
                <a:defRPr/>
              </a:pPr>
              <a:t>‹#›</a:t>
            </a:fld>
            <a:endParaRPr lang="en-US"/>
          </a:p>
        </p:txBody>
      </p:sp>
    </p:spTree>
    <p:extLst>
      <p:ext uri="{BB962C8B-B14F-4D97-AF65-F5344CB8AC3E}">
        <p14:creationId xmlns="" xmlns:p14="http://schemas.microsoft.com/office/powerpoint/2010/main" val="393802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6D6F502-7A7B-4477-AD10-74AF3DC11E70}" type="slidenum">
              <a:rPr lang="en-US"/>
              <a:pPr>
                <a:defRPr/>
              </a:pPr>
              <a:t>‹#›</a:t>
            </a:fld>
            <a:endParaRPr lang="en-US"/>
          </a:p>
        </p:txBody>
      </p:sp>
    </p:spTree>
    <p:extLst>
      <p:ext uri="{BB962C8B-B14F-4D97-AF65-F5344CB8AC3E}">
        <p14:creationId xmlns="" xmlns:p14="http://schemas.microsoft.com/office/powerpoint/2010/main" val="1393356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0D273AE-B379-4B7D-AB58-5D42440D590F}" type="slidenum">
              <a:rPr lang="en-US"/>
              <a:pPr>
                <a:defRPr/>
              </a:pPr>
              <a:t>‹#›</a:t>
            </a:fld>
            <a:endParaRPr lang="en-US"/>
          </a:p>
        </p:txBody>
      </p:sp>
    </p:spTree>
    <p:extLst>
      <p:ext uri="{BB962C8B-B14F-4D97-AF65-F5344CB8AC3E}">
        <p14:creationId xmlns="" xmlns:p14="http://schemas.microsoft.com/office/powerpoint/2010/main" val="19555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5" cstate="print">
            <a:extLst>
              <a:ext uri="{28A0092B-C50C-407E-A947-70E740481C1C}">
                <a14:useLocalDpi xmlns=""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70C59133-D65F-4726-A371-F5F886B14D58}"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800"/>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hf hdr="0" ft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vovici.com/wsb.dll/s/12291g53bd2"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0"/>
          </p:nvPr>
        </p:nvSpPr>
        <p:spPr/>
        <p:txBody>
          <a:bodyPr/>
          <a:lstStyle/>
          <a:p>
            <a:pPr>
              <a:defRPr/>
            </a:pPr>
            <a:fld id="{05DF4171-9C3A-4C1A-92A5-9A6FD4588947}" type="slidenum">
              <a:rPr lang="en-US"/>
              <a:pPr>
                <a:defRPr/>
              </a:pPr>
              <a:t>1</a:t>
            </a:fld>
            <a:endParaRPr lang="en-US"/>
          </a:p>
        </p:txBody>
      </p:sp>
      <p:sp>
        <p:nvSpPr>
          <p:cNvPr id="2051"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cs typeface="Arial" pitchFamily="34" charset="0"/>
              </a:defRPr>
            </a:lvl1pPr>
            <a:lvl2pPr marL="742950" indent="-285750" eaLnBrk="0" hangingPunct="0">
              <a:defRPr sz="2000" b="1">
                <a:solidFill>
                  <a:schemeClr val="tx1"/>
                </a:solidFill>
                <a:latin typeface="Arial" pitchFamily="34" charset="0"/>
                <a:cs typeface="Arial" pitchFamily="34" charset="0"/>
              </a:defRPr>
            </a:lvl2pPr>
            <a:lvl3pPr marL="1143000" indent="-228600" eaLnBrk="0" hangingPunct="0">
              <a:defRPr sz="2000" b="1">
                <a:solidFill>
                  <a:schemeClr val="tx1"/>
                </a:solidFill>
                <a:latin typeface="Arial" pitchFamily="34" charset="0"/>
                <a:cs typeface="Arial" pitchFamily="34" charset="0"/>
              </a:defRPr>
            </a:lvl3pPr>
            <a:lvl4pPr marL="1600200" indent="-228600" eaLnBrk="0" hangingPunct="0">
              <a:defRPr sz="2000" b="1">
                <a:solidFill>
                  <a:schemeClr val="tx1"/>
                </a:solidFill>
                <a:latin typeface="Arial" pitchFamily="34" charset="0"/>
                <a:cs typeface="Arial" pitchFamily="34" charset="0"/>
              </a:defRPr>
            </a:lvl4pPr>
            <a:lvl5pPr marL="2057400" indent="-228600" eaLnBrk="0" hangingPunct="0">
              <a:defRPr sz="20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cs typeface="Arial" pitchFamily="34" charset="0"/>
              </a:defRPr>
            </a:lvl9pPr>
          </a:lstStyle>
          <a:p>
            <a:pPr algn="r" eaLnBrk="1" hangingPunct="1"/>
            <a:fld id="{2F2FACB2-A217-4F05-8F38-169579760A81}" type="slidenum">
              <a:rPr lang="en-US" sz="800">
                <a:ea typeface="ＭＳ Ｐゴシック"/>
                <a:cs typeface="ＭＳ Ｐゴシック"/>
              </a:rPr>
              <a:pPr algn="r" eaLnBrk="1" hangingPunct="1"/>
              <a:t>1</a:t>
            </a:fld>
            <a:endParaRPr lang="en-US" sz="800">
              <a:ea typeface="ＭＳ Ｐゴシック"/>
              <a:cs typeface="ＭＳ Ｐゴシック"/>
            </a:endParaRPr>
          </a:p>
        </p:txBody>
      </p:sp>
      <p:sp>
        <p:nvSpPr>
          <p:cNvPr id="2053" name="Rectangle 3"/>
          <p:cNvSpPr>
            <a:spLocks noGrp="1" noChangeArrowheads="1"/>
          </p:cNvSpPr>
          <p:nvPr>
            <p:ph type="subTitle" idx="4294967295"/>
          </p:nvPr>
        </p:nvSpPr>
        <p:spPr>
          <a:xfrm>
            <a:off x="76200" y="1447800"/>
            <a:ext cx="9067800" cy="4933950"/>
          </a:xfrm>
        </p:spPr>
        <p:txBody>
          <a:bodyPr/>
          <a:lstStyle/>
          <a:p>
            <a:pPr marL="0" indent="0" algn="ctr" eaLnBrk="1" hangingPunct="1">
              <a:buFontTx/>
              <a:buNone/>
              <a:defRPr/>
            </a:pPr>
            <a:r>
              <a:rPr lang="en-US" sz="2400" b="1" i="1" dirty="0">
                <a:solidFill>
                  <a:schemeClr val="accent2"/>
                </a:solidFill>
                <a:latin typeface="+mj-lt"/>
              </a:rPr>
              <a:t>Expanding CIL Capacity through Youth Transition Services: </a:t>
            </a:r>
            <a:endParaRPr lang="en-US" sz="2400" b="1" i="1" dirty="0" smtClean="0">
              <a:solidFill>
                <a:schemeClr val="accent2"/>
              </a:solidFill>
              <a:latin typeface="+mj-lt"/>
            </a:endParaRPr>
          </a:p>
          <a:p>
            <a:pPr marL="0" indent="0" algn="ctr" eaLnBrk="1" hangingPunct="1">
              <a:buFontTx/>
              <a:buNone/>
              <a:defRPr/>
            </a:pPr>
            <a:r>
              <a:rPr lang="en-US" sz="2400" b="1" i="1" dirty="0" smtClean="0">
                <a:solidFill>
                  <a:schemeClr val="accent2"/>
                </a:solidFill>
                <a:latin typeface="+mj-lt"/>
              </a:rPr>
              <a:t>Collaborating </a:t>
            </a:r>
            <a:r>
              <a:rPr lang="en-US" sz="2400" b="1" i="1" dirty="0">
                <a:solidFill>
                  <a:schemeClr val="accent2"/>
                </a:solidFill>
                <a:latin typeface="+mj-lt"/>
              </a:rPr>
              <a:t>with School Districts and </a:t>
            </a:r>
            <a:endParaRPr lang="en-US" sz="2400" b="1" i="1" dirty="0" smtClean="0">
              <a:solidFill>
                <a:schemeClr val="accent2"/>
              </a:solidFill>
              <a:latin typeface="+mj-lt"/>
            </a:endParaRPr>
          </a:p>
          <a:p>
            <a:pPr marL="0" indent="0" algn="ctr" eaLnBrk="1" hangingPunct="1">
              <a:buFontTx/>
              <a:buNone/>
              <a:defRPr/>
            </a:pPr>
            <a:r>
              <a:rPr lang="en-US" sz="2400" b="1" i="1" dirty="0" smtClean="0">
                <a:solidFill>
                  <a:schemeClr val="accent2"/>
                </a:solidFill>
                <a:latin typeface="+mj-lt"/>
              </a:rPr>
              <a:t>Vocational Rehabilitation </a:t>
            </a:r>
          </a:p>
          <a:p>
            <a:pPr marL="0" indent="0" algn="ctr" eaLnBrk="1" hangingPunct="1">
              <a:buFontTx/>
              <a:buNone/>
              <a:defRPr/>
            </a:pPr>
            <a:r>
              <a:rPr lang="en-US" sz="2400" b="1" i="1" dirty="0" smtClean="0">
                <a:solidFill>
                  <a:schemeClr val="accent2"/>
                </a:solidFill>
                <a:latin typeface="+mj-lt"/>
              </a:rPr>
              <a:t>Part 1</a:t>
            </a:r>
            <a:endParaRPr lang="en-US" sz="2200" b="1" i="1" dirty="0" smtClean="0">
              <a:solidFill>
                <a:schemeClr val="accent2"/>
              </a:solidFill>
              <a:latin typeface="+mj-lt"/>
            </a:endParaRPr>
          </a:p>
          <a:p>
            <a:pPr marL="0" indent="0" algn="ctr" eaLnBrk="1" hangingPunct="1">
              <a:buFontTx/>
              <a:buNone/>
              <a:defRPr/>
            </a:pPr>
            <a:endParaRPr lang="en-US" sz="1200" b="1" i="1" dirty="0">
              <a:solidFill>
                <a:schemeClr val="accent2"/>
              </a:solidFill>
              <a:latin typeface="+mj-lt"/>
              <a:ea typeface="ＭＳ Ｐゴシック" pitchFamily="-112" charset="-128"/>
            </a:endParaRPr>
          </a:p>
          <a:p>
            <a:pPr marL="0" indent="0" algn="ctr" eaLnBrk="1" hangingPunct="1">
              <a:buNone/>
              <a:defRPr/>
            </a:pPr>
            <a:endParaRPr lang="en-US" sz="1000" dirty="0" smtClean="0">
              <a:solidFill>
                <a:schemeClr val="accent2"/>
              </a:solidFill>
              <a:latin typeface="Arial Rounded MT Bold" pitchFamily="34" charset="0"/>
              <a:ea typeface="ＭＳ Ｐゴシック" pitchFamily="34" charset="-128"/>
            </a:endParaRPr>
          </a:p>
          <a:p>
            <a:pPr marL="0" indent="0" algn="ctr" eaLnBrk="1" hangingPunct="1">
              <a:buNone/>
              <a:defRPr/>
            </a:pPr>
            <a:r>
              <a:rPr lang="en-US" sz="2200" dirty="0" smtClean="0">
                <a:solidFill>
                  <a:schemeClr val="accent2"/>
                </a:solidFill>
                <a:latin typeface="Arial Rounded MT Bold" pitchFamily="34" charset="0"/>
                <a:ea typeface="ＭＳ Ｐゴシック" pitchFamily="34" charset="-128"/>
              </a:rPr>
              <a:t>July 10, </a:t>
            </a:r>
            <a:r>
              <a:rPr lang="en-US" sz="2200" dirty="0">
                <a:solidFill>
                  <a:schemeClr val="accent2"/>
                </a:solidFill>
                <a:latin typeface="Arial Rounded MT Bold" pitchFamily="34" charset="0"/>
                <a:ea typeface="ＭＳ Ｐゴシック" pitchFamily="34" charset="-128"/>
              </a:rPr>
              <a:t>2013</a:t>
            </a:r>
          </a:p>
          <a:p>
            <a:pPr marL="0" indent="0" algn="ctr" eaLnBrk="1" hangingPunct="1">
              <a:buNone/>
              <a:defRPr/>
            </a:pPr>
            <a:r>
              <a:rPr lang="en-US" sz="2200" dirty="0" smtClean="0">
                <a:solidFill>
                  <a:schemeClr val="accent2"/>
                </a:solidFill>
                <a:latin typeface="Arial Rounded MT Bold" pitchFamily="34" charset="0"/>
                <a:ea typeface="ＭＳ Ｐゴシック" pitchFamily="34" charset="-128"/>
              </a:rPr>
              <a:t>3:00 P.M.  </a:t>
            </a:r>
            <a:r>
              <a:rPr lang="en-US" sz="2200" dirty="0">
                <a:solidFill>
                  <a:schemeClr val="accent2"/>
                </a:solidFill>
                <a:latin typeface="Arial Rounded MT Bold" pitchFamily="34" charset="0"/>
                <a:ea typeface="ＭＳ Ｐゴシック" pitchFamily="34" charset="-128"/>
              </a:rPr>
              <a:t>-  </a:t>
            </a:r>
            <a:r>
              <a:rPr lang="en-US" sz="2200" dirty="0" smtClean="0">
                <a:solidFill>
                  <a:schemeClr val="accent2"/>
                </a:solidFill>
                <a:latin typeface="Arial Rounded MT Bold" pitchFamily="34" charset="0"/>
                <a:ea typeface="ＭＳ Ｐゴシック" pitchFamily="34" charset="-128"/>
              </a:rPr>
              <a:t>4:30 P.M. EDT</a:t>
            </a:r>
            <a:endParaRPr lang="en-US" sz="2200" dirty="0">
              <a:solidFill>
                <a:srgbClr val="333399"/>
              </a:solidFill>
              <a:latin typeface="Arial Rounded MT Bold" pitchFamily="34" charset="0"/>
              <a:ea typeface="ＭＳ Ｐゴシック" pitchFamily="34" charset="-128"/>
            </a:endParaRPr>
          </a:p>
          <a:p>
            <a:pPr marL="0" indent="0" algn="ctr" eaLnBrk="1" hangingPunct="1">
              <a:buNone/>
              <a:defRPr/>
            </a:pPr>
            <a:endParaRPr lang="en-US" sz="2200" dirty="0" smtClean="0">
              <a:solidFill>
                <a:srgbClr val="333399"/>
              </a:solidFill>
              <a:latin typeface="Arial Rounded MT Bold" pitchFamily="34" charset="0"/>
              <a:ea typeface="ＭＳ Ｐゴシック" pitchFamily="34" charset="-128"/>
            </a:endParaRPr>
          </a:p>
          <a:p>
            <a:pPr marL="0" indent="0" algn="ctr" eaLnBrk="1" hangingPunct="1">
              <a:buNone/>
              <a:defRPr/>
            </a:pPr>
            <a:r>
              <a:rPr lang="en-US" sz="2200" dirty="0" smtClean="0">
                <a:solidFill>
                  <a:srgbClr val="333399"/>
                </a:solidFill>
                <a:latin typeface="Arial Rounded MT Bold" pitchFamily="34" charset="0"/>
                <a:ea typeface="ＭＳ Ｐゴシック" pitchFamily="34" charset="-128"/>
              </a:rPr>
              <a:t>Presenters:</a:t>
            </a:r>
            <a:endParaRPr lang="en-US" sz="2200" dirty="0">
              <a:solidFill>
                <a:srgbClr val="333399"/>
              </a:solidFill>
              <a:latin typeface="Arial Rounded MT Bold" pitchFamily="-1" charset="0"/>
              <a:ea typeface="ＭＳ Ｐゴシック" pitchFamily="-1" charset="-128"/>
            </a:endParaRPr>
          </a:p>
          <a:p>
            <a:pPr marL="0" indent="0" algn="ctr" eaLnBrk="1" hangingPunct="1">
              <a:buNone/>
              <a:defRPr/>
            </a:pPr>
            <a:r>
              <a:rPr lang="en-US" sz="2200" dirty="0" smtClean="0">
                <a:solidFill>
                  <a:srgbClr val="333399"/>
                </a:solidFill>
                <a:latin typeface="Arial Rounded MT Bold" pitchFamily="-1" charset="0"/>
                <a:ea typeface="ＭＳ Ｐゴシック" pitchFamily="-1" charset="-128"/>
              </a:rPr>
              <a:t>Maureen O’Donnell</a:t>
            </a:r>
          </a:p>
          <a:p>
            <a:pPr marL="0" indent="0" algn="ctr" eaLnBrk="1" hangingPunct="1">
              <a:buNone/>
              <a:defRPr/>
            </a:pPr>
            <a:r>
              <a:rPr lang="en-US" sz="2200" dirty="0" smtClean="0">
                <a:solidFill>
                  <a:srgbClr val="333399"/>
                </a:solidFill>
                <a:latin typeface="Arial Rounded MT Bold" pitchFamily="-1" charset="0"/>
                <a:ea typeface="ＭＳ Ｐゴシック" pitchFamily="-1" charset="-128"/>
              </a:rPr>
              <a:t>Peter Darling</a:t>
            </a:r>
            <a:endParaRPr lang="en-US" sz="2200" dirty="0">
              <a:solidFill>
                <a:srgbClr val="333399"/>
              </a:solidFill>
              <a:latin typeface="Arial Rounded MT Bold" pitchFamily="-1" charset="0"/>
              <a:ea typeface="ＭＳ Ｐゴシック" pitchFamily="-1" charset="-128"/>
            </a:endParaRPr>
          </a:p>
          <a:p>
            <a:pPr marL="0" indent="0" algn="ctr" eaLnBrk="1" hangingPunct="1">
              <a:lnSpc>
                <a:spcPct val="90000"/>
              </a:lnSpc>
              <a:buFontTx/>
              <a:buNone/>
              <a:defRPr/>
            </a:pPr>
            <a:endParaRPr lang="en-US" sz="2000" i="1" dirty="0" smtClean="0">
              <a:solidFill>
                <a:srgbClr val="333399"/>
              </a:solidFill>
              <a:latin typeface="Arial Rounded MT Bold" pitchFamily="34" charset="0"/>
              <a:ea typeface="ＭＳ Ｐゴシック" pitchFamily="-112" charset="-128"/>
            </a:endParaRPr>
          </a:p>
          <a:p>
            <a:pPr marL="0" indent="0" algn="ctr" eaLnBrk="1" hangingPunct="1">
              <a:lnSpc>
                <a:spcPct val="90000"/>
              </a:lnSpc>
              <a:buFontTx/>
              <a:buNone/>
              <a:defRPr/>
            </a:pPr>
            <a:endParaRPr lang="en-US" sz="2400" dirty="0" smtClean="0">
              <a:solidFill>
                <a:srgbClr val="333399"/>
              </a:solidFill>
              <a:latin typeface="Arial Rounded MT Bold" pitchFamily="34" charset="0"/>
              <a:ea typeface="ＭＳ Ｐゴシック" pitchFamily="-112" charset="-128"/>
            </a:endParaRPr>
          </a:p>
        </p:txBody>
      </p:sp>
      <p:sp>
        <p:nvSpPr>
          <p:cNvPr id="90115" name="Rectangle 2"/>
          <p:cNvSpPr>
            <a:spLocks noChangeArrowheads="1"/>
          </p:cNvSpPr>
          <p:nvPr/>
        </p:nvSpPr>
        <p:spPr bwMode="auto">
          <a:xfrm>
            <a:off x="76200" y="381000"/>
            <a:ext cx="7924800" cy="838200"/>
          </a:xfrm>
          <a:prstGeom prst="rect">
            <a:avLst/>
          </a:prstGeom>
          <a:noFill/>
          <a:ln>
            <a:noFill/>
          </a:ln>
          <a:extLst/>
        </p:spPr>
        <p:txBody>
          <a:bodyPr anchor="ctr"/>
          <a:lstStyle/>
          <a:p>
            <a:pPr>
              <a:defRPr/>
            </a:pPr>
            <a:r>
              <a:rPr lang="en-US" sz="100" dirty="0" smtClean="0">
                <a:solidFill>
                  <a:schemeClr val="bg1"/>
                </a:solidFill>
                <a:latin typeface="Arial Rounded MT Bold" pitchFamily="34" charset="0"/>
                <a:ea typeface="ＭＳ Ｐゴシック" pitchFamily="-112" charset="-128"/>
                <a:cs typeface="+mn-cs"/>
              </a:rPr>
              <a:t>Slide 1 </a:t>
            </a:r>
            <a:r>
              <a:rPr lang="en-US" sz="2200" dirty="0" smtClean="0">
                <a:solidFill>
                  <a:schemeClr val="accent2"/>
                </a:solidFill>
                <a:latin typeface="Arial Rounded MT Bold" pitchFamily="34" charset="0"/>
                <a:ea typeface="ＭＳ Ｐゴシック" pitchFamily="-112" charset="-128"/>
                <a:cs typeface="+mn-cs"/>
              </a:rPr>
              <a:t>New Community Opportunities Center at ILRU Presents…</a:t>
            </a:r>
            <a:endParaRPr lang="en-US" sz="2200" dirty="0">
              <a:solidFill>
                <a:schemeClr val="accent2"/>
              </a:solidFill>
              <a:latin typeface="Arial Rounded MT Bold" pitchFamily="34" charset="0"/>
              <a:ea typeface="ＭＳ Ｐゴシック" pitchFamily="-112" charset="-128"/>
              <a:cs typeface="+mn-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dirty="0" smtClean="0">
                <a:solidFill>
                  <a:schemeClr val="bg1"/>
                </a:solidFill>
              </a:rPr>
              <a:t>Slide 10 </a:t>
            </a:r>
            <a:r>
              <a:rPr lang="en-US" sz="2800" dirty="0" smtClean="0"/>
              <a:t>Highlights/Successes</a:t>
            </a:r>
            <a:endParaRPr lang="en-US" sz="2800" dirty="0"/>
          </a:p>
        </p:txBody>
      </p:sp>
      <p:sp>
        <p:nvSpPr>
          <p:cNvPr id="5" name="Content Placeholder 4"/>
          <p:cNvSpPr>
            <a:spLocks noGrp="1"/>
          </p:cNvSpPr>
          <p:nvPr>
            <p:ph idx="1"/>
          </p:nvPr>
        </p:nvSpPr>
        <p:spPr/>
        <p:txBody>
          <a:bodyPr/>
          <a:lstStyle/>
          <a:p>
            <a:pPr lvl="0" eaLnBrk="1" fontAlgn="auto" hangingPunct="1">
              <a:spcAft>
                <a:spcPts val="0"/>
              </a:spcAft>
              <a:buClrTx/>
              <a:buFont typeface="Arial" pitchFamily="34" charset="0"/>
              <a:buChar char="•"/>
              <a:defRPr/>
            </a:pPr>
            <a:r>
              <a:rPr lang="en-US" kern="1200" dirty="0"/>
              <a:t>Highlights</a:t>
            </a:r>
          </a:p>
          <a:p>
            <a:pPr lvl="1" eaLnBrk="1" fontAlgn="auto" hangingPunct="1">
              <a:spcAft>
                <a:spcPts val="0"/>
              </a:spcAft>
              <a:buFont typeface="Arial" pitchFamily="34" charset="0"/>
              <a:buChar char="–"/>
              <a:defRPr/>
            </a:pPr>
            <a:r>
              <a:rPr lang="en-US" sz="2400" kern="1200" dirty="0"/>
              <a:t>Group cohesion </a:t>
            </a:r>
            <a:r>
              <a:rPr lang="en-US" sz="2400" kern="1200" dirty="0" smtClean="0"/>
              <a:t>— </a:t>
            </a:r>
            <a:r>
              <a:rPr lang="en-US" sz="2400" kern="1200" dirty="0"/>
              <a:t>affiliation </a:t>
            </a:r>
          </a:p>
          <a:p>
            <a:pPr lvl="1" eaLnBrk="1" fontAlgn="auto" hangingPunct="1">
              <a:spcAft>
                <a:spcPts val="0"/>
              </a:spcAft>
              <a:buFont typeface="Arial" pitchFamily="34" charset="0"/>
              <a:buChar char="–"/>
              <a:defRPr/>
            </a:pPr>
            <a:r>
              <a:rPr lang="en-US" sz="2400" dirty="0"/>
              <a:t>Feedback from stakeholders</a:t>
            </a:r>
          </a:p>
          <a:p>
            <a:pPr lvl="1" eaLnBrk="1" fontAlgn="auto" hangingPunct="1">
              <a:spcAft>
                <a:spcPts val="0"/>
              </a:spcAft>
              <a:buFont typeface="Arial" pitchFamily="34" charset="0"/>
              <a:buChar char="–"/>
              <a:defRPr/>
            </a:pPr>
            <a:r>
              <a:rPr lang="en-US" sz="2400" kern="1200" dirty="0"/>
              <a:t>Graduation</a:t>
            </a:r>
          </a:p>
          <a:p>
            <a:pPr lvl="0" eaLnBrk="1" fontAlgn="auto" hangingPunct="1">
              <a:spcAft>
                <a:spcPts val="0"/>
              </a:spcAft>
              <a:buClrTx/>
              <a:buFont typeface="Arial" pitchFamily="34" charset="0"/>
              <a:buChar char="•"/>
              <a:defRPr/>
            </a:pPr>
            <a:r>
              <a:rPr lang="en-US" kern="1200" dirty="0"/>
              <a:t>Success Stories</a:t>
            </a:r>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10</a:t>
            </a:fld>
            <a:endParaRPr lang="en-US"/>
          </a:p>
        </p:txBody>
      </p:sp>
    </p:spTree>
    <p:extLst>
      <p:ext uri="{BB962C8B-B14F-4D97-AF65-F5344CB8AC3E}">
        <p14:creationId xmlns="" xmlns:p14="http://schemas.microsoft.com/office/powerpoint/2010/main" val="1616155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dirty="0" smtClean="0">
                <a:solidFill>
                  <a:schemeClr val="bg1"/>
                </a:solidFill>
              </a:rPr>
              <a:t>Slide 11 </a:t>
            </a:r>
            <a:r>
              <a:rPr lang="en-US" dirty="0" smtClean="0"/>
              <a:t>Outcomes</a:t>
            </a:r>
            <a:endParaRPr lang="en-US" dirty="0"/>
          </a:p>
        </p:txBody>
      </p:sp>
      <p:sp>
        <p:nvSpPr>
          <p:cNvPr id="3" name="Content Placeholder 2"/>
          <p:cNvSpPr>
            <a:spLocks noGrp="1"/>
          </p:cNvSpPr>
          <p:nvPr>
            <p:ph idx="1"/>
          </p:nvPr>
        </p:nvSpPr>
        <p:spPr/>
        <p:txBody>
          <a:bodyPr>
            <a:normAutofit/>
          </a:bodyPr>
          <a:lstStyle/>
          <a:p>
            <a:r>
              <a:rPr lang="en-US" dirty="0" smtClean="0"/>
              <a:t>Engaged/reengaged 141 dropped-out/at risk </a:t>
            </a:r>
            <a:r>
              <a:rPr lang="en-US" kern="1200" dirty="0"/>
              <a:t>—</a:t>
            </a:r>
            <a:r>
              <a:rPr lang="en-US" dirty="0" smtClean="0"/>
              <a:t> 22 active</a:t>
            </a:r>
          </a:p>
          <a:p>
            <a:r>
              <a:rPr lang="en-US" dirty="0" smtClean="0"/>
              <a:t>Created and completed 374 ELOs, with the obtainment in 258 full academic credits </a:t>
            </a:r>
          </a:p>
          <a:p>
            <a:r>
              <a:rPr lang="en-US" dirty="0" smtClean="0"/>
              <a:t>Supported and made possible the graduation of 44 students</a:t>
            </a:r>
          </a:p>
          <a:p>
            <a:r>
              <a:rPr lang="en-US" dirty="0" smtClean="0"/>
              <a:t>Created 82 work experiences for students</a:t>
            </a:r>
          </a:p>
          <a:p>
            <a:r>
              <a:rPr lang="en-US" dirty="0" smtClean="0"/>
              <a:t>Supported 8 students who went from their internship to employment</a:t>
            </a:r>
          </a:p>
          <a:p>
            <a:r>
              <a:rPr lang="en-US" dirty="0" smtClean="0"/>
              <a:t>Currently have 14 students placed in career jobs</a:t>
            </a:r>
            <a:endParaRPr lang="en-US"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11</a:t>
            </a:fld>
            <a:endParaRPr lang="en-US"/>
          </a:p>
        </p:txBody>
      </p:sp>
    </p:spTree>
    <p:extLst>
      <p:ext uri="{BB962C8B-B14F-4D97-AF65-F5344CB8AC3E}">
        <p14:creationId xmlns="" xmlns:p14="http://schemas.microsoft.com/office/powerpoint/2010/main" val="4219080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dirty="0" smtClean="0">
                <a:solidFill>
                  <a:schemeClr val="bg1"/>
                </a:solidFill>
              </a:rPr>
              <a:t>Slide 12 </a:t>
            </a:r>
            <a:r>
              <a:rPr lang="en-US" dirty="0" smtClean="0"/>
              <a:t>Challenges/Issues</a:t>
            </a:r>
            <a:endParaRPr lang="en-US" dirty="0"/>
          </a:p>
        </p:txBody>
      </p:sp>
      <p:sp>
        <p:nvSpPr>
          <p:cNvPr id="5" name="Content Placeholder 4"/>
          <p:cNvSpPr>
            <a:spLocks noGrp="1"/>
          </p:cNvSpPr>
          <p:nvPr>
            <p:ph idx="1"/>
          </p:nvPr>
        </p:nvSpPr>
        <p:spPr/>
        <p:txBody>
          <a:bodyPr/>
          <a:lstStyle/>
          <a:p>
            <a:pPr lvl="0" eaLnBrk="1" fontAlgn="auto" hangingPunct="1">
              <a:spcAft>
                <a:spcPts val="0"/>
              </a:spcAft>
              <a:buClrTx/>
              <a:buFont typeface="Arial" pitchFamily="34" charset="0"/>
              <a:buChar char="•"/>
              <a:defRPr/>
            </a:pPr>
            <a:r>
              <a:rPr lang="en-US" kern="1200" dirty="0"/>
              <a:t>Sustainability</a:t>
            </a:r>
          </a:p>
          <a:p>
            <a:pPr lvl="0" eaLnBrk="1" fontAlgn="auto" hangingPunct="1">
              <a:spcAft>
                <a:spcPts val="0"/>
              </a:spcAft>
              <a:buClrTx/>
              <a:buFont typeface="Arial" pitchFamily="34" charset="0"/>
              <a:buChar char="•"/>
              <a:defRPr/>
            </a:pPr>
            <a:r>
              <a:rPr lang="en-US" kern="1200" dirty="0"/>
              <a:t>Refine Earn &amp; Learn approach</a:t>
            </a:r>
          </a:p>
          <a:p>
            <a:pPr lvl="0" eaLnBrk="1" fontAlgn="auto" hangingPunct="1">
              <a:spcAft>
                <a:spcPts val="0"/>
              </a:spcAft>
              <a:buClrTx/>
              <a:buFont typeface="Arial" pitchFamily="34" charset="0"/>
              <a:buChar char="•"/>
              <a:defRPr/>
            </a:pPr>
            <a:r>
              <a:rPr lang="en-US" dirty="0"/>
              <a:t>Successful reintegration to their school </a:t>
            </a:r>
            <a:r>
              <a:rPr lang="en-US" kern="1200" dirty="0"/>
              <a:t>— </a:t>
            </a:r>
            <a:r>
              <a:rPr lang="en-US" dirty="0" smtClean="0"/>
              <a:t>thru </a:t>
            </a:r>
            <a:r>
              <a:rPr lang="en-US" dirty="0"/>
              <a:t>IEP/Transition Plan</a:t>
            </a:r>
            <a:endParaRPr lang="en-US" kern="1200" dirty="0"/>
          </a:p>
          <a:p>
            <a:pPr lvl="0" eaLnBrk="1" fontAlgn="auto" hangingPunct="1">
              <a:spcAft>
                <a:spcPts val="0"/>
              </a:spcAft>
              <a:buClrTx/>
              <a:buFont typeface="Arial" pitchFamily="34" charset="0"/>
              <a:buChar char="•"/>
              <a:defRPr/>
            </a:pPr>
            <a:r>
              <a:rPr lang="en-US" dirty="0"/>
              <a:t>Solidify/maintain </a:t>
            </a:r>
            <a:r>
              <a:rPr lang="en-US" dirty="0" smtClean="0"/>
              <a:t>partnerships</a:t>
            </a:r>
            <a:endParaRPr lang="en-US" kern="1200" dirty="0"/>
          </a:p>
        </p:txBody>
      </p:sp>
      <p:sp>
        <p:nvSpPr>
          <p:cNvPr id="4" name="Slide Number Placeholder 3"/>
          <p:cNvSpPr>
            <a:spLocks noGrp="1"/>
          </p:cNvSpPr>
          <p:nvPr>
            <p:ph type="sldNum" sz="quarter" idx="10"/>
          </p:nvPr>
        </p:nvSpPr>
        <p:spPr/>
        <p:txBody>
          <a:bodyPr/>
          <a:lstStyle/>
          <a:p>
            <a:pPr>
              <a:defRPr/>
            </a:pPr>
            <a:fld id="{41B0811D-1C81-41C6-99B6-05E968960813}" type="slidenum">
              <a:rPr lang="en-US" smtClean="0"/>
              <a:pPr>
                <a:defRPr/>
              </a:pPr>
              <a:t>12</a:t>
            </a:fld>
            <a:endParaRPr lang="en-US"/>
          </a:p>
        </p:txBody>
      </p:sp>
    </p:spTree>
    <p:extLst>
      <p:ext uri="{BB962C8B-B14F-4D97-AF65-F5344CB8AC3E}">
        <p14:creationId xmlns="" xmlns:p14="http://schemas.microsoft.com/office/powerpoint/2010/main" val="4056956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112837"/>
            <a:ext cx="9144000" cy="715963"/>
          </a:xfrm>
        </p:spPr>
        <p:txBody>
          <a:bodyPr>
            <a:noAutofit/>
          </a:bodyPr>
          <a:lstStyle/>
          <a:p>
            <a:pPr algn="ctr"/>
            <a:r>
              <a:rPr lang="en-US" sz="100" b="1" i="1" dirty="0" smtClean="0">
                <a:solidFill>
                  <a:schemeClr val="bg1"/>
                </a:solidFill>
              </a:rPr>
              <a:t>Slide 13 </a:t>
            </a:r>
            <a:r>
              <a:rPr lang="en-US" sz="2800" b="1" i="1" dirty="0" smtClean="0"/>
              <a:t>“Life </a:t>
            </a:r>
            <a:r>
              <a:rPr lang="en-US" sz="2800" b="1" i="1" dirty="0" smtClean="0"/>
              <a:t>isn’t about finding yourself, life is about creating yourself.”</a:t>
            </a:r>
            <a:r>
              <a:rPr lang="en-US" sz="2800" dirty="0" smtClean="0"/>
              <a:t/>
            </a:r>
            <a:br>
              <a:rPr lang="en-US" sz="2800" dirty="0" smtClean="0"/>
            </a:br>
            <a:r>
              <a:rPr lang="en-US" sz="2400" b="1" dirty="0" smtClean="0"/>
              <a:t>~ Christy T</a:t>
            </a:r>
            <a:r>
              <a:rPr lang="en-US" sz="2400" dirty="0" smtClean="0"/>
              <a:t/>
            </a:r>
            <a:br>
              <a:rPr lang="en-US" sz="2400" dirty="0" smtClean="0"/>
            </a:br>
            <a:r>
              <a:rPr lang="en-US" sz="2400" i="1" dirty="0" smtClean="0"/>
              <a:t>2011 Earn &amp; Learn Graduate</a:t>
            </a:r>
            <a:endParaRPr lang="en-US" sz="2400" i="1" dirty="0"/>
          </a:p>
        </p:txBody>
      </p:sp>
      <p:pic>
        <p:nvPicPr>
          <p:cNvPr id="6" name="Picture Placeholder 5" descr="Abstract watercolor with text around the frame that reads, &quot;Life isn't about finding yourself, life is about creating yourself.&quot; Christy T, 2011 Earn &amp; Learn Graduate."/>
          <p:cNvPicPr>
            <a:picLocks noGrp="1" noChangeAspect="1"/>
          </p:cNvPicPr>
          <p:nvPr>
            <p:ph sz="half" idx="2"/>
          </p:nvPr>
        </p:nvPicPr>
        <p:blipFill>
          <a:blip r:embed="rId3" cstate="print">
            <a:extLst>
              <a:ext uri="{28A0092B-C50C-407E-A947-70E740481C1C}">
                <a14:useLocalDpi xmlns="" xmlns:a14="http://schemas.microsoft.com/office/drawing/2010/main" val="0"/>
              </a:ext>
            </a:extLst>
          </a:blip>
          <a:stretch>
            <a:fillRect/>
          </a:stretch>
        </p:blipFill>
        <p:spPr>
          <a:xfrm>
            <a:off x="2514600" y="2362200"/>
            <a:ext cx="4191000" cy="3682590"/>
          </a:xfrm>
        </p:spPr>
      </p:pic>
      <p:sp>
        <p:nvSpPr>
          <p:cNvPr id="2" name="Slide Number Placeholder 1"/>
          <p:cNvSpPr>
            <a:spLocks noGrp="1"/>
          </p:cNvSpPr>
          <p:nvPr>
            <p:ph type="sldNum" sz="quarter" idx="10"/>
          </p:nvPr>
        </p:nvSpPr>
        <p:spPr/>
        <p:txBody>
          <a:bodyPr/>
          <a:lstStyle/>
          <a:p>
            <a:pPr>
              <a:defRPr/>
            </a:pPr>
            <a:fld id="{3B16B619-3A3E-446D-8BBF-F0A416F47CEC}" type="slidenum">
              <a:rPr lang="en-US" smtClean="0"/>
              <a:pPr>
                <a:defRPr/>
              </a:pPr>
              <a:t>13</a:t>
            </a:fld>
            <a:endParaRPr lang="en-US"/>
          </a:p>
        </p:txBody>
      </p:sp>
    </p:spTree>
    <p:extLst>
      <p:ext uri="{BB962C8B-B14F-4D97-AF65-F5344CB8AC3E}">
        <p14:creationId xmlns="" xmlns:p14="http://schemas.microsoft.com/office/powerpoint/2010/main" val="60514403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0" dirty="0" smtClean="0">
                <a:solidFill>
                  <a:schemeClr val="bg1"/>
                </a:solidFill>
              </a:rPr>
              <a:t>Slide 14 </a:t>
            </a:r>
            <a:r>
              <a:rPr lang="en-US" dirty="0" smtClean="0"/>
              <a:t>Questions</a:t>
            </a:r>
            <a:r>
              <a:rPr lang="en-US" dirty="0" smtClean="0"/>
              <a:t>?</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14</a:t>
            </a:fld>
            <a:endParaRPr lang="en-US"/>
          </a:p>
        </p:txBody>
      </p:sp>
    </p:spTree>
    <p:extLst>
      <p:ext uri="{BB962C8B-B14F-4D97-AF65-F5344CB8AC3E}">
        <p14:creationId xmlns="" xmlns:p14="http://schemas.microsoft.com/office/powerpoint/2010/main" val="3485446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00" b="0" dirty="0" smtClean="0">
                <a:solidFill>
                  <a:schemeClr val="bg1"/>
                </a:solidFill>
              </a:rPr>
              <a:t>Slide 15 </a:t>
            </a:r>
            <a:r>
              <a:rPr lang="en-US" sz="2800" dirty="0" smtClean="0">
                <a:effectLst/>
              </a:rPr>
              <a:t>Wrap </a:t>
            </a:r>
            <a:r>
              <a:rPr lang="en-US" sz="2800" dirty="0" smtClean="0">
                <a:effectLst/>
              </a:rPr>
              <a:t>Up and Evaluation</a:t>
            </a:r>
          </a:p>
        </p:txBody>
      </p:sp>
      <p:sp>
        <p:nvSpPr>
          <p:cNvPr id="72707" name="Rectangle 3"/>
          <p:cNvSpPr>
            <a:spLocks noGrp="1" noChangeArrowheads="1"/>
          </p:cNvSpPr>
          <p:nvPr>
            <p:ph type="body" idx="4294967295"/>
          </p:nvPr>
        </p:nvSpPr>
        <p:spPr>
          <a:xfrm>
            <a:off x="385763" y="1474788"/>
            <a:ext cx="8605837" cy="4773612"/>
          </a:xfrm>
        </p:spPr>
        <p:txBody>
          <a:bodyPr/>
          <a:lstStyle/>
          <a:p>
            <a:pPr marL="0" indent="0">
              <a:buFontTx/>
              <a:buNone/>
              <a:defRPr/>
            </a:pPr>
            <a:r>
              <a:rPr lang="en-US" sz="2400" b="1" i="1" dirty="0" smtClean="0"/>
              <a:t>Click the link below now</a:t>
            </a:r>
            <a:r>
              <a:rPr lang="en-US" sz="2400" dirty="0" smtClean="0"/>
              <a:t>  to complete an evaluation of today’s program found at:</a:t>
            </a:r>
          </a:p>
          <a:p>
            <a:pPr lvl="0">
              <a:buNone/>
              <a:defRPr/>
            </a:pPr>
            <a:r>
              <a:rPr lang="en-US" sz="2400" b="1" i="1" dirty="0" smtClean="0"/>
              <a:t> </a:t>
            </a:r>
            <a:r>
              <a:rPr lang="en-US" sz="2400" u="sng" dirty="0">
                <a:hlinkClick r:id="rId3"/>
              </a:rPr>
              <a:t>https://</a:t>
            </a:r>
            <a:r>
              <a:rPr lang="en-US" sz="2400" u="sng" dirty="0" smtClean="0">
                <a:hlinkClick r:id="rId3"/>
              </a:rPr>
              <a:t>vovici.com/wsb.dll/s/12291g53bd2</a:t>
            </a:r>
            <a:endParaRPr lang="en-US" sz="2400" u="sng" dirty="0" smtClean="0"/>
          </a:p>
          <a:p>
            <a:pPr lvl="0">
              <a:buNone/>
              <a:defRPr/>
            </a:pPr>
            <a:endParaRPr lang="en-US" sz="2400" u="sng" dirty="0" smtClean="0"/>
          </a:p>
          <a:p>
            <a:pPr>
              <a:buFontTx/>
              <a:buNone/>
              <a:defRPr/>
            </a:pPr>
            <a:endParaRPr lang="en-US" sz="2400" b="1" i="1" dirty="0" smtClean="0"/>
          </a:p>
          <a:p>
            <a:pPr>
              <a:buFontTx/>
              <a:buNone/>
              <a:defRPr/>
            </a:pPr>
            <a:endParaRPr lang="en-US" sz="2000" b="1" i="1" dirty="0" smtClean="0">
              <a:solidFill>
                <a:srgbClr val="FF0000"/>
              </a:solidFill>
            </a:endParaRPr>
          </a:p>
        </p:txBody>
      </p:sp>
      <p:sp>
        <p:nvSpPr>
          <p:cNvPr id="4" name="Slide Number Placeholder 3"/>
          <p:cNvSpPr>
            <a:spLocks noGrp="1"/>
          </p:cNvSpPr>
          <p:nvPr>
            <p:ph type="sldNum" sz="quarter" idx="10"/>
          </p:nvPr>
        </p:nvSpPr>
        <p:spPr/>
        <p:txBody>
          <a:bodyPr/>
          <a:lstStyle/>
          <a:p>
            <a:pPr>
              <a:defRPr/>
            </a:pPr>
            <a:fld id="{50F0E7C3-AA8E-4917-8D34-5D5339F90687}" type="slidenum">
              <a:rPr lang="en-US" smtClean="0"/>
              <a:pPr>
                <a:defRPr/>
              </a:pPr>
              <a:t>15</a:t>
            </a:fld>
            <a:endParaRPr lang="en-US"/>
          </a:p>
        </p:txBody>
      </p:sp>
    </p:spTree>
    <p:extLst>
      <p:ext uri="{BB962C8B-B14F-4D97-AF65-F5344CB8AC3E}">
        <p14:creationId xmlns="" xmlns:p14="http://schemas.microsoft.com/office/powerpoint/2010/main" val="424127561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001000" cy="715963"/>
          </a:xfrm>
        </p:spPr>
        <p:txBody>
          <a:bodyPr/>
          <a:lstStyle/>
          <a:p>
            <a:r>
              <a:rPr lang="en-US" sz="100" dirty="0" smtClean="0">
                <a:solidFill>
                  <a:schemeClr val="bg1"/>
                </a:solidFill>
              </a:rPr>
              <a:t>Slide 16 </a:t>
            </a:r>
            <a:r>
              <a:rPr lang="en-US" dirty="0" smtClean="0"/>
              <a:t>Contact </a:t>
            </a:r>
            <a:r>
              <a:rPr lang="en-US" dirty="0" smtClean="0"/>
              <a:t>Information</a:t>
            </a:r>
            <a:br>
              <a:rPr lang="en-US" dirty="0" smtClean="0"/>
            </a:br>
            <a:r>
              <a:rPr lang="en-US" dirty="0" smtClean="0"/>
              <a:t> Granite </a:t>
            </a:r>
            <a:r>
              <a:rPr lang="en-US" dirty="0" smtClean="0"/>
              <a:t>State Independent Living</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a:t> </a:t>
            </a:r>
            <a:endParaRPr lang="en-US" dirty="0" smtClean="0"/>
          </a:p>
          <a:p>
            <a:pPr marL="0" indent="0">
              <a:buNone/>
            </a:pPr>
            <a:r>
              <a:rPr lang="en-US" sz="7200" dirty="0" smtClean="0"/>
              <a:t>Peter Darling, VP Community Economic Development Services   </a:t>
            </a:r>
          </a:p>
          <a:p>
            <a:pPr marL="0" indent="0">
              <a:buNone/>
            </a:pPr>
            <a:r>
              <a:rPr lang="en-US" sz="7200" dirty="0" smtClean="0"/>
              <a:t>163 </a:t>
            </a:r>
            <a:r>
              <a:rPr lang="en-US" sz="7200" dirty="0"/>
              <a:t>Manchester Street, Suite </a:t>
            </a:r>
            <a:r>
              <a:rPr lang="en-US" sz="7200" dirty="0" smtClean="0"/>
              <a:t>3, </a:t>
            </a:r>
            <a:r>
              <a:rPr lang="en-US" sz="7200" dirty="0"/>
              <a:t>Concord, NH 03301</a:t>
            </a:r>
          </a:p>
          <a:p>
            <a:pPr marL="0" indent="0">
              <a:buNone/>
            </a:pPr>
            <a:r>
              <a:rPr lang="en-US" sz="7200" dirty="0" smtClean="0"/>
              <a:t>Office</a:t>
            </a:r>
            <a:r>
              <a:rPr lang="en-US" sz="7200" dirty="0"/>
              <a:t>: (603) 228-9680   (800) 826-3700</a:t>
            </a:r>
          </a:p>
          <a:p>
            <a:pPr marL="0" indent="0">
              <a:buNone/>
            </a:pPr>
            <a:r>
              <a:rPr lang="en-US" sz="7200" dirty="0" smtClean="0"/>
              <a:t>V/TTY</a:t>
            </a:r>
            <a:r>
              <a:rPr lang="en-US" sz="7200" dirty="0"/>
              <a:t>: (888) </a:t>
            </a:r>
            <a:r>
              <a:rPr lang="en-US" sz="7200" dirty="0" smtClean="0"/>
              <a:t>396-3459</a:t>
            </a:r>
          </a:p>
          <a:p>
            <a:pPr marL="0" indent="0">
              <a:buNone/>
            </a:pPr>
            <a:r>
              <a:rPr lang="en-US" sz="7200" dirty="0" smtClean="0"/>
              <a:t>pdarling@gsil.org</a:t>
            </a:r>
          </a:p>
          <a:p>
            <a:pPr marL="0" indent="0">
              <a:buNone/>
            </a:pPr>
            <a:endParaRPr lang="en-US" sz="7200" dirty="0" smtClean="0"/>
          </a:p>
          <a:p>
            <a:pPr marL="0" indent="0">
              <a:buNone/>
            </a:pPr>
            <a:r>
              <a:rPr lang="en-US" sz="7200" dirty="0" smtClean="0"/>
              <a:t>Maureen </a:t>
            </a:r>
            <a:r>
              <a:rPr lang="en-US" sz="7200" dirty="0"/>
              <a:t>O'Donnell </a:t>
            </a:r>
            <a:r>
              <a:rPr lang="en-US" sz="7200" dirty="0" smtClean="0"/>
              <a:t>, Director of Vocational Services</a:t>
            </a:r>
            <a:endParaRPr lang="en-US" sz="7200" dirty="0"/>
          </a:p>
          <a:p>
            <a:pPr marL="0" indent="0">
              <a:buNone/>
            </a:pPr>
            <a:r>
              <a:rPr lang="en-US" sz="7200" dirty="0" smtClean="0"/>
              <a:t>1850 </a:t>
            </a:r>
            <a:r>
              <a:rPr lang="en-US" sz="7200" dirty="0"/>
              <a:t>Elm Street, Suite </a:t>
            </a:r>
            <a:r>
              <a:rPr lang="en-US" sz="7200" dirty="0" smtClean="0"/>
              <a:t>1, Manchester, NH 03104</a:t>
            </a:r>
            <a:endParaRPr lang="en-US" sz="7200" dirty="0"/>
          </a:p>
          <a:p>
            <a:pPr marL="0" indent="0">
              <a:buNone/>
            </a:pPr>
            <a:r>
              <a:rPr lang="en-US" sz="7200" dirty="0" smtClean="0"/>
              <a:t>Office: (603</a:t>
            </a:r>
            <a:r>
              <a:rPr lang="en-US" sz="7200" dirty="0"/>
              <a:t>) </a:t>
            </a:r>
            <a:r>
              <a:rPr lang="en-US" sz="7200" dirty="0" smtClean="0"/>
              <a:t>518-4600</a:t>
            </a:r>
          </a:p>
          <a:p>
            <a:pPr marL="0" indent="0">
              <a:buNone/>
            </a:pPr>
            <a:r>
              <a:rPr lang="en-US" sz="7200" dirty="0"/>
              <a:t>V/TTY: (888) </a:t>
            </a:r>
            <a:r>
              <a:rPr lang="en-US" sz="7200" dirty="0" smtClean="0"/>
              <a:t>396-3459</a:t>
            </a:r>
          </a:p>
          <a:p>
            <a:pPr marL="0" indent="0">
              <a:buNone/>
            </a:pPr>
            <a:r>
              <a:rPr lang="en-US" sz="7200" dirty="0" smtClean="0"/>
              <a:t>modonnell@gsil.org</a:t>
            </a:r>
            <a:endParaRPr lang="en-US" sz="7200" dirty="0"/>
          </a:p>
          <a:p>
            <a:pPr marL="0" indent="0" algn="ctr">
              <a:buNone/>
            </a:pPr>
            <a:endParaRPr lang="en-US" dirty="0"/>
          </a:p>
          <a:p>
            <a:pPr marL="0" indent="0" algn="ctr">
              <a:buNone/>
            </a:pPr>
            <a:endParaRPr lang="en-US" sz="5600" dirty="0" smtClean="0"/>
          </a:p>
          <a:p>
            <a:pPr marL="0" indent="0">
              <a:buNone/>
            </a:pPr>
            <a:r>
              <a:rPr lang="en-US" sz="7200" dirty="0" smtClean="0"/>
              <a:t>Visit </a:t>
            </a:r>
            <a:r>
              <a:rPr lang="en-US" sz="7200" dirty="0"/>
              <a:t>our website </a:t>
            </a:r>
            <a:r>
              <a:rPr lang="en-US" sz="7200" dirty="0" smtClean="0"/>
              <a:t>at </a:t>
            </a:r>
            <a:r>
              <a:rPr lang="en-US" sz="7200" u="sng" dirty="0"/>
              <a:t>www.gsil.org</a:t>
            </a:r>
            <a:endParaRPr lang="en-US" sz="7200" dirty="0"/>
          </a:p>
          <a:p>
            <a:endParaRPr lang="en-US"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16</a:t>
            </a:fld>
            <a:endParaRPr lang="en-US"/>
          </a:p>
        </p:txBody>
      </p:sp>
    </p:spTree>
    <p:extLst>
      <p:ext uri="{BB962C8B-B14F-4D97-AF65-F5344CB8AC3E}">
        <p14:creationId xmlns="" xmlns:p14="http://schemas.microsoft.com/office/powerpoint/2010/main" val="1158760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 y="381000"/>
            <a:ext cx="7696200" cy="715963"/>
          </a:xfrm>
        </p:spPr>
        <p:txBody>
          <a:bodyPr/>
          <a:lstStyle/>
          <a:p>
            <a:r>
              <a:rPr lang="en-US" sz="100" dirty="0" smtClean="0">
                <a:solidFill>
                  <a:schemeClr val="bg1"/>
                </a:solidFill>
              </a:rPr>
              <a:t>Slide 17 </a:t>
            </a:r>
            <a:r>
              <a:rPr lang="en-US" sz="2800" dirty="0" smtClean="0"/>
              <a:t>New </a:t>
            </a:r>
            <a:r>
              <a:rPr lang="en-US" sz="2800" dirty="0" smtClean="0"/>
              <a:t>Community Opportunities </a:t>
            </a:r>
            <a:br>
              <a:rPr lang="en-US" sz="2800" dirty="0" smtClean="0"/>
            </a:br>
            <a:r>
              <a:rPr lang="en-US" sz="2800" dirty="0" smtClean="0"/>
              <a:t> Attribution</a:t>
            </a:r>
            <a:endParaRPr lang="en-US" sz="2800" dirty="0" smtClean="0"/>
          </a:p>
        </p:txBody>
      </p:sp>
      <p:sp>
        <p:nvSpPr>
          <p:cNvPr id="27651" name="Content Placeholder 2"/>
          <p:cNvSpPr>
            <a:spLocks noGrp="1"/>
          </p:cNvSpPr>
          <p:nvPr>
            <p:ph type="body" idx="1"/>
          </p:nvPr>
        </p:nvSpPr>
        <p:spPr>
          <a:xfrm>
            <a:off x="457200" y="1295400"/>
            <a:ext cx="8534400" cy="4876800"/>
          </a:xfrm>
        </p:spPr>
        <p:txBody>
          <a:bodyPr/>
          <a:lstStyle/>
          <a:p>
            <a:pPr>
              <a:buFontTx/>
              <a:buNone/>
            </a:pPr>
            <a:endParaRPr lang="en-US" smtClean="0"/>
          </a:p>
          <a:p>
            <a:pPr>
              <a:buFontTx/>
              <a:buNone/>
            </a:pPr>
            <a:endParaRPr lang="en-US" sz="800" smtClean="0"/>
          </a:p>
          <a:p>
            <a:pPr>
              <a:buFontTx/>
              <a:buNone/>
            </a:pPr>
            <a:endParaRPr lang="en-US" sz="800" smtClean="0"/>
          </a:p>
          <a:p>
            <a:pPr>
              <a:buFontTx/>
              <a:buNone/>
            </a:pPr>
            <a:endParaRPr lang="en-US" b="1" smtClean="0"/>
          </a:p>
          <a:p>
            <a:pPr>
              <a:buFontTx/>
              <a:buNone/>
            </a:pPr>
            <a:endParaRPr lang="en-US" smtClean="0"/>
          </a:p>
        </p:txBody>
      </p:sp>
      <p:sp>
        <p:nvSpPr>
          <p:cNvPr id="27652" name="Slide Number Placeholder 3"/>
          <p:cNvSpPr>
            <a:spLocks noGrp="1"/>
          </p:cNvSpPr>
          <p:nvPr>
            <p:ph type="sldNum" sz="quarter" idx="10"/>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fld id="{6CD1A2A9-4962-4E2B-BADD-1C4948575A3B}" type="slidenum">
              <a:rPr lang="en-US" sz="800" smtClean="0"/>
              <a:pPr eaLnBrk="1" hangingPunct="1"/>
              <a:t>17</a:t>
            </a:fld>
            <a:endParaRPr lang="en-US" sz="800" smtClean="0"/>
          </a:p>
        </p:txBody>
      </p:sp>
      <p:sp>
        <p:nvSpPr>
          <p:cNvPr id="27653" name="Content Placeholder 6"/>
          <p:cNvSpPr>
            <a:spLocks/>
          </p:cNvSpPr>
          <p:nvPr/>
        </p:nvSpPr>
        <p:spPr bwMode="auto">
          <a:xfrm>
            <a:off x="228600" y="1371600"/>
            <a:ext cx="876300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a:latin typeface="Tahoma" pitchFamily="34" charset="0"/>
              </a:rPr>
              <a:t>	</a:t>
            </a:r>
            <a:r>
              <a:rPr lang="en-US" sz="2400" b="0">
                <a:latin typeface="Tahoma" pitchFamily="34" charset="0"/>
              </a:rPr>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Tree>
    <p:extLst>
      <p:ext uri="{BB962C8B-B14F-4D97-AF65-F5344CB8AC3E}">
        <p14:creationId xmlns="" xmlns:p14="http://schemas.microsoft.com/office/powerpoint/2010/main" val="75504689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dirty="0" smtClean="0">
                <a:solidFill>
                  <a:schemeClr val="bg1"/>
                </a:solidFill>
              </a:rPr>
              <a:t>Slide 2 </a:t>
            </a:r>
            <a:r>
              <a:rPr lang="en-US" dirty="0" smtClean="0"/>
              <a:t>Earn </a:t>
            </a:r>
            <a:r>
              <a:rPr lang="en-US" dirty="0" smtClean="0"/>
              <a:t>&amp; Learn</a:t>
            </a:r>
            <a:endParaRPr lang="en-US" dirty="0"/>
          </a:p>
        </p:txBody>
      </p:sp>
      <p:sp>
        <p:nvSpPr>
          <p:cNvPr id="3" name="Content Placeholder 2"/>
          <p:cNvSpPr>
            <a:spLocks noGrp="1"/>
          </p:cNvSpPr>
          <p:nvPr>
            <p:ph idx="1"/>
          </p:nvPr>
        </p:nvSpPr>
        <p:spPr>
          <a:xfrm>
            <a:off x="228600" y="1295400"/>
            <a:ext cx="8763000" cy="4876800"/>
          </a:xfrm>
        </p:spPr>
        <p:txBody>
          <a:bodyPr/>
          <a:lstStyle/>
          <a:p>
            <a:pPr marL="0" indent="0" algn="ctr">
              <a:buNone/>
            </a:pPr>
            <a:r>
              <a:rPr lang="en-US" dirty="0" smtClean="0"/>
              <a:t>Transitioning Youth: Pathways to Graduation &amp; Employment</a:t>
            </a:r>
          </a:p>
          <a:p>
            <a:pPr marL="0" indent="0" algn="ctr">
              <a:buNone/>
            </a:pPr>
            <a:endParaRPr lang="en-US" dirty="0"/>
          </a:p>
          <a:p>
            <a:pPr marL="0" indent="0" algn="ctr">
              <a:buNone/>
            </a:pPr>
            <a:r>
              <a:rPr lang="en-US" dirty="0" smtClean="0"/>
              <a:t>A partnership of NH Vocational Rehabilitation and </a:t>
            </a:r>
          </a:p>
          <a:p>
            <a:pPr marL="0" indent="0" algn="ctr">
              <a:buNone/>
            </a:pPr>
            <a:r>
              <a:rPr lang="en-US" dirty="0" smtClean="0"/>
              <a:t>Granite State Independent Living</a:t>
            </a:r>
            <a:endParaRPr lang="en-US"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2</a:t>
            </a:fld>
            <a:endParaRPr lang="en-US"/>
          </a:p>
        </p:txBody>
      </p:sp>
    </p:spTree>
    <p:extLst>
      <p:ext uri="{BB962C8B-B14F-4D97-AF65-F5344CB8AC3E}">
        <p14:creationId xmlns="" xmlns:p14="http://schemas.microsoft.com/office/powerpoint/2010/main" val="1460533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00" dirty="0" smtClean="0">
                <a:solidFill>
                  <a:schemeClr val="bg1"/>
                </a:solidFill>
              </a:rPr>
              <a:t>Slide 3 </a:t>
            </a:r>
            <a:r>
              <a:rPr lang="en-US" dirty="0" smtClean="0"/>
              <a:t>Background</a:t>
            </a:r>
            <a:endParaRPr lang="en-US" dirty="0"/>
          </a:p>
        </p:txBody>
      </p:sp>
      <p:sp>
        <p:nvSpPr>
          <p:cNvPr id="3" name="Content Placeholder 2"/>
          <p:cNvSpPr>
            <a:spLocks noGrp="1"/>
          </p:cNvSpPr>
          <p:nvPr>
            <p:ph idx="1"/>
          </p:nvPr>
        </p:nvSpPr>
        <p:spPr>
          <a:xfrm>
            <a:off x="457200" y="1219200"/>
            <a:ext cx="8534400" cy="4876800"/>
          </a:xfrm>
        </p:spPr>
        <p:txBody>
          <a:bodyPr>
            <a:normAutofit/>
          </a:bodyPr>
          <a:lstStyle/>
          <a:p>
            <a:r>
              <a:rPr lang="en-US" dirty="0" smtClean="0"/>
              <a:t>ARRA funded by NHDOE/NHVR</a:t>
            </a:r>
          </a:p>
          <a:p>
            <a:r>
              <a:rPr lang="en-US" dirty="0" smtClean="0"/>
              <a:t>Response to:</a:t>
            </a:r>
          </a:p>
          <a:p>
            <a:pPr lvl="1"/>
            <a:r>
              <a:rPr lang="en-US" sz="2400" dirty="0" smtClean="0"/>
              <a:t>High dropout rate for SWD</a:t>
            </a:r>
          </a:p>
          <a:p>
            <a:pPr lvl="1"/>
            <a:r>
              <a:rPr lang="en-US" sz="2400" dirty="0" smtClean="0"/>
              <a:t>Dis-engaged/poor attendance/lacking academic credits</a:t>
            </a:r>
          </a:p>
          <a:p>
            <a:pPr lvl="1"/>
            <a:r>
              <a:rPr lang="en-US" sz="2400" dirty="0" smtClean="0"/>
              <a:t>Lack of preparation and awareness </a:t>
            </a:r>
            <a:r>
              <a:rPr lang="en-US" sz="2400" kern="1200" dirty="0"/>
              <a:t>— </a:t>
            </a:r>
            <a:r>
              <a:rPr lang="en-US" sz="2400" dirty="0" smtClean="0"/>
              <a:t>for life ahead</a:t>
            </a:r>
          </a:p>
          <a:p>
            <a:pPr lvl="1"/>
            <a:r>
              <a:rPr lang="en-US" sz="2400" dirty="0" smtClean="0"/>
              <a:t>General lack of soft skills</a:t>
            </a:r>
          </a:p>
          <a:p>
            <a:r>
              <a:rPr lang="en-US" dirty="0" smtClean="0"/>
              <a:t>No current program models to follow</a:t>
            </a:r>
          </a:p>
          <a:p>
            <a:r>
              <a:rPr lang="en-US" b="1" u="sng" dirty="0" smtClean="0"/>
              <a:t>E</a:t>
            </a:r>
            <a:r>
              <a:rPr lang="en-US" dirty="0" smtClean="0"/>
              <a:t>xtended </a:t>
            </a:r>
            <a:r>
              <a:rPr lang="en-US" b="1" u="sng" dirty="0" smtClean="0"/>
              <a:t>L</a:t>
            </a:r>
            <a:r>
              <a:rPr lang="en-US" dirty="0" smtClean="0"/>
              <a:t>earning </a:t>
            </a:r>
            <a:r>
              <a:rPr lang="en-US" b="1" u="sng" dirty="0" smtClean="0"/>
              <a:t>O</a:t>
            </a:r>
            <a:r>
              <a:rPr lang="en-US" dirty="0" smtClean="0"/>
              <a:t>pportunities are a key component of the model</a:t>
            </a:r>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3</a:t>
            </a:fld>
            <a:endParaRPr lang="en-US"/>
          </a:p>
        </p:txBody>
      </p:sp>
    </p:spTree>
    <p:extLst>
      <p:ext uri="{BB962C8B-B14F-4D97-AF65-F5344CB8AC3E}">
        <p14:creationId xmlns="" xmlns:p14="http://schemas.microsoft.com/office/powerpoint/2010/main" val="753473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00" dirty="0" smtClean="0">
                <a:solidFill>
                  <a:schemeClr val="bg1"/>
                </a:solidFill>
              </a:rPr>
              <a:t>Slide 4 </a:t>
            </a:r>
            <a:r>
              <a:rPr lang="en-US" sz="2800" dirty="0" smtClean="0"/>
              <a:t>Extended </a:t>
            </a:r>
            <a:r>
              <a:rPr lang="en-US" sz="2800" dirty="0" smtClean="0"/>
              <a:t>Learning Opportunity</a:t>
            </a:r>
            <a:endParaRPr lang="en-US" sz="2800" dirty="0"/>
          </a:p>
        </p:txBody>
      </p:sp>
      <p:sp>
        <p:nvSpPr>
          <p:cNvPr id="3" name="Content Placeholder 2"/>
          <p:cNvSpPr>
            <a:spLocks noGrp="1"/>
          </p:cNvSpPr>
          <p:nvPr>
            <p:ph sz="half" idx="1"/>
          </p:nvPr>
        </p:nvSpPr>
        <p:spPr>
          <a:xfrm>
            <a:off x="685800" y="2514600"/>
            <a:ext cx="3810000" cy="2819400"/>
          </a:xfrm>
        </p:spPr>
        <p:txBody>
          <a:bodyPr/>
          <a:lstStyle/>
          <a:p>
            <a:pPr lvl="1">
              <a:buFont typeface="Arial" pitchFamily="34" charset="0"/>
              <a:buChar char="•"/>
            </a:pPr>
            <a:r>
              <a:rPr lang="en-US" dirty="0"/>
              <a:t>Apprenticeships</a:t>
            </a:r>
          </a:p>
          <a:p>
            <a:pPr lvl="1">
              <a:buFont typeface="Arial" pitchFamily="34" charset="0"/>
              <a:buChar char="•"/>
            </a:pPr>
            <a:r>
              <a:rPr lang="en-US" dirty="0" smtClean="0"/>
              <a:t>Community </a:t>
            </a:r>
            <a:r>
              <a:rPr lang="en-US" dirty="0"/>
              <a:t>service</a:t>
            </a:r>
          </a:p>
          <a:p>
            <a:pPr lvl="1">
              <a:buFont typeface="Arial" pitchFamily="34" charset="0"/>
              <a:buChar char="•"/>
            </a:pPr>
            <a:r>
              <a:rPr lang="en-US" dirty="0" smtClean="0"/>
              <a:t>Independent </a:t>
            </a:r>
            <a:r>
              <a:rPr lang="en-US" dirty="0"/>
              <a:t>Study</a:t>
            </a:r>
          </a:p>
          <a:p>
            <a:pPr lvl="1">
              <a:buFont typeface="Arial" pitchFamily="34" charset="0"/>
              <a:buChar char="•"/>
            </a:pPr>
            <a:r>
              <a:rPr lang="en-US" dirty="0" smtClean="0"/>
              <a:t>Internships</a:t>
            </a:r>
            <a:endParaRPr lang="en-US" dirty="0"/>
          </a:p>
        </p:txBody>
      </p:sp>
      <p:sp>
        <p:nvSpPr>
          <p:cNvPr id="6" name="Content Placeholder 5"/>
          <p:cNvSpPr>
            <a:spLocks noGrp="1"/>
          </p:cNvSpPr>
          <p:nvPr>
            <p:ph sz="half" idx="2"/>
          </p:nvPr>
        </p:nvSpPr>
        <p:spPr>
          <a:xfrm>
            <a:off x="4495800" y="2514600"/>
            <a:ext cx="4191000" cy="2667000"/>
          </a:xfrm>
        </p:spPr>
        <p:txBody>
          <a:bodyPr/>
          <a:lstStyle/>
          <a:p>
            <a:pPr lvl="1">
              <a:buFont typeface="Arial" pitchFamily="34" charset="0"/>
              <a:buChar char="•"/>
            </a:pPr>
            <a:r>
              <a:rPr lang="en-US" dirty="0"/>
              <a:t>Online courses</a:t>
            </a:r>
          </a:p>
          <a:p>
            <a:pPr lvl="1">
              <a:buFont typeface="Arial" pitchFamily="34" charset="0"/>
              <a:buChar char="•"/>
            </a:pPr>
            <a:r>
              <a:rPr lang="en-US" dirty="0" smtClean="0"/>
              <a:t>Performing </a:t>
            </a:r>
            <a:r>
              <a:rPr lang="en-US" dirty="0"/>
              <a:t>Groups</a:t>
            </a:r>
          </a:p>
          <a:p>
            <a:pPr lvl="1">
              <a:buFont typeface="Arial" pitchFamily="34" charset="0"/>
              <a:buChar char="•"/>
            </a:pPr>
            <a:r>
              <a:rPr lang="en-US" dirty="0" smtClean="0"/>
              <a:t>Private </a:t>
            </a:r>
            <a:r>
              <a:rPr lang="en-US" dirty="0"/>
              <a:t>Instruction</a:t>
            </a:r>
          </a:p>
          <a:p>
            <a:endParaRPr lang="en-US" sz="2400" dirty="0"/>
          </a:p>
        </p:txBody>
      </p:sp>
      <p:sp>
        <p:nvSpPr>
          <p:cNvPr id="5" name="Slide Number Placeholder 4"/>
          <p:cNvSpPr>
            <a:spLocks noGrp="1"/>
          </p:cNvSpPr>
          <p:nvPr>
            <p:ph type="sldNum" sz="quarter" idx="10"/>
          </p:nvPr>
        </p:nvSpPr>
        <p:spPr/>
        <p:txBody>
          <a:bodyPr/>
          <a:lstStyle/>
          <a:p>
            <a:pPr>
              <a:defRPr/>
            </a:pPr>
            <a:fld id="{B4DA0C39-A759-4F8A-996A-E1DCE786B7E0}" type="slidenum">
              <a:rPr lang="en-US" smtClean="0"/>
              <a:pPr>
                <a:defRPr/>
              </a:pPr>
              <a:t>4</a:t>
            </a:fld>
            <a:endParaRPr lang="en-US"/>
          </a:p>
        </p:txBody>
      </p:sp>
      <p:sp>
        <p:nvSpPr>
          <p:cNvPr id="7" name="TextBox 6"/>
          <p:cNvSpPr txBox="1"/>
          <p:nvPr/>
        </p:nvSpPr>
        <p:spPr>
          <a:xfrm>
            <a:off x="685800" y="1143000"/>
            <a:ext cx="8077200" cy="1569660"/>
          </a:xfrm>
          <a:prstGeom prst="rect">
            <a:avLst/>
          </a:prstGeom>
          <a:noFill/>
        </p:spPr>
        <p:txBody>
          <a:bodyPr wrap="square" rtlCol="0">
            <a:spAutoFit/>
          </a:bodyPr>
          <a:lstStyle/>
          <a:p>
            <a:r>
              <a:rPr lang="en-US" sz="2400" b="0" dirty="0">
                <a:latin typeface="+mn-lt"/>
              </a:rPr>
              <a:t>ELO Means: </a:t>
            </a:r>
            <a:r>
              <a:rPr lang="en-US" sz="2400" b="0" i="1" dirty="0">
                <a:latin typeface="+mn-lt"/>
              </a:rPr>
              <a:t>the primary acquisition of knowledge and skills through instruction or study </a:t>
            </a:r>
            <a:r>
              <a:rPr lang="en-US" sz="2400" b="0" i="1" u="sng" dirty="0">
                <a:latin typeface="+mn-lt"/>
              </a:rPr>
              <a:t>outside</a:t>
            </a:r>
            <a:r>
              <a:rPr lang="en-US" sz="2400" b="0" i="1" dirty="0">
                <a:latin typeface="+mn-lt"/>
              </a:rPr>
              <a:t> the traditional classroom methodology, including, but not limited to</a:t>
            </a:r>
          </a:p>
          <a:p>
            <a:endParaRPr lang="en-US" sz="2400" b="0" dirty="0">
              <a:latin typeface="+mn-lt"/>
            </a:endParaRPr>
          </a:p>
        </p:txBody>
      </p:sp>
    </p:spTree>
    <p:extLst>
      <p:ext uri="{BB962C8B-B14F-4D97-AF65-F5344CB8AC3E}">
        <p14:creationId xmlns="" xmlns:p14="http://schemas.microsoft.com/office/powerpoint/2010/main" val="24625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00" dirty="0" smtClean="0">
                <a:solidFill>
                  <a:schemeClr val="bg1"/>
                </a:solidFill>
              </a:rPr>
              <a:t>Slide 5 </a:t>
            </a:r>
            <a:r>
              <a:rPr lang="en-US" sz="2800" dirty="0" smtClean="0"/>
              <a:t>Earn </a:t>
            </a:r>
            <a:r>
              <a:rPr lang="en-US" sz="2800" dirty="0" smtClean="0"/>
              <a:t>&amp; Learn Approach</a:t>
            </a:r>
            <a:endParaRPr lang="en-US" sz="2800" dirty="0"/>
          </a:p>
        </p:txBody>
      </p:sp>
      <p:sp>
        <p:nvSpPr>
          <p:cNvPr id="4" name="Content Placeholder 3"/>
          <p:cNvSpPr>
            <a:spLocks noGrp="1"/>
          </p:cNvSpPr>
          <p:nvPr>
            <p:ph idx="1"/>
          </p:nvPr>
        </p:nvSpPr>
        <p:spPr/>
        <p:txBody>
          <a:bodyPr/>
          <a:lstStyle/>
          <a:p>
            <a:pPr lvl="0" eaLnBrk="1" fontAlgn="auto" hangingPunct="1">
              <a:spcAft>
                <a:spcPts val="0"/>
              </a:spcAft>
              <a:buClrTx/>
              <a:buFont typeface="Arial" pitchFamily="34" charset="0"/>
              <a:buChar char="•"/>
              <a:defRPr/>
            </a:pPr>
            <a:r>
              <a:rPr lang="en-US" kern="1200" dirty="0"/>
              <a:t>Reengaging SWD —</a:t>
            </a:r>
            <a:r>
              <a:rPr lang="en-US" kern="1200" dirty="0" smtClean="0"/>
              <a:t> </a:t>
            </a:r>
            <a:r>
              <a:rPr lang="en-US" kern="1200" dirty="0"/>
              <a:t>dropped out or at risk</a:t>
            </a:r>
          </a:p>
          <a:p>
            <a:pPr lvl="1" eaLnBrk="1" fontAlgn="auto" hangingPunct="1">
              <a:spcAft>
                <a:spcPts val="0"/>
              </a:spcAft>
              <a:buFont typeface="Arial" pitchFamily="34" charset="0"/>
              <a:buChar char="–"/>
              <a:defRPr/>
            </a:pPr>
            <a:r>
              <a:rPr lang="en-US" sz="2400" kern="1200" dirty="0"/>
              <a:t>Return to school — Graduation </a:t>
            </a:r>
          </a:p>
          <a:p>
            <a:pPr lvl="0">
              <a:buFont typeface="Arial" pitchFamily="34" charset="0"/>
              <a:buChar char="•"/>
              <a:defRPr/>
            </a:pPr>
            <a:r>
              <a:rPr lang="en-US" dirty="0"/>
              <a:t>Variety of career exploration activities</a:t>
            </a:r>
          </a:p>
          <a:p>
            <a:pPr lvl="1">
              <a:buFont typeface="Arial" pitchFamily="34" charset="0"/>
              <a:buChar char="–"/>
              <a:defRPr/>
            </a:pPr>
            <a:r>
              <a:rPr lang="en-US" sz="2400" dirty="0"/>
              <a:t>Career information </a:t>
            </a:r>
            <a:r>
              <a:rPr lang="en-US" sz="2400" kern="1200" dirty="0"/>
              <a:t>—</a:t>
            </a:r>
            <a:r>
              <a:rPr lang="en-US" sz="2400" dirty="0" smtClean="0"/>
              <a:t> </a:t>
            </a:r>
            <a:r>
              <a:rPr lang="en-US" sz="2400" dirty="0"/>
              <a:t>Job placement</a:t>
            </a:r>
          </a:p>
          <a:p>
            <a:pPr lvl="0">
              <a:buFont typeface="Arial" pitchFamily="34" charset="0"/>
              <a:buChar char="•"/>
              <a:defRPr/>
            </a:pPr>
            <a:r>
              <a:rPr lang="en-US" dirty="0"/>
              <a:t>Using the community as the classroom</a:t>
            </a:r>
          </a:p>
          <a:p>
            <a:pPr lvl="0">
              <a:buFont typeface="Arial" pitchFamily="34" charset="0"/>
              <a:buChar char="•"/>
              <a:defRPr/>
            </a:pPr>
            <a:r>
              <a:rPr lang="en-US" dirty="0"/>
              <a:t>Gaining Academic Credits</a:t>
            </a:r>
          </a:p>
          <a:p>
            <a:pPr lvl="0">
              <a:buFont typeface="Arial" pitchFamily="34" charset="0"/>
              <a:buChar char="•"/>
              <a:defRPr/>
            </a:pPr>
            <a:r>
              <a:rPr lang="en-US" dirty="0"/>
              <a:t>Assisting students in finding relevance</a:t>
            </a:r>
          </a:p>
          <a:p>
            <a:pPr lvl="0">
              <a:buFont typeface="Arial" pitchFamily="34" charset="0"/>
              <a:buChar char="•"/>
              <a:defRPr/>
            </a:pPr>
            <a:r>
              <a:rPr lang="en-US" dirty="0"/>
              <a:t>Having the Earn &amp; Learn experience be part of each student’s I.E.P. and transition plan</a:t>
            </a:r>
            <a:endParaRPr lang="en-US" kern="1200" dirty="0"/>
          </a:p>
          <a:p>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5</a:t>
            </a:fld>
            <a:endParaRPr lang="en-US"/>
          </a:p>
        </p:txBody>
      </p:sp>
    </p:spTree>
    <p:extLst>
      <p:ext uri="{BB962C8B-B14F-4D97-AF65-F5344CB8AC3E}">
        <p14:creationId xmlns="" xmlns:p14="http://schemas.microsoft.com/office/powerpoint/2010/main" val="455446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00" dirty="0" smtClean="0">
                <a:solidFill>
                  <a:schemeClr val="bg1"/>
                </a:solidFill>
              </a:rPr>
              <a:t>Slide 6 </a:t>
            </a:r>
            <a:r>
              <a:rPr lang="en-US" sz="2800" dirty="0" smtClean="0"/>
              <a:t>E&amp;L </a:t>
            </a:r>
            <a:r>
              <a:rPr lang="en-US" sz="2800" dirty="0" smtClean="0"/>
              <a:t>Approach, </a:t>
            </a:r>
            <a:r>
              <a:rPr lang="en-US" sz="2400" dirty="0" smtClean="0"/>
              <a:t>cont’d.</a:t>
            </a:r>
            <a:endParaRPr lang="en-US" sz="2800" dirty="0"/>
          </a:p>
        </p:txBody>
      </p:sp>
      <p:sp>
        <p:nvSpPr>
          <p:cNvPr id="3" name="Content Placeholder 2"/>
          <p:cNvSpPr>
            <a:spLocks noGrp="1"/>
          </p:cNvSpPr>
          <p:nvPr>
            <p:ph sz="half" idx="1"/>
          </p:nvPr>
        </p:nvSpPr>
        <p:spPr>
          <a:xfrm>
            <a:off x="457200" y="2743200"/>
            <a:ext cx="4267200" cy="2819400"/>
          </a:xfrm>
        </p:spPr>
        <p:txBody>
          <a:bodyPr/>
          <a:lstStyle/>
          <a:p>
            <a:pPr marL="0" indent="0">
              <a:buNone/>
            </a:pPr>
            <a:r>
              <a:rPr lang="en-US" sz="2400" b="1" dirty="0"/>
              <a:t>Self-efficacy influences</a:t>
            </a:r>
          </a:p>
          <a:p>
            <a:pPr>
              <a:buFont typeface="Wingdings" pitchFamily="2" charset="2"/>
              <a:buChar char="ü"/>
            </a:pPr>
            <a:r>
              <a:rPr lang="en-US" sz="2400" dirty="0"/>
              <a:t> The choices we make</a:t>
            </a:r>
          </a:p>
          <a:p>
            <a:pPr>
              <a:buFont typeface="Wingdings" pitchFamily="2" charset="2"/>
              <a:buChar char="ü"/>
            </a:pPr>
            <a:r>
              <a:rPr lang="en-US" sz="2400" dirty="0"/>
              <a:t> The effort we put forth</a:t>
            </a:r>
          </a:p>
          <a:p>
            <a:pPr>
              <a:buFont typeface="Wingdings" pitchFamily="2" charset="2"/>
              <a:buChar char="ü"/>
            </a:pPr>
            <a:r>
              <a:rPr lang="en-US" sz="2400" dirty="0"/>
              <a:t> How long we persist</a:t>
            </a:r>
          </a:p>
          <a:p>
            <a:pPr>
              <a:buFont typeface="Wingdings" pitchFamily="2" charset="2"/>
              <a:buChar char="ü"/>
            </a:pPr>
            <a:r>
              <a:rPr lang="en-US" sz="2400" dirty="0"/>
              <a:t> How we feel</a:t>
            </a:r>
          </a:p>
        </p:txBody>
      </p:sp>
      <p:sp>
        <p:nvSpPr>
          <p:cNvPr id="6" name="Content Placeholder 5"/>
          <p:cNvSpPr>
            <a:spLocks noGrp="1"/>
          </p:cNvSpPr>
          <p:nvPr>
            <p:ph sz="half" idx="2"/>
          </p:nvPr>
        </p:nvSpPr>
        <p:spPr>
          <a:xfrm>
            <a:off x="4495800" y="2743200"/>
            <a:ext cx="4419600" cy="2667000"/>
          </a:xfrm>
        </p:spPr>
        <p:txBody>
          <a:bodyPr/>
          <a:lstStyle/>
          <a:p>
            <a:pPr marL="0" indent="0">
              <a:buNone/>
            </a:pPr>
            <a:r>
              <a:rPr lang="en-US" sz="2400" b="1" dirty="0"/>
              <a:t>Self-efficacy comes from</a:t>
            </a:r>
          </a:p>
          <a:p>
            <a:pPr>
              <a:buFont typeface="Wingdings" pitchFamily="2" charset="2"/>
              <a:buChar char="ü"/>
            </a:pPr>
            <a:r>
              <a:rPr lang="en-US" sz="2400" dirty="0"/>
              <a:t> Mastery Experiences</a:t>
            </a:r>
          </a:p>
          <a:p>
            <a:pPr>
              <a:buFont typeface="Wingdings" pitchFamily="2" charset="2"/>
              <a:buChar char="ü"/>
            </a:pPr>
            <a:r>
              <a:rPr lang="en-US" sz="2400" dirty="0"/>
              <a:t> Social Modeling</a:t>
            </a:r>
          </a:p>
          <a:p>
            <a:pPr>
              <a:buFont typeface="Wingdings" pitchFamily="2" charset="2"/>
              <a:buChar char="ü"/>
            </a:pPr>
            <a:r>
              <a:rPr lang="en-US" sz="2400" dirty="0"/>
              <a:t> Social Persuasion</a:t>
            </a:r>
          </a:p>
          <a:p>
            <a:pPr>
              <a:buFont typeface="Wingdings" pitchFamily="2" charset="2"/>
              <a:buChar char="ü"/>
            </a:pPr>
            <a:r>
              <a:rPr lang="en-US" sz="2400" dirty="0"/>
              <a:t> Psychological Responses</a:t>
            </a:r>
          </a:p>
          <a:p>
            <a:endParaRPr lang="en-US" sz="2400" dirty="0"/>
          </a:p>
        </p:txBody>
      </p:sp>
      <p:sp>
        <p:nvSpPr>
          <p:cNvPr id="5" name="Slide Number Placeholder 4"/>
          <p:cNvSpPr>
            <a:spLocks noGrp="1"/>
          </p:cNvSpPr>
          <p:nvPr>
            <p:ph type="sldNum" sz="quarter" idx="10"/>
          </p:nvPr>
        </p:nvSpPr>
        <p:spPr/>
        <p:txBody>
          <a:bodyPr/>
          <a:lstStyle/>
          <a:p>
            <a:pPr>
              <a:defRPr/>
            </a:pPr>
            <a:fld id="{B4DA0C39-A759-4F8A-996A-E1DCE786B7E0}" type="slidenum">
              <a:rPr lang="en-US" smtClean="0"/>
              <a:pPr>
                <a:defRPr/>
              </a:pPr>
              <a:t>6</a:t>
            </a:fld>
            <a:endParaRPr lang="en-US"/>
          </a:p>
        </p:txBody>
      </p:sp>
      <p:sp>
        <p:nvSpPr>
          <p:cNvPr id="7" name="TextBox 6"/>
          <p:cNvSpPr txBox="1"/>
          <p:nvPr/>
        </p:nvSpPr>
        <p:spPr>
          <a:xfrm>
            <a:off x="228600" y="1143000"/>
            <a:ext cx="8534400" cy="1200329"/>
          </a:xfrm>
          <a:prstGeom prst="rect">
            <a:avLst/>
          </a:prstGeom>
          <a:noFill/>
        </p:spPr>
        <p:txBody>
          <a:bodyPr wrap="square" rtlCol="0">
            <a:spAutoFit/>
          </a:bodyPr>
          <a:lstStyle/>
          <a:p>
            <a:r>
              <a:rPr lang="en-US" sz="2400" b="0" dirty="0">
                <a:latin typeface="+mn-lt"/>
              </a:rPr>
              <a:t>PHILOSOPHY </a:t>
            </a:r>
            <a:r>
              <a:rPr lang="en-US" sz="2400" dirty="0"/>
              <a:t>—</a:t>
            </a:r>
            <a:r>
              <a:rPr lang="en-US" sz="2400" b="0" dirty="0" smtClean="0">
                <a:latin typeface="+mn-lt"/>
              </a:rPr>
              <a:t> </a:t>
            </a:r>
            <a:r>
              <a:rPr lang="en-US" sz="2400" b="0" dirty="0">
                <a:latin typeface="+mn-lt"/>
              </a:rPr>
              <a:t>“Self-efficacy” </a:t>
            </a:r>
            <a:r>
              <a:rPr lang="en-US" sz="2400" b="0" i="1" dirty="0">
                <a:latin typeface="+mn-lt"/>
              </a:rPr>
              <a:t>(Albert Bandura)</a:t>
            </a:r>
            <a:endParaRPr lang="en-US" sz="2400" b="0" dirty="0">
              <a:latin typeface="+mn-lt"/>
            </a:endParaRPr>
          </a:p>
          <a:p>
            <a:pPr>
              <a:buNone/>
            </a:pPr>
            <a:r>
              <a:rPr lang="en-US" sz="2400" b="0" i="1" dirty="0" smtClean="0">
                <a:latin typeface="+mn-lt"/>
              </a:rPr>
              <a:t>The </a:t>
            </a:r>
            <a:r>
              <a:rPr lang="en-US" sz="2400" b="0" i="1" dirty="0">
                <a:latin typeface="+mn-lt"/>
              </a:rPr>
              <a:t>belief in one’s capabilities to organize and execute the courses of action required to manage prospective situations.</a:t>
            </a:r>
            <a:endParaRPr lang="en-US" sz="2400" b="0" dirty="0">
              <a:latin typeface="+mn-lt"/>
            </a:endParaRPr>
          </a:p>
        </p:txBody>
      </p:sp>
    </p:spTree>
    <p:extLst>
      <p:ext uri="{BB962C8B-B14F-4D97-AF65-F5344CB8AC3E}">
        <p14:creationId xmlns="" xmlns:p14="http://schemas.microsoft.com/office/powerpoint/2010/main" val="3276456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00" dirty="0" smtClean="0">
                <a:solidFill>
                  <a:schemeClr val="bg1"/>
                </a:solidFill>
              </a:rPr>
              <a:t>Slide 7 </a:t>
            </a:r>
            <a:r>
              <a:rPr lang="en-US" sz="2800" dirty="0" smtClean="0"/>
              <a:t>Ingredients </a:t>
            </a:r>
            <a:r>
              <a:rPr lang="en-US" sz="2800" dirty="0" smtClean="0"/>
              <a:t>of the Approach</a:t>
            </a:r>
            <a:endParaRPr lang="en-US" sz="2800" dirty="0"/>
          </a:p>
        </p:txBody>
      </p:sp>
      <p:sp>
        <p:nvSpPr>
          <p:cNvPr id="4" name="Content Placeholder 3"/>
          <p:cNvSpPr>
            <a:spLocks noGrp="1"/>
          </p:cNvSpPr>
          <p:nvPr>
            <p:ph idx="1"/>
          </p:nvPr>
        </p:nvSpPr>
        <p:spPr/>
        <p:txBody>
          <a:bodyPr/>
          <a:lstStyle/>
          <a:p>
            <a:pPr eaLnBrk="1" fontAlgn="auto" hangingPunct="1">
              <a:spcAft>
                <a:spcPts val="0"/>
              </a:spcAft>
              <a:buClrTx/>
              <a:defRPr/>
            </a:pPr>
            <a:r>
              <a:rPr lang="en-US" kern="1200" dirty="0"/>
              <a:t>Relationships</a:t>
            </a:r>
          </a:p>
          <a:p>
            <a:pPr eaLnBrk="1" fontAlgn="auto" hangingPunct="1">
              <a:spcAft>
                <a:spcPts val="0"/>
              </a:spcAft>
              <a:buClrTx/>
              <a:defRPr/>
            </a:pPr>
            <a:r>
              <a:rPr lang="en-US" kern="1200" dirty="0"/>
              <a:t>Rigor</a:t>
            </a:r>
          </a:p>
          <a:p>
            <a:pPr eaLnBrk="1" fontAlgn="auto" hangingPunct="1">
              <a:spcAft>
                <a:spcPts val="0"/>
              </a:spcAft>
              <a:buClrTx/>
              <a:defRPr/>
            </a:pPr>
            <a:r>
              <a:rPr lang="en-US" kern="1200" dirty="0"/>
              <a:t>Relevance</a:t>
            </a:r>
          </a:p>
          <a:p>
            <a:pPr eaLnBrk="1" fontAlgn="auto" hangingPunct="1">
              <a:spcAft>
                <a:spcPts val="0"/>
              </a:spcAft>
              <a:buClrTx/>
              <a:defRPr/>
            </a:pPr>
            <a:r>
              <a:rPr lang="en-US" dirty="0"/>
              <a:t>Expectations </a:t>
            </a:r>
            <a:r>
              <a:rPr lang="en-US" kern="1200" dirty="0"/>
              <a:t>—</a:t>
            </a:r>
            <a:r>
              <a:rPr lang="en-US" dirty="0" smtClean="0"/>
              <a:t> </a:t>
            </a:r>
            <a:r>
              <a:rPr lang="en-US" dirty="0"/>
              <a:t>No Rules</a:t>
            </a:r>
            <a:endParaRPr lang="en-US" kern="1200" dirty="0"/>
          </a:p>
          <a:p>
            <a:pPr eaLnBrk="1" fontAlgn="auto" hangingPunct="1">
              <a:spcAft>
                <a:spcPts val="0"/>
              </a:spcAft>
              <a:buClrTx/>
              <a:defRPr/>
            </a:pPr>
            <a:r>
              <a:rPr lang="en-US" kern="1200" dirty="0"/>
              <a:t>Addressing the needs of the whole child</a:t>
            </a:r>
          </a:p>
          <a:p>
            <a:pPr eaLnBrk="1" fontAlgn="auto" hangingPunct="1">
              <a:spcAft>
                <a:spcPts val="0"/>
              </a:spcAft>
              <a:buClrTx/>
              <a:defRPr/>
            </a:pPr>
            <a:r>
              <a:rPr lang="en-US" dirty="0"/>
              <a:t>Involving students, families &amp; school personnel in the process</a:t>
            </a:r>
          </a:p>
          <a:p>
            <a:pPr eaLnBrk="1" fontAlgn="auto" hangingPunct="1">
              <a:spcAft>
                <a:spcPts val="0"/>
              </a:spcAft>
              <a:buClrTx/>
              <a:defRPr/>
            </a:pPr>
            <a:r>
              <a:rPr lang="en-US" kern="1200" dirty="0"/>
              <a:t>Connection to </a:t>
            </a:r>
            <a:r>
              <a:rPr lang="en-US" kern="1200" dirty="0" smtClean="0"/>
              <a:t>community</a:t>
            </a:r>
            <a:endParaRPr lang="en-US" kern="1200"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7</a:t>
            </a:fld>
            <a:endParaRPr lang="en-US"/>
          </a:p>
        </p:txBody>
      </p:sp>
    </p:spTree>
    <p:extLst>
      <p:ext uri="{BB962C8B-B14F-4D97-AF65-F5344CB8AC3E}">
        <p14:creationId xmlns="" xmlns:p14="http://schemas.microsoft.com/office/powerpoint/2010/main" val="2269701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dirty="0" smtClean="0">
                <a:solidFill>
                  <a:schemeClr val="bg1"/>
                </a:solidFill>
              </a:rPr>
              <a:t>Slide 8 </a:t>
            </a:r>
            <a:r>
              <a:rPr lang="en-US" dirty="0" smtClean="0"/>
              <a:t>Structure </a:t>
            </a:r>
            <a:r>
              <a:rPr lang="en-US" dirty="0" smtClean="0"/>
              <a:t>of Approach</a:t>
            </a:r>
            <a:endParaRPr lang="en-US" dirty="0"/>
          </a:p>
        </p:txBody>
      </p:sp>
      <p:sp>
        <p:nvSpPr>
          <p:cNvPr id="3" name="Content Placeholder 2"/>
          <p:cNvSpPr>
            <a:spLocks noGrp="1"/>
          </p:cNvSpPr>
          <p:nvPr>
            <p:ph idx="1"/>
          </p:nvPr>
        </p:nvSpPr>
        <p:spPr>
          <a:xfrm>
            <a:off x="457200" y="1143000"/>
            <a:ext cx="8534400" cy="4876800"/>
          </a:xfrm>
        </p:spPr>
        <p:txBody>
          <a:bodyPr>
            <a:normAutofit/>
          </a:bodyPr>
          <a:lstStyle/>
          <a:p>
            <a:r>
              <a:rPr lang="en-US" dirty="0" smtClean="0"/>
              <a:t>1:1 – Group format</a:t>
            </a:r>
          </a:p>
          <a:p>
            <a:r>
              <a:rPr lang="en-US" dirty="0" smtClean="0"/>
              <a:t>Students begin experience with hiring procedures</a:t>
            </a:r>
          </a:p>
          <a:p>
            <a:pPr lvl="1"/>
            <a:r>
              <a:rPr lang="en-US" sz="2400" dirty="0" smtClean="0"/>
              <a:t>Application, I9, W4, Call Ins, etc.</a:t>
            </a:r>
          </a:p>
          <a:p>
            <a:pPr lvl="1"/>
            <a:r>
              <a:rPr lang="en-US" sz="2400" dirty="0" smtClean="0"/>
              <a:t>E&amp;L is a Job not a School</a:t>
            </a:r>
          </a:p>
          <a:p>
            <a:r>
              <a:rPr lang="en-US" dirty="0" smtClean="0"/>
              <a:t>Soft skills are the program glue</a:t>
            </a:r>
          </a:p>
          <a:p>
            <a:r>
              <a:rPr lang="en-US" dirty="0" smtClean="0"/>
              <a:t>Academics in the morning </a:t>
            </a:r>
          </a:p>
          <a:p>
            <a:r>
              <a:rPr lang="en-US" dirty="0" smtClean="0"/>
              <a:t>Work exposure on Fridays</a:t>
            </a:r>
          </a:p>
          <a:p>
            <a:r>
              <a:rPr lang="en-US" dirty="0" smtClean="0"/>
              <a:t>VR Counselors have critical role</a:t>
            </a:r>
          </a:p>
          <a:p>
            <a:r>
              <a:rPr lang="en-US" dirty="0" smtClean="0"/>
              <a:t>Community is filled with resources</a:t>
            </a:r>
          </a:p>
          <a:p>
            <a:r>
              <a:rPr lang="en-US" dirty="0" smtClean="0"/>
              <a:t>3 sessions each year</a:t>
            </a:r>
          </a:p>
          <a:p>
            <a:r>
              <a:rPr lang="en-US" dirty="0" smtClean="0"/>
              <a:t>All students are VR customers</a:t>
            </a:r>
            <a:endParaRPr lang="en-US"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8</a:t>
            </a:fld>
            <a:endParaRPr lang="en-US"/>
          </a:p>
        </p:txBody>
      </p:sp>
    </p:spTree>
    <p:extLst>
      <p:ext uri="{BB962C8B-B14F-4D97-AF65-F5344CB8AC3E}">
        <p14:creationId xmlns="" xmlns:p14="http://schemas.microsoft.com/office/powerpoint/2010/main" val="1939207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0" dirty="0" smtClean="0">
                <a:solidFill>
                  <a:schemeClr val="bg1"/>
                </a:solidFill>
              </a:rPr>
              <a:t>Slide 9 </a:t>
            </a:r>
            <a:r>
              <a:rPr lang="en-US" dirty="0" smtClean="0"/>
              <a:t>Partners</a:t>
            </a:r>
            <a:endParaRPr lang="en-US" dirty="0"/>
          </a:p>
        </p:txBody>
      </p:sp>
      <p:sp>
        <p:nvSpPr>
          <p:cNvPr id="5" name="Content Placeholder 4"/>
          <p:cNvSpPr>
            <a:spLocks noGrp="1"/>
          </p:cNvSpPr>
          <p:nvPr>
            <p:ph idx="1"/>
          </p:nvPr>
        </p:nvSpPr>
        <p:spPr/>
        <p:txBody>
          <a:bodyPr/>
          <a:lstStyle/>
          <a:p>
            <a:pPr lvl="0" eaLnBrk="1" fontAlgn="auto" hangingPunct="1">
              <a:spcAft>
                <a:spcPts val="0"/>
              </a:spcAft>
              <a:buClrTx/>
              <a:buFont typeface="Arial" pitchFamily="34" charset="0"/>
              <a:buChar char="•"/>
              <a:defRPr/>
            </a:pPr>
            <a:r>
              <a:rPr lang="en-US" kern="1200" dirty="0"/>
              <a:t>NHVR</a:t>
            </a:r>
          </a:p>
          <a:p>
            <a:pPr lvl="0" eaLnBrk="1" fontAlgn="auto" hangingPunct="1">
              <a:spcAft>
                <a:spcPts val="0"/>
              </a:spcAft>
              <a:buClrTx/>
              <a:buFont typeface="Arial" pitchFamily="34" charset="0"/>
              <a:buChar char="•"/>
              <a:defRPr/>
            </a:pPr>
            <a:r>
              <a:rPr lang="en-US" kern="1200" dirty="0"/>
              <a:t>Manchester School District</a:t>
            </a:r>
          </a:p>
          <a:p>
            <a:pPr lvl="0" eaLnBrk="1" fontAlgn="auto" hangingPunct="1">
              <a:spcAft>
                <a:spcPts val="0"/>
              </a:spcAft>
              <a:buClrTx/>
              <a:buFont typeface="Arial" pitchFamily="34" charset="0"/>
              <a:buChar char="•"/>
              <a:defRPr/>
            </a:pPr>
            <a:r>
              <a:rPr lang="en-US" kern="1200" dirty="0"/>
              <a:t>Families</a:t>
            </a:r>
          </a:p>
          <a:p>
            <a:pPr lvl="0" eaLnBrk="1" fontAlgn="auto" hangingPunct="1">
              <a:spcAft>
                <a:spcPts val="0"/>
              </a:spcAft>
              <a:buClrTx/>
              <a:buFont typeface="Arial" pitchFamily="34" charset="0"/>
              <a:buChar char="•"/>
              <a:defRPr/>
            </a:pPr>
            <a:r>
              <a:rPr lang="en-US" dirty="0"/>
              <a:t>Local Businesses</a:t>
            </a:r>
            <a:endParaRPr lang="en-US" kern="1200" dirty="0"/>
          </a:p>
          <a:p>
            <a:pPr lvl="0" eaLnBrk="1" fontAlgn="auto" hangingPunct="1">
              <a:spcAft>
                <a:spcPts val="0"/>
              </a:spcAft>
              <a:buClrTx/>
              <a:buFont typeface="Arial" pitchFamily="34" charset="0"/>
              <a:buChar char="•"/>
              <a:defRPr/>
            </a:pPr>
            <a:r>
              <a:rPr lang="en-US" kern="1200" dirty="0"/>
              <a:t>Mayor of Manchester</a:t>
            </a:r>
          </a:p>
          <a:p>
            <a:pPr lvl="0" eaLnBrk="1" fontAlgn="auto" hangingPunct="1">
              <a:spcAft>
                <a:spcPts val="0"/>
              </a:spcAft>
              <a:buClrTx/>
              <a:buFont typeface="Arial" pitchFamily="34" charset="0"/>
              <a:buChar char="•"/>
              <a:defRPr/>
            </a:pPr>
            <a:r>
              <a:rPr lang="en-US" dirty="0"/>
              <a:t>Local colleges and post-secondary institutions</a:t>
            </a:r>
          </a:p>
          <a:p>
            <a:pPr lvl="0" eaLnBrk="1" fontAlgn="auto" hangingPunct="1">
              <a:spcAft>
                <a:spcPts val="0"/>
              </a:spcAft>
              <a:buClrTx/>
              <a:buFont typeface="Arial" pitchFamily="34" charset="0"/>
              <a:buChar char="•"/>
              <a:defRPr/>
            </a:pPr>
            <a:r>
              <a:rPr lang="en-US" kern="1200" dirty="0"/>
              <a:t>Community resources</a:t>
            </a:r>
          </a:p>
          <a:p>
            <a:pPr lvl="0" eaLnBrk="1" fontAlgn="auto" hangingPunct="1">
              <a:spcAft>
                <a:spcPts val="0"/>
              </a:spcAft>
              <a:buClrTx/>
              <a:buFont typeface="Arial" pitchFamily="34" charset="0"/>
              <a:buChar char="•"/>
              <a:defRPr/>
            </a:pPr>
            <a:r>
              <a:rPr lang="en-US" dirty="0" smtClean="0"/>
              <a:t>Politicians</a:t>
            </a:r>
            <a:endParaRPr lang="en-US" kern="1200" dirty="0"/>
          </a:p>
        </p:txBody>
      </p:sp>
      <p:sp>
        <p:nvSpPr>
          <p:cNvPr id="4" name="Slide Number Placeholder 3"/>
          <p:cNvSpPr>
            <a:spLocks noGrp="1"/>
          </p:cNvSpPr>
          <p:nvPr>
            <p:ph type="sldNum" sz="quarter" idx="10"/>
          </p:nvPr>
        </p:nvSpPr>
        <p:spPr/>
        <p:txBody>
          <a:bodyPr/>
          <a:lstStyle/>
          <a:p>
            <a:pPr>
              <a:defRPr/>
            </a:pPr>
            <a:fld id="{41B0811D-1C81-41C6-99B6-05E968960813}" type="slidenum">
              <a:rPr lang="en-US" smtClean="0"/>
              <a:pPr>
                <a:defRPr/>
              </a:pPr>
              <a:t>9</a:t>
            </a:fld>
            <a:endParaRPr lang="en-US"/>
          </a:p>
        </p:txBody>
      </p:sp>
    </p:spTree>
    <p:extLst>
      <p:ext uri="{BB962C8B-B14F-4D97-AF65-F5344CB8AC3E}">
        <p14:creationId xmlns="" xmlns:p14="http://schemas.microsoft.com/office/powerpoint/2010/main" val="2689542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6825</TotalTime>
  <Words>589</Words>
  <Application>Microsoft Office PowerPoint</Application>
  <PresentationFormat>On-screen Show (4:3)</PresentationFormat>
  <Paragraphs>165</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Slide 1</vt:lpstr>
      <vt:lpstr>Slide 2 Earn &amp; Learn</vt:lpstr>
      <vt:lpstr>Slide 3 Background</vt:lpstr>
      <vt:lpstr>Slide 4 Extended Learning Opportunity</vt:lpstr>
      <vt:lpstr>Slide 5 Earn &amp; Learn Approach</vt:lpstr>
      <vt:lpstr>Slide 6 E&amp;L Approach, cont’d.</vt:lpstr>
      <vt:lpstr>Slide 7 Ingredients of the Approach</vt:lpstr>
      <vt:lpstr>Slide 8 Structure of Approach</vt:lpstr>
      <vt:lpstr>Slide 9 Partners</vt:lpstr>
      <vt:lpstr>Slide 10 Highlights/Successes</vt:lpstr>
      <vt:lpstr>Slide 11 Outcomes</vt:lpstr>
      <vt:lpstr>Slide 12 Challenges/Issues</vt:lpstr>
      <vt:lpstr>Slide 13 “Life isn’t about finding yourself, life is about creating yourself.” ~ Christy T 2011 Earn &amp; Learn Graduate</vt:lpstr>
      <vt:lpstr>Slide 14 Questions?</vt:lpstr>
      <vt:lpstr>Slide 15 Wrap Up and Evaluation</vt:lpstr>
      <vt:lpstr>Slide 16 Contact Information  Granite State Independent Living</vt:lpstr>
      <vt:lpstr>Slide 17 New Community Opportunities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 presents...</dc:title>
  <dc:creator>eubanks</dc:creator>
  <cp:lastModifiedBy>Carol</cp:lastModifiedBy>
  <cp:revision>452</cp:revision>
  <cp:lastPrinted>2013-06-03T12:11:00Z</cp:lastPrinted>
  <dcterms:created xsi:type="dcterms:W3CDTF">2010-11-10T14:07:53Z</dcterms:created>
  <dcterms:modified xsi:type="dcterms:W3CDTF">2013-07-02T19:07:23Z</dcterms:modified>
</cp:coreProperties>
</file>