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handoutMasterIdLst>
    <p:handoutMasterId r:id="rId39"/>
  </p:handoutMasterIdLst>
  <p:sldIdLst>
    <p:sldId id="281" r:id="rId2"/>
    <p:sldId id="803" r:id="rId3"/>
    <p:sldId id="804" r:id="rId4"/>
    <p:sldId id="805" r:id="rId5"/>
    <p:sldId id="806" r:id="rId6"/>
    <p:sldId id="807" r:id="rId7"/>
    <p:sldId id="808" r:id="rId8"/>
    <p:sldId id="809" r:id="rId9"/>
    <p:sldId id="810" r:id="rId10"/>
    <p:sldId id="811" r:id="rId11"/>
    <p:sldId id="812" r:id="rId12"/>
    <p:sldId id="813" r:id="rId13"/>
    <p:sldId id="814" r:id="rId14"/>
    <p:sldId id="816" r:id="rId15"/>
    <p:sldId id="815" r:id="rId16"/>
    <p:sldId id="817" r:id="rId17"/>
    <p:sldId id="818" r:id="rId18"/>
    <p:sldId id="819" r:id="rId19"/>
    <p:sldId id="820" r:id="rId20"/>
    <p:sldId id="821" r:id="rId21"/>
    <p:sldId id="822" r:id="rId22"/>
    <p:sldId id="823" r:id="rId23"/>
    <p:sldId id="824" r:id="rId24"/>
    <p:sldId id="825" r:id="rId25"/>
    <p:sldId id="826" r:id="rId26"/>
    <p:sldId id="827" r:id="rId27"/>
    <p:sldId id="828" r:id="rId28"/>
    <p:sldId id="829" r:id="rId29"/>
    <p:sldId id="830" r:id="rId30"/>
    <p:sldId id="831" r:id="rId31"/>
    <p:sldId id="832" r:id="rId32"/>
    <p:sldId id="833" r:id="rId33"/>
    <p:sldId id="835" r:id="rId34"/>
    <p:sldId id="834" r:id="rId35"/>
    <p:sldId id="721" r:id="rId36"/>
    <p:sldId id="722" r:id="rId37"/>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ＭＳ Ｐゴシック" pitchFamily="-1"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 charset="-128"/>
        <a:cs typeface="+mn-cs"/>
      </a:defRPr>
    </a:lvl5pPr>
    <a:lvl6pPr marL="2286000" algn="l" defTabSz="914400" rtl="0" eaLnBrk="1" latinLnBrk="0" hangingPunct="1">
      <a:defRPr kern="1200">
        <a:solidFill>
          <a:schemeClr val="tx1"/>
        </a:solidFill>
        <a:latin typeface="Arial" charset="0"/>
        <a:ea typeface="ＭＳ Ｐゴシック" pitchFamily="-1" charset="-128"/>
        <a:cs typeface="+mn-cs"/>
      </a:defRPr>
    </a:lvl6pPr>
    <a:lvl7pPr marL="2743200" algn="l" defTabSz="914400" rtl="0" eaLnBrk="1" latinLnBrk="0" hangingPunct="1">
      <a:defRPr kern="1200">
        <a:solidFill>
          <a:schemeClr val="tx1"/>
        </a:solidFill>
        <a:latin typeface="Arial" charset="0"/>
        <a:ea typeface="ＭＳ Ｐゴシック" pitchFamily="-1" charset="-128"/>
        <a:cs typeface="+mn-cs"/>
      </a:defRPr>
    </a:lvl7pPr>
    <a:lvl8pPr marL="3200400" algn="l" defTabSz="914400" rtl="0" eaLnBrk="1" latinLnBrk="0" hangingPunct="1">
      <a:defRPr kern="1200">
        <a:solidFill>
          <a:schemeClr val="tx1"/>
        </a:solidFill>
        <a:latin typeface="Arial" charset="0"/>
        <a:ea typeface="ＭＳ Ｐゴシック" pitchFamily="-1" charset="-128"/>
        <a:cs typeface="+mn-cs"/>
      </a:defRPr>
    </a:lvl8pPr>
    <a:lvl9pPr marL="3657600" algn="l" defTabSz="914400" rtl="0" eaLnBrk="1" latinLnBrk="0" hangingPunct="1">
      <a:defRPr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600" autoAdjust="0"/>
    <p:restoredTop sz="96305" autoAdjust="0"/>
  </p:normalViewPr>
  <p:slideViewPr>
    <p:cSldViewPr>
      <p:cViewPr varScale="1">
        <p:scale>
          <a:sx n="64" d="100"/>
          <a:sy n="64" d="100"/>
        </p:scale>
        <p:origin x="1344" y="36"/>
      </p:cViewPr>
      <p:guideLst>
        <p:guide orient="horz" pos="2160"/>
        <p:guide pos="2880"/>
      </p:guideLst>
    </p:cSldViewPr>
  </p:slideViewPr>
  <p:outlineViewPr>
    <p:cViewPr>
      <p:scale>
        <a:sx n="33" d="100"/>
        <a:sy n="33" d="100"/>
      </p:scale>
      <p:origin x="0" y="-11280"/>
    </p:cViewPr>
  </p:outlineViewPr>
  <p:notesTextViewPr>
    <p:cViewPr>
      <p:scale>
        <a:sx n="100" d="100"/>
        <a:sy n="100" d="100"/>
      </p:scale>
      <p:origin x="0" y="0"/>
    </p:cViewPr>
  </p:notesTextViewPr>
  <p:sorterViewPr>
    <p:cViewPr>
      <p:scale>
        <a:sx n="90" d="100"/>
        <a:sy n="90" d="100"/>
      </p:scale>
      <p:origin x="0" y="-8680"/>
    </p:cViewPr>
  </p:sorterViewPr>
  <p:notesViewPr>
    <p:cSldViewPr>
      <p:cViewPr varScale="1">
        <p:scale>
          <a:sx n="84" d="100"/>
          <a:sy n="84" d="100"/>
        </p:scale>
        <p:origin x="3192"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1"/>
            <a:ext cx="2972421" cy="466725"/>
          </a:xfrm>
          <a:prstGeom prst="rect">
            <a:avLst/>
          </a:prstGeom>
        </p:spPr>
        <p:txBody>
          <a:bodyPr vert="horz" lIns="91440" tIns="45720" rIns="91440" bIns="45720" rtlCol="0"/>
          <a:lstStyle>
            <a:lvl1pPr algn="r">
              <a:defRPr sz="1200"/>
            </a:lvl1pPr>
          </a:lstStyle>
          <a:p>
            <a:fld id="{1DD8F1B7-1FB3-4801-866B-9E82EE10AC96}" type="datetimeFigureOut">
              <a:rPr lang="en-US" smtClean="0"/>
              <a:t>9/4/2013</a:t>
            </a:fld>
            <a:endParaRPr lang="en-US"/>
          </a:p>
        </p:txBody>
      </p:sp>
      <p:sp>
        <p:nvSpPr>
          <p:cNvPr id="4" name="Footer Placeholder 3"/>
          <p:cNvSpPr>
            <a:spLocks noGrp="1"/>
          </p:cNvSpPr>
          <p:nvPr>
            <p:ph type="ftr" sz="quarter" idx="2"/>
          </p:nvPr>
        </p:nvSpPr>
        <p:spPr>
          <a:xfrm>
            <a:off x="1" y="8829676"/>
            <a:ext cx="2972421"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676"/>
            <a:ext cx="2972421" cy="466725"/>
          </a:xfrm>
          <a:prstGeom prst="rect">
            <a:avLst/>
          </a:prstGeom>
        </p:spPr>
        <p:txBody>
          <a:bodyPr vert="horz" lIns="91440" tIns="45720" rIns="91440" bIns="45720" rtlCol="0" anchor="b"/>
          <a:lstStyle>
            <a:lvl1pPr algn="r">
              <a:defRPr sz="1200"/>
            </a:lvl1pPr>
          </a:lstStyle>
          <a:p>
            <a:fld id="{1904BABD-37F6-4DF3-908A-13C694E142AB}" type="slidenum">
              <a:rPr lang="en-US" smtClean="0"/>
              <a:t>‹#›</a:t>
            </a:fld>
            <a:endParaRPr lang="en-US"/>
          </a:p>
        </p:txBody>
      </p:sp>
    </p:spTree>
    <p:extLst>
      <p:ext uri="{BB962C8B-B14F-4D97-AF65-F5344CB8AC3E}">
        <p14:creationId xmlns:p14="http://schemas.microsoft.com/office/powerpoint/2010/main" val="32840897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2972421"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26627" name="Rectangle 3"/>
          <p:cNvSpPr>
            <a:spLocks noGrp="1" noChangeArrowheads="1"/>
          </p:cNvSpPr>
          <p:nvPr>
            <p:ph type="dt" idx="1"/>
          </p:nvPr>
        </p:nvSpPr>
        <p:spPr bwMode="auto">
          <a:xfrm>
            <a:off x="3884027" y="0"/>
            <a:ext cx="2972421"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17920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p:cNvSpPr>
            <a:spLocks noGrp="1" noChangeArrowheads="1"/>
          </p:cNvSpPr>
          <p:nvPr>
            <p:ph type="body" sz="quarter" idx="3"/>
          </p:nvPr>
        </p:nvSpPr>
        <p:spPr bwMode="auto">
          <a:xfrm>
            <a:off x="686421" y="4416426"/>
            <a:ext cx="5485158" cy="4183063"/>
          </a:xfrm>
          <a:prstGeom prst="rect">
            <a:avLst/>
          </a:prstGeom>
          <a:noFill/>
          <a:ln>
            <a:noFill/>
          </a:ln>
          <a:effectLs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1" y="8829675"/>
            <a:ext cx="2972421"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26631" name="Rectangle 7"/>
          <p:cNvSpPr>
            <a:spLocks noGrp="1" noChangeArrowheads="1"/>
          </p:cNvSpPr>
          <p:nvPr>
            <p:ph type="sldNum" sz="quarter" idx="5"/>
          </p:nvPr>
        </p:nvSpPr>
        <p:spPr bwMode="auto">
          <a:xfrm>
            <a:off x="3884027" y="8829675"/>
            <a:ext cx="2972421"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a:defRPr sz="1200" smtClean="0"/>
            </a:lvl1pPr>
          </a:lstStyle>
          <a:p>
            <a:pPr>
              <a:defRPr/>
            </a:pPr>
            <a:fld id="{272C85DA-A647-4E10-A536-6062E9453501}" type="slidenum">
              <a:rPr lang="en-US"/>
              <a:pPr>
                <a:defRPr/>
              </a:pPr>
              <a:t>‹#›</a:t>
            </a:fld>
            <a:endParaRPr lang="en-US"/>
          </a:p>
        </p:txBody>
      </p:sp>
    </p:spTree>
    <p:extLst>
      <p:ext uri="{BB962C8B-B14F-4D97-AF65-F5344CB8AC3E}">
        <p14:creationId xmlns:p14="http://schemas.microsoft.com/office/powerpoint/2010/main" val="2964122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a:t>
            </a:fld>
            <a:endParaRPr lang="en-US"/>
          </a:p>
        </p:txBody>
      </p:sp>
    </p:spTree>
    <p:extLst>
      <p:ext uri="{BB962C8B-B14F-4D97-AF65-F5344CB8AC3E}">
        <p14:creationId xmlns:p14="http://schemas.microsoft.com/office/powerpoint/2010/main" val="10907302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endParaRPr 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468131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endParaRPr 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170799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endParaRPr 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3614333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endParaRPr 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615835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endParaRPr 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017803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endParaRPr 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1071544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endParaRPr 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2653472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a:ln/>
        </p:spPr>
      </p:sp>
      <p:sp>
        <p:nvSpPr>
          <p:cNvPr id="84994"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a typeface="ＭＳ Ｐゴシック" panose="020B0600070205080204" pitchFamily="34" charset="-128"/>
            </a:endParaRPr>
          </a:p>
        </p:txBody>
      </p:sp>
      <p:sp>
        <p:nvSpPr>
          <p:cNvPr id="84995"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A9A9703-F068-49B7-AA0D-8B065E900227}" type="slidenum">
              <a:rPr lang="en-US"/>
              <a:pPr/>
              <a:t>33</a:t>
            </a:fld>
            <a:endParaRPr lang="en-US"/>
          </a:p>
        </p:txBody>
      </p:sp>
    </p:spTree>
    <p:extLst>
      <p:ext uri="{BB962C8B-B14F-4D97-AF65-F5344CB8AC3E}">
        <p14:creationId xmlns:p14="http://schemas.microsoft.com/office/powerpoint/2010/main" val="16498153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endParaRPr 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6677008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35</a:t>
            </a:fld>
            <a:endParaRPr lang="en-US"/>
          </a:p>
        </p:txBody>
      </p:sp>
    </p:spTree>
    <p:extLst>
      <p:ext uri="{BB962C8B-B14F-4D97-AF65-F5344CB8AC3E}">
        <p14:creationId xmlns:p14="http://schemas.microsoft.com/office/powerpoint/2010/main" val="463667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22189536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36</a:t>
            </a:fld>
            <a:endParaRPr lang="en-US"/>
          </a:p>
        </p:txBody>
      </p:sp>
    </p:spTree>
    <p:extLst>
      <p:ext uri="{BB962C8B-B14F-4D97-AF65-F5344CB8AC3E}">
        <p14:creationId xmlns:p14="http://schemas.microsoft.com/office/powerpoint/2010/main" val="779915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1851244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347017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356613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1355347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
        <p:nvSpPr>
          <p:cNvPr id="6451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defRPr>
            </a:lvl9pPr>
          </a:lstStyle>
          <a:p>
            <a:fld id="{B78C5A01-B534-46EC-9F6D-185E93125A7C}" type="slidenum">
              <a:rPr lang="en-US" sz="1200" b="0"/>
              <a:pPr/>
              <a:t>9</a:t>
            </a:fld>
            <a:endParaRPr lang="en-US" sz="1200" b="0"/>
          </a:p>
        </p:txBody>
      </p:sp>
    </p:spTree>
    <p:extLst>
      <p:ext uri="{BB962C8B-B14F-4D97-AF65-F5344CB8AC3E}">
        <p14:creationId xmlns:p14="http://schemas.microsoft.com/office/powerpoint/2010/main" val="606334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1423333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128124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pPr>
                <a:defRPr/>
              </a:pPr>
              <a:t>‹#›</a:t>
            </a:fld>
            <a:endParaRPr lang="en-US"/>
          </a:p>
        </p:txBody>
      </p:sp>
    </p:spTree>
    <p:extLst>
      <p:ext uri="{BB962C8B-B14F-4D97-AF65-F5344CB8AC3E}">
        <p14:creationId xmlns:p14="http://schemas.microsoft.com/office/powerpoint/2010/main" val="957760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pPr>
                <a:defRPr/>
              </a:pPr>
              <a:t>‹#›</a:t>
            </a:fld>
            <a:endParaRPr lang="en-US"/>
          </a:p>
        </p:txBody>
      </p:sp>
    </p:spTree>
    <p:extLst>
      <p:ext uri="{BB962C8B-B14F-4D97-AF65-F5344CB8AC3E}">
        <p14:creationId xmlns:p14="http://schemas.microsoft.com/office/powerpoint/2010/main" val="3819752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pPr>
                <a:defRPr/>
              </a:pPr>
              <a:t>‹#›</a:t>
            </a:fld>
            <a:endParaRPr lang="en-US"/>
          </a:p>
        </p:txBody>
      </p:sp>
    </p:spTree>
    <p:extLst>
      <p:ext uri="{BB962C8B-B14F-4D97-AF65-F5344CB8AC3E}">
        <p14:creationId xmlns:p14="http://schemas.microsoft.com/office/powerpoint/2010/main" val="859029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r>
              <a:rPr lang="fi-FI" smtClean="0"/>
              <a:t>Brustein &amp; Manasevit, PLLC</a:t>
            </a:r>
            <a:endParaRPr dirty="0"/>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pPr>
                <a:defRPr/>
              </a:pPr>
              <a:t>‹#›</a:t>
            </a:fld>
            <a:endParaRPr dirty="0"/>
          </a:p>
        </p:txBody>
      </p:sp>
    </p:spTree>
    <p:extLst>
      <p:ext uri="{BB962C8B-B14F-4D97-AF65-F5344CB8AC3E}">
        <p14:creationId xmlns:p14="http://schemas.microsoft.com/office/powerpoint/2010/main" val="230947330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26049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pPr>
                <a:defRPr/>
              </a:pPr>
              <a:t>‹#›</a:t>
            </a:fld>
            <a:endParaRPr lang="en-US"/>
          </a:p>
        </p:txBody>
      </p:sp>
    </p:spTree>
    <p:extLst>
      <p:ext uri="{BB962C8B-B14F-4D97-AF65-F5344CB8AC3E}">
        <p14:creationId xmlns:p14="http://schemas.microsoft.com/office/powerpoint/2010/main" val="24847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pPr>
                <a:defRPr/>
              </a:pPr>
              <a:t>‹#›</a:t>
            </a:fld>
            <a:endParaRPr lang="en-US"/>
          </a:p>
        </p:txBody>
      </p:sp>
    </p:spTree>
    <p:extLst>
      <p:ext uri="{BB962C8B-B14F-4D97-AF65-F5344CB8AC3E}">
        <p14:creationId xmlns:p14="http://schemas.microsoft.com/office/powerpoint/2010/main" val="4091338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pPr>
                <a:defRPr/>
              </a:pPr>
              <a:t>‹#›</a:t>
            </a:fld>
            <a:endParaRPr lang="en-US"/>
          </a:p>
        </p:txBody>
      </p:sp>
    </p:spTree>
    <p:extLst>
      <p:ext uri="{BB962C8B-B14F-4D97-AF65-F5344CB8AC3E}">
        <p14:creationId xmlns:p14="http://schemas.microsoft.com/office/powerpoint/2010/main" val="4193024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pPr>
                <a:defRPr/>
              </a:pPr>
              <a:t>‹#›</a:t>
            </a:fld>
            <a:endParaRPr lang="en-US"/>
          </a:p>
        </p:txBody>
      </p:sp>
    </p:spTree>
    <p:extLst>
      <p:ext uri="{BB962C8B-B14F-4D97-AF65-F5344CB8AC3E}">
        <p14:creationId xmlns:p14="http://schemas.microsoft.com/office/powerpoint/2010/main" val="1820817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pPr>
                <a:defRPr/>
              </a:pPr>
              <a:t>‹#›</a:t>
            </a:fld>
            <a:endParaRPr lang="en-US"/>
          </a:p>
        </p:txBody>
      </p:sp>
    </p:spTree>
    <p:extLst>
      <p:ext uri="{BB962C8B-B14F-4D97-AF65-F5344CB8AC3E}">
        <p14:creationId xmlns:p14="http://schemas.microsoft.com/office/powerpoint/2010/main" val="2133449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pPr>
                <a:defRPr/>
              </a:pPr>
              <a:t>‹#›</a:t>
            </a:fld>
            <a:endParaRPr lang="en-US"/>
          </a:p>
        </p:txBody>
      </p:sp>
    </p:spTree>
    <p:extLst>
      <p:ext uri="{BB962C8B-B14F-4D97-AF65-F5344CB8AC3E}">
        <p14:creationId xmlns:p14="http://schemas.microsoft.com/office/powerpoint/2010/main" val="3747068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pPr>
                <a:defRPr/>
              </a:pPr>
              <a:t>‹#›</a:t>
            </a:fld>
            <a:endParaRPr lang="en-US"/>
          </a:p>
        </p:txBody>
      </p:sp>
    </p:spTree>
    <p:extLst>
      <p:ext uri="{BB962C8B-B14F-4D97-AF65-F5344CB8AC3E}">
        <p14:creationId xmlns:p14="http://schemas.microsoft.com/office/powerpoint/2010/main" val="3838074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Slide </a:t>
            </a:r>
            <a:fld id="{D706735D-18BF-437F-AFA1-F1906D00FFB5}" type="slidenum">
              <a:rPr lang="en-US" sz="800" b="1" smtClean="0"/>
              <a:pPr algn="r"/>
              <a:t>‹#›</a:t>
            </a:fld>
            <a:endParaRPr lang="en-US" sz="800" b="1" dirty="0"/>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4255" r:id="rId1"/>
    <p:sldLayoutId id="2147484265" r:id="rId2"/>
    <p:sldLayoutId id="2147484256" r:id="rId3"/>
    <p:sldLayoutId id="2147484257" r:id="rId4"/>
    <p:sldLayoutId id="2147484258" r:id="rId5"/>
    <p:sldLayoutId id="2147484259" r:id="rId6"/>
    <p:sldLayoutId id="2147484260" r:id="rId7"/>
    <p:sldLayoutId id="2147484261" r:id="rId8"/>
    <p:sldLayoutId id="2147484262" r:id="rId9"/>
    <p:sldLayoutId id="2147484263" r:id="rId10"/>
    <p:sldLayoutId id="2147484264" r:id="rId11"/>
    <p:sldLayoutId id="2147484266" r:id="rId12"/>
  </p:sldLayoutIdLst>
  <p:hf sldNum="0"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mailto:mo.silc@vr.dese.mo.gov"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http://www.mosilc.org/iloutcomes2012.pdf" TargetMode="External"/><Relationship Id="rId4" Type="http://schemas.openxmlformats.org/officeDocument/2006/relationships/hyperlink" Target="http://www.mosilc.or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hyperlink" Target="mailto:ann.meadows@wvsilc.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vovici.com/wsb.dll/s/12291g542c4"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0" y="1524000"/>
            <a:ext cx="9144000" cy="4572000"/>
          </a:xfrm>
        </p:spPr>
        <p:txBody>
          <a:bodyPr/>
          <a:lstStyle/>
          <a:p>
            <a:r>
              <a:rPr lang="en-US" sz="2600" b="1" dirty="0">
                <a:solidFill>
                  <a:schemeClr val="accent2"/>
                </a:solidFill>
                <a:latin typeface="+mj-lt"/>
              </a:rPr>
              <a:t>Using Consumer Satisfaction Information for Planning</a:t>
            </a:r>
            <a:endParaRPr lang="en-US" sz="2600" dirty="0">
              <a:solidFill>
                <a:schemeClr val="accent2"/>
              </a:solidFill>
              <a:latin typeface="+mj-lt"/>
            </a:endParaRPr>
          </a:p>
          <a:p>
            <a:r>
              <a:rPr lang="en-US" sz="2600" b="1" dirty="0" smtClean="0">
                <a:solidFill>
                  <a:schemeClr val="accent2"/>
                </a:solidFill>
                <a:latin typeface="+mj-lt"/>
              </a:rPr>
              <a:t>Part </a:t>
            </a:r>
            <a:r>
              <a:rPr lang="en-US" sz="2600" b="1" dirty="0">
                <a:solidFill>
                  <a:schemeClr val="accent2"/>
                </a:solidFill>
                <a:latin typeface="+mj-lt"/>
              </a:rPr>
              <a:t>1: Gathering Information</a:t>
            </a:r>
            <a:endParaRPr lang="en-US" sz="2600" dirty="0">
              <a:solidFill>
                <a:schemeClr val="accent2"/>
              </a:solidFill>
              <a:latin typeface="+mj-lt"/>
            </a:endParaRPr>
          </a:p>
          <a:p>
            <a:endParaRPr lang="en-US" sz="1600" dirty="0" smtClean="0"/>
          </a:p>
          <a:p>
            <a:r>
              <a:rPr lang="en-US" sz="2400" dirty="0" smtClean="0">
                <a:solidFill>
                  <a:schemeClr val="accent2"/>
                </a:solidFill>
                <a:latin typeface="+mj-lt"/>
              </a:rPr>
              <a:t>September </a:t>
            </a:r>
            <a:r>
              <a:rPr lang="en-US" sz="2400" dirty="0">
                <a:solidFill>
                  <a:schemeClr val="accent2"/>
                </a:solidFill>
                <a:latin typeface="+mj-lt"/>
              </a:rPr>
              <a:t>9, 2013</a:t>
            </a:r>
          </a:p>
          <a:p>
            <a:r>
              <a:rPr lang="en-US" sz="2400" dirty="0">
                <a:solidFill>
                  <a:schemeClr val="accent2"/>
                </a:solidFill>
                <a:latin typeface="+mj-lt"/>
              </a:rPr>
              <a:t>3:00 – 4:30 PM EDT</a:t>
            </a:r>
          </a:p>
          <a:p>
            <a:pPr eaLnBrk="1" hangingPunct="1">
              <a:defRPr/>
            </a:pPr>
            <a:endParaRPr lang="en-US" sz="1600" dirty="0" smtClean="0">
              <a:solidFill>
                <a:srgbClr val="333399"/>
              </a:solidFill>
              <a:latin typeface="Arial Rounded MT Bold" pitchFamily="-1" charset="0"/>
              <a:ea typeface="ＭＳ Ｐゴシック" pitchFamily="-1" charset="-128"/>
            </a:endParaRPr>
          </a:p>
          <a:p>
            <a:pPr eaLnBrk="1" hangingPunct="1">
              <a:defRPr/>
            </a:pPr>
            <a:r>
              <a:rPr lang="en-US" sz="2400" dirty="0" smtClean="0">
                <a:solidFill>
                  <a:srgbClr val="333399"/>
                </a:solidFill>
                <a:latin typeface="Arial Rounded MT Bold" pitchFamily="-1" charset="0"/>
                <a:ea typeface="ＭＳ Ｐゴシック" pitchFamily="-1" charset="-128"/>
              </a:rPr>
              <a:t>Presenters:</a:t>
            </a:r>
          </a:p>
          <a:p>
            <a:pPr eaLnBrk="1" hangingPunct="1">
              <a:defRPr/>
            </a:pPr>
            <a:r>
              <a:rPr lang="en-US" sz="2400" dirty="0" smtClean="0">
                <a:solidFill>
                  <a:srgbClr val="333399"/>
                </a:solidFill>
                <a:latin typeface="Arial Rounded MT Bold" pitchFamily="-1" charset="0"/>
                <a:ea typeface="ＭＳ Ｐゴシック" pitchFamily="-1" charset="-128"/>
              </a:rPr>
              <a:t>Tonya </a:t>
            </a:r>
            <a:r>
              <a:rPr lang="en-US" sz="2400" dirty="0" err="1" smtClean="0">
                <a:solidFill>
                  <a:srgbClr val="333399"/>
                </a:solidFill>
                <a:latin typeface="Arial Rounded MT Bold" pitchFamily="-1" charset="0"/>
                <a:ea typeface="ＭＳ Ｐゴシック" pitchFamily="-1" charset="-128"/>
              </a:rPr>
              <a:t>Fambro</a:t>
            </a:r>
            <a:endParaRPr lang="en-US" sz="2400" dirty="0" smtClean="0">
              <a:solidFill>
                <a:srgbClr val="333399"/>
              </a:solidFill>
              <a:latin typeface="Arial Rounded MT Bold" pitchFamily="-1" charset="0"/>
              <a:ea typeface="ＭＳ Ｐゴシック" pitchFamily="-1" charset="-128"/>
            </a:endParaRPr>
          </a:p>
          <a:p>
            <a:pPr eaLnBrk="1" hangingPunct="1">
              <a:defRPr/>
            </a:pPr>
            <a:r>
              <a:rPr lang="en-US" sz="2400" dirty="0" smtClean="0">
                <a:solidFill>
                  <a:srgbClr val="333399"/>
                </a:solidFill>
                <a:latin typeface="Arial Rounded MT Bold" pitchFamily="-1" charset="0"/>
                <a:ea typeface="ＭＳ Ｐゴシック" pitchFamily="-1" charset="-128"/>
              </a:rPr>
              <a:t>Ann </a:t>
            </a:r>
            <a:r>
              <a:rPr lang="en-US" sz="2400" dirty="0" smtClean="0">
                <a:solidFill>
                  <a:srgbClr val="333399"/>
                </a:solidFill>
                <a:latin typeface="Arial Rounded MT Bold" pitchFamily="-1" charset="0"/>
                <a:ea typeface="ＭＳ Ｐゴシック" pitchFamily="-1" charset="-128"/>
              </a:rPr>
              <a:t>McDaniel</a:t>
            </a:r>
          </a:p>
          <a:p>
            <a:pPr eaLnBrk="1" hangingPunct="1">
              <a:defRPr/>
            </a:pPr>
            <a:r>
              <a:rPr lang="en-US" sz="2400" dirty="0" smtClean="0">
                <a:solidFill>
                  <a:srgbClr val="333399"/>
                </a:solidFill>
                <a:latin typeface="Arial Rounded MT Bold" pitchFamily="-1" charset="0"/>
                <a:ea typeface="ＭＳ Ｐゴシック" pitchFamily="-1" charset="-128"/>
              </a:rPr>
              <a:t>Chris Camene</a:t>
            </a:r>
          </a:p>
          <a:p>
            <a:pPr eaLnBrk="1" hangingPunct="1">
              <a:defRPr/>
            </a:pPr>
            <a:r>
              <a:rPr lang="en-US" sz="2400" dirty="0" smtClean="0">
                <a:solidFill>
                  <a:srgbClr val="333399"/>
                </a:solidFill>
                <a:latin typeface="Arial Rounded MT Bold" pitchFamily="-1" charset="0"/>
                <a:ea typeface="ＭＳ Ｐゴシック" pitchFamily="-1" charset="-128"/>
              </a:rPr>
              <a:t>Anne Weeks</a:t>
            </a:r>
            <a:endParaRPr lang="en-US" sz="2400" dirty="0" smtClean="0">
              <a:solidFill>
                <a:srgbClr val="333399"/>
              </a:solidFill>
              <a:latin typeface="Arial Rounded MT Bold" pitchFamily="-1" charset="0"/>
              <a:ea typeface="ＭＳ Ｐゴシック" pitchFamily="-1" charset="-128"/>
            </a:endParaRPr>
          </a:p>
        </p:txBody>
      </p:sp>
      <p:pic>
        <p:nvPicPr>
          <p:cNvPr id="7" name="Picture 2" descr="C:\Users\djones\Desktop\IL-NET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426720"/>
            <a:ext cx="1472577" cy="8026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52400" y="381000"/>
            <a:ext cx="8839200" cy="715963"/>
          </a:xfrm>
        </p:spPr>
        <p:txBody>
          <a:bodyPr/>
          <a:lstStyle/>
          <a:p>
            <a:r>
              <a:rPr lang="en-US" sz="100" dirty="0" smtClean="0">
                <a:solidFill>
                  <a:schemeClr val="bg1"/>
                </a:solidFill>
                <a:effectLst/>
              </a:rPr>
              <a:t>Slide 10 </a:t>
            </a:r>
            <a:r>
              <a:rPr lang="en-US" sz="2800" dirty="0" smtClean="0">
                <a:effectLst/>
              </a:rPr>
              <a:t>Sample of Missouri survey tool questions, </a:t>
            </a:r>
            <a:r>
              <a:rPr lang="en-US" sz="2400" dirty="0" smtClean="0">
                <a:effectLst/>
              </a:rPr>
              <a:t>cont’d. 2</a:t>
            </a:r>
          </a:p>
        </p:txBody>
      </p:sp>
      <p:sp>
        <p:nvSpPr>
          <p:cNvPr id="3" name="Content Placeholder 2"/>
          <p:cNvSpPr>
            <a:spLocks noGrp="1"/>
          </p:cNvSpPr>
          <p:nvPr>
            <p:ph idx="1"/>
          </p:nvPr>
        </p:nvSpPr>
        <p:spPr/>
        <p:txBody>
          <a:bodyPr/>
          <a:lstStyle/>
          <a:p>
            <a:pPr marL="0" indent="0">
              <a:buFontTx/>
              <a:buNone/>
              <a:defRPr/>
            </a:pPr>
            <a:r>
              <a:rPr lang="en-US" sz="2600" dirty="0" smtClean="0"/>
              <a:t>Advocacy Follow-up</a:t>
            </a:r>
          </a:p>
          <a:p>
            <a:pPr marL="0" indent="0">
              <a:buFontTx/>
              <a:buNone/>
              <a:defRPr/>
            </a:pPr>
            <a:endParaRPr lang="en-US" sz="1600" dirty="0" smtClean="0"/>
          </a:p>
          <a:p>
            <a:pPr>
              <a:defRPr/>
            </a:pPr>
            <a:r>
              <a:rPr lang="en-US" sz="2400" dirty="0" smtClean="0"/>
              <a:t>What was your experience with the Advocacy services you received?</a:t>
            </a:r>
          </a:p>
          <a:p>
            <a:pPr marL="0" indent="0">
              <a:buFontTx/>
              <a:buNone/>
              <a:defRPr/>
            </a:pPr>
            <a:endParaRPr lang="en-US" sz="1600" dirty="0" smtClean="0"/>
          </a:p>
          <a:p>
            <a:pPr marL="0" indent="0">
              <a:buFontTx/>
              <a:buNone/>
              <a:defRPr/>
            </a:pPr>
            <a:r>
              <a:rPr lang="en-US" sz="2400" dirty="0" smtClean="0"/>
              <a:t>      □ satisfied</a:t>
            </a:r>
          </a:p>
          <a:p>
            <a:pPr marL="0" indent="0">
              <a:buFontTx/>
              <a:buNone/>
              <a:defRPr/>
            </a:pPr>
            <a:r>
              <a:rPr lang="en-US" sz="2400" dirty="0" smtClean="0"/>
              <a:t>      □ somewhat satisfied </a:t>
            </a:r>
          </a:p>
          <a:p>
            <a:pPr marL="0" indent="0">
              <a:buFontTx/>
              <a:buNone/>
              <a:defRPr/>
            </a:pPr>
            <a:r>
              <a:rPr lang="en-US" sz="2400" dirty="0" smtClean="0"/>
              <a:t>      □ dissatisfied</a:t>
            </a:r>
          </a:p>
          <a:p>
            <a:pPr marL="0" indent="0">
              <a:buFontTx/>
              <a:buNone/>
              <a:defRPr/>
            </a:pPr>
            <a:endParaRPr lang="en-US" sz="1600" dirty="0" smtClean="0"/>
          </a:p>
          <a:p>
            <a:pPr marL="0" indent="0">
              <a:buFontTx/>
              <a:buNone/>
              <a:defRPr/>
            </a:pPr>
            <a:r>
              <a:rPr lang="en-US" sz="2400" dirty="0" smtClean="0"/>
              <a:t>If you choose somewhat satisfied or dissatisfied, please describe how the Advocacy service could have been better.</a:t>
            </a:r>
            <a:endParaRPr lang="en-US" sz="2400" dirty="0"/>
          </a:p>
        </p:txBody>
      </p:sp>
    </p:spTree>
    <p:extLst>
      <p:ext uri="{BB962C8B-B14F-4D97-AF65-F5344CB8AC3E}">
        <p14:creationId xmlns:p14="http://schemas.microsoft.com/office/powerpoint/2010/main" val="71149462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350838"/>
            <a:ext cx="8915400" cy="792162"/>
          </a:xfrm>
        </p:spPr>
        <p:txBody>
          <a:bodyPr/>
          <a:lstStyle/>
          <a:p>
            <a:r>
              <a:rPr lang="en-US" sz="100" dirty="0" smtClean="0">
                <a:solidFill>
                  <a:schemeClr val="bg1"/>
                </a:solidFill>
                <a:effectLst/>
              </a:rPr>
              <a:t>Slide 11 </a:t>
            </a:r>
            <a:r>
              <a:rPr lang="en-US" sz="2800" dirty="0" smtClean="0">
                <a:effectLst/>
              </a:rPr>
              <a:t>Sample of Missouri survey tool questions</a:t>
            </a:r>
            <a:r>
              <a:rPr lang="en-US" sz="2400" dirty="0" smtClean="0">
                <a:effectLst/>
              </a:rPr>
              <a:t>, cont’d. 3</a:t>
            </a:r>
            <a:endParaRPr lang="en-US" sz="2800" dirty="0" smtClean="0">
              <a:effectLst/>
            </a:endParaRPr>
          </a:p>
        </p:txBody>
      </p:sp>
      <p:sp>
        <p:nvSpPr>
          <p:cNvPr id="3" name="Content Placeholder 2"/>
          <p:cNvSpPr>
            <a:spLocks noGrp="1"/>
          </p:cNvSpPr>
          <p:nvPr>
            <p:ph idx="1"/>
          </p:nvPr>
        </p:nvSpPr>
        <p:spPr/>
        <p:txBody>
          <a:bodyPr/>
          <a:lstStyle/>
          <a:p>
            <a:pPr>
              <a:defRPr/>
            </a:pPr>
            <a:r>
              <a:rPr lang="en-US" sz="2200" dirty="0" smtClean="0"/>
              <a:t>Did you gain knowledge, skill and/or independence from the Advocacy service?</a:t>
            </a:r>
          </a:p>
          <a:p>
            <a:pPr marL="0" indent="0">
              <a:buFontTx/>
              <a:buNone/>
              <a:defRPr/>
            </a:pPr>
            <a:r>
              <a:rPr lang="en-US" sz="2200" dirty="0" smtClean="0"/>
              <a:t>        □ yes</a:t>
            </a:r>
          </a:p>
          <a:p>
            <a:pPr marL="0" indent="0">
              <a:buFontTx/>
              <a:buNone/>
              <a:defRPr/>
            </a:pPr>
            <a:r>
              <a:rPr lang="en-US" sz="2200" dirty="0" smtClean="0"/>
              <a:t>        □ no</a:t>
            </a:r>
          </a:p>
          <a:p>
            <a:pPr marL="0" indent="0">
              <a:buFontTx/>
              <a:buNone/>
              <a:defRPr/>
            </a:pPr>
            <a:endParaRPr lang="en-US" sz="1800" dirty="0" smtClean="0"/>
          </a:p>
          <a:p>
            <a:pPr marL="0" indent="0">
              <a:buFontTx/>
              <a:buNone/>
              <a:defRPr/>
            </a:pPr>
            <a:r>
              <a:rPr lang="en-US" sz="2200" dirty="0" smtClean="0"/>
              <a:t>Advocacy Change</a:t>
            </a:r>
          </a:p>
          <a:p>
            <a:pPr marL="0" indent="0">
              <a:buFontTx/>
              <a:buNone/>
              <a:defRPr/>
            </a:pPr>
            <a:endParaRPr lang="en-US" sz="1800" dirty="0"/>
          </a:p>
          <a:p>
            <a:pPr>
              <a:defRPr/>
            </a:pPr>
            <a:r>
              <a:rPr lang="en-US" sz="2200" dirty="0" smtClean="0"/>
              <a:t>Did this Advocacy service make a positive change in your life?</a:t>
            </a:r>
          </a:p>
          <a:p>
            <a:pPr marL="0" indent="0">
              <a:buFontTx/>
              <a:buNone/>
              <a:defRPr/>
            </a:pPr>
            <a:r>
              <a:rPr lang="en-US" sz="2200" dirty="0" smtClean="0"/>
              <a:t>        □ yes</a:t>
            </a:r>
          </a:p>
          <a:p>
            <a:pPr marL="0" indent="0">
              <a:buFontTx/>
              <a:buNone/>
              <a:defRPr/>
            </a:pPr>
            <a:r>
              <a:rPr lang="en-US" sz="2200" dirty="0" smtClean="0"/>
              <a:t>        □ no</a:t>
            </a:r>
          </a:p>
          <a:p>
            <a:pPr marL="0" indent="0">
              <a:buFontTx/>
              <a:buNone/>
              <a:defRPr/>
            </a:pPr>
            <a:endParaRPr lang="en-US" sz="1800" dirty="0" smtClean="0"/>
          </a:p>
          <a:p>
            <a:pPr marL="0" indent="0">
              <a:buFontTx/>
              <a:buNone/>
              <a:defRPr/>
            </a:pPr>
            <a:r>
              <a:rPr lang="en-US" sz="2200" dirty="0" smtClean="0"/>
              <a:t>If yes, what change did this Advocacy service make?</a:t>
            </a:r>
            <a:endParaRPr lang="en-US" sz="2200" dirty="0"/>
          </a:p>
        </p:txBody>
      </p:sp>
    </p:spTree>
    <p:extLst>
      <p:ext uri="{BB962C8B-B14F-4D97-AF65-F5344CB8AC3E}">
        <p14:creationId xmlns:p14="http://schemas.microsoft.com/office/powerpoint/2010/main" val="33830805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6"/>
          <p:cNvSpPr txBox="1">
            <a:spLocks noGrp="1"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defRPr>
            </a:lvl9pPr>
          </a:lstStyle>
          <a:p>
            <a:pPr algn="r" eaLnBrk="1" hangingPunct="1"/>
            <a:fld id="{D9366CB2-571E-4AE6-B6A5-960A3E0FE5BB}" type="slidenum">
              <a:rPr lang="en-US" sz="800"/>
              <a:pPr algn="r" eaLnBrk="1" hangingPunct="1"/>
              <a:t>12</a:t>
            </a:fld>
            <a:endParaRPr lang="en-US" sz="800"/>
          </a:p>
        </p:txBody>
      </p:sp>
      <p:sp>
        <p:nvSpPr>
          <p:cNvPr id="31747" name="Rectangle 2"/>
          <p:cNvSpPr>
            <a:spLocks noGrp="1" noChangeArrowheads="1"/>
          </p:cNvSpPr>
          <p:nvPr>
            <p:ph type="title"/>
          </p:nvPr>
        </p:nvSpPr>
        <p:spPr>
          <a:xfrm>
            <a:off x="152400" y="304800"/>
            <a:ext cx="7543800" cy="715963"/>
          </a:xfrm>
        </p:spPr>
        <p:txBody>
          <a:bodyPr/>
          <a:lstStyle/>
          <a:p>
            <a:r>
              <a:rPr lang="en-US" sz="100" dirty="0" smtClean="0">
                <a:solidFill>
                  <a:schemeClr val="bg1"/>
                </a:solidFill>
                <a:effectLst/>
              </a:rPr>
              <a:t>Slide 12 </a:t>
            </a:r>
            <a:r>
              <a:rPr lang="en-US" dirty="0" smtClean="0">
                <a:effectLst/>
              </a:rPr>
              <a:t>Statewide Report</a:t>
            </a:r>
          </a:p>
        </p:txBody>
      </p:sp>
      <p:sp>
        <p:nvSpPr>
          <p:cNvPr id="31748" name="Rectangle 3"/>
          <p:cNvSpPr>
            <a:spLocks noGrp="1" noChangeArrowheads="1"/>
          </p:cNvSpPr>
          <p:nvPr>
            <p:ph type="body" idx="1"/>
          </p:nvPr>
        </p:nvSpPr>
        <p:spPr>
          <a:xfrm>
            <a:off x="457200" y="1143000"/>
            <a:ext cx="8534400" cy="4876800"/>
          </a:xfrm>
        </p:spPr>
        <p:txBody>
          <a:bodyPr/>
          <a:lstStyle/>
          <a:p>
            <a:r>
              <a:rPr lang="en-US" smtClean="0"/>
              <a:t>Posted online</a:t>
            </a:r>
            <a:br>
              <a:rPr lang="en-US" smtClean="0"/>
            </a:br>
            <a:endParaRPr lang="en-US" smtClean="0"/>
          </a:p>
          <a:p>
            <a:r>
              <a:rPr lang="en-US" smtClean="0"/>
              <a:t>Individual CIL statistics sent back for each CIL use</a:t>
            </a:r>
            <a:br>
              <a:rPr lang="en-US" smtClean="0"/>
            </a:br>
            <a:endParaRPr lang="en-US" smtClean="0"/>
          </a:p>
          <a:p>
            <a:r>
              <a:rPr lang="en-US" smtClean="0"/>
              <a:t>704 Report Demographics used for informational purposes</a:t>
            </a:r>
            <a:br>
              <a:rPr lang="en-US" smtClean="0"/>
            </a:br>
            <a:endParaRPr lang="en-US" smtClean="0"/>
          </a:p>
          <a:p>
            <a:r>
              <a:rPr lang="en-US" smtClean="0"/>
              <a:t>Compared to prior years to find trends</a:t>
            </a:r>
            <a:br>
              <a:rPr lang="en-US" smtClean="0"/>
            </a:br>
            <a:endParaRPr lang="en-US" smtClean="0"/>
          </a:p>
          <a:p>
            <a:r>
              <a:rPr lang="en-US" smtClean="0"/>
              <a:t>Needs assessment</a:t>
            </a:r>
          </a:p>
        </p:txBody>
      </p:sp>
    </p:spTree>
    <p:extLst>
      <p:ext uri="{BB962C8B-B14F-4D97-AF65-F5344CB8AC3E}">
        <p14:creationId xmlns:p14="http://schemas.microsoft.com/office/powerpoint/2010/main" val="269725112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z="100" dirty="0" smtClean="0">
                <a:solidFill>
                  <a:schemeClr val="bg1"/>
                </a:solidFill>
                <a:effectLst/>
              </a:rPr>
              <a:t>Slide 13 </a:t>
            </a:r>
            <a:r>
              <a:rPr lang="en-US" dirty="0" smtClean="0">
                <a:effectLst/>
              </a:rPr>
              <a:t>Statistical Information</a:t>
            </a:r>
          </a:p>
        </p:txBody>
      </p:sp>
      <p:sp>
        <p:nvSpPr>
          <p:cNvPr id="32771" name="Content Placeholder 2"/>
          <p:cNvSpPr>
            <a:spLocks noGrp="1"/>
          </p:cNvSpPr>
          <p:nvPr>
            <p:ph idx="1"/>
          </p:nvPr>
        </p:nvSpPr>
        <p:spPr/>
        <p:txBody>
          <a:bodyPr/>
          <a:lstStyle/>
          <a:p>
            <a:r>
              <a:rPr lang="en-US" sz="2600" smtClean="0"/>
              <a:t>Total numbers of consumers served in MO-22 CILs</a:t>
            </a:r>
          </a:p>
          <a:p>
            <a:r>
              <a:rPr lang="en-US" sz="2600" smtClean="0"/>
              <a:t>Age of consumers served</a:t>
            </a:r>
          </a:p>
          <a:p>
            <a:r>
              <a:rPr lang="en-US" sz="2600" smtClean="0"/>
              <a:t>Gender </a:t>
            </a:r>
          </a:p>
          <a:p>
            <a:r>
              <a:rPr lang="en-US" sz="2600" smtClean="0"/>
              <a:t>Race &amp; Ethnicity</a:t>
            </a:r>
          </a:p>
          <a:p>
            <a:r>
              <a:rPr lang="en-US" sz="2600" smtClean="0"/>
              <a:t>Disability</a:t>
            </a:r>
          </a:p>
          <a:p>
            <a:r>
              <a:rPr lang="en-US" sz="2600" smtClean="0"/>
              <a:t>Services requested</a:t>
            </a:r>
          </a:p>
          <a:p>
            <a:r>
              <a:rPr lang="en-US" sz="2600" smtClean="0"/>
              <a:t>Services received</a:t>
            </a:r>
          </a:p>
          <a:p>
            <a:r>
              <a:rPr lang="en-US" sz="2600" smtClean="0"/>
              <a:t>Goals set to increase independence in SLA</a:t>
            </a:r>
          </a:p>
          <a:p>
            <a:r>
              <a:rPr lang="en-US" sz="2600" smtClean="0"/>
              <a:t>Improved access to transportation, Health care, AT</a:t>
            </a:r>
          </a:p>
        </p:txBody>
      </p:sp>
    </p:spTree>
    <p:extLst>
      <p:ext uri="{BB962C8B-B14F-4D97-AF65-F5344CB8AC3E}">
        <p14:creationId xmlns:p14="http://schemas.microsoft.com/office/powerpoint/2010/main" val="50101138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lide Number Placeholder 2"/>
          <p:cNvSpPr txBox="1">
            <a:spLocks noGrp="1"/>
          </p:cNvSpPr>
          <p:nvPr/>
        </p:nvSpPr>
        <p:spPr bwMode="auto">
          <a:xfrm>
            <a:off x="152400" y="6384925"/>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defRPr>
            </a:lvl9pPr>
          </a:lstStyle>
          <a:p>
            <a:pPr eaLnBrk="1" hangingPunct="1"/>
            <a:endParaRPr lang="en-US" sz="1000">
              <a:solidFill>
                <a:schemeClr val="bg1"/>
              </a:solidFill>
            </a:endParaRPr>
          </a:p>
        </p:txBody>
      </p:sp>
      <p:sp>
        <p:nvSpPr>
          <p:cNvPr id="34820" name="Title 5"/>
          <p:cNvSpPr>
            <a:spLocks noGrp="1"/>
          </p:cNvSpPr>
          <p:nvPr>
            <p:ph type="title"/>
          </p:nvPr>
        </p:nvSpPr>
        <p:spPr/>
        <p:txBody>
          <a:bodyPr/>
          <a:lstStyle/>
          <a:p>
            <a:pPr eaLnBrk="1" hangingPunct="1"/>
            <a:r>
              <a:rPr lang="en-US" sz="100" dirty="0" smtClean="0">
                <a:solidFill>
                  <a:schemeClr val="bg1"/>
                </a:solidFill>
                <a:effectLst/>
              </a:rPr>
              <a:t>Slide 14 </a:t>
            </a:r>
            <a:r>
              <a:rPr lang="en-US" dirty="0" smtClean="0">
                <a:effectLst/>
              </a:rPr>
              <a:t>Questions and Answers</a:t>
            </a:r>
          </a:p>
        </p:txBody>
      </p:sp>
    </p:spTree>
    <p:extLst>
      <p:ext uri="{BB962C8B-B14F-4D97-AF65-F5344CB8AC3E}">
        <p14:creationId xmlns:p14="http://schemas.microsoft.com/office/powerpoint/2010/main" val="424149967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Slide Number Placeholder 2"/>
          <p:cNvSpPr txBox="1">
            <a:spLocks noGrp="1"/>
          </p:cNvSpPr>
          <p:nvPr/>
        </p:nvSpPr>
        <p:spPr bwMode="auto">
          <a:xfrm>
            <a:off x="152400" y="6384925"/>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defRPr>
            </a:lvl9pPr>
          </a:lstStyle>
          <a:p>
            <a:pPr eaLnBrk="1" hangingPunct="1"/>
            <a:endParaRPr lang="en-US" sz="1000">
              <a:solidFill>
                <a:schemeClr val="bg1"/>
              </a:solidFill>
            </a:endParaRPr>
          </a:p>
        </p:txBody>
      </p:sp>
      <p:sp>
        <p:nvSpPr>
          <p:cNvPr id="33796" name="Title 5"/>
          <p:cNvSpPr>
            <a:spLocks noGrp="1"/>
          </p:cNvSpPr>
          <p:nvPr>
            <p:ph type="title" idx="4294967295"/>
          </p:nvPr>
        </p:nvSpPr>
        <p:spPr>
          <a:xfrm>
            <a:off x="76200" y="304800"/>
            <a:ext cx="8686800" cy="838200"/>
          </a:xfrm>
        </p:spPr>
        <p:txBody>
          <a:bodyPr/>
          <a:lstStyle/>
          <a:p>
            <a:pPr marL="342900" indent="-342900">
              <a:spcBef>
                <a:spcPct val="20000"/>
              </a:spcBef>
            </a:pPr>
            <a:r>
              <a:rPr lang="en-US" sz="100" dirty="0" smtClean="0">
                <a:solidFill>
                  <a:schemeClr val="bg1"/>
                </a:solidFill>
                <a:effectLst/>
              </a:rPr>
              <a:t>Slide 15 </a:t>
            </a:r>
            <a:r>
              <a:rPr lang="en-US" dirty="0" smtClean="0">
                <a:effectLst/>
              </a:rPr>
              <a:t>Missouri Links and Contact Information</a:t>
            </a:r>
          </a:p>
        </p:txBody>
      </p:sp>
      <p:sp>
        <p:nvSpPr>
          <p:cNvPr id="6" name="Rectangle 3"/>
          <p:cNvSpPr txBox="1">
            <a:spLocks noChangeArrowheads="1"/>
          </p:cNvSpPr>
          <p:nvPr/>
        </p:nvSpPr>
        <p:spPr>
          <a:xfrm>
            <a:off x="533400" y="1295400"/>
            <a:ext cx="8534400" cy="4876800"/>
          </a:xfrm>
          <a:prstGeom prst="rect">
            <a:avLst/>
          </a:prstGeom>
        </p:spPr>
        <p:txBody>
          <a:bodyPr/>
          <a:lstStyle/>
          <a:p>
            <a:pPr marL="342900" indent="-342900">
              <a:spcBef>
                <a:spcPct val="20000"/>
              </a:spcBef>
              <a:buClr>
                <a:srgbClr val="000066"/>
              </a:buClr>
              <a:buFont typeface="Arial" pitchFamily="34" charset="0"/>
              <a:buChar char="•"/>
              <a:defRPr/>
            </a:pPr>
            <a:r>
              <a:rPr lang="en-US" sz="2600" dirty="0" smtClean="0">
                <a:ea typeface="ＭＳ Ｐゴシック" panose="020B0600070205080204" pitchFamily="34" charset="-128"/>
              </a:rPr>
              <a:t>Tammy </a:t>
            </a:r>
            <a:r>
              <a:rPr lang="en-US" sz="2600" dirty="0" err="1" smtClean="0">
                <a:ea typeface="ＭＳ Ｐゴシック" panose="020B0600070205080204" pitchFamily="34" charset="-128"/>
              </a:rPr>
              <a:t>McSorley</a:t>
            </a:r>
            <a:r>
              <a:rPr lang="en-US" sz="2600" dirty="0" smtClean="0">
                <a:ea typeface="ＭＳ Ｐゴシック" panose="020B0600070205080204" pitchFamily="34" charset="-128"/>
              </a:rPr>
              <a:t> </a:t>
            </a:r>
          </a:p>
          <a:p>
            <a:pPr marL="457200" indent="-457200">
              <a:spcBef>
                <a:spcPct val="20000"/>
              </a:spcBef>
              <a:buFont typeface="Arial" panose="020B0604020202020204" pitchFamily="34" charset="0"/>
              <a:buChar char="•"/>
              <a:defRPr/>
            </a:pPr>
            <a:r>
              <a:rPr lang="en-US" sz="2600" kern="0" dirty="0"/>
              <a:t>Email:  </a:t>
            </a:r>
            <a:r>
              <a:rPr lang="en-US" sz="2600" kern="0" dirty="0">
                <a:hlinkClick r:id="rId3"/>
              </a:rPr>
              <a:t>mo.silc@vr.dese.mo.gov</a:t>
            </a:r>
            <a:endParaRPr lang="en-US" sz="2600" kern="0" dirty="0"/>
          </a:p>
          <a:p>
            <a:pPr marL="457200" indent="-457200">
              <a:spcBef>
                <a:spcPct val="20000"/>
              </a:spcBef>
              <a:buFont typeface="Arial" panose="020B0604020202020204" pitchFamily="34" charset="0"/>
              <a:buChar char="•"/>
              <a:defRPr/>
            </a:pPr>
            <a:r>
              <a:rPr lang="en-US" sz="2600" kern="0" dirty="0"/>
              <a:t>Phone:  (573) 526-7039		</a:t>
            </a:r>
            <a:endParaRPr lang="en-US" sz="2600" kern="0" dirty="0" smtClean="0"/>
          </a:p>
          <a:p>
            <a:pPr marL="457200" indent="-457200">
              <a:spcBef>
                <a:spcPct val="20000"/>
              </a:spcBef>
              <a:buFont typeface="Arial" panose="020B0604020202020204" pitchFamily="34" charset="0"/>
              <a:buChar char="•"/>
              <a:defRPr/>
            </a:pPr>
            <a:r>
              <a:rPr lang="en-US" sz="2600" b="0" kern="0" dirty="0" smtClean="0">
                <a:latin typeface="+mn-lt"/>
              </a:rPr>
              <a:t>Missouri </a:t>
            </a:r>
            <a:r>
              <a:rPr lang="en-US" sz="2600" b="0" kern="0" dirty="0">
                <a:latin typeface="+mn-lt"/>
              </a:rPr>
              <a:t>SILC Webpage</a:t>
            </a:r>
          </a:p>
          <a:p>
            <a:pPr marL="742950" lvl="1" indent="-285750">
              <a:spcBef>
                <a:spcPct val="20000"/>
              </a:spcBef>
              <a:defRPr/>
            </a:pPr>
            <a:r>
              <a:rPr lang="en-US" sz="2600" b="0" kern="0" dirty="0">
                <a:latin typeface="+mn-lt"/>
                <a:hlinkClick r:id="rId4"/>
              </a:rPr>
              <a:t>http://</a:t>
            </a:r>
            <a:r>
              <a:rPr lang="en-US" sz="2600" b="0" kern="0" dirty="0" smtClean="0">
                <a:latin typeface="+mn-lt"/>
                <a:hlinkClick r:id="rId4"/>
              </a:rPr>
              <a:t>www.mosilc.org</a:t>
            </a:r>
            <a:endParaRPr lang="en-US" sz="2600" b="0" kern="0" dirty="0" smtClean="0">
              <a:latin typeface="+mn-lt"/>
            </a:endParaRPr>
          </a:p>
          <a:p>
            <a:pPr marL="342900" indent="-342900">
              <a:spcBef>
                <a:spcPct val="20000"/>
              </a:spcBef>
              <a:buFont typeface="Arial" panose="020B0604020202020204" pitchFamily="34" charset="0"/>
              <a:buChar char="•"/>
              <a:defRPr/>
            </a:pPr>
            <a:r>
              <a:rPr lang="en-US" sz="2600" b="0" kern="0" dirty="0" smtClean="0">
                <a:latin typeface="+mn-lt"/>
              </a:rPr>
              <a:t>2012 </a:t>
            </a:r>
            <a:r>
              <a:rPr lang="en-US" sz="2600" b="0" kern="0" dirty="0">
                <a:latin typeface="+mn-lt"/>
              </a:rPr>
              <a:t>IL Outcomes Report</a:t>
            </a:r>
          </a:p>
          <a:p>
            <a:pPr marL="342900" indent="-342900">
              <a:spcBef>
                <a:spcPct val="20000"/>
              </a:spcBef>
              <a:buFont typeface="Arial" panose="020B0604020202020204" pitchFamily="34" charset="0"/>
              <a:buChar char="•"/>
              <a:defRPr/>
            </a:pPr>
            <a:r>
              <a:rPr lang="en-US" sz="2600" b="0" kern="0" dirty="0">
                <a:latin typeface="+mn-lt"/>
                <a:hlinkClick r:id="rId5"/>
              </a:rPr>
              <a:t>http://</a:t>
            </a:r>
            <a:r>
              <a:rPr lang="en-US" sz="2600" b="0" kern="0" dirty="0" smtClean="0">
                <a:latin typeface="+mn-lt"/>
                <a:hlinkClick r:id="rId5"/>
              </a:rPr>
              <a:t>www.mosilc.org/iloutcomes2012.pdf</a:t>
            </a:r>
            <a:endParaRPr lang="en-US" sz="2600" b="0" kern="0" dirty="0" smtClean="0">
              <a:latin typeface="+mn-lt"/>
            </a:endParaRPr>
          </a:p>
          <a:p>
            <a:pPr>
              <a:spcBef>
                <a:spcPct val="20000"/>
              </a:spcBef>
              <a:defRPr/>
            </a:pPr>
            <a:r>
              <a:rPr lang="en-US" sz="2600" b="0" kern="0" dirty="0">
                <a:latin typeface="+mn-lt"/>
              </a:rPr>
              <a:t>					 </a:t>
            </a:r>
          </a:p>
          <a:p>
            <a:pPr marL="1200150" lvl="2" indent="-285750">
              <a:spcBef>
                <a:spcPct val="20000"/>
              </a:spcBef>
              <a:buFont typeface="Arial" pitchFamily="34" charset="0"/>
              <a:buChar char="•"/>
              <a:defRPr/>
            </a:pPr>
            <a:endParaRPr lang="en-US" sz="2600" b="0" kern="0" dirty="0">
              <a:latin typeface="+mn-lt"/>
            </a:endParaRPr>
          </a:p>
          <a:p>
            <a:pPr marL="742950" lvl="1" indent="-285750">
              <a:spcBef>
                <a:spcPct val="20000"/>
              </a:spcBef>
              <a:defRPr/>
            </a:pPr>
            <a:endParaRPr lang="en-US" sz="2600" b="0" kern="0" dirty="0">
              <a:latin typeface="+mn-lt"/>
            </a:endParaRPr>
          </a:p>
        </p:txBody>
      </p:sp>
    </p:spTree>
    <p:extLst>
      <p:ext uri="{BB962C8B-B14F-4D97-AF65-F5344CB8AC3E}">
        <p14:creationId xmlns:p14="http://schemas.microsoft.com/office/powerpoint/2010/main" val="331749724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16 </a:t>
            </a:r>
            <a:r>
              <a:rPr lang="en-US" dirty="0" smtClean="0">
                <a:effectLst/>
                <a:ea typeface="ＭＳ Ｐゴシック" panose="020B0600070205080204" pitchFamily="34" charset="-128"/>
              </a:rPr>
              <a:t>Overview of West Virginia model</a:t>
            </a:r>
          </a:p>
        </p:txBody>
      </p:sp>
      <p:sp>
        <p:nvSpPr>
          <p:cNvPr id="3" name="Content Placeholder 2"/>
          <p:cNvSpPr>
            <a:spLocks noGrp="1"/>
          </p:cNvSpPr>
          <p:nvPr>
            <p:ph idx="4294967295"/>
          </p:nvPr>
        </p:nvSpPr>
        <p:spPr/>
        <p:txBody>
          <a:bodyPr/>
          <a:lstStyle/>
          <a:p>
            <a:pPr marL="0" indent="0" algn="ctr">
              <a:lnSpc>
                <a:spcPct val="80000"/>
              </a:lnSpc>
              <a:buFontTx/>
              <a:buNone/>
            </a:pPr>
            <a:endParaRPr lang="en-US" smtClean="0">
              <a:solidFill>
                <a:srgbClr val="333399"/>
              </a:solidFill>
              <a:latin typeface="Arial Rounded MT Bold" panose="020F0704030504030204" pitchFamily="34" charset="0"/>
              <a:ea typeface="ＭＳ Ｐゴシック" panose="020B0600070205080204" pitchFamily="34" charset="-128"/>
            </a:endParaRPr>
          </a:p>
          <a:p>
            <a:pPr marL="0" indent="0" algn="ctr">
              <a:lnSpc>
                <a:spcPct val="80000"/>
              </a:lnSpc>
              <a:buFontTx/>
              <a:buNone/>
            </a:pPr>
            <a:endParaRPr lang="en-US" smtClean="0">
              <a:solidFill>
                <a:srgbClr val="333399"/>
              </a:solidFill>
              <a:latin typeface="Arial Rounded MT Bold" panose="020F0704030504030204" pitchFamily="34" charset="0"/>
              <a:ea typeface="ＭＳ Ｐゴシック" panose="020B0600070205080204" pitchFamily="34" charset="-128"/>
            </a:endParaRPr>
          </a:p>
          <a:p>
            <a:pPr marL="0" indent="0" algn="ctr">
              <a:lnSpc>
                <a:spcPct val="80000"/>
              </a:lnSpc>
              <a:buFontTx/>
              <a:buNone/>
            </a:pPr>
            <a:r>
              <a:rPr lang="en-US" smtClean="0">
                <a:solidFill>
                  <a:srgbClr val="333399"/>
                </a:solidFill>
                <a:latin typeface="Arial Rounded MT Bold" panose="020F0704030504030204" pitchFamily="34" charset="0"/>
                <a:ea typeface="ＭＳ Ｐゴシック" panose="020B0600070205080204" pitchFamily="34" charset="-128"/>
              </a:rPr>
              <a:t>Presented by:</a:t>
            </a:r>
          </a:p>
          <a:p>
            <a:pPr marL="0" indent="0" algn="ctr">
              <a:lnSpc>
                <a:spcPct val="80000"/>
              </a:lnSpc>
              <a:buFontTx/>
              <a:buNone/>
            </a:pPr>
            <a:endParaRPr lang="en-US" sz="1000" smtClean="0">
              <a:solidFill>
                <a:srgbClr val="333399"/>
              </a:solidFill>
              <a:latin typeface="Arial Rounded MT Bold" panose="020F0704030504030204" pitchFamily="34" charset="0"/>
              <a:ea typeface="ＭＳ Ｐゴシック" panose="020B0600070205080204" pitchFamily="34" charset="-128"/>
            </a:endParaRPr>
          </a:p>
          <a:p>
            <a:pPr marL="0" indent="0" algn="ctr" eaLnBrk="1" hangingPunct="1">
              <a:lnSpc>
                <a:spcPct val="80000"/>
              </a:lnSpc>
              <a:buFontTx/>
              <a:buNone/>
            </a:pPr>
            <a:r>
              <a:rPr lang="en-US" i="1" smtClean="0">
                <a:solidFill>
                  <a:srgbClr val="333399"/>
                </a:solidFill>
                <a:latin typeface="Arial Rounded MT Bold" panose="020F0704030504030204" pitchFamily="34" charset="0"/>
                <a:ea typeface="ＭＳ Ｐゴシック" panose="020B0600070205080204" pitchFamily="34" charset="-128"/>
              </a:rPr>
              <a:t>Ann McDaniel, West Virginia SILC</a:t>
            </a:r>
          </a:p>
        </p:txBody>
      </p:sp>
      <p:sp>
        <p:nvSpPr>
          <p:cNvPr id="104452" name="Slide Number Placeholder 3"/>
          <p:cNvSpPr txBox="1">
            <a:spLocks noGrp="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fld id="{268187EB-65BE-48FF-9E7E-FB602A010ABE}" type="slidenum">
              <a:rPr lang="en-US" sz="800" b="1">
                <a:solidFill>
                  <a:srgbClr val="000000"/>
                </a:solidFill>
              </a:rPr>
              <a:pPr algn="r"/>
              <a:t>16</a:t>
            </a:fld>
            <a:endParaRPr lang="en-US" sz="800" b="1">
              <a:solidFill>
                <a:srgbClr val="000000"/>
              </a:solidFill>
            </a:endParaRPr>
          </a:p>
        </p:txBody>
      </p:sp>
    </p:spTree>
    <p:extLst>
      <p:ext uri="{BB962C8B-B14F-4D97-AF65-F5344CB8AC3E}">
        <p14:creationId xmlns:p14="http://schemas.microsoft.com/office/powerpoint/2010/main" val="157727465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6"/>
          <p:cNvSpPr txBox="1">
            <a:spLocks noGrp="1"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fld id="{3DE93676-DF59-46A0-9AF8-5AF8FD87EBC5}" type="slidenum">
              <a:rPr lang="en-US" sz="800" b="1">
                <a:solidFill>
                  <a:srgbClr val="000000"/>
                </a:solidFill>
              </a:rPr>
              <a:pPr algn="r"/>
              <a:t>17</a:t>
            </a:fld>
            <a:endParaRPr lang="en-US" sz="800" b="1">
              <a:solidFill>
                <a:srgbClr val="000000"/>
              </a:solidFill>
            </a:endParaRPr>
          </a:p>
        </p:txBody>
      </p:sp>
      <p:sp>
        <p:nvSpPr>
          <p:cNvPr id="105475"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17 </a:t>
            </a:r>
            <a:r>
              <a:rPr lang="en-US" dirty="0" smtClean="0">
                <a:effectLst/>
                <a:ea typeface="ＭＳ Ｐゴシック" panose="020B0600070205080204" pitchFamily="34" charset="-128"/>
              </a:rPr>
              <a:t>The West Virginia Story Includes</a:t>
            </a:r>
          </a:p>
        </p:txBody>
      </p:sp>
      <p:sp>
        <p:nvSpPr>
          <p:cNvPr id="105476" name="Rectangle 3"/>
          <p:cNvSpPr>
            <a:spLocks noGrp="1" noChangeArrowheads="1"/>
          </p:cNvSpPr>
          <p:nvPr>
            <p:ph idx="1"/>
          </p:nvPr>
        </p:nvSpPr>
        <p:spPr/>
        <p:txBody>
          <a:bodyPr/>
          <a:lstStyle/>
          <a:p>
            <a:r>
              <a:rPr lang="en-US" dirty="0" smtClean="0">
                <a:ea typeface="ＭＳ Ｐゴシック" panose="020B0600070205080204" pitchFamily="34" charset="-128"/>
              </a:rPr>
              <a:t>Experience measuring satisfaction of IL consumers</a:t>
            </a:r>
          </a:p>
          <a:p>
            <a:r>
              <a:rPr lang="en-US" dirty="0" smtClean="0">
                <a:ea typeface="ＭＳ Ｐゴシック" panose="020B0600070205080204" pitchFamily="34" charset="-128"/>
              </a:rPr>
              <a:t>Evolution of the process used over time</a:t>
            </a:r>
          </a:p>
          <a:p>
            <a:r>
              <a:rPr lang="en-US" dirty="0" smtClean="0">
                <a:ea typeface="ＭＳ Ｐゴシック" panose="020B0600070205080204" pitchFamily="34" charset="-128"/>
              </a:rPr>
              <a:t>How the data gathered is analyzed</a:t>
            </a:r>
          </a:p>
          <a:p>
            <a:r>
              <a:rPr lang="en-US" dirty="0" smtClean="0">
                <a:ea typeface="ＭＳ Ｐゴシック" panose="020B0600070205080204" pitchFamily="34" charset="-128"/>
              </a:rPr>
              <a:t>How the data is used by the SILC</a:t>
            </a:r>
          </a:p>
        </p:txBody>
      </p:sp>
    </p:spTree>
    <p:extLst>
      <p:ext uri="{BB962C8B-B14F-4D97-AF65-F5344CB8AC3E}">
        <p14:creationId xmlns:p14="http://schemas.microsoft.com/office/powerpoint/2010/main" val="219693545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6"/>
          <p:cNvSpPr txBox="1">
            <a:spLocks noGrp="1"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fld id="{F91B8AFA-5875-4290-8F4B-54FF810A9D05}" type="slidenum">
              <a:rPr lang="en-US" sz="800" b="1">
                <a:solidFill>
                  <a:srgbClr val="000000"/>
                </a:solidFill>
              </a:rPr>
              <a:pPr algn="r"/>
              <a:t>18</a:t>
            </a:fld>
            <a:endParaRPr lang="en-US" sz="800" b="1">
              <a:solidFill>
                <a:srgbClr val="000000"/>
              </a:solidFill>
            </a:endParaRPr>
          </a:p>
        </p:txBody>
      </p:sp>
      <p:sp>
        <p:nvSpPr>
          <p:cNvPr id="109571"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18 </a:t>
            </a:r>
            <a:r>
              <a:rPr lang="en-US" dirty="0" smtClean="0">
                <a:effectLst/>
                <a:ea typeface="ＭＳ Ｐゴシック" panose="020B0600070205080204" pitchFamily="34" charset="-128"/>
              </a:rPr>
              <a:t>History of Efforts in West Virginia</a:t>
            </a:r>
          </a:p>
        </p:txBody>
      </p:sp>
      <p:sp>
        <p:nvSpPr>
          <p:cNvPr id="109572" name="Rectangle 3"/>
          <p:cNvSpPr>
            <a:spLocks noGrp="1" noChangeArrowheads="1"/>
          </p:cNvSpPr>
          <p:nvPr>
            <p:ph idx="1"/>
          </p:nvPr>
        </p:nvSpPr>
        <p:spPr/>
        <p:txBody>
          <a:bodyPr/>
          <a:lstStyle/>
          <a:p>
            <a:r>
              <a:rPr lang="en-US" dirty="0" smtClean="0">
                <a:ea typeface="ＭＳ Ｐゴシック" panose="020B0600070205080204" pitchFamily="34" charset="-128"/>
              </a:rPr>
              <a:t>DSU, CILs, and SILC all measured satisfaction separately and in different ways</a:t>
            </a:r>
          </a:p>
          <a:p>
            <a:r>
              <a:rPr lang="en-US" dirty="0" smtClean="0">
                <a:ea typeface="ＭＳ Ｐゴシック" panose="020B0600070205080204" pitchFamily="34" charset="-128"/>
              </a:rPr>
              <a:t>First combined effort included SRC and survey was sent to VR clients as well as IL consumers</a:t>
            </a:r>
          </a:p>
          <a:p>
            <a:r>
              <a:rPr lang="en-US" dirty="0" smtClean="0">
                <a:ea typeface="ＭＳ Ｐゴシック" panose="020B0600070205080204" pitchFamily="34" charset="-128"/>
              </a:rPr>
              <a:t>Refined combined effort</a:t>
            </a:r>
          </a:p>
          <a:p>
            <a:pPr lvl="1"/>
            <a:r>
              <a:rPr lang="en-US" sz="2400" dirty="0" smtClean="0">
                <a:ea typeface="ＭＳ Ｐゴシック" panose="020B0600070205080204" pitchFamily="34" charset="-128"/>
                <a:cs typeface="Tahoma" panose="020B0604030504040204" pitchFamily="34" charset="0"/>
              </a:rPr>
              <a:t>Includes DSU, CILs, and SILC</a:t>
            </a:r>
          </a:p>
          <a:p>
            <a:pPr lvl="1"/>
            <a:r>
              <a:rPr lang="en-US" sz="2400" dirty="0" smtClean="0">
                <a:ea typeface="ＭＳ Ｐゴシック" panose="020B0600070205080204" pitchFamily="34" charset="-128"/>
                <a:cs typeface="Tahoma" panose="020B0604030504040204" pitchFamily="34" charset="0"/>
              </a:rPr>
              <a:t>Surveys go out to all IL consumers from SILC</a:t>
            </a:r>
          </a:p>
          <a:p>
            <a:pPr lvl="1"/>
            <a:r>
              <a:rPr lang="en-US" sz="2400" dirty="0" smtClean="0">
                <a:ea typeface="ＭＳ Ｐゴシック" panose="020B0600070205080204" pitchFamily="34" charset="-128"/>
                <a:cs typeface="Tahoma" panose="020B0604030504040204" pitchFamily="34" charset="0"/>
              </a:rPr>
              <a:t>Data compiled and analyzed by outside consultant</a:t>
            </a:r>
          </a:p>
          <a:p>
            <a:pPr lvl="1"/>
            <a:r>
              <a:rPr lang="en-US" sz="2400" dirty="0" smtClean="0">
                <a:ea typeface="ＭＳ Ｐゴシック" panose="020B0600070205080204" pitchFamily="34" charset="-128"/>
                <a:cs typeface="Tahoma" panose="020B0604030504040204" pitchFamily="34" charset="0"/>
              </a:rPr>
              <a:t>Statewide report generated and shared</a:t>
            </a:r>
          </a:p>
          <a:p>
            <a:pPr lvl="1"/>
            <a:r>
              <a:rPr lang="en-US" sz="2400" dirty="0" smtClean="0">
                <a:ea typeface="ＭＳ Ｐゴシック" panose="020B0600070205080204" pitchFamily="34" charset="-128"/>
                <a:cs typeface="Tahoma" panose="020B0604030504040204" pitchFamily="34" charset="0"/>
              </a:rPr>
              <a:t>Individual CILs receive raw data from their consumers</a:t>
            </a:r>
          </a:p>
          <a:p>
            <a:pPr lvl="1"/>
            <a:endParaRPr lang="en-US" sz="2400" dirty="0" smtClean="0">
              <a:ea typeface="ＭＳ Ｐゴシック" panose="020B0600070205080204" pitchFamily="34" charset="-128"/>
              <a:cs typeface="Tahoma" panose="020B0604030504040204" pitchFamily="34" charset="0"/>
            </a:endParaRPr>
          </a:p>
          <a:p>
            <a:pPr lvl="1">
              <a:buFontTx/>
              <a:buNone/>
            </a:pPr>
            <a:endParaRPr lang="en-US" dirty="0" smtClean="0">
              <a:latin typeface="Maiandra GD" panose="020E0502030308020204" pitchFamily="34" charset="0"/>
              <a:ea typeface="ＭＳ Ｐゴシック" panose="020B0600070205080204" pitchFamily="34" charset="-128"/>
            </a:endParaRPr>
          </a:p>
        </p:txBody>
      </p:sp>
    </p:spTree>
    <p:extLst>
      <p:ext uri="{BB962C8B-B14F-4D97-AF65-F5344CB8AC3E}">
        <p14:creationId xmlns:p14="http://schemas.microsoft.com/office/powerpoint/2010/main" val="242160231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6"/>
          <p:cNvSpPr txBox="1">
            <a:spLocks noGrp="1"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fld id="{69A37ED1-2DA5-4BA6-B715-3E4EF7E875DA}" type="slidenum">
              <a:rPr lang="en-US" sz="800" b="1">
                <a:solidFill>
                  <a:srgbClr val="000000"/>
                </a:solidFill>
              </a:rPr>
              <a:pPr algn="r"/>
              <a:t>19</a:t>
            </a:fld>
            <a:endParaRPr lang="en-US" sz="800" b="1">
              <a:solidFill>
                <a:srgbClr val="000000"/>
              </a:solidFill>
            </a:endParaRPr>
          </a:p>
        </p:txBody>
      </p:sp>
      <p:sp>
        <p:nvSpPr>
          <p:cNvPr id="111619"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19 </a:t>
            </a:r>
            <a:r>
              <a:rPr lang="en-US" dirty="0" smtClean="0">
                <a:effectLst/>
                <a:ea typeface="ＭＳ Ｐゴシック" panose="020B0600070205080204" pitchFamily="34" charset="-128"/>
              </a:rPr>
              <a:t>How Tool was Developed</a:t>
            </a:r>
          </a:p>
        </p:txBody>
      </p:sp>
      <p:sp>
        <p:nvSpPr>
          <p:cNvPr id="97284" name="Rectangle 3"/>
          <p:cNvSpPr>
            <a:spLocks noGrp="1" noChangeArrowheads="1"/>
          </p:cNvSpPr>
          <p:nvPr>
            <p:ph idx="1"/>
          </p:nvPr>
        </p:nvSpPr>
        <p:spPr>
          <a:xfrm>
            <a:off x="152400" y="1143000"/>
            <a:ext cx="8839200" cy="4876800"/>
          </a:xfrm>
        </p:spPr>
        <p:txBody>
          <a:bodyPr/>
          <a:lstStyle/>
          <a:p>
            <a:pPr marL="0" indent="0">
              <a:buFontTx/>
              <a:buNone/>
            </a:pPr>
            <a:r>
              <a:rPr lang="en-US" dirty="0" smtClean="0">
                <a:ea typeface="ＭＳ Ｐゴシック" panose="020B0600070205080204" pitchFamily="34" charset="-128"/>
              </a:rPr>
              <a:t>In an effort to eliminate duplication of effort</a:t>
            </a:r>
          </a:p>
          <a:p>
            <a:r>
              <a:rPr lang="en-US" dirty="0" smtClean="0">
                <a:ea typeface="ＭＳ Ｐゴシック" panose="020B0600070205080204" pitchFamily="34" charset="-128"/>
              </a:rPr>
              <a:t>DSU, CILs, and SILC met and developed the tool together</a:t>
            </a:r>
          </a:p>
          <a:p>
            <a:pPr lvl="1"/>
            <a:r>
              <a:rPr lang="en-US" sz="2400" dirty="0" smtClean="0">
                <a:ea typeface="ＭＳ Ｐゴシック" panose="020B0600070205080204" pitchFamily="34" charset="-128"/>
              </a:rPr>
              <a:t>Agreement on what data to gather &amp; questions to ask</a:t>
            </a:r>
          </a:p>
          <a:p>
            <a:r>
              <a:rPr lang="en-US" dirty="0" smtClean="0">
                <a:ea typeface="ＭＳ Ｐゴシック" panose="020B0600070205080204" pitchFamily="34" charset="-128"/>
              </a:rPr>
              <a:t>Tool was refined by outside consultant</a:t>
            </a:r>
          </a:p>
          <a:p>
            <a:r>
              <a:rPr lang="en-US" dirty="0" smtClean="0">
                <a:ea typeface="ＭＳ Ｐゴシック" panose="020B0600070205080204" pitchFamily="34" charset="-128"/>
              </a:rPr>
              <a:t>Tool was used for more than 3 years without any revisions to gather valid data over time</a:t>
            </a:r>
          </a:p>
          <a:p>
            <a:r>
              <a:rPr lang="en-US" dirty="0" smtClean="0">
                <a:ea typeface="ＭＳ Ｐゴシック" panose="020B0600070205080204" pitchFamily="34" charset="-128"/>
              </a:rPr>
              <a:t>Tool was then further refined by outside consultant and SILC</a:t>
            </a:r>
          </a:p>
          <a:p>
            <a:r>
              <a:rPr lang="en-US" dirty="0" smtClean="0">
                <a:ea typeface="ＭＳ Ｐゴシック" panose="020B0600070205080204" pitchFamily="34" charset="-128"/>
              </a:rPr>
              <a:t>Process continues to be refined</a:t>
            </a:r>
            <a:endParaRPr lang="en-US" dirty="0" smtClean="0">
              <a:latin typeface="Maiandra GD" panose="020E0502030308020204" pitchFamily="34" charset="0"/>
              <a:ea typeface="ＭＳ Ｐゴシック" panose="020B0600070205080204" pitchFamily="34" charset="-128"/>
            </a:endParaRPr>
          </a:p>
        </p:txBody>
      </p:sp>
    </p:spTree>
    <p:extLst>
      <p:ext uri="{BB962C8B-B14F-4D97-AF65-F5344CB8AC3E}">
        <p14:creationId xmlns:p14="http://schemas.microsoft.com/office/powerpoint/2010/main" val="4382052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r>
              <a:rPr lang="en-US" sz="100" dirty="0" smtClean="0">
                <a:solidFill>
                  <a:schemeClr val="bg1"/>
                </a:solidFill>
                <a:effectLst/>
              </a:rPr>
              <a:t>Slide 2 </a:t>
            </a:r>
            <a:r>
              <a:rPr lang="en-US" dirty="0" smtClean="0">
                <a:effectLst/>
              </a:rPr>
              <a:t>You will learn…</a:t>
            </a:r>
          </a:p>
        </p:txBody>
      </p:sp>
      <p:sp>
        <p:nvSpPr>
          <p:cNvPr id="3076" name="Rectangle 3"/>
          <p:cNvSpPr>
            <a:spLocks noGrp="1" noChangeArrowheads="1"/>
          </p:cNvSpPr>
          <p:nvPr>
            <p:ph type="body" idx="1"/>
          </p:nvPr>
        </p:nvSpPr>
        <p:spPr>
          <a:xfrm>
            <a:off x="457200" y="1143000"/>
            <a:ext cx="8534400" cy="5181600"/>
          </a:xfrm>
        </p:spPr>
        <p:txBody>
          <a:bodyPr/>
          <a:lstStyle/>
          <a:p>
            <a:pPr>
              <a:defRPr/>
            </a:pPr>
            <a:r>
              <a:rPr lang="en-US" dirty="0"/>
              <a:t>The importance of regularly measuring consumer satisfaction as one tactic for evaluating SPIL implementation within a State.</a:t>
            </a:r>
            <a:r>
              <a:rPr lang="en-US" dirty="0" smtClean="0"/>
              <a:t> </a:t>
            </a:r>
          </a:p>
          <a:p>
            <a:pPr>
              <a:defRPr/>
            </a:pPr>
            <a:r>
              <a:rPr lang="en-US" dirty="0"/>
              <a:t>Effective approaches for gathering, analyzing and interpreting consumer satisfaction data.</a:t>
            </a:r>
            <a:r>
              <a:rPr lang="en-US" dirty="0" smtClean="0"/>
              <a:t> </a:t>
            </a:r>
          </a:p>
          <a:p>
            <a:pPr>
              <a:defRPr/>
            </a:pPr>
            <a:r>
              <a:rPr lang="en-US" dirty="0"/>
              <a:t>Strategies for effective collaboration between the SILC, CIL and DSU for creating a statewide annual report that aids in service improvement.</a:t>
            </a:r>
            <a:r>
              <a:rPr lang="en-US" dirty="0" smtClean="0"/>
              <a:t> </a:t>
            </a:r>
          </a:p>
          <a:p>
            <a:pPr marL="0" indent="0">
              <a:buFontTx/>
              <a:buNone/>
              <a:defRPr/>
            </a:pPr>
            <a:endParaRPr lang="en-US" dirty="0" smtClean="0">
              <a:latin typeface="Maiandra GD" pitchFamily="34" charset="0"/>
            </a:endParaRPr>
          </a:p>
        </p:txBody>
      </p:sp>
    </p:spTree>
    <p:extLst>
      <p:ext uri="{BB962C8B-B14F-4D97-AF65-F5344CB8AC3E}">
        <p14:creationId xmlns:p14="http://schemas.microsoft.com/office/powerpoint/2010/main" val="65681931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20 </a:t>
            </a:r>
            <a:r>
              <a:rPr lang="en-US" dirty="0" smtClean="0">
                <a:effectLst/>
                <a:ea typeface="ＭＳ Ｐゴシック" panose="020B0600070205080204" pitchFamily="34" charset="-128"/>
              </a:rPr>
              <a:t>Survey Form – double sided single sheet</a:t>
            </a:r>
          </a:p>
        </p:txBody>
      </p:sp>
      <p:sp>
        <p:nvSpPr>
          <p:cNvPr id="139267" name="Rectangle 3"/>
          <p:cNvSpPr>
            <a:spLocks noGrp="1" noChangeArrowheads="1"/>
          </p:cNvSpPr>
          <p:nvPr>
            <p:ph idx="1"/>
          </p:nvPr>
        </p:nvSpPr>
        <p:spPr/>
        <p:txBody>
          <a:bodyPr/>
          <a:lstStyle/>
          <a:p>
            <a:pPr>
              <a:buFontTx/>
              <a:buNone/>
            </a:pPr>
            <a:r>
              <a:rPr lang="en-US" b="1" dirty="0" smtClean="0">
                <a:solidFill>
                  <a:schemeClr val="accent2"/>
                </a:solidFill>
                <a:latin typeface="Arial Rounded MT Bold" panose="020F0704030504030204" pitchFamily="34" charset="0"/>
                <a:ea typeface="ＭＳ Ｐゴシック" panose="020B0600070205080204" pitchFamily="34" charset="-128"/>
              </a:rPr>
              <a:t>Front</a:t>
            </a:r>
          </a:p>
          <a:p>
            <a:pPr>
              <a:buFontTx/>
              <a:buChar char="•"/>
            </a:pPr>
            <a:r>
              <a:rPr lang="en-US" dirty="0" smtClean="0">
                <a:ea typeface="ＭＳ Ｐゴシック" panose="020B0600070205080204" pitchFamily="34" charset="-128"/>
              </a:rPr>
              <a:t>Explains who survey is coming from</a:t>
            </a:r>
          </a:p>
          <a:p>
            <a:pPr>
              <a:buFontTx/>
              <a:buChar char="•"/>
            </a:pPr>
            <a:r>
              <a:rPr lang="en-US" dirty="0" smtClean="0">
                <a:ea typeface="ＭＳ Ｐゴシック" panose="020B0600070205080204" pitchFamily="34" charset="-128"/>
              </a:rPr>
              <a:t>Explains why you are receiving the survey</a:t>
            </a:r>
          </a:p>
          <a:p>
            <a:pPr>
              <a:buFontTx/>
              <a:buChar char="•"/>
            </a:pPr>
            <a:r>
              <a:rPr lang="en-US" dirty="0" smtClean="0">
                <a:ea typeface="ＭＳ Ｐゴシック" panose="020B0600070205080204" pitchFamily="34" charset="-128"/>
              </a:rPr>
              <a:t>Requests optional demographics information</a:t>
            </a:r>
          </a:p>
          <a:p>
            <a:pPr>
              <a:buFontTx/>
              <a:buChar char="•"/>
            </a:pPr>
            <a:r>
              <a:rPr lang="en-US" dirty="0" smtClean="0">
                <a:ea typeface="ＭＳ Ｐゴシック" panose="020B0600070205080204" pitchFamily="34" charset="-128"/>
              </a:rPr>
              <a:t>Includes coding</a:t>
            </a:r>
          </a:p>
          <a:p>
            <a:pPr>
              <a:buFontTx/>
              <a:buChar char="•"/>
            </a:pPr>
            <a:endParaRPr lang="en-US" dirty="0" smtClean="0">
              <a:ea typeface="ＭＳ Ｐゴシック" panose="020B0600070205080204" pitchFamily="34" charset="-128"/>
            </a:endParaRPr>
          </a:p>
          <a:p>
            <a:pPr>
              <a:buFontTx/>
              <a:buChar char="•"/>
            </a:pPr>
            <a:endParaRPr lang="en-US" dirty="0" smtClean="0">
              <a:ea typeface="ＭＳ Ｐゴシック" panose="020B0600070205080204" pitchFamily="34" charset="-128"/>
            </a:endParaRPr>
          </a:p>
        </p:txBody>
      </p:sp>
    </p:spTree>
    <p:extLst>
      <p:ext uri="{BB962C8B-B14F-4D97-AF65-F5344CB8AC3E}">
        <p14:creationId xmlns:p14="http://schemas.microsoft.com/office/powerpoint/2010/main" val="15784626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21 </a:t>
            </a:r>
            <a:r>
              <a:rPr lang="en-US" dirty="0" smtClean="0">
                <a:effectLst/>
                <a:ea typeface="ＭＳ Ｐゴシック" panose="020B0600070205080204" pitchFamily="34" charset="-128"/>
              </a:rPr>
              <a:t>Survey Form Back</a:t>
            </a:r>
          </a:p>
        </p:txBody>
      </p:sp>
      <p:sp>
        <p:nvSpPr>
          <p:cNvPr id="140291" name="Rectangle 3"/>
          <p:cNvSpPr>
            <a:spLocks noGrp="1" noChangeArrowheads="1"/>
          </p:cNvSpPr>
          <p:nvPr>
            <p:ph idx="1"/>
          </p:nvPr>
        </p:nvSpPr>
        <p:spPr>
          <a:xfrm>
            <a:off x="152400" y="1143000"/>
            <a:ext cx="8991600" cy="4876800"/>
          </a:xfrm>
        </p:spPr>
        <p:txBody>
          <a:bodyPr/>
          <a:lstStyle/>
          <a:p>
            <a:pPr>
              <a:buFontTx/>
              <a:buChar char="•"/>
            </a:pPr>
            <a:r>
              <a:rPr lang="en-US" dirty="0" smtClean="0">
                <a:ea typeface="ＭＳ Ｐゴシック" panose="020B0600070205080204" pitchFamily="34" charset="-128"/>
              </a:rPr>
              <a:t>Includes Likert scale of 13 items of satisfaction</a:t>
            </a:r>
          </a:p>
          <a:p>
            <a:pPr>
              <a:buFontTx/>
              <a:buChar char="•"/>
            </a:pPr>
            <a:r>
              <a:rPr lang="en-US" dirty="0" smtClean="0">
                <a:ea typeface="ＭＳ Ｐゴシック" panose="020B0600070205080204" pitchFamily="34" charset="-128"/>
              </a:rPr>
              <a:t>Includes checklist of rights information provided</a:t>
            </a:r>
          </a:p>
          <a:p>
            <a:pPr>
              <a:buFontTx/>
              <a:buChar char="•"/>
            </a:pPr>
            <a:r>
              <a:rPr lang="en-US" dirty="0" smtClean="0">
                <a:ea typeface="ＭＳ Ｐゴシック" panose="020B0600070205080204" pitchFamily="34" charset="-128"/>
              </a:rPr>
              <a:t>Includes checklist of services received</a:t>
            </a:r>
          </a:p>
          <a:p>
            <a:pPr>
              <a:buFontTx/>
              <a:buChar char="•"/>
            </a:pPr>
            <a:r>
              <a:rPr lang="en-US" dirty="0" smtClean="0">
                <a:ea typeface="ＭＳ Ｐゴシック" panose="020B0600070205080204" pitchFamily="34" charset="-128"/>
              </a:rPr>
              <a:t>Includes open-ended questions:</a:t>
            </a:r>
          </a:p>
          <a:p>
            <a:pPr lvl="1">
              <a:buFontTx/>
              <a:buChar char="–"/>
            </a:pPr>
            <a:r>
              <a:rPr lang="en-US" sz="2400" b="1" dirty="0" smtClean="0">
                <a:ea typeface="ＭＳ Ｐゴシック" panose="020B0600070205080204" pitchFamily="34" charset="-128"/>
              </a:rPr>
              <a:t>Did the CIL services help to make your life different?    </a:t>
            </a:r>
            <a:r>
              <a:rPr lang="en-US" sz="2400" dirty="0" smtClean="0">
                <a:ea typeface="ＭＳ Ｐゴシック" panose="020B0600070205080204" pitchFamily="34" charset="-128"/>
              </a:rPr>
              <a:t>___ Yes     ___ No     __ I Don't Know	</a:t>
            </a:r>
          </a:p>
          <a:p>
            <a:pPr lvl="1">
              <a:spcAft>
                <a:spcPct val="20000"/>
              </a:spcAft>
              <a:buFontTx/>
              <a:buNone/>
            </a:pPr>
            <a:r>
              <a:rPr lang="en-US" sz="2400" dirty="0" smtClean="0">
                <a:ea typeface="ＭＳ Ｐゴシック" panose="020B0600070205080204" pitchFamily="34" charset="-128"/>
              </a:rPr>
              <a:t>	If the services made a difference, please tell us how.</a:t>
            </a:r>
          </a:p>
          <a:p>
            <a:pPr lvl="1">
              <a:spcAft>
                <a:spcPct val="20000"/>
              </a:spcAft>
              <a:buFont typeface="Tahoma" panose="020B0604030504040204" pitchFamily="34" charset="0"/>
              <a:buChar char="–"/>
            </a:pPr>
            <a:r>
              <a:rPr lang="en-US" sz="2400" b="1" dirty="0" smtClean="0">
                <a:ea typeface="ＭＳ Ｐゴシック" panose="020B0600070205080204" pitchFamily="34" charset="-128"/>
              </a:rPr>
              <a:t>What other services would you like the CIL to offer?</a:t>
            </a:r>
            <a:r>
              <a:rPr lang="en-US" sz="2400" dirty="0" smtClean="0">
                <a:ea typeface="ＭＳ Ｐゴシック" panose="020B0600070205080204" pitchFamily="34" charset="-128"/>
              </a:rPr>
              <a:t> </a:t>
            </a:r>
          </a:p>
          <a:p>
            <a:pPr lvl="1">
              <a:buFont typeface="Tahoma" panose="020B0604030504040204" pitchFamily="34" charset="0"/>
              <a:buChar char="–"/>
            </a:pPr>
            <a:r>
              <a:rPr lang="en-US" sz="2400" b="1" dirty="0" smtClean="0">
                <a:ea typeface="ＭＳ Ｐゴシック" panose="020B0600070205080204" pitchFamily="34" charset="-128"/>
              </a:rPr>
              <a:t>What could we do better?</a:t>
            </a:r>
            <a:r>
              <a:rPr lang="en-US" sz="2400" dirty="0" smtClean="0">
                <a:ea typeface="ＭＳ Ｐゴシック" panose="020B0600070205080204" pitchFamily="34" charset="-128"/>
              </a:rPr>
              <a:t> </a:t>
            </a:r>
          </a:p>
        </p:txBody>
      </p:sp>
    </p:spTree>
    <p:extLst>
      <p:ext uri="{BB962C8B-B14F-4D97-AF65-F5344CB8AC3E}">
        <p14:creationId xmlns:p14="http://schemas.microsoft.com/office/powerpoint/2010/main" val="34890381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6"/>
          <p:cNvSpPr txBox="1">
            <a:spLocks noGrp="1"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fld id="{6FFC5111-1E58-48A3-90AB-D5D37C5BC441}" type="slidenum">
              <a:rPr lang="en-US" sz="800" b="1">
                <a:solidFill>
                  <a:srgbClr val="000000"/>
                </a:solidFill>
              </a:rPr>
              <a:pPr algn="r"/>
              <a:t>22</a:t>
            </a:fld>
            <a:endParaRPr lang="en-US" sz="800" b="1">
              <a:solidFill>
                <a:srgbClr val="000000"/>
              </a:solidFill>
            </a:endParaRPr>
          </a:p>
        </p:txBody>
      </p:sp>
      <p:sp>
        <p:nvSpPr>
          <p:cNvPr id="116739"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22 </a:t>
            </a:r>
            <a:r>
              <a:rPr lang="en-US" dirty="0" smtClean="0">
                <a:effectLst/>
                <a:ea typeface="ＭＳ Ｐゴシック" panose="020B0600070205080204" pitchFamily="34" charset="-128"/>
              </a:rPr>
              <a:t>Refined Process</a:t>
            </a:r>
          </a:p>
        </p:txBody>
      </p:sp>
      <p:sp>
        <p:nvSpPr>
          <p:cNvPr id="116740" name="Rectangle 3"/>
          <p:cNvSpPr>
            <a:spLocks noGrp="1" noChangeArrowheads="1"/>
          </p:cNvSpPr>
          <p:nvPr>
            <p:ph idx="1"/>
          </p:nvPr>
        </p:nvSpPr>
        <p:spPr>
          <a:xfrm>
            <a:off x="152400" y="1143000"/>
            <a:ext cx="8763000" cy="4876800"/>
          </a:xfrm>
        </p:spPr>
        <p:txBody>
          <a:bodyPr/>
          <a:lstStyle/>
          <a:p>
            <a:r>
              <a:rPr lang="en-US" dirty="0" smtClean="0">
                <a:ea typeface="ＭＳ Ｐゴシック" panose="020B0600070205080204" pitchFamily="34" charset="-128"/>
              </a:rPr>
              <a:t>Survey tool refined to include data requested by SILC</a:t>
            </a:r>
          </a:p>
          <a:p>
            <a:r>
              <a:rPr lang="en-US" dirty="0" smtClean="0">
                <a:ea typeface="ＭＳ Ｐゴシック" panose="020B0600070205080204" pitchFamily="34" charset="-128"/>
              </a:rPr>
              <a:t>Consultant conducting telephone survey with 50 person random sample evenly distributed by geographic area and by CIL</a:t>
            </a:r>
          </a:p>
          <a:p>
            <a:r>
              <a:rPr lang="en-US" dirty="0" smtClean="0">
                <a:ea typeface="ＭＳ Ｐゴシック" panose="020B0600070205080204" pitchFamily="34" charset="-128"/>
              </a:rPr>
              <a:t>Mail survey sent to remainder of IL consumers</a:t>
            </a:r>
          </a:p>
          <a:p>
            <a:r>
              <a:rPr lang="en-US" dirty="0" smtClean="0">
                <a:ea typeface="ＭＳ Ｐゴシック" panose="020B0600070205080204" pitchFamily="34" charset="-128"/>
              </a:rPr>
              <a:t>Follow-up survey sent to those who have not responded after 2 weeks</a:t>
            </a:r>
            <a:endParaRPr lang="en-US" dirty="0" smtClean="0">
              <a:latin typeface="Maiandra GD" panose="020E0502030308020204" pitchFamily="34" charset="0"/>
              <a:ea typeface="ＭＳ Ｐゴシック" panose="020B0600070205080204" pitchFamily="34" charset="-128"/>
            </a:endParaRPr>
          </a:p>
        </p:txBody>
      </p:sp>
    </p:spTree>
    <p:extLst>
      <p:ext uri="{BB962C8B-B14F-4D97-AF65-F5344CB8AC3E}">
        <p14:creationId xmlns:p14="http://schemas.microsoft.com/office/powerpoint/2010/main" val="40555788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6"/>
          <p:cNvSpPr txBox="1">
            <a:spLocks noGrp="1"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fld id="{787AA266-A042-4B54-B5D8-75C78FD94025}" type="slidenum">
              <a:rPr lang="en-US" sz="800" b="1">
                <a:solidFill>
                  <a:srgbClr val="000000"/>
                </a:solidFill>
              </a:rPr>
              <a:pPr algn="r"/>
              <a:t>23</a:t>
            </a:fld>
            <a:endParaRPr lang="en-US" sz="800" b="1">
              <a:solidFill>
                <a:srgbClr val="000000"/>
              </a:solidFill>
            </a:endParaRPr>
          </a:p>
        </p:txBody>
      </p:sp>
      <p:sp>
        <p:nvSpPr>
          <p:cNvPr id="118787"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23 </a:t>
            </a:r>
            <a:r>
              <a:rPr lang="en-US" sz="2800" dirty="0" smtClean="0">
                <a:effectLst/>
                <a:ea typeface="ＭＳ Ｐゴシック" panose="020B0600070205080204" pitchFamily="34" charset="-128"/>
              </a:rPr>
              <a:t>Coding of Surveys</a:t>
            </a:r>
          </a:p>
        </p:txBody>
      </p:sp>
      <p:sp>
        <p:nvSpPr>
          <p:cNvPr id="118788" name="Rectangle 3"/>
          <p:cNvSpPr>
            <a:spLocks noGrp="1" noChangeArrowheads="1"/>
          </p:cNvSpPr>
          <p:nvPr>
            <p:ph idx="1"/>
          </p:nvPr>
        </p:nvSpPr>
        <p:spPr>
          <a:xfrm>
            <a:off x="304800" y="1143000"/>
            <a:ext cx="8610600" cy="4876800"/>
          </a:xfrm>
        </p:spPr>
        <p:txBody>
          <a:bodyPr/>
          <a:lstStyle/>
          <a:p>
            <a:pPr>
              <a:buFontTx/>
              <a:buNone/>
            </a:pPr>
            <a:r>
              <a:rPr lang="en-US" dirty="0" smtClean="0">
                <a:ea typeface="ＭＳ Ｐゴシック" panose="020B0600070205080204" pitchFamily="34" charset="-128"/>
              </a:rPr>
              <a:t>All Surveys are coded by:</a:t>
            </a:r>
          </a:p>
          <a:p>
            <a:r>
              <a:rPr lang="en-US" dirty="0" smtClean="0">
                <a:ea typeface="ＭＳ Ｐゴシック" panose="020B0600070205080204" pitchFamily="34" charset="-128"/>
              </a:rPr>
              <a:t>CIL</a:t>
            </a:r>
          </a:p>
          <a:p>
            <a:r>
              <a:rPr lang="en-US" dirty="0" smtClean="0">
                <a:ea typeface="ＭＳ Ｐゴシック" panose="020B0600070205080204" pitchFamily="34" charset="-128"/>
              </a:rPr>
              <a:t>Status (open or closed)</a:t>
            </a:r>
          </a:p>
          <a:p>
            <a:r>
              <a:rPr lang="en-US" dirty="0" smtClean="0">
                <a:ea typeface="ＭＳ Ｐゴシック" panose="020B0600070205080204" pitchFamily="34" charset="-128"/>
              </a:rPr>
              <a:t>Program</a:t>
            </a:r>
          </a:p>
          <a:p>
            <a:r>
              <a:rPr lang="en-US" dirty="0" smtClean="0">
                <a:ea typeface="ＭＳ Ｐゴシック" panose="020B0600070205080204" pitchFamily="34" charset="-128"/>
              </a:rPr>
              <a:t>County</a:t>
            </a:r>
          </a:p>
          <a:p>
            <a:pPr>
              <a:buFontTx/>
              <a:buNone/>
            </a:pPr>
            <a:r>
              <a:rPr lang="en-US" dirty="0" smtClean="0">
                <a:ea typeface="ＭＳ Ｐゴシック" panose="020B0600070205080204" pitchFamily="34" charset="-128"/>
              </a:rPr>
              <a:t>	</a:t>
            </a:r>
          </a:p>
          <a:p>
            <a:pPr>
              <a:buFontTx/>
              <a:buNone/>
            </a:pPr>
            <a:r>
              <a:rPr lang="en-US" dirty="0" smtClean="0">
                <a:ea typeface="ＭＳ Ｐゴシック" panose="020B0600070205080204" pitchFamily="34" charset="-128"/>
              </a:rPr>
              <a:t>Surveys are also given a number in order to track</a:t>
            </a:r>
          </a:p>
          <a:p>
            <a:pPr>
              <a:buFontTx/>
              <a:buNone/>
            </a:pPr>
            <a:r>
              <a:rPr lang="en-US" dirty="0" smtClean="0">
                <a:ea typeface="ＭＳ Ｐゴシック" panose="020B0600070205080204" pitchFamily="34" charset="-128"/>
              </a:rPr>
              <a:t>who has responded and who needs a follow-up survey</a:t>
            </a:r>
          </a:p>
          <a:p>
            <a:pPr>
              <a:buFontTx/>
              <a:buNone/>
            </a:pPr>
            <a:endParaRPr lang="en-US" dirty="0" smtClean="0">
              <a:latin typeface="Maiandra GD" panose="020E0502030308020204" pitchFamily="34" charset="0"/>
              <a:ea typeface="ＭＳ Ｐゴシック" panose="020B0600070205080204" pitchFamily="34" charset="-128"/>
            </a:endParaRPr>
          </a:p>
        </p:txBody>
      </p:sp>
    </p:spTree>
    <p:extLst>
      <p:ext uri="{BB962C8B-B14F-4D97-AF65-F5344CB8AC3E}">
        <p14:creationId xmlns:p14="http://schemas.microsoft.com/office/powerpoint/2010/main" val="174194477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6"/>
          <p:cNvSpPr txBox="1">
            <a:spLocks noGrp="1"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fld id="{54059797-4C3D-4095-8D9D-C2F2664A56E2}" type="slidenum">
              <a:rPr lang="en-US" sz="800" b="1">
                <a:solidFill>
                  <a:srgbClr val="000000"/>
                </a:solidFill>
              </a:rPr>
              <a:pPr algn="r"/>
              <a:t>24</a:t>
            </a:fld>
            <a:endParaRPr lang="en-US" sz="800" b="1">
              <a:solidFill>
                <a:srgbClr val="000000"/>
              </a:solidFill>
            </a:endParaRPr>
          </a:p>
        </p:txBody>
      </p:sp>
      <p:sp>
        <p:nvSpPr>
          <p:cNvPr id="120835"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24 </a:t>
            </a:r>
            <a:r>
              <a:rPr lang="en-US" sz="2800" dirty="0" smtClean="0">
                <a:effectLst/>
                <a:ea typeface="ＭＳ Ｐゴシック" panose="020B0600070205080204" pitchFamily="34" charset="-128"/>
              </a:rPr>
              <a:t>Incentives to Respond</a:t>
            </a:r>
          </a:p>
        </p:txBody>
      </p:sp>
      <p:sp>
        <p:nvSpPr>
          <p:cNvPr id="120836" name="Rectangle 3"/>
          <p:cNvSpPr>
            <a:spLocks noGrp="1" noChangeArrowheads="1"/>
          </p:cNvSpPr>
          <p:nvPr>
            <p:ph idx="1"/>
          </p:nvPr>
        </p:nvSpPr>
        <p:spPr/>
        <p:txBody>
          <a:bodyPr/>
          <a:lstStyle/>
          <a:p>
            <a:pPr>
              <a:buFontTx/>
              <a:buNone/>
            </a:pPr>
            <a:r>
              <a:rPr lang="en-US" sz="2600" dirty="0" smtClean="0">
                <a:ea typeface="ＭＳ Ｐゴシック" panose="020B0600070205080204" pitchFamily="34" charset="-128"/>
              </a:rPr>
              <a:t>Several incentives have been tried over the years:</a:t>
            </a:r>
          </a:p>
          <a:p>
            <a:r>
              <a:rPr lang="en-US" sz="2600" dirty="0" smtClean="0">
                <a:ea typeface="ＭＳ Ｐゴシック" panose="020B0600070205080204" pitchFamily="34" charset="-128"/>
              </a:rPr>
              <a:t>A small calendar card for the year</a:t>
            </a:r>
          </a:p>
          <a:p>
            <a:r>
              <a:rPr lang="en-US" sz="2600" dirty="0" smtClean="0">
                <a:ea typeface="ＭＳ Ｐゴシック" panose="020B0600070205080204" pitchFamily="34" charset="-128"/>
              </a:rPr>
              <a:t>A ruler</a:t>
            </a:r>
          </a:p>
          <a:p>
            <a:r>
              <a:rPr lang="en-US" sz="2600" dirty="0" smtClean="0">
                <a:ea typeface="ＭＳ Ｐゴシック" panose="020B0600070205080204" pitchFamily="34" charset="-128"/>
              </a:rPr>
              <a:t>A tea bag (to have a cup of tea while doing survey)</a:t>
            </a:r>
          </a:p>
          <a:p>
            <a:r>
              <a:rPr lang="en-US" sz="2600" dirty="0" smtClean="0">
                <a:ea typeface="ＭＳ Ｐゴシック" panose="020B0600070205080204" pitchFamily="34" charset="-128"/>
              </a:rPr>
              <a:t>Chance to win an iPod Shuffle/mp3 player</a:t>
            </a:r>
            <a:endParaRPr lang="en-US" sz="2600" dirty="0" smtClean="0">
              <a:latin typeface="Maiandra GD" panose="020E0502030308020204" pitchFamily="34" charset="0"/>
              <a:ea typeface="ＭＳ Ｐゴシック" panose="020B0600070205080204" pitchFamily="34" charset="-128"/>
            </a:endParaRPr>
          </a:p>
          <a:p>
            <a:pPr>
              <a:buFontTx/>
              <a:buNone/>
            </a:pPr>
            <a:endParaRPr lang="en-US" sz="1200" dirty="0" smtClean="0">
              <a:ea typeface="ＭＳ Ｐゴシック" panose="020B0600070205080204" pitchFamily="34" charset="-128"/>
            </a:endParaRPr>
          </a:p>
          <a:p>
            <a:pPr>
              <a:buFontTx/>
              <a:buNone/>
            </a:pPr>
            <a:r>
              <a:rPr lang="en-US" sz="2600" dirty="0" smtClean="0">
                <a:ea typeface="ＭＳ Ｐゴシック" panose="020B0600070205080204" pitchFamily="34" charset="-128"/>
              </a:rPr>
              <a:t>Current Incentives:</a:t>
            </a:r>
          </a:p>
          <a:p>
            <a:r>
              <a:rPr lang="en-US" sz="2600" dirty="0" smtClean="0">
                <a:ea typeface="ＭＳ Ｐゴシック" panose="020B0600070205080204" pitchFamily="34" charset="-128"/>
              </a:rPr>
              <a:t>Tea Bag</a:t>
            </a:r>
          </a:p>
          <a:p>
            <a:r>
              <a:rPr lang="en-US" sz="2600" dirty="0" smtClean="0">
                <a:ea typeface="ＭＳ Ｐゴシック" panose="020B0600070205080204" pitchFamily="34" charset="-128"/>
              </a:rPr>
              <a:t>Gift Card</a:t>
            </a:r>
          </a:p>
        </p:txBody>
      </p:sp>
    </p:spTree>
    <p:extLst>
      <p:ext uri="{BB962C8B-B14F-4D97-AF65-F5344CB8AC3E}">
        <p14:creationId xmlns:p14="http://schemas.microsoft.com/office/powerpoint/2010/main" val="199375580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6"/>
          <p:cNvSpPr txBox="1">
            <a:spLocks noGrp="1"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fld id="{505AA4B1-9E30-4DE1-BACF-0FB241D221D0}" type="slidenum">
              <a:rPr lang="en-US" sz="800" b="1">
                <a:solidFill>
                  <a:srgbClr val="000000"/>
                </a:solidFill>
              </a:rPr>
              <a:pPr algn="r"/>
              <a:t>25</a:t>
            </a:fld>
            <a:endParaRPr lang="en-US" sz="800" b="1">
              <a:solidFill>
                <a:srgbClr val="000000"/>
              </a:solidFill>
            </a:endParaRPr>
          </a:p>
        </p:txBody>
      </p:sp>
      <p:sp>
        <p:nvSpPr>
          <p:cNvPr id="122883"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25 </a:t>
            </a:r>
            <a:r>
              <a:rPr lang="en-US" sz="2800" dirty="0" smtClean="0">
                <a:effectLst/>
                <a:ea typeface="ＭＳ Ｐゴシック" panose="020B0600070205080204" pitchFamily="34" charset="-128"/>
              </a:rPr>
              <a:t>How Data is Compiled</a:t>
            </a:r>
          </a:p>
        </p:txBody>
      </p:sp>
      <p:sp>
        <p:nvSpPr>
          <p:cNvPr id="122884" name="Rectangle 3"/>
          <p:cNvSpPr>
            <a:spLocks noGrp="1" noChangeArrowheads="1"/>
          </p:cNvSpPr>
          <p:nvPr>
            <p:ph idx="1"/>
          </p:nvPr>
        </p:nvSpPr>
        <p:spPr>
          <a:xfrm>
            <a:off x="152400" y="1143000"/>
            <a:ext cx="8763000" cy="4876800"/>
          </a:xfrm>
        </p:spPr>
        <p:txBody>
          <a:bodyPr/>
          <a:lstStyle/>
          <a:p>
            <a:r>
              <a:rPr lang="en-US" dirty="0" smtClean="0">
                <a:ea typeface="ＭＳ Ｐゴシック" panose="020B0600070205080204" pitchFamily="34" charset="-128"/>
              </a:rPr>
              <a:t>Responses are received by SILC</a:t>
            </a:r>
          </a:p>
          <a:p>
            <a:r>
              <a:rPr lang="en-US" dirty="0" smtClean="0">
                <a:ea typeface="ＭＳ Ｐゴシック" panose="020B0600070205080204" pitchFamily="34" charset="-128"/>
              </a:rPr>
              <a:t>All responses are sent, unopened, to outside consultant</a:t>
            </a:r>
          </a:p>
          <a:p>
            <a:r>
              <a:rPr lang="en-US" dirty="0" smtClean="0">
                <a:ea typeface="ＭＳ Ｐゴシック" panose="020B0600070205080204" pitchFamily="34" charset="-128"/>
              </a:rPr>
              <a:t>All responses are compiled by consultant</a:t>
            </a:r>
          </a:p>
          <a:p>
            <a:r>
              <a:rPr lang="en-US" dirty="0" smtClean="0">
                <a:ea typeface="ＭＳ Ｐゴシック" panose="020B0600070205080204" pitchFamily="34" charset="-128"/>
              </a:rPr>
              <a:t>Responses are sorted by CIL and raw data is shared with appropriate CIL</a:t>
            </a:r>
          </a:p>
          <a:p>
            <a:r>
              <a:rPr lang="en-US" dirty="0" smtClean="0">
                <a:ea typeface="ＭＳ Ｐゴシック" panose="020B0600070205080204" pitchFamily="34" charset="-128"/>
              </a:rPr>
              <a:t>Data is Analyzed and a statewide report is prepared</a:t>
            </a:r>
            <a:endParaRPr lang="en-US" dirty="0" smtClean="0">
              <a:latin typeface="Maiandra GD" panose="020E0502030308020204" pitchFamily="34" charset="0"/>
              <a:ea typeface="ＭＳ Ｐゴシック" panose="020B0600070205080204" pitchFamily="34" charset="-128"/>
            </a:endParaRPr>
          </a:p>
        </p:txBody>
      </p:sp>
    </p:spTree>
    <p:extLst>
      <p:ext uri="{BB962C8B-B14F-4D97-AF65-F5344CB8AC3E}">
        <p14:creationId xmlns:p14="http://schemas.microsoft.com/office/powerpoint/2010/main" val="1823208103"/>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26 </a:t>
            </a:r>
            <a:r>
              <a:rPr lang="en-US" dirty="0" smtClean="0">
                <a:effectLst/>
                <a:ea typeface="ＭＳ Ｐゴシック" panose="020B0600070205080204" pitchFamily="34" charset="-128"/>
              </a:rPr>
              <a:t>Coverage by County</a:t>
            </a:r>
          </a:p>
        </p:txBody>
      </p:sp>
      <p:sp>
        <p:nvSpPr>
          <p:cNvPr id="141315" name="Rectangle 3"/>
          <p:cNvSpPr>
            <a:spLocks noGrp="1" noChangeArrowheads="1"/>
          </p:cNvSpPr>
          <p:nvPr>
            <p:ph idx="1"/>
          </p:nvPr>
        </p:nvSpPr>
        <p:spPr/>
        <p:txBody>
          <a:bodyPr/>
          <a:lstStyle/>
          <a:p>
            <a:pPr>
              <a:buFontTx/>
              <a:buChar char="•"/>
            </a:pPr>
            <a:r>
              <a:rPr lang="en-US" dirty="0" smtClean="0">
                <a:ea typeface="ＭＳ Ｐゴシック" panose="020B0600070205080204" pitchFamily="34" charset="-128"/>
              </a:rPr>
              <a:t>Surveys were conducted (by phone or mail) with consumers from 38 of the 55 counties in West Virginia. The following table lists the number of surveys sent and returned by county. </a:t>
            </a:r>
          </a:p>
          <a:p>
            <a:pPr>
              <a:buFontTx/>
              <a:buChar char="•"/>
            </a:pPr>
            <a:r>
              <a:rPr lang="en-US" dirty="0" smtClean="0">
                <a:ea typeface="ＭＳ Ｐゴシック" panose="020B0600070205080204" pitchFamily="34" charset="-128"/>
              </a:rPr>
              <a:t>Report includes data on the number and percentage of responses from each of the six “Districts” of the DSU</a:t>
            </a:r>
          </a:p>
        </p:txBody>
      </p:sp>
    </p:spTree>
    <p:extLst>
      <p:ext uri="{BB962C8B-B14F-4D97-AF65-F5344CB8AC3E}">
        <p14:creationId xmlns:p14="http://schemas.microsoft.com/office/powerpoint/2010/main" val="29970872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27 </a:t>
            </a:r>
            <a:r>
              <a:rPr lang="en-US" dirty="0" smtClean="0">
                <a:effectLst/>
                <a:ea typeface="ＭＳ Ｐゴシック" panose="020B0600070205080204" pitchFamily="34" charset="-128"/>
              </a:rPr>
              <a:t>Type of Program</a:t>
            </a:r>
          </a:p>
        </p:txBody>
      </p:sp>
      <p:sp>
        <p:nvSpPr>
          <p:cNvPr id="142339" name="Rectangle 3"/>
          <p:cNvSpPr>
            <a:spLocks noGrp="1" noChangeArrowheads="1"/>
          </p:cNvSpPr>
          <p:nvPr>
            <p:ph idx="1"/>
          </p:nvPr>
        </p:nvSpPr>
        <p:spPr>
          <a:xfrm>
            <a:off x="152400" y="1143000"/>
            <a:ext cx="8763000" cy="4876800"/>
          </a:xfrm>
        </p:spPr>
        <p:txBody>
          <a:bodyPr/>
          <a:lstStyle/>
          <a:p>
            <a:pPr>
              <a:buFontTx/>
              <a:buChar char="•"/>
            </a:pPr>
            <a:r>
              <a:rPr lang="en-US" dirty="0" smtClean="0">
                <a:ea typeface="ＭＳ Ｐゴシック" panose="020B0600070205080204" pitchFamily="34" charset="-128"/>
              </a:rPr>
              <a:t>Each of the surveys contained codes for the programs in which consumers participated. </a:t>
            </a:r>
          </a:p>
          <a:p>
            <a:pPr lvl="1">
              <a:buFontTx/>
              <a:buChar char="–"/>
            </a:pPr>
            <a:r>
              <a:rPr lang="en-US" sz="2600" dirty="0" smtClean="0">
                <a:ea typeface="ＭＳ Ｐゴシック" panose="020B0600070205080204" pitchFamily="34" charset="-128"/>
              </a:rPr>
              <a:t>91 people in the </a:t>
            </a:r>
            <a:r>
              <a:rPr lang="en-US" sz="2600" i="1" dirty="0" smtClean="0">
                <a:ea typeface="ＭＳ Ｐゴシック" panose="020B0600070205080204" pitchFamily="34" charset="-128"/>
              </a:rPr>
              <a:t>Community Living Services Program</a:t>
            </a:r>
            <a:endParaRPr lang="en-US" sz="2600" dirty="0" smtClean="0">
              <a:ea typeface="ＭＳ Ｐゴシック" panose="020B0600070205080204" pitchFamily="34" charset="-128"/>
            </a:endParaRPr>
          </a:p>
          <a:p>
            <a:pPr lvl="1">
              <a:buFontTx/>
              <a:buChar char="–"/>
            </a:pPr>
            <a:r>
              <a:rPr lang="en-US" sz="2600" dirty="0" smtClean="0">
                <a:ea typeface="ＭＳ Ｐゴシック" panose="020B0600070205080204" pitchFamily="34" charset="-128"/>
              </a:rPr>
              <a:t>29 people in the </a:t>
            </a:r>
            <a:r>
              <a:rPr lang="en-US" sz="2600" i="1" dirty="0" smtClean="0">
                <a:ea typeface="ＭＳ Ｐゴシック" panose="020B0600070205080204" pitchFamily="34" charset="-128"/>
              </a:rPr>
              <a:t>Title VII-Part C</a:t>
            </a:r>
            <a:r>
              <a:rPr lang="en-US" sz="2600" dirty="0" smtClean="0">
                <a:ea typeface="ＭＳ Ｐゴシック" panose="020B0600070205080204" pitchFamily="34" charset="-128"/>
              </a:rPr>
              <a:t> program</a:t>
            </a:r>
          </a:p>
          <a:p>
            <a:pPr lvl="1">
              <a:buFontTx/>
              <a:buChar char="–"/>
            </a:pPr>
            <a:r>
              <a:rPr lang="en-US" sz="2600" dirty="0" smtClean="0">
                <a:ea typeface="ＭＳ Ｐゴシック" panose="020B0600070205080204" pitchFamily="34" charset="-128"/>
              </a:rPr>
              <a:t>6 </a:t>
            </a:r>
            <a:r>
              <a:rPr lang="en-US" sz="2600" i="1" dirty="0" smtClean="0">
                <a:ea typeface="ＭＳ Ｐゴシック" panose="020B0600070205080204" pitchFamily="34" charset="-128"/>
              </a:rPr>
              <a:t>Family Support</a:t>
            </a:r>
            <a:r>
              <a:rPr lang="en-US" sz="2600" dirty="0" smtClean="0">
                <a:ea typeface="ＭＳ Ｐゴシック" panose="020B0600070205080204" pitchFamily="34" charset="-128"/>
              </a:rPr>
              <a:t> participants</a:t>
            </a:r>
          </a:p>
          <a:p>
            <a:pPr lvl="1">
              <a:buFontTx/>
              <a:buChar char="–"/>
            </a:pPr>
            <a:r>
              <a:rPr lang="en-US" sz="2600" dirty="0" smtClean="0">
                <a:ea typeface="ＭＳ Ｐゴシック" panose="020B0600070205080204" pitchFamily="34" charset="-128"/>
              </a:rPr>
              <a:t>5 were in the Employment Services program</a:t>
            </a:r>
          </a:p>
          <a:p>
            <a:pPr lvl="1">
              <a:buFontTx/>
              <a:buChar char="–"/>
            </a:pPr>
            <a:r>
              <a:rPr lang="en-US" sz="2600" dirty="0" smtClean="0">
                <a:ea typeface="ＭＳ Ｐゴシック" panose="020B0600070205080204" pitchFamily="34" charset="-128"/>
              </a:rPr>
              <a:t>3 received </a:t>
            </a:r>
            <a:r>
              <a:rPr lang="en-US" sz="2600" i="1" dirty="0" smtClean="0">
                <a:ea typeface="ＭＳ Ｐゴシック" panose="020B0600070205080204" pitchFamily="34" charset="-128"/>
              </a:rPr>
              <a:t>Title VII-Part B</a:t>
            </a:r>
            <a:r>
              <a:rPr lang="en-US" sz="2600" dirty="0" smtClean="0">
                <a:ea typeface="ＭＳ Ｐゴシック" panose="020B0600070205080204" pitchFamily="34" charset="-128"/>
              </a:rPr>
              <a:t> services</a:t>
            </a:r>
          </a:p>
          <a:p>
            <a:pPr lvl="1">
              <a:buFontTx/>
              <a:buChar char="–"/>
            </a:pPr>
            <a:r>
              <a:rPr lang="en-US" sz="2600" dirty="0" smtClean="0">
                <a:ea typeface="ＭＳ Ｐゴシック" panose="020B0600070205080204" pitchFamily="34" charset="-128"/>
              </a:rPr>
              <a:t>2 people received HUD services. </a:t>
            </a:r>
          </a:p>
        </p:txBody>
      </p:sp>
    </p:spTree>
    <p:extLst>
      <p:ext uri="{BB962C8B-B14F-4D97-AF65-F5344CB8AC3E}">
        <p14:creationId xmlns:p14="http://schemas.microsoft.com/office/powerpoint/2010/main" val="25105830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228600" y="228600"/>
            <a:ext cx="7696200" cy="7921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28 </a:t>
            </a:r>
            <a:r>
              <a:rPr lang="en-US" dirty="0" smtClean="0">
                <a:effectLst/>
                <a:ea typeface="ＭＳ Ｐゴシック" panose="020B0600070205080204" pitchFamily="34" charset="-128"/>
              </a:rPr>
              <a:t>Type of Disability</a:t>
            </a:r>
          </a:p>
        </p:txBody>
      </p:sp>
      <p:sp>
        <p:nvSpPr>
          <p:cNvPr id="143363" name="Rectangle 3"/>
          <p:cNvSpPr>
            <a:spLocks noGrp="1" noChangeArrowheads="1"/>
          </p:cNvSpPr>
          <p:nvPr>
            <p:ph type="body" idx="1"/>
          </p:nvPr>
        </p:nvSpPr>
        <p:spPr>
          <a:xfrm>
            <a:off x="304800" y="1143000"/>
            <a:ext cx="8610600" cy="4989513"/>
          </a:xfrm>
        </p:spPr>
        <p:txBody>
          <a:bodyPr/>
          <a:lstStyle/>
          <a:p>
            <a:pPr marL="0" indent="0">
              <a:buNone/>
            </a:pPr>
            <a:r>
              <a:rPr lang="en-US" dirty="0" smtClean="0">
                <a:ea typeface="ＭＳ Ｐゴシック" panose="020B0600070205080204" pitchFamily="34" charset="-128"/>
              </a:rPr>
              <a:t>Consumers were asked to indicate their disability:</a:t>
            </a:r>
          </a:p>
          <a:p>
            <a:pPr>
              <a:buFontTx/>
              <a:buNone/>
            </a:pPr>
            <a:r>
              <a:rPr lang="en-US" b="1" u="sng" dirty="0" smtClean="0">
                <a:ea typeface="ＭＳ Ｐゴシック" panose="020B0600070205080204" pitchFamily="34" charset="-128"/>
              </a:rPr>
              <a:t>Type of Disability      Respondents       Percent</a:t>
            </a:r>
          </a:p>
          <a:p>
            <a:pPr>
              <a:buFontTx/>
              <a:buNone/>
            </a:pPr>
            <a:r>
              <a:rPr lang="en-US" dirty="0" smtClean="0">
                <a:ea typeface="ＭＳ Ｐゴシック" panose="020B0600070205080204" pitchFamily="34" charset="-128"/>
              </a:rPr>
              <a:t>Motor				     53			45%</a:t>
            </a:r>
          </a:p>
          <a:p>
            <a:pPr>
              <a:buFontTx/>
              <a:buNone/>
            </a:pPr>
            <a:r>
              <a:rPr lang="en-US" dirty="0" smtClean="0">
                <a:ea typeface="ＭＳ Ｐゴシック" panose="020B0600070205080204" pitchFamily="34" charset="-128"/>
              </a:rPr>
              <a:t>Other/Various		     25			22%</a:t>
            </a:r>
          </a:p>
          <a:p>
            <a:pPr>
              <a:buFontTx/>
              <a:buNone/>
            </a:pPr>
            <a:r>
              <a:rPr lang="en-US" dirty="0" smtClean="0">
                <a:ea typeface="ＭＳ Ｐゴシック" panose="020B0600070205080204" pitchFamily="34" charset="-128"/>
              </a:rPr>
              <a:t>Cardiac/Respiratory	     13			11%</a:t>
            </a:r>
          </a:p>
          <a:p>
            <a:pPr>
              <a:buFontTx/>
              <a:buNone/>
            </a:pPr>
            <a:r>
              <a:rPr lang="en-US" dirty="0" smtClean="0">
                <a:ea typeface="ＭＳ Ｐゴシック" panose="020B0600070205080204" pitchFamily="34" charset="-128"/>
              </a:rPr>
              <a:t>Cognitive			     12			10%</a:t>
            </a:r>
          </a:p>
          <a:p>
            <a:pPr>
              <a:buFontTx/>
              <a:buNone/>
            </a:pPr>
            <a:r>
              <a:rPr lang="en-US" dirty="0" smtClean="0">
                <a:ea typeface="ＭＳ Ｐゴシック" panose="020B0600070205080204" pitchFamily="34" charset="-128"/>
              </a:rPr>
              <a:t>Sensory			       9			8%</a:t>
            </a:r>
          </a:p>
          <a:p>
            <a:pPr>
              <a:buFontTx/>
              <a:buNone/>
            </a:pPr>
            <a:r>
              <a:rPr lang="en-US" dirty="0" smtClean="0">
                <a:ea typeface="ＭＳ Ｐゴシック" panose="020B0600070205080204" pitchFamily="34" charset="-128"/>
              </a:rPr>
              <a:t>Mental Health		       5			4%</a:t>
            </a:r>
          </a:p>
          <a:p>
            <a:pPr>
              <a:buFontTx/>
              <a:buNone/>
            </a:pPr>
            <a:r>
              <a:rPr lang="en-US" b="1" dirty="0" smtClean="0">
                <a:ea typeface="ＭＳ Ｐゴシック" panose="020B0600070205080204" pitchFamily="34" charset="-128"/>
              </a:rPr>
              <a:t>Total				   </a:t>
            </a:r>
            <a:r>
              <a:rPr lang="en-US" dirty="0" smtClean="0">
                <a:ea typeface="ＭＳ Ｐゴシック" panose="020B0600070205080204" pitchFamily="34" charset="-128"/>
              </a:rPr>
              <a:t>117		      100%</a:t>
            </a:r>
          </a:p>
        </p:txBody>
      </p:sp>
    </p:spTree>
    <p:extLst>
      <p:ext uri="{BB962C8B-B14F-4D97-AF65-F5344CB8AC3E}">
        <p14:creationId xmlns:p14="http://schemas.microsoft.com/office/powerpoint/2010/main" val="9878331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29 </a:t>
            </a:r>
            <a:r>
              <a:rPr lang="en-US" dirty="0" smtClean="0">
                <a:effectLst/>
                <a:ea typeface="ＭＳ Ｐゴシック" panose="020B0600070205080204" pitchFamily="34" charset="-128"/>
              </a:rPr>
              <a:t>Validity of Data</a:t>
            </a:r>
          </a:p>
        </p:txBody>
      </p:sp>
      <p:sp>
        <p:nvSpPr>
          <p:cNvPr id="144387" name="Rectangle 3"/>
          <p:cNvSpPr>
            <a:spLocks noGrp="1" noChangeArrowheads="1"/>
          </p:cNvSpPr>
          <p:nvPr>
            <p:ph idx="1"/>
          </p:nvPr>
        </p:nvSpPr>
        <p:spPr/>
        <p:txBody>
          <a:bodyPr/>
          <a:lstStyle/>
          <a:p>
            <a:pPr>
              <a:buFontTx/>
              <a:buChar char="•"/>
            </a:pPr>
            <a:r>
              <a:rPr lang="en-US" dirty="0" smtClean="0">
                <a:ea typeface="ＭＳ Ｐゴシック" panose="020B0600070205080204" pitchFamily="34" charset="-128"/>
              </a:rPr>
              <a:t>Current survey format was developed in 2003-2004, therefore, data for these items has been collected for several program years </a:t>
            </a:r>
          </a:p>
          <a:p>
            <a:pPr>
              <a:buFontTx/>
              <a:buChar char="•"/>
            </a:pPr>
            <a:r>
              <a:rPr lang="en-US" dirty="0" smtClean="0">
                <a:ea typeface="ＭＳ Ｐゴシック" panose="020B0600070205080204" pitchFamily="34" charset="-128"/>
              </a:rPr>
              <a:t>Response rate was 38%</a:t>
            </a:r>
          </a:p>
          <a:p>
            <a:pPr>
              <a:buFontTx/>
              <a:buChar char="•"/>
            </a:pPr>
            <a:r>
              <a:rPr lang="en-US" dirty="0" smtClean="0">
                <a:ea typeface="ＭＳ Ｐゴシック" panose="020B0600070205080204" pitchFamily="34" charset="-128"/>
              </a:rPr>
              <a:t>Responses included 50 telephone surveys</a:t>
            </a:r>
          </a:p>
          <a:p>
            <a:pPr>
              <a:buFontTx/>
              <a:buChar char="•"/>
            </a:pPr>
            <a:r>
              <a:rPr lang="en-US" dirty="0" smtClean="0">
                <a:ea typeface="ＭＳ Ｐゴシック" panose="020B0600070205080204" pitchFamily="34" charset="-128"/>
              </a:rPr>
              <a:t>Surveys provided to </a:t>
            </a:r>
            <a:r>
              <a:rPr lang="en-US" u="sng" dirty="0" smtClean="0">
                <a:ea typeface="ＭＳ Ｐゴシック" panose="020B0600070205080204" pitchFamily="34" charset="-128"/>
              </a:rPr>
              <a:t>all</a:t>
            </a:r>
            <a:r>
              <a:rPr lang="en-US" dirty="0" smtClean="0">
                <a:ea typeface="ＭＳ Ｐゴシック" panose="020B0600070205080204" pitchFamily="34" charset="-128"/>
              </a:rPr>
              <a:t> CIL consumers annually</a:t>
            </a:r>
          </a:p>
          <a:p>
            <a:pPr>
              <a:buFontTx/>
              <a:buChar char="•"/>
            </a:pPr>
            <a:endParaRPr lang="en-US" dirty="0" smtClean="0">
              <a:ea typeface="ＭＳ Ｐゴシック" panose="020B0600070205080204" pitchFamily="34" charset="-128"/>
            </a:endParaRPr>
          </a:p>
        </p:txBody>
      </p:sp>
    </p:spTree>
    <p:extLst>
      <p:ext uri="{BB962C8B-B14F-4D97-AF65-F5344CB8AC3E}">
        <p14:creationId xmlns:p14="http://schemas.microsoft.com/office/powerpoint/2010/main" val="474416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52400" y="381000"/>
            <a:ext cx="8763000" cy="838200"/>
          </a:xfrm>
        </p:spPr>
        <p:txBody>
          <a:bodyPr/>
          <a:lstStyle/>
          <a:p>
            <a:r>
              <a:rPr lang="en-US" sz="100" dirty="0" smtClean="0">
                <a:solidFill>
                  <a:schemeClr val="bg1"/>
                </a:solidFill>
                <a:effectLst/>
              </a:rPr>
              <a:t>Slide 3 </a:t>
            </a:r>
            <a:r>
              <a:rPr lang="en-US" dirty="0" smtClean="0">
                <a:effectLst/>
              </a:rPr>
              <a:t>Overview of Missouri IL Outcomes model</a:t>
            </a:r>
          </a:p>
        </p:txBody>
      </p:sp>
      <p:sp>
        <p:nvSpPr>
          <p:cNvPr id="3" name="Content Placeholder 2"/>
          <p:cNvSpPr>
            <a:spLocks noGrp="1"/>
          </p:cNvSpPr>
          <p:nvPr>
            <p:ph idx="1"/>
          </p:nvPr>
        </p:nvSpPr>
        <p:spPr/>
        <p:txBody>
          <a:bodyPr/>
          <a:lstStyle/>
          <a:p>
            <a:pPr marL="0" indent="0" algn="ctr">
              <a:lnSpc>
                <a:spcPct val="80000"/>
              </a:lnSpc>
              <a:buFontTx/>
              <a:buNone/>
              <a:defRPr/>
            </a:pPr>
            <a:endParaRPr lang="en-US" dirty="0">
              <a:solidFill>
                <a:srgbClr val="333399"/>
              </a:solidFill>
              <a:latin typeface="Arial Rounded MT Bold" pitchFamily="34" charset="0"/>
            </a:endParaRPr>
          </a:p>
          <a:p>
            <a:pPr marL="0" indent="0" algn="ctr">
              <a:lnSpc>
                <a:spcPct val="80000"/>
              </a:lnSpc>
              <a:buFontTx/>
              <a:buNone/>
              <a:defRPr/>
            </a:pPr>
            <a:endParaRPr lang="en-US" dirty="0" smtClean="0">
              <a:solidFill>
                <a:srgbClr val="333399"/>
              </a:solidFill>
              <a:latin typeface="Arial Rounded MT Bold" pitchFamily="34" charset="0"/>
            </a:endParaRPr>
          </a:p>
          <a:p>
            <a:pPr marL="0" indent="0" algn="ctr">
              <a:lnSpc>
                <a:spcPct val="80000"/>
              </a:lnSpc>
              <a:buFontTx/>
              <a:buNone/>
              <a:defRPr/>
            </a:pPr>
            <a:r>
              <a:rPr lang="en-US" dirty="0" smtClean="0">
                <a:solidFill>
                  <a:srgbClr val="333399"/>
                </a:solidFill>
                <a:latin typeface="Arial Rounded MT Bold" pitchFamily="34" charset="0"/>
              </a:rPr>
              <a:t>Presented </a:t>
            </a:r>
            <a:r>
              <a:rPr lang="en-US" dirty="0">
                <a:solidFill>
                  <a:srgbClr val="333399"/>
                </a:solidFill>
                <a:latin typeface="Arial Rounded MT Bold" pitchFamily="34" charset="0"/>
              </a:rPr>
              <a:t>by:</a:t>
            </a:r>
          </a:p>
          <a:p>
            <a:pPr marL="0" indent="0" algn="ctr">
              <a:lnSpc>
                <a:spcPct val="80000"/>
              </a:lnSpc>
              <a:buFontTx/>
              <a:buNone/>
              <a:defRPr/>
            </a:pPr>
            <a:endParaRPr lang="en-US" sz="1050" dirty="0">
              <a:solidFill>
                <a:srgbClr val="333399"/>
              </a:solidFill>
              <a:latin typeface="Arial Rounded MT Bold" pitchFamily="34" charset="0"/>
            </a:endParaRPr>
          </a:p>
          <a:p>
            <a:pPr marL="0" indent="0" algn="ctr" eaLnBrk="1" hangingPunct="1">
              <a:lnSpc>
                <a:spcPct val="80000"/>
              </a:lnSpc>
              <a:buFontTx/>
              <a:buNone/>
              <a:defRPr/>
            </a:pPr>
            <a:endParaRPr lang="en-US" sz="1200" i="1" dirty="0" smtClean="0">
              <a:solidFill>
                <a:srgbClr val="333399"/>
              </a:solidFill>
              <a:effectLst>
                <a:outerShdw blurRad="38100" dist="38100" dir="2700000" algn="tl">
                  <a:srgbClr val="C0C0C0"/>
                </a:outerShdw>
              </a:effectLst>
              <a:latin typeface="Arial Rounded MT Bold" pitchFamily="34" charset="0"/>
            </a:endParaRPr>
          </a:p>
          <a:p>
            <a:pPr marL="0" indent="0" algn="ctr" eaLnBrk="1" hangingPunct="1">
              <a:lnSpc>
                <a:spcPct val="80000"/>
              </a:lnSpc>
              <a:buFontTx/>
              <a:buNone/>
              <a:defRPr/>
            </a:pPr>
            <a:endParaRPr lang="en-US" sz="1200" i="1" dirty="0">
              <a:solidFill>
                <a:srgbClr val="333399"/>
              </a:solidFill>
              <a:effectLst>
                <a:outerShdw blurRad="38100" dist="38100" dir="2700000" algn="tl">
                  <a:srgbClr val="C0C0C0"/>
                </a:outerShdw>
              </a:effectLst>
              <a:latin typeface="Arial Rounded MT Bold" pitchFamily="34" charset="0"/>
            </a:endParaRPr>
          </a:p>
          <a:p>
            <a:pPr marL="0" indent="0" algn="ctr" eaLnBrk="1" hangingPunct="1">
              <a:lnSpc>
                <a:spcPct val="80000"/>
              </a:lnSpc>
              <a:buFontTx/>
              <a:buNone/>
              <a:defRPr/>
            </a:pPr>
            <a:endParaRPr lang="en-US" sz="1200" i="1" dirty="0" smtClean="0">
              <a:solidFill>
                <a:srgbClr val="333399"/>
              </a:solidFill>
              <a:effectLst>
                <a:outerShdw blurRad="38100" dist="38100" dir="2700000" algn="tl">
                  <a:srgbClr val="C0C0C0"/>
                </a:outerShdw>
              </a:effectLst>
              <a:latin typeface="Arial Rounded MT Bold" pitchFamily="34" charset="0"/>
            </a:endParaRPr>
          </a:p>
          <a:p>
            <a:pPr marL="0" indent="0" algn="ctr" eaLnBrk="1" hangingPunct="1">
              <a:buFontTx/>
              <a:buNone/>
              <a:defRPr/>
            </a:pPr>
            <a:r>
              <a:rPr lang="en-US" i="1" dirty="0" smtClean="0">
                <a:solidFill>
                  <a:srgbClr val="333399"/>
                </a:solidFill>
                <a:latin typeface="Arial Rounded MT Bold" pitchFamily="34" charset="0"/>
              </a:rPr>
              <a:t>Tonya Fambro, </a:t>
            </a:r>
            <a:r>
              <a:rPr lang="en-US" i="1" dirty="0">
                <a:solidFill>
                  <a:srgbClr val="333399"/>
                </a:solidFill>
                <a:latin typeface="Arial Rounded MT Bold" pitchFamily="34" charset="0"/>
              </a:rPr>
              <a:t>Office of Adult Learning and Rehabilitation Services, Jefferson City, MO</a:t>
            </a:r>
          </a:p>
          <a:p>
            <a:pPr marL="0" indent="0">
              <a:buFontTx/>
              <a:buNone/>
              <a:defRPr/>
            </a:pPr>
            <a:endParaRPr lang="en-US" dirty="0"/>
          </a:p>
        </p:txBody>
      </p:sp>
    </p:spTree>
    <p:extLst>
      <p:ext uri="{BB962C8B-B14F-4D97-AF65-F5344CB8AC3E}">
        <p14:creationId xmlns:p14="http://schemas.microsoft.com/office/powerpoint/2010/main" val="971990760"/>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30 </a:t>
            </a:r>
            <a:r>
              <a:rPr lang="en-US" dirty="0" smtClean="0">
                <a:effectLst/>
                <a:ea typeface="ＭＳ Ｐゴシック" panose="020B0600070205080204" pitchFamily="34" charset="-128"/>
              </a:rPr>
              <a:t>Variables Considered</a:t>
            </a:r>
          </a:p>
        </p:txBody>
      </p:sp>
      <p:sp>
        <p:nvSpPr>
          <p:cNvPr id="145411" name="Rectangle 3"/>
          <p:cNvSpPr>
            <a:spLocks noGrp="1" noChangeArrowheads="1"/>
          </p:cNvSpPr>
          <p:nvPr>
            <p:ph idx="1"/>
          </p:nvPr>
        </p:nvSpPr>
        <p:spPr>
          <a:xfrm>
            <a:off x="228600" y="1176130"/>
            <a:ext cx="8610600" cy="4876800"/>
          </a:xfrm>
        </p:spPr>
        <p:txBody>
          <a:bodyPr/>
          <a:lstStyle/>
          <a:p>
            <a:pPr>
              <a:buFontTx/>
              <a:buChar char="•"/>
            </a:pPr>
            <a:r>
              <a:rPr lang="en-US" dirty="0" smtClean="0">
                <a:ea typeface="ＭＳ Ｐゴシック" panose="020B0600070205080204" pitchFamily="34" charset="-128"/>
              </a:rPr>
              <a:t>Open vs. Closed cases</a:t>
            </a:r>
          </a:p>
          <a:p>
            <a:pPr>
              <a:buFontTx/>
              <a:buChar char="•"/>
            </a:pPr>
            <a:r>
              <a:rPr lang="en-US" dirty="0" smtClean="0">
                <a:ea typeface="ＭＳ Ｐゴシック" panose="020B0600070205080204" pitchFamily="34" charset="-128"/>
              </a:rPr>
              <a:t>Consumers of different CILs</a:t>
            </a:r>
          </a:p>
          <a:p>
            <a:pPr>
              <a:buFontTx/>
              <a:buChar char="•"/>
            </a:pPr>
            <a:r>
              <a:rPr lang="en-US" dirty="0" smtClean="0">
                <a:ea typeface="ＭＳ Ｐゴシック" panose="020B0600070205080204" pitchFamily="34" charset="-128"/>
              </a:rPr>
              <a:t>Specific services received</a:t>
            </a:r>
          </a:p>
          <a:p>
            <a:pPr>
              <a:buFontTx/>
              <a:buChar char="•"/>
            </a:pPr>
            <a:r>
              <a:rPr lang="en-US" dirty="0" smtClean="0">
                <a:ea typeface="ＭＳ Ｐゴシック" panose="020B0600070205080204" pitchFamily="34" charset="-128"/>
              </a:rPr>
              <a:t>Impact of services</a:t>
            </a:r>
          </a:p>
        </p:txBody>
      </p:sp>
    </p:spTree>
    <p:extLst>
      <p:ext uri="{BB962C8B-B14F-4D97-AF65-F5344CB8AC3E}">
        <p14:creationId xmlns:p14="http://schemas.microsoft.com/office/powerpoint/2010/main" val="39041754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31 </a:t>
            </a:r>
            <a:r>
              <a:rPr lang="en-US" dirty="0" smtClean="0">
                <a:effectLst/>
                <a:ea typeface="ＭＳ Ｐゴシック" panose="020B0600070205080204" pitchFamily="34" charset="-128"/>
              </a:rPr>
              <a:t>How is Data Used?</a:t>
            </a:r>
          </a:p>
        </p:txBody>
      </p:sp>
      <p:sp>
        <p:nvSpPr>
          <p:cNvPr id="131075" name="Rectangle 3"/>
          <p:cNvSpPr>
            <a:spLocks noGrp="1" noChangeArrowheads="1"/>
          </p:cNvSpPr>
          <p:nvPr>
            <p:ph idx="1"/>
          </p:nvPr>
        </p:nvSpPr>
        <p:spPr/>
        <p:txBody>
          <a:bodyPr/>
          <a:lstStyle/>
          <a:p>
            <a:r>
              <a:rPr lang="en-US" dirty="0" smtClean="0">
                <a:ea typeface="ＭＳ Ｐゴシック" panose="020B0600070205080204" pitchFamily="34" charset="-128"/>
              </a:rPr>
              <a:t>Report is shared with DSU, CILs, &amp; SILC</a:t>
            </a:r>
          </a:p>
          <a:p>
            <a:r>
              <a:rPr lang="en-US" dirty="0" smtClean="0">
                <a:ea typeface="ＭＳ Ｐゴシック" panose="020B0600070205080204" pitchFamily="34" charset="-128"/>
              </a:rPr>
              <a:t>CILs use the data to improve services and in developing work plans</a:t>
            </a:r>
          </a:p>
          <a:p>
            <a:r>
              <a:rPr lang="en-US" dirty="0" smtClean="0">
                <a:ea typeface="ＭＳ Ｐゴシック" panose="020B0600070205080204" pitchFamily="34" charset="-128"/>
              </a:rPr>
              <a:t>SILC &amp; DSU use the data:</a:t>
            </a:r>
          </a:p>
          <a:p>
            <a:pPr lvl="1"/>
            <a:r>
              <a:rPr lang="en-US" sz="2400" dirty="0" smtClean="0">
                <a:ea typeface="ＭＳ Ｐゴシック" panose="020B0600070205080204" pitchFamily="34" charset="-128"/>
              </a:rPr>
              <a:t>In SPIL development</a:t>
            </a:r>
          </a:p>
          <a:p>
            <a:pPr lvl="1"/>
            <a:r>
              <a:rPr lang="en-US" sz="2400" dirty="0" smtClean="0">
                <a:ea typeface="ＭＳ Ｐゴシック" panose="020B0600070205080204" pitchFamily="34" charset="-128"/>
              </a:rPr>
              <a:t>To identify unmet needs</a:t>
            </a:r>
          </a:p>
          <a:p>
            <a:pPr lvl="1"/>
            <a:r>
              <a:rPr lang="en-US" sz="2400" dirty="0" smtClean="0">
                <a:ea typeface="ＭＳ Ｐゴシック" panose="020B0600070205080204" pitchFamily="34" charset="-128"/>
              </a:rPr>
              <a:t>To identify trends</a:t>
            </a:r>
          </a:p>
        </p:txBody>
      </p:sp>
    </p:spTree>
    <p:extLst>
      <p:ext uri="{BB962C8B-B14F-4D97-AF65-F5344CB8AC3E}">
        <p14:creationId xmlns:p14="http://schemas.microsoft.com/office/powerpoint/2010/main" val="674006841"/>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 dirty="0" smtClean="0">
                <a:solidFill>
                  <a:schemeClr val="bg1"/>
                </a:solidFill>
                <a:effectLst/>
                <a:ea typeface="ＭＳ Ｐゴシック" panose="020B0600070205080204" pitchFamily="34" charset="-128"/>
              </a:rPr>
              <a:t>Slide 32 </a:t>
            </a:r>
            <a:r>
              <a:rPr lang="en-US" dirty="0" smtClean="0">
                <a:effectLst/>
                <a:ea typeface="ＭＳ Ｐゴシック" panose="020B0600070205080204" pitchFamily="34" charset="-128"/>
              </a:rPr>
              <a:t>Our Plans from Here</a:t>
            </a:r>
          </a:p>
        </p:txBody>
      </p:sp>
      <p:sp>
        <p:nvSpPr>
          <p:cNvPr id="132099" name="Rectangle 3"/>
          <p:cNvSpPr>
            <a:spLocks noGrp="1" noChangeArrowheads="1"/>
          </p:cNvSpPr>
          <p:nvPr>
            <p:ph idx="1"/>
          </p:nvPr>
        </p:nvSpPr>
        <p:spPr>
          <a:xfrm>
            <a:off x="152400" y="1143000"/>
            <a:ext cx="8839200" cy="4876800"/>
          </a:xfrm>
        </p:spPr>
        <p:txBody>
          <a:bodyPr/>
          <a:lstStyle/>
          <a:p>
            <a:r>
              <a:rPr lang="en-US" dirty="0" smtClean="0">
                <a:ea typeface="ＭＳ Ｐゴシック" panose="020B0600070205080204" pitchFamily="34" charset="-128"/>
              </a:rPr>
              <a:t>Continue to increase response rate</a:t>
            </a:r>
          </a:p>
          <a:p>
            <a:pPr lvl="1"/>
            <a:r>
              <a:rPr lang="en-US" sz="2600" dirty="0" smtClean="0">
                <a:ea typeface="ＭＳ Ｐゴシック" panose="020B0600070205080204" pitchFamily="34" charset="-128"/>
              </a:rPr>
              <a:t>To improve validity of data</a:t>
            </a:r>
          </a:p>
          <a:p>
            <a:pPr lvl="1"/>
            <a:r>
              <a:rPr lang="en-US" sz="2600" dirty="0" smtClean="0">
                <a:ea typeface="ＭＳ Ｐゴシック" panose="020B0600070205080204" pitchFamily="34" charset="-128"/>
              </a:rPr>
              <a:t>To provide analysis of data to each CIL</a:t>
            </a:r>
          </a:p>
          <a:p>
            <a:r>
              <a:rPr lang="en-US" dirty="0" smtClean="0">
                <a:ea typeface="ＭＳ Ｐゴシック" panose="020B0600070205080204" pitchFamily="34" charset="-128"/>
              </a:rPr>
              <a:t>Increase usefulness of data</a:t>
            </a:r>
          </a:p>
          <a:p>
            <a:pPr lvl="1"/>
            <a:r>
              <a:rPr lang="en-US" sz="2600" dirty="0" smtClean="0">
                <a:ea typeface="ＭＳ Ｐゴシック" panose="020B0600070205080204" pitchFamily="34" charset="-128"/>
              </a:rPr>
              <a:t>In development of SPIL</a:t>
            </a:r>
          </a:p>
          <a:p>
            <a:pPr lvl="1"/>
            <a:r>
              <a:rPr lang="en-US" sz="2600" dirty="0" smtClean="0">
                <a:ea typeface="ＭＳ Ｐゴシック" panose="020B0600070205080204" pitchFamily="34" charset="-128"/>
              </a:rPr>
              <a:t>In identifying need for new CILs</a:t>
            </a:r>
          </a:p>
          <a:p>
            <a:pPr lvl="1"/>
            <a:r>
              <a:rPr lang="en-US" sz="2600" dirty="0" smtClean="0">
                <a:ea typeface="ＭＳ Ｐゴシック" panose="020B0600070205080204" pitchFamily="34" charset="-128"/>
              </a:rPr>
              <a:t>For CILs to improve services and address unmet needs</a:t>
            </a:r>
          </a:p>
        </p:txBody>
      </p:sp>
    </p:spTree>
    <p:extLst>
      <p:ext uri="{BB962C8B-B14F-4D97-AF65-F5344CB8AC3E}">
        <p14:creationId xmlns:p14="http://schemas.microsoft.com/office/powerpoint/2010/main" val="3559423365"/>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ChangeArrowheads="1"/>
          </p:cNvSpPr>
          <p:nvPr>
            <p:ph type="title"/>
          </p:nvPr>
        </p:nvSpPr>
        <p:spPr/>
        <p:txBody>
          <a:bodyPr/>
          <a:lstStyle/>
          <a:p>
            <a:pPr eaLnBrk="1" hangingPunct="1"/>
            <a:r>
              <a:rPr lang="en-US" sz="100" dirty="0" smtClean="0">
                <a:solidFill>
                  <a:schemeClr val="bg1"/>
                </a:solidFill>
                <a:effectLst/>
                <a:ea typeface="ＭＳ Ｐゴシック" panose="020B0600070205080204" pitchFamily="34" charset="-128"/>
              </a:rPr>
              <a:t>Slide 33 </a:t>
            </a:r>
            <a:r>
              <a:rPr lang="en-US" sz="2800" dirty="0" smtClean="0">
                <a:effectLst/>
                <a:ea typeface="ＭＳ Ｐゴシック" panose="020B0600070205080204" pitchFamily="34" charset="-128"/>
              </a:rPr>
              <a:t>Questions and Answers</a:t>
            </a:r>
          </a:p>
        </p:txBody>
      </p:sp>
    </p:spTree>
    <p:extLst>
      <p:ext uri="{BB962C8B-B14F-4D97-AF65-F5344CB8AC3E}">
        <p14:creationId xmlns:p14="http://schemas.microsoft.com/office/powerpoint/2010/main" val="14506191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6"/>
          <p:cNvSpPr txBox="1">
            <a:spLocks noGrp="1"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fld id="{FFF7BF32-15AC-4E75-9436-C7891641728E}" type="slidenum">
              <a:rPr lang="en-US" sz="800" b="1">
                <a:solidFill>
                  <a:srgbClr val="000000"/>
                </a:solidFill>
              </a:rPr>
              <a:pPr algn="r"/>
              <a:t>34</a:t>
            </a:fld>
            <a:endParaRPr lang="en-US" sz="800" b="1">
              <a:solidFill>
                <a:srgbClr val="000000"/>
              </a:solidFill>
            </a:endParaRPr>
          </a:p>
        </p:txBody>
      </p:sp>
      <p:sp>
        <p:nvSpPr>
          <p:cNvPr id="133123" name="Slide Number Placeholder 2"/>
          <p:cNvSpPr txBox="1">
            <a:spLocks noGrp="1"/>
          </p:cNvSpPr>
          <p:nvPr/>
        </p:nvSpPr>
        <p:spPr bwMode="auto">
          <a:xfrm>
            <a:off x="152400" y="6384925"/>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fontAlgn="base">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endParaRPr lang="en-US" sz="1000" b="1">
              <a:solidFill>
                <a:srgbClr val="FFFFFF"/>
              </a:solidFill>
            </a:endParaRPr>
          </a:p>
        </p:txBody>
      </p:sp>
      <p:sp>
        <p:nvSpPr>
          <p:cNvPr id="133124" name="Title 5"/>
          <p:cNvSpPr>
            <a:spLocks noGrp="1"/>
          </p:cNvSpPr>
          <p:nvPr>
            <p:ph type="title"/>
          </p:nvPr>
        </p:nvSpPr>
        <p:spPr>
          <a:xfrm>
            <a:off x="228600" y="350838"/>
            <a:ext cx="8686800" cy="7921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pPr>
            <a:r>
              <a:rPr lang="en-US" sz="100" dirty="0" smtClean="0">
                <a:solidFill>
                  <a:schemeClr val="bg1"/>
                </a:solidFill>
                <a:effectLst/>
                <a:ea typeface="ＭＳ Ｐゴシック" panose="020B0600070205080204" pitchFamily="34" charset="-128"/>
              </a:rPr>
              <a:t>Slide 34 </a:t>
            </a:r>
            <a:r>
              <a:rPr lang="en-US" dirty="0" smtClean="0">
                <a:effectLst/>
                <a:ea typeface="ＭＳ Ｐゴシック" panose="020B0600070205080204" pitchFamily="34" charset="-128"/>
              </a:rPr>
              <a:t>West Virginia Links and Contact Information</a:t>
            </a:r>
          </a:p>
        </p:txBody>
      </p:sp>
      <p:sp>
        <p:nvSpPr>
          <p:cNvPr id="2" name="Content Placeholder 1"/>
          <p:cNvSpPr>
            <a:spLocks noGrp="1"/>
          </p:cNvSpPr>
          <p:nvPr>
            <p:ph idx="1"/>
          </p:nvPr>
        </p:nvSpPr>
        <p:spPr/>
        <p:txBody>
          <a:bodyPr/>
          <a:lstStyle/>
          <a:p>
            <a:r>
              <a:rPr lang="en-US" dirty="0" smtClean="0"/>
              <a:t>Ann McDaniel</a:t>
            </a:r>
          </a:p>
          <a:p>
            <a:pPr lvl="1">
              <a:buClr>
                <a:srgbClr val="000066"/>
              </a:buClr>
              <a:defRPr/>
            </a:pPr>
            <a:r>
              <a:rPr lang="en-US" sz="2600" dirty="0">
                <a:solidFill>
                  <a:srgbClr val="000000"/>
                </a:solidFill>
              </a:rPr>
              <a:t>Email:  </a:t>
            </a:r>
            <a:r>
              <a:rPr lang="en-US" sz="2600" dirty="0" smtClean="0">
                <a:solidFill>
                  <a:srgbClr val="000000"/>
                </a:solidFill>
                <a:hlinkClick r:id="rId3"/>
              </a:rPr>
              <a:t>ann.meadows@wvsilc.org</a:t>
            </a:r>
            <a:endParaRPr lang="en-US" sz="2600" dirty="0" smtClean="0">
              <a:solidFill>
                <a:srgbClr val="000000"/>
              </a:solidFill>
            </a:endParaRPr>
          </a:p>
          <a:p>
            <a:pPr lvl="1">
              <a:buClr>
                <a:srgbClr val="000066"/>
              </a:buClr>
              <a:defRPr/>
            </a:pPr>
            <a:r>
              <a:rPr lang="en-US" sz="2600" dirty="0" smtClean="0">
                <a:solidFill>
                  <a:srgbClr val="000000"/>
                </a:solidFill>
              </a:rPr>
              <a:t>Phone</a:t>
            </a:r>
            <a:r>
              <a:rPr lang="en-US" sz="2600" dirty="0">
                <a:solidFill>
                  <a:srgbClr val="000000"/>
                </a:solidFill>
              </a:rPr>
              <a:t>: (304) </a:t>
            </a:r>
            <a:r>
              <a:rPr lang="en-US" sz="2600" dirty="0" smtClean="0">
                <a:solidFill>
                  <a:srgbClr val="000000"/>
                </a:solidFill>
              </a:rPr>
              <a:t>766-4624</a:t>
            </a:r>
          </a:p>
          <a:p>
            <a:pPr lvl="1">
              <a:defRPr/>
            </a:pPr>
            <a:r>
              <a:rPr lang="en-US" sz="2600" b="1" u="sng" dirty="0" smtClean="0">
                <a:latin typeface="Arial" charset="0"/>
              </a:rPr>
              <a:t>http</a:t>
            </a:r>
            <a:r>
              <a:rPr lang="en-US" sz="2600" b="1" u="sng" dirty="0">
                <a:latin typeface="Arial" charset="0"/>
              </a:rPr>
              <a:t>://</a:t>
            </a:r>
            <a:r>
              <a:rPr lang="en-US" sz="2600" b="1" u="sng" dirty="0" smtClean="0">
                <a:latin typeface="Arial" charset="0"/>
              </a:rPr>
              <a:t>www.wvsilc.org</a:t>
            </a:r>
            <a:endParaRPr lang="en-US" sz="2600" b="1" u="sng" dirty="0">
              <a:latin typeface="Arial" charset="0"/>
            </a:endParaRPr>
          </a:p>
          <a:p>
            <a:pPr marL="457200" lvl="1" indent="0">
              <a:buNone/>
              <a:defRPr/>
            </a:pPr>
            <a:r>
              <a:rPr lang="en-US" sz="2600" dirty="0">
                <a:solidFill>
                  <a:srgbClr val="000000"/>
                </a:solidFill>
              </a:rPr>
              <a:t>			</a:t>
            </a:r>
            <a:endParaRPr lang="en-US" sz="2600" dirty="0"/>
          </a:p>
        </p:txBody>
      </p:sp>
    </p:spTree>
    <p:extLst>
      <p:ext uri="{BB962C8B-B14F-4D97-AF65-F5344CB8AC3E}">
        <p14:creationId xmlns:p14="http://schemas.microsoft.com/office/powerpoint/2010/main" val="3533529007"/>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274638"/>
            <a:ext cx="8763000" cy="792162"/>
          </a:xfrm>
        </p:spPr>
        <p:txBody>
          <a:bodyPr>
            <a:normAutofit/>
          </a:bodyPr>
          <a:lstStyle/>
          <a:p>
            <a:pPr eaLnBrk="1" fontAlgn="auto" hangingPunct="1">
              <a:spcAft>
                <a:spcPts val="0"/>
              </a:spcAft>
              <a:defRPr/>
            </a:pPr>
            <a:r>
              <a:rPr lang="en-US" sz="100" dirty="0" smtClean="0">
                <a:solidFill>
                  <a:schemeClr val="bg1"/>
                </a:solidFill>
                <a:effectLst/>
              </a:rPr>
              <a:t>Slide 35 </a:t>
            </a:r>
            <a:r>
              <a:rPr lang="en-US" sz="2800" dirty="0" smtClean="0">
                <a:effectLst/>
              </a:rPr>
              <a:t>Wrap Up and Evaluation</a:t>
            </a:r>
          </a:p>
        </p:txBody>
      </p:sp>
      <p:sp>
        <p:nvSpPr>
          <p:cNvPr id="22533" name="Rectangle 3"/>
          <p:cNvSpPr>
            <a:spLocks noGrp="1" noChangeArrowheads="1"/>
          </p:cNvSpPr>
          <p:nvPr>
            <p:ph type="body" idx="4294967295"/>
          </p:nvPr>
        </p:nvSpPr>
        <p:spPr>
          <a:xfrm>
            <a:off x="228600" y="1219200"/>
            <a:ext cx="8763000" cy="4800600"/>
          </a:xfrm>
        </p:spPr>
        <p:txBody>
          <a:bodyPr>
            <a:normAutofit/>
          </a:bodyPr>
          <a:lstStyle/>
          <a:p>
            <a:pPr eaLnBrk="1" hangingPunct="1">
              <a:spcBef>
                <a:spcPct val="0"/>
              </a:spcBef>
              <a:spcAft>
                <a:spcPct val="35000"/>
              </a:spcAft>
              <a:buNone/>
            </a:pPr>
            <a:r>
              <a:rPr lang="en-US" sz="2600" dirty="0" smtClean="0"/>
              <a:t>Please </a:t>
            </a:r>
            <a:r>
              <a:rPr lang="en-US" sz="2600" b="1" i="1" dirty="0" smtClean="0"/>
              <a:t>click the link below  </a:t>
            </a:r>
            <a:r>
              <a:rPr lang="en-US" sz="2600" dirty="0" smtClean="0"/>
              <a:t>to complete your evaluation</a:t>
            </a:r>
          </a:p>
          <a:p>
            <a:pPr eaLnBrk="1" hangingPunct="1">
              <a:spcBef>
                <a:spcPct val="0"/>
              </a:spcBef>
              <a:spcAft>
                <a:spcPct val="35000"/>
              </a:spcAft>
              <a:buNone/>
            </a:pPr>
            <a:r>
              <a:rPr lang="en-US" sz="2600" dirty="0" smtClean="0"/>
              <a:t>of this program:</a:t>
            </a:r>
          </a:p>
          <a:p>
            <a:pPr lvl="0" eaLnBrk="1" hangingPunct="1">
              <a:spcBef>
                <a:spcPct val="0"/>
              </a:spcBef>
              <a:spcAft>
                <a:spcPct val="35000"/>
              </a:spcAft>
              <a:buNone/>
            </a:pPr>
            <a:r>
              <a:rPr lang="en-US" sz="2400" u="sng" dirty="0">
                <a:hlinkClick r:id="rId3"/>
              </a:rPr>
              <a:t>https://vovici.com/wsb.dll/s/12291g542c4</a:t>
            </a:r>
            <a:endParaRPr lang="en-US" sz="2400" dirty="0"/>
          </a:p>
          <a:p>
            <a:pPr eaLnBrk="1" hangingPunct="1">
              <a:spcBef>
                <a:spcPct val="0"/>
              </a:spcBef>
              <a:spcAft>
                <a:spcPct val="35000"/>
              </a:spcAft>
              <a:buNone/>
            </a:pPr>
            <a:endParaRPr lang="en-US" sz="2600" dirty="0" smtClean="0"/>
          </a:p>
          <a:p>
            <a:pPr eaLnBrk="1" hangingPunct="1">
              <a:spcBef>
                <a:spcPct val="0"/>
              </a:spcBef>
              <a:spcAft>
                <a:spcPct val="35000"/>
              </a:spcAft>
              <a:buNone/>
            </a:pPr>
            <a:endParaRPr lang="en-US" sz="2600" dirty="0" smtClean="0"/>
          </a:p>
          <a:p>
            <a:pPr eaLnBrk="1" hangingPunct="1">
              <a:spcBef>
                <a:spcPct val="0"/>
              </a:spcBef>
              <a:spcAft>
                <a:spcPct val="35000"/>
              </a:spcAft>
              <a:buNone/>
            </a:pPr>
            <a:r>
              <a:rPr lang="en-US" sz="2600" b="1" dirty="0" smtClean="0">
                <a:solidFill>
                  <a:srgbClr val="C00000"/>
                </a:solidFill>
              </a:rPr>
              <a:t>	</a:t>
            </a:r>
            <a:endParaRPr lang="en-US" sz="2600" dirty="0" smtClean="0"/>
          </a:p>
        </p:txBody>
      </p:sp>
    </p:spTree>
    <p:extLst>
      <p:ext uri="{BB962C8B-B14F-4D97-AF65-F5344CB8AC3E}">
        <p14:creationId xmlns:p14="http://schemas.microsoft.com/office/powerpoint/2010/main" val="39822599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p:txBody>
          <a:bodyPr/>
          <a:lstStyle/>
          <a:p>
            <a:pPr eaLnBrk="1" hangingPunct="1">
              <a:defRPr/>
            </a:pPr>
            <a:r>
              <a:rPr lang="en-US" sz="100" dirty="0" smtClean="0">
                <a:solidFill>
                  <a:schemeClr val="bg1"/>
                </a:solidFill>
                <a:effectLst/>
                <a:ea typeface="+mj-ea"/>
                <a:cs typeface="+mj-cs"/>
              </a:rPr>
              <a:t>Slide 36 </a:t>
            </a:r>
            <a:r>
              <a:rPr lang="en-US" dirty="0" smtClean="0">
                <a:effectLst/>
                <a:ea typeface="+mj-ea"/>
                <a:cs typeface="+mj-cs"/>
              </a:rPr>
              <a:t>SILC-NET Attribution</a:t>
            </a:r>
          </a:p>
        </p:txBody>
      </p:sp>
      <p:sp>
        <p:nvSpPr>
          <p:cNvPr id="178179" name="Rectangle 3"/>
          <p:cNvSpPr>
            <a:spLocks noGrp="1" noChangeArrowheads="1"/>
          </p:cNvSpPr>
          <p:nvPr>
            <p:ph idx="1"/>
          </p:nvPr>
        </p:nvSpPr>
        <p:spPr>
          <a:xfrm>
            <a:off x="152400" y="990600"/>
            <a:ext cx="8839200" cy="5181600"/>
          </a:xfrm>
        </p:spPr>
        <p:txBody>
          <a:bodyPr/>
          <a:lstStyle/>
          <a:p>
            <a:pPr eaLnBrk="1" hangingPunct="1">
              <a:buFont typeface="Tahoma" pitchFamily="34" charset="0"/>
              <a:buNone/>
            </a:pPr>
            <a:r>
              <a:rPr lang="en-US" dirty="0" smtClean="0">
                <a:ea typeface="ＭＳ Ｐゴシック" pitchFamily="-1" charset="-128"/>
              </a:rPr>
              <a:t>	Support for development of this training was provided by the U.S. Department of Education, Rehabilitation Services Administration under grant number H132B120001. No official endorsement of the Department of Education should be inferred. Permission is granted for duplication of any portion of this PowerPoint presentation, providing that the following credit is given to the project: </a:t>
            </a:r>
            <a:r>
              <a:rPr lang="en-US" b="1" dirty="0" smtClean="0">
                <a:ea typeface="ＭＳ Ｐゴシック" pitchFamily="-1" charset="-128"/>
              </a:rPr>
              <a:t>Developed as part of the SILC-NET, a project of the IL-NET, an ILRU/NCIL/APRIL National Training and Technical Assistance Program.</a:t>
            </a:r>
            <a:endParaRPr lang="en-US" sz="2400" dirty="0" smtClean="0">
              <a:ea typeface="ＭＳ Ｐゴシック" pitchFamily="-1" charset="-128"/>
            </a:endParaRPr>
          </a:p>
        </p:txBody>
      </p:sp>
      <p:pic>
        <p:nvPicPr>
          <p:cNvPr id="4" name="Picture 7" descr="ilru_new_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0538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152400" y="152400"/>
            <a:ext cx="8763000" cy="715963"/>
          </a:xfrm>
        </p:spPr>
        <p:txBody>
          <a:bodyPr/>
          <a:lstStyle/>
          <a:p>
            <a:r>
              <a:rPr lang="en-US" sz="100" dirty="0" smtClean="0">
                <a:solidFill>
                  <a:schemeClr val="bg1"/>
                </a:solidFill>
                <a:effectLst/>
              </a:rPr>
              <a:t>Slide 4 </a:t>
            </a:r>
            <a:r>
              <a:rPr lang="en-US" dirty="0" smtClean="0">
                <a:effectLst/>
              </a:rPr>
              <a:t>History of Missouri IL Outcomes survey</a:t>
            </a:r>
          </a:p>
        </p:txBody>
      </p:sp>
      <p:sp>
        <p:nvSpPr>
          <p:cNvPr id="23556" name="Rectangle 3"/>
          <p:cNvSpPr>
            <a:spLocks noGrp="1" noChangeArrowheads="1"/>
          </p:cNvSpPr>
          <p:nvPr>
            <p:ph type="body" idx="1"/>
          </p:nvPr>
        </p:nvSpPr>
        <p:spPr>
          <a:xfrm>
            <a:off x="-76200" y="914400"/>
            <a:ext cx="9220200" cy="5181600"/>
          </a:xfrm>
        </p:spPr>
        <p:txBody>
          <a:bodyPr/>
          <a:lstStyle/>
          <a:p>
            <a:pPr marL="639763" lvl="1"/>
            <a:r>
              <a:rPr lang="en-US" sz="2400" dirty="0" smtClean="0"/>
              <a:t>Collaborative effort between SILC, DSU, and CILs in 2004 to create survey tool</a:t>
            </a:r>
          </a:p>
          <a:p>
            <a:pPr marL="1004888" lvl="2"/>
            <a:r>
              <a:rPr lang="en-US" sz="2400" dirty="0" smtClean="0"/>
              <a:t>Used same survey for 7 years in order to compare results</a:t>
            </a:r>
          </a:p>
          <a:p>
            <a:pPr marL="639763" lvl="1"/>
            <a:r>
              <a:rPr lang="en-US" sz="2400" dirty="0" smtClean="0"/>
              <a:t>All 22 CILs participate as requirement for IL Grant</a:t>
            </a:r>
          </a:p>
          <a:p>
            <a:pPr marL="639763" lvl="1"/>
            <a:r>
              <a:rPr lang="en-US" sz="2400" dirty="0" smtClean="0"/>
              <a:t>Began online tool in 2009</a:t>
            </a:r>
          </a:p>
          <a:p>
            <a:pPr marL="1004888" lvl="2"/>
            <a:r>
              <a:rPr lang="en-US" sz="2400" dirty="0" smtClean="0"/>
              <a:t>Added follow-up questions on how services positively impacted</a:t>
            </a:r>
          </a:p>
          <a:p>
            <a:pPr marL="639763" lvl="1"/>
            <a:r>
              <a:rPr lang="en-US" sz="2400" dirty="0" smtClean="0"/>
              <a:t>Current survey includes questions from SPIL</a:t>
            </a:r>
          </a:p>
          <a:p>
            <a:pPr marL="639763" lvl="1"/>
            <a:r>
              <a:rPr lang="en-US" sz="2400" dirty="0" smtClean="0"/>
              <a:t> Use results for statewide distribution for</a:t>
            </a:r>
          </a:p>
          <a:p>
            <a:pPr marL="1004888" lvl="2"/>
            <a:r>
              <a:rPr lang="en-US" sz="2400" dirty="0" smtClean="0"/>
              <a:t>Needs assessment</a:t>
            </a:r>
          </a:p>
          <a:p>
            <a:pPr marL="1004888" lvl="2"/>
            <a:r>
              <a:rPr lang="en-US" sz="2400" dirty="0" smtClean="0"/>
              <a:t>Legislative update</a:t>
            </a:r>
          </a:p>
          <a:p>
            <a:pPr marL="639763" lvl="1"/>
            <a:r>
              <a:rPr lang="en-US" sz="2400" dirty="0" smtClean="0"/>
              <a:t>Individual CIL statistics are provided for each CIL’s use</a:t>
            </a:r>
            <a:endParaRPr lang="en-US" sz="2400" dirty="0" smtClean="0">
              <a:latin typeface="Maiandra GD" panose="020E0502030308020204" pitchFamily="34" charset="0"/>
            </a:endParaRPr>
          </a:p>
        </p:txBody>
      </p:sp>
    </p:spTree>
    <p:extLst>
      <p:ext uri="{BB962C8B-B14F-4D97-AF65-F5344CB8AC3E}">
        <p14:creationId xmlns:p14="http://schemas.microsoft.com/office/powerpoint/2010/main" val="4150079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152400" y="304800"/>
            <a:ext cx="7696200" cy="715963"/>
          </a:xfrm>
        </p:spPr>
        <p:txBody>
          <a:bodyPr/>
          <a:lstStyle/>
          <a:p>
            <a:r>
              <a:rPr lang="en-US" sz="100" dirty="0" smtClean="0">
                <a:solidFill>
                  <a:schemeClr val="bg1"/>
                </a:solidFill>
                <a:effectLst/>
              </a:rPr>
              <a:t>Slide 5 </a:t>
            </a:r>
            <a:r>
              <a:rPr lang="en-US" sz="2800" dirty="0" smtClean="0">
                <a:effectLst/>
              </a:rPr>
              <a:t>Missouri’s IL Outcomes survey </a:t>
            </a:r>
          </a:p>
        </p:txBody>
      </p:sp>
      <p:sp>
        <p:nvSpPr>
          <p:cNvPr id="4100" name="Rectangle 3"/>
          <p:cNvSpPr>
            <a:spLocks noGrp="1" noChangeArrowheads="1"/>
          </p:cNvSpPr>
          <p:nvPr>
            <p:ph sz="half" idx="1"/>
          </p:nvPr>
        </p:nvSpPr>
        <p:spPr>
          <a:xfrm>
            <a:off x="304800" y="1752600"/>
            <a:ext cx="4038600" cy="4724400"/>
          </a:xfrm>
        </p:spPr>
        <p:txBody>
          <a:bodyPr/>
          <a:lstStyle/>
          <a:p>
            <a:pPr marL="114300">
              <a:defRPr/>
            </a:pPr>
            <a:r>
              <a:rPr lang="en-US" sz="2400" dirty="0" smtClean="0"/>
              <a:t>Benefits Advisement</a:t>
            </a:r>
          </a:p>
          <a:p>
            <a:pPr marL="114300">
              <a:defRPr/>
            </a:pPr>
            <a:r>
              <a:rPr lang="en-US" sz="2400" dirty="0" smtClean="0"/>
              <a:t>Employment Advisement</a:t>
            </a:r>
          </a:p>
          <a:p>
            <a:pPr marL="114300">
              <a:defRPr/>
            </a:pPr>
            <a:r>
              <a:rPr lang="en-US" sz="2400" dirty="0" smtClean="0"/>
              <a:t>Home Modification</a:t>
            </a:r>
          </a:p>
          <a:p>
            <a:pPr marL="114300">
              <a:defRPr/>
            </a:pPr>
            <a:r>
              <a:rPr lang="en-US" sz="2400" dirty="0" smtClean="0"/>
              <a:t>Housing Referral or</a:t>
            </a:r>
          </a:p>
          <a:p>
            <a:pPr marL="0" indent="0">
              <a:buFontTx/>
              <a:buNone/>
              <a:defRPr/>
            </a:pPr>
            <a:r>
              <a:rPr lang="en-US" sz="2400" dirty="0"/>
              <a:t> </a:t>
            </a:r>
            <a:r>
              <a:rPr lang="en-US" sz="2400" dirty="0" smtClean="0"/>
              <a:t>   Assistance</a:t>
            </a:r>
          </a:p>
          <a:p>
            <a:pPr marL="114300">
              <a:defRPr/>
            </a:pPr>
            <a:r>
              <a:rPr lang="en-US" sz="2400" dirty="0" smtClean="0"/>
              <a:t>Personal Assistance</a:t>
            </a:r>
          </a:p>
          <a:p>
            <a:pPr marL="0" indent="0">
              <a:buFontTx/>
              <a:buNone/>
              <a:defRPr/>
            </a:pPr>
            <a:r>
              <a:rPr lang="en-US" sz="2400" dirty="0"/>
              <a:t> </a:t>
            </a:r>
            <a:r>
              <a:rPr lang="en-US" sz="2400" dirty="0" smtClean="0"/>
              <a:t>   Services </a:t>
            </a:r>
            <a:r>
              <a:rPr lang="en-US" sz="2400" dirty="0"/>
              <a:t>(PAS)</a:t>
            </a:r>
          </a:p>
          <a:p>
            <a:pPr marL="114300">
              <a:defRPr/>
            </a:pPr>
            <a:r>
              <a:rPr lang="en-US" sz="2400" dirty="0"/>
              <a:t>Technology or Adaptive</a:t>
            </a:r>
          </a:p>
          <a:p>
            <a:pPr marL="0" indent="0">
              <a:buFontTx/>
              <a:buNone/>
              <a:defRPr/>
            </a:pPr>
            <a:r>
              <a:rPr lang="en-US" sz="2400" dirty="0"/>
              <a:t>    </a:t>
            </a:r>
            <a:r>
              <a:rPr lang="en-US" sz="2400" dirty="0" smtClean="0"/>
              <a:t>Equipment</a:t>
            </a:r>
            <a:endParaRPr lang="en-US" sz="2400" dirty="0"/>
          </a:p>
        </p:txBody>
      </p:sp>
      <p:sp>
        <p:nvSpPr>
          <p:cNvPr id="2" name="Content Placeholder 1"/>
          <p:cNvSpPr>
            <a:spLocks noGrp="1"/>
          </p:cNvSpPr>
          <p:nvPr>
            <p:ph sz="half" idx="2"/>
          </p:nvPr>
        </p:nvSpPr>
        <p:spPr>
          <a:xfrm>
            <a:off x="4267200" y="1676400"/>
            <a:ext cx="4953000" cy="4876800"/>
          </a:xfrm>
        </p:spPr>
        <p:txBody>
          <a:bodyPr/>
          <a:lstStyle/>
          <a:p>
            <a:pPr marL="114300">
              <a:defRPr/>
            </a:pPr>
            <a:r>
              <a:rPr lang="en-US" sz="2400" dirty="0" smtClean="0"/>
              <a:t>Youth </a:t>
            </a:r>
            <a:r>
              <a:rPr lang="en-US" sz="2400" dirty="0"/>
              <a:t>Services </a:t>
            </a:r>
            <a:r>
              <a:rPr lang="en-US" sz="2400" dirty="0" smtClean="0"/>
              <a:t>including</a:t>
            </a:r>
          </a:p>
          <a:p>
            <a:pPr marL="0" indent="0">
              <a:buFontTx/>
              <a:buNone/>
              <a:defRPr/>
            </a:pPr>
            <a:r>
              <a:rPr lang="en-US" sz="2400" dirty="0"/>
              <a:t> </a:t>
            </a:r>
            <a:r>
              <a:rPr lang="en-US" sz="2400" dirty="0" smtClean="0"/>
              <a:t>   </a:t>
            </a:r>
            <a:r>
              <a:rPr lang="en-US" sz="2400" dirty="0"/>
              <a:t>Transition from School </a:t>
            </a:r>
            <a:r>
              <a:rPr lang="en-US" sz="2400" dirty="0" smtClean="0"/>
              <a:t>to Work</a:t>
            </a:r>
          </a:p>
          <a:p>
            <a:pPr marL="0" indent="0">
              <a:buFontTx/>
              <a:buNone/>
              <a:defRPr/>
            </a:pPr>
            <a:r>
              <a:rPr lang="en-US" sz="2400" dirty="0"/>
              <a:t> </a:t>
            </a:r>
            <a:r>
              <a:rPr lang="en-US" sz="2400" dirty="0" smtClean="0"/>
              <a:t>   or </a:t>
            </a:r>
            <a:r>
              <a:rPr lang="en-US" sz="2400" dirty="0"/>
              <a:t>IL</a:t>
            </a:r>
          </a:p>
          <a:p>
            <a:pPr marL="114300">
              <a:defRPr/>
            </a:pPr>
            <a:r>
              <a:rPr lang="en-US" sz="2400" dirty="0"/>
              <a:t>Emergency Assistance Services</a:t>
            </a:r>
          </a:p>
          <a:p>
            <a:pPr marL="114300">
              <a:defRPr/>
            </a:pPr>
            <a:r>
              <a:rPr lang="en-US" sz="2400" dirty="0"/>
              <a:t>Institutional Diversion </a:t>
            </a:r>
            <a:r>
              <a:rPr lang="en-US" sz="2400" dirty="0" smtClean="0"/>
              <a:t>or</a:t>
            </a:r>
          </a:p>
          <a:p>
            <a:pPr marL="0" indent="0">
              <a:buFontTx/>
              <a:buNone/>
              <a:defRPr/>
            </a:pPr>
            <a:r>
              <a:rPr lang="en-US" sz="2400" dirty="0"/>
              <a:t> </a:t>
            </a:r>
            <a:r>
              <a:rPr lang="en-US" sz="2400" dirty="0" smtClean="0"/>
              <a:t>   </a:t>
            </a:r>
            <a:r>
              <a:rPr lang="en-US" sz="2400" dirty="0"/>
              <a:t>Nursing Home Transition</a:t>
            </a:r>
          </a:p>
          <a:p>
            <a:pPr marL="114300">
              <a:defRPr/>
            </a:pPr>
            <a:r>
              <a:rPr lang="en-US" sz="2400" dirty="0"/>
              <a:t>Transportation</a:t>
            </a:r>
          </a:p>
          <a:p>
            <a:pPr marL="114300">
              <a:defRPr/>
            </a:pPr>
            <a:r>
              <a:rPr lang="en-US" sz="2400" dirty="0"/>
              <a:t>Training or </a:t>
            </a:r>
            <a:r>
              <a:rPr lang="en-US" sz="2400" dirty="0" smtClean="0"/>
              <a:t>Referral</a:t>
            </a:r>
            <a:endParaRPr lang="en-US" sz="2400" dirty="0"/>
          </a:p>
          <a:p>
            <a:pPr lvl="1">
              <a:defRPr/>
            </a:pPr>
            <a:endParaRPr lang="en-US" dirty="0"/>
          </a:p>
          <a:p>
            <a:pPr lvl="1">
              <a:buFontTx/>
              <a:buNone/>
              <a:defRPr/>
            </a:pPr>
            <a:endParaRPr lang="en-US" dirty="0">
              <a:latin typeface="Maiandra GD" pitchFamily="34" charset="0"/>
            </a:endParaRPr>
          </a:p>
          <a:p>
            <a:pPr>
              <a:defRPr/>
            </a:pPr>
            <a:endParaRPr lang="en-US" sz="2400" dirty="0"/>
          </a:p>
        </p:txBody>
      </p:sp>
      <p:sp>
        <p:nvSpPr>
          <p:cNvPr id="3" name="TextBox 2"/>
          <p:cNvSpPr txBox="1"/>
          <p:nvPr/>
        </p:nvSpPr>
        <p:spPr>
          <a:xfrm>
            <a:off x="152400" y="990600"/>
            <a:ext cx="7924800" cy="461963"/>
          </a:xfrm>
          <a:prstGeom prst="rect">
            <a:avLst/>
          </a:prstGeom>
          <a:noFill/>
        </p:spPr>
        <p:txBody>
          <a:bodyPr>
            <a:spAutoFit/>
          </a:bodyPr>
          <a:lstStyle/>
          <a:p>
            <a:pPr eaLnBrk="1" hangingPunct="1">
              <a:defRPr/>
            </a:pPr>
            <a:r>
              <a:rPr lang="en-US" sz="2400" dirty="0">
                <a:latin typeface="+mn-lt"/>
              </a:rPr>
              <a:t>Covers 15 program services – Four core, plus…</a:t>
            </a:r>
          </a:p>
        </p:txBody>
      </p:sp>
    </p:spTree>
    <p:extLst>
      <p:ext uri="{BB962C8B-B14F-4D97-AF65-F5344CB8AC3E}">
        <p14:creationId xmlns:p14="http://schemas.microsoft.com/office/powerpoint/2010/main" val="367134343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txBox="1">
            <a:spLocks noGrp="1"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defRPr>
            </a:lvl9pPr>
          </a:lstStyle>
          <a:p>
            <a:pPr algn="r" eaLnBrk="1" hangingPunct="1"/>
            <a:fld id="{61D75C9F-F522-468D-95C8-1CC8DDBA30AB}" type="slidenum">
              <a:rPr lang="en-US" sz="800"/>
              <a:pPr algn="r" eaLnBrk="1" hangingPunct="1"/>
              <a:t>6</a:t>
            </a:fld>
            <a:endParaRPr lang="en-US" sz="800"/>
          </a:p>
        </p:txBody>
      </p:sp>
      <p:sp>
        <p:nvSpPr>
          <p:cNvPr id="25603" name="Rectangle 2"/>
          <p:cNvSpPr>
            <a:spLocks noGrp="1" noChangeArrowheads="1"/>
          </p:cNvSpPr>
          <p:nvPr>
            <p:ph type="title"/>
          </p:nvPr>
        </p:nvSpPr>
        <p:spPr/>
        <p:txBody>
          <a:bodyPr/>
          <a:lstStyle/>
          <a:p>
            <a:r>
              <a:rPr lang="en-US" sz="100" dirty="0" smtClean="0">
                <a:solidFill>
                  <a:schemeClr val="bg1"/>
                </a:solidFill>
                <a:effectLst/>
              </a:rPr>
              <a:t>Slide 6 </a:t>
            </a:r>
            <a:r>
              <a:rPr lang="en-US" dirty="0" smtClean="0">
                <a:effectLst/>
              </a:rPr>
              <a:t>Missouri’s IL Outcomes survey</a:t>
            </a:r>
            <a:r>
              <a:rPr lang="en-US" sz="2800" dirty="0" smtClean="0">
                <a:effectLst/>
              </a:rPr>
              <a:t>, cont’d.</a:t>
            </a:r>
          </a:p>
        </p:txBody>
      </p:sp>
      <p:sp>
        <p:nvSpPr>
          <p:cNvPr id="5124" name="Rectangle 3"/>
          <p:cNvSpPr>
            <a:spLocks noGrp="1" noChangeArrowheads="1"/>
          </p:cNvSpPr>
          <p:nvPr>
            <p:ph type="body" idx="1"/>
          </p:nvPr>
        </p:nvSpPr>
        <p:spPr>
          <a:xfrm>
            <a:off x="228600" y="1219200"/>
            <a:ext cx="8839200" cy="4953000"/>
          </a:xfrm>
        </p:spPr>
        <p:txBody>
          <a:bodyPr/>
          <a:lstStyle/>
          <a:p>
            <a:pPr marL="457200" lvl="1" indent="0">
              <a:buFontTx/>
              <a:buNone/>
              <a:defRPr/>
            </a:pPr>
            <a:r>
              <a:rPr lang="en-US" sz="2600" dirty="0" smtClean="0"/>
              <a:t>Additional questions are asked for fulfilling SPIL objectives:</a:t>
            </a:r>
          </a:p>
          <a:p>
            <a:pPr lvl="2">
              <a:defRPr/>
            </a:pPr>
            <a:r>
              <a:rPr lang="en-US" sz="2600" dirty="0" smtClean="0"/>
              <a:t>Voting Habits</a:t>
            </a:r>
          </a:p>
          <a:p>
            <a:pPr lvl="2">
              <a:defRPr/>
            </a:pPr>
            <a:r>
              <a:rPr lang="en-US" sz="2600" dirty="0" smtClean="0"/>
              <a:t>Veteran Status</a:t>
            </a:r>
          </a:p>
          <a:p>
            <a:pPr lvl="2">
              <a:defRPr/>
            </a:pPr>
            <a:r>
              <a:rPr lang="en-US" sz="2600" dirty="0" smtClean="0"/>
              <a:t>Medicaid Eligibility</a:t>
            </a:r>
          </a:p>
          <a:p>
            <a:pPr lvl="2">
              <a:defRPr/>
            </a:pPr>
            <a:r>
              <a:rPr lang="en-US" sz="2600" dirty="0" smtClean="0"/>
              <a:t>Emergency Preparedness</a:t>
            </a:r>
          </a:p>
          <a:p>
            <a:pPr lvl="1">
              <a:defRPr/>
            </a:pPr>
            <a:endParaRPr lang="en-US" sz="2600" dirty="0" smtClean="0"/>
          </a:p>
        </p:txBody>
      </p:sp>
    </p:spTree>
    <p:extLst>
      <p:ext uri="{BB962C8B-B14F-4D97-AF65-F5344CB8AC3E}">
        <p14:creationId xmlns:p14="http://schemas.microsoft.com/office/powerpoint/2010/main" val="188451451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6"/>
          <p:cNvSpPr txBox="1">
            <a:spLocks noGrp="1"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defRPr>
            </a:lvl9pPr>
          </a:lstStyle>
          <a:p>
            <a:pPr algn="r" eaLnBrk="1" hangingPunct="1"/>
            <a:fld id="{BAECC2B1-14EE-4C76-8A00-3BFB4C6B4E78}" type="slidenum">
              <a:rPr lang="en-US" sz="800"/>
              <a:pPr algn="r" eaLnBrk="1" hangingPunct="1"/>
              <a:t>7</a:t>
            </a:fld>
            <a:endParaRPr lang="en-US" sz="800"/>
          </a:p>
        </p:txBody>
      </p:sp>
      <p:sp>
        <p:nvSpPr>
          <p:cNvPr id="26627" name="Rectangle 3"/>
          <p:cNvSpPr>
            <a:spLocks noGrp="1" noChangeArrowheads="1"/>
          </p:cNvSpPr>
          <p:nvPr>
            <p:ph type="body" idx="1"/>
          </p:nvPr>
        </p:nvSpPr>
        <p:spPr/>
        <p:txBody>
          <a:bodyPr/>
          <a:lstStyle/>
          <a:p>
            <a:r>
              <a:rPr lang="en-US" smtClean="0"/>
              <a:t>CILs contact consumers by phone or in person</a:t>
            </a:r>
            <a:br>
              <a:rPr lang="en-US" smtClean="0"/>
            </a:br>
            <a:endParaRPr lang="en-US" smtClean="0"/>
          </a:p>
          <a:p>
            <a:r>
              <a:rPr lang="en-US" smtClean="0"/>
              <a:t>CILs must contact 20% of active IL caseload receiving services in current Federal Fiscal Year</a:t>
            </a:r>
            <a:br>
              <a:rPr lang="en-US" smtClean="0"/>
            </a:br>
            <a:endParaRPr lang="en-US" smtClean="0"/>
          </a:p>
          <a:p>
            <a:r>
              <a:rPr lang="en-US" smtClean="0"/>
              <a:t>Deadline is November 15 of each year in order to have results for next Legislative session</a:t>
            </a:r>
          </a:p>
        </p:txBody>
      </p:sp>
      <p:sp>
        <p:nvSpPr>
          <p:cNvPr id="26628" name="Title 4"/>
          <p:cNvSpPr>
            <a:spLocks noGrp="1"/>
          </p:cNvSpPr>
          <p:nvPr>
            <p:ph type="title"/>
          </p:nvPr>
        </p:nvSpPr>
        <p:spPr>
          <a:xfrm>
            <a:off x="228600" y="304800"/>
            <a:ext cx="7696200" cy="792162"/>
          </a:xfrm>
        </p:spPr>
        <p:txBody>
          <a:bodyPr/>
          <a:lstStyle/>
          <a:p>
            <a:r>
              <a:rPr lang="en-US" sz="100" dirty="0" smtClean="0">
                <a:solidFill>
                  <a:schemeClr val="bg1"/>
                </a:solidFill>
                <a:effectLst/>
              </a:rPr>
              <a:t>Slide 7 </a:t>
            </a:r>
            <a:r>
              <a:rPr lang="en-US" dirty="0" smtClean="0">
                <a:effectLst/>
              </a:rPr>
              <a:t>Requirements for IL Outcomes survey</a:t>
            </a:r>
          </a:p>
        </p:txBody>
      </p:sp>
    </p:spTree>
    <p:extLst>
      <p:ext uri="{BB962C8B-B14F-4D97-AF65-F5344CB8AC3E}">
        <p14:creationId xmlns:p14="http://schemas.microsoft.com/office/powerpoint/2010/main" val="203614122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52400" y="152400"/>
            <a:ext cx="8763000" cy="715963"/>
          </a:xfrm>
        </p:spPr>
        <p:txBody>
          <a:bodyPr/>
          <a:lstStyle/>
          <a:p>
            <a:r>
              <a:rPr lang="en-US" sz="100" dirty="0" smtClean="0">
                <a:solidFill>
                  <a:schemeClr val="bg1"/>
                </a:solidFill>
                <a:effectLst/>
              </a:rPr>
              <a:t>Slide 8 </a:t>
            </a:r>
            <a:r>
              <a:rPr lang="en-US" sz="2800" dirty="0" smtClean="0">
                <a:effectLst/>
              </a:rPr>
              <a:t>Sample of Missouri survey tool questions</a:t>
            </a:r>
          </a:p>
        </p:txBody>
      </p:sp>
      <p:sp>
        <p:nvSpPr>
          <p:cNvPr id="3" name="Content Placeholder 2"/>
          <p:cNvSpPr>
            <a:spLocks noGrp="1"/>
          </p:cNvSpPr>
          <p:nvPr>
            <p:ph idx="1"/>
          </p:nvPr>
        </p:nvSpPr>
        <p:spPr>
          <a:xfrm>
            <a:off x="381000" y="990600"/>
            <a:ext cx="8534400" cy="4876800"/>
          </a:xfrm>
        </p:spPr>
        <p:txBody>
          <a:bodyPr/>
          <a:lstStyle/>
          <a:p>
            <a:pPr marL="0" indent="0">
              <a:buFontTx/>
              <a:buNone/>
              <a:defRPr/>
            </a:pPr>
            <a:r>
              <a:rPr lang="en-US" sz="2600" dirty="0" smtClean="0"/>
              <a:t>Information Questions</a:t>
            </a:r>
          </a:p>
          <a:p>
            <a:pPr>
              <a:defRPr/>
            </a:pPr>
            <a:r>
              <a:rPr lang="en-US" sz="2400" dirty="0" smtClean="0"/>
              <a:t>Are you a United States Veteran?</a:t>
            </a:r>
          </a:p>
          <a:p>
            <a:pPr marL="0" indent="0">
              <a:buFontTx/>
              <a:buNone/>
              <a:defRPr/>
            </a:pPr>
            <a:r>
              <a:rPr lang="en-US" sz="2400" dirty="0" smtClean="0"/>
              <a:t>	 □ yes</a:t>
            </a:r>
          </a:p>
          <a:p>
            <a:pPr marL="0" indent="0">
              <a:buFontTx/>
              <a:buNone/>
              <a:defRPr/>
            </a:pPr>
            <a:r>
              <a:rPr lang="en-US" sz="2400" dirty="0"/>
              <a:t> </a:t>
            </a:r>
            <a:r>
              <a:rPr lang="en-US" sz="2400" dirty="0" smtClean="0"/>
              <a:t>          □ no</a:t>
            </a:r>
          </a:p>
          <a:p>
            <a:pPr>
              <a:defRPr/>
            </a:pPr>
            <a:r>
              <a:rPr lang="en-US" sz="2400" dirty="0" smtClean="0"/>
              <a:t>Are you eligible for Missouri Medicaid?</a:t>
            </a:r>
          </a:p>
          <a:p>
            <a:pPr marL="0" indent="0">
              <a:buFontTx/>
              <a:buNone/>
              <a:defRPr/>
            </a:pPr>
            <a:r>
              <a:rPr lang="en-US" sz="2400" dirty="0"/>
              <a:t>	</a:t>
            </a:r>
            <a:r>
              <a:rPr lang="en-US" sz="2400" dirty="0" smtClean="0"/>
              <a:t>□ yes</a:t>
            </a:r>
          </a:p>
          <a:p>
            <a:pPr marL="0" indent="0">
              <a:buFontTx/>
              <a:buNone/>
              <a:defRPr/>
            </a:pPr>
            <a:r>
              <a:rPr lang="en-US" sz="2400" dirty="0" smtClean="0"/>
              <a:t>          □ no</a:t>
            </a:r>
          </a:p>
          <a:p>
            <a:pPr marL="0" indent="0">
              <a:buFontTx/>
              <a:buNone/>
              <a:defRPr/>
            </a:pPr>
            <a:r>
              <a:rPr lang="en-US" sz="2600" dirty="0" smtClean="0"/>
              <a:t>Voter Status</a:t>
            </a:r>
          </a:p>
          <a:p>
            <a:pPr>
              <a:defRPr/>
            </a:pPr>
            <a:r>
              <a:rPr lang="en-US" sz="2400" dirty="0" smtClean="0"/>
              <a:t>Are you a registered voter?</a:t>
            </a:r>
          </a:p>
          <a:p>
            <a:pPr marL="400050" lvl="1" indent="0">
              <a:buFontTx/>
              <a:buNone/>
              <a:defRPr/>
            </a:pPr>
            <a:r>
              <a:rPr lang="en-US" sz="2400" dirty="0" smtClean="0"/>
              <a:t>      □ </a:t>
            </a:r>
            <a:r>
              <a:rPr lang="en-US" sz="2400" dirty="0"/>
              <a:t>yes</a:t>
            </a:r>
          </a:p>
          <a:p>
            <a:pPr marL="0" indent="0">
              <a:buFontTx/>
              <a:buNone/>
              <a:defRPr/>
            </a:pPr>
            <a:r>
              <a:rPr lang="en-US" sz="2400" dirty="0"/>
              <a:t>          □ no</a:t>
            </a:r>
          </a:p>
          <a:p>
            <a:pPr marL="0" indent="0">
              <a:buFontTx/>
              <a:buNone/>
              <a:defRPr/>
            </a:pPr>
            <a:endParaRPr lang="en-US" dirty="0"/>
          </a:p>
        </p:txBody>
      </p:sp>
    </p:spTree>
    <p:extLst>
      <p:ext uri="{BB962C8B-B14F-4D97-AF65-F5344CB8AC3E}">
        <p14:creationId xmlns:p14="http://schemas.microsoft.com/office/powerpoint/2010/main" val="44737411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52400" y="304800"/>
            <a:ext cx="8763000" cy="715963"/>
          </a:xfrm>
        </p:spPr>
        <p:txBody>
          <a:bodyPr/>
          <a:lstStyle/>
          <a:p>
            <a:r>
              <a:rPr lang="en-US" sz="100" dirty="0" smtClean="0">
                <a:solidFill>
                  <a:schemeClr val="bg1"/>
                </a:solidFill>
                <a:effectLst/>
              </a:rPr>
              <a:t>Slide 9 </a:t>
            </a:r>
            <a:r>
              <a:rPr lang="en-US" sz="2800" dirty="0" smtClean="0">
                <a:effectLst/>
              </a:rPr>
              <a:t>Sample of Missouri survey tool questions, </a:t>
            </a:r>
            <a:r>
              <a:rPr lang="en-US" sz="2400" dirty="0" smtClean="0">
                <a:effectLst/>
              </a:rPr>
              <a:t>cont’d.</a:t>
            </a:r>
          </a:p>
        </p:txBody>
      </p:sp>
      <p:sp>
        <p:nvSpPr>
          <p:cNvPr id="3" name="Content Placeholder 2"/>
          <p:cNvSpPr>
            <a:spLocks noGrp="1"/>
          </p:cNvSpPr>
          <p:nvPr>
            <p:ph idx="1"/>
          </p:nvPr>
        </p:nvSpPr>
        <p:spPr>
          <a:xfrm>
            <a:off x="490538" y="1270000"/>
            <a:ext cx="8534400" cy="4876800"/>
          </a:xfrm>
        </p:spPr>
        <p:txBody>
          <a:bodyPr/>
          <a:lstStyle/>
          <a:p>
            <a:pPr marL="0" indent="0">
              <a:buFontTx/>
              <a:buNone/>
              <a:defRPr/>
            </a:pPr>
            <a:r>
              <a:rPr lang="en-US" sz="2600" dirty="0" smtClean="0"/>
              <a:t>Advocacy</a:t>
            </a:r>
          </a:p>
          <a:p>
            <a:pPr>
              <a:defRPr/>
            </a:pPr>
            <a:r>
              <a:rPr lang="en-US" sz="2400" dirty="0" smtClean="0"/>
              <a:t>Did you receive any advocacy services?</a:t>
            </a:r>
          </a:p>
          <a:p>
            <a:pPr marL="800100" lvl="2" indent="0">
              <a:buFontTx/>
              <a:buNone/>
              <a:defRPr/>
            </a:pPr>
            <a:r>
              <a:rPr lang="en-US" sz="2400" dirty="0" smtClean="0"/>
              <a:t>□ yes</a:t>
            </a:r>
          </a:p>
          <a:p>
            <a:pPr marL="0" indent="0">
              <a:buFontTx/>
              <a:buNone/>
              <a:defRPr/>
            </a:pPr>
            <a:r>
              <a:rPr lang="en-US" sz="2400" dirty="0" smtClean="0"/>
              <a:t>        </a:t>
            </a:r>
            <a:r>
              <a:rPr lang="en-US" sz="2400" dirty="0"/>
              <a:t>□ no</a:t>
            </a:r>
          </a:p>
          <a:p>
            <a:pPr>
              <a:defRPr/>
            </a:pPr>
            <a:r>
              <a:rPr lang="en-US" sz="2400" dirty="0" smtClean="0"/>
              <a:t>Assistance and/or representation in obtaining access to benefits, services, and programs to which a consumer may be entitled.</a:t>
            </a:r>
          </a:p>
          <a:p>
            <a:pPr marL="0" indent="0">
              <a:buFontTx/>
              <a:buNone/>
              <a:defRPr/>
            </a:pPr>
            <a:r>
              <a:rPr lang="en-US" sz="2400" dirty="0" smtClean="0"/>
              <a:t>        □ yes</a:t>
            </a:r>
          </a:p>
          <a:p>
            <a:pPr marL="0" indent="0">
              <a:buFontTx/>
              <a:buNone/>
              <a:defRPr/>
            </a:pPr>
            <a:r>
              <a:rPr lang="en-US" sz="2400" dirty="0" smtClean="0"/>
              <a:t>        □ no</a:t>
            </a:r>
          </a:p>
          <a:p>
            <a:pPr marL="0" indent="0">
              <a:buFontTx/>
              <a:buNone/>
              <a:defRPr/>
            </a:pPr>
            <a:endParaRPr lang="en-US" sz="2000" dirty="0"/>
          </a:p>
        </p:txBody>
      </p:sp>
    </p:spTree>
    <p:extLst>
      <p:ext uri="{BB962C8B-B14F-4D97-AF65-F5344CB8AC3E}">
        <p14:creationId xmlns:p14="http://schemas.microsoft.com/office/powerpoint/2010/main" val="331363825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9207</TotalTime>
  <Words>1368</Words>
  <Application>Microsoft Office PowerPoint</Application>
  <PresentationFormat>On-screen Show (4:3)</PresentationFormat>
  <Paragraphs>285</Paragraphs>
  <Slides>36</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ＭＳ Ｐゴシック</vt:lpstr>
      <vt:lpstr>Arial</vt:lpstr>
      <vt:lpstr>Arial Rounded MT Bold</vt:lpstr>
      <vt:lpstr>Maiandra GD</vt:lpstr>
      <vt:lpstr>Tahoma</vt:lpstr>
      <vt:lpstr>Default Design</vt:lpstr>
      <vt:lpstr>PowerPoint Presentation</vt:lpstr>
      <vt:lpstr>Slide 2 You will learn…</vt:lpstr>
      <vt:lpstr>Slide 3 Overview of Missouri IL Outcomes model</vt:lpstr>
      <vt:lpstr>Slide 4 History of Missouri IL Outcomes survey</vt:lpstr>
      <vt:lpstr>Slide 5 Missouri’s IL Outcomes survey </vt:lpstr>
      <vt:lpstr>Slide 6 Missouri’s IL Outcomes survey, cont’d.</vt:lpstr>
      <vt:lpstr>Slide 7 Requirements for IL Outcomes survey</vt:lpstr>
      <vt:lpstr>Slide 8 Sample of Missouri survey tool questions</vt:lpstr>
      <vt:lpstr>Slide 9 Sample of Missouri survey tool questions, cont’d.</vt:lpstr>
      <vt:lpstr>Slide 10 Sample of Missouri survey tool questions, cont’d. 2</vt:lpstr>
      <vt:lpstr>Slide 11 Sample of Missouri survey tool questions, cont’d. 3</vt:lpstr>
      <vt:lpstr>Slide 12 Statewide Report</vt:lpstr>
      <vt:lpstr>Slide 13 Statistical Information</vt:lpstr>
      <vt:lpstr>Slide 14 Questions and Answers</vt:lpstr>
      <vt:lpstr>Slide 15 Missouri Links and Contact Information</vt:lpstr>
      <vt:lpstr>Slide 16 Overview of West Virginia model</vt:lpstr>
      <vt:lpstr>Slide 17 The West Virginia Story Includes</vt:lpstr>
      <vt:lpstr>Slide 18 History of Efforts in West Virginia</vt:lpstr>
      <vt:lpstr>Slide 19 How Tool was Developed</vt:lpstr>
      <vt:lpstr>Slide 20 Survey Form – double sided single sheet</vt:lpstr>
      <vt:lpstr>Slide 21 Survey Form Back</vt:lpstr>
      <vt:lpstr>Slide 22 Refined Process</vt:lpstr>
      <vt:lpstr>Slide 23 Coding of Surveys</vt:lpstr>
      <vt:lpstr>Slide 24 Incentives to Respond</vt:lpstr>
      <vt:lpstr>Slide 25 How Data is Compiled</vt:lpstr>
      <vt:lpstr>Slide 26 Coverage by County</vt:lpstr>
      <vt:lpstr>Slide 27 Type of Program</vt:lpstr>
      <vt:lpstr>Slide 28 Type of Disability</vt:lpstr>
      <vt:lpstr>Slide 29 Validity of Data</vt:lpstr>
      <vt:lpstr>Slide 30 Variables Considered</vt:lpstr>
      <vt:lpstr>Slide 31 How is Data Used?</vt:lpstr>
      <vt:lpstr>Slide 32 Our Plans from Here</vt:lpstr>
      <vt:lpstr>Slide 33 Questions and Answers</vt:lpstr>
      <vt:lpstr>Slide 34 West Virginia Links and Contact Information</vt:lpstr>
      <vt:lpstr>Slide 35 Wrap Up and Evaluation</vt:lpstr>
      <vt:lpstr>Slide 36 SILC-NET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Eubanks, Carol</cp:lastModifiedBy>
  <cp:revision>255</cp:revision>
  <cp:lastPrinted>2013-09-04T11:19:28Z</cp:lastPrinted>
  <dcterms:created xsi:type="dcterms:W3CDTF">2012-08-02T01:10:30Z</dcterms:created>
  <dcterms:modified xsi:type="dcterms:W3CDTF">2013-09-04T16:30:40Z</dcterms:modified>
</cp:coreProperties>
</file>