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611" r:id="rId2"/>
    <p:sldId id="628" r:id="rId3"/>
    <p:sldId id="630" r:id="rId4"/>
    <p:sldId id="569" r:id="rId5"/>
    <p:sldId id="596" r:id="rId6"/>
    <p:sldId id="597" r:id="rId7"/>
    <p:sldId id="619" r:id="rId8"/>
    <p:sldId id="598" r:id="rId9"/>
    <p:sldId id="599" r:id="rId10"/>
    <p:sldId id="620" r:id="rId11"/>
    <p:sldId id="600" r:id="rId12"/>
    <p:sldId id="601" r:id="rId13"/>
    <p:sldId id="627" r:id="rId14"/>
    <p:sldId id="615" r:id="rId15"/>
    <p:sldId id="602" r:id="rId16"/>
    <p:sldId id="621" r:id="rId17"/>
    <p:sldId id="584" r:id="rId18"/>
    <p:sldId id="622" r:id="rId19"/>
    <p:sldId id="585" r:id="rId20"/>
    <p:sldId id="623" r:id="rId21"/>
    <p:sldId id="613" r:id="rId22"/>
    <p:sldId id="624" r:id="rId23"/>
    <p:sldId id="629" r:id="rId24"/>
    <p:sldId id="616" r:id="rId25"/>
    <p:sldId id="612" r:id="rId26"/>
    <p:sldId id="625" r:id="rId27"/>
    <p:sldId id="614" r:id="rId28"/>
    <p:sldId id="617" r:id="rId29"/>
    <p:sldId id="626" r:id="rId30"/>
    <p:sldId id="618" r:id="rId31"/>
    <p:sldId id="581" r:id="rId32"/>
    <p:sldId id="578" r:id="rId33"/>
    <p:sldId id="579" r:id="rId34"/>
    <p:sldId id="580" r:id="rId3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A50021"/>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644" autoAdjust="0"/>
    <p:restoredTop sz="96305" autoAdjust="0"/>
  </p:normalViewPr>
  <p:slideViewPr>
    <p:cSldViewPr>
      <p:cViewPr varScale="1">
        <p:scale>
          <a:sx n="68" d="100"/>
          <a:sy n="68" d="100"/>
        </p:scale>
        <p:origin x="62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p:cViewPr varScale="1">
        <p:scale>
          <a:sx n="55" d="100"/>
          <a:sy n="55" d="100"/>
        </p:scale>
        <p:origin x="-1806"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vl1pPr>
          </a:lstStyle>
          <a:p>
            <a:pPr>
              <a:defRPr/>
            </a:pPr>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vl1pPr>
          </a:lstStyle>
          <a:p>
            <a:pPr>
              <a:defRPr/>
            </a:pPr>
            <a:fld id="{483B9E88-E598-4BCF-ADED-8C7C30D93124}" type="datetimeFigureOut">
              <a:rPr lang="en-US"/>
              <a:pPr>
                <a:defRPr/>
              </a:pPr>
              <a:t>10/29/2013</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vl1pPr>
          </a:lstStyle>
          <a:p>
            <a:pPr>
              <a:defRPr/>
            </a:pPr>
            <a:fld id="{289450F6-47C0-44C4-85E6-E01120A4520D}" type="slidenum">
              <a:rPr lang="en-US"/>
              <a:pPr>
                <a:defRPr/>
              </a:pPr>
              <a:t>‹#›</a:t>
            </a:fld>
            <a:endParaRPr lang="en-US" dirty="0"/>
          </a:p>
        </p:txBody>
      </p:sp>
    </p:spTree>
    <p:extLst>
      <p:ext uri="{BB962C8B-B14F-4D97-AF65-F5344CB8AC3E}">
        <p14:creationId xmlns:p14="http://schemas.microsoft.com/office/powerpoint/2010/main" val="204547588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pPr>
              <a:defRPr/>
            </a:pPr>
            <a:endParaRPr lang="en-US" dirty="0"/>
          </a:p>
        </p:txBody>
      </p:sp>
      <p:sp>
        <p:nvSpPr>
          <p:cNvPr id="2662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pPr>
              <a:defRPr/>
            </a:pPr>
            <a:endParaRPr lang="en-US" dirty="0"/>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pPr>
              <a:defRPr/>
            </a:pPr>
            <a:endParaRPr lang="en-US" dirty="0"/>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pPr>
              <a:defRPr/>
            </a:pPr>
            <a:fld id="{206A3BA0-9DA0-4552-95A7-28AD8FB01059}" type="slidenum">
              <a:rPr lang="en-US"/>
              <a:pPr>
                <a:defRPr/>
              </a:pPr>
              <a:t>‹#›</a:t>
            </a:fld>
            <a:endParaRPr lang="en-US" dirty="0"/>
          </a:p>
        </p:txBody>
      </p:sp>
    </p:spTree>
    <p:extLst>
      <p:ext uri="{BB962C8B-B14F-4D97-AF65-F5344CB8AC3E}">
        <p14:creationId xmlns:p14="http://schemas.microsoft.com/office/powerpoint/2010/main" val="326285476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229428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4301641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1424214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0959651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7293452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4382416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7653777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3347115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8244990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1238926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363582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9236093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783864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7111532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lstStyle/>
          <a:p>
            <a:endParaRPr lang="en-US" dirty="0" smtClean="0"/>
          </a:p>
        </p:txBody>
      </p:sp>
      <p:sp>
        <p:nvSpPr>
          <p:cNvPr id="93188" name="Slide Number Placeholder 3"/>
          <p:cNvSpPr txBox="1">
            <a:spLocks noGrp="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algn="r" eaLnBrk="1" hangingPunct="1"/>
            <a:fld id="{F657DB1F-813D-429F-9955-2EA0FBD8E09B}" type="slidenum">
              <a:rPr lang="en-US" sz="1200">
                <a:cs typeface="Arial" charset="0"/>
              </a:rPr>
              <a:pPr algn="r" eaLnBrk="1" hangingPunct="1"/>
              <a:t>31</a:t>
            </a:fld>
            <a:endParaRPr lang="en-US" sz="1200" dirty="0">
              <a:cs typeface="Arial" charset="0"/>
            </a:endParaRPr>
          </a:p>
        </p:txBody>
      </p:sp>
    </p:spTree>
    <p:extLst>
      <p:ext uri="{BB962C8B-B14F-4D97-AF65-F5344CB8AC3E}">
        <p14:creationId xmlns:p14="http://schemas.microsoft.com/office/powerpoint/2010/main" val="32691818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40372737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lstStyle/>
          <a:p>
            <a:endParaRPr lang="en-US" dirty="0" smtClean="0"/>
          </a:p>
        </p:txBody>
      </p:sp>
    </p:spTree>
    <p:extLst>
      <p:ext uri="{BB962C8B-B14F-4D97-AF65-F5344CB8AC3E}">
        <p14:creationId xmlns:p14="http://schemas.microsoft.com/office/powerpoint/2010/main" val="24490934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544489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821501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562009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515331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2491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4889287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9940991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8379398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6E69643-8B5E-4756-AD0C-D9684FAE0453}" type="slidenum">
              <a:rPr lang="en-US"/>
              <a:pPr>
                <a:defRPr/>
              </a:pPr>
              <a:t>‹#›</a:t>
            </a:fld>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extLst>
      <p:ext uri="{BB962C8B-B14F-4D97-AF65-F5344CB8AC3E}">
        <p14:creationId xmlns:p14="http://schemas.microsoft.com/office/powerpoint/2010/main" val="3337077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2AE2DBC-AF95-4664-9381-FC267726E730}" type="slidenum">
              <a:rPr lang="en-US"/>
              <a:pPr>
                <a:defRPr/>
              </a:pPr>
              <a:t>‹#›</a:t>
            </a:fld>
            <a:endParaRPr lang="en-US" dirty="0"/>
          </a:p>
        </p:txBody>
      </p:sp>
    </p:spTree>
    <p:extLst>
      <p:ext uri="{BB962C8B-B14F-4D97-AF65-F5344CB8AC3E}">
        <p14:creationId xmlns:p14="http://schemas.microsoft.com/office/powerpoint/2010/main" val="3087550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4638"/>
            <a:ext cx="2171700" cy="5973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362700" cy="5973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D40BF896-C933-487C-ABE6-8A6F554BAA00}" type="slidenum">
              <a:rPr lang="en-US"/>
              <a:pPr>
                <a:defRPr/>
              </a:pPr>
              <a:t>‹#›</a:t>
            </a:fld>
            <a:endParaRPr lang="en-US" dirty="0"/>
          </a:p>
        </p:txBody>
      </p:sp>
    </p:spTree>
    <p:extLst>
      <p:ext uri="{BB962C8B-B14F-4D97-AF65-F5344CB8AC3E}">
        <p14:creationId xmlns:p14="http://schemas.microsoft.com/office/powerpoint/2010/main" val="2015837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400"/>
            </a:lvl1pPr>
            <a:lvl2pPr>
              <a:defRPr sz="20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82315A20-D2F1-44BE-8F77-A97DD78F1A16}" type="slidenum">
              <a:rPr lang="en-US"/>
              <a:pPr>
                <a:defRPr/>
              </a:pPr>
              <a:t>‹#›</a:t>
            </a:fld>
            <a:endParaRPr lang="en-US" dirty="0"/>
          </a:p>
        </p:txBody>
      </p:sp>
    </p:spTree>
    <p:extLst>
      <p:ext uri="{BB962C8B-B14F-4D97-AF65-F5344CB8AC3E}">
        <p14:creationId xmlns:p14="http://schemas.microsoft.com/office/powerpoint/2010/main" val="3452688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E469BE55-450C-4996-A30B-0152C2B21A5D}" type="slidenum">
              <a:rPr lang="en-US"/>
              <a:pPr>
                <a:defRPr/>
              </a:pPr>
              <a:t>‹#›</a:t>
            </a:fld>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extLst>
      <p:ext uri="{BB962C8B-B14F-4D97-AF65-F5344CB8AC3E}">
        <p14:creationId xmlns:p14="http://schemas.microsoft.com/office/powerpoint/2010/main" val="2285424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DEDBD5B2-126F-4B80-8D05-7A5E3DC0D259}" type="slidenum">
              <a:rPr lang="en-US"/>
              <a:pPr>
                <a:defRPr/>
              </a:pPr>
              <a:t>‹#›</a:t>
            </a:fld>
            <a:endParaRPr lang="en-US" dirty="0"/>
          </a:p>
        </p:txBody>
      </p:sp>
    </p:spTree>
    <p:extLst>
      <p:ext uri="{BB962C8B-B14F-4D97-AF65-F5344CB8AC3E}">
        <p14:creationId xmlns:p14="http://schemas.microsoft.com/office/powerpoint/2010/main" val="2212251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FEF77B2A-1154-4BE9-9284-A4F1AF61D81F}" type="slidenum">
              <a:rPr lang="en-US"/>
              <a:pPr>
                <a:defRPr/>
              </a:pPr>
              <a:t>‹#›</a:t>
            </a:fld>
            <a:endParaRPr lang="en-US" dirty="0"/>
          </a:p>
        </p:txBody>
      </p:sp>
    </p:spTree>
    <p:extLst>
      <p:ext uri="{BB962C8B-B14F-4D97-AF65-F5344CB8AC3E}">
        <p14:creationId xmlns:p14="http://schemas.microsoft.com/office/powerpoint/2010/main" val="2476956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340A8EBC-933A-4A3A-AB4C-2F4B78D988A3}" type="slidenum">
              <a:rPr lang="en-US"/>
              <a:pPr>
                <a:defRPr/>
              </a:pPr>
              <a:t>‹#›</a:t>
            </a:fld>
            <a:endParaRPr lang="en-US" dirty="0"/>
          </a:p>
        </p:txBody>
      </p:sp>
    </p:spTree>
    <p:extLst>
      <p:ext uri="{BB962C8B-B14F-4D97-AF65-F5344CB8AC3E}">
        <p14:creationId xmlns:p14="http://schemas.microsoft.com/office/powerpoint/2010/main" val="4126210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587243C9-B22C-41A5-8134-CEAE757F6A0F}" type="slidenum">
              <a:rPr lang="en-US"/>
              <a:pPr>
                <a:defRPr/>
              </a:pPr>
              <a:t>‹#›</a:t>
            </a:fld>
            <a:endParaRPr lang="en-US" dirty="0"/>
          </a:p>
        </p:txBody>
      </p:sp>
    </p:spTree>
    <p:extLst>
      <p:ext uri="{BB962C8B-B14F-4D97-AF65-F5344CB8AC3E}">
        <p14:creationId xmlns:p14="http://schemas.microsoft.com/office/powerpoint/2010/main" val="3638289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1440216-4205-4591-B31E-101650D59227}" type="slidenum">
              <a:rPr lang="en-US"/>
              <a:pPr>
                <a:defRPr/>
              </a:pPr>
              <a:t>‹#›</a:t>
            </a:fld>
            <a:endParaRPr lang="en-US" dirty="0"/>
          </a:p>
        </p:txBody>
      </p:sp>
    </p:spTree>
    <p:extLst>
      <p:ext uri="{BB962C8B-B14F-4D97-AF65-F5344CB8AC3E}">
        <p14:creationId xmlns:p14="http://schemas.microsoft.com/office/powerpoint/2010/main" val="2682130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73DFFC05-461B-4BA7-85CE-588376208049}" type="slidenum">
              <a:rPr lang="en-US"/>
              <a:pPr>
                <a:defRPr/>
              </a:pPr>
              <a:t>‹#›</a:t>
            </a:fld>
            <a:endParaRPr lang="en-US" dirty="0"/>
          </a:p>
        </p:txBody>
      </p:sp>
    </p:spTree>
    <p:extLst>
      <p:ext uri="{BB962C8B-B14F-4D97-AF65-F5344CB8AC3E}">
        <p14:creationId xmlns:p14="http://schemas.microsoft.com/office/powerpoint/2010/main" val="3483353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b="1"/>
            </a:lvl1pPr>
          </a:lstStyle>
          <a:p>
            <a:pPr>
              <a:defRPr/>
            </a:pPr>
            <a:fld id="{B4BC9363-572C-4ED0-A9E0-CA10B9AD580E}" type="slidenum">
              <a:rPr lang="en-US"/>
              <a:pPr>
                <a:defRPr/>
              </a:pPr>
              <a:t>‹#›</a:t>
            </a:fld>
            <a:endParaRPr lang="en-US" dirty="0"/>
          </a:p>
        </p:txBody>
      </p:sp>
      <p:pic>
        <p:nvPicPr>
          <p:cNvPr id="6" name="Picture 5"/>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mailto:bradw@nysilc.org"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vovici.com/wsb.dll/s/12291g54341"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228600" y="1524000"/>
            <a:ext cx="8686800" cy="4572000"/>
          </a:xfrm>
        </p:spPr>
        <p:txBody>
          <a:bodyPr/>
          <a:lstStyle/>
          <a:p>
            <a:r>
              <a:rPr lang="en-US" b="1" dirty="0">
                <a:solidFill>
                  <a:schemeClr val="accent6"/>
                </a:solidFill>
                <a:latin typeface="+mj-lt"/>
              </a:rPr>
              <a:t>Effective Statewide Outreach: One State's Collaborative Approach for CILs and the SILC, Part 1: Statewide Needs Assessment</a:t>
            </a:r>
            <a:endParaRPr lang="en-US" sz="700" dirty="0">
              <a:solidFill>
                <a:schemeClr val="accent6"/>
              </a:solidFill>
              <a:latin typeface="+mj-lt"/>
            </a:endParaRPr>
          </a:p>
          <a:p>
            <a:endParaRPr lang="en-US" sz="1400" dirty="0" smtClean="0">
              <a:solidFill>
                <a:schemeClr val="accent2"/>
              </a:solidFill>
              <a:latin typeface="Arial Rounded MT Bold" pitchFamily="34" charset="0"/>
            </a:endParaRPr>
          </a:p>
          <a:p>
            <a:r>
              <a:rPr lang="en-US" dirty="0" smtClean="0">
                <a:solidFill>
                  <a:schemeClr val="accent2"/>
                </a:solidFill>
                <a:latin typeface="Arial Rounded MT Bold" pitchFamily="34" charset="0"/>
              </a:rPr>
              <a:t>September 26, </a:t>
            </a:r>
            <a:r>
              <a:rPr lang="en-US" dirty="0">
                <a:solidFill>
                  <a:schemeClr val="accent2"/>
                </a:solidFill>
                <a:latin typeface="Arial Rounded MT Bold" pitchFamily="34" charset="0"/>
              </a:rPr>
              <a:t>2013</a:t>
            </a:r>
          </a:p>
          <a:p>
            <a:r>
              <a:rPr lang="en-US" dirty="0">
                <a:solidFill>
                  <a:schemeClr val="accent2"/>
                </a:solidFill>
                <a:latin typeface="Arial Rounded MT Bold" pitchFamily="34" charset="0"/>
              </a:rPr>
              <a:t>3:00 PM – 4:30 PM EDT</a:t>
            </a:r>
          </a:p>
          <a:p>
            <a:endParaRPr lang="en-US" sz="700" i="1" dirty="0">
              <a:solidFill>
                <a:schemeClr val="accent2"/>
              </a:solidFill>
              <a:latin typeface="Arial Rounded MT Bold" pitchFamily="34" charset="0"/>
            </a:endParaRPr>
          </a:p>
          <a:p>
            <a:r>
              <a:rPr lang="en-US" i="1" dirty="0" smtClean="0">
                <a:solidFill>
                  <a:schemeClr val="accent2"/>
                </a:solidFill>
                <a:latin typeface="Arial Rounded MT Bold" pitchFamily="34" charset="0"/>
              </a:rPr>
              <a:t>Presenter:</a:t>
            </a:r>
            <a:endParaRPr lang="en-US" i="1" dirty="0">
              <a:solidFill>
                <a:schemeClr val="accent2"/>
              </a:solidFill>
              <a:latin typeface="Arial Rounded MT Bold" pitchFamily="34" charset="0"/>
            </a:endParaRPr>
          </a:p>
          <a:p>
            <a:r>
              <a:rPr lang="en-US" dirty="0" smtClean="0">
                <a:solidFill>
                  <a:schemeClr val="accent2"/>
                </a:solidFill>
                <a:latin typeface="Arial Rounded MT Bold" pitchFamily="34" charset="0"/>
              </a:rPr>
              <a:t>Brad Williams</a:t>
            </a:r>
            <a:endParaRPr lang="en-US" dirty="0">
              <a:solidFill>
                <a:schemeClr val="accent2"/>
              </a:solidFill>
              <a:latin typeface="Arial Rounded MT Bold" pitchFamily="34" charset="0"/>
            </a:endParaRPr>
          </a:p>
          <a:p>
            <a:pPr eaLnBrk="1" hangingPunct="1">
              <a:defRPr/>
            </a:pPr>
            <a:endParaRPr lang="en-US" sz="2400" dirty="0" smtClean="0">
              <a:solidFill>
                <a:srgbClr val="333399"/>
              </a:solidFill>
              <a:latin typeface="Arial Rounded MT Bold" pitchFamily="-1" charset="0"/>
              <a:ea typeface="ＭＳ Ｐゴシック" pitchFamily="-1" charset="-128"/>
            </a:endParaRPr>
          </a:p>
        </p:txBody>
      </p:sp>
      <p:pic>
        <p:nvPicPr>
          <p:cNvPr id="7" name="Picture 2" descr="C:\Users\djones\Desktop\IL-NET 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0" y="426720"/>
            <a:ext cx="1472577" cy="80264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0"/>
          </p:nvPr>
        </p:nvSpPr>
        <p:spPr/>
        <p:txBody>
          <a:bodyPr/>
          <a:lstStyle/>
          <a:p>
            <a:pPr>
              <a:defRPr/>
            </a:pPr>
            <a:fld id="{46E69643-8B5E-4756-AD0C-D9684FAE0453}" type="slidenum">
              <a:rPr lang="en-US" smtClean="0"/>
              <a:pPr>
                <a:defRPr/>
              </a:pPr>
              <a:t>1</a:t>
            </a:fld>
            <a:endParaRPr lang="en-US" dirty="0"/>
          </a:p>
        </p:txBody>
      </p:sp>
    </p:spTree>
    <p:extLst>
      <p:ext uri="{BB962C8B-B14F-4D97-AF65-F5344CB8AC3E}">
        <p14:creationId xmlns:p14="http://schemas.microsoft.com/office/powerpoint/2010/main" val="41320268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792162"/>
          </a:xfrm>
        </p:spPr>
        <p:txBody>
          <a:bodyPr/>
          <a:lstStyle/>
          <a:p>
            <a:r>
              <a:rPr lang="en-US" dirty="0" smtClean="0">
                <a:effectLst/>
              </a:rPr>
              <a:t>Needs Assessment Committee</a:t>
            </a:r>
            <a:r>
              <a:rPr lang="en-US" sz="2400" dirty="0" smtClean="0">
                <a:effectLst/>
              </a:rPr>
              <a:t>, cont’d. 2</a:t>
            </a:r>
            <a:endParaRPr lang="en-US" dirty="0">
              <a:effectLst/>
            </a:endParaRPr>
          </a:p>
        </p:txBody>
      </p:sp>
      <p:sp>
        <p:nvSpPr>
          <p:cNvPr id="3" name="Subtitle 2"/>
          <p:cNvSpPr>
            <a:spLocks noGrp="1"/>
          </p:cNvSpPr>
          <p:nvPr>
            <p:ph idx="1"/>
          </p:nvPr>
        </p:nvSpPr>
        <p:spPr>
          <a:xfrm>
            <a:off x="304800" y="914400"/>
            <a:ext cx="8610600" cy="5181600"/>
          </a:xfrm>
        </p:spPr>
        <p:txBody>
          <a:bodyPr/>
          <a:lstStyle/>
          <a:p>
            <a:pPr marL="457200" indent="-457200">
              <a:buFont typeface="Arial" pitchFamily="34" charset="0"/>
              <a:buChar char="•"/>
            </a:pPr>
            <a:r>
              <a:rPr lang="en-US" sz="2500" dirty="0" smtClean="0"/>
              <a:t>NYSILC had to FOIA all but one State agency for their institutional setting data. The NAC created a chart, Appendix II, Table 1.5A, that defines the State institutional population according to State agency/settings by county. The total number identified is 220,277.</a:t>
            </a:r>
          </a:p>
          <a:p>
            <a:pPr marL="457200" indent="-457200">
              <a:buFont typeface="Arial" pitchFamily="34" charset="0"/>
              <a:buChar char="•"/>
            </a:pPr>
            <a:r>
              <a:rPr lang="en-US" sz="2500" dirty="0" smtClean="0"/>
              <a:t>This information was set into a column, total number State institutionalized population (C), when divided by (A) IL network service data by county, creates an inundation index.</a:t>
            </a:r>
          </a:p>
          <a:p>
            <a:pPr marL="457200" indent="-457200">
              <a:buFont typeface="Arial" pitchFamily="34" charset="0"/>
              <a:buChar char="•"/>
            </a:pPr>
            <a:r>
              <a:rPr lang="en-US" sz="2500" dirty="0" smtClean="0"/>
              <a:t>This number reflects the potential of the community’s inundation if individuals were successfully transitioned. The higher the number, the greater the need.</a:t>
            </a:r>
          </a:p>
          <a:p>
            <a:pPr marL="457200" indent="-457200">
              <a:buFont typeface="Arial" pitchFamily="34" charset="0"/>
              <a:buChar char="•"/>
            </a:pPr>
            <a:endParaRPr lang="en-US" dirty="0" smtClean="0"/>
          </a:p>
          <a:p>
            <a:pPr marL="457200" indent="-457200">
              <a:buFont typeface="Arial" pitchFamily="34" charset="0"/>
              <a:buChar char="•"/>
            </a:pPr>
            <a:endParaRPr lang="en-US" dirty="0" smtClean="0"/>
          </a:p>
        </p:txBody>
      </p:sp>
      <p:sp>
        <p:nvSpPr>
          <p:cNvPr id="4" name="Slide Number Placeholder 3"/>
          <p:cNvSpPr>
            <a:spLocks noGrp="1"/>
          </p:cNvSpPr>
          <p:nvPr>
            <p:ph type="sldNum" sz="quarter" idx="10"/>
          </p:nvPr>
        </p:nvSpPr>
        <p:spPr/>
        <p:txBody>
          <a:bodyPr/>
          <a:lstStyle/>
          <a:p>
            <a:pPr>
              <a:defRPr/>
            </a:pPr>
            <a:fld id="{46E69643-8B5E-4756-AD0C-D9684FAE0453}" type="slidenum">
              <a:rPr lang="en-US" smtClean="0"/>
              <a:pPr>
                <a:defRPr/>
              </a:pPr>
              <a:t>10</a:t>
            </a:fld>
            <a:endParaRPr lang="en-US" dirty="0"/>
          </a:p>
        </p:txBody>
      </p:sp>
    </p:spTree>
    <p:extLst>
      <p:ext uri="{BB962C8B-B14F-4D97-AF65-F5344CB8AC3E}">
        <p14:creationId xmlns:p14="http://schemas.microsoft.com/office/powerpoint/2010/main" val="13920204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Needs Assessment Committee</a:t>
            </a:r>
            <a:r>
              <a:rPr lang="en-US" sz="2400" dirty="0" smtClean="0">
                <a:effectLst/>
              </a:rPr>
              <a:t>, cont’d. 3</a:t>
            </a:r>
            <a:endParaRPr lang="en-US" dirty="0">
              <a:effectLst/>
            </a:endParaRPr>
          </a:p>
        </p:txBody>
      </p:sp>
      <p:sp>
        <p:nvSpPr>
          <p:cNvPr id="3" name="Subtitle 2"/>
          <p:cNvSpPr>
            <a:spLocks noGrp="1"/>
          </p:cNvSpPr>
          <p:nvPr>
            <p:ph idx="1"/>
          </p:nvPr>
        </p:nvSpPr>
        <p:spPr/>
        <p:txBody>
          <a:bodyPr/>
          <a:lstStyle/>
          <a:p>
            <a:pPr marL="457200" indent="-457200">
              <a:buFont typeface="Arial" pitchFamily="34" charset="0"/>
              <a:buChar char="•"/>
            </a:pPr>
            <a:r>
              <a:rPr lang="en-US" dirty="0" smtClean="0"/>
              <a:t>A relative ranking analysis was then utilized for each of the 62 counties based on their penetration and inundation rates. It helped to reconcile both urban and rural needs. The top ten counties in need of IL services are:</a:t>
            </a:r>
          </a:p>
          <a:p>
            <a:pPr lvl="1"/>
            <a:r>
              <a:rPr lang="en-US" sz="2400" dirty="0" smtClean="0"/>
              <a:t>Livingston, Bronx, Queens, New York, Suffolk, Wyoming, Kings, Yates, Orleans, and Ontario.</a:t>
            </a:r>
          </a:p>
          <a:p>
            <a:r>
              <a:rPr lang="en-US" dirty="0" smtClean="0"/>
              <a:t>Question # 2: Unserved/underserved target populations most in need of IL services:</a:t>
            </a:r>
          </a:p>
          <a:p>
            <a:pPr marL="742950" lvl="2" indent="-342900"/>
            <a:r>
              <a:rPr lang="en-US" sz="2400" dirty="0" smtClean="0"/>
              <a:t>In a comparison of center service and ACS/Census data on a percentage basis, the IL network needs to improve its outreach and ability to serve Hispanic/Latinos and Asians with disabilities.</a:t>
            </a:r>
          </a:p>
          <a:p>
            <a:endParaRPr lang="en-US" dirty="0" smtClean="0"/>
          </a:p>
        </p:txBody>
      </p:sp>
      <p:sp>
        <p:nvSpPr>
          <p:cNvPr id="4" name="Slide Number Placeholder 3"/>
          <p:cNvSpPr>
            <a:spLocks noGrp="1"/>
          </p:cNvSpPr>
          <p:nvPr>
            <p:ph type="sldNum" sz="quarter" idx="10"/>
          </p:nvPr>
        </p:nvSpPr>
        <p:spPr/>
        <p:txBody>
          <a:bodyPr/>
          <a:lstStyle/>
          <a:p>
            <a:pPr>
              <a:defRPr/>
            </a:pPr>
            <a:fld id="{46E69643-8B5E-4756-AD0C-D9684FAE0453}" type="slidenum">
              <a:rPr lang="en-US" smtClean="0"/>
              <a:pPr>
                <a:defRPr/>
              </a:pPr>
              <a:t>11</a:t>
            </a:fld>
            <a:endParaRPr lang="en-US" dirty="0"/>
          </a:p>
        </p:txBody>
      </p:sp>
    </p:spTree>
    <p:extLst>
      <p:ext uri="{BB962C8B-B14F-4D97-AF65-F5344CB8AC3E}">
        <p14:creationId xmlns:p14="http://schemas.microsoft.com/office/powerpoint/2010/main" val="13920204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458200" cy="792162"/>
          </a:xfrm>
        </p:spPr>
        <p:txBody>
          <a:bodyPr/>
          <a:lstStyle/>
          <a:p>
            <a:r>
              <a:rPr lang="en-US" dirty="0" smtClean="0">
                <a:effectLst/>
              </a:rPr>
              <a:t>Needs Assessment Committee</a:t>
            </a:r>
            <a:r>
              <a:rPr lang="en-US" sz="2400" dirty="0" smtClean="0">
                <a:effectLst/>
              </a:rPr>
              <a:t>, cont’d. 4</a:t>
            </a:r>
            <a:endParaRPr lang="en-US" dirty="0">
              <a:effectLst/>
            </a:endParaRPr>
          </a:p>
        </p:txBody>
      </p:sp>
      <p:sp>
        <p:nvSpPr>
          <p:cNvPr id="3" name="Subtitle 2"/>
          <p:cNvSpPr>
            <a:spLocks noGrp="1"/>
          </p:cNvSpPr>
          <p:nvPr>
            <p:ph idx="1"/>
          </p:nvPr>
        </p:nvSpPr>
        <p:spPr>
          <a:xfrm>
            <a:off x="304800" y="762000"/>
            <a:ext cx="8458200" cy="5410200"/>
          </a:xfrm>
        </p:spPr>
        <p:txBody>
          <a:bodyPr/>
          <a:lstStyle/>
          <a:p>
            <a:pPr lvl="0"/>
            <a:r>
              <a:rPr lang="en-US" sz="2600" dirty="0" smtClean="0"/>
              <a:t>The center survey asked what groups were underserved. The top six identified were:</a:t>
            </a:r>
          </a:p>
          <a:p>
            <a:pPr lvl="1"/>
            <a:r>
              <a:rPr lang="en-US" sz="2600" dirty="0" smtClean="0"/>
              <a:t>Male &amp; female veterans with disabilities</a:t>
            </a:r>
          </a:p>
          <a:p>
            <a:pPr lvl="1"/>
            <a:r>
              <a:rPr lang="en-US" sz="2600" dirty="0" smtClean="0"/>
              <a:t>Rural residents with disabilities</a:t>
            </a:r>
          </a:p>
          <a:p>
            <a:pPr lvl="1"/>
            <a:r>
              <a:rPr lang="en-US" sz="2600" dirty="0" smtClean="0"/>
              <a:t>Homeless individuals with disabilities</a:t>
            </a:r>
          </a:p>
          <a:p>
            <a:pPr lvl="1"/>
            <a:r>
              <a:rPr lang="en-US" sz="2600" dirty="0" smtClean="0"/>
              <a:t>Young adults with disabilities</a:t>
            </a:r>
          </a:p>
          <a:p>
            <a:pPr lvl="1"/>
            <a:r>
              <a:rPr lang="en-US" sz="2600" dirty="0" smtClean="0"/>
              <a:t>Immigrants with disabilities.</a:t>
            </a:r>
          </a:p>
          <a:p>
            <a:pPr lvl="1">
              <a:buNone/>
            </a:pPr>
            <a:endParaRPr lang="en-US" sz="2200" dirty="0" smtClean="0"/>
          </a:p>
        </p:txBody>
      </p:sp>
      <p:sp>
        <p:nvSpPr>
          <p:cNvPr id="4" name="Slide Number Placeholder 3"/>
          <p:cNvSpPr>
            <a:spLocks noGrp="1"/>
          </p:cNvSpPr>
          <p:nvPr>
            <p:ph type="sldNum" sz="quarter" idx="10"/>
          </p:nvPr>
        </p:nvSpPr>
        <p:spPr/>
        <p:txBody>
          <a:bodyPr/>
          <a:lstStyle/>
          <a:p>
            <a:pPr>
              <a:defRPr/>
            </a:pPr>
            <a:fld id="{46E69643-8B5E-4756-AD0C-D9684FAE0453}" type="slidenum">
              <a:rPr lang="en-US" smtClean="0"/>
              <a:pPr>
                <a:defRPr/>
              </a:pPr>
              <a:t>12</a:t>
            </a:fld>
            <a:endParaRPr lang="en-US" dirty="0"/>
          </a:p>
        </p:txBody>
      </p:sp>
    </p:spTree>
    <p:extLst>
      <p:ext uri="{BB962C8B-B14F-4D97-AF65-F5344CB8AC3E}">
        <p14:creationId xmlns:p14="http://schemas.microsoft.com/office/powerpoint/2010/main" val="13920204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Needs Assessment Committee</a:t>
            </a:r>
            <a:r>
              <a:rPr lang="en-US" sz="2400" dirty="0">
                <a:effectLst/>
              </a:rPr>
              <a:t>, cont’d</a:t>
            </a:r>
            <a:r>
              <a:rPr lang="en-US" sz="2400" dirty="0" smtClean="0">
                <a:effectLst/>
              </a:rPr>
              <a:t>. 5</a:t>
            </a:r>
            <a:endParaRPr lang="en-US" dirty="0"/>
          </a:p>
        </p:txBody>
      </p:sp>
      <p:sp>
        <p:nvSpPr>
          <p:cNvPr id="3" name="Content Placeholder 2"/>
          <p:cNvSpPr>
            <a:spLocks noGrp="1"/>
          </p:cNvSpPr>
          <p:nvPr>
            <p:ph idx="1"/>
          </p:nvPr>
        </p:nvSpPr>
        <p:spPr/>
        <p:txBody>
          <a:bodyPr/>
          <a:lstStyle/>
          <a:p>
            <a:r>
              <a:rPr lang="en-US" sz="2600" dirty="0"/>
              <a:t>Other groups:</a:t>
            </a:r>
          </a:p>
          <a:p>
            <a:pPr lvl="1"/>
            <a:r>
              <a:rPr lang="en-US" sz="2600" dirty="0"/>
              <a:t>Minority with disabilities (noted above), deaf and deaf/blind, healthy lifestyles (obesity).</a:t>
            </a:r>
          </a:p>
          <a:p>
            <a:r>
              <a:rPr lang="en-US" sz="2600" dirty="0"/>
              <a:t>Link to NYSILC 2012 Needs Assessment on Outreach webpage: http://www.nysilc.org/primary_source/FINAL-2012-NYSILC-Needs-Assessment-Report-10-11-12.doc. </a:t>
            </a:r>
          </a:p>
          <a:p>
            <a:endParaRPr lang="en-US" dirty="0"/>
          </a:p>
        </p:txBody>
      </p:sp>
      <p:sp>
        <p:nvSpPr>
          <p:cNvPr id="4" name="Slide Number Placeholder 3"/>
          <p:cNvSpPr>
            <a:spLocks noGrp="1"/>
          </p:cNvSpPr>
          <p:nvPr>
            <p:ph type="sldNum" sz="quarter" idx="10"/>
          </p:nvPr>
        </p:nvSpPr>
        <p:spPr/>
        <p:txBody>
          <a:bodyPr/>
          <a:lstStyle/>
          <a:p>
            <a:pPr>
              <a:defRPr/>
            </a:pPr>
            <a:fld id="{82315A20-D2F1-44BE-8F77-A97DD78F1A16}" type="slidenum">
              <a:rPr lang="en-US" smtClean="0"/>
              <a:pPr>
                <a:defRPr/>
              </a:pPr>
              <a:t>13</a:t>
            </a:fld>
            <a:endParaRPr lang="en-US" dirty="0"/>
          </a:p>
        </p:txBody>
      </p:sp>
    </p:spTree>
    <p:extLst>
      <p:ext uri="{BB962C8B-B14F-4D97-AF65-F5344CB8AC3E}">
        <p14:creationId xmlns:p14="http://schemas.microsoft.com/office/powerpoint/2010/main" val="17121184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Questions &amp; Answers</a:t>
            </a:r>
            <a:endParaRPr lang="en-US" dirty="0"/>
          </a:p>
        </p:txBody>
      </p:sp>
      <p:sp>
        <p:nvSpPr>
          <p:cNvPr id="3" name="Content Placeholder 2"/>
          <p:cNvSpPr>
            <a:spLocks noGrp="1"/>
          </p:cNvSpPr>
          <p:nvPr>
            <p:ph idx="1"/>
          </p:nvPr>
        </p:nvSpPr>
        <p:spPr/>
        <p:txBody>
          <a:bodyPr/>
          <a:lstStyle/>
          <a:p>
            <a:pPr>
              <a:buNone/>
            </a:pPr>
            <a:r>
              <a:rPr lang="en-US" dirty="0" smtClean="0"/>
              <a:t>Got questions?</a:t>
            </a:r>
          </a:p>
          <a:p>
            <a:pPr>
              <a:buNone/>
            </a:pPr>
            <a:endParaRPr lang="en-US" dirty="0"/>
          </a:p>
        </p:txBody>
      </p:sp>
      <p:sp>
        <p:nvSpPr>
          <p:cNvPr id="4" name="Slide Number Placeholder 3"/>
          <p:cNvSpPr>
            <a:spLocks noGrp="1"/>
          </p:cNvSpPr>
          <p:nvPr>
            <p:ph type="sldNum" sz="quarter" idx="10"/>
          </p:nvPr>
        </p:nvSpPr>
        <p:spPr/>
        <p:txBody>
          <a:bodyPr/>
          <a:lstStyle/>
          <a:p>
            <a:pPr>
              <a:defRPr/>
            </a:pPr>
            <a:fld id="{82315A20-D2F1-44BE-8F77-A97DD78F1A16}" type="slidenum">
              <a:rPr lang="en-US" smtClean="0"/>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792162"/>
          </a:xfrm>
        </p:spPr>
        <p:txBody>
          <a:bodyPr/>
          <a:lstStyle/>
          <a:p>
            <a:r>
              <a:rPr lang="en-US" dirty="0" smtClean="0">
                <a:effectLst/>
              </a:rPr>
              <a:t>NAC Key Findings Impact on New SPIL</a:t>
            </a:r>
            <a:endParaRPr lang="en-US" dirty="0">
              <a:effectLst/>
            </a:endParaRPr>
          </a:p>
        </p:txBody>
      </p:sp>
      <p:sp>
        <p:nvSpPr>
          <p:cNvPr id="3" name="Subtitle 2"/>
          <p:cNvSpPr>
            <a:spLocks noGrp="1"/>
          </p:cNvSpPr>
          <p:nvPr>
            <p:ph idx="1"/>
          </p:nvPr>
        </p:nvSpPr>
        <p:spPr>
          <a:xfrm>
            <a:off x="304800" y="990600"/>
            <a:ext cx="8610600" cy="5410200"/>
          </a:xfrm>
        </p:spPr>
        <p:txBody>
          <a:bodyPr/>
          <a:lstStyle/>
          <a:p>
            <a:pPr marL="457200" indent="-457200" algn="l">
              <a:buFont typeface="Arial" pitchFamily="34" charset="0"/>
              <a:buChar char="•"/>
            </a:pPr>
            <a:r>
              <a:rPr lang="en-US" sz="2600" dirty="0" smtClean="0"/>
              <a:t>Information was used to drive the public input process. The facilitation outline was revised to consider impact of the needs assessment and utilized in all settings (hearings, non-IL forums, CIL focus groups, written comments).</a:t>
            </a:r>
          </a:p>
          <a:p>
            <a:pPr marL="457200" indent="-457200" algn="l">
              <a:buFont typeface="Arial" pitchFamily="34" charset="0"/>
              <a:buChar char="•"/>
            </a:pPr>
            <a:r>
              <a:rPr lang="en-US" sz="2600" dirty="0" smtClean="0"/>
              <a:t>Information used to create narrative in new SPIL 2014-2016 for section 1.2B that identifies unserved/underserved target populations.</a:t>
            </a:r>
          </a:p>
          <a:p>
            <a:pPr marL="857250" lvl="1" indent="-457200">
              <a:buFont typeface="Arial" pitchFamily="34" charset="0"/>
              <a:buChar char="•"/>
            </a:pPr>
            <a:r>
              <a:rPr lang="en-US" sz="2600" dirty="0" smtClean="0"/>
              <a:t>See link to summary for section: http://www.nysilc.org/primary_source/NAC-Findings-of-Unserved-and-SPIL-Comm-%20Prioritized-Listing2013.doc. </a:t>
            </a:r>
          </a:p>
        </p:txBody>
      </p:sp>
      <p:sp>
        <p:nvSpPr>
          <p:cNvPr id="4" name="Slide Number Placeholder 3"/>
          <p:cNvSpPr>
            <a:spLocks noGrp="1"/>
          </p:cNvSpPr>
          <p:nvPr>
            <p:ph type="sldNum" sz="quarter" idx="10"/>
          </p:nvPr>
        </p:nvSpPr>
        <p:spPr/>
        <p:txBody>
          <a:bodyPr/>
          <a:lstStyle/>
          <a:p>
            <a:pPr>
              <a:defRPr/>
            </a:pPr>
            <a:fld id="{46E69643-8B5E-4756-AD0C-D9684FAE0453}" type="slidenum">
              <a:rPr lang="en-US" smtClean="0"/>
              <a:pPr>
                <a:defRPr/>
              </a:pPr>
              <a:t>15</a:t>
            </a:fld>
            <a:endParaRPr lang="en-US" dirty="0"/>
          </a:p>
        </p:txBody>
      </p:sp>
    </p:spTree>
    <p:extLst>
      <p:ext uri="{BB962C8B-B14F-4D97-AF65-F5344CB8AC3E}">
        <p14:creationId xmlns:p14="http://schemas.microsoft.com/office/powerpoint/2010/main" val="13920204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792162"/>
          </a:xfrm>
        </p:spPr>
        <p:txBody>
          <a:bodyPr/>
          <a:lstStyle/>
          <a:p>
            <a:r>
              <a:rPr lang="en-US" dirty="0" smtClean="0">
                <a:effectLst/>
              </a:rPr>
              <a:t>NAC Key Findings Impact on New SPIL</a:t>
            </a:r>
            <a:r>
              <a:rPr lang="en-US" sz="2400" dirty="0" smtClean="0">
                <a:effectLst/>
              </a:rPr>
              <a:t>, cont’d.</a:t>
            </a:r>
            <a:endParaRPr lang="en-US" dirty="0">
              <a:effectLst/>
            </a:endParaRPr>
          </a:p>
        </p:txBody>
      </p:sp>
      <p:sp>
        <p:nvSpPr>
          <p:cNvPr id="3" name="Subtitle 2"/>
          <p:cNvSpPr>
            <a:spLocks noGrp="1"/>
          </p:cNvSpPr>
          <p:nvPr>
            <p:ph idx="1"/>
          </p:nvPr>
        </p:nvSpPr>
        <p:spPr>
          <a:xfrm>
            <a:off x="304800" y="990600"/>
            <a:ext cx="8610600" cy="5410200"/>
          </a:xfrm>
        </p:spPr>
        <p:txBody>
          <a:bodyPr/>
          <a:lstStyle/>
          <a:p>
            <a:pPr marL="457200" indent="-457200">
              <a:buFont typeface="Arial" pitchFamily="34" charset="0"/>
              <a:buChar char="•"/>
            </a:pPr>
            <a:r>
              <a:rPr lang="en-US" sz="2600" dirty="0" smtClean="0"/>
              <a:t>Information used to create narrative in new SPIL 2014-2016 for section 2.1B that identifies unserved/underserved geographic areas.</a:t>
            </a:r>
          </a:p>
          <a:p>
            <a:pPr marL="857250" lvl="1" indent="-457200">
              <a:buFont typeface="Arial" pitchFamily="34" charset="0"/>
              <a:buChar char="•"/>
            </a:pPr>
            <a:r>
              <a:rPr lang="en-US" sz="2600" dirty="0" smtClean="0"/>
              <a:t>See link to summary for section: http://www.nysilc.org/primary_source/NAC-Findings-of-Unserved-Geo-Need2013.doc. </a:t>
            </a:r>
            <a:endParaRPr lang="en-US" sz="2600" dirty="0"/>
          </a:p>
        </p:txBody>
      </p:sp>
      <p:sp>
        <p:nvSpPr>
          <p:cNvPr id="4" name="Slide Number Placeholder 3"/>
          <p:cNvSpPr>
            <a:spLocks noGrp="1"/>
          </p:cNvSpPr>
          <p:nvPr>
            <p:ph type="sldNum" sz="quarter" idx="10"/>
          </p:nvPr>
        </p:nvSpPr>
        <p:spPr/>
        <p:txBody>
          <a:bodyPr/>
          <a:lstStyle/>
          <a:p>
            <a:pPr>
              <a:defRPr/>
            </a:pPr>
            <a:fld id="{46E69643-8B5E-4756-AD0C-D9684FAE0453}" type="slidenum">
              <a:rPr lang="en-US" smtClean="0"/>
              <a:pPr>
                <a:defRPr/>
              </a:pPr>
              <a:t>16</a:t>
            </a:fld>
            <a:endParaRPr lang="en-US" dirty="0"/>
          </a:p>
        </p:txBody>
      </p:sp>
    </p:spTree>
    <p:extLst>
      <p:ext uri="{BB962C8B-B14F-4D97-AF65-F5344CB8AC3E}">
        <p14:creationId xmlns:p14="http://schemas.microsoft.com/office/powerpoint/2010/main" val="13920204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NAC &amp; Public Hearing Priorities Become Actionable Items in New SPIL</a:t>
            </a:r>
            <a:endParaRPr lang="en-US" dirty="0">
              <a:effectLst/>
            </a:endParaRPr>
          </a:p>
        </p:txBody>
      </p:sp>
      <p:sp>
        <p:nvSpPr>
          <p:cNvPr id="3" name="Subtitle 2"/>
          <p:cNvSpPr>
            <a:spLocks noGrp="1"/>
          </p:cNvSpPr>
          <p:nvPr>
            <p:ph idx="1"/>
          </p:nvPr>
        </p:nvSpPr>
        <p:spPr>
          <a:xfrm>
            <a:off x="304800" y="1219200"/>
            <a:ext cx="8686800" cy="5029200"/>
          </a:xfrm>
        </p:spPr>
        <p:txBody>
          <a:bodyPr/>
          <a:lstStyle/>
          <a:p>
            <a:pPr marL="457200" indent="-457200" algn="l">
              <a:buFont typeface="Arial" pitchFamily="34" charset="0"/>
              <a:buChar char="•"/>
            </a:pPr>
            <a:r>
              <a:rPr lang="en-US" sz="2600" dirty="0" smtClean="0"/>
              <a:t>SPIL Committee meets six times a year to discuss priorities and work through significant issues to reach agreement.</a:t>
            </a:r>
          </a:p>
          <a:p>
            <a:pPr marL="457200" indent="-457200" algn="l">
              <a:buFont typeface="Arial" pitchFamily="34" charset="0"/>
              <a:buChar char="•"/>
            </a:pPr>
            <a:r>
              <a:rPr lang="en-US" sz="2600" dirty="0" smtClean="0"/>
              <a:t>The majority of the resources go toward two objectives/projects:</a:t>
            </a:r>
          </a:p>
          <a:p>
            <a:pPr marL="857250" lvl="1" indent="-457200">
              <a:buFont typeface="Arial" pitchFamily="34" charset="0"/>
              <a:buChar char="•"/>
            </a:pPr>
            <a:r>
              <a:rPr lang="en-US" sz="2600" dirty="0" smtClean="0"/>
              <a:t>Statewide Systems Advocacy Network (SSAN)—14 sites with a statewide coordinator.</a:t>
            </a:r>
          </a:p>
          <a:p>
            <a:pPr marL="857250" lvl="1" indent="-457200">
              <a:buFont typeface="Arial" pitchFamily="34" charset="0"/>
              <a:buChar char="•"/>
            </a:pPr>
            <a:r>
              <a:rPr lang="en-US" sz="2600" dirty="0" smtClean="0"/>
              <a:t>Self-sustaining capacity building grants targeting outreach to the unserved/underserved populations – 8 new grants.</a:t>
            </a:r>
          </a:p>
        </p:txBody>
      </p:sp>
      <p:sp>
        <p:nvSpPr>
          <p:cNvPr id="4" name="Slide Number Placeholder 3"/>
          <p:cNvSpPr>
            <a:spLocks noGrp="1"/>
          </p:cNvSpPr>
          <p:nvPr>
            <p:ph type="sldNum" sz="quarter" idx="10"/>
          </p:nvPr>
        </p:nvSpPr>
        <p:spPr/>
        <p:txBody>
          <a:bodyPr/>
          <a:lstStyle/>
          <a:p>
            <a:pPr>
              <a:defRPr/>
            </a:pPr>
            <a:fld id="{46E69643-8B5E-4756-AD0C-D9684FAE0453}" type="slidenum">
              <a:rPr lang="en-US" smtClean="0"/>
              <a:pPr>
                <a:defRPr/>
              </a:pPr>
              <a:t>17</a:t>
            </a:fld>
            <a:endParaRPr lang="en-US" dirty="0"/>
          </a:p>
        </p:txBody>
      </p:sp>
    </p:spTree>
    <p:extLst>
      <p:ext uri="{BB962C8B-B14F-4D97-AF65-F5344CB8AC3E}">
        <p14:creationId xmlns:p14="http://schemas.microsoft.com/office/powerpoint/2010/main" val="13920204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NAC &amp; Public Hearing Priorities Become Actionable Items in New SPIL</a:t>
            </a:r>
            <a:r>
              <a:rPr lang="en-US" sz="2400" dirty="0" smtClean="0">
                <a:effectLst/>
              </a:rPr>
              <a:t>, cont’d.</a:t>
            </a:r>
            <a:endParaRPr lang="en-US" dirty="0">
              <a:effectLst/>
            </a:endParaRPr>
          </a:p>
        </p:txBody>
      </p:sp>
      <p:sp>
        <p:nvSpPr>
          <p:cNvPr id="3" name="Subtitle 2"/>
          <p:cNvSpPr>
            <a:spLocks noGrp="1"/>
          </p:cNvSpPr>
          <p:nvPr>
            <p:ph idx="1"/>
          </p:nvPr>
        </p:nvSpPr>
        <p:spPr>
          <a:xfrm>
            <a:off x="304800" y="1219200"/>
            <a:ext cx="8534400" cy="5029200"/>
          </a:xfrm>
        </p:spPr>
        <p:txBody>
          <a:bodyPr/>
          <a:lstStyle/>
          <a:p>
            <a:pPr marL="457200" indent="-457200" algn="l">
              <a:buFont typeface="Arial" pitchFamily="34" charset="0"/>
              <a:buChar char="•"/>
            </a:pPr>
            <a:r>
              <a:rPr lang="en-US" sz="2600" dirty="0" smtClean="0"/>
              <a:t>The SPIL also identifies the deaf-blind SSP and Part C ARRA funds as other ways the plan utilizes resources to address unserved/underserved needs (both carried over from previous SPIL).</a:t>
            </a:r>
          </a:p>
          <a:p>
            <a:pPr marL="857250" lvl="1" indent="-457200">
              <a:buFont typeface="Arial" pitchFamily="34" charset="0"/>
              <a:buChar char="•"/>
            </a:pPr>
            <a:r>
              <a:rPr lang="en-US" sz="2600" dirty="0" smtClean="0"/>
              <a:t>See narrative middle of Outreach webpage on the SPIL.</a:t>
            </a:r>
            <a:endParaRPr lang="en-US" sz="2600" dirty="0"/>
          </a:p>
        </p:txBody>
      </p:sp>
      <p:sp>
        <p:nvSpPr>
          <p:cNvPr id="4" name="Slide Number Placeholder 3"/>
          <p:cNvSpPr>
            <a:spLocks noGrp="1"/>
          </p:cNvSpPr>
          <p:nvPr>
            <p:ph type="sldNum" sz="quarter" idx="10"/>
          </p:nvPr>
        </p:nvSpPr>
        <p:spPr/>
        <p:txBody>
          <a:bodyPr/>
          <a:lstStyle/>
          <a:p>
            <a:pPr>
              <a:defRPr/>
            </a:pPr>
            <a:fld id="{46E69643-8B5E-4756-AD0C-D9684FAE0453}" type="slidenum">
              <a:rPr lang="en-US" smtClean="0"/>
              <a:pPr>
                <a:defRPr/>
              </a:pPr>
              <a:t>18</a:t>
            </a:fld>
            <a:endParaRPr lang="en-US" dirty="0"/>
          </a:p>
        </p:txBody>
      </p:sp>
    </p:spTree>
    <p:extLst>
      <p:ext uri="{BB962C8B-B14F-4D97-AF65-F5344CB8AC3E}">
        <p14:creationId xmlns:p14="http://schemas.microsoft.com/office/powerpoint/2010/main" val="13920204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7848600" cy="792162"/>
          </a:xfrm>
        </p:spPr>
        <p:txBody>
          <a:bodyPr/>
          <a:lstStyle/>
          <a:p>
            <a:r>
              <a:rPr lang="en-US" dirty="0" smtClean="0">
                <a:effectLst/>
              </a:rPr>
              <a:t>Outreach Subcommittee Monitors Progress of Objectives/Projects</a:t>
            </a:r>
            <a:endParaRPr lang="en-US" dirty="0">
              <a:effectLst/>
            </a:endParaRPr>
          </a:p>
        </p:txBody>
      </p:sp>
      <p:sp>
        <p:nvSpPr>
          <p:cNvPr id="3" name="Subtitle 2"/>
          <p:cNvSpPr>
            <a:spLocks noGrp="1"/>
          </p:cNvSpPr>
          <p:nvPr>
            <p:ph idx="1"/>
          </p:nvPr>
        </p:nvSpPr>
        <p:spPr/>
        <p:txBody>
          <a:bodyPr/>
          <a:lstStyle/>
          <a:p>
            <a:pPr marL="457200" indent="-457200" algn="l">
              <a:buFont typeface="Arial" pitchFamily="34" charset="0"/>
              <a:buChar char="•"/>
            </a:pPr>
            <a:r>
              <a:rPr lang="en-US" sz="2600" dirty="0" smtClean="0"/>
              <a:t>Outreach Subcommittee monitors progress of objectives/projects. Quarterly reports are sent to the DSU by the projects and shared with the SILC.</a:t>
            </a:r>
          </a:p>
          <a:p>
            <a:pPr marL="857250" lvl="1" indent="-457200">
              <a:buFont typeface="Arial" pitchFamily="34" charset="0"/>
              <a:buChar char="•"/>
            </a:pPr>
            <a:r>
              <a:rPr lang="en-US" sz="2600" dirty="0" smtClean="0"/>
              <a:t>The Outreach Subcommittee reviews and discusses reports during committee meetings.</a:t>
            </a:r>
          </a:p>
          <a:p>
            <a:pPr marL="857250" lvl="1" indent="-457200">
              <a:buFont typeface="Arial" pitchFamily="34" charset="0"/>
              <a:buChar char="•"/>
            </a:pPr>
            <a:r>
              <a:rPr lang="en-US" sz="2600" dirty="0" smtClean="0"/>
              <a:t>These project reports are included in council packets and referred to when the committee summarized business to the full group at full council meetings.</a:t>
            </a:r>
          </a:p>
        </p:txBody>
      </p:sp>
      <p:sp>
        <p:nvSpPr>
          <p:cNvPr id="4" name="Slide Number Placeholder 3"/>
          <p:cNvSpPr>
            <a:spLocks noGrp="1"/>
          </p:cNvSpPr>
          <p:nvPr>
            <p:ph type="sldNum" sz="quarter" idx="10"/>
          </p:nvPr>
        </p:nvSpPr>
        <p:spPr/>
        <p:txBody>
          <a:bodyPr/>
          <a:lstStyle/>
          <a:p>
            <a:pPr>
              <a:defRPr/>
            </a:pPr>
            <a:fld id="{46E69643-8B5E-4756-AD0C-D9684FAE0453}" type="slidenum">
              <a:rPr lang="en-US" smtClean="0"/>
              <a:pPr>
                <a:defRPr/>
              </a:pPr>
              <a:t>19</a:t>
            </a:fld>
            <a:endParaRPr lang="en-US" dirty="0"/>
          </a:p>
        </p:txBody>
      </p:sp>
    </p:spTree>
    <p:extLst>
      <p:ext uri="{BB962C8B-B14F-4D97-AF65-F5344CB8AC3E}">
        <p14:creationId xmlns:p14="http://schemas.microsoft.com/office/powerpoint/2010/main" val="13920204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SPIL Statutory Requirements Relating to Outreach Efforts</a:t>
            </a:r>
            <a:endParaRPr lang="en-US" dirty="0">
              <a:effectLst/>
            </a:endParaRPr>
          </a:p>
        </p:txBody>
      </p:sp>
      <p:sp>
        <p:nvSpPr>
          <p:cNvPr id="3" name="Content Placeholder 2"/>
          <p:cNvSpPr>
            <a:spLocks noGrp="1"/>
          </p:cNvSpPr>
          <p:nvPr>
            <p:ph idx="1"/>
          </p:nvPr>
        </p:nvSpPr>
        <p:spPr/>
        <p:txBody>
          <a:bodyPr/>
          <a:lstStyle/>
          <a:p>
            <a:r>
              <a:rPr lang="en-US" b="1" dirty="0" smtClean="0"/>
              <a:t>Section 704</a:t>
            </a:r>
            <a:r>
              <a:rPr lang="en-US" dirty="0" smtClean="0"/>
              <a:t> of the Rehabilitation Act (as amended - now within WIA) related to the </a:t>
            </a:r>
            <a:r>
              <a:rPr lang="en-US" b="1" dirty="0" smtClean="0"/>
              <a:t>State Plan</a:t>
            </a:r>
            <a:r>
              <a:rPr lang="en-US" dirty="0" smtClean="0"/>
              <a:t>. </a:t>
            </a:r>
          </a:p>
          <a:p>
            <a:pPr lvl="1"/>
            <a:r>
              <a:rPr lang="en-US" b="1" dirty="0" smtClean="0"/>
              <a:t>Under (l)</a:t>
            </a:r>
            <a:r>
              <a:rPr lang="en-US" dirty="0" smtClean="0"/>
              <a:t>, </a:t>
            </a:r>
            <a:r>
              <a:rPr lang="en-US" i="1" dirty="0" smtClean="0"/>
              <a:t>“With respect to services and centers funded under this chapter, the plan shall set forth steps to be taken regarding outreach to populations that are unserved or underserved by programs under this title, including minority groups and urban and rural populations.”</a:t>
            </a:r>
            <a:endParaRPr lang="en-US" dirty="0" smtClean="0"/>
          </a:p>
          <a:p>
            <a:pPr lvl="1"/>
            <a:r>
              <a:rPr lang="en-US" dirty="0" smtClean="0"/>
              <a:t>Substantially addressed in SPIL Sections 1.2B (target populations) and 2.1B (geographic areas) and possibly 1.2A if you identify any goals/objectives actionable to the identified unserved/underserved need.</a:t>
            </a:r>
          </a:p>
          <a:p>
            <a:pPr lvl="1"/>
            <a:r>
              <a:rPr lang="en-US" b="1" dirty="0" smtClean="0"/>
              <a:t>Under (n) Evaluation</a:t>
            </a:r>
            <a:r>
              <a:rPr lang="en-US" dirty="0" smtClean="0"/>
              <a:t>, two considerations:</a:t>
            </a:r>
            <a:endParaRPr lang="en-US" b="1" dirty="0" smtClean="0"/>
          </a:p>
        </p:txBody>
      </p:sp>
      <p:sp>
        <p:nvSpPr>
          <p:cNvPr id="4" name="Slide Number Placeholder 3"/>
          <p:cNvSpPr>
            <a:spLocks noGrp="1"/>
          </p:cNvSpPr>
          <p:nvPr>
            <p:ph type="sldNum" sz="quarter" idx="10"/>
          </p:nvPr>
        </p:nvSpPr>
        <p:spPr/>
        <p:txBody>
          <a:bodyPr/>
          <a:lstStyle/>
          <a:p>
            <a:pPr>
              <a:defRPr/>
            </a:pPr>
            <a:fld id="{82315A20-D2F1-44BE-8F77-A97DD78F1A16}"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Outreach Subcommittee Monitors</a:t>
            </a:r>
            <a:br>
              <a:rPr lang="en-US" dirty="0" smtClean="0">
                <a:effectLst/>
              </a:rPr>
            </a:br>
            <a:r>
              <a:rPr lang="en-US" dirty="0" smtClean="0">
                <a:effectLst/>
              </a:rPr>
              <a:t>Progress of Objectives/Projects, </a:t>
            </a:r>
            <a:r>
              <a:rPr lang="en-US" sz="2400" dirty="0" smtClean="0">
                <a:effectLst/>
              </a:rPr>
              <a:t>cont’d.</a:t>
            </a:r>
            <a:endParaRPr lang="en-US" dirty="0">
              <a:effectLst/>
            </a:endParaRPr>
          </a:p>
        </p:txBody>
      </p:sp>
      <p:sp>
        <p:nvSpPr>
          <p:cNvPr id="3" name="Subtitle 2"/>
          <p:cNvSpPr>
            <a:spLocks noGrp="1"/>
          </p:cNvSpPr>
          <p:nvPr>
            <p:ph idx="1"/>
          </p:nvPr>
        </p:nvSpPr>
        <p:spPr>
          <a:xfrm>
            <a:off x="304800" y="1219200"/>
            <a:ext cx="8229600" cy="5029200"/>
          </a:xfrm>
        </p:spPr>
        <p:txBody>
          <a:bodyPr/>
          <a:lstStyle/>
          <a:p>
            <a:pPr marL="457200" indent="-457200" algn="l">
              <a:buFont typeface="Arial" pitchFamily="34" charset="0"/>
              <a:buChar char="•"/>
            </a:pPr>
            <a:r>
              <a:rPr lang="en-US" sz="2600" dirty="0" smtClean="0"/>
              <a:t>Monitoring is formalized on the Outreach website.</a:t>
            </a:r>
          </a:p>
          <a:p>
            <a:pPr marL="857250" lvl="1" indent="-457200">
              <a:buFont typeface="Arial" pitchFamily="34" charset="0"/>
              <a:buChar char="•"/>
            </a:pPr>
            <a:r>
              <a:rPr lang="en-US" sz="2600" dirty="0" smtClean="0"/>
              <a:t>A survey was conducted to assess the use of Part C ARRA funds. Most were directed toward unserved/underserved populations.</a:t>
            </a:r>
          </a:p>
          <a:p>
            <a:pPr marL="1257300" lvl="2" indent="-457200">
              <a:buFont typeface="Arial" pitchFamily="34" charset="0"/>
              <a:buChar char="•"/>
            </a:pPr>
            <a:r>
              <a:rPr lang="en-US" sz="2600" dirty="0" smtClean="0"/>
              <a:t>See the following link for use of Part C ARRA funds: http://www.nysilc.org/outreach/NYS_Use_of_ARRA_Part_C_Funds.doc.  </a:t>
            </a:r>
          </a:p>
        </p:txBody>
      </p:sp>
      <p:sp>
        <p:nvSpPr>
          <p:cNvPr id="4" name="Slide Number Placeholder 3"/>
          <p:cNvSpPr>
            <a:spLocks noGrp="1"/>
          </p:cNvSpPr>
          <p:nvPr>
            <p:ph type="sldNum" sz="quarter" idx="10"/>
          </p:nvPr>
        </p:nvSpPr>
        <p:spPr/>
        <p:txBody>
          <a:bodyPr/>
          <a:lstStyle/>
          <a:p>
            <a:pPr>
              <a:defRPr/>
            </a:pPr>
            <a:fld id="{46E69643-8B5E-4756-AD0C-D9684FAE0453}" type="slidenum">
              <a:rPr lang="en-US" smtClean="0"/>
              <a:pPr>
                <a:defRPr/>
              </a:pPr>
              <a:t>20</a:t>
            </a:fld>
            <a:endParaRPr lang="en-US" dirty="0"/>
          </a:p>
        </p:txBody>
      </p:sp>
    </p:spTree>
    <p:extLst>
      <p:ext uri="{BB962C8B-B14F-4D97-AF65-F5344CB8AC3E}">
        <p14:creationId xmlns:p14="http://schemas.microsoft.com/office/powerpoint/2010/main" val="13920204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458200" cy="792162"/>
          </a:xfrm>
        </p:spPr>
        <p:txBody>
          <a:bodyPr/>
          <a:lstStyle/>
          <a:p>
            <a:r>
              <a:rPr lang="en-US" dirty="0" smtClean="0">
                <a:effectLst/>
              </a:rPr>
              <a:t>Outreach Subcommittee Monitors Progress of Objectives/Projects</a:t>
            </a:r>
            <a:r>
              <a:rPr lang="en-US" sz="2400" dirty="0" smtClean="0">
                <a:effectLst/>
              </a:rPr>
              <a:t>, cont’d. 2</a:t>
            </a:r>
            <a:endParaRPr lang="en-US" dirty="0"/>
          </a:p>
        </p:txBody>
      </p:sp>
      <p:sp>
        <p:nvSpPr>
          <p:cNvPr id="3" name="Content Placeholder 2"/>
          <p:cNvSpPr>
            <a:spLocks noGrp="1"/>
          </p:cNvSpPr>
          <p:nvPr>
            <p:ph idx="1"/>
          </p:nvPr>
        </p:nvSpPr>
        <p:spPr>
          <a:xfrm>
            <a:off x="304800" y="990600"/>
            <a:ext cx="8610600" cy="5181600"/>
          </a:xfrm>
        </p:spPr>
        <p:txBody>
          <a:bodyPr/>
          <a:lstStyle/>
          <a:p>
            <a:r>
              <a:rPr lang="en-US" sz="2300" dirty="0" smtClean="0"/>
              <a:t>Descriptions of the capacity building and deaf-blind SSP projects are located at the bottom of the outreach webpage. They are accessed through links:</a:t>
            </a:r>
          </a:p>
          <a:p>
            <a:pPr lvl="1"/>
            <a:r>
              <a:rPr lang="en-US" sz="2300" dirty="0" smtClean="0"/>
              <a:t>CDCI Albany (Healthy lifestyles): http://www.nysilc.org/outreach/CDCI-HLP1.pdf. </a:t>
            </a:r>
          </a:p>
          <a:p>
            <a:pPr lvl="2"/>
            <a:r>
              <a:rPr lang="en-US" sz="2300" dirty="0" smtClean="0"/>
              <a:t>At the bottom of the description is a sub-link to their collective reports: http://www.nysilc.org/outreach/CDCI-Q-Reports.pdf. </a:t>
            </a:r>
          </a:p>
          <a:p>
            <a:pPr lvl="1"/>
            <a:r>
              <a:rPr lang="en-US" sz="2300" dirty="0" smtClean="0"/>
              <a:t>CIDNY Queens (Youth Programs): http://www.nysilc.org/outreach/CIDNY-Queens1.pdf. </a:t>
            </a:r>
          </a:p>
          <a:p>
            <a:pPr lvl="2"/>
            <a:r>
              <a:rPr lang="en-US" sz="2300" dirty="0" smtClean="0"/>
              <a:t>At the bottom of the description is a sub-link to their collective reports: http://www.nysilc.org/outreach/CIDNY-Q-Reports.pdf.  </a:t>
            </a:r>
          </a:p>
        </p:txBody>
      </p:sp>
      <p:sp>
        <p:nvSpPr>
          <p:cNvPr id="4" name="Slide Number Placeholder 3"/>
          <p:cNvSpPr>
            <a:spLocks noGrp="1"/>
          </p:cNvSpPr>
          <p:nvPr>
            <p:ph type="sldNum" sz="quarter" idx="10"/>
          </p:nvPr>
        </p:nvSpPr>
        <p:spPr/>
        <p:txBody>
          <a:bodyPr/>
          <a:lstStyle/>
          <a:p>
            <a:pPr>
              <a:defRPr/>
            </a:pPr>
            <a:fld id="{82315A20-D2F1-44BE-8F77-A97DD78F1A16}" type="slidenum">
              <a:rPr lang="en-US" smtClean="0"/>
              <a:pPr>
                <a:defRPr/>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Outreach Subcommittee Monitors Progress of Objectives/Projects</a:t>
            </a:r>
            <a:r>
              <a:rPr lang="en-US" sz="2400" dirty="0" smtClean="0">
                <a:effectLst/>
              </a:rPr>
              <a:t>, cont’d. 3</a:t>
            </a:r>
            <a:endParaRPr lang="en-US" dirty="0"/>
          </a:p>
        </p:txBody>
      </p:sp>
      <p:sp>
        <p:nvSpPr>
          <p:cNvPr id="3" name="Content Placeholder 2"/>
          <p:cNvSpPr>
            <a:spLocks noGrp="1"/>
          </p:cNvSpPr>
          <p:nvPr>
            <p:ph idx="1"/>
          </p:nvPr>
        </p:nvSpPr>
        <p:spPr>
          <a:xfrm>
            <a:off x="152400" y="1219200"/>
            <a:ext cx="8610600" cy="5029200"/>
          </a:xfrm>
        </p:spPr>
        <p:txBody>
          <a:bodyPr/>
          <a:lstStyle/>
          <a:p>
            <a:pPr lvl="1"/>
            <a:r>
              <a:rPr lang="en-US" sz="2400" dirty="0" smtClean="0"/>
              <a:t>ARISE Syracuse (Veteran’s Outreach): http://www.nysilc.org/outreach/ARISE-Veterans.pdf. </a:t>
            </a:r>
          </a:p>
          <a:p>
            <a:pPr lvl="2"/>
            <a:r>
              <a:rPr lang="en-US" sz="2400" dirty="0" smtClean="0"/>
              <a:t>At the bottom of the description is a sub-link to their collective reports: http://www.nysilc.org/outreach/ARISE-Q-Reports.pdf. </a:t>
            </a:r>
          </a:p>
          <a:p>
            <a:pPr lvl="1"/>
            <a:r>
              <a:rPr lang="en-US" sz="2400" dirty="0" smtClean="0"/>
              <a:t>NCCI Plattsburgh (Veteran’s Outreach): http://www.nysilc.org/outreach/NCCI-Veterans.pdf. </a:t>
            </a:r>
          </a:p>
          <a:p>
            <a:pPr lvl="2"/>
            <a:r>
              <a:rPr lang="en-US" sz="2400" dirty="0" smtClean="0"/>
              <a:t>At the bottom of the description is a sub-link to their collective reports: http://www.nysilc.org/outreach/NCCI-Q-Reports.pdf. </a:t>
            </a:r>
            <a:r>
              <a:rPr lang="en-US" sz="2800" dirty="0" smtClean="0"/>
              <a:t> </a:t>
            </a:r>
          </a:p>
          <a:p>
            <a:pPr lvl="1"/>
            <a:endParaRPr lang="en-US" dirty="0"/>
          </a:p>
        </p:txBody>
      </p:sp>
      <p:sp>
        <p:nvSpPr>
          <p:cNvPr id="4" name="Slide Number Placeholder 3"/>
          <p:cNvSpPr>
            <a:spLocks noGrp="1"/>
          </p:cNvSpPr>
          <p:nvPr>
            <p:ph type="sldNum" sz="quarter" idx="10"/>
          </p:nvPr>
        </p:nvSpPr>
        <p:spPr/>
        <p:txBody>
          <a:bodyPr/>
          <a:lstStyle/>
          <a:p>
            <a:pPr>
              <a:defRPr/>
            </a:pPr>
            <a:fld id="{82315A20-D2F1-44BE-8F77-A97DD78F1A16}" type="slidenum">
              <a:rPr lang="en-US" smtClean="0"/>
              <a:pPr>
                <a:defRPr/>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Outreach Subcommittee Monitors Progress of Objectives/Projects</a:t>
            </a:r>
            <a:r>
              <a:rPr lang="en-US" sz="2400" dirty="0" smtClean="0">
                <a:effectLst/>
              </a:rPr>
              <a:t>, cont’d. 4</a:t>
            </a:r>
            <a:endParaRPr lang="en-US" dirty="0"/>
          </a:p>
        </p:txBody>
      </p:sp>
      <p:sp>
        <p:nvSpPr>
          <p:cNvPr id="3" name="Content Placeholder 2"/>
          <p:cNvSpPr>
            <a:spLocks noGrp="1"/>
          </p:cNvSpPr>
          <p:nvPr>
            <p:ph idx="1"/>
          </p:nvPr>
        </p:nvSpPr>
        <p:spPr/>
        <p:txBody>
          <a:bodyPr/>
          <a:lstStyle/>
          <a:p>
            <a:pPr lvl="1"/>
            <a:r>
              <a:rPr lang="en-US" sz="2400" dirty="0" smtClean="0"/>
              <a:t>CDR Deaf-Blind SSP (Demonstration Project):</a:t>
            </a:r>
          </a:p>
          <a:p>
            <a:pPr lvl="1">
              <a:buNone/>
            </a:pPr>
            <a:r>
              <a:rPr lang="en-US" sz="2400" dirty="0" smtClean="0"/>
              <a:t>	See bottom of NYSILC Outreach webpage for description: http://www.nysilc.org/outreach.htm. </a:t>
            </a:r>
          </a:p>
          <a:p>
            <a:pPr lvl="2"/>
            <a:r>
              <a:rPr lang="en-US" sz="2400" dirty="0" smtClean="0"/>
              <a:t>Link to their collective reports:</a:t>
            </a:r>
          </a:p>
          <a:p>
            <a:pPr lvl="2">
              <a:buNone/>
            </a:pPr>
            <a:r>
              <a:rPr lang="en-US" sz="2400" dirty="0" smtClean="0"/>
              <a:t>	http://www.nysilc.org/outreach/Center-for-Disability-Rights.rtf</a:t>
            </a:r>
            <a:endParaRPr lang="en-US" dirty="0"/>
          </a:p>
        </p:txBody>
      </p:sp>
      <p:sp>
        <p:nvSpPr>
          <p:cNvPr id="4" name="Slide Number Placeholder 3"/>
          <p:cNvSpPr>
            <a:spLocks noGrp="1"/>
          </p:cNvSpPr>
          <p:nvPr>
            <p:ph type="sldNum" sz="quarter" idx="10"/>
          </p:nvPr>
        </p:nvSpPr>
        <p:spPr/>
        <p:txBody>
          <a:bodyPr/>
          <a:lstStyle/>
          <a:p>
            <a:pPr>
              <a:defRPr/>
            </a:pPr>
            <a:fld id="{82315A20-D2F1-44BE-8F77-A97DD78F1A16}" type="slidenum">
              <a:rPr lang="en-US" smtClean="0"/>
              <a:pPr>
                <a:defRPr/>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Questions &amp; Answers</a:t>
            </a:r>
            <a:endParaRPr lang="en-US" dirty="0"/>
          </a:p>
        </p:txBody>
      </p:sp>
      <p:sp>
        <p:nvSpPr>
          <p:cNvPr id="3" name="Content Placeholder 2"/>
          <p:cNvSpPr>
            <a:spLocks noGrp="1"/>
          </p:cNvSpPr>
          <p:nvPr>
            <p:ph idx="1"/>
          </p:nvPr>
        </p:nvSpPr>
        <p:spPr/>
        <p:txBody>
          <a:bodyPr/>
          <a:lstStyle/>
          <a:p>
            <a:pPr>
              <a:buNone/>
            </a:pPr>
            <a:r>
              <a:rPr lang="en-US" dirty="0" smtClean="0"/>
              <a:t>Got questions?</a:t>
            </a:r>
          </a:p>
          <a:p>
            <a:pPr>
              <a:buNone/>
            </a:pPr>
            <a:endParaRPr lang="en-US" dirty="0"/>
          </a:p>
        </p:txBody>
      </p:sp>
      <p:sp>
        <p:nvSpPr>
          <p:cNvPr id="4" name="Slide Number Placeholder 3"/>
          <p:cNvSpPr>
            <a:spLocks noGrp="1"/>
          </p:cNvSpPr>
          <p:nvPr>
            <p:ph type="sldNum" sz="quarter" idx="10"/>
          </p:nvPr>
        </p:nvSpPr>
        <p:spPr/>
        <p:txBody>
          <a:bodyPr/>
          <a:lstStyle/>
          <a:p>
            <a:pPr>
              <a:defRPr/>
            </a:pPr>
            <a:fld id="{82315A20-D2F1-44BE-8F77-A97DD78F1A16}" type="slidenum">
              <a:rPr lang="en-US" smtClean="0"/>
              <a:pPr>
                <a:defRPr/>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Outreach Subcommittee Evaluates</a:t>
            </a:r>
            <a:br>
              <a:rPr lang="en-US" dirty="0" smtClean="0">
                <a:effectLst/>
              </a:rPr>
            </a:br>
            <a:r>
              <a:rPr lang="en-US" dirty="0" smtClean="0">
                <a:effectLst/>
              </a:rPr>
              <a:t>Progress of SPIL Objectives</a:t>
            </a:r>
            <a:endParaRPr lang="en-US" dirty="0">
              <a:effectLst/>
            </a:endParaRPr>
          </a:p>
        </p:txBody>
      </p:sp>
      <p:sp>
        <p:nvSpPr>
          <p:cNvPr id="3" name="Content Placeholder 2"/>
          <p:cNvSpPr>
            <a:spLocks noGrp="1"/>
          </p:cNvSpPr>
          <p:nvPr>
            <p:ph idx="1"/>
          </p:nvPr>
        </p:nvSpPr>
        <p:spPr/>
        <p:txBody>
          <a:bodyPr/>
          <a:lstStyle/>
          <a:p>
            <a:r>
              <a:rPr lang="en-US" sz="2600" dirty="0" smtClean="0"/>
              <a:t>SPIL objectives are assigned to appropriate committees for evaluation, facilitated by a SPIL Evaluator (Alan Krieger, consultant).</a:t>
            </a:r>
          </a:p>
          <a:p>
            <a:r>
              <a:rPr lang="en-US" sz="2600" dirty="0" smtClean="0"/>
              <a:t>The SPIL Evaluator: </a:t>
            </a:r>
          </a:p>
          <a:p>
            <a:pPr lvl="1"/>
            <a:r>
              <a:rPr lang="en-US" sz="2600" dirty="0" smtClean="0"/>
              <a:t>Discusses the upcoming evaluation with committee chairs.</a:t>
            </a:r>
          </a:p>
          <a:p>
            <a:pPr lvl="1"/>
            <a:r>
              <a:rPr lang="en-US" sz="2600" dirty="0" smtClean="0"/>
              <a:t>Attends the start of an appropriate committee meeting to remind members of evaluation responsibilities.</a:t>
            </a:r>
          </a:p>
          <a:p>
            <a:pPr lvl="1"/>
            <a:r>
              <a:rPr lang="en-US" sz="2600" dirty="0" smtClean="0"/>
              <a:t>Updates the evaluation forms for each objective, matching outcome targets to SPIL year.</a:t>
            </a:r>
          </a:p>
        </p:txBody>
      </p:sp>
      <p:sp>
        <p:nvSpPr>
          <p:cNvPr id="4" name="Slide Number Placeholder 3"/>
          <p:cNvSpPr>
            <a:spLocks noGrp="1"/>
          </p:cNvSpPr>
          <p:nvPr>
            <p:ph type="sldNum" sz="quarter" idx="10"/>
          </p:nvPr>
        </p:nvSpPr>
        <p:spPr/>
        <p:txBody>
          <a:bodyPr/>
          <a:lstStyle/>
          <a:p>
            <a:pPr>
              <a:defRPr/>
            </a:pPr>
            <a:fld id="{82315A20-D2F1-44BE-8F77-A97DD78F1A16}" type="slidenum">
              <a:rPr lang="en-US" smtClean="0"/>
              <a:pPr>
                <a:defRPr/>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Outreach Subcommittee Evaluates</a:t>
            </a:r>
            <a:br>
              <a:rPr lang="en-US" dirty="0" smtClean="0">
                <a:effectLst/>
              </a:rPr>
            </a:br>
            <a:r>
              <a:rPr lang="en-US" dirty="0" smtClean="0">
                <a:effectLst/>
              </a:rPr>
              <a:t>Progress of SPIL Objectives</a:t>
            </a:r>
            <a:r>
              <a:rPr lang="en-US" sz="2400" dirty="0" smtClean="0">
                <a:effectLst/>
              </a:rPr>
              <a:t>, cont’d.</a:t>
            </a:r>
            <a:endParaRPr lang="en-US" dirty="0">
              <a:effectLst/>
            </a:endParaRPr>
          </a:p>
        </p:txBody>
      </p:sp>
      <p:sp>
        <p:nvSpPr>
          <p:cNvPr id="3" name="Content Placeholder 2"/>
          <p:cNvSpPr>
            <a:spLocks noGrp="1"/>
          </p:cNvSpPr>
          <p:nvPr>
            <p:ph idx="1"/>
          </p:nvPr>
        </p:nvSpPr>
        <p:spPr/>
        <p:txBody>
          <a:bodyPr/>
          <a:lstStyle/>
          <a:p>
            <a:r>
              <a:rPr lang="en-US" sz="2600" dirty="0" smtClean="0"/>
              <a:t>The Outreach Subcommittee evaluates the capacity building and deaf-blind SSP objectives. Previously, they also reviewed the young adult sponsorships and statewide youth conference.</a:t>
            </a:r>
          </a:p>
          <a:p>
            <a:r>
              <a:rPr lang="en-US" sz="2600" dirty="0" smtClean="0"/>
              <a:t>The committee responds to the questions on the evaluation forms for each objective.</a:t>
            </a:r>
          </a:p>
          <a:p>
            <a:r>
              <a:rPr lang="en-US" sz="2600" dirty="0" smtClean="0"/>
              <a:t>The SPIL Committee makes an overall recommendation based on the collective information.</a:t>
            </a:r>
          </a:p>
        </p:txBody>
      </p:sp>
      <p:sp>
        <p:nvSpPr>
          <p:cNvPr id="4" name="Slide Number Placeholder 3"/>
          <p:cNvSpPr>
            <a:spLocks noGrp="1"/>
          </p:cNvSpPr>
          <p:nvPr>
            <p:ph type="sldNum" sz="quarter" idx="10"/>
          </p:nvPr>
        </p:nvSpPr>
        <p:spPr/>
        <p:txBody>
          <a:bodyPr/>
          <a:lstStyle/>
          <a:p>
            <a:pPr>
              <a:defRPr/>
            </a:pPr>
            <a:fld id="{82315A20-D2F1-44BE-8F77-A97DD78F1A16}" type="slidenum">
              <a:rPr lang="en-US" smtClean="0"/>
              <a:pPr>
                <a:defRPr/>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Outreach Subcommittee Evaluates </a:t>
            </a:r>
            <a:br>
              <a:rPr lang="en-US" dirty="0" smtClean="0">
                <a:effectLst/>
              </a:rPr>
            </a:br>
            <a:r>
              <a:rPr lang="en-US" dirty="0" smtClean="0">
                <a:effectLst/>
              </a:rPr>
              <a:t>Progress </a:t>
            </a:r>
            <a:r>
              <a:rPr lang="en-US" dirty="0">
                <a:effectLst/>
              </a:rPr>
              <a:t>of SPIL Objectives, </a:t>
            </a:r>
            <a:r>
              <a:rPr lang="en-US" sz="2400" dirty="0" smtClean="0">
                <a:effectLst/>
              </a:rPr>
              <a:t>cont’d. 2</a:t>
            </a:r>
            <a:endParaRPr lang="en-US" dirty="0">
              <a:effectLst/>
            </a:endParaRPr>
          </a:p>
        </p:txBody>
      </p:sp>
      <p:sp>
        <p:nvSpPr>
          <p:cNvPr id="3" name="Content Placeholder 2"/>
          <p:cNvSpPr>
            <a:spLocks noGrp="1"/>
          </p:cNvSpPr>
          <p:nvPr>
            <p:ph idx="1"/>
          </p:nvPr>
        </p:nvSpPr>
        <p:spPr/>
        <p:txBody>
          <a:bodyPr/>
          <a:lstStyle/>
          <a:p>
            <a:r>
              <a:rPr lang="en-US" sz="2500" dirty="0" smtClean="0"/>
              <a:t>The SPIL Evaluator compiles the collective information into a report.</a:t>
            </a:r>
          </a:p>
          <a:p>
            <a:r>
              <a:rPr lang="en-US" sz="2500" dirty="0" smtClean="0"/>
              <a:t>The SPIL Committee reviews and approves the report.</a:t>
            </a:r>
          </a:p>
          <a:p>
            <a:r>
              <a:rPr lang="en-US" sz="2500" dirty="0" smtClean="0"/>
              <a:t>The final report is submitted to the full council. It is posted on the NYSILC home page in the SPIL section.</a:t>
            </a:r>
          </a:p>
          <a:p>
            <a:pPr lvl="1"/>
            <a:r>
              <a:rPr lang="en-US" sz="2500" dirty="0" smtClean="0"/>
              <a:t>See the following link for the most recent SPIL evaluation report: http://www.nysilc.org/spil_plan2011-2013final/2012SPIL-Evaluation-Report4-26-13FINAL%20.doc. </a:t>
            </a:r>
          </a:p>
          <a:p>
            <a:endParaRPr lang="en-US" dirty="0"/>
          </a:p>
        </p:txBody>
      </p:sp>
      <p:sp>
        <p:nvSpPr>
          <p:cNvPr id="4" name="Slide Number Placeholder 3"/>
          <p:cNvSpPr>
            <a:spLocks noGrp="1"/>
          </p:cNvSpPr>
          <p:nvPr>
            <p:ph type="sldNum" sz="quarter" idx="10"/>
          </p:nvPr>
        </p:nvSpPr>
        <p:spPr/>
        <p:txBody>
          <a:bodyPr/>
          <a:lstStyle/>
          <a:p>
            <a:pPr>
              <a:defRPr/>
            </a:pPr>
            <a:fld id="{82315A20-D2F1-44BE-8F77-A97DD78F1A16}" type="slidenum">
              <a:rPr lang="en-US" smtClean="0"/>
              <a:pPr>
                <a:defRPr/>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458200" cy="792162"/>
          </a:xfrm>
        </p:spPr>
        <p:txBody>
          <a:bodyPr/>
          <a:lstStyle/>
          <a:p>
            <a:r>
              <a:rPr lang="en-US" dirty="0" smtClean="0">
                <a:effectLst/>
              </a:rPr>
              <a:t>Improvements to Consumer Satisfaction</a:t>
            </a:r>
            <a:endParaRPr lang="en-US" dirty="0">
              <a:effectLst/>
            </a:endParaRPr>
          </a:p>
        </p:txBody>
      </p:sp>
      <p:sp>
        <p:nvSpPr>
          <p:cNvPr id="3" name="Content Placeholder 2"/>
          <p:cNvSpPr>
            <a:spLocks noGrp="1"/>
          </p:cNvSpPr>
          <p:nvPr>
            <p:ph idx="1"/>
          </p:nvPr>
        </p:nvSpPr>
        <p:spPr>
          <a:xfrm>
            <a:off x="304800" y="1143000"/>
            <a:ext cx="8610600" cy="5105400"/>
          </a:xfrm>
        </p:spPr>
        <p:txBody>
          <a:bodyPr/>
          <a:lstStyle/>
          <a:p>
            <a:r>
              <a:rPr lang="en-US" sz="2800" dirty="0" smtClean="0"/>
              <a:t>First year of new SPIL, State Plan partners, through SILC subcommittee, work with CIL network on a statewide consumer satisfaction survey.</a:t>
            </a:r>
          </a:p>
          <a:p>
            <a:pPr lvl="1"/>
            <a:r>
              <a:rPr lang="en-US" sz="2800" dirty="0" smtClean="0"/>
              <a:t>Methodology improved to be 15% of Consumer Service Records (CSR’s) for the year, or a minimum sample of at least 100.</a:t>
            </a:r>
          </a:p>
          <a:p>
            <a:pPr lvl="1"/>
            <a:r>
              <a:rPr lang="en-US" sz="2800" dirty="0" smtClean="0"/>
              <a:t>Sent out using a three-tiered approach to sample (email, telephone/TTY, and direct mail solicitations). Defaults built into design.</a:t>
            </a:r>
          </a:p>
        </p:txBody>
      </p:sp>
      <p:sp>
        <p:nvSpPr>
          <p:cNvPr id="4" name="Slide Number Placeholder 3"/>
          <p:cNvSpPr>
            <a:spLocks noGrp="1"/>
          </p:cNvSpPr>
          <p:nvPr>
            <p:ph type="sldNum" sz="quarter" idx="10"/>
          </p:nvPr>
        </p:nvSpPr>
        <p:spPr/>
        <p:txBody>
          <a:bodyPr/>
          <a:lstStyle/>
          <a:p>
            <a:pPr>
              <a:defRPr/>
            </a:pPr>
            <a:fld id="{82315A20-D2F1-44BE-8F77-A97DD78F1A16}" type="slidenum">
              <a:rPr lang="en-US" smtClean="0"/>
              <a:pPr>
                <a:defRPr/>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458200" cy="792162"/>
          </a:xfrm>
        </p:spPr>
        <p:txBody>
          <a:bodyPr/>
          <a:lstStyle/>
          <a:p>
            <a:r>
              <a:rPr lang="en-US" dirty="0" smtClean="0">
                <a:effectLst/>
              </a:rPr>
              <a:t>Improvements to Consumer Satisfaction, </a:t>
            </a:r>
            <a:r>
              <a:rPr lang="en-US" sz="2400" dirty="0" smtClean="0">
                <a:effectLst/>
              </a:rPr>
              <a:t>cont’d.</a:t>
            </a:r>
            <a:endParaRPr lang="en-US" sz="2400" dirty="0">
              <a:effectLst/>
            </a:endParaRPr>
          </a:p>
        </p:txBody>
      </p:sp>
      <p:sp>
        <p:nvSpPr>
          <p:cNvPr id="3" name="Content Placeholder 2"/>
          <p:cNvSpPr>
            <a:spLocks noGrp="1"/>
          </p:cNvSpPr>
          <p:nvPr>
            <p:ph idx="1"/>
          </p:nvPr>
        </p:nvSpPr>
        <p:spPr>
          <a:xfrm>
            <a:off x="304800" y="1143000"/>
            <a:ext cx="8610600" cy="5105400"/>
          </a:xfrm>
        </p:spPr>
        <p:txBody>
          <a:bodyPr/>
          <a:lstStyle/>
          <a:p>
            <a:pPr lvl="1"/>
            <a:r>
              <a:rPr lang="en-US" sz="2800" dirty="0" smtClean="0"/>
              <a:t>Intent to increase response rate of surveys and obtain increased feedback on consumer satisfaction. Keep track of undeliverable/no longer in service contact information for survey. Update lists.</a:t>
            </a:r>
          </a:p>
          <a:p>
            <a:pPr lvl="1"/>
            <a:r>
              <a:rPr lang="en-US" sz="2800" dirty="0" smtClean="0"/>
              <a:t>Center uses information to verify/improve service. Statewide report developed by SILC on collective results.</a:t>
            </a:r>
            <a:endParaRPr lang="en-US" sz="2800" dirty="0"/>
          </a:p>
        </p:txBody>
      </p:sp>
      <p:sp>
        <p:nvSpPr>
          <p:cNvPr id="4" name="Slide Number Placeholder 3"/>
          <p:cNvSpPr>
            <a:spLocks noGrp="1"/>
          </p:cNvSpPr>
          <p:nvPr>
            <p:ph type="sldNum" sz="quarter" idx="10"/>
          </p:nvPr>
        </p:nvSpPr>
        <p:spPr/>
        <p:txBody>
          <a:bodyPr/>
          <a:lstStyle/>
          <a:p>
            <a:pPr>
              <a:defRPr/>
            </a:pPr>
            <a:fld id="{82315A20-D2F1-44BE-8F77-A97DD78F1A16}" type="slidenum">
              <a:rPr lang="en-US" smtClean="0"/>
              <a:pPr>
                <a:defRPr/>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SPIL Statutory Requirements Relating to Outreach Efforts, cont’d.</a:t>
            </a:r>
            <a:endParaRPr lang="en-US" dirty="0">
              <a:effectLst/>
            </a:endParaRPr>
          </a:p>
        </p:txBody>
      </p:sp>
      <p:sp>
        <p:nvSpPr>
          <p:cNvPr id="3" name="Content Placeholder 2"/>
          <p:cNvSpPr>
            <a:spLocks noGrp="1"/>
          </p:cNvSpPr>
          <p:nvPr>
            <p:ph idx="1"/>
          </p:nvPr>
        </p:nvSpPr>
        <p:spPr/>
        <p:txBody>
          <a:bodyPr/>
          <a:lstStyle/>
          <a:p>
            <a:pPr lvl="2"/>
            <a:r>
              <a:rPr lang="en-US" b="1" dirty="0" smtClean="0"/>
              <a:t>SPIL Evaluation: </a:t>
            </a:r>
            <a:r>
              <a:rPr lang="en-US" dirty="0" smtClean="0"/>
              <a:t>“The plan shall establish a method for the periodic evaluation of the effectiveness of the plan in meeting the objectives established in subsection (d) (related to the objectives),</a:t>
            </a:r>
          </a:p>
          <a:p>
            <a:pPr lvl="2"/>
            <a:r>
              <a:rPr lang="en-US" b="1" dirty="0" smtClean="0"/>
              <a:t>Consumer Satisfaction:</a:t>
            </a:r>
            <a:r>
              <a:rPr lang="en-US" dirty="0" smtClean="0"/>
              <a:t> “…including evaluation of satisfaction by individuals with disabilities.”</a:t>
            </a:r>
          </a:p>
          <a:p>
            <a:r>
              <a:rPr lang="en-US" dirty="0" smtClean="0"/>
              <a:t>Section 705 related to the Statewide Independent Living Council.</a:t>
            </a:r>
          </a:p>
          <a:p>
            <a:pPr lvl="1"/>
            <a:r>
              <a:rPr lang="en-US" b="1" dirty="0" smtClean="0"/>
              <a:t>Under (c) Duties</a:t>
            </a:r>
            <a:r>
              <a:rPr lang="en-US" dirty="0" smtClean="0"/>
              <a:t>,</a:t>
            </a:r>
            <a:r>
              <a:rPr lang="en-US" b="1" dirty="0" smtClean="0"/>
              <a:t> </a:t>
            </a:r>
            <a:r>
              <a:rPr lang="en-US" dirty="0" smtClean="0"/>
              <a:t>The Council shall— </a:t>
            </a:r>
            <a:r>
              <a:rPr lang="en-US" b="1" dirty="0" smtClean="0"/>
              <a:t>(2) </a:t>
            </a:r>
            <a:r>
              <a:rPr lang="en-US" dirty="0" smtClean="0"/>
              <a:t>monitor, review, and evaluate the implementation of the State plan;</a:t>
            </a:r>
          </a:p>
          <a:p>
            <a:pPr lvl="2"/>
            <a:r>
              <a:rPr lang="en-US" dirty="0" smtClean="0"/>
              <a:t>The council must develop and engage in SPIL monitoring activity.</a:t>
            </a:r>
          </a:p>
          <a:p>
            <a:pPr lvl="2"/>
            <a:endParaRPr lang="en-US" dirty="0" smtClean="0"/>
          </a:p>
        </p:txBody>
      </p:sp>
      <p:sp>
        <p:nvSpPr>
          <p:cNvPr id="4" name="Slide Number Placeholder 3"/>
          <p:cNvSpPr>
            <a:spLocks noGrp="1"/>
          </p:cNvSpPr>
          <p:nvPr>
            <p:ph type="sldNum" sz="quarter" idx="10"/>
          </p:nvPr>
        </p:nvSpPr>
        <p:spPr/>
        <p:txBody>
          <a:bodyPr/>
          <a:lstStyle/>
          <a:p>
            <a:pPr>
              <a:defRPr/>
            </a:pPr>
            <a:fld id="{82315A20-D2F1-44BE-8F77-A97DD78F1A16}"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Second year of new SPIL…</a:t>
            </a:r>
            <a:endParaRPr lang="en-US" dirty="0">
              <a:effectLst/>
            </a:endParaRPr>
          </a:p>
        </p:txBody>
      </p:sp>
      <p:sp>
        <p:nvSpPr>
          <p:cNvPr id="3" name="Content Placeholder 2"/>
          <p:cNvSpPr>
            <a:spLocks noGrp="1"/>
          </p:cNvSpPr>
          <p:nvPr>
            <p:ph idx="1"/>
          </p:nvPr>
        </p:nvSpPr>
        <p:spPr/>
        <p:txBody>
          <a:bodyPr/>
          <a:lstStyle/>
          <a:p>
            <a:r>
              <a:rPr lang="en-US" dirty="0" smtClean="0"/>
              <a:t>AND THE PROCESS STARTS ALL OVER AGAIN!</a:t>
            </a:r>
            <a:endParaRPr lang="en-US" dirty="0"/>
          </a:p>
        </p:txBody>
      </p:sp>
      <p:sp>
        <p:nvSpPr>
          <p:cNvPr id="4" name="Slide Number Placeholder 3"/>
          <p:cNvSpPr>
            <a:spLocks noGrp="1"/>
          </p:cNvSpPr>
          <p:nvPr>
            <p:ph type="sldNum" sz="quarter" idx="10"/>
          </p:nvPr>
        </p:nvSpPr>
        <p:spPr/>
        <p:txBody>
          <a:bodyPr/>
          <a:lstStyle/>
          <a:p>
            <a:pPr>
              <a:defRPr/>
            </a:pPr>
            <a:fld id="{82315A20-D2F1-44BE-8F77-A97DD78F1A16}" type="slidenum">
              <a:rPr lang="en-US" smtClean="0"/>
              <a:pPr>
                <a:defRPr/>
              </a:pPr>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dirty="0" smtClean="0">
                <a:effectLst/>
              </a:rPr>
              <a:t>Questions &amp; Answers</a:t>
            </a:r>
          </a:p>
        </p:txBody>
      </p:sp>
      <p:sp>
        <p:nvSpPr>
          <p:cNvPr id="45059" name="Content Placeholder 5"/>
          <p:cNvSpPr>
            <a:spLocks noGrp="1"/>
          </p:cNvSpPr>
          <p:nvPr>
            <p:ph type="body" idx="1"/>
          </p:nvPr>
        </p:nvSpPr>
        <p:spPr>
          <a:xfrm>
            <a:off x="304800" y="1295400"/>
            <a:ext cx="8610600" cy="4648200"/>
          </a:xfrm>
        </p:spPr>
        <p:txBody>
          <a:bodyPr/>
          <a:lstStyle/>
          <a:p>
            <a:pPr marL="514350" indent="-514350">
              <a:buClr>
                <a:srgbClr val="000099"/>
              </a:buClr>
              <a:buFont typeface="Tahoma" pitchFamily="34" charset="0"/>
              <a:buNone/>
            </a:pPr>
            <a:r>
              <a:rPr lang="en-US" dirty="0" smtClean="0"/>
              <a:t>Got questions?</a:t>
            </a:r>
          </a:p>
        </p:txBody>
      </p:sp>
      <p:sp>
        <p:nvSpPr>
          <p:cNvPr id="45060" name="Slide Number Placehold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2D62864-9F56-436E-9275-5F8C19DD39ED}" type="slidenum">
              <a:rPr lang="en-US" smtClean="0"/>
              <a:pPr eaLnBrk="1" hangingPunct="1"/>
              <a:t>31</a:t>
            </a:fld>
            <a:endParaRPr lang="en-US" dirty="0" smtClean="0"/>
          </a:p>
        </p:txBody>
      </p:sp>
    </p:spTree>
    <p:extLst>
      <p:ext uri="{BB962C8B-B14F-4D97-AF65-F5344CB8AC3E}">
        <p14:creationId xmlns:p14="http://schemas.microsoft.com/office/powerpoint/2010/main" val="3842198000"/>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a:xfrm>
            <a:off x="228600" y="274638"/>
            <a:ext cx="7696200" cy="1096962"/>
          </a:xfrm>
        </p:spPr>
        <p:txBody>
          <a:bodyPr/>
          <a:lstStyle/>
          <a:p>
            <a:pPr eaLnBrk="1" hangingPunct="1">
              <a:defRPr/>
            </a:pPr>
            <a:r>
              <a:rPr lang="en-US" dirty="0">
                <a:effectLst/>
              </a:rPr>
              <a:t>For more </a:t>
            </a:r>
            <a:r>
              <a:rPr lang="en-US" dirty="0" smtClean="0">
                <a:effectLst/>
              </a:rPr>
              <a:t>information</a:t>
            </a:r>
            <a:endParaRPr lang="en-US" dirty="0">
              <a:effectLst/>
            </a:endParaRPr>
          </a:p>
        </p:txBody>
      </p:sp>
      <p:sp>
        <p:nvSpPr>
          <p:cNvPr id="40964" name="Rectangle 3"/>
          <p:cNvSpPr>
            <a:spLocks noGrp="1" noChangeArrowheads="1"/>
          </p:cNvSpPr>
          <p:nvPr>
            <p:ph type="body" idx="1"/>
          </p:nvPr>
        </p:nvSpPr>
        <p:spPr>
          <a:xfrm>
            <a:off x="381000" y="1600200"/>
            <a:ext cx="8458200" cy="4419600"/>
          </a:xfrm>
        </p:spPr>
        <p:txBody>
          <a:bodyPr/>
          <a:lstStyle/>
          <a:p>
            <a:pPr eaLnBrk="1" hangingPunct="1">
              <a:buFont typeface="Tahoma" pitchFamily="34" charset="0"/>
              <a:buNone/>
            </a:pPr>
            <a:r>
              <a:rPr lang="en-US" sz="2800" dirty="0" smtClean="0"/>
              <a:t>Contact:</a:t>
            </a:r>
          </a:p>
          <a:p>
            <a:pPr eaLnBrk="1" hangingPunct="1">
              <a:buFont typeface="Tahoma" pitchFamily="34" charset="0"/>
              <a:buNone/>
            </a:pPr>
            <a:endParaRPr lang="en-US" sz="1800" dirty="0" smtClean="0"/>
          </a:p>
          <a:p>
            <a:pPr lvl="1" eaLnBrk="1" hangingPunct="1">
              <a:buFont typeface="Tahoma" pitchFamily="34" charset="0"/>
              <a:buNone/>
            </a:pPr>
            <a:r>
              <a:rPr lang="en-US" sz="2800" dirty="0"/>
              <a:t>Brad </a:t>
            </a:r>
            <a:r>
              <a:rPr lang="en-US" sz="2800" dirty="0" smtClean="0"/>
              <a:t>Williams— </a:t>
            </a:r>
          </a:p>
          <a:p>
            <a:pPr lvl="1" eaLnBrk="1" hangingPunct="1">
              <a:buFont typeface="Tahoma" pitchFamily="34" charset="0"/>
              <a:buNone/>
            </a:pPr>
            <a:r>
              <a:rPr lang="en-US" sz="2800" dirty="0" smtClean="0">
                <a:hlinkClick r:id="rId3"/>
              </a:rPr>
              <a:t>bradw@nysilc.org</a:t>
            </a:r>
            <a:r>
              <a:rPr lang="en-US" sz="2800" dirty="0" smtClean="0"/>
              <a:t> </a:t>
            </a:r>
          </a:p>
        </p:txBody>
      </p:sp>
      <p:sp>
        <p:nvSpPr>
          <p:cNvPr id="2" name="Slide Number Placeholder 1"/>
          <p:cNvSpPr>
            <a:spLocks noGrp="1"/>
          </p:cNvSpPr>
          <p:nvPr>
            <p:ph type="sldNum" sz="quarter" idx="10"/>
          </p:nvPr>
        </p:nvSpPr>
        <p:spPr/>
        <p:txBody>
          <a:bodyPr/>
          <a:lstStyle/>
          <a:p>
            <a:pPr>
              <a:defRPr/>
            </a:pPr>
            <a:fld id="{82315A20-D2F1-44BE-8F77-A97DD78F1A16}" type="slidenum">
              <a:rPr lang="en-US" smtClean="0"/>
              <a:pPr>
                <a:defRPr/>
              </a:pPr>
              <a:t>32</a:t>
            </a:fld>
            <a:endParaRPr lang="en-US" dirty="0"/>
          </a:p>
        </p:txBody>
      </p:sp>
    </p:spTree>
    <p:extLst>
      <p:ext uri="{BB962C8B-B14F-4D97-AF65-F5344CB8AC3E}">
        <p14:creationId xmlns:p14="http://schemas.microsoft.com/office/powerpoint/2010/main" val="42219649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800" dirty="0" smtClean="0">
                <a:effectLst/>
              </a:rPr>
              <a:t>Wrap Up and Evaluation</a:t>
            </a:r>
          </a:p>
        </p:txBody>
      </p:sp>
      <p:sp>
        <p:nvSpPr>
          <p:cNvPr id="47107" name="Rectangle 3"/>
          <p:cNvSpPr>
            <a:spLocks noGrp="1" noChangeArrowheads="1"/>
          </p:cNvSpPr>
          <p:nvPr>
            <p:ph type="body" idx="4294967295"/>
          </p:nvPr>
        </p:nvSpPr>
        <p:spPr>
          <a:xfrm>
            <a:off x="228600" y="1295400"/>
            <a:ext cx="8605837" cy="4773612"/>
          </a:xfrm>
        </p:spPr>
        <p:txBody>
          <a:bodyPr/>
          <a:lstStyle/>
          <a:p>
            <a:r>
              <a:rPr lang="en-US" sz="2400" b="1" i="1" dirty="0" smtClean="0"/>
              <a:t>Click the link below now</a:t>
            </a:r>
            <a:r>
              <a:rPr lang="en-US" sz="2400" dirty="0" smtClean="0"/>
              <a:t>  to complete an evaluation of today’s program found at:</a:t>
            </a:r>
          </a:p>
          <a:p>
            <a:pPr lvl="0" algn="ctr">
              <a:buNone/>
            </a:pPr>
            <a:r>
              <a:rPr lang="en-US" sz="2600" u="sng" dirty="0" smtClean="0">
                <a:hlinkClick r:id="rId3"/>
              </a:rPr>
              <a:t>https://vovici.com/wsb.dll/s/12291g54341</a:t>
            </a:r>
            <a:endParaRPr lang="en-US" sz="2600" dirty="0" smtClean="0"/>
          </a:p>
          <a:p>
            <a:endParaRPr lang="en-US" sz="2400" dirty="0" smtClean="0"/>
          </a:p>
          <a:p>
            <a:pPr lvl="1">
              <a:buFontTx/>
              <a:buNone/>
            </a:pPr>
            <a:r>
              <a:rPr lang="en-US" sz="1600" b="1" i="1" dirty="0" smtClean="0"/>
              <a:t>	</a:t>
            </a:r>
            <a:endParaRPr lang="en-US" sz="1800" u="sng" dirty="0" smtClean="0"/>
          </a:p>
          <a:p>
            <a:pPr>
              <a:buFontTx/>
              <a:buNone/>
            </a:pPr>
            <a:endParaRPr lang="en-US" sz="2000" b="1" i="1" dirty="0" smtClean="0"/>
          </a:p>
        </p:txBody>
      </p:sp>
      <p:sp>
        <p:nvSpPr>
          <p:cNvPr id="47108" name="Slide Number Placehold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7FE0D69-BAEB-4DDD-8EFF-D2D0694D64A1}" type="slidenum">
              <a:rPr lang="en-US" smtClean="0"/>
              <a:pPr eaLnBrk="1" hangingPunct="1"/>
              <a:t>33</a:t>
            </a:fld>
            <a:endParaRPr lang="en-US" dirty="0" smtClean="0"/>
          </a:p>
        </p:txBody>
      </p:sp>
    </p:spTree>
    <p:extLst>
      <p:ext uri="{BB962C8B-B14F-4D97-AF65-F5344CB8AC3E}">
        <p14:creationId xmlns:p14="http://schemas.microsoft.com/office/powerpoint/2010/main" val="529800495"/>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p:txBody>
          <a:bodyPr/>
          <a:lstStyle/>
          <a:p>
            <a:pPr eaLnBrk="1" hangingPunct="1">
              <a:defRPr/>
            </a:pPr>
            <a:r>
              <a:rPr lang="en-US" dirty="0" smtClean="0">
                <a:effectLst/>
                <a:ea typeface="+mj-ea"/>
                <a:cs typeface="+mj-cs"/>
              </a:rPr>
              <a:t>SILC-NET Attribution</a:t>
            </a:r>
          </a:p>
        </p:txBody>
      </p:sp>
      <p:sp>
        <p:nvSpPr>
          <p:cNvPr id="178179" name="Rectangle 3"/>
          <p:cNvSpPr>
            <a:spLocks noGrp="1" noChangeArrowheads="1"/>
          </p:cNvSpPr>
          <p:nvPr>
            <p:ph idx="1"/>
          </p:nvPr>
        </p:nvSpPr>
        <p:spPr>
          <a:xfrm>
            <a:off x="0" y="990600"/>
            <a:ext cx="8991600" cy="5181600"/>
          </a:xfrm>
        </p:spPr>
        <p:txBody>
          <a:bodyPr/>
          <a:lstStyle/>
          <a:p>
            <a:pPr>
              <a:buFontTx/>
              <a:buNone/>
            </a:pPr>
            <a:r>
              <a:rPr lang="en-US" sz="2600" dirty="0" smtClean="0">
                <a:ea typeface="ＭＳ Ｐゴシック" pitchFamily="-1" charset="-128"/>
              </a:rPr>
              <a:t>	</a:t>
            </a:r>
            <a:r>
              <a:rPr lang="en-US" sz="2600" dirty="0"/>
              <a:t>Support for development of this Webinar/teleconference was provided by the U.S. Department of Education, Rehabilitation Services Administration under grant number H132B070001. No official endorsement of the Department of Education should be inferred. Permission is granted for duplication of any portion of this PowerPoint presentation, providing that the following credit is given to the project: </a:t>
            </a:r>
            <a:r>
              <a:rPr lang="en-US" sz="2600" b="1" dirty="0"/>
              <a:t>Developed as part of the SILC-NET, a project of the IL-NET, an ILRU/NCIL/APRIL National Training and Technical Assistance Program.</a:t>
            </a:r>
          </a:p>
        </p:txBody>
      </p:sp>
      <p:sp>
        <p:nvSpPr>
          <p:cNvPr id="2" name="Slide Number Placeholder 1"/>
          <p:cNvSpPr>
            <a:spLocks noGrp="1"/>
          </p:cNvSpPr>
          <p:nvPr>
            <p:ph type="sldNum" sz="quarter" idx="10"/>
          </p:nvPr>
        </p:nvSpPr>
        <p:spPr/>
        <p:txBody>
          <a:bodyPr/>
          <a:lstStyle/>
          <a:p>
            <a:pPr>
              <a:defRPr/>
            </a:pPr>
            <a:fld id="{82315A20-D2F1-44BE-8F77-A97DD78F1A16}" type="slidenum">
              <a:rPr lang="en-US" smtClean="0"/>
              <a:pPr>
                <a:defRPr/>
              </a:pPr>
              <a:t>34</a:t>
            </a:fld>
            <a:endParaRPr lang="en-US" dirty="0"/>
          </a:p>
        </p:txBody>
      </p:sp>
      <p:pic>
        <p:nvPicPr>
          <p:cNvPr id="5" name="Picture 4" descr="ILRU logo.gif"/>
          <p:cNvPicPr>
            <a:picLocks noChangeAspect="1"/>
          </p:cNvPicPr>
          <p:nvPr/>
        </p:nvPicPr>
        <p:blipFill>
          <a:blip r:embed="rId3" cstate="print"/>
          <a:stretch>
            <a:fillRect/>
          </a:stretch>
        </p:blipFill>
        <p:spPr>
          <a:xfrm>
            <a:off x="7848600" y="228600"/>
            <a:ext cx="990600" cy="476250"/>
          </a:xfrm>
          <a:prstGeom prst="rect">
            <a:avLst/>
          </a:prstGeom>
        </p:spPr>
      </p:pic>
    </p:spTree>
    <p:extLst>
      <p:ext uri="{BB962C8B-B14F-4D97-AF65-F5344CB8AC3E}">
        <p14:creationId xmlns:p14="http://schemas.microsoft.com/office/powerpoint/2010/main" val="3167967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New York SILC Overall Approach to Unserved/Underserved Populations</a:t>
            </a:r>
            <a:endParaRPr lang="en-US" dirty="0">
              <a:effectLst/>
            </a:endParaRPr>
          </a:p>
        </p:txBody>
      </p:sp>
      <p:sp>
        <p:nvSpPr>
          <p:cNvPr id="3" name="Subtitle 2"/>
          <p:cNvSpPr>
            <a:spLocks noGrp="1"/>
          </p:cNvSpPr>
          <p:nvPr>
            <p:ph idx="1"/>
          </p:nvPr>
        </p:nvSpPr>
        <p:spPr/>
        <p:txBody>
          <a:bodyPr/>
          <a:lstStyle/>
          <a:p>
            <a:pPr marL="457200" indent="-457200" algn="l">
              <a:buFont typeface="Arial" pitchFamily="34" charset="0"/>
              <a:buChar char="•"/>
            </a:pPr>
            <a:r>
              <a:rPr lang="en-US" sz="2600" dirty="0" smtClean="0"/>
              <a:t>Creation of an Outreach Subcommittee to perform related responsibilities.</a:t>
            </a:r>
          </a:p>
          <a:p>
            <a:pPr marL="457200" indent="-457200" algn="l">
              <a:buFont typeface="Arial" pitchFamily="34" charset="0"/>
              <a:buChar char="•"/>
            </a:pPr>
            <a:r>
              <a:rPr lang="en-US" sz="2600" dirty="0" smtClean="0"/>
              <a:t>Creation of a Needs Assessment Committee (NAC) to develop a process, define the questions, identify the data, and pull findings together into a report.</a:t>
            </a:r>
          </a:p>
          <a:p>
            <a:pPr marL="457200" indent="-457200" algn="l">
              <a:buFont typeface="Arial" pitchFamily="34" charset="0"/>
              <a:buChar char="•"/>
            </a:pPr>
            <a:r>
              <a:rPr lang="en-US" sz="2600" dirty="0" smtClean="0"/>
              <a:t>Use the key findings from the needs assessment to drive the SPIL public input process (facilitation outline).</a:t>
            </a:r>
          </a:p>
          <a:p>
            <a:pPr marL="457200" indent="-457200" algn="l">
              <a:buFont typeface="Arial" pitchFamily="34" charset="0"/>
              <a:buChar char="•"/>
            </a:pPr>
            <a:r>
              <a:rPr lang="en-US" sz="2600" dirty="0" smtClean="0"/>
              <a:t>NAC key findings directly impact SPIL Sections 1.2B and 2.1B related to unserved/underserved target populations and geographic areas.</a:t>
            </a:r>
          </a:p>
        </p:txBody>
      </p:sp>
      <p:sp>
        <p:nvSpPr>
          <p:cNvPr id="4" name="Slide Number Placeholder 3"/>
          <p:cNvSpPr>
            <a:spLocks noGrp="1"/>
          </p:cNvSpPr>
          <p:nvPr>
            <p:ph type="sldNum" sz="quarter" idx="10"/>
          </p:nvPr>
        </p:nvSpPr>
        <p:spPr/>
        <p:txBody>
          <a:bodyPr/>
          <a:lstStyle/>
          <a:p>
            <a:pPr>
              <a:defRPr/>
            </a:pPr>
            <a:fld id="{46E69643-8B5E-4756-AD0C-D9684FAE0453}" type="slidenum">
              <a:rPr lang="en-US" smtClean="0"/>
              <a:pPr>
                <a:defRPr/>
              </a:pPr>
              <a:t>4</a:t>
            </a:fld>
            <a:endParaRPr lang="en-US" dirty="0"/>
          </a:p>
        </p:txBody>
      </p:sp>
    </p:spTree>
    <p:extLst>
      <p:ext uri="{BB962C8B-B14F-4D97-AF65-F5344CB8AC3E}">
        <p14:creationId xmlns:p14="http://schemas.microsoft.com/office/powerpoint/2010/main" val="6621906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New York SILC Overall Approach, </a:t>
            </a:r>
            <a:r>
              <a:rPr lang="en-US" sz="2400" dirty="0" smtClean="0">
                <a:effectLst/>
              </a:rPr>
              <a:t>cont’d.</a:t>
            </a:r>
            <a:endParaRPr lang="en-US" dirty="0">
              <a:effectLst/>
            </a:endParaRPr>
          </a:p>
        </p:txBody>
      </p:sp>
      <p:sp>
        <p:nvSpPr>
          <p:cNvPr id="3" name="Subtitle 2"/>
          <p:cNvSpPr>
            <a:spLocks noGrp="1"/>
          </p:cNvSpPr>
          <p:nvPr>
            <p:ph idx="1"/>
          </p:nvPr>
        </p:nvSpPr>
        <p:spPr/>
        <p:txBody>
          <a:bodyPr/>
          <a:lstStyle/>
          <a:p>
            <a:pPr marL="457200" indent="-457200">
              <a:buFont typeface="Arial" pitchFamily="34" charset="0"/>
              <a:buChar char="•"/>
            </a:pPr>
            <a:r>
              <a:rPr lang="en-US" sz="2600" dirty="0" smtClean="0"/>
              <a:t>NAC and public hearing priorities become actionable items in SPIL.</a:t>
            </a:r>
          </a:p>
          <a:p>
            <a:pPr marL="457200" indent="-457200" algn="l">
              <a:buFont typeface="Arial" pitchFamily="34" charset="0"/>
              <a:buChar char="•"/>
            </a:pPr>
            <a:r>
              <a:rPr lang="en-US" sz="2600" dirty="0" smtClean="0"/>
              <a:t>Outreach Subcommittee monitors progress of objectives/projects during year and evaluates progress of SPIL objectives at yearend with SPIL evaluator.</a:t>
            </a:r>
          </a:p>
        </p:txBody>
      </p:sp>
      <p:sp>
        <p:nvSpPr>
          <p:cNvPr id="4" name="Slide Number Placeholder 3"/>
          <p:cNvSpPr>
            <a:spLocks noGrp="1"/>
          </p:cNvSpPr>
          <p:nvPr>
            <p:ph type="sldNum" sz="quarter" idx="10"/>
          </p:nvPr>
        </p:nvSpPr>
        <p:spPr/>
        <p:txBody>
          <a:bodyPr/>
          <a:lstStyle/>
          <a:p>
            <a:pPr>
              <a:defRPr/>
            </a:pPr>
            <a:fld id="{46E69643-8B5E-4756-AD0C-D9684FAE0453}" type="slidenum">
              <a:rPr lang="en-US" smtClean="0"/>
              <a:pPr>
                <a:defRPr/>
              </a:pPr>
              <a:t>5</a:t>
            </a:fld>
            <a:endParaRPr lang="en-US" dirty="0"/>
          </a:p>
        </p:txBody>
      </p:sp>
    </p:spTree>
    <p:extLst>
      <p:ext uri="{BB962C8B-B14F-4D97-AF65-F5344CB8AC3E}">
        <p14:creationId xmlns:p14="http://schemas.microsoft.com/office/powerpoint/2010/main" val="13920204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Outreach Subcommittee</a:t>
            </a:r>
            <a:endParaRPr lang="en-US" dirty="0">
              <a:effectLst/>
            </a:endParaRPr>
          </a:p>
        </p:txBody>
      </p:sp>
      <p:sp>
        <p:nvSpPr>
          <p:cNvPr id="3" name="Subtitle 2"/>
          <p:cNvSpPr>
            <a:spLocks noGrp="1"/>
          </p:cNvSpPr>
          <p:nvPr>
            <p:ph idx="1"/>
          </p:nvPr>
        </p:nvSpPr>
        <p:spPr/>
        <p:txBody>
          <a:bodyPr/>
          <a:lstStyle/>
          <a:p>
            <a:pPr marL="457200" indent="-457200">
              <a:buFont typeface="Arial" pitchFamily="34" charset="0"/>
              <a:buChar char="•"/>
            </a:pPr>
            <a:r>
              <a:rPr lang="en-US" sz="2600" dirty="0" smtClean="0"/>
              <a:t>The Outreach Subcommittee consists of five to seven members, meets every other month, to discuss issues related to unserved/underserved target populations.</a:t>
            </a:r>
          </a:p>
          <a:p>
            <a:pPr marL="457200" indent="-457200">
              <a:buFont typeface="Arial" pitchFamily="34" charset="0"/>
              <a:buChar char="•"/>
            </a:pPr>
            <a:r>
              <a:rPr lang="en-US" sz="2600" dirty="0" smtClean="0"/>
              <a:t>The committee also addresses specific monitoring and evaluation responsibilities for SPIL objectives, especially related to the review of the capacity building grant opportunities and similar projects.</a:t>
            </a:r>
          </a:p>
        </p:txBody>
      </p:sp>
      <p:sp>
        <p:nvSpPr>
          <p:cNvPr id="4" name="Slide Number Placeholder 3"/>
          <p:cNvSpPr>
            <a:spLocks noGrp="1"/>
          </p:cNvSpPr>
          <p:nvPr>
            <p:ph type="sldNum" sz="quarter" idx="10"/>
          </p:nvPr>
        </p:nvSpPr>
        <p:spPr/>
        <p:txBody>
          <a:bodyPr/>
          <a:lstStyle/>
          <a:p>
            <a:pPr>
              <a:defRPr/>
            </a:pPr>
            <a:fld id="{46E69643-8B5E-4756-AD0C-D9684FAE0453}" type="slidenum">
              <a:rPr lang="en-US" smtClean="0"/>
              <a:pPr>
                <a:defRPr/>
              </a:pPr>
              <a:t>6</a:t>
            </a:fld>
            <a:endParaRPr lang="en-US" dirty="0"/>
          </a:p>
        </p:txBody>
      </p:sp>
    </p:spTree>
    <p:extLst>
      <p:ext uri="{BB962C8B-B14F-4D97-AF65-F5344CB8AC3E}">
        <p14:creationId xmlns:p14="http://schemas.microsoft.com/office/powerpoint/2010/main" val="13920204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Outreach Subcommittee</a:t>
            </a:r>
            <a:r>
              <a:rPr lang="en-US" sz="2400" dirty="0" smtClean="0">
                <a:effectLst/>
              </a:rPr>
              <a:t>, cont’d.</a:t>
            </a:r>
            <a:endParaRPr lang="en-US" dirty="0">
              <a:effectLst/>
            </a:endParaRPr>
          </a:p>
        </p:txBody>
      </p:sp>
      <p:sp>
        <p:nvSpPr>
          <p:cNvPr id="3" name="Subtitle 2"/>
          <p:cNvSpPr>
            <a:spLocks noGrp="1"/>
          </p:cNvSpPr>
          <p:nvPr>
            <p:ph idx="1"/>
          </p:nvPr>
        </p:nvSpPr>
        <p:spPr/>
        <p:txBody>
          <a:bodyPr/>
          <a:lstStyle/>
          <a:p>
            <a:pPr marL="457200" indent="-457200" algn="l">
              <a:buFont typeface="Arial" pitchFamily="34" charset="0"/>
              <a:buChar char="•"/>
            </a:pPr>
            <a:r>
              <a:rPr lang="en-US" sz="2600" dirty="0" smtClean="0"/>
              <a:t>Other projects include Deaf-Blind Support Service Providers (SSPs), Pat Figueroa Young Adult Sponsorships, and an understanding of the use of ARRA Part C funds.</a:t>
            </a:r>
          </a:p>
          <a:p>
            <a:pPr marL="457200" indent="-457200">
              <a:buFont typeface="Arial" pitchFamily="34" charset="0"/>
              <a:buChar char="•"/>
            </a:pPr>
            <a:r>
              <a:rPr lang="en-US" sz="2600" dirty="0" smtClean="0"/>
              <a:t>Outreach advises on issues and communicates findings related to needs assessment.</a:t>
            </a:r>
          </a:p>
          <a:p>
            <a:pPr marL="857250" lvl="1" indent="-457200">
              <a:buFont typeface="Arial" pitchFamily="34" charset="0"/>
              <a:buChar char="•"/>
            </a:pPr>
            <a:r>
              <a:rPr lang="en-US" sz="2600" dirty="0" smtClean="0"/>
              <a:t>See Outreach webpage: http://www.nysilc.org/outreach.htm </a:t>
            </a:r>
          </a:p>
        </p:txBody>
      </p:sp>
      <p:sp>
        <p:nvSpPr>
          <p:cNvPr id="4" name="Slide Number Placeholder 3"/>
          <p:cNvSpPr>
            <a:spLocks noGrp="1"/>
          </p:cNvSpPr>
          <p:nvPr>
            <p:ph type="sldNum" sz="quarter" idx="10"/>
          </p:nvPr>
        </p:nvSpPr>
        <p:spPr/>
        <p:txBody>
          <a:bodyPr/>
          <a:lstStyle/>
          <a:p>
            <a:pPr>
              <a:defRPr/>
            </a:pPr>
            <a:fld id="{46E69643-8B5E-4756-AD0C-D9684FAE0453}" type="slidenum">
              <a:rPr lang="en-US" smtClean="0"/>
              <a:pPr>
                <a:defRPr/>
              </a:pPr>
              <a:t>7</a:t>
            </a:fld>
            <a:endParaRPr lang="en-US" dirty="0"/>
          </a:p>
        </p:txBody>
      </p:sp>
    </p:spTree>
    <p:extLst>
      <p:ext uri="{BB962C8B-B14F-4D97-AF65-F5344CB8AC3E}">
        <p14:creationId xmlns:p14="http://schemas.microsoft.com/office/powerpoint/2010/main" val="13920204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458200" cy="792162"/>
          </a:xfrm>
        </p:spPr>
        <p:txBody>
          <a:bodyPr/>
          <a:lstStyle/>
          <a:p>
            <a:r>
              <a:rPr lang="en-US" dirty="0" smtClean="0">
                <a:effectLst/>
              </a:rPr>
              <a:t>Needs Assessment Committee (NAC)</a:t>
            </a:r>
            <a:endParaRPr lang="en-US" dirty="0">
              <a:effectLst/>
            </a:endParaRPr>
          </a:p>
        </p:txBody>
      </p:sp>
      <p:sp>
        <p:nvSpPr>
          <p:cNvPr id="3" name="Subtitle 2"/>
          <p:cNvSpPr>
            <a:spLocks noGrp="1"/>
          </p:cNvSpPr>
          <p:nvPr>
            <p:ph idx="1"/>
          </p:nvPr>
        </p:nvSpPr>
        <p:spPr>
          <a:xfrm>
            <a:off x="152400" y="762000"/>
            <a:ext cx="8915400" cy="5334000"/>
          </a:xfrm>
        </p:spPr>
        <p:txBody>
          <a:bodyPr/>
          <a:lstStyle/>
          <a:p>
            <a:pPr marL="457200" indent="-457200">
              <a:buFont typeface="Arial" pitchFamily="34" charset="0"/>
              <a:buChar char="•"/>
            </a:pPr>
            <a:r>
              <a:rPr lang="en-US" dirty="0" smtClean="0"/>
              <a:t>NYSILC Executive Director and consultant participated on the IL-Net six-week webinar course related to Needs Assessment Committees (NACs) to understand the process.</a:t>
            </a:r>
          </a:p>
          <a:p>
            <a:pPr marL="457200" indent="-457200">
              <a:buFont typeface="Arial" pitchFamily="34" charset="0"/>
              <a:buChar char="•"/>
            </a:pPr>
            <a:r>
              <a:rPr lang="en-US" dirty="0" smtClean="0"/>
              <a:t>Process took about nine months to create such a committee, process, define the questions, identify the data, and pull findings together into a report.</a:t>
            </a:r>
          </a:p>
          <a:p>
            <a:pPr marL="457200" indent="-457200" algn="l">
              <a:buFont typeface="Arial" pitchFamily="34" charset="0"/>
              <a:buChar char="•"/>
            </a:pPr>
            <a:r>
              <a:rPr lang="en-US" dirty="0" smtClean="0"/>
              <a:t>Four key questions (Recognition to California SILC needs assessment and questions). I am going to highlight two:</a:t>
            </a:r>
          </a:p>
          <a:p>
            <a:pPr marL="857250" lvl="1" indent="-457200">
              <a:buFont typeface="+mj-lt"/>
              <a:buAutoNum type="arabicPeriod"/>
            </a:pPr>
            <a:r>
              <a:rPr lang="en-US" sz="2400" dirty="0" smtClean="0"/>
              <a:t>What geographic areas are most in need of IL services?</a:t>
            </a:r>
          </a:p>
          <a:p>
            <a:pPr marL="857250" lvl="1" indent="-457200">
              <a:buFont typeface="+mj-lt"/>
              <a:buAutoNum type="arabicPeriod"/>
            </a:pPr>
            <a:r>
              <a:rPr lang="en-US" sz="2400" dirty="0" smtClean="0"/>
              <a:t>What unserved/underserved ethnic, minority and disability communities are most in need of IL services?</a:t>
            </a:r>
          </a:p>
          <a:p>
            <a:pPr marL="457200" indent="-457200">
              <a:buFont typeface="Arial" pitchFamily="34" charset="0"/>
              <a:buChar char="•"/>
            </a:pPr>
            <a:r>
              <a:rPr lang="en-US" dirty="0" smtClean="0"/>
              <a:t>Questions one &amp; two (above) examined existing data, while questions three &amp; four compiled results to survey responses.</a:t>
            </a:r>
          </a:p>
        </p:txBody>
      </p:sp>
      <p:sp>
        <p:nvSpPr>
          <p:cNvPr id="4" name="Slide Number Placeholder 3"/>
          <p:cNvSpPr>
            <a:spLocks noGrp="1"/>
          </p:cNvSpPr>
          <p:nvPr>
            <p:ph type="sldNum" sz="quarter" idx="10"/>
          </p:nvPr>
        </p:nvSpPr>
        <p:spPr/>
        <p:txBody>
          <a:bodyPr/>
          <a:lstStyle/>
          <a:p>
            <a:pPr>
              <a:defRPr/>
            </a:pPr>
            <a:fld id="{46E69643-8B5E-4756-AD0C-D9684FAE0453}" type="slidenum">
              <a:rPr lang="en-US" smtClean="0"/>
              <a:pPr>
                <a:defRPr/>
              </a:pPr>
              <a:t>8</a:t>
            </a:fld>
            <a:endParaRPr lang="en-US" dirty="0"/>
          </a:p>
        </p:txBody>
      </p:sp>
    </p:spTree>
    <p:extLst>
      <p:ext uri="{BB962C8B-B14F-4D97-AF65-F5344CB8AC3E}">
        <p14:creationId xmlns:p14="http://schemas.microsoft.com/office/powerpoint/2010/main" val="13920204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792162"/>
          </a:xfrm>
        </p:spPr>
        <p:txBody>
          <a:bodyPr/>
          <a:lstStyle/>
          <a:p>
            <a:r>
              <a:rPr lang="en-US" dirty="0" smtClean="0">
                <a:effectLst/>
              </a:rPr>
              <a:t>Needs Assessment Committee</a:t>
            </a:r>
            <a:r>
              <a:rPr lang="en-US" sz="2400" dirty="0" smtClean="0">
                <a:effectLst/>
              </a:rPr>
              <a:t>, cont’d.</a:t>
            </a:r>
            <a:endParaRPr lang="en-US" dirty="0">
              <a:effectLst/>
            </a:endParaRPr>
          </a:p>
        </p:txBody>
      </p:sp>
      <p:sp>
        <p:nvSpPr>
          <p:cNvPr id="3" name="Subtitle 2"/>
          <p:cNvSpPr>
            <a:spLocks noGrp="1"/>
          </p:cNvSpPr>
          <p:nvPr>
            <p:ph idx="1"/>
          </p:nvPr>
        </p:nvSpPr>
        <p:spPr>
          <a:xfrm>
            <a:off x="304800" y="1066800"/>
            <a:ext cx="8610600" cy="5181600"/>
          </a:xfrm>
        </p:spPr>
        <p:txBody>
          <a:bodyPr/>
          <a:lstStyle/>
          <a:p>
            <a:pPr marL="457200" indent="-457200">
              <a:buFont typeface="Arial" pitchFamily="34" charset="0"/>
              <a:buChar char="•"/>
            </a:pPr>
            <a:r>
              <a:rPr lang="en-US" sz="2600" dirty="0" smtClean="0"/>
              <a:t>Question # 1: Geographic areas most in need of IL services (Recognition to California SILC needs assessment model):</a:t>
            </a:r>
          </a:p>
          <a:p>
            <a:pPr marL="857250" lvl="1" indent="-457200">
              <a:buFont typeface="Arial" pitchFamily="34" charset="0"/>
              <a:buChar char="•"/>
            </a:pPr>
            <a:r>
              <a:rPr lang="en-US" sz="2600" dirty="0" smtClean="0"/>
              <a:t>Examine the IL network service data by county (A) compared to ACS Census data for the projected number of people with disabilities per county (B). </a:t>
            </a:r>
          </a:p>
          <a:p>
            <a:pPr marL="857250" lvl="1" indent="-457200">
              <a:buFont typeface="Arial" pitchFamily="34" charset="0"/>
              <a:buChar char="•"/>
            </a:pPr>
            <a:r>
              <a:rPr lang="en-US" sz="2600" dirty="0" smtClean="0"/>
              <a:t>When (A) is divided by (B) it creates a penetration rate (a percentage), the ability to penetrate the community with services.</a:t>
            </a:r>
          </a:p>
          <a:p>
            <a:pPr marL="857250" lvl="1" indent="-457200">
              <a:buFont typeface="Arial" pitchFamily="34" charset="0"/>
              <a:buChar char="•"/>
            </a:pPr>
            <a:r>
              <a:rPr lang="en-US" sz="2600" dirty="0" smtClean="0"/>
              <a:t>The lower the percentage, the greater the need.</a:t>
            </a:r>
          </a:p>
        </p:txBody>
      </p:sp>
      <p:sp>
        <p:nvSpPr>
          <p:cNvPr id="4" name="Slide Number Placeholder 3"/>
          <p:cNvSpPr>
            <a:spLocks noGrp="1"/>
          </p:cNvSpPr>
          <p:nvPr>
            <p:ph type="sldNum" sz="quarter" idx="10"/>
          </p:nvPr>
        </p:nvSpPr>
        <p:spPr/>
        <p:txBody>
          <a:bodyPr/>
          <a:lstStyle/>
          <a:p>
            <a:pPr>
              <a:defRPr/>
            </a:pPr>
            <a:fld id="{46E69643-8B5E-4756-AD0C-D9684FAE0453}" type="slidenum">
              <a:rPr lang="en-US" smtClean="0"/>
              <a:pPr>
                <a:defRPr/>
              </a:pPr>
              <a:t>9</a:t>
            </a:fld>
            <a:endParaRPr lang="en-US" dirty="0"/>
          </a:p>
        </p:txBody>
      </p:sp>
    </p:spTree>
    <p:extLst>
      <p:ext uri="{BB962C8B-B14F-4D97-AF65-F5344CB8AC3E}">
        <p14:creationId xmlns:p14="http://schemas.microsoft.com/office/powerpoint/2010/main" val="139202041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3459</TotalTime>
  <Words>1967</Words>
  <Application>Microsoft Office PowerPoint</Application>
  <PresentationFormat>On-screen Show (4:3)</PresentationFormat>
  <Paragraphs>181</Paragraphs>
  <Slides>34</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ＭＳ Ｐゴシック</vt:lpstr>
      <vt:lpstr>Arial</vt:lpstr>
      <vt:lpstr>Arial Rounded MT Bold</vt:lpstr>
      <vt:lpstr>Tahoma</vt:lpstr>
      <vt:lpstr>Default Design</vt:lpstr>
      <vt:lpstr>PowerPoint Presentation</vt:lpstr>
      <vt:lpstr>SPIL Statutory Requirements Relating to Outreach Efforts</vt:lpstr>
      <vt:lpstr>SPIL Statutory Requirements Relating to Outreach Efforts, cont’d.</vt:lpstr>
      <vt:lpstr>New York SILC Overall Approach to Unserved/Underserved Populations</vt:lpstr>
      <vt:lpstr>New York SILC Overall Approach, cont’d.</vt:lpstr>
      <vt:lpstr>Outreach Subcommittee</vt:lpstr>
      <vt:lpstr>Outreach Subcommittee, cont’d.</vt:lpstr>
      <vt:lpstr>Needs Assessment Committee (NAC)</vt:lpstr>
      <vt:lpstr>Needs Assessment Committee, cont’d.</vt:lpstr>
      <vt:lpstr>Needs Assessment Committee, cont’d. 2</vt:lpstr>
      <vt:lpstr>Needs Assessment Committee, cont’d. 3</vt:lpstr>
      <vt:lpstr>Needs Assessment Committee, cont’d. 4</vt:lpstr>
      <vt:lpstr>Needs Assessment Committee, cont’d. 5</vt:lpstr>
      <vt:lpstr>Questions &amp; Answers</vt:lpstr>
      <vt:lpstr>NAC Key Findings Impact on New SPIL</vt:lpstr>
      <vt:lpstr>NAC Key Findings Impact on New SPIL, cont’d.</vt:lpstr>
      <vt:lpstr>NAC &amp; Public Hearing Priorities Become Actionable Items in New SPIL</vt:lpstr>
      <vt:lpstr>NAC &amp; Public Hearing Priorities Become Actionable Items in New SPIL, cont’d.</vt:lpstr>
      <vt:lpstr>Outreach Subcommittee Monitors Progress of Objectives/Projects</vt:lpstr>
      <vt:lpstr>Outreach Subcommittee Monitors Progress of Objectives/Projects, cont’d.</vt:lpstr>
      <vt:lpstr>Outreach Subcommittee Monitors Progress of Objectives/Projects, cont’d. 2</vt:lpstr>
      <vt:lpstr>Outreach Subcommittee Monitors Progress of Objectives/Projects, cont’d. 3</vt:lpstr>
      <vt:lpstr>Outreach Subcommittee Monitors Progress of Objectives/Projects, cont’d. 4</vt:lpstr>
      <vt:lpstr>Questions &amp; Answers</vt:lpstr>
      <vt:lpstr>Outreach Subcommittee Evaluates Progress of SPIL Objectives</vt:lpstr>
      <vt:lpstr>Outreach Subcommittee Evaluates Progress of SPIL Objectives, cont’d.</vt:lpstr>
      <vt:lpstr>Outreach Subcommittee Evaluates  Progress of SPIL Objectives, cont’d. 2</vt:lpstr>
      <vt:lpstr>Improvements to Consumer Satisfaction</vt:lpstr>
      <vt:lpstr>Improvements to Consumer Satisfaction, cont’d.</vt:lpstr>
      <vt:lpstr>Second year of new SPIL…</vt:lpstr>
      <vt:lpstr>Questions &amp; Answers</vt:lpstr>
      <vt:lpstr>For more information</vt:lpstr>
      <vt:lpstr>Wrap Up and Evaluation</vt:lpstr>
      <vt:lpstr>SILC-NET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Marj</cp:lastModifiedBy>
  <cp:revision>247</cp:revision>
  <cp:lastPrinted>2011-11-29T13:33:09Z</cp:lastPrinted>
  <dcterms:created xsi:type="dcterms:W3CDTF">2011-01-05T14:17:40Z</dcterms:created>
  <dcterms:modified xsi:type="dcterms:W3CDTF">2013-10-29T21:05:28Z</dcterms:modified>
</cp:coreProperties>
</file>