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90" r:id="rId2"/>
    <p:sldId id="494" r:id="rId3"/>
    <p:sldId id="495" r:id="rId4"/>
    <p:sldId id="496" r:id="rId5"/>
    <p:sldId id="497" r:id="rId6"/>
    <p:sldId id="498" r:id="rId7"/>
    <p:sldId id="499" r:id="rId8"/>
    <p:sldId id="501" r:id="rId9"/>
    <p:sldId id="502" r:id="rId10"/>
    <p:sldId id="503" r:id="rId11"/>
    <p:sldId id="504" r:id="rId12"/>
    <p:sldId id="505" r:id="rId13"/>
    <p:sldId id="491" r:id="rId14"/>
    <p:sldId id="506" r:id="rId15"/>
    <p:sldId id="482" r:id="rId16"/>
    <p:sldId id="492" r:id="rId17"/>
    <p:sldId id="486"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A50021"/>
    <a:srgbClr val="CC33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0" autoAdjust="0"/>
    <p:restoredTop sz="78584" autoAdjust="0"/>
  </p:normalViewPr>
  <p:slideViewPr>
    <p:cSldViewPr>
      <p:cViewPr varScale="1">
        <p:scale>
          <a:sx n="73" d="100"/>
          <a:sy n="73" d="100"/>
        </p:scale>
        <p:origin x="-1914"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4" d="100"/>
          <a:sy n="84" d="100"/>
        </p:scale>
        <p:origin x="3150"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xPr>
        <a:bodyPr/>
        <a:lstStyle/>
        <a:p>
          <a:pPr algn="ctr">
            <a:defRPr/>
          </a:pPr>
          <a:endParaRPr lang="en-US"/>
        </a:p>
      </c:txPr>
    </c:title>
    <c:plotArea>
      <c:layout/>
      <c:barChart>
        <c:barDir val="col"/>
        <c:grouping val="clustered"/>
        <c:ser>
          <c:idx val="0"/>
          <c:order val="0"/>
          <c:tx>
            <c:strRef>
              <c:f>Sheet1!$B$1</c:f>
              <c:strCache>
                <c:ptCount val="1"/>
                <c:pt idx="0">
                  <c:v>Level of Satisfaction with Needs Assessment Process and Results</c:v>
                </c:pt>
              </c:strCache>
            </c:strRef>
          </c:tx>
          <c:cat>
            <c:strRef>
              <c:f>Sheet1!$A$2:$A$6</c:f>
              <c:strCache>
                <c:ptCount val="5"/>
                <c:pt idx="0">
                  <c:v>Not Very Satisfied (4%)</c:v>
                </c:pt>
                <c:pt idx="1">
                  <c:v>Somewhat Satisfied (28%)</c:v>
                </c:pt>
                <c:pt idx="2">
                  <c:v>Satisfied (31%)</c:v>
                </c:pt>
                <c:pt idx="3">
                  <c:v>Very Satisfied (30%)</c:v>
                </c:pt>
                <c:pt idx="4">
                  <c:v>No Reponse (7%)</c:v>
                </c:pt>
              </c:strCache>
            </c:strRef>
          </c:cat>
          <c:val>
            <c:numRef>
              <c:f>Sheet1!$B$2:$B$6</c:f>
              <c:numCache>
                <c:formatCode>General</c:formatCode>
                <c:ptCount val="5"/>
                <c:pt idx="0">
                  <c:v>2</c:v>
                </c:pt>
                <c:pt idx="1">
                  <c:v>15</c:v>
                </c:pt>
                <c:pt idx="2">
                  <c:v>17</c:v>
                </c:pt>
                <c:pt idx="3">
                  <c:v>16</c:v>
                </c:pt>
                <c:pt idx="4">
                  <c:v>4</c:v>
                </c:pt>
              </c:numCache>
            </c:numRef>
          </c:val>
        </c:ser>
        <c:dLbls/>
        <c:axId val="64328448"/>
        <c:axId val="64329984"/>
      </c:barChart>
      <c:catAx>
        <c:axId val="64328448"/>
        <c:scaling>
          <c:orientation val="minMax"/>
        </c:scaling>
        <c:axPos val="b"/>
        <c:numFmt formatCode="General" sourceLinked="0"/>
        <c:tickLblPos val="nextTo"/>
        <c:crossAx val="64329984"/>
        <c:crosses val="autoZero"/>
        <c:auto val="1"/>
        <c:lblAlgn val="ctr"/>
        <c:lblOffset val="100"/>
      </c:catAx>
      <c:valAx>
        <c:axId val="64329984"/>
        <c:scaling>
          <c:orientation val="minMax"/>
        </c:scaling>
        <c:axPos val="l"/>
        <c:majorGridlines/>
        <c:numFmt formatCode="General" sourceLinked="1"/>
        <c:tickLblPos val="nextTo"/>
        <c:crossAx val="64328448"/>
        <c:crosses val="autoZero"/>
        <c:crossBetween val="between"/>
      </c:valAx>
    </c:plotArea>
    <c:legend>
      <c:legendPos val="r"/>
      <c:layout/>
    </c:legend>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970F8CD3-63DE-418A-BE20-BA0C69752E7F}" type="datetimeFigureOut">
              <a:rPr lang="en-US"/>
              <a:pPr>
                <a:defRPr/>
              </a:pPr>
              <a:t>11/14/2013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defRPr>
            </a:lvl1pPr>
          </a:lstStyle>
          <a:p>
            <a:pPr>
              <a:defRPr/>
            </a:pPr>
            <a:fld id="{7A6A57DA-B03B-4976-8862-858CCFF2C366}" type="slidenum">
              <a:rPr lang="en-US"/>
              <a:pPr>
                <a:defRPr/>
              </a:pPr>
              <a:t>‹#›</a:t>
            </a:fld>
            <a:endParaRPr lang="en-US"/>
          </a:p>
        </p:txBody>
      </p:sp>
    </p:spTree>
    <p:extLst>
      <p:ext uri="{BB962C8B-B14F-4D97-AF65-F5344CB8AC3E}">
        <p14:creationId xmlns:p14="http://schemas.microsoft.com/office/powerpoint/2010/main" xmlns="" val="120977649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E7BD21A6-78A4-4544-84DE-6A38A5968CA1}" type="slidenum">
              <a:rPr lang="en-US"/>
              <a:pPr>
                <a:defRPr/>
              </a:pPr>
              <a:t>‹#›</a:t>
            </a:fld>
            <a:endParaRPr lang="en-US"/>
          </a:p>
        </p:txBody>
      </p:sp>
    </p:spTree>
    <p:extLst>
      <p:ext uri="{BB962C8B-B14F-4D97-AF65-F5344CB8AC3E}">
        <p14:creationId xmlns:p14="http://schemas.microsoft.com/office/powerpoint/2010/main" xmlns="" val="30905510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a:t>
            </a:fld>
            <a:endParaRPr lang="en-US"/>
          </a:p>
        </p:txBody>
      </p:sp>
    </p:spTree>
    <p:extLst>
      <p:ext uri="{BB962C8B-B14F-4D97-AF65-F5344CB8AC3E}">
        <p14:creationId xmlns:p14="http://schemas.microsoft.com/office/powerpoint/2010/main" xmlns="" val="42189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07972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830273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65805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13</a:t>
            </a:fld>
            <a:endParaRPr lang="en-US"/>
          </a:p>
        </p:txBody>
      </p:sp>
    </p:spTree>
    <p:extLst>
      <p:ext uri="{BB962C8B-B14F-4D97-AF65-F5344CB8AC3E}">
        <p14:creationId xmlns:p14="http://schemas.microsoft.com/office/powerpoint/2010/main" xmlns="" val="37131998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164" tIns="46582" rIns="93164" bIns="46582"/>
          <a:lstStyle/>
          <a:p>
            <a:endParaRPr lang="en-US" smtClean="0">
              <a:latin typeface="Arial" pitchFamily="34" charset="0"/>
            </a:endParaRPr>
          </a:p>
        </p:txBody>
      </p:sp>
    </p:spTree>
    <p:extLst>
      <p:ext uri="{BB962C8B-B14F-4D97-AF65-F5344CB8AC3E}">
        <p14:creationId xmlns:p14="http://schemas.microsoft.com/office/powerpoint/2010/main" xmlns="" val="2464675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16</a:t>
            </a:fld>
            <a:endParaRPr lang="en-US"/>
          </a:p>
        </p:txBody>
      </p:sp>
    </p:spTree>
    <p:extLst>
      <p:ext uri="{BB962C8B-B14F-4D97-AF65-F5344CB8AC3E}">
        <p14:creationId xmlns:p14="http://schemas.microsoft.com/office/powerpoint/2010/main" xmlns="" val="4231394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89805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14446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559275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25488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029013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400968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456448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477395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1858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12CAAF3-A61F-4B2E-A6FD-3A7451229319}" type="slidenum">
              <a:rPr lang="en-US"/>
              <a:pPr>
                <a:defRPr/>
              </a:pPr>
              <a:t>‹#›</a:t>
            </a:fld>
            <a:endParaRPr lang="en-US"/>
          </a:p>
        </p:txBody>
      </p:sp>
    </p:spTree>
    <p:extLst>
      <p:ext uri="{BB962C8B-B14F-4D97-AF65-F5344CB8AC3E}">
        <p14:creationId xmlns:p14="http://schemas.microsoft.com/office/powerpoint/2010/main" xmlns="" val="315718162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86A0B01-CC57-4EFF-BB83-BC5207C64E2A}" type="slidenum">
              <a:rPr lang="en-US"/>
              <a:pPr>
                <a:defRPr/>
              </a:pPr>
              <a:t>‹#›</a:t>
            </a:fld>
            <a:endParaRPr lang="en-US"/>
          </a:p>
        </p:txBody>
      </p:sp>
    </p:spTree>
    <p:extLst>
      <p:ext uri="{BB962C8B-B14F-4D97-AF65-F5344CB8AC3E}">
        <p14:creationId xmlns:p14="http://schemas.microsoft.com/office/powerpoint/2010/main" xmlns="" val="135164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4638"/>
            <a:ext cx="2171700" cy="5973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362700" cy="5973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F491C8C-077A-46F6-B9C9-4698E8DB2A64}" type="slidenum">
              <a:rPr lang="en-US"/>
              <a:pPr>
                <a:defRPr/>
              </a:pPr>
              <a:t>‹#›</a:t>
            </a:fld>
            <a:endParaRPr lang="en-US"/>
          </a:p>
        </p:txBody>
      </p:sp>
    </p:spTree>
    <p:extLst>
      <p:ext uri="{BB962C8B-B14F-4D97-AF65-F5344CB8AC3E}">
        <p14:creationId xmlns:p14="http://schemas.microsoft.com/office/powerpoint/2010/main" xmlns="" val="347413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75CA6A9-017F-426E-8871-B2385D38B30A}" type="slidenum">
              <a:rPr lang="en-US"/>
              <a:pPr>
                <a:defRPr/>
              </a:pPr>
              <a:t>‹#›</a:t>
            </a:fld>
            <a:endParaRPr lang="en-US"/>
          </a:p>
        </p:txBody>
      </p:sp>
    </p:spTree>
    <p:extLst>
      <p:ext uri="{BB962C8B-B14F-4D97-AF65-F5344CB8AC3E}">
        <p14:creationId xmlns:p14="http://schemas.microsoft.com/office/powerpoint/2010/main" xmlns="" val="362298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EA3EC153-927E-42BB-B205-BC2A828C84B4}" type="slidenum">
              <a:rPr lang="en-US"/>
              <a:pPr>
                <a:defRPr/>
              </a:pPr>
              <a:t>‹#›</a:t>
            </a:fld>
            <a:endParaRPr lang="en-US"/>
          </a:p>
        </p:txBody>
      </p:sp>
    </p:spTree>
    <p:extLst>
      <p:ext uri="{BB962C8B-B14F-4D97-AF65-F5344CB8AC3E}">
        <p14:creationId xmlns:p14="http://schemas.microsoft.com/office/powerpoint/2010/main" xmlns="" val="35326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BE3231A-871A-4381-9443-3F3E62C8FF3B}" type="slidenum">
              <a:rPr lang="en-US"/>
              <a:pPr>
                <a:defRPr/>
              </a:pPr>
              <a:t>‹#›</a:t>
            </a:fld>
            <a:endParaRPr lang="en-US"/>
          </a:p>
        </p:txBody>
      </p:sp>
    </p:spTree>
    <p:extLst>
      <p:ext uri="{BB962C8B-B14F-4D97-AF65-F5344CB8AC3E}">
        <p14:creationId xmlns:p14="http://schemas.microsoft.com/office/powerpoint/2010/main" xmlns="" val="349324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BE7BCDE-367D-4196-9F63-5F815D20B5C4}" type="slidenum">
              <a:rPr lang="en-US"/>
              <a:pPr>
                <a:defRPr/>
              </a:pPr>
              <a:t>‹#›</a:t>
            </a:fld>
            <a:endParaRPr lang="en-US"/>
          </a:p>
        </p:txBody>
      </p:sp>
    </p:spTree>
    <p:extLst>
      <p:ext uri="{BB962C8B-B14F-4D97-AF65-F5344CB8AC3E}">
        <p14:creationId xmlns:p14="http://schemas.microsoft.com/office/powerpoint/2010/main" xmlns="" val="749264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36B8FB55-644A-489D-9D14-27EFEA69C473}" type="slidenum">
              <a:rPr lang="en-US"/>
              <a:pPr>
                <a:defRPr/>
              </a:pPr>
              <a:t>‹#›</a:t>
            </a:fld>
            <a:endParaRPr lang="en-US"/>
          </a:p>
        </p:txBody>
      </p:sp>
    </p:spTree>
    <p:extLst>
      <p:ext uri="{BB962C8B-B14F-4D97-AF65-F5344CB8AC3E}">
        <p14:creationId xmlns:p14="http://schemas.microsoft.com/office/powerpoint/2010/main" xmlns="" val="3336033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40DEC16-B541-4884-809C-3A7FA9D2B876}" type="slidenum">
              <a:rPr lang="en-US"/>
              <a:pPr>
                <a:defRPr/>
              </a:pPr>
              <a:t>‹#›</a:t>
            </a:fld>
            <a:endParaRPr lang="en-US"/>
          </a:p>
        </p:txBody>
      </p:sp>
    </p:spTree>
    <p:extLst>
      <p:ext uri="{BB962C8B-B14F-4D97-AF65-F5344CB8AC3E}">
        <p14:creationId xmlns:p14="http://schemas.microsoft.com/office/powerpoint/2010/main" xmlns="" val="152662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2986055-A081-4C7D-A376-02EAA2C57CFF}" type="slidenum">
              <a:rPr lang="en-US"/>
              <a:pPr>
                <a:defRPr/>
              </a:pPr>
              <a:t>‹#›</a:t>
            </a:fld>
            <a:endParaRPr lang="en-US"/>
          </a:p>
        </p:txBody>
      </p:sp>
    </p:spTree>
    <p:extLst>
      <p:ext uri="{BB962C8B-B14F-4D97-AF65-F5344CB8AC3E}">
        <p14:creationId xmlns:p14="http://schemas.microsoft.com/office/powerpoint/2010/main" xmlns="" val="349265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B52AF4E-47B3-451C-AA72-7112B861471E}" type="slidenum">
              <a:rPr lang="en-US"/>
              <a:pPr>
                <a:defRPr/>
              </a:pPr>
              <a:t>‹#›</a:t>
            </a:fld>
            <a:endParaRPr lang="en-US"/>
          </a:p>
        </p:txBody>
      </p:sp>
    </p:spTree>
    <p:extLst>
      <p:ext uri="{BB962C8B-B14F-4D97-AF65-F5344CB8AC3E}">
        <p14:creationId xmlns:p14="http://schemas.microsoft.com/office/powerpoint/2010/main" xmlns="" val="2331878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latin typeface="Arial" charset="0"/>
              </a:defRPr>
            </a:lvl1pPr>
          </a:lstStyle>
          <a:p>
            <a:pPr>
              <a:defRPr/>
            </a:pPr>
            <a:fld id="{10542FA0-B25F-4E51-AB8D-608DECBDFA88}" type="slidenum">
              <a:rPr lang="en-US"/>
              <a:pPr>
                <a:defRPr/>
              </a:pPr>
              <a:t>‹#›</a:t>
            </a:fld>
            <a:endParaRPr lang="en-US"/>
          </a:p>
        </p:txBody>
      </p:sp>
      <p:pic>
        <p:nvPicPr>
          <p:cNvPr id="1029" name="Picture 7" descr="ilru_new_logo"/>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9"/>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800" b="1" dirty="0" smtClean="0"/>
              <a:t>SILC-NET</a:t>
            </a:r>
            <a:r>
              <a:rPr lang="en-US" sz="800" b="1" dirty="0"/>
              <a:t>, a project of ILRU – Independent Living Research Utilization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2800" b="1">
          <a:solidFill>
            <a:schemeClr val="accent2"/>
          </a:solidFill>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xchweb.bcm.tmc.edu/owa/redir.aspx?C=VQaFATn6Fku-ToMQxYBL39QHZtg-s9BId3lPo6yra8FhTvGwI9idsrZbSOKY8rdvfp2Lj5ettzM.&amp;URL=https://vovici.com/wsb.dll/s/12291g54e3a"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304800" y="1371600"/>
            <a:ext cx="8610600" cy="4572000"/>
          </a:xfrm>
        </p:spPr>
        <p:txBody>
          <a:bodyPr/>
          <a:lstStyle/>
          <a:p>
            <a:r>
              <a:rPr lang="en-US" b="1" i="1" dirty="0">
                <a:solidFill>
                  <a:schemeClr val="accent2"/>
                </a:solidFill>
                <a:latin typeface="+mj-lt"/>
              </a:rPr>
              <a:t>SILC Needs Assessment Survey: </a:t>
            </a:r>
            <a:endParaRPr lang="en-US" b="1" i="1" dirty="0" smtClean="0">
              <a:solidFill>
                <a:schemeClr val="accent2"/>
              </a:solidFill>
              <a:latin typeface="+mj-lt"/>
            </a:endParaRPr>
          </a:p>
          <a:p>
            <a:r>
              <a:rPr lang="en-US" b="1" i="1" dirty="0" smtClean="0">
                <a:solidFill>
                  <a:schemeClr val="accent2"/>
                </a:solidFill>
                <a:latin typeface="+mj-lt"/>
              </a:rPr>
              <a:t>A </a:t>
            </a:r>
            <a:r>
              <a:rPr lang="en-US" b="1" i="1" dirty="0">
                <a:solidFill>
                  <a:schemeClr val="accent2"/>
                </a:solidFill>
                <a:latin typeface="+mj-lt"/>
              </a:rPr>
              <a:t>Discussion on Current Approaches and Practices </a:t>
            </a:r>
            <a:r>
              <a:rPr lang="en-US" b="1" i="1" dirty="0" smtClean="0">
                <a:solidFill>
                  <a:schemeClr val="accent2"/>
                </a:solidFill>
                <a:latin typeface="+mj-lt"/>
              </a:rPr>
              <a:t>in </a:t>
            </a:r>
            <a:r>
              <a:rPr lang="en-US" b="1" i="1" dirty="0">
                <a:solidFill>
                  <a:schemeClr val="accent2"/>
                </a:solidFill>
                <a:latin typeface="+mj-lt"/>
              </a:rPr>
              <a:t>Needs Assessment in SILCs</a:t>
            </a:r>
            <a:endParaRPr lang="en-US" sz="2000" dirty="0" smtClean="0">
              <a:solidFill>
                <a:schemeClr val="accent2"/>
              </a:solidFill>
              <a:latin typeface="+mj-lt"/>
              <a:ea typeface="ＭＳ Ｐゴシック" pitchFamily="-1" charset="-128"/>
            </a:endParaRPr>
          </a:p>
          <a:p>
            <a:pPr eaLnBrk="1" hangingPunct="1">
              <a:defRPr/>
            </a:pPr>
            <a:endParaRPr lang="en-US" sz="1100" dirty="0" smtClean="0">
              <a:solidFill>
                <a:srgbClr val="000099"/>
              </a:solidFill>
              <a:latin typeface="Arial Rounded MT Bold" pitchFamily="-1" charset="0"/>
              <a:ea typeface="ＭＳ Ｐゴシック" pitchFamily="-1" charset="-128"/>
            </a:endParaRPr>
          </a:p>
          <a:p>
            <a:pPr eaLnBrk="1" hangingPunct="1">
              <a:defRPr/>
            </a:pPr>
            <a:r>
              <a:rPr lang="en-US" sz="2200" dirty="0" smtClean="0">
                <a:solidFill>
                  <a:srgbClr val="000099"/>
                </a:solidFill>
                <a:latin typeface="Arial Rounded MT Bold" pitchFamily="-1" charset="0"/>
                <a:ea typeface="ＭＳ Ｐゴシック" pitchFamily="-1" charset="-128"/>
              </a:rPr>
              <a:t>November 21, 2013</a:t>
            </a:r>
          </a:p>
          <a:p>
            <a:pPr eaLnBrk="1" hangingPunct="1">
              <a:defRPr/>
            </a:pPr>
            <a:endParaRPr lang="en-US" sz="900" i="1" dirty="0" smtClean="0">
              <a:solidFill>
                <a:srgbClr val="333399"/>
              </a:solidFill>
              <a:latin typeface="Arial Rounded MT Bold" pitchFamily="-1" charset="0"/>
              <a:ea typeface="ＭＳ Ｐゴシック" pitchFamily="-1" charset="-128"/>
            </a:endParaRPr>
          </a:p>
          <a:p>
            <a:pPr eaLnBrk="1" hangingPunct="1">
              <a:defRPr/>
            </a:pPr>
            <a:r>
              <a:rPr lang="en-US" sz="2200" i="1" dirty="0" smtClean="0">
                <a:solidFill>
                  <a:srgbClr val="333399"/>
                </a:solidFill>
                <a:latin typeface="Arial Rounded MT Bold" pitchFamily="-1" charset="0"/>
                <a:ea typeface="ＭＳ Ｐゴシック" pitchFamily="-1" charset="-128"/>
              </a:rPr>
              <a:t>Presenters</a:t>
            </a:r>
            <a:r>
              <a:rPr lang="en-US" sz="2200" i="1" dirty="0" smtClean="0">
                <a:solidFill>
                  <a:srgbClr val="333399"/>
                </a:solidFill>
                <a:latin typeface="Arial Rounded MT Bold" pitchFamily="-1" charset="0"/>
                <a:ea typeface="ＭＳ Ｐゴシック" pitchFamily="-1" charset="-128"/>
              </a:rPr>
              <a:t>:</a:t>
            </a:r>
          </a:p>
          <a:p>
            <a:pPr>
              <a:buClr>
                <a:schemeClr val="accent2"/>
              </a:buClr>
            </a:pPr>
            <a:r>
              <a:rPr lang="en-US" sz="2200" dirty="0" smtClean="0">
                <a:solidFill>
                  <a:schemeClr val="accent2"/>
                </a:solidFill>
                <a:latin typeface="Arial Rounded MT Bold" pitchFamily="34" charset="0"/>
              </a:rPr>
              <a:t>Valerie Barnum-</a:t>
            </a:r>
            <a:r>
              <a:rPr lang="en-US" sz="2200" dirty="0" err="1" smtClean="0">
                <a:solidFill>
                  <a:schemeClr val="accent2"/>
                </a:solidFill>
                <a:latin typeface="Arial Rounded MT Bold" pitchFamily="34" charset="0"/>
              </a:rPr>
              <a:t>Yarger</a:t>
            </a:r>
            <a:endParaRPr lang="en-US" sz="2200" dirty="0" smtClean="0">
              <a:solidFill>
                <a:schemeClr val="accent2"/>
              </a:solidFill>
              <a:latin typeface="Arial Rounded MT Bold" pitchFamily="34" charset="0"/>
            </a:endParaRPr>
          </a:p>
          <a:p>
            <a:pPr>
              <a:buClr>
                <a:schemeClr val="accent2"/>
              </a:buClr>
            </a:pPr>
            <a:r>
              <a:rPr lang="en-US" sz="2200" dirty="0" smtClean="0">
                <a:solidFill>
                  <a:schemeClr val="accent2"/>
                </a:solidFill>
                <a:latin typeface="Arial Rounded MT Bold" pitchFamily="34" charset="0"/>
              </a:rPr>
              <a:t>Deb Cook</a:t>
            </a:r>
          </a:p>
          <a:p>
            <a:pPr>
              <a:buClr>
                <a:schemeClr val="accent2"/>
              </a:buClr>
            </a:pPr>
            <a:r>
              <a:rPr lang="en-US" sz="2200" dirty="0" smtClean="0">
                <a:solidFill>
                  <a:schemeClr val="accent2"/>
                </a:solidFill>
                <a:latin typeface="Arial Rounded MT Bold" pitchFamily="34" charset="0"/>
              </a:rPr>
              <a:t>Susan </a:t>
            </a:r>
            <a:r>
              <a:rPr lang="en-US" sz="2200" dirty="0" smtClean="0">
                <a:solidFill>
                  <a:schemeClr val="accent2"/>
                </a:solidFill>
                <a:latin typeface="Arial Rounded MT Bold" pitchFamily="34" charset="0"/>
              </a:rPr>
              <a:t>Fager</a:t>
            </a:r>
          </a:p>
          <a:p>
            <a:pPr>
              <a:buClr>
                <a:schemeClr val="accent2"/>
              </a:buClr>
            </a:pPr>
            <a:r>
              <a:rPr lang="en-US" sz="2200" dirty="0" smtClean="0">
                <a:solidFill>
                  <a:schemeClr val="accent2"/>
                </a:solidFill>
                <a:latin typeface="Arial Rounded MT Bold" pitchFamily="34" charset="0"/>
              </a:rPr>
              <a:t>Jeff Sheen</a:t>
            </a:r>
          </a:p>
          <a:p>
            <a:pPr>
              <a:buClr>
                <a:schemeClr val="accent2"/>
              </a:buClr>
            </a:pPr>
            <a:r>
              <a:rPr lang="en-US" sz="2200" dirty="0" smtClean="0">
                <a:solidFill>
                  <a:schemeClr val="accent2"/>
                </a:solidFill>
                <a:latin typeface="Arial Rounded MT Bold" pitchFamily="34" charset="0"/>
                <a:ea typeface="ＭＳ Ｐゴシック" pitchFamily="-1" charset="-128"/>
              </a:rPr>
              <a:t>Larry Wanger</a:t>
            </a:r>
          </a:p>
          <a:p>
            <a:pPr>
              <a:buClr>
                <a:schemeClr val="accent2"/>
              </a:buClr>
            </a:pPr>
            <a:r>
              <a:rPr lang="en-US" sz="2200" dirty="0" smtClean="0">
                <a:solidFill>
                  <a:schemeClr val="accent2"/>
                </a:solidFill>
                <a:latin typeface="Arial Rounded MT Bold" pitchFamily="34" charset="0"/>
                <a:ea typeface="ＭＳ Ｐゴシック" pitchFamily="-1" charset="-128"/>
              </a:rPr>
              <a:t>Brad Williams</a:t>
            </a:r>
            <a:endParaRPr lang="en-US" sz="2200" dirty="0" smtClean="0">
              <a:solidFill>
                <a:srgbClr val="333399"/>
              </a:solidFill>
              <a:latin typeface="Arial Rounded MT Bold" pitchFamily="-1" charset="0"/>
              <a:ea typeface="ＭＳ Ｐゴシック" pitchFamily="-1" charset="-128"/>
            </a:endParaRPr>
          </a:p>
        </p:txBody>
      </p:sp>
      <p:pic>
        <p:nvPicPr>
          <p:cNvPr id="7" name="Picture 2" descr="C:\Users\djones\Desktop\IL-NET logo.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0" y="426720"/>
            <a:ext cx="1472577" cy="802640"/>
          </a:xfrm>
          <a:prstGeom prst="rect">
            <a:avLst/>
          </a:prstGeom>
          <a:noFill/>
          <a:extLst>
            <a:ext uri="{909E8E84-426E-40DD-AFC4-6F175D3DCCD1}">
              <a14:hiddenFill xmlns:a14="http://schemas.microsoft.com/office/drawing/2010/main" xmlns="">
                <a:solidFill>
                  <a:srgbClr val="FFFFFF"/>
                </a:solidFill>
              </a14:hiddenFill>
            </a:ext>
          </a:extLst>
        </p:spPr>
      </p:pic>
      <p:sp>
        <p:nvSpPr>
          <p:cNvPr id="2" name="Slide Number Placeholder 1"/>
          <p:cNvSpPr>
            <a:spLocks noGrp="1"/>
          </p:cNvSpPr>
          <p:nvPr>
            <p:ph type="sldNum" sz="quarter" idx="10"/>
          </p:nvPr>
        </p:nvSpPr>
        <p:spPr/>
        <p:txBody>
          <a:bodyPr/>
          <a:lstStyle/>
          <a:p>
            <a:pPr>
              <a:defRPr/>
            </a:pPr>
            <a:fld id="{E12CAAF3-A61F-4B2E-A6FD-3A7451229319}" type="slidenum">
              <a:rPr lang="en-US" smtClean="0"/>
              <a:pPr>
                <a:defRPr/>
              </a:pPr>
              <a:t>1</a:t>
            </a:fld>
            <a:endParaRPr lang="en-US"/>
          </a:p>
        </p:txBody>
      </p:sp>
    </p:spTree>
    <p:extLst>
      <p:ext uri="{BB962C8B-B14F-4D97-AF65-F5344CB8AC3E}">
        <p14:creationId xmlns:p14="http://schemas.microsoft.com/office/powerpoint/2010/main" xmlns="" val="287431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10 </a:t>
            </a:r>
            <a:r>
              <a:rPr lang="en-US" b="1" dirty="0" smtClean="0"/>
              <a:t>General Recommendations</a:t>
            </a:r>
            <a:endParaRPr lang="en-US" b="1" dirty="0"/>
          </a:p>
        </p:txBody>
      </p:sp>
      <p:sp>
        <p:nvSpPr>
          <p:cNvPr id="3" name="Content Placeholder 2"/>
          <p:cNvSpPr>
            <a:spLocks noGrp="1"/>
          </p:cNvSpPr>
          <p:nvPr>
            <p:ph idx="1"/>
          </p:nvPr>
        </p:nvSpPr>
        <p:spPr>
          <a:xfrm>
            <a:off x="304800" y="1066800"/>
            <a:ext cx="8763000" cy="5181600"/>
          </a:xfrm>
        </p:spPr>
        <p:txBody>
          <a:bodyPr>
            <a:noAutofit/>
          </a:bodyPr>
          <a:lstStyle/>
          <a:p>
            <a:pPr marL="514350" indent="-514350">
              <a:buFont typeface="+mj-lt"/>
              <a:buAutoNum type="arabicPeriod"/>
            </a:pPr>
            <a:r>
              <a:rPr lang="en-US" dirty="0" smtClean="0"/>
              <a:t>Work with SILCs to develop and provide training on the fundamentals of conducting effective needs assessments to improve the rigor of methods and quality of data collected.</a:t>
            </a:r>
          </a:p>
          <a:p>
            <a:pPr marL="514350" indent="-514350">
              <a:buFont typeface="+mj-lt"/>
              <a:buAutoNum type="arabicPeriod"/>
            </a:pPr>
            <a:r>
              <a:rPr lang="en-US" dirty="0" smtClean="0"/>
              <a:t>Explore the pros and cons of working to standardize the CIL consumer satisfaction data collection (at least at the state level).</a:t>
            </a:r>
          </a:p>
          <a:p>
            <a:pPr marL="514350" indent="-514350">
              <a:buFont typeface="+mj-lt"/>
              <a:buAutoNum type="arabicPeriod" startAt="3"/>
            </a:pPr>
            <a:r>
              <a:rPr lang="en-US" dirty="0" smtClean="0"/>
              <a:t>Encourage SILCs to broaden the sources of existing data that they use to inform their needs assessments.</a:t>
            </a:r>
          </a:p>
          <a:p>
            <a:pPr marL="514350" indent="-514350">
              <a:buFont typeface="+mj-lt"/>
              <a:buAutoNum type="arabicPeriod" startAt="3"/>
            </a:pPr>
            <a:r>
              <a:rPr lang="en-US" dirty="0" smtClean="0"/>
              <a:t>Help SILCs connect their needs assessment process to more than just compliance and development of the state plan. Make clearer connections between needs assessment data and day-to-day goals of SILC.</a:t>
            </a:r>
          </a:p>
          <a:p>
            <a:endParaRPr lang="en-US" dirty="0" smtClean="0"/>
          </a:p>
        </p:txBody>
      </p:sp>
    </p:spTree>
    <p:extLst>
      <p:ext uri="{BB962C8B-B14F-4D97-AF65-F5344CB8AC3E}">
        <p14:creationId xmlns:p14="http://schemas.microsoft.com/office/powerpoint/2010/main" xmlns="" val="536206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11 </a:t>
            </a:r>
            <a:r>
              <a:rPr lang="en-US" b="1" dirty="0" smtClean="0"/>
              <a:t>Limitations of Study</a:t>
            </a:r>
            <a:endParaRPr lang="en-US" b="1" dirty="0"/>
          </a:p>
        </p:txBody>
      </p:sp>
      <p:sp>
        <p:nvSpPr>
          <p:cNvPr id="3" name="Content Placeholder 2"/>
          <p:cNvSpPr>
            <a:spLocks noGrp="1"/>
          </p:cNvSpPr>
          <p:nvPr>
            <p:ph idx="1"/>
          </p:nvPr>
        </p:nvSpPr>
        <p:spPr/>
        <p:txBody>
          <a:bodyPr>
            <a:normAutofit/>
          </a:bodyPr>
          <a:lstStyle/>
          <a:p>
            <a:r>
              <a:rPr lang="en-US" dirty="0" smtClean="0"/>
              <a:t>This survey is a “snapshot” of current practices and is a preliminary discussion of the topic.</a:t>
            </a:r>
          </a:p>
          <a:p>
            <a:r>
              <a:rPr lang="en-US" dirty="0" smtClean="0"/>
              <a:t>Additional data collections (e.g., in-depth interviews regarding best practice) could yield additional helpful information.</a:t>
            </a:r>
          </a:p>
          <a:p>
            <a:r>
              <a:rPr lang="en-US" dirty="0" smtClean="0"/>
              <a:t>Survey responses are from one individual involved with each SILC. Having other SILC members complete the survey or completing as a group may provide additional information.</a:t>
            </a:r>
            <a:endParaRPr lang="en-US" dirty="0"/>
          </a:p>
        </p:txBody>
      </p:sp>
    </p:spTree>
    <p:extLst>
      <p:ext uri="{BB962C8B-B14F-4D97-AF65-F5344CB8AC3E}">
        <p14:creationId xmlns:p14="http://schemas.microsoft.com/office/powerpoint/2010/main" xmlns="" val="3843751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12 </a:t>
            </a:r>
            <a:r>
              <a:rPr lang="en-US" b="1" dirty="0" smtClean="0"/>
              <a:t>Promising Practices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Use available data from other sources beyond VR and CILs as part of needs assessment (e.g., Aging, DD Councils, Census, local government, etc.)</a:t>
            </a:r>
          </a:p>
          <a:p>
            <a:pPr marL="514350" indent="-514350">
              <a:buFont typeface="+mj-lt"/>
              <a:buAutoNum type="arabicPeriod" startAt="2"/>
            </a:pPr>
            <a:r>
              <a:rPr lang="en-US" dirty="0" smtClean="0"/>
              <a:t>Use the results of the needs assessment for purposes beyond the state plan (e.g., media plan, legislative advocacy, evaluate existing programs, coordinate services with other agencies, etc.)</a:t>
            </a:r>
          </a:p>
          <a:p>
            <a:pPr marL="0" indent="0">
              <a:buNone/>
            </a:pP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xmlns="" val="3670029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normAutofit/>
          </a:bodyPr>
          <a:lstStyle/>
          <a:p>
            <a:pPr eaLnBrk="1" fontAlgn="auto" hangingPunct="1">
              <a:spcAft>
                <a:spcPts val="0"/>
              </a:spcAft>
              <a:defRPr/>
            </a:pPr>
            <a:r>
              <a:rPr lang="en-US" sz="100" dirty="0" smtClean="0">
                <a:solidFill>
                  <a:schemeClr val="bg1"/>
                </a:solidFill>
              </a:rPr>
              <a:t>Slide 13 </a:t>
            </a:r>
            <a:r>
              <a:rPr lang="en-US" dirty="0" smtClean="0"/>
              <a:t>Q</a:t>
            </a:r>
            <a:r>
              <a:rPr lang="en-US" sz="2800" dirty="0" smtClean="0">
                <a:effectLst/>
              </a:rPr>
              <a:t>uestions and Answers</a:t>
            </a:r>
          </a:p>
        </p:txBody>
      </p:sp>
      <p:sp>
        <p:nvSpPr>
          <p:cNvPr id="2" name="Slide Number Placeholder 1"/>
          <p:cNvSpPr>
            <a:spLocks noGrp="1"/>
          </p:cNvSpPr>
          <p:nvPr>
            <p:ph type="sldNum" sz="quarter" idx="10"/>
          </p:nvPr>
        </p:nvSpPr>
        <p:spPr/>
        <p:txBody>
          <a:bodyPr/>
          <a:lstStyle/>
          <a:p>
            <a:pPr>
              <a:defRPr/>
            </a:pPr>
            <a:fld id="{36B8FB55-644A-489D-9D14-27EFEA69C473}" type="slidenum">
              <a:rPr lang="en-US" smtClean="0"/>
              <a:pPr>
                <a:defRPr/>
              </a:pPr>
              <a:t>13</a:t>
            </a:fld>
            <a:endParaRPr lang="en-US"/>
          </a:p>
        </p:txBody>
      </p:sp>
    </p:spTree>
    <p:extLst>
      <p:ext uri="{BB962C8B-B14F-4D97-AF65-F5344CB8AC3E}">
        <p14:creationId xmlns:p14="http://schemas.microsoft.com/office/powerpoint/2010/main" xmlns="" val="3021461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dirty="0" smtClean="0">
                <a:solidFill>
                  <a:schemeClr val="bg1"/>
                </a:solidFill>
              </a:rPr>
              <a:t>Slide 14 </a:t>
            </a:r>
            <a:r>
              <a:rPr lang="en-US" dirty="0" smtClean="0"/>
              <a:t>Discussion</a:t>
            </a:r>
            <a:endParaRPr lang="en-US" dirty="0"/>
          </a:p>
        </p:txBody>
      </p:sp>
      <p:sp>
        <p:nvSpPr>
          <p:cNvPr id="4" name="Slide Number Placeholder 3"/>
          <p:cNvSpPr>
            <a:spLocks noGrp="1"/>
          </p:cNvSpPr>
          <p:nvPr>
            <p:ph type="sldNum" sz="quarter" idx="10"/>
          </p:nvPr>
        </p:nvSpPr>
        <p:spPr/>
        <p:txBody>
          <a:bodyPr/>
          <a:lstStyle/>
          <a:p>
            <a:pPr>
              <a:defRPr/>
            </a:pPr>
            <a:fld id="{675CA6A9-017F-426E-8871-B2385D38B30A}" type="slidenum">
              <a:rPr lang="en-US" smtClean="0"/>
              <a:pPr>
                <a:defRPr/>
              </a:pPr>
              <a:t>14</a:t>
            </a:fld>
            <a:endParaRPr lang="en-US"/>
          </a:p>
        </p:txBody>
      </p:sp>
    </p:spTree>
    <p:extLst>
      <p:ext uri="{BB962C8B-B14F-4D97-AF65-F5344CB8AC3E}">
        <p14:creationId xmlns:p14="http://schemas.microsoft.com/office/powerpoint/2010/main" xmlns="" val="1010301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0DF4CD4-532C-43B9-8E6F-CF81F2139792}" type="slidenum">
              <a:rPr lang="en-US" smtClean="0"/>
              <a:pPr eaLnBrk="1" hangingPunct="1"/>
              <a:t>15</a:t>
            </a:fld>
            <a:endParaRPr lang="en-US" smtClean="0"/>
          </a:p>
        </p:txBody>
      </p:sp>
      <p:sp>
        <p:nvSpPr>
          <p:cNvPr id="24579" name="Rectangle 2"/>
          <p:cNvSpPr>
            <a:spLocks noGrp="1" noChangeArrowheads="1"/>
          </p:cNvSpPr>
          <p:nvPr>
            <p:ph type="title"/>
          </p:nvPr>
        </p:nvSpPr>
        <p:spPr>
          <a:xfrm>
            <a:off x="228600" y="228600"/>
            <a:ext cx="8458200" cy="792163"/>
          </a:xfrm>
        </p:spPr>
        <p:txBody>
          <a:bodyPr/>
          <a:lstStyle/>
          <a:p>
            <a:r>
              <a:rPr lang="en-US" sz="100" dirty="0" smtClean="0">
                <a:solidFill>
                  <a:schemeClr val="bg1"/>
                </a:solidFill>
              </a:rPr>
              <a:t>Slide 14 </a:t>
            </a:r>
            <a:r>
              <a:rPr lang="en-US" dirty="0" smtClean="0">
                <a:solidFill>
                  <a:srgbClr val="000099"/>
                </a:solidFill>
                <a:effectLst/>
              </a:rPr>
              <a:t>Contact Information</a:t>
            </a:r>
          </a:p>
        </p:txBody>
      </p:sp>
      <p:sp>
        <p:nvSpPr>
          <p:cNvPr id="75780" name="Rectangle 3"/>
          <p:cNvSpPr>
            <a:spLocks noGrp="1" noChangeArrowheads="1"/>
          </p:cNvSpPr>
          <p:nvPr>
            <p:ph type="body" idx="1"/>
          </p:nvPr>
        </p:nvSpPr>
        <p:spPr>
          <a:xfrm>
            <a:off x="152400" y="1295400"/>
            <a:ext cx="8991600" cy="4800600"/>
          </a:xfrm>
        </p:spPr>
        <p:txBody>
          <a:bodyPr/>
          <a:lstStyle/>
          <a:p>
            <a:r>
              <a:rPr lang="en-US" dirty="0"/>
              <a:t>Valerie </a:t>
            </a:r>
            <a:r>
              <a:rPr lang="en-US" dirty="0" smtClean="0"/>
              <a:t>Barnum-</a:t>
            </a:r>
            <a:r>
              <a:rPr lang="en-US" dirty="0" err="1" smtClean="0"/>
              <a:t>Yarger</a:t>
            </a:r>
            <a:r>
              <a:rPr lang="en-US" dirty="0" smtClean="0"/>
              <a:t> – </a:t>
            </a:r>
            <a:r>
              <a:rPr lang="en-US" dirty="0" smtClean="0"/>
              <a:t>valarie@misilc.org</a:t>
            </a:r>
          </a:p>
          <a:p>
            <a:r>
              <a:rPr lang="en-US" dirty="0" smtClean="0"/>
              <a:t>Deb Cook – debcook@uw.edu</a:t>
            </a:r>
            <a:endParaRPr lang="en-US" dirty="0" smtClean="0"/>
          </a:p>
          <a:p>
            <a:r>
              <a:rPr lang="en-US" dirty="0" smtClean="0"/>
              <a:t>Susan </a:t>
            </a:r>
            <a:r>
              <a:rPr lang="en-US" dirty="0" smtClean="0"/>
              <a:t>Fager- susan.fager@state.co.us</a:t>
            </a:r>
            <a:endParaRPr lang="en-US" dirty="0"/>
          </a:p>
          <a:p>
            <a:r>
              <a:rPr lang="en-US" dirty="0"/>
              <a:t>Jeff </a:t>
            </a:r>
            <a:r>
              <a:rPr lang="en-US" dirty="0" smtClean="0"/>
              <a:t>Sheen – jeff.sheen@usu.edu</a:t>
            </a:r>
            <a:endParaRPr lang="en-US" dirty="0"/>
          </a:p>
          <a:p>
            <a:r>
              <a:rPr lang="en-US" dirty="0">
                <a:ea typeface="ＭＳ Ｐゴシック" pitchFamily="-1" charset="-128"/>
              </a:rPr>
              <a:t>Larry </a:t>
            </a:r>
            <a:r>
              <a:rPr lang="en-US" dirty="0" smtClean="0">
                <a:ea typeface="ＭＳ Ｐゴシック" pitchFamily="-1" charset="-128"/>
              </a:rPr>
              <a:t>Wanger – larry@azsilc.org</a:t>
            </a:r>
            <a:endParaRPr lang="en-US" dirty="0">
              <a:ea typeface="ＭＳ Ｐゴシック" pitchFamily="-1" charset="-128"/>
            </a:endParaRPr>
          </a:p>
          <a:p>
            <a:r>
              <a:rPr lang="en-US" dirty="0">
                <a:ea typeface="ＭＳ Ｐゴシック" pitchFamily="-1" charset="-128"/>
              </a:rPr>
              <a:t>Brad </a:t>
            </a:r>
            <a:r>
              <a:rPr lang="en-US" dirty="0" smtClean="0">
                <a:ea typeface="ＭＳ Ｐゴシック" pitchFamily="-1" charset="-128"/>
              </a:rPr>
              <a:t>Williams – BradW@nysilc.org</a:t>
            </a:r>
            <a:endParaRPr lang="en-US" dirty="0">
              <a:ea typeface="ＭＳ Ｐゴシック" pitchFamily="-1" charset="-12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100" dirty="0" smtClean="0">
                <a:solidFill>
                  <a:schemeClr val="bg1"/>
                </a:solidFill>
              </a:rPr>
              <a:t>Slide 15 </a:t>
            </a:r>
            <a:r>
              <a:rPr lang="en-US" dirty="0" smtClean="0">
                <a:effectLst/>
              </a:rPr>
              <a:t>Wrap</a:t>
            </a:r>
            <a:r>
              <a:rPr lang="en-US" sz="2800" dirty="0" smtClean="0">
                <a:effectLst/>
              </a:rPr>
              <a:t> Up and Evaluation</a:t>
            </a:r>
          </a:p>
        </p:txBody>
      </p:sp>
      <p:sp>
        <p:nvSpPr>
          <p:cNvPr id="22533" name="Rectangle 3"/>
          <p:cNvSpPr>
            <a:spLocks noGrp="1" noChangeArrowheads="1"/>
          </p:cNvSpPr>
          <p:nvPr>
            <p:ph type="body" idx="4294967295"/>
          </p:nvPr>
        </p:nvSpPr>
        <p:spPr>
          <a:xfrm>
            <a:off x="228600" y="1219200"/>
            <a:ext cx="8763000" cy="4800600"/>
          </a:xfrm>
        </p:spPr>
        <p:txBody>
          <a:bodyPr>
            <a:normAutofit/>
          </a:bodyPr>
          <a:lstStyle/>
          <a:p>
            <a:pPr eaLnBrk="1" hangingPunct="1">
              <a:spcBef>
                <a:spcPct val="0"/>
              </a:spcBef>
              <a:spcAft>
                <a:spcPct val="35000"/>
              </a:spcAft>
              <a:buNone/>
            </a:pPr>
            <a:r>
              <a:rPr lang="en-US" sz="2600" dirty="0" smtClean="0"/>
              <a:t>Please </a:t>
            </a:r>
            <a:r>
              <a:rPr lang="en-US" sz="2600" b="1" i="1" dirty="0" smtClean="0"/>
              <a:t>click the link below  </a:t>
            </a:r>
            <a:r>
              <a:rPr lang="en-US" sz="2600" dirty="0" smtClean="0"/>
              <a:t>to complete your evaluation</a:t>
            </a:r>
          </a:p>
          <a:p>
            <a:pPr eaLnBrk="1" hangingPunct="1">
              <a:spcBef>
                <a:spcPct val="0"/>
              </a:spcBef>
              <a:spcAft>
                <a:spcPct val="35000"/>
              </a:spcAft>
              <a:buNone/>
            </a:pPr>
            <a:r>
              <a:rPr lang="en-US" sz="2600" dirty="0" smtClean="0"/>
              <a:t>of this program:</a:t>
            </a:r>
          </a:p>
          <a:p>
            <a:pPr eaLnBrk="1" hangingPunct="1">
              <a:spcBef>
                <a:spcPct val="0"/>
              </a:spcBef>
              <a:spcAft>
                <a:spcPct val="35000"/>
              </a:spcAft>
              <a:buNone/>
            </a:pPr>
            <a:r>
              <a:rPr lang="en-US" sz="2800" dirty="0">
                <a:hlinkClick r:id="rId3" action="ppaction://hlinkfile"/>
              </a:rPr>
              <a:t>https://vovici.com/wsb.dll/s/12291g54e3a</a:t>
            </a:r>
            <a:r>
              <a:rPr lang="en-US" sz="2800" dirty="0"/>
              <a:t>                      </a:t>
            </a:r>
            <a:endParaRPr lang="en-US" sz="2800"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r>
              <a:rPr lang="en-US" sz="2600" b="1" dirty="0" smtClean="0">
                <a:solidFill>
                  <a:srgbClr val="C00000"/>
                </a:solidFill>
              </a:rPr>
              <a:t>	</a:t>
            </a:r>
            <a:endParaRPr lang="en-US" sz="2600" dirty="0" smtClean="0"/>
          </a:p>
        </p:txBody>
      </p:sp>
      <p:sp>
        <p:nvSpPr>
          <p:cNvPr id="2" name="Slide Number Placeholder 1"/>
          <p:cNvSpPr>
            <a:spLocks noGrp="1"/>
          </p:cNvSpPr>
          <p:nvPr>
            <p:ph type="sldNum" sz="quarter" idx="10"/>
          </p:nvPr>
        </p:nvSpPr>
        <p:spPr/>
        <p:txBody>
          <a:bodyPr/>
          <a:lstStyle/>
          <a:p>
            <a:pPr>
              <a:defRPr/>
            </a:pPr>
            <a:fld id="{675CA6A9-017F-426E-8871-B2385D38B30A}" type="slidenum">
              <a:rPr lang="en-US" smtClean="0"/>
              <a:pPr>
                <a:defRPr/>
              </a:pPr>
              <a:t>16</a:t>
            </a:fld>
            <a:endParaRPr lang="en-US"/>
          </a:p>
        </p:txBody>
      </p:sp>
    </p:spTree>
    <p:extLst>
      <p:ext uri="{BB962C8B-B14F-4D97-AF65-F5344CB8AC3E}">
        <p14:creationId xmlns:p14="http://schemas.microsoft.com/office/powerpoint/2010/main" xmlns="" val="743990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defRPr/>
            </a:pPr>
            <a:r>
              <a:rPr lang="en-US" sz="100" dirty="0" smtClean="0">
                <a:solidFill>
                  <a:schemeClr val="bg1"/>
                </a:solidFill>
              </a:rPr>
              <a:t>Slide 16 </a:t>
            </a:r>
            <a:r>
              <a:rPr lang="en-US" dirty="0" smtClean="0"/>
              <a:t>SILC-NET Attribution</a:t>
            </a:r>
          </a:p>
        </p:txBody>
      </p:sp>
      <p:sp>
        <p:nvSpPr>
          <p:cNvPr id="25603" name="Rectangle 3"/>
          <p:cNvSpPr>
            <a:spLocks noGrp="1" noChangeArrowheads="1"/>
          </p:cNvSpPr>
          <p:nvPr>
            <p:ph idx="1"/>
          </p:nvPr>
        </p:nvSpPr>
        <p:spPr>
          <a:xfrm>
            <a:off x="152400" y="990600"/>
            <a:ext cx="8839200" cy="5181600"/>
          </a:xfrm>
        </p:spPr>
        <p:txBody>
          <a:bodyPr/>
          <a:lstStyle/>
          <a:p>
            <a:pPr eaLnBrk="1" hangingPunct="1">
              <a:buFont typeface="Tahoma" pitchFamily="34" charset="0"/>
              <a:buNone/>
            </a:pPr>
            <a:r>
              <a:rPr lang="en-US" dirty="0" smtClean="0">
                <a:ea typeface="ＭＳ Ｐゴシック"/>
                <a:cs typeface="ＭＳ Ｐゴシック"/>
              </a:rPr>
              <a:t>	Support for development of this training was provided by the U.S. Department of Education, Rehabilitation Services Administration under grant number H132B070001. No official endorsement of the Department of Education should be inferred. Permission is granted for duplication of any portion of this PowerPoint presentation, providing that the following credit is given to the project: </a:t>
            </a:r>
            <a:r>
              <a:rPr lang="en-US" b="1" dirty="0" smtClean="0">
                <a:ea typeface="ＭＳ Ｐゴシック"/>
                <a:cs typeface="ＭＳ Ｐゴシック"/>
              </a:rPr>
              <a:t>Developed as part of the SILC-NET, a project of the IL-NET, an ILRU/NCIL/APRIL National Training and Technical Assistance Program.</a:t>
            </a:r>
            <a:endParaRPr lang="en-US" sz="2400" dirty="0" smtClean="0">
              <a:ea typeface="ＭＳ Ｐゴシック"/>
              <a:cs typeface="ＭＳ Ｐゴシック"/>
            </a:endParaRPr>
          </a:p>
        </p:txBody>
      </p:sp>
      <p:sp>
        <p:nvSpPr>
          <p:cNvPr id="2" name="Slide Number Placeholder 1"/>
          <p:cNvSpPr>
            <a:spLocks noGrp="1"/>
          </p:cNvSpPr>
          <p:nvPr>
            <p:ph type="sldNum" sz="quarter" idx="10"/>
          </p:nvPr>
        </p:nvSpPr>
        <p:spPr/>
        <p:txBody>
          <a:bodyPr/>
          <a:lstStyle/>
          <a:p>
            <a:pPr>
              <a:defRPr/>
            </a:pPr>
            <a:fld id="{675CA6A9-017F-426E-8871-B2385D38B30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2 </a:t>
            </a:r>
            <a:r>
              <a:rPr lang="en-US" b="1" dirty="0" smtClean="0"/>
              <a:t>Purpose of Survey</a:t>
            </a:r>
            <a:endParaRPr lang="en-US" b="1" dirty="0"/>
          </a:p>
        </p:txBody>
      </p:sp>
      <p:sp>
        <p:nvSpPr>
          <p:cNvPr id="3" name="Content Placeholder 2"/>
          <p:cNvSpPr>
            <a:spLocks noGrp="1"/>
          </p:cNvSpPr>
          <p:nvPr>
            <p:ph idx="1"/>
          </p:nvPr>
        </p:nvSpPr>
        <p:spPr/>
        <p:txBody>
          <a:bodyPr/>
          <a:lstStyle/>
          <a:p>
            <a:r>
              <a:rPr lang="en-US" dirty="0" smtClean="0"/>
              <a:t>To </a:t>
            </a:r>
            <a:r>
              <a:rPr lang="en-US" dirty="0"/>
              <a:t>gain a better understanding of </a:t>
            </a:r>
            <a:r>
              <a:rPr lang="en-US" dirty="0" smtClean="0"/>
              <a:t>how Statewide </a:t>
            </a:r>
            <a:r>
              <a:rPr lang="en-US" dirty="0"/>
              <a:t>Independent Living Councils (SILCs) across the states and </a:t>
            </a:r>
            <a:r>
              <a:rPr lang="en-US" dirty="0" smtClean="0"/>
              <a:t>territories are </a:t>
            </a:r>
            <a:r>
              <a:rPr lang="en-US" dirty="0"/>
              <a:t>conducting needs assessment activities in relation </a:t>
            </a:r>
            <a:r>
              <a:rPr lang="en-US" dirty="0" smtClean="0"/>
              <a:t>to their </a:t>
            </a:r>
            <a:r>
              <a:rPr lang="en-US" dirty="0"/>
              <a:t>state plan </a:t>
            </a:r>
            <a:r>
              <a:rPr lang="en-US" dirty="0" smtClean="0"/>
              <a:t>development in order to inform training and technical assistance efforts of the IL-NET.</a:t>
            </a:r>
            <a:endParaRPr lang="en-US" dirty="0"/>
          </a:p>
        </p:txBody>
      </p:sp>
    </p:spTree>
    <p:extLst>
      <p:ext uri="{BB962C8B-B14F-4D97-AF65-F5344CB8AC3E}">
        <p14:creationId xmlns:p14="http://schemas.microsoft.com/office/powerpoint/2010/main" xmlns="" val="3333885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3 </a:t>
            </a:r>
            <a:r>
              <a:rPr lang="en-US" b="1" dirty="0" smtClean="0"/>
              <a:t>Process</a:t>
            </a:r>
            <a:endParaRPr lang="en-US" b="1" dirty="0"/>
          </a:p>
        </p:txBody>
      </p:sp>
      <p:sp>
        <p:nvSpPr>
          <p:cNvPr id="3" name="Content Placeholder 2"/>
          <p:cNvSpPr>
            <a:spLocks noGrp="1"/>
          </p:cNvSpPr>
          <p:nvPr>
            <p:ph idx="1"/>
          </p:nvPr>
        </p:nvSpPr>
        <p:spPr/>
        <p:txBody>
          <a:bodyPr>
            <a:normAutofit/>
          </a:bodyPr>
          <a:lstStyle/>
          <a:p>
            <a:r>
              <a:rPr lang="en-US" dirty="0" smtClean="0"/>
              <a:t>23 question telephone survey developed by the Center for Persons with Disabilities at Utah State University and ILRU</a:t>
            </a:r>
          </a:p>
          <a:p>
            <a:pPr marL="0" indent="0">
              <a:buNone/>
            </a:pPr>
            <a:endParaRPr lang="en-US" sz="1000" dirty="0" smtClean="0"/>
          </a:p>
          <a:p>
            <a:r>
              <a:rPr lang="en-US" dirty="0" smtClean="0"/>
              <a:t>Surveys conducted between July and August</a:t>
            </a:r>
          </a:p>
          <a:p>
            <a:pPr marL="0" indent="0">
              <a:buNone/>
            </a:pPr>
            <a:endParaRPr lang="en-US" sz="1000" dirty="0" smtClean="0"/>
          </a:p>
          <a:p>
            <a:r>
              <a:rPr lang="en-US" dirty="0" smtClean="0"/>
              <a:t>54 out of 56 SILCs completed the survey</a:t>
            </a:r>
          </a:p>
          <a:p>
            <a:pPr marL="0" indent="0">
              <a:buNone/>
            </a:pPr>
            <a:endParaRPr lang="en-US" sz="1000" dirty="0" smtClean="0"/>
          </a:p>
        </p:txBody>
      </p:sp>
    </p:spTree>
    <p:extLst>
      <p:ext uri="{BB962C8B-B14F-4D97-AF65-F5344CB8AC3E}">
        <p14:creationId xmlns:p14="http://schemas.microsoft.com/office/powerpoint/2010/main" xmlns="" val="2461165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4 </a:t>
            </a:r>
            <a:r>
              <a:rPr lang="en-US" b="1" dirty="0" smtClean="0"/>
              <a:t>Survey Respondents</a:t>
            </a:r>
            <a:endParaRPr lang="en-US" b="1" dirty="0"/>
          </a:p>
        </p:txBody>
      </p:sp>
      <p:sp>
        <p:nvSpPr>
          <p:cNvPr id="3" name="Content Placeholder 2"/>
          <p:cNvSpPr>
            <a:spLocks noGrp="1"/>
          </p:cNvSpPr>
          <p:nvPr>
            <p:ph idx="1"/>
          </p:nvPr>
        </p:nvSpPr>
        <p:spPr/>
        <p:txBody>
          <a:bodyPr/>
          <a:lstStyle/>
          <a:p>
            <a:r>
              <a:rPr lang="en-US" dirty="0" smtClean="0"/>
              <a:t>39 completed by Executive Directors, 6 by DSU Liaisons, and 8 by SILC Chair</a:t>
            </a:r>
          </a:p>
          <a:p>
            <a:r>
              <a:rPr lang="en-US" dirty="0" smtClean="0"/>
              <a:t>Median number of years with SILC was 6</a:t>
            </a:r>
          </a:p>
          <a:p>
            <a:r>
              <a:rPr lang="en-US" dirty="0" smtClean="0"/>
              <a:t>3 respondents with SILC less than one year</a:t>
            </a:r>
          </a:p>
          <a:p>
            <a:r>
              <a:rPr lang="en-US" dirty="0" smtClean="0"/>
              <a:t>3 respondents with SILC more than 20 years </a:t>
            </a:r>
          </a:p>
          <a:p>
            <a:endParaRPr lang="en-US" dirty="0"/>
          </a:p>
        </p:txBody>
      </p:sp>
    </p:spTree>
    <p:extLst>
      <p:ext uri="{BB962C8B-B14F-4D97-AF65-F5344CB8AC3E}">
        <p14:creationId xmlns:p14="http://schemas.microsoft.com/office/powerpoint/2010/main" xmlns="" val="2031639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5 </a:t>
            </a:r>
            <a:r>
              <a:rPr lang="en-US" b="1" dirty="0" smtClean="0"/>
              <a:t>Key Findings</a:t>
            </a:r>
            <a:r>
              <a:rPr lang="en-US" b="1" dirty="0" smtClean="0">
                <a:latin typeface="Arial" panose="020B0604020202020204" pitchFamily="34" charset="0"/>
                <a:cs typeface="Arial" panose="020B0604020202020204" pitchFamily="34" charset="0"/>
              </a:rPr>
              <a:t>─</a:t>
            </a:r>
            <a:r>
              <a:rPr lang="en-US" b="1" dirty="0" smtClean="0"/>
              <a:t>Methods</a:t>
            </a:r>
            <a:endParaRPr lang="en-US" b="1" dirty="0"/>
          </a:p>
        </p:txBody>
      </p:sp>
      <p:sp>
        <p:nvSpPr>
          <p:cNvPr id="3" name="Content Placeholder 2"/>
          <p:cNvSpPr>
            <a:spLocks noGrp="1"/>
          </p:cNvSpPr>
          <p:nvPr>
            <p:ph idx="1"/>
          </p:nvPr>
        </p:nvSpPr>
        <p:spPr/>
        <p:txBody>
          <a:bodyPr>
            <a:normAutofit fontScale="92500" lnSpcReduction="20000"/>
          </a:bodyPr>
          <a:lstStyle/>
          <a:p>
            <a:pPr>
              <a:lnSpc>
                <a:spcPct val="120000"/>
              </a:lnSpc>
            </a:pPr>
            <a:r>
              <a:rPr lang="en-US" sz="2800" dirty="0" smtClean="0"/>
              <a:t>Over half the respondents (52%) used some form of survey (mail, Web, or phone) as a data collection method, but only 5% of these knew how many surveys were actually distributed.</a:t>
            </a:r>
          </a:p>
          <a:p>
            <a:pPr>
              <a:lnSpc>
                <a:spcPct val="120000"/>
              </a:lnSpc>
            </a:pPr>
            <a:r>
              <a:rPr lang="en-US" sz="2800" dirty="0" smtClean="0"/>
              <a:t>The majority of respondents did not have a good sense of how many responses they ultimately received from their various data collection activities.</a:t>
            </a:r>
          </a:p>
          <a:p>
            <a:pPr>
              <a:lnSpc>
                <a:spcPct val="120000"/>
              </a:lnSpc>
            </a:pPr>
            <a:r>
              <a:rPr lang="en-US" sz="2800" dirty="0" smtClean="0"/>
              <a:t>Only three respondents established a pre-determined minimum response rate for data collection; most used a cut-off date versus a sample size criteria to end data collection activities.</a:t>
            </a:r>
          </a:p>
          <a:p>
            <a:pPr>
              <a:lnSpc>
                <a:spcPct val="120000"/>
              </a:lnSpc>
            </a:pPr>
            <a:endParaRPr lang="en-US" sz="2000" dirty="0" smtClean="0"/>
          </a:p>
          <a:p>
            <a:pPr>
              <a:lnSpc>
                <a:spcPct val="120000"/>
              </a:lnSpc>
            </a:pPr>
            <a:endParaRPr lang="en-US" sz="2000" dirty="0"/>
          </a:p>
        </p:txBody>
      </p:sp>
    </p:spTree>
    <p:extLst>
      <p:ext uri="{BB962C8B-B14F-4D97-AF65-F5344CB8AC3E}">
        <p14:creationId xmlns:p14="http://schemas.microsoft.com/office/powerpoint/2010/main" xmlns="" val="4191050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6 </a:t>
            </a:r>
            <a:r>
              <a:rPr lang="en-US" b="1" dirty="0" smtClean="0"/>
              <a:t>Key Findings</a:t>
            </a:r>
            <a:r>
              <a:rPr lang="en-US" dirty="0" smtClean="0">
                <a:latin typeface="Arial" panose="020B0604020202020204" pitchFamily="34" charset="0"/>
                <a:cs typeface="Arial" panose="020B0604020202020204" pitchFamily="34" charset="0"/>
              </a:rPr>
              <a:t>─</a:t>
            </a:r>
            <a:r>
              <a:rPr lang="en-US" b="1" dirty="0" smtClean="0"/>
              <a:t>Satisfaction</a:t>
            </a:r>
            <a:endParaRPr lang="en-US" b="1" dirty="0"/>
          </a:p>
        </p:txBody>
      </p:sp>
      <p:graphicFrame>
        <p:nvGraphicFramePr>
          <p:cNvPr id="4" name="Content Placeholder 3" descr="4% of respondents were Not Very Satisfied, 28% were Somewhat satisfied, 31% were Satisfied, and 30% were very satisfied. 7% did not respond to the question."/>
          <p:cNvGraphicFramePr>
            <a:graphicFrameLocks noGrp="1"/>
          </p:cNvGraphicFramePr>
          <p:nvPr>
            <p:ph idx="1"/>
            <p:extLst>
              <p:ext uri="{D42A27DB-BD31-4B8C-83A1-F6EECF244321}">
                <p14:modId xmlns:p14="http://schemas.microsoft.com/office/powerpoint/2010/main" xmlns="" val="51700363"/>
              </p:ext>
            </p:extLst>
          </p:nvPr>
        </p:nvGraphicFramePr>
        <p:xfrm>
          <a:off x="381000" y="1219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73684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00" b="1" dirty="0" smtClean="0">
                <a:solidFill>
                  <a:schemeClr val="bg1"/>
                </a:solidFill>
              </a:rPr>
              <a:t>Slide 7 </a:t>
            </a:r>
            <a:r>
              <a:rPr lang="en-US" b="1" dirty="0" smtClean="0"/>
              <a:t>Key Findings</a:t>
            </a:r>
            <a:r>
              <a:rPr lang="en-US" b="1" dirty="0" smtClean="0">
                <a:latin typeface="Arial" panose="020B0604020202020204" pitchFamily="34" charset="0"/>
                <a:cs typeface="Arial" panose="020B0604020202020204" pitchFamily="34" charset="0"/>
              </a:rPr>
              <a:t>─</a:t>
            </a:r>
            <a:r>
              <a:rPr lang="en-US" b="1" dirty="0" smtClean="0"/>
              <a:t>Miscellaneous</a:t>
            </a:r>
            <a:endParaRPr lang="en-US" b="1" dirty="0"/>
          </a:p>
        </p:txBody>
      </p:sp>
      <p:sp>
        <p:nvSpPr>
          <p:cNvPr id="3" name="Content Placeholder 2"/>
          <p:cNvSpPr>
            <a:spLocks noGrp="1"/>
          </p:cNvSpPr>
          <p:nvPr>
            <p:ph idx="1"/>
          </p:nvPr>
        </p:nvSpPr>
        <p:spPr/>
        <p:txBody>
          <a:bodyPr>
            <a:normAutofit lnSpcReduction="10000"/>
          </a:bodyPr>
          <a:lstStyle/>
          <a:p>
            <a:r>
              <a:rPr lang="en-US" dirty="0" smtClean="0"/>
              <a:t>33 respondents (61%) used CIL consumer satisfaction data as part of the needs assessment data.</a:t>
            </a:r>
          </a:p>
          <a:p>
            <a:r>
              <a:rPr lang="en-US" dirty="0" smtClean="0"/>
              <a:t>Just over half of these respondents (55%) indicated that the CIL consumer satisfaction data was standardized among the CILs in their state.</a:t>
            </a:r>
          </a:p>
          <a:p>
            <a:r>
              <a:rPr lang="en-US" dirty="0" smtClean="0"/>
              <a:t>20 respondents reported that they used the results of their needs assessment for purposes beyond the state plan development.</a:t>
            </a:r>
          </a:p>
          <a:p>
            <a:r>
              <a:rPr lang="en-US" dirty="0"/>
              <a:t>14 respondents indicated that members of the SILC had not received training on how to conduct </a:t>
            </a:r>
            <a:r>
              <a:rPr lang="en-US" dirty="0" smtClean="0"/>
              <a:t>an </a:t>
            </a:r>
            <a:r>
              <a:rPr lang="en-US" dirty="0"/>
              <a:t>effective needs assessment and an </a:t>
            </a:r>
            <a:r>
              <a:rPr lang="en-US" dirty="0" smtClean="0"/>
              <a:t>additional </a:t>
            </a:r>
            <a:r>
              <a:rPr lang="en-US" dirty="0"/>
              <a:t>13 were unsure if training had been received </a:t>
            </a:r>
            <a:r>
              <a:rPr lang="en-US" i="1" dirty="0"/>
              <a:t>(this is a total of 27 or 54% of the respondents)</a:t>
            </a:r>
            <a:r>
              <a:rPr lang="en-US" dirty="0"/>
              <a:t>.</a:t>
            </a:r>
          </a:p>
          <a:p>
            <a:endParaRPr lang="en-US" dirty="0" smtClean="0"/>
          </a:p>
          <a:p>
            <a:endParaRPr lang="en-US" dirty="0"/>
          </a:p>
        </p:txBody>
      </p:sp>
    </p:spTree>
    <p:extLst>
      <p:ext uri="{BB962C8B-B14F-4D97-AF65-F5344CB8AC3E}">
        <p14:creationId xmlns:p14="http://schemas.microsoft.com/office/powerpoint/2010/main" xmlns="" val="552008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7620000" cy="792162"/>
          </a:xfrm>
        </p:spPr>
        <p:txBody>
          <a:bodyPr>
            <a:noAutofit/>
          </a:bodyPr>
          <a:lstStyle/>
          <a:p>
            <a:r>
              <a:rPr lang="en-US" sz="100" dirty="0" smtClean="0">
                <a:solidFill>
                  <a:schemeClr val="bg1"/>
                </a:solidFill>
              </a:rPr>
              <a:t>Slide 8 </a:t>
            </a:r>
            <a:r>
              <a:rPr lang="en-US" dirty="0" smtClean="0"/>
              <a:t>Relationships in the Data </a:t>
            </a:r>
            <a:br>
              <a:rPr lang="en-US" dirty="0" smtClean="0"/>
            </a:br>
            <a:r>
              <a:rPr lang="en-US" dirty="0" smtClean="0"/>
              <a:t>(a.k.a. Correlations)</a:t>
            </a:r>
            <a:endParaRPr lang="en-US" dirty="0"/>
          </a:p>
        </p:txBody>
      </p:sp>
      <p:sp>
        <p:nvSpPr>
          <p:cNvPr id="3" name="Content Placeholder 2"/>
          <p:cNvSpPr>
            <a:spLocks noGrp="1"/>
          </p:cNvSpPr>
          <p:nvPr>
            <p:ph idx="1"/>
          </p:nvPr>
        </p:nvSpPr>
        <p:spPr/>
        <p:txBody>
          <a:bodyPr>
            <a:normAutofit/>
          </a:bodyPr>
          <a:lstStyle/>
          <a:p>
            <a:r>
              <a:rPr lang="en-US" dirty="0" smtClean="0"/>
              <a:t>Having been involved with </a:t>
            </a:r>
            <a:r>
              <a:rPr lang="en-US" dirty="0"/>
              <a:t>the SILC </a:t>
            </a:r>
            <a:r>
              <a:rPr lang="en-US" dirty="0" smtClean="0"/>
              <a:t>for a longer period of time was associated with:</a:t>
            </a:r>
          </a:p>
          <a:p>
            <a:pPr lvl="1"/>
            <a:r>
              <a:rPr lang="en-US" sz="2400" dirty="0" smtClean="0"/>
              <a:t>higher </a:t>
            </a:r>
            <a:r>
              <a:rPr lang="en-US" sz="2400" dirty="0"/>
              <a:t>levels of </a:t>
            </a:r>
            <a:r>
              <a:rPr lang="en-US" sz="2400" dirty="0" smtClean="0"/>
              <a:t>satisfaction with the needs assessment process;</a:t>
            </a:r>
          </a:p>
          <a:p>
            <a:pPr lvl="1"/>
            <a:r>
              <a:rPr lang="en-US" sz="2400" dirty="0" smtClean="0"/>
              <a:t>a </a:t>
            </a:r>
            <a:r>
              <a:rPr lang="en-US" sz="2400" dirty="0"/>
              <a:t>higher likelihood that CIL data was used as </a:t>
            </a:r>
            <a:r>
              <a:rPr lang="en-US" sz="2400" dirty="0" smtClean="0"/>
              <a:t>part </a:t>
            </a:r>
            <a:r>
              <a:rPr lang="en-US" sz="2400" dirty="0"/>
              <a:t>of the </a:t>
            </a:r>
            <a:r>
              <a:rPr lang="en-US" sz="2400" dirty="0" smtClean="0"/>
              <a:t>needs assessment; and</a:t>
            </a:r>
          </a:p>
          <a:p>
            <a:pPr lvl="1"/>
            <a:r>
              <a:rPr lang="en-US" sz="2400" dirty="0" smtClean="0"/>
              <a:t>a </a:t>
            </a:r>
            <a:r>
              <a:rPr lang="en-US" sz="2400" dirty="0"/>
              <a:t>respondent being more likely to use the needs assessment data for purposes other than developing the state plan.</a:t>
            </a:r>
            <a:endParaRPr lang="en-US" sz="2400" dirty="0" smtClean="0"/>
          </a:p>
        </p:txBody>
      </p:sp>
    </p:spTree>
    <p:extLst>
      <p:ext uri="{BB962C8B-B14F-4D97-AF65-F5344CB8AC3E}">
        <p14:creationId xmlns:p14="http://schemas.microsoft.com/office/powerpoint/2010/main" xmlns="" val="123649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00" dirty="0" smtClean="0">
                <a:solidFill>
                  <a:schemeClr val="bg1"/>
                </a:solidFill>
              </a:rPr>
              <a:t>Slide 9 </a:t>
            </a:r>
            <a:r>
              <a:rPr lang="en-US" dirty="0" smtClean="0"/>
              <a:t>Relationships in the Data </a:t>
            </a:r>
            <a:br>
              <a:rPr lang="en-US" dirty="0" smtClean="0"/>
            </a:br>
            <a:r>
              <a:rPr lang="en-US" dirty="0" smtClean="0"/>
              <a:t>(a.k.a. Correlations)</a:t>
            </a:r>
            <a:r>
              <a:rPr lang="en-US" sz="2400" dirty="0" smtClean="0"/>
              <a:t>,  cont’d.</a:t>
            </a:r>
            <a:endParaRPr lang="en-US" dirty="0"/>
          </a:p>
        </p:txBody>
      </p:sp>
      <p:sp>
        <p:nvSpPr>
          <p:cNvPr id="3" name="Content Placeholder 2"/>
          <p:cNvSpPr>
            <a:spLocks noGrp="1"/>
          </p:cNvSpPr>
          <p:nvPr>
            <p:ph idx="1"/>
          </p:nvPr>
        </p:nvSpPr>
        <p:spPr/>
        <p:txBody>
          <a:bodyPr>
            <a:normAutofit/>
          </a:bodyPr>
          <a:lstStyle/>
          <a:p>
            <a:r>
              <a:rPr lang="en-US" sz="2400" dirty="0" smtClean="0"/>
              <a:t>Higher levels of satisfaction with the needs assessment process was associated with:</a:t>
            </a:r>
            <a:endParaRPr lang="en-US" sz="2000" dirty="0" smtClean="0"/>
          </a:p>
          <a:p>
            <a:pPr lvl="1"/>
            <a:r>
              <a:rPr lang="en-US" sz="2400" dirty="0" smtClean="0"/>
              <a:t>Having used available data from other sources as part of the needs assessment (more comprehensive data); and</a:t>
            </a:r>
          </a:p>
          <a:p>
            <a:pPr lvl="1"/>
            <a:r>
              <a:rPr lang="en-US" sz="2400" dirty="0"/>
              <a:t>H</a:t>
            </a:r>
            <a:r>
              <a:rPr lang="en-US" sz="2400" dirty="0" smtClean="0"/>
              <a:t>aving used the data for purposes beyond the state plan (more bang for the buck).</a:t>
            </a:r>
            <a:endParaRPr lang="en-US" sz="2000" dirty="0" smtClean="0"/>
          </a:p>
        </p:txBody>
      </p:sp>
    </p:spTree>
    <p:extLst>
      <p:ext uri="{BB962C8B-B14F-4D97-AF65-F5344CB8AC3E}">
        <p14:creationId xmlns:p14="http://schemas.microsoft.com/office/powerpoint/2010/main" xmlns="" val="131407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1623</TotalTime>
  <Words>801</Words>
  <Application>Microsoft Office PowerPoint</Application>
  <PresentationFormat>On-screen Show (4:3)</PresentationFormat>
  <Paragraphs>86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Slide 1</vt:lpstr>
      <vt:lpstr>Slide 2 Purpose of Survey</vt:lpstr>
      <vt:lpstr>Slide 3 Process</vt:lpstr>
      <vt:lpstr>Slide 4 Survey Respondents</vt:lpstr>
      <vt:lpstr>Slide 5 Key Findings─Methods</vt:lpstr>
      <vt:lpstr>Slide 6 Key Findings─Satisfaction</vt:lpstr>
      <vt:lpstr>Slide 7 Key Findings─Miscellaneous</vt:lpstr>
      <vt:lpstr>Slide 8 Relationships in the Data  (a.k.a. Correlations)</vt:lpstr>
      <vt:lpstr>Slide 9 Relationships in the Data  (a.k.a. Correlations),  cont’d.</vt:lpstr>
      <vt:lpstr>Slide 10 General Recommendations</vt:lpstr>
      <vt:lpstr>Slide 11 Limitations of Study</vt:lpstr>
      <vt:lpstr>Slide 12 Promising Practices</vt:lpstr>
      <vt:lpstr>Slide 13 Questions and Answers</vt:lpstr>
      <vt:lpstr>Slide 14 Discussion</vt:lpstr>
      <vt:lpstr>Slide 14 Contact Information</vt:lpstr>
      <vt:lpstr>Slide 15 Wrap Up and Evaluation</vt:lpstr>
      <vt:lpstr>Slide 16 SILC-NET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cp:lastModifiedBy>
  <cp:revision>122</cp:revision>
  <cp:lastPrinted>2011-11-29T13:33:09Z</cp:lastPrinted>
  <dcterms:created xsi:type="dcterms:W3CDTF">2011-01-05T14:17:40Z</dcterms:created>
  <dcterms:modified xsi:type="dcterms:W3CDTF">2013-11-14T19:16:36Z</dcterms:modified>
</cp:coreProperties>
</file>