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490" r:id="rId2"/>
    <p:sldId id="461" r:id="rId3"/>
    <p:sldId id="462" r:id="rId4"/>
    <p:sldId id="488" r:id="rId5"/>
    <p:sldId id="463" r:id="rId6"/>
    <p:sldId id="464" r:id="rId7"/>
    <p:sldId id="465" r:id="rId8"/>
    <p:sldId id="466" r:id="rId9"/>
    <p:sldId id="467" r:id="rId10"/>
    <p:sldId id="468" r:id="rId11"/>
    <p:sldId id="469" r:id="rId12"/>
    <p:sldId id="491" r:id="rId13"/>
    <p:sldId id="472" r:id="rId14"/>
    <p:sldId id="473" r:id="rId15"/>
    <p:sldId id="474" r:id="rId16"/>
    <p:sldId id="489" r:id="rId17"/>
    <p:sldId id="476" r:id="rId18"/>
    <p:sldId id="477" r:id="rId19"/>
    <p:sldId id="478" r:id="rId20"/>
    <p:sldId id="479" r:id="rId21"/>
    <p:sldId id="480" r:id="rId22"/>
    <p:sldId id="481" r:id="rId23"/>
    <p:sldId id="484" r:id="rId24"/>
    <p:sldId id="483" r:id="rId25"/>
    <p:sldId id="482" r:id="rId26"/>
    <p:sldId id="492" r:id="rId27"/>
    <p:sldId id="486"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0" autoAdjust="0"/>
    <p:restoredTop sz="78584" autoAdjust="0"/>
  </p:normalViewPr>
  <p:slideViewPr>
    <p:cSldViewPr>
      <p:cViewPr>
        <p:scale>
          <a:sx n="81" d="100"/>
          <a:sy n="81" d="100"/>
        </p:scale>
        <p:origin x="-167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84"/>
    </p:cViewPr>
  </p:sorterViewPr>
  <p:notesViewPr>
    <p:cSldViewPr>
      <p:cViewPr varScale="1">
        <p:scale>
          <a:sx n="55" d="100"/>
          <a:sy n="55" d="100"/>
        </p:scale>
        <p:origin x="-180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970F8CD3-63DE-418A-BE20-BA0C69752E7F}" type="datetimeFigureOut">
              <a:rPr lang="en-US"/>
              <a:pPr>
                <a:defRPr/>
              </a:pPr>
              <a:t>11/14/2013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defRPr>
            </a:lvl1pPr>
          </a:lstStyle>
          <a:p>
            <a:pPr>
              <a:defRPr/>
            </a:pPr>
            <a:fld id="{7A6A57DA-B03B-4976-8862-858CCFF2C366}" type="slidenum">
              <a:rPr lang="en-US"/>
              <a:pPr>
                <a:defRPr/>
              </a:pPr>
              <a:t>‹#›</a:t>
            </a:fld>
            <a:endParaRPr lang="en-US"/>
          </a:p>
        </p:txBody>
      </p:sp>
    </p:spTree>
    <p:extLst>
      <p:ext uri="{BB962C8B-B14F-4D97-AF65-F5344CB8AC3E}">
        <p14:creationId xmlns:p14="http://schemas.microsoft.com/office/powerpoint/2010/main" val="12097764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E7BD21A6-78A4-4544-84DE-6A38A5968CA1}" type="slidenum">
              <a:rPr lang="en-US"/>
              <a:pPr>
                <a:defRPr/>
              </a:pPr>
              <a:t>‹#›</a:t>
            </a:fld>
            <a:endParaRPr lang="en-US"/>
          </a:p>
        </p:txBody>
      </p:sp>
    </p:spTree>
    <p:extLst>
      <p:ext uri="{BB962C8B-B14F-4D97-AF65-F5344CB8AC3E}">
        <p14:creationId xmlns:p14="http://schemas.microsoft.com/office/powerpoint/2010/main" val="30905510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a:t>
            </a:fld>
            <a:endParaRPr lang="en-US"/>
          </a:p>
        </p:txBody>
      </p:sp>
    </p:spTree>
    <p:extLst>
      <p:ext uri="{BB962C8B-B14F-4D97-AF65-F5344CB8AC3E}">
        <p14:creationId xmlns:p14="http://schemas.microsoft.com/office/powerpoint/2010/main" val="42189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4200168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12</a:t>
            </a:fld>
            <a:endParaRPr lang="en-US"/>
          </a:p>
        </p:txBody>
      </p:sp>
    </p:spTree>
    <p:extLst>
      <p:ext uri="{BB962C8B-B14F-4D97-AF65-F5344CB8AC3E}">
        <p14:creationId xmlns:p14="http://schemas.microsoft.com/office/powerpoint/2010/main" val="3713199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3458753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2761843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3499133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2555552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1290061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4205921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579561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2747801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2360167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
        <p:nvSpPr>
          <p:cNvPr id="45060"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pitchFamily="34" charset="0"/>
              </a:defRPr>
            </a:lvl1pPr>
            <a:lvl2pPr marL="742950" indent="-285750" defTabSz="930275" eaLnBrk="0" hangingPunct="0">
              <a:defRPr>
                <a:solidFill>
                  <a:schemeClr val="tx1"/>
                </a:solidFill>
                <a:latin typeface="Arial" pitchFamily="34" charset="0"/>
              </a:defRPr>
            </a:lvl2pPr>
            <a:lvl3pPr marL="1143000" indent="-228600" defTabSz="930275" eaLnBrk="0" hangingPunct="0">
              <a:defRPr>
                <a:solidFill>
                  <a:schemeClr val="tx1"/>
                </a:solidFill>
                <a:latin typeface="Arial" pitchFamily="34" charset="0"/>
              </a:defRPr>
            </a:lvl3pPr>
            <a:lvl4pPr marL="1600200" indent="-228600" defTabSz="930275" eaLnBrk="0" hangingPunct="0">
              <a:defRPr>
                <a:solidFill>
                  <a:schemeClr val="tx1"/>
                </a:solidFill>
                <a:latin typeface="Arial" pitchFamily="34" charset="0"/>
              </a:defRPr>
            </a:lvl4pPr>
            <a:lvl5pPr marL="2057400" indent="-228600" defTabSz="930275" eaLnBrk="0" hangingPunct="0">
              <a:defRPr>
                <a:solidFill>
                  <a:schemeClr val="tx1"/>
                </a:solidFill>
                <a:latin typeface="Arial" pitchFamily="34" charset="0"/>
              </a:defRPr>
            </a:lvl5pPr>
            <a:lvl6pPr marL="2514600" indent="-228600" defTabSz="930275" eaLnBrk="0" fontAlgn="base" hangingPunct="0">
              <a:spcBef>
                <a:spcPct val="0"/>
              </a:spcBef>
              <a:spcAft>
                <a:spcPct val="0"/>
              </a:spcAft>
              <a:defRPr>
                <a:solidFill>
                  <a:schemeClr val="tx1"/>
                </a:solidFill>
                <a:latin typeface="Arial" pitchFamily="34" charset="0"/>
              </a:defRPr>
            </a:lvl6pPr>
            <a:lvl7pPr marL="2971800" indent="-228600" defTabSz="930275" eaLnBrk="0" fontAlgn="base" hangingPunct="0">
              <a:spcBef>
                <a:spcPct val="0"/>
              </a:spcBef>
              <a:spcAft>
                <a:spcPct val="0"/>
              </a:spcAft>
              <a:defRPr>
                <a:solidFill>
                  <a:schemeClr val="tx1"/>
                </a:solidFill>
                <a:latin typeface="Arial" pitchFamily="34" charset="0"/>
              </a:defRPr>
            </a:lvl7pPr>
            <a:lvl8pPr marL="3429000" indent="-228600" defTabSz="930275" eaLnBrk="0" fontAlgn="base" hangingPunct="0">
              <a:spcBef>
                <a:spcPct val="0"/>
              </a:spcBef>
              <a:spcAft>
                <a:spcPct val="0"/>
              </a:spcAft>
              <a:defRPr>
                <a:solidFill>
                  <a:schemeClr val="tx1"/>
                </a:solidFill>
                <a:latin typeface="Arial" pitchFamily="34" charset="0"/>
              </a:defRPr>
            </a:lvl8pPr>
            <a:lvl9pPr marL="3886200" indent="-228600" defTabSz="930275" eaLnBrk="0" fontAlgn="base" hangingPunct="0">
              <a:spcBef>
                <a:spcPct val="0"/>
              </a:spcBef>
              <a:spcAft>
                <a:spcPct val="0"/>
              </a:spcAft>
              <a:defRPr>
                <a:solidFill>
                  <a:schemeClr val="tx1"/>
                </a:solidFill>
                <a:latin typeface="Arial" pitchFamily="34" charset="0"/>
              </a:defRPr>
            </a:lvl9pPr>
          </a:lstStyle>
          <a:p>
            <a:pPr algn="r" eaLnBrk="1" hangingPunct="1"/>
            <a:fld id="{5290609B-9BDC-4300-B2F5-ADC0D437F69E}" type="slidenum">
              <a:rPr lang="en-US" sz="1200">
                <a:cs typeface="Arial" pitchFamily="34" charset="0"/>
              </a:rPr>
              <a:pPr algn="r" eaLnBrk="1" hangingPunct="1"/>
              <a:t>23</a:t>
            </a:fld>
            <a:endParaRPr lang="en-US" sz="1200">
              <a:cs typeface="Arial" pitchFamily="34" charset="0"/>
            </a:endParaRPr>
          </a:p>
        </p:txBody>
      </p:sp>
    </p:spTree>
    <p:extLst>
      <p:ext uri="{BB962C8B-B14F-4D97-AF65-F5344CB8AC3E}">
        <p14:creationId xmlns:p14="http://schemas.microsoft.com/office/powerpoint/2010/main" val="3726302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3282933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2464675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26</a:t>
            </a:fld>
            <a:endParaRPr lang="en-US"/>
          </a:p>
        </p:txBody>
      </p:sp>
    </p:spTree>
    <p:extLst>
      <p:ext uri="{BB962C8B-B14F-4D97-AF65-F5344CB8AC3E}">
        <p14:creationId xmlns:p14="http://schemas.microsoft.com/office/powerpoint/2010/main" val="4231394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98059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1926390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286305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3642083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4146949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1697531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893269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411184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12CAAF3-A61F-4B2E-A6FD-3A7451229319}" type="slidenum">
              <a:rPr lang="en-US"/>
              <a:pPr>
                <a:defRPr/>
              </a:pPr>
              <a:t>‹#›</a:t>
            </a:fld>
            <a:endParaRPr lang="en-US"/>
          </a:p>
        </p:txBody>
      </p:sp>
    </p:spTree>
    <p:extLst>
      <p:ext uri="{BB962C8B-B14F-4D97-AF65-F5344CB8AC3E}">
        <p14:creationId xmlns:p14="http://schemas.microsoft.com/office/powerpoint/2010/main" val="315718162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86A0B01-CC57-4EFF-BB83-BC5207C64E2A}" type="slidenum">
              <a:rPr lang="en-US"/>
              <a:pPr>
                <a:defRPr/>
              </a:pPr>
              <a:t>‹#›</a:t>
            </a:fld>
            <a:endParaRPr lang="en-US"/>
          </a:p>
        </p:txBody>
      </p:sp>
    </p:spTree>
    <p:extLst>
      <p:ext uri="{BB962C8B-B14F-4D97-AF65-F5344CB8AC3E}">
        <p14:creationId xmlns:p14="http://schemas.microsoft.com/office/powerpoint/2010/main" val="135164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F491C8C-077A-46F6-B9C9-4698E8DB2A64}" type="slidenum">
              <a:rPr lang="en-US"/>
              <a:pPr>
                <a:defRPr/>
              </a:pPr>
              <a:t>‹#›</a:t>
            </a:fld>
            <a:endParaRPr lang="en-US"/>
          </a:p>
        </p:txBody>
      </p:sp>
    </p:spTree>
    <p:extLst>
      <p:ext uri="{BB962C8B-B14F-4D97-AF65-F5344CB8AC3E}">
        <p14:creationId xmlns:p14="http://schemas.microsoft.com/office/powerpoint/2010/main" val="347413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75CA6A9-017F-426E-8871-B2385D38B30A}" type="slidenum">
              <a:rPr lang="en-US"/>
              <a:pPr>
                <a:defRPr/>
              </a:pPr>
              <a:t>‹#›</a:t>
            </a:fld>
            <a:endParaRPr lang="en-US"/>
          </a:p>
        </p:txBody>
      </p:sp>
    </p:spTree>
    <p:extLst>
      <p:ext uri="{BB962C8B-B14F-4D97-AF65-F5344CB8AC3E}">
        <p14:creationId xmlns:p14="http://schemas.microsoft.com/office/powerpoint/2010/main" val="362298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A3EC153-927E-42BB-B205-BC2A828C84B4}" type="slidenum">
              <a:rPr lang="en-US"/>
              <a:pPr>
                <a:defRPr/>
              </a:pPr>
              <a:t>‹#›</a:t>
            </a:fld>
            <a:endParaRPr lang="en-US"/>
          </a:p>
        </p:txBody>
      </p:sp>
    </p:spTree>
    <p:extLst>
      <p:ext uri="{BB962C8B-B14F-4D97-AF65-F5344CB8AC3E}">
        <p14:creationId xmlns:p14="http://schemas.microsoft.com/office/powerpoint/2010/main" val="35326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BE3231A-871A-4381-9443-3F3E62C8FF3B}" type="slidenum">
              <a:rPr lang="en-US"/>
              <a:pPr>
                <a:defRPr/>
              </a:pPr>
              <a:t>‹#›</a:t>
            </a:fld>
            <a:endParaRPr lang="en-US"/>
          </a:p>
        </p:txBody>
      </p:sp>
    </p:spTree>
    <p:extLst>
      <p:ext uri="{BB962C8B-B14F-4D97-AF65-F5344CB8AC3E}">
        <p14:creationId xmlns:p14="http://schemas.microsoft.com/office/powerpoint/2010/main" val="349324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BE7BCDE-367D-4196-9F63-5F815D20B5C4}" type="slidenum">
              <a:rPr lang="en-US"/>
              <a:pPr>
                <a:defRPr/>
              </a:pPr>
              <a:t>‹#›</a:t>
            </a:fld>
            <a:endParaRPr lang="en-US"/>
          </a:p>
        </p:txBody>
      </p:sp>
    </p:spTree>
    <p:extLst>
      <p:ext uri="{BB962C8B-B14F-4D97-AF65-F5344CB8AC3E}">
        <p14:creationId xmlns:p14="http://schemas.microsoft.com/office/powerpoint/2010/main" val="74926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6B8FB55-644A-489D-9D14-27EFEA69C473}" type="slidenum">
              <a:rPr lang="en-US"/>
              <a:pPr>
                <a:defRPr/>
              </a:pPr>
              <a:t>‹#›</a:t>
            </a:fld>
            <a:endParaRPr lang="en-US"/>
          </a:p>
        </p:txBody>
      </p:sp>
    </p:spTree>
    <p:extLst>
      <p:ext uri="{BB962C8B-B14F-4D97-AF65-F5344CB8AC3E}">
        <p14:creationId xmlns:p14="http://schemas.microsoft.com/office/powerpoint/2010/main" val="333603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40DEC16-B541-4884-809C-3A7FA9D2B876}" type="slidenum">
              <a:rPr lang="en-US"/>
              <a:pPr>
                <a:defRPr/>
              </a:pPr>
              <a:t>‹#›</a:t>
            </a:fld>
            <a:endParaRPr lang="en-US"/>
          </a:p>
        </p:txBody>
      </p:sp>
    </p:spTree>
    <p:extLst>
      <p:ext uri="{BB962C8B-B14F-4D97-AF65-F5344CB8AC3E}">
        <p14:creationId xmlns:p14="http://schemas.microsoft.com/office/powerpoint/2010/main" val="152662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2986055-A081-4C7D-A376-02EAA2C57CFF}" type="slidenum">
              <a:rPr lang="en-US"/>
              <a:pPr>
                <a:defRPr/>
              </a:pPr>
              <a:t>‹#›</a:t>
            </a:fld>
            <a:endParaRPr lang="en-US"/>
          </a:p>
        </p:txBody>
      </p:sp>
    </p:spTree>
    <p:extLst>
      <p:ext uri="{BB962C8B-B14F-4D97-AF65-F5344CB8AC3E}">
        <p14:creationId xmlns:p14="http://schemas.microsoft.com/office/powerpoint/2010/main" val="349265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B52AF4E-47B3-451C-AA72-7112B861471E}" type="slidenum">
              <a:rPr lang="en-US"/>
              <a:pPr>
                <a:defRPr/>
              </a:pPr>
              <a:t>‹#›</a:t>
            </a:fld>
            <a:endParaRPr lang="en-US"/>
          </a:p>
        </p:txBody>
      </p:sp>
    </p:spTree>
    <p:extLst>
      <p:ext uri="{BB962C8B-B14F-4D97-AF65-F5344CB8AC3E}">
        <p14:creationId xmlns:p14="http://schemas.microsoft.com/office/powerpoint/2010/main" val="233187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atin typeface="Arial" charset="0"/>
              </a:defRPr>
            </a:lvl1pPr>
          </a:lstStyle>
          <a:p>
            <a:pPr>
              <a:defRPr/>
            </a:pPr>
            <a:fld id="{10542FA0-B25F-4E51-AB8D-608DECBDFA88}" type="slidenum">
              <a:rPr lang="en-US"/>
              <a:pPr>
                <a:defRPr/>
              </a:pPr>
              <a:t>‹#›</a:t>
            </a:fld>
            <a:endParaRPr lang="en-US"/>
          </a:p>
        </p:txBody>
      </p:sp>
      <p:pic>
        <p:nvPicPr>
          <p:cNvPr id="1029" name="Picture 7" descr="ilru_new_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9"/>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b="1"/>
              <a:t>CIL-NET,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2800" b="1">
          <a:solidFill>
            <a:schemeClr val="accent2"/>
          </a:solidFill>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darrelc@abil.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mailto:rhoward@lincidaho.org" TargetMode="External"/><Relationship Id="rId4" Type="http://schemas.openxmlformats.org/officeDocument/2006/relationships/hyperlink" Target="http://www.lincidaho.or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vovici.com/wsb.dll/s/12291g54cc7"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28600" y="1524000"/>
            <a:ext cx="8686800" cy="4572000"/>
          </a:xfrm>
        </p:spPr>
        <p:txBody>
          <a:bodyPr/>
          <a:lstStyle/>
          <a:p>
            <a:r>
              <a:rPr lang="en-US" sz="3200" b="1" i="1" dirty="0" smtClean="0">
                <a:solidFill>
                  <a:schemeClr val="accent2"/>
                </a:solidFill>
                <a:effectLst>
                  <a:outerShdw blurRad="38100" dist="38100" dir="2700000" algn="tl">
                    <a:srgbClr val="000000">
                      <a:alpha val="43137"/>
                    </a:srgbClr>
                  </a:outerShdw>
                </a:effectLst>
                <a:latin typeface="+mj-lt"/>
              </a:rPr>
              <a:t>Get to the Core of It: </a:t>
            </a:r>
          </a:p>
          <a:p>
            <a:r>
              <a:rPr lang="en-US" sz="3200" b="1" i="1" dirty="0" smtClean="0">
                <a:solidFill>
                  <a:schemeClr val="accent2"/>
                </a:solidFill>
                <a:effectLst>
                  <a:outerShdw blurRad="38100" dist="38100" dir="2700000" algn="tl">
                    <a:srgbClr val="000000">
                      <a:alpha val="43137"/>
                    </a:srgbClr>
                  </a:outerShdw>
                </a:effectLst>
                <a:latin typeface="+mj-lt"/>
              </a:rPr>
              <a:t>Information &amp; Referral</a:t>
            </a:r>
            <a:endParaRPr lang="en-US" sz="3200" i="1" dirty="0" smtClean="0">
              <a:solidFill>
                <a:schemeClr val="accent2"/>
              </a:solidFill>
              <a:effectLst>
                <a:outerShdw blurRad="38100" dist="38100" dir="2700000" algn="tl">
                  <a:srgbClr val="000000">
                    <a:alpha val="43137"/>
                  </a:srgbClr>
                </a:outerShdw>
              </a:effectLst>
              <a:latin typeface="+mj-lt"/>
              <a:ea typeface="ＭＳ Ｐゴシック" pitchFamily="-1" charset="-128"/>
            </a:endParaRPr>
          </a:p>
          <a:p>
            <a:pPr eaLnBrk="1" hangingPunct="1">
              <a:defRPr/>
            </a:pPr>
            <a:endParaRPr lang="en-US" sz="2400" dirty="0" smtClean="0">
              <a:solidFill>
                <a:srgbClr val="000099"/>
              </a:solidFill>
              <a:latin typeface="Arial Rounded MT Bold" pitchFamily="-1" charset="0"/>
              <a:ea typeface="ＭＳ Ｐゴシック" pitchFamily="-1" charset="-128"/>
            </a:endParaRPr>
          </a:p>
          <a:p>
            <a:pPr eaLnBrk="1" hangingPunct="1">
              <a:defRPr/>
            </a:pPr>
            <a:r>
              <a:rPr lang="en-US" dirty="0" smtClean="0">
                <a:solidFill>
                  <a:srgbClr val="000099"/>
                </a:solidFill>
                <a:latin typeface="Arial Rounded MT Bold" pitchFamily="-1" charset="0"/>
                <a:ea typeface="ＭＳ Ｐゴシック" pitchFamily="-1" charset="-128"/>
              </a:rPr>
              <a:t>December 11, 2013</a:t>
            </a:r>
          </a:p>
          <a:p>
            <a:pPr eaLnBrk="1" hangingPunct="1">
              <a:defRPr/>
            </a:pPr>
            <a:endParaRPr lang="en-US" dirty="0" smtClean="0">
              <a:solidFill>
                <a:srgbClr val="333399"/>
              </a:solidFill>
              <a:latin typeface="Arial Rounded MT Bold" pitchFamily="-1" charset="0"/>
              <a:ea typeface="ＭＳ Ｐゴシック" pitchFamily="-1" charset="-128"/>
            </a:endParaRPr>
          </a:p>
          <a:p>
            <a:pPr eaLnBrk="1" hangingPunct="1">
              <a:defRPr/>
            </a:pPr>
            <a:r>
              <a:rPr lang="en-US" dirty="0" smtClean="0">
                <a:solidFill>
                  <a:srgbClr val="333399"/>
                </a:solidFill>
                <a:latin typeface="Arial Rounded MT Bold" pitchFamily="-1" charset="0"/>
                <a:ea typeface="ＭＳ Ｐゴシック" pitchFamily="-1" charset="-128"/>
              </a:rPr>
              <a:t>Presenters:</a:t>
            </a:r>
          </a:p>
          <a:p>
            <a:pPr>
              <a:buClr>
                <a:schemeClr val="accent2"/>
              </a:buClr>
            </a:pPr>
            <a:r>
              <a:rPr lang="en-US" dirty="0" smtClean="0">
                <a:solidFill>
                  <a:schemeClr val="accent2"/>
                </a:solidFill>
                <a:latin typeface="Arial Rounded MT Bold" pitchFamily="34" charset="0"/>
              </a:rPr>
              <a:t>Darrel Christenson</a:t>
            </a:r>
          </a:p>
          <a:p>
            <a:pPr>
              <a:buClr>
                <a:schemeClr val="accent2"/>
              </a:buClr>
            </a:pPr>
            <a:r>
              <a:rPr lang="en-US" dirty="0" smtClean="0">
                <a:solidFill>
                  <a:schemeClr val="accent2"/>
                </a:solidFill>
                <a:latin typeface="Arial Rounded MT Bold" pitchFamily="34" charset="0"/>
                <a:ea typeface="ＭＳ Ｐゴシック" pitchFamily="-1" charset="-128"/>
              </a:rPr>
              <a:t>Roger Howard</a:t>
            </a:r>
            <a:endParaRPr lang="en-US" dirty="0" smtClean="0">
              <a:solidFill>
                <a:srgbClr val="333399"/>
              </a:solidFill>
              <a:latin typeface="Arial Rounded MT Bold" pitchFamily="-1" charset="0"/>
              <a:ea typeface="ＭＳ Ｐゴシック" pitchFamily="-1" charset="-128"/>
            </a:endParaRPr>
          </a:p>
        </p:txBody>
      </p:sp>
      <p:pic>
        <p:nvPicPr>
          <p:cNvPr id="7" name="Picture 2" descr="C:\Users\djones\Desktop\IL-NET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426720"/>
            <a:ext cx="1472577" cy="80264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0"/>
          </p:nvPr>
        </p:nvSpPr>
        <p:spPr/>
        <p:txBody>
          <a:bodyPr/>
          <a:lstStyle/>
          <a:p>
            <a:pPr>
              <a:defRPr/>
            </a:pPr>
            <a:fld id="{E12CAAF3-A61F-4B2E-A6FD-3A7451229319}" type="slidenum">
              <a:rPr lang="en-US" smtClean="0"/>
              <a:pPr>
                <a:defRPr/>
              </a:pPr>
              <a:t>1</a:t>
            </a:fld>
            <a:endParaRPr lang="en-US"/>
          </a:p>
        </p:txBody>
      </p:sp>
    </p:spTree>
    <p:extLst>
      <p:ext uri="{BB962C8B-B14F-4D97-AF65-F5344CB8AC3E}">
        <p14:creationId xmlns:p14="http://schemas.microsoft.com/office/powerpoint/2010/main" val="287431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AFCEBBC-C273-4D58-8F0F-C0CEC1177AD6}" type="slidenum">
              <a:rPr lang="en-US" smtClean="0"/>
              <a:pPr eaLnBrk="1" hangingPunct="1"/>
              <a:t>10</a:t>
            </a:fld>
            <a:endParaRPr lang="en-US" smtClean="0"/>
          </a:p>
        </p:txBody>
      </p:sp>
      <p:sp>
        <p:nvSpPr>
          <p:cNvPr id="10243" name="Rectangle 2"/>
          <p:cNvSpPr>
            <a:spLocks noGrp="1" noChangeArrowheads="1"/>
          </p:cNvSpPr>
          <p:nvPr>
            <p:ph type="title"/>
          </p:nvPr>
        </p:nvSpPr>
        <p:spPr/>
        <p:txBody>
          <a:bodyPr/>
          <a:lstStyle/>
          <a:p>
            <a:r>
              <a:rPr lang="en-US" sz="100" dirty="0" smtClean="0">
                <a:solidFill>
                  <a:schemeClr val="bg1"/>
                </a:solidFill>
              </a:rPr>
              <a:t>Slide 10 </a:t>
            </a:r>
            <a:r>
              <a:rPr lang="en-US" dirty="0" smtClean="0"/>
              <a:t>Prioritizing Responses</a:t>
            </a:r>
          </a:p>
        </p:txBody>
      </p:sp>
      <p:sp>
        <p:nvSpPr>
          <p:cNvPr id="10244" name="Rectangle 3"/>
          <p:cNvSpPr>
            <a:spLocks noGrp="1" noChangeArrowheads="1"/>
          </p:cNvSpPr>
          <p:nvPr>
            <p:ph type="body" idx="1"/>
          </p:nvPr>
        </p:nvSpPr>
        <p:spPr>
          <a:xfrm>
            <a:off x="609600" y="1219200"/>
            <a:ext cx="7848600" cy="5029200"/>
          </a:xfrm>
        </p:spPr>
        <p:txBody>
          <a:bodyPr/>
          <a:lstStyle/>
          <a:p>
            <a:r>
              <a:rPr lang="en-US" dirty="0" smtClean="0"/>
              <a:t>Consider consumer’s needs</a:t>
            </a:r>
          </a:p>
          <a:p>
            <a:r>
              <a:rPr lang="en-US" dirty="0" smtClean="0"/>
              <a:t>Look at their deadlines</a:t>
            </a:r>
          </a:p>
          <a:p>
            <a:r>
              <a:rPr lang="en-US" dirty="0" smtClean="0"/>
              <a:t>What resources are available at that moment?</a:t>
            </a:r>
          </a:p>
          <a:p>
            <a:r>
              <a:rPr lang="en-US" dirty="0" smtClean="0"/>
              <a:t>Is there another team member who can assist?</a:t>
            </a:r>
          </a:p>
          <a:p>
            <a:r>
              <a:rPr lang="en-US" dirty="0" smtClean="0"/>
              <a:t>Keep your day planner/calendar close by to avoid overlapping of tasks</a:t>
            </a:r>
          </a:p>
          <a:p>
            <a:r>
              <a:rPr lang="en-US" dirty="0" smtClean="0"/>
              <a:t>Don’t forget your other consumers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6B91E9-4D4E-4462-AFF1-2EAD77D5B3E2}" type="slidenum">
              <a:rPr lang="en-US" smtClean="0"/>
              <a:pPr eaLnBrk="1" hangingPunct="1"/>
              <a:t>11</a:t>
            </a:fld>
            <a:endParaRPr lang="en-US" smtClean="0"/>
          </a:p>
        </p:txBody>
      </p:sp>
      <p:sp>
        <p:nvSpPr>
          <p:cNvPr id="11267" name="Rectangle 2"/>
          <p:cNvSpPr>
            <a:spLocks noGrp="1" noChangeArrowheads="1"/>
          </p:cNvSpPr>
          <p:nvPr>
            <p:ph type="title"/>
          </p:nvPr>
        </p:nvSpPr>
        <p:spPr>
          <a:xfrm>
            <a:off x="228600" y="350838"/>
            <a:ext cx="7848600" cy="792162"/>
          </a:xfrm>
        </p:spPr>
        <p:txBody>
          <a:bodyPr/>
          <a:lstStyle/>
          <a:p>
            <a:r>
              <a:rPr lang="en-US" sz="100" dirty="0" smtClean="0">
                <a:solidFill>
                  <a:schemeClr val="bg1"/>
                </a:solidFill>
              </a:rPr>
              <a:t>Slide 11 </a:t>
            </a:r>
            <a:r>
              <a:rPr lang="en-US" dirty="0" smtClean="0"/>
              <a:t>Follow Up and Consumer Relationships</a:t>
            </a:r>
          </a:p>
        </p:txBody>
      </p:sp>
      <p:sp>
        <p:nvSpPr>
          <p:cNvPr id="11268" name="Rectangle 3"/>
          <p:cNvSpPr>
            <a:spLocks noGrp="1" noChangeArrowheads="1"/>
          </p:cNvSpPr>
          <p:nvPr>
            <p:ph type="body" idx="1"/>
          </p:nvPr>
        </p:nvSpPr>
        <p:spPr>
          <a:xfrm>
            <a:off x="533400" y="1371600"/>
            <a:ext cx="8077200" cy="5029200"/>
          </a:xfrm>
        </p:spPr>
        <p:txBody>
          <a:bodyPr/>
          <a:lstStyle/>
          <a:p>
            <a:r>
              <a:rPr lang="en-US" dirty="0" smtClean="0"/>
              <a:t>Timely follow-up and call backs are simple ways to show you care and value them as a consumer</a:t>
            </a:r>
          </a:p>
          <a:p>
            <a:r>
              <a:rPr lang="en-US" dirty="0" smtClean="0"/>
              <a:t>Follow-up can earn you additional open consumers, which means additional agency revenue</a:t>
            </a:r>
          </a:p>
          <a:p>
            <a:r>
              <a:rPr lang="en-US" dirty="0" smtClean="0"/>
              <a:t>How do you feel when a business you solicited from follows-up with you?</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a:bodyPr>
          <a:lstStyle/>
          <a:p>
            <a:pPr eaLnBrk="1" fontAlgn="auto" hangingPunct="1">
              <a:spcAft>
                <a:spcPts val="0"/>
              </a:spcAft>
              <a:defRPr/>
            </a:pPr>
            <a:r>
              <a:rPr lang="en-US" sz="100" dirty="0" smtClean="0">
                <a:solidFill>
                  <a:schemeClr val="bg1"/>
                </a:solidFill>
                <a:effectLst/>
              </a:rPr>
              <a:t>Slide 12 </a:t>
            </a:r>
            <a:r>
              <a:rPr lang="en-US" sz="2800" dirty="0" smtClean="0">
                <a:effectLst/>
              </a:rPr>
              <a:t>Questions and Answers</a:t>
            </a:r>
          </a:p>
        </p:txBody>
      </p:sp>
      <p:sp>
        <p:nvSpPr>
          <p:cNvPr id="2" name="Slide Number Placeholder 1"/>
          <p:cNvSpPr>
            <a:spLocks noGrp="1"/>
          </p:cNvSpPr>
          <p:nvPr>
            <p:ph type="sldNum" sz="quarter" idx="10"/>
          </p:nvPr>
        </p:nvSpPr>
        <p:spPr/>
        <p:txBody>
          <a:bodyPr/>
          <a:lstStyle/>
          <a:p>
            <a:pPr>
              <a:defRPr/>
            </a:pPr>
            <a:fld id="{36B8FB55-644A-489D-9D14-27EFEA69C473}" type="slidenum">
              <a:rPr lang="en-US" smtClean="0"/>
              <a:pPr>
                <a:defRPr/>
              </a:pPr>
              <a:t>12</a:t>
            </a:fld>
            <a:endParaRPr lang="en-US"/>
          </a:p>
        </p:txBody>
      </p:sp>
    </p:spTree>
    <p:extLst>
      <p:ext uri="{BB962C8B-B14F-4D97-AF65-F5344CB8AC3E}">
        <p14:creationId xmlns:p14="http://schemas.microsoft.com/office/powerpoint/2010/main" val="3021461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6C05298-DF6D-427F-955B-3E6A4E74EA07}" type="slidenum">
              <a:rPr lang="en-US" smtClean="0"/>
              <a:pPr eaLnBrk="1" hangingPunct="1"/>
              <a:t>13</a:t>
            </a:fld>
            <a:endParaRPr lang="en-US" smtClean="0"/>
          </a:p>
        </p:txBody>
      </p:sp>
      <p:sp>
        <p:nvSpPr>
          <p:cNvPr id="12291" name="Rectangle 2"/>
          <p:cNvSpPr>
            <a:spLocks noGrp="1" noChangeArrowheads="1"/>
          </p:cNvSpPr>
          <p:nvPr>
            <p:ph type="title"/>
          </p:nvPr>
        </p:nvSpPr>
        <p:spPr>
          <a:xfrm>
            <a:off x="228600" y="457200"/>
            <a:ext cx="7848600" cy="792163"/>
          </a:xfrm>
        </p:spPr>
        <p:txBody>
          <a:bodyPr/>
          <a:lstStyle/>
          <a:p>
            <a:r>
              <a:rPr lang="en-US" sz="100" dirty="0" smtClean="0">
                <a:solidFill>
                  <a:schemeClr val="bg1"/>
                </a:solidFill>
              </a:rPr>
              <a:t>Slide 13 </a:t>
            </a:r>
            <a:r>
              <a:rPr lang="en-US" dirty="0" smtClean="0"/>
              <a:t>The Art and Science of I &amp; R: </a:t>
            </a:r>
            <a:r>
              <a:rPr lang="en-US" dirty="0" smtClean="0"/>
              <a:t>Connecting </a:t>
            </a:r>
            <a:r>
              <a:rPr lang="en-US" dirty="0" smtClean="0"/>
              <a:t>  People </a:t>
            </a:r>
            <a:r>
              <a:rPr lang="en-US" dirty="0" smtClean="0"/>
              <a:t>&amp; Resources</a:t>
            </a:r>
          </a:p>
        </p:txBody>
      </p:sp>
      <p:sp>
        <p:nvSpPr>
          <p:cNvPr id="12292" name="Rectangle 3"/>
          <p:cNvSpPr>
            <a:spLocks noGrp="1" noChangeArrowheads="1"/>
          </p:cNvSpPr>
          <p:nvPr>
            <p:ph type="body" idx="1"/>
          </p:nvPr>
        </p:nvSpPr>
        <p:spPr>
          <a:xfrm>
            <a:off x="609600" y="1447800"/>
            <a:ext cx="7848600" cy="4572000"/>
          </a:xfrm>
        </p:spPr>
        <p:txBody>
          <a:bodyPr/>
          <a:lstStyle/>
          <a:p>
            <a:pPr>
              <a:buFontTx/>
              <a:buNone/>
            </a:pPr>
            <a:r>
              <a:rPr lang="en-US" b="1" dirty="0" smtClean="0">
                <a:solidFill>
                  <a:schemeClr val="tx2"/>
                </a:solidFill>
              </a:rPr>
              <a:t>The Nuts and Bolts of I&amp;R Include…</a:t>
            </a:r>
          </a:p>
          <a:p>
            <a:r>
              <a:rPr lang="en-US" dirty="0" smtClean="0"/>
              <a:t>Record Keeping and Data Management</a:t>
            </a:r>
          </a:p>
          <a:p>
            <a:r>
              <a:rPr lang="en-US" dirty="0" smtClean="0"/>
              <a:t>Information Resource Management</a:t>
            </a:r>
          </a:p>
          <a:p>
            <a:r>
              <a:rPr lang="en-US" dirty="0" smtClean="0"/>
              <a:t>Policies and Procedures</a:t>
            </a:r>
          </a:p>
          <a:p>
            <a:r>
              <a:rPr lang="en-US" dirty="0" smtClean="0"/>
              <a:t>Shared Responsibility among Staff versus Dedicated Staff Position</a:t>
            </a:r>
          </a:p>
          <a:p>
            <a:r>
              <a:rPr lang="en-US" dirty="0" smtClean="0"/>
              <a:t>Community Collaborations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165E1E5-81A7-415B-8C11-D4100F98B631}" type="slidenum">
              <a:rPr lang="en-US" smtClean="0"/>
              <a:pPr eaLnBrk="1" hangingPunct="1"/>
              <a:t>14</a:t>
            </a:fld>
            <a:endParaRPr lang="en-US" smtClean="0"/>
          </a:p>
        </p:txBody>
      </p:sp>
      <p:sp>
        <p:nvSpPr>
          <p:cNvPr id="13315" name="Rectangle 2"/>
          <p:cNvSpPr>
            <a:spLocks noGrp="1" noChangeArrowheads="1"/>
          </p:cNvSpPr>
          <p:nvPr>
            <p:ph type="title"/>
          </p:nvPr>
        </p:nvSpPr>
        <p:spPr>
          <a:xfrm>
            <a:off x="152400" y="350838"/>
            <a:ext cx="8458200" cy="792162"/>
          </a:xfrm>
        </p:spPr>
        <p:txBody>
          <a:bodyPr/>
          <a:lstStyle/>
          <a:p>
            <a:r>
              <a:rPr lang="en-US" sz="100" dirty="0" smtClean="0">
                <a:solidFill>
                  <a:schemeClr val="bg1"/>
                </a:solidFill>
              </a:rPr>
              <a:t>Slide 14 </a:t>
            </a:r>
            <a:r>
              <a:rPr lang="en-US" dirty="0" smtClean="0"/>
              <a:t>Record Keeping and Data Management</a:t>
            </a:r>
          </a:p>
        </p:txBody>
      </p:sp>
      <p:sp>
        <p:nvSpPr>
          <p:cNvPr id="13316" name="Rectangle 3"/>
          <p:cNvSpPr>
            <a:spLocks noGrp="1" noChangeArrowheads="1"/>
          </p:cNvSpPr>
          <p:nvPr>
            <p:ph type="body" idx="1"/>
          </p:nvPr>
        </p:nvSpPr>
        <p:spPr>
          <a:xfrm>
            <a:off x="533400" y="1295400"/>
            <a:ext cx="8001000" cy="5029200"/>
          </a:xfrm>
        </p:spPr>
        <p:txBody>
          <a:bodyPr/>
          <a:lstStyle/>
          <a:p>
            <a:r>
              <a:rPr lang="en-US" dirty="0" smtClean="0">
                <a:solidFill>
                  <a:schemeClr val="tx2"/>
                </a:solidFill>
              </a:rPr>
              <a:t>Helps assure accountability</a:t>
            </a:r>
          </a:p>
          <a:p>
            <a:r>
              <a:rPr lang="en-US" dirty="0" smtClean="0">
                <a:solidFill>
                  <a:schemeClr val="tx2"/>
                </a:solidFill>
              </a:rPr>
              <a:t>Facilitates long-term planning and resource allocation</a:t>
            </a:r>
          </a:p>
          <a:p>
            <a:r>
              <a:rPr lang="en-US" dirty="0" smtClean="0">
                <a:solidFill>
                  <a:schemeClr val="tx2"/>
                </a:solidFill>
              </a:rPr>
              <a:t>Identifies possible systems advocacy issues</a:t>
            </a:r>
          </a:p>
          <a:p>
            <a:pPr marL="0" indent="0">
              <a:buNone/>
            </a:pPr>
            <a:r>
              <a:rPr lang="en-US" dirty="0" smtClean="0">
                <a:solidFill>
                  <a:schemeClr val="tx2"/>
                </a:solidFill>
              </a:rPr>
              <a:t>AND</a:t>
            </a:r>
          </a:p>
          <a:p>
            <a:r>
              <a:rPr lang="en-US" dirty="0">
                <a:solidFill>
                  <a:schemeClr val="tx2"/>
                </a:solidFill>
              </a:rPr>
              <a:t>C</a:t>
            </a:r>
            <a:r>
              <a:rPr lang="en-US" dirty="0" smtClean="0">
                <a:solidFill>
                  <a:schemeClr val="tx2"/>
                </a:solidFill>
              </a:rPr>
              <a:t>an provide verifiable data for funding requests, grant proposals, and policy initiatives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CA32A7D-3EF0-4C56-8D46-3BDC297CC8F7}" type="slidenum">
              <a:rPr lang="en-US" smtClean="0"/>
              <a:pPr eaLnBrk="1" hangingPunct="1"/>
              <a:t>15</a:t>
            </a:fld>
            <a:endParaRPr lang="en-US" smtClean="0"/>
          </a:p>
        </p:txBody>
      </p:sp>
      <p:sp>
        <p:nvSpPr>
          <p:cNvPr id="14339" name="Rectangle 2"/>
          <p:cNvSpPr>
            <a:spLocks noGrp="1" noChangeArrowheads="1"/>
          </p:cNvSpPr>
          <p:nvPr>
            <p:ph type="title"/>
          </p:nvPr>
        </p:nvSpPr>
        <p:spPr/>
        <p:txBody>
          <a:bodyPr/>
          <a:lstStyle/>
          <a:p>
            <a:r>
              <a:rPr lang="en-US" sz="100" dirty="0" smtClean="0">
                <a:solidFill>
                  <a:schemeClr val="bg1"/>
                </a:solidFill>
              </a:rPr>
              <a:t>Slide 15 </a:t>
            </a:r>
            <a:r>
              <a:rPr lang="en-US" dirty="0" smtClean="0"/>
              <a:t>Examples</a:t>
            </a:r>
          </a:p>
        </p:txBody>
      </p:sp>
      <p:sp>
        <p:nvSpPr>
          <p:cNvPr id="14340" name="Rectangle 3"/>
          <p:cNvSpPr>
            <a:spLocks noGrp="1" noChangeArrowheads="1"/>
          </p:cNvSpPr>
          <p:nvPr>
            <p:ph type="body" idx="1"/>
          </p:nvPr>
        </p:nvSpPr>
        <p:spPr>
          <a:xfrm>
            <a:off x="533400" y="1219200"/>
            <a:ext cx="8001000" cy="5029200"/>
          </a:xfrm>
        </p:spPr>
        <p:txBody>
          <a:bodyPr/>
          <a:lstStyle/>
          <a:p>
            <a:r>
              <a:rPr lang="en-US" dirty="0" smtClean="0"/>
              <a:t>23 referrals to Energy Assistance but only 6 received assistance (accountability)</a:t>
            </a:r>
          </a:p>
          <a:p>
            <a:r>
              <a:rPr lang="en-US" dirty="0" smtClean="0"/>
              <a:t>Increased contacts for transportation resources after the only accessible taxi </a:t>
            </a:r>
            <a:r>
              <a:rPr lang="en-US" dirty="0" smtClean="0"/>
              <a:t>in town is </a:t>
            </a:r>
            <a:r>
              <a:rPr lang="en-US" dirty="0" smtClean="0"/>
              <a:t>gone (planning &amp; resource allocation)</a:t>
            </a:r>
          </a:p>
          <a:p>
            <a:r>
              <a:rPr lang="en-US" dirty="0" smtClean="0"/>
              <a:t>10 calls regarding lack of effective communication for medical appointments (systems advocacy!)</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8600" y="152400"/>
            <a:ext cx="8458200" cy="792162"/>
          </a:xfrm>
        </p:spPr>
        <p:txBody>
          <a:bodyPr/>
          <a:lstStyle/>
          <a:p>
            <a:r>
              <a:rPr lang="en-US" sz="100" dirty="0" smtClean="0">
                <a:solidFill>
                  <a:schemeClr val="bg1"/>
                </a:solidFill>
              </a:rPr>
              <a:t>Slide 16 </a:t>
            </a:r>
            <a:r>
              <a:rPr lang="en-US" dirty="0" smtClean="0"/>
              <a:t>LINC I&amp;R Form</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90600" y="838200"/>
            <a:ext cx="7015568" cy="5029200"/>
          </a:xfrm>
        </p:spPr>
      </p:pic>
      <p:sp>
        <p:nvSpPr>
          <p:cNvPr id="14338"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CA32A7D-3EF0-4C56-8D46-3BDC297CC8F7}" type="slidenum">
              <a:rPr lang="en-US" smtClean="0"/>
              <a:pPr eaLnBrk="1" hangingPunct="1"/>
              <a:t>16</a:t>
            </a:fld>
            <a:endParaRPr lang="en-US" smtClean="0"/>
          </a:p>
        </p:txBody>
      </p:sp>
    </p:spTree>
    <p:extLst>
      <p:ext uri="{BB962C8B-B14F-4D97-AF65-F5344CB8AC3E}">
        <p14:creationId xmlns:p14="http://schemas.microsoft.com/office/powerpoint/2010/main" val="28367507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D527CC6-81EF-43E2-BBFA-C5AC757D288B}" type="slidenum">
              <a:rPr lang="en-US" smtClean="0"/>
              <a:pPr eaLnBrk="1" hangingPunct="1"/>
              <a:t>17</a:t>
            </a:fld>
            <a:endParaRPr lang="en-US" smtClean="0"/>
          </a:p>
        </p:txBody>
      </p:sp>
      <p:sp>
        <p:nvSpPr>
          <p:cNvPr id="16387" name="Rectangle 2"/>
          <p:cNvSpPr>
            <a:spLocks noGrp="1" noChangeArrowheads="1"/>
          </p:cNvSpPr>
          <p:nvPr>
            <p:ph type="title"/>
          </p:nvPr>
        </p:nvSpPr>
        <p:spPr/>
        <p:txBody>
          <a:bodyPr/>
          <a:lstStyle/>
          <a:p>
            <a:r>
              <a:rPr lang="en-US" sz="100" dirty="0" smtClean="0">
                <a:solidFill>
                  <a:schemeClr val="bg1"/>
                </a:solidFill>
              </a:rPr>
              <a:t>Slide 17 </a:t>
            </a:r>
            <a:r>
              <a:rPr lang="en-US" dirty="0" smtClean="0"/>
              <a:t>Information</a:t>
            </a:r>
            <a:r>
              <a:rPr lang="en-US" sz="2800" dirty="0" smtClean="0"/>
              <a:t> Resource Management</a:t>
            </a:r>
          </a:p>
        </p:txBody>
      </p:sp>
      <p:sp>
        <p:nvSpPr>
          <p:cNvPr id="16388" name="Rectangle 3"/>
          <p:cNvSpPr>
            <a:spLocks noGrp="1" noChangeArrowheads="1"/>
          </p:cNvSpPr>
          <p:nvPr>
            <p:ph type="body" idx="1"/>
          </p:nvPr>
        </p:nvSpPr>
        <p:spPr>
          <a:xfrm>
            <a:off x="533400" y="1219200"/>
            <a:ext cx="8077200" cy="5029200"/>
          </a:xfrm>
        </p:spPr>
        <p:txBody>
          <a:bodyPr/>
          <a:lstStyle/>
          <a:p>
            <a:r>
              <a:rPr lang="en-US" dirty="0" smtClean="0"/>
              <a:t>Develop and maintain accurate resource lists</a:t>
            </a:r>
          </a:p>
          <a:p>
            <a:r>
              <a:rPr lang="en-US" dirty="0" smtClean="0"/>
              <a:t>Catalog documents, publications, DVDs, etc.</a:t>
            </a:r>
          </a:p>
          <a:p>
            <a:r>
              <a:rPr lang="en-US" dirty="0" smtClean="0"/>
              <a:t>Web-based resources—consumer desk with accessible work station and assistance available</a:t>
            </a:r>
          </a:p>
          <a:p>
            <a:r>
              <a:rPr lang="en-US" dirty="0" smtClean="0"/>
              <a:t>Accessible formats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B38A4F4-4F36-4CDA-A720-7BBF976EF35E}" type="slidenum">
              <a:rPr lang="en-US" smtClean="0"/>
              <a:pPr eaLnBrk="1" hangingPunct="1"/>
              <a:t>18</a:t>
            </a:fld>
            <a:endParaRPr lang="en-US" smtClean="0"/>
          </a:p>
        </p:txBody>
      </p:sp>
      <p:sp>
        <p:nvSpPr>
          <p:cNvPr id="17411" name="Rectangle 2"/>
          <p:cNvSpPr>
            <a:spLocks noGrp="1" noChangeArrowheads="1"/>
          </p:cNvSpPr>
          <p:nvPr>
            <p:ph type="title"/>
          </p:nvPr>
        </p:nvSpPr>
        <p:spPr/>
        <p:txBody>
          <a:bodyPr/>
          <a:lstStyle/>
          <a:p>
            <a:r>
              <a:rPr lang="en-US" sz="100" dirty="0" smtClean="0">
                <a:solidFill>
                  <a:schemeClr val="bg1"/>
                </a:solidFill>
              </a:rPr>
              <a:t>Slide 18 </a:t>
            </a:r>
            <a:r>
              <a:rPr lang="en-US" dirty="0" smtClean="0"/>
              <a:t>Catalog Example</a:t>
            </a:r>
          </a:p>
        </p:txBody>
      </p:sp>
      <p:sp>
        <p:nvSpPr>
          <p:cNvPr id="17412" name="Rectangle 3"/>
          <p:cNvSpPr>
            <a:spLocks noGrp="1" noChangeArrowheads="1"/>
          </p:cNvSpPr>
          <p:nvPr>
            <p:ph type="body" idx="1"/>
          </p:nvPr>
        </p:nvSpPr>
        <p:spPr>
          <a:xfrm>
            <a:off x="609600" y="1219200"/>
            <a:ext cx="7924800" cy="5029200"/>
          </a:xfrm>
        </p:spPr>
        <p:txBody>
          <a:bodyPr/>
          <a:lstStyle/>
          <a:p>
            <a:r>
              <a:rPr lang="en-US" dirty="0" smtClean="0"/>
              <a:t>ADA Title III</a:t>
            </a:r>
          </a:p>
          <a:p>
            <a:pPr lvl="1"/>
            <a:r>
              <a:rPr lang="en-US" sz="2400" dirty="0" smtClean="0"/>
              <a:t>ADA Accessibility Guidelines</a:t>
            </a:r>
          </a:p>
          <a:p>
            <a:pPr lvl="2"/>
            <a:r>
              <a:rPr lang="en-US" sz="2400" dirty="0" smtClean="0"/>
              <a:t>Common Problems in New </a:t>
            </a:r>
            <a:r>
              <a:rPr lang="en-US" sz="2400" dirty="0" smtClean="0"/>
              <a:t>Construction </a:t>
            </a:r>
            <a:r>
              <a:rPr lang="en-US" sz="2400" dirty="0" smtClean="0"/>
              <a:t>(Hotels, for example)</a:t>
            </a:r>
          </a:p>
          <a:p>
            <a:pPr lvl="1"/>
            <a:r>
              <a:rPr lang="en-US" sz="2400" dirty="0" smtClean="0"/>
              <a:t>Databases searchable alphabetically, type of service, geographic area, eligibility, etc. Cross-Referenced!</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9EE97C2-59F4-40E2-BCB5-022CEC9DF7B0}" type="slidenum">
              <a:rPr lang="en-US" smtClean="0"/>
              <a:pPr eaLnBrk="1" hangingPunct="1"/>
              <a:t>19</a:t>
            </a:fld>
            <a:endParaRPr lang="en-US" smtClean="0"/>
          </a:p>
        </p:txBody>
      </p:sp>
      <p:sp>
        <p:nvSpPr>
          <p:cNvPr id="18435" name="Rectangle 2"/>
          <p:cNvSpPr>
            <a:spLocks noGrp="1" noChangeArrowheads="1"/>
          </p:cNvSpPr>
          <p:nvPr>
            <p:ph type="title"/>
          </p:nvPr>
        </p:nvSpPr>
        <p:spPr>
          <a:xfrm>
            <a:off x="228600" y="274638"/>
            <a:ext cx="8001000" cy="792162"/>
          </a:xfrm>
        </p:spPr>
        <p:txBody>
          <a:bodyPr/>
          <a:lstStyle/>
          <a:p>
            <a:r>
              <a:rPr lang="en-US" sz="100" dirty="0" smtClean="0">
                <a:solidFill>
                  <a:schemeClr val="bg1"/>
                </a:solidFill>
              </a:rPr>
              <a:t>Slide 19 </a:t>
            </a:r>
            <a:r>
              <a:rPr lang="en-US" dirty="0" smtClean="0"/>
              <a:t>Another Catalog Example: </a:t>
            </a:r>
            <a:br>
              <a:rPr lang="en-US" dirty="0" smtClean="0"/>
            </a:br>
            <a:r>
              <a:rPr lang="en-US" dirty="0" smtClean="0"/>
              <a:t>Accessibility</a:t>
            </a:r>
          </a:p>
        </p:txBody>
      </p:sp>
      <p:sp>
        <p:nvSpPr>
          <p:cNvPr id="18436" name="Rectangle 3"/>
          <p:cNvSpPr>
            <a:spLocks noGrp="1" noChangeArrowheads="1"/>
          </p:cNvSpPr>
          <p:nvPr>
            <p:ph type="body" idx="1"/>
          </p:nvPr>
        </p:nvSpPr>
        <p:spPr>
          <a:xfrm>
            <a:off x="533400" y="1295400"/>
            <a:ext cx="8077200" cy="5029200"/>
          </a:xfrm>
        </p:spPr>
        <p:txBody>
          <a:bodyPr/>
          <a:lstStyle/>
          <a:p>
            <a:r>
              <a:rPr lang="en-US" dirty="0" smtClean="0"/>
              <a:t>ADAAG</a:t>
            </a:r>
          </a:p>
          <a:p>
            <a:r>
              <a:rPr lang="en-US" dirty="0" smtClean="0"/>
              <a:t>Fair Housing Standards</a:t>
            </a:r>
          </a:p>
          <a:p>
            <a:r>
              <a:rPr lang="en-US" dirty="0" smtClean="0"/>
              <a:t>Visitability</a:t>
            </a:r>
          </a:p>
          <a:p>
            <a:r>
              <a:rPr lang="en-US" dirty="0" smtClean="0"/>
              <a:t>ANSI Standards</a:t>
            </a:r>
          </a:p>
          <a:p>
            <a:r>
              <a:rPr lang="en-US" dirty="0" smtClean="0"/>
              <a:t>Building Codes</a:t>
            </a:r>
          </a:p>
          <a:p>
            <a:r>
              <a:rPr lang="en-US" dirty="0" smtClean="0"/>
              <a:t>Universal Design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2 </a:t>
            </a:r>
            <a:r>
              <a:rPr lang="en-US" dirty="0" smtClean="0"/>
              <a:t>Why is I&amp;R a Core Service?</a:t>
            </a:r>
          </a:p>
        </p:txBody>
      </p:sp>
      <p:sp>
        <p:nvSpPr>
          <p:cNvPr id="3076" name="Rectangle 3"/>
          <p:cNvSpPr>
            <a:spLocks noGrp="1" noChangeArrowheads="1"/>
          </p:cNvSpPr>
          <p:nvPr>
            <p:ph idx="1"/>
          </p:nvPr>
        </p:nvSpPr>
        <p:spPr/>
        <p:txBody>
          <a:bodyPr/>
          <a:lstStyle/>
          <a:p>
            <a:r>
              <a:rPr lang="en-US" dirty="0" smtClean="0"/>
              <a:t>A primary means to promoting consumer empowerment</a:t>
            </a:r>
          </a:p>
          <a:p>
            <a:r>
              <a:rPr lang="en-US" dirty="0" smtClean="0"/>
              <a:t>Supports an individual’s capacity for self-reliance and self determination</a:t>
            </a:r>
          </a:p>
          <a:p>
            <a:r>
              <a:rPr lang="en-US" dirty="0" smtClean="0"/>
              <a:t>“Education, affirmation, collaborative planning, and problem solving”—</a:t>
            </a:r>
            <a:r>
              <a:rPr lang="en-US" i="1" dirty="0" smtClean="0"/>
              <a:t>AIRS</a:t>
            </a:r>
          </a:p>
          <a:p>
            <a:r>
              <a:rPr lang="en-US" dirty="0" smtClean="0"/>
              <a:t>Provides a road map for navigating complex and confusing systems</a:t>
            </a:r>
          </a:p>
        </p:txBody>
      </p:sp>
      <p:sp>
        <p:nvSpPr>
          <p:cNvPr id="307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B37F7F3-CC41-4F2B-8E6C-35497B6711B5}" type="slidenum">
              <a:rPr lang="en-US" smtClean="0"/>
              <a:pPr eaLnBrk="1" hangingPunct="1"/>
              <a:t>2</a:t>
            </a:fld>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75F3001-5E22-4450-85CD-0CCA0994D47E}" type="slidenum">
              <a:rPr lang="en-US" smtClean="0"/>
              <a:pPr eaLnBrk="1" hangingPunct="1"/>
              <a:t>20</a:t>
            </a:fld>
            <a:endParaRPr lang="en-US" smtClean="0"/>
          </a:p>
        </p:txBody>
      </p:sp>
      <p:sp>
        <p:nvSpPr>
          <p:cNvPr id="19459" name="Rectangle 2"/>
          <p:cNvSpPr>
            <a:spLocks noGrp="1" noChangeArrowheads="1"/>
          </p:cNvSpPr>
          <p:nvPr>
            <p:ph type="title"/>
          </p:nvPr>
        </p:nvSpPr>
        <p:spPr/>
        <p:txBody>
          <a:bodyPr/>
          <a:lstStyle/>
          <a:p>
            <a:r>
              <a:rPr lang="en-US" sz="100" dirty="0" smtClean="0">
                <a:solidFill>
                  <a:schemeClr val="bg1"/>
                </a:solidFill>
              </a:rPr>
              <a:t>Slide 20 </a:t>
            </a:r>
            <a:r>
              <a:rPr lang="en-US" dirty="0" smtClean="0"/>
              <a:t>Policies and Procedures</a:t>
            </a:r>
          </a:p>
        </p:txBody>
      </p:sp>
      <p:sp>
        <p:nvSpPr>
          <p:cNvPr id="19460" name="Rectangle 3"/>
          <p:cNvSpPr>
            <a:spLocks noGrp="1" noChangeArrowheads="1"/>
          </p:cNvSpPr>
          <p:nvPr>
            <p:ph type="body" idx="1"/>
          </p:nvPr>
        </p:nvSpPr>
        <p:spPr>
          <a:xfrm>
            <a:off x="533400" y="1219200"/>
            <a:ext cx="8077200" cy="5029200"/>
          </a:xfrm>
        </p:spPr>
        <p:txBody>
          <a:bodyPr/>
          <a:lstStyle/>
          <a:p>
            <a:r>
              <a:rPr lang="en-US" dirty="0" smtClean="0"/>
              <a:t>Information Provision</a:t>
            </a:r>
          </a:p>
          <a:p>
            <a:r>
              <a:rPr lang="en-US" dirty="0" smtClean="0"/>
              <a:t>Referral Provision</a:t>
            </a:r>
          </a:p>
          <a:p>
            <a:r>
              <a:rPr lang="en-US" dirty="0" smtClean="0"/>
              <a:t>Crisis Intervention</a:t>
            </a:r>
          </a:p>
          <a:p>
            <a:r>
              <a:rPr lang="en-US" dirty="0" smtClean="0"/>
              <a:t>Cooperative Relationships</a:t>
            </a:r>
          </a:p>
          <a:p>
            <a:r>
              <a:rPr lang="en-US" dirty="0" smtClean="0"/>
              <a:t>Promotion and Outreach</a:t>
            </a:r>
          </a:p>
          <a:p>
            <a:r>
              <a:rPr lang="en-US" dirty="0" smtClean="0"/>
              <a:t>Follow-up</a:t>
            </a:r>
          </a:p>
          <a:p>
            <a:r>
              <a:rPr lang="en-US" dirty="0" smtClean="0"/>
              <a:t>Disaster Preparedness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32BD6A4-8E06-43F7-A9F1-31FE24BE20F3}" type="slidenum">
              <a:rPr lang="en-US" smtClean="0"/>
              <a:pPr eaLnBrk="1" hangingPunct="1"/>
              <a:t>21</a:t>
            </a:fld>
            <a:endParaRPr lang="en-US" smtClean="0"/>
          </a:p>
        </p:txBody>
      </p:sp>
      <p:sp>
        <p:nvSpPr>
          <p:cNvPr id="20483" name="Rectangle 2"/>
          <p:cNvSpPr>
            <a:spLocks noGrp="1" noChangeArrowheads="1"/>
          </p:cNvSpPr>
          <p:nvPr>
            <p:ph type="title" idx="4294967295"/>
          </p:nvPr>
        </p:nvSpPr>
        <p:spPr>
          <a:xfrm>
            <a:off x="228600" y="350838"/>
            <a:ext cx="73914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21 </a:t>
            </a:r>
            <a:r>
              <a:rPr lang="en-US" dirty="0" smtClean="0"/>
              <a:t>Shared versus Dedicated Staff Responsibility</a:t>
            </a:r>
          </a:p>
        </p:txBody>
      </p:sp>
      <p:sp>
        <p:nvSpPr>
          <p:cNvPr id="20484" name="Rectangle 3"/>
          <p:cNvSpPr>
            <a:spLocks noGrp="1" noChangeArrowheads="1"/>
          </p:cNvSpPr>
          <p:nvPr>
            <p:ph type="body" idx="4294967295"/>
          </p:nvPr>
        </p:nvSpPr>
        <p:spPr>
          <a:xfrm>
            <a:off x="228600" y="1447800"/>
            <a:ext cx="4343400" cy="5029200"/>
          </a:xfrm>
        </p:spPr>
        <p:txBody>
          <a:bodyPr/>
          <a:lstStyle/>
          <a:p>
            <a:pPr algn="ctr">
              <a:buFontTx/>
              <a:buNone/>
            </a:pPr>
            <a:r>
              <a:rPr lang="en-US" b="1" dirty="0" smtClean="0">
                <a:solidFill>
                  <a:schemeClr val="tx2"/>
                </a:solidFill>
              </a:rPr>
              <a:t>Shared Approach</a:t>
            </a:r>
          </a:p>
          <a:p>
            <a:r>
              <a:rPr lang="en-US" dirty="0" smtClean="0"/>
              <a:t>Can be more flexible</a:t>
            </a:r>
          </a:p>
          <a:p>
            <a:r>
              <a:rPr lang="en-US" dirty="0" smtClean="0"/>
              <a:t>Empowers staff</a:t>
            </a:r>
          </a:p>
          <a:p>
            <a:r>
              <a:rPr lang="en-US" dirty="0" smtClean="0"/>
              <a:t>Can lead to inconsistent customer service</a:t>
            </a:r>
          </a:p>
        </p:txBody>
      </p:sp>
      <p:sp>
        <p:nvSpPr>
          <p:cNvPr id="20485" name="Rectangle 5"/>
          <p:cNvSpPr>
            <a:spLocks noGrp="1" noChangeArrowheads="1"/>
          </p:cNvSpPr>
          <p:nvPr>
            <p:ph type="body" sz="half" idx="4294967295"/>
          </p:nvPr>
        </p:nvSpPr>
        <p:spPr>
          <a:xfrm>
            <a:off x="4605338" y="1447800"/>
            <a:ext cx="4386262" cy="4724400"/>
          </a:xfrm>
        </p:spPr>
        <p:txBody>
          <a:bodyPr/>
          <a:lstStyle/>
          <a:p>
            <a:pPr algn="ctr">
              <a:buFontTx/>
              <a:buNone/>
            </a:pPr>
            <a:r>
              <a:rPr lang="en-US" b="1" smtClean="0">
                <a:solidFill>
                  <a:schemeClr val="tx2"/>
                </a:solidFill>
              </a:rPr>
              <a:t>Individual Approach</a:t>
            </a:r>
          </a:p>
          <a:p>
            <a:r>
              <a:rPr lang="en-US" smtClean="0"/>
              <a:t>Can be more Specialized</a:t>
            </a:r>
          </a:p>
          <a:p>
            <a:r>
              <a:rPr lang="en-US" smtClean="0"/>
              <a:t>Can free up and support other staff</a:t>
            </a:r>
          </a:p>
          <a:p>
            <a:r>
              <a:rPr lang="en-US" smtClean="0"/>
              <a:t>When is an I&amp;R </a:t>
            </a:r>
            <a:r>
              <a:rPr lang="en-US" i="1" smtClean="0"/>
              <a:t>more</a:t>
            </a:r>
            <a:r>
              <a:rPr lang="en-US" smtClean="0"/>
              <a:t> than an I&amp;R?</a:t>
            </a:r>
            <a:endParaRPr lang="en-US" b="1"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341416B-E5EB-41DD-A0D6-081A4ADC5C22}" type="slidenum">
              <a:rPr lang="en-US" smtClean="0"/>
              <a:pPr eaLnBrk="1" hangingPunct="1"/>
              <a:t>22</a:t>
            </a:fld>
            <a:endParaRPr lang="en-US" smtClean="0"/>
          </a:p>
        </p:txBody>
      </p:sp>
      <p:sp>
        <p:nvSpPr>
          <p:cNvPr id="21507" name="Rectangle 2"/>
          <p:cNvSpPr>
            <a:spLocks noGrp="1" noChangeArrowheads="1"/>
          </p:cNvSpPr>
          <p:nvPr>
            <p:ph type="title"/>
          </p:nvPr>
        </p:nvSpPr>
        <p:spPr/>
        <p:txBody>
          <a:bodyPr/>
          <a:lstStyle/>
          <a:p>
            <a:r>
              <a:rPr lang="en-US" sz="100" dirty="0" smtClean="0">
                <a:solidFill>
                  <a:schemeClr val="bg1"/>
                </a:solidFill>
              </a:rPr>
              <a:t>Slide 22 </a:t>
            </a:r>
            <a:r>
              <a:rPr lang="en-US" dirty="0" smtClean="0"/>
              <a:t>Community Collaborations</a:t>
            </a:r>
          </a:p>
        </p:txBody>
      </p:sp>
      <p:sp>
        <p:nvSpPr>
          <p:cNvPr id="21508" name="Rectangle 3"/>
          <p:cNvSpPr>
            <a:spLocks noGrp="1" noChangeArrowheads="1"/>
          </p:cNvSpPr>
          <p:nvPr>
            <p:ph type="body" idx="1"/>
          </p:nvPr>
        </p:nvSpPr>
        <p:spPr/>
        <p:txBody>
          <a:bodyPr/>
          <a:lstStyle/>
          <a:p>
            <a:r>
              <a:rPr lang="en-US" dirty="0" smtClean="0"/>
              <a:t>211</a:t>
            </a:r>
          </a:p>
          <a:p>
            <a:pPr lvl="1"/>
            <a:r>
              <a:rPr lang="en-US" sz="2400" dirty="0" smtClean="0"/>
              <a:t>General I&amp;R versus I&amp;R specific to disability issues</a:t>
            </a:r>
          </a:p>
          <a:p>
            <a:r>
              <a:rPr lang="en-US" dirty="0" smtClean="0"/>
              <a:t>ADRCs</a:t>
            </a:r>
          </a:p>
          <a:p>
            <a:pPr lvl="1"/>
            <a:r>
              <a:rPr lang="en-US" sz="2400" dirty="0" smtClean="0"/>
              <a:t>Information and assistance on long-term support options</a:t>
            </a:r>
          </a:p>
          <a:p>
            <a:r>
              <a:rPr lang="en-US" dirty="0" smtClean="0"/>
              <a:t>Other I&amp;R Providers</a:t>
            </a:r>
          </a:p>
          <a:p>
            <a:pPr lvl="1"/>
            <a:r>
              <a:rPr lang="en-US" sz="2400" dirty="0" smtClean="0"/>
              <a:t>Other resources and databases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6"/>
          <p:cNvSpPr>
            <a:spLocks noGrp="1" noChangeArrowheads="1"/>
          </p:cNvSpPr>
          <p:nvPr>
            <p:ph type="title"/>
          </p:nvPr>
        </p:nvSpPr>
        <p:spPr/>
        <p:txBody>
          <a:bodyPr/>
          <a:lstStyle/>
          <a:p>
            <a:r>
              <a:rPr lang="en-US" sz="100" dirty="0" smtClean="0">
                <a:solidFill>
                  <a:schemeClr val="bg1"/>
                </a:solidFill>
              </a:rPr>
              <a:t>Slide 23 </a:t>
            </a:r>
            <a:r>
              <a:rPr lang="en-US" dirty="0" smtClean="0"/>
              <a:t>Questions &amp; Answers</a:t>
            </a:r>
          </a:p>
        </p:txBody>
      </p:sp>
      <p:sp>
        <p:nvSpPr>
          <p:cNvPr id="2253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7747910-34C4-40AC-A00C-9149937D61E2}" type="slidenum">
              <a:rPr lang="en-US" smtClean="0"/>
              <a:pPr eaLnBrk="1" hangingPunct="1"/>
              <a:t>23</a:t>
            </a:fld>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5EEE722-80A1-4773-A51E-D2AC240346A9}" type="slidenum">
              <a:rPr lang="en-US" smtClean="0"/>
              <a:pPr eaLnBrk="1" hangingPunct="1"/>
              <a:t>24</a:t>
            </a:fld>
            <a:endParaRPr lang="en-US" smtClean="0"/>
          </a:p>
        </p:txBody>
      </p:sp>
      <p:sp>
        <p:nvSpPr>
          <p:cNvPr id="23555" name="Rectangle 2"/>
          <p:cNvSpPr>
            <a:spLocks noGrp="1" noChangeArrowheads="1"/>
          </p:cNvSpPr>
          <p:nvPr>
            <p:ph type="title"/>
          </p:nvPr>
        </p:nvSpPr>
        <p:spPr/>
        <p:txBody>
          <a:bodyPr/>
          <a:lstStyle/>
          <a:p>
            <a:r>
              <a:rPr lang="en-US" sz="100" dirty="0" smtClean="0">
                <a:solidFill>
                  <a:schemeClr val="bg1"/>
                </a:solidFill>
              </a:rPr>
              <a:t>Slide 24 </a:t>
            </a:r>
            <a:r>
              <a:rPr lang="en-US" dirty="0" smtClean="0"/>
              <a:t>I&amp;R Resources</a:t>
            </a:r>
          </a:p>
        </p:txBody>
      </p:sp>
      <p:sp>
        <p:nvSpPr>
          <p:cNvPr id="23556" name="Rectangle 3"/>
          <p:cNvSpPr>
            <a:spLocks noGrp="1" noChangeArrowheads="1"/>
          </p:cNvSpPr>
          <p:nvPr>
            <p:ph type="body" idx="1"/>
          </p:nvPr>
        </p:nvSpPr>
        <p:spPr>
          <a:xfrm>
            <a:off x="609600" y="1219200"/>
            <a:ext cx="7924800" cy="5029200"/>
          </a:xfrm>
        </p:spPr>
        <p:txBody>
          <a:bodyPr/>
          <a:lstStyle/>
          <a:p>
            <a:r>
              <a:rPr lang="en-US" dirty="0" smtClean="0"/>
              <a:t>www.airs.org – Standards for I&amp;R</a:t>
            </a:r>
          </a:p>
          <a:p>
            <a:pPr marL="0" indent="0">
              <a:buNone/>
            </a:pPr>
            <a:endParaRPr lang="en-US" dirty="0" smtClean="0"/>
          </a:p>
          <a:p>
            <a:r>
              <a:rPr lang="en-US" dirty="0" smtClean="0"/>
              <a:t>www.wnyil.org/compendium</a:t>
            </a:r>
            <a:r>
              <a:rPr lang="en-US" dirty="0"/>
              <a:t> </a:t>
            </a:r>
            <a:r>
              <a:rPr lang="en-US" dirty="0" smtClean="0"/>
              <a:t>– Forms, Policies, Procedures</a:t>
            </a:r>
          </a:p>
          <a:p>
            <a:pPr marL="0" indent="0">
              <a:buNone/>
            </a:pPr>
            <a:endParaRPr lang="en-US" dirty="0" smtClean="0"/>
          </a:p>
          <a:p>
            <a:r>
              <a:rPr lang="en-US" dirty="0" smtClean="0"/>
              <a:t>Local and regional Alliances, 211</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0DF4CD4-532C-43B9-8E6F-CF81F2139792}" type="slidenum">
              <a:rPr lang="en-US" smtClean="0"/>
              <a:pPr eaLnBrk="1" hangingPunct="1"/>
              <a:t>25</a:t>
            </a:fld>
            <a:endParaRPr lang="en-US" smtClean="0"/>
          </a:p>
        </p:txBody>
      </p:sp>
      <p:sp>
        <p:nvSpPr>
          <p:cNvPr id="24579" name="Rectangle 2"/>
          <p:cNvSpPr>
            <a:spLocks noGrp="1" noChangeArrowheads="1"/>
          </p:cNvSpPr>
          <p:nvPr>
            <p:ph type="title"/>
          </p:nvPr>
        </p:nvSpPr>
        <p:spPr>
          <a:xfrm>
            <a:off x="228600" y="228600"/>
            <a:ext cx="8458200" cy="792163"/>
          </a:xfrm>
        </p:spPr>
        <p:txBody>
          <a:bodyPr/>
          <a:lstStyle/>
          <a:p>
            <a:r>
              <a:rPr lang="en-US" sz="100" dirty="0" smtClean="0">
                <a:solidFill>
                  <a:schemeClr val="bg1"/>
                </a:solidFill>
                <a:effectLst/>
              </a:rPr>
              <a:t>Slide 25 </a:t>
            </a:r>
            <a:r>
              <a:rPr lang="en-US" dirty="0" smtClean="0">
                <a:solidFill>
                  <a:srgbClr val="000099"/>
                </a:solidFill>
                <a:effectLst/>
              </a:rPr>
              <a:t>Contact Information</a:t>
            </a:r>
          </a:p>
        </p:txBody>
      </p:sp>
      <p:sp>
        <p:nvSpPr>
          <p:cNvPr id="75780" name="Rectangle 3"/>
          <p:cNvSpPr>
            <a:spLocks noGrp="1" noChangeArrowheads="1"/>
          </p:cNvSpPr>
          <p:nvPr>
            <p:ph type="body" idx="1"/>
          </p:nvPr>
        </p:nvSpPr>
        <p:spPr>
          <a:xfrm>
            <a:off x="152400" y="1295400"/>
            <a:ext cx="8763000" cy="4800600"/>
          </a:xfrm>
        </p:spPr>
        <p:txBody>
          <a:bodyPr/>
          <a:lstStyle/>
          <a:p>
            <a:pPr>
              <a:defRPr/>
            </a:pPr>
            <a:r>
              <a:rPr lang="en-US" dirty="0" smtClean="0"/>
              <a:t>Darrel Christenson—Director of Community Integration, ABIL</a:t>
            </a:r>
          </a:p>
          <a:p>
            <a:pPr>
              <a:buFontTx/>
              <a:buNone/>
              <a:defRPr/>
            </a:pPr>
            <a:r>
              <a:rPr lang="en-US" dirty="0" smtClean="0"/>
              <a:t>	(602) 296-0530 or </a:t>
            </a:r>
            <a:r>
              <a:rPr lang="en-US" dirty="0" smtClean="0">
                <a:hlinkClick r:id="rId3"/>
              </a:rPr>
              <a:t>darrelc@abil.org</a:t>
            </a:r>
            <a:endParaRPr lang="en-US" dirty="0" smtClean="0"/>
          </a:p>
          <a:p>
            <a:pPr>
              <a:defRPr/>
            </a:pPr>
            <a:endParaRPr lang="en-US" dirty="0"/>
          </a:p>
          <a:p>
            <a:pPr>
              <a:defRPr/>
            </a:pPr>
            <a:r>
              <a:rPr lang="en-US" dirty="0" smtClean="0"/>
              <a:t>Roger Howard—Executive Director, LINC</a:t>
            </a:r>
          </a:p>
          <a:p>
            <a:pPr marL="400050" lvl="1" indent="0">
              <a:buFontTx/>
              <a:buNone/>
              <a:defRPr/>
            </a:pPr>
            <a:r>
              <a:rPr lang="en-US" sz="2400" dirty="0" smtClean="0">
                <a:hlinkClick r:id="rId4"/>
              </a:rPr>
              <a:t>www.lincidaho.org</a:t>
            </a:r>
            <a:endParaRPr lang="en-US" sz="2400" dirty="0" smtClean="0"/>
          </a:p>
          <a:p>
            <a:pPr marL="400050" lvl="1" indent="0">
              <a:buFontTx/>
              <a:buNone/>
              <a:defRPr/>
            </a:pPr>
            <a:r>
              <a:rPr lang="en-US" sz="2400" dirty="0" smtClean="0"/>
              <a:t>(208) 336-3335 or </a:t>
            </a:r>
            <a:r>
              <a:rPr lang="en-US" sz="2400" dirty="0" smtClean="0">
                <a:hlinkClick r:id="rId5"/>
              </a:rPr>
              <a:t>rhoward@lincidaho.org</a:t>
            </a:r>
            <a:endParaRPr lang="en-US" sz="2400" dirty="0" smtClean="0"/>
          </a:p>
          <a:p>
            <a:pPr marL="0" indent="0">
              <a:buFontTx/>
              <a:buNone/>
              <a:defRPr/>
            </a:pPr>
            <a:endParaRPr lang="en-US" dirty="0"/>
          </a:p>
          <a:p>
            <a:pPr>
              <a:defRPr/>
            </a:pPr>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100" dirty="0" smtClean="0">
                <a:solidFill>
                  <a:schemeClr val="bg1"/>
                </a:solidFill>
                <a:effectLst/>
              </a:rPr>
              <a:t>Slide 26 </a:t>
            </a:r>
            <a:r>
              <a:rPr lang="en-US" dirty="0" smtClean="0">
                <a:effectLst/>
              </a:rPr>
              <a:t>Wrap</a:t>
            </a:r>
            <a:r>
              <a:rPr lang="en-US" sz="2800" dirty="0" smtClean="0">
                <a:effectLst/>
              </a:rPr>
              <a:t> Up and Evaluation</a:t>
            </a:r>
          </a:p>
        </p:txBody>
      </p:sp>
      <p:sp>
        <p:nvSpPr>
          <p:cNvPr id="22533" name="Rectangle 3"/>
          <p:cNvSpPr>
            <a:spLocks noGrp="1" noChangeArrowheads="1"/>
          </p:cNvSpPr>
          <p:nvPr>
            <p:ph type="body" idx="4294967295"/>
          </p:nvPr>
        </p:nvSpPr>
        <p:spPr>
          <a:xfrm>
            <a:off x="228600" y="1219200"/>
            <a:ext cx="8763000" cy="4800600"/>
          </a:xfrm>
        </p:spPr>
        <p:txBody>
          <a:bodyPr>
            <a:normAutofit/>
          </a:bodyPr>
          <a:lstStyle/>
          <a:p>
            <a:pPr eaLnBrk="1" hangingPunct="1">
              <a:spcBef>
                <a:spcPct val="0"/>
              </a:spcBef>
              <a:spcAft>
                <a:spcPct val="35000"/>
              </a:spcAft>
              <a:buNone/>
            </a:pPr>
            <a:r>
              <a:rPr lang="en-US" sz="2600" dirty="0" smtClean="0"/>
              <a:t>Please </a:t>
            </a:r>
            <a:r>
              <a:rPr lang="en-US" sz="2600" b="1" i="1" dirty="0" smtClean="0"/>
              <a:t>click the link below  </a:t>
            </a:r>
            <a:r>
              <a:rPr lang="en-US" sz="2600" dirty="0" smtClean="0"/>
              <a:t>to complete your evaluation</a:t>
            </a:r>
          </a:p>
          <a:p>
            <a:pPr eaLnBrk="1" hangingPunct="1">
              <a:spcBef>
                <a:spcPct val="0"/>
              </a:spcBef>
              <a:spcAft>
                <a:spcPct val="35000"/>
              </a:spcAft>
              <a:buNone/>
            </a:pPr>
            <a:r>
              <a:rPr lang="en-US" sz="2600" dirty="0" smtClean="0"/>
              <a:t>of this program:</a:t>
            </a:r>
          </a:p>
          <a:p>
            <a:pPr algn="ctr" eaLnBrk="1" hangingPunct="1">
              <a:spcBef>
                <a:spcPct val="0"/>
              </a:spcBef>
              <a:spcAft>
                <a:spcPct val="35000"/>
              </a:spcAft>
              <a:buNone/>
            </a:pPr>
            <a:r>
              <a:rPr lang="en-US" u="sng" dirty="0">
                <a:hlinkClick r:id="rId3"/>
              </a:rPr>
              <a:t>https://</a:t>
            </a:r>
            <a:r>
              <a:rPr lang="en-US" u="sng" dirty="0" smtClean="0">
                <a:hlinkClick r:id="rId3"/>
              </a:rPr>
              <a:t>vovici.com/wsb.dll/s/12291g54cc7</a:t>
            </a:r>
            <a:endParaRPr lang="en-US" u="sng" dirty="0" smtClean="0"/>
          </a:p>
          <a:p>
            <a:pPr eaLnBrk="1" hangingPunct="1">
              <a:spcBef>
                <a:spcPct val="0"/>
              </a:spcBef>
              <a:spcAft>
                <a:spcPct val="35000"/>
              </a:spcAft>
              <a:buNone/>
            </a:pPr>
            <a:endParaRPr lang="en-US" sz="2600" dirty="0" smtClean="0"/>
          </a:p>
          <a:p>
            <a:pPr eaLnBrk="1" hangingPunct="1">
              <a:spcBef>
                <a:spcPct val="0"/>
              </a:spcBef>
              <a:spcAft>
                <a:spcPct val="35000"/>
              </a:spcAft>
              <a:buNone/>
            </a:pPr>
            <a:r>
              <a:rPr lang="en-US" sz="2600" b="1" dirty="0" smtClean="0">
                <a:solidFill>
                  <a:srgbClr val="C00000"/>
                </a:solidFill>
              </a:rPr>
              <a:t>	</a:t>
            </a:r>
            <a:endParaRPr lang="en-US" sz="2600" dirty="0" smtClean="0"/>
          </a:p>
        </p:txBody>
      </p:sp>
      <p:sp>
        <p:nvSpPr>
          <p:cNvPr id="2" name="Slide Number Placeholder 1"/>
          <p:cNvSpPr>
            <a:spLocks noGrp="1"/>
          </p:cNvSpPr>
          <p:nvPr>
            <p:ph type="sldNum" sz="quarter" idx="10"/>
          </p:nvPr>
        </p:nvSpPr>
        <p:spPr/>
        <p:txBody>
          <a:bodyPr/>
          <a:lstStyle/>
          <a:p>
            <a:pPr>
              <a:defRPr/>
            </a:pPr>
            <a:fld id="{675CA6A9-017F-426E-8871-B2385D38B30A}" type="slidenum">
              <a:rPr lang="en-US" smtClean="0"/>
              <a:pPr>
                <a:defRPr/>
              </a:pPr>
              <a:t>26</a:t>
            </a:fld>
            <a:endParaRPr lang="en-US"/>
          </a:p>
        </p:txBody>
      </p:sp>
    </p:spTree>
    <p:extLst>
      <p:ext uri="{BB962C8B-B14F-4D97-AF65-F5344CB8AC3E}">
        <p14:creationId xmlns:p14="http://schemas.microsoft.com/office/powerpoint/2010/main" val="743990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sz="100" dirty="0" smtClean="0">
                <a:solidFill>
                  <a:schemeClr val="bg1"/>
                </a:solidFill>
              </a:rPr>
              <a:t>Slide 27 </a:t>
            </a:r>
            <a:r>
              <a:rPr lang="en-US" dirty="0" smtClean="0"/>
              <a:t>CIL-NET Attribution</a:t>
            </a:r>
          </a:p>
        </p:txBody>
      </p:sp>
      <p:sp>
        <p:nvSpPr>
          <p:cNvPr id="25603" name="Rectangle 3"/>
          <p:cNvSpPr>
            <a:spLocks noGrp="1" noChangeArrowheads="1"/>
          </p:cNvSpPr>
          <p:nvPr>
            <p:ph idx="1"/>
          </p:nvPr>
        </p:nvSpPr>
        <p:spPr>
          <a:xfrm>
            <a:off x="152400" y="990600"/>
            <a:ext cx="8839200" cy="5181600"/>
          </a:xfrm>
        </p:spPr>
        <p:txBody>
          <a:bodyPr/>
          <a:lstStyle/>
          <a:p>
            <a:pPr eaLnBrk="1" hangingPunct="1">
              <a:buFont typeface="Tahoma" pitchFamily="34" charset="0"/>
              <a:buNone/>
            </a:pPr>
            <a:r>
              <a:rPr lang="en-US" dirty="0" smtClean="0">
                <a:ea typeface="ＭＳ Ｐゴシック"/>
                <a:cs typeface="ＭＳ Ｐゴシック"/>
              </a:rPr>
              <a:t>	Support for development of this training was provided by the U.S. Department of Education, Rehabilitation Services Administration under grant number H132B070001.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a:cs typeface="ＭＳ Ｐゴシック"/>
              </a:rPr>
              <a:t>Developed as part of the CIL-NET, a project of the IL-NET, an ILRU/NCIL/APRIL National Training and Technical Assistance Program.</a:t>
            </a:r>
            <a:endParaRPr lang="en-US" sz="2400" dirty="0" smtClean="0">
              <a:ea typeface="ＭＳ Ｐゴシック"/>
              <a:cs typeface="ＭＳ Ｐゴシック"/>
            </a:endParaRPr>
          </a:p>
        </p:txBody>
      </p:sp>
      <p:sp>
        <p:nvSpPr>
          <p:cNvPr id="2" name="Slide Number Placeholder 1"/>
          <p:cNvSpPr>
            <a:spLocks noGrp="1"/>
          </p:cNvSpPr>
          <p:nvPr>
            <p:ph type="sldNum" sz="quarter" idx="10"/>
          </p:nvPr>
        </p:nvSpPr>
        <p:spPr/>
        <p:txBody>
          <a:bodyPr/>
          <a:lstStyle/>
          <a:p>
            <a:pPr>
              <a:defRPr/>
            </a:pPr>
            <a:fld id="{675CA6A9-017F-426E-8871-B2385D38B30A}"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28600" y="274638"/>
            <a:ext cx="78486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3 </a:t>
            </a:r>
            <a:r>
              <a:rPr lang="en-US" dirty="0" smtClean="0"/>
              <a:t>I&amp;R Core Service: The Human Approach –The First Point of Entry</a:t>
            </a:r>
          </a:p>
        </p:txBody>
      </p:sp>
      <p:sp>
        <p:nvSpPr>
          <p:cNvPr id="4100" name="Rectangle 3"/>
          <p:cNvSpPr>
            <a:spLocks noGrp="1" noChangeArrowheads="1"/>
          </p:cNvSpPr>
          <p:nvPr>
            <p:ph idx="1"/>
          </p:nvPr>
        </p:nvSpPr>
        <p:spPr/>
        <p:txBody>
          <a:bodyPr/>
          <a:lstStyle/>
          <a:p>
            <a:pPr>
              <a:buFontTx/>
              <a:buNone/>
            </a:pPr>
            <a:r>
              <a:rPr lang="en-US" dirty="0" smtClean="0"/>
              <a:t>Consumers contact I&amp;R Specialist for:</a:t>
            </a:r>
          </a:p>
          <a:p>
            <a:r>
              <a:rPr lang="en-US" dirty="0" smtClean="0"/>
              <a:t>Programs and</a:t>
            </a:r>
            <a:r>
              <a:rPr lang="en-US" dirty="0" smtClean="0">
                <a:solidFill>
                  <a:schemeClr val="tx2"/>
                </a:solidFill>
              </a:rPr>
              <a:t> services offered by their CIL</a:t>
            </a:r>
          </a:p>
          <a:p>
            <a:pPr lvl="2"/>
            <a:r>
              <a:rPr lang="en-US" sz="2400" dirty="0" smtClean="0">
                <a:solidFill>
                  <a:schemeClr val="tx2"/>
                </a:solidFill>
              </a:rPr>
              <a:t>Independent Living Skills</a:t>
            </a:r>
          </a:p>
          <a:p>
            <a:pPr lvl="2"/>
            <a:r>
              <a:rPr lang="en-US" sz="2400" dirty="0" smtClean="0">
                <a:solidFill>
                  <a:schemeClr val="tx2"/>
                </a:solidFill>
              </a:rPr>
              <a:t>Advocacy </a:t>
            </a:r>
          </a:p>
          <a:p>
            <a:pPr lvl="2"/>
            <a:r>
              <a:rPr lang="en-US" sz="2400" dirty="0" smtClean="0">
                <a:solidFill>
                  <a:schemeClr val="tx2"/>
                </a:solidFill>
              </a:rPr>
              <a:t>Peer Support </a:t>
            </a:r>
          </a:p>
        </p:txBody>
      </p:sp>
      <p:sp>
        <p:nvSpPr>
          <p:cNvPr id="4098"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BEE6A9-8339-464D-9944-936C405C9332}" type="slidenum">
              <a:rPr lang="en-US" smtClean="0"/>
              <a:pPr eaLnBrk="1" hangingPunct="1"/>
              <a:t>3</a:t>
            </a:fld>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4 </a:t>
            </a:r>
            <a:r>
              <a:rPr lang="en-US" dirty="0" smtClean="0"/>
              <a:t>The First Point of Entry, </a:t>
            </a:r>
            <a:r>
              <a:rPr lang="en-US" sz="2400" dirty="0" smtClean="0"/>
              <a:t>cont’d.</a:t>
            </a:r>
          </a:p>
        </p:txBody>
      </p:sp>
      <p:sp>
        <p:nvSpPr>
          <p:cNvPr id="4100" name="Rectangle 3"/>
          <p:cNvSpPr>
            <a:spLocks noGrp="1" noChangeArrowheads="1"/>
          </p:cNvSpPr>
          <p:nvPr>
            <p:ph idx="1"/>
          </p:nvPr>
        </p:nvSpPr>
        <p:spPr/>
        <p:txBody>
          <a:bodyPr/>
          <a:lstStyle/>
          <a:p>
            <a:pPr>
              <a:buFontTx/>
              <a:buNone/>
            </a:pPr>
            <a:r>
              <a:rPr lang="en-US" dirty="0" smtClean="0"/>
              <a:t>Consumers contact I&amp;R Specialist for:</a:t>
            </a:r>
          </a:p>
          <a:p>
            <a:r>
              <a:rPr lang="en-US" dirty="0" smtClean="0">
                <a:solidFill>
                  <a:schemeClr val="tx2"/>
                </a:solidFill>
              </a:rPr>
              <a:t>Resources offered within the community</a:t>
            </a:r>
          </a:p>
          <a:p>
            <a:pPr lvl="2"/>
            <a:r>
              <a:rPr lang="en-US" sz="2400" dirty="0" smtClean="0">
                <a:solidFill>
                  <a:schemeClr val="tx2"/>
                </a:solidFill>
              </a:rPr>
              <a:t>Housing</a:t>
            </a:r>
          </a:p>
          <a:p>
            <a:pPr lvl="2"/>
            <a:r>
              <a:rPr lang="en-US" sz="2400" dirty="0" smtClean="0">
                <a:solidFill>
                  <a:schemeClr val="tx2"/>
                </a:solidFill>
              </a:rPr>
              <a:t>Employment</a:t>
            </a:r>
          </a:p>
          <a:p>
            <a:pPr lvl="2"/>
            <a:r>
              <a:rPr lang="en-US" sz="2400" dirty="0" smtClean="0">
                <a:solidFill>
                  <a:schemeClr val="tx2"/>
                </a:solidFill>
              </a:rPr>
              <a:t>Financial Assistance</a:t>
            </a:r>
          </a:p>
          <a:p>
            <a:pPr lvl="2"/>
            <a:r>
              <a:rPr lang="en-US" sz="2400" dirty="0" smtClean="0">
                <a:solidFill>
                  <a:schemeClr val="tx2"/>
                </a:solidFill>
              </a:rPr>
              <a:t>Healthcare</a:t>
            </a:r>
          </a:p>
        </p:txBody>
      </p:sp>
      <p:sp>
        <p:nvSpPr>
          <p:cNvPr id="4098"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BEE6A9-8339-464D-9944-936C405C9332}" type="slidenum">
              <a:rPr lang="en-US" smtClean="0"/>
              <a:pPr eaLnBrk="1" hangingPunct="1"/>
              <a:t>4</a:t>
            </a:fld>
            <a:endParaRPr lang="en-US" smtClean="0"/>
          </a:p>
        </p:txBody>
      </p:sp>
    </p:spTree>
    <p:extLst>
      <p:ext uri="{BB962C8B-B14F-4D97-AF65-F5344CB8AC3E}">
        <p14:creationId xmlns:p14="http://schemas.microsoft.com/office/powerpoint/2010/main" val="19812498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597D739-3F23-4A99-995F-C82AAEBACEEC}" type="slidenum">
              <a:rPr lang="en-US" smtClean="0"/>
              <a:pPr eaLnBrk="1" hangingPunct="1"/>
              <a:t>5</a:t>
            </a:fld>
            <a:endParaRPr lang="en-US" smtClean="0"/>
          </a:p>
        </p:txBody>
      </p:sp>
      <p:sp>
        <p:nvSpPr>
          <p:cNvPr id="5123" name="Rectangle 2"/>
          <p:cNvSpPr>
            <a:spLocks noGrp="1" noChangeArrowheads="1"/>
          </p:cNvSpPr>
          <p:nvPr>
            <p:ph type="title" idx="4294967295"/>
          </p:nvPr>
        </p:nvSpPr>
        <p:spPr>
          <a:xfrm>
            <a:off x="228600" y="423863"/>
            <a:ext cx="8458200" cy="58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5 </a:t>
            </a:r>
            <a:r>
              <a:rPr lang="en-US" dirty="0" smtClean="0"/>
              <a:t>Customer Service</a:t>
            </a:r>
          </a:p>
        </p:txBody>
      </p:sp>
      <p:sp>
        <p:nvSpPr>
          <p:cNvPr id="5124" name="Rectangle 3"/>
          <p:cNvSpPr>
            <a:spLocks noGrp="1" noChangeArrowheads="1"/>
          </p:cNvSpPr>
          <p:nvPr>
            <p:ph type="body" idx="4294967295"/>
          </p:nvPr>
        </p:nvSpPr>
        <p:spPr>
          <a:xfrm>
            <a:off x="533400" y="1219200"/>
            <a:ext cx="8077200" cy="5029200"/>
          </a:xfrm>
        </p:spPr>
        <p:txBody>
          <a:bodyPr/>
          <a:lstStyle/>
          <a:p>
            <a:r>
              <a:rPr lang="en-US" dirty="0" smtClean="0"/>
              <a:t>For an I&amp;R Specialist to succeed at providing relevant information, they must possess not only knowledge, but customer services skills as well</a:t>
            </a:r>
          </a:p>
          <a:p>
            <a:r>
              <a:rPr lang="en-US" dirty="0" smtClean="0"/>
              <a:t>Know what you can and cannot do for the consumer</a:t>
            </a:r>
          </a:p>
          <a:p>
            <a:r>
              <a:rPr lang="en-US" dirty="0" smtClean="0"/>
              <a:t>Know your boundaries/parameters—it’s ok</a:t>
            </a:r>
          </a:p>
          <a:p>
            <a:r>
              <a:rPr lang="en-US" dirty="0" smtClean="0"/>
              <a:t>Let them down easy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C68E5BB-1109-496C-A23E-209361F99F9C}" type="slidenum">
              <a:rPr lang="en-US" smtClean="0"/>
              <a:pPr eaLnBrk="1" hangingPunct="1"/>
              <a:t>6</a:t>
            </a:fld>
            <a:endParaRPr lang="en-US" smtClean="0"/>
          </a:p>
        </p:txBody>
      </p:sp>
      <p:sp>
        <p:nvSpPr>
          <p:cNvPr id="6147" name="Rectangle 2"/>
          <p:cNvSpPr>
            <a:spLocks noGrp="1" noChangeArrowheads="1"/>
          </p:cNvSpPr>
          <p:nvPr>
            <p:ph type="title" idx="4294967295"/>
          </p:nvPr>
        </p:nvSpPr>
        <p:spPr>
          <a:xfrm>
            <a:off x="228600" y="423863"/>
            <a:ext cx="8458200" cy="58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6 </a:t>
            </a:r>
            <a:r>
              <a:rPr lang="en-US" dirty="0" smtClean="0"/>
              <a:t>Listening Skills</a:t>
            </a:r>
          </a:p>
        </p:txBody>
      </p:sp>
      <p:sp>
        <p:nvSpPr>
          <p:cNvPr id="6148" name="Rectangle 3"/>
          <p:cNvSpPr>
            <a:spLocks noGrp="1" noChangeArrowheads="1"/>
          </p:cNvSpPr>
          <p:nvPr>
            <p:ph type="body" idx="4294967295"/>
          </p:nvPr>
        </p:nvSpPr>
        <p:spPr>
          <a:xfrm>
            <a:off x="609600" y="1219200"/>
            <a:ext cx="8001000" cy="5029200"/>
          </a:xfrm>
        </p:spPr>
        <p:txBody>
          <a:bodyPr/>
          <a:lstStyle/>
          <a:p>
            <a:r>
              <a:rPr lang="en-US" dirty="0" smtClean="0">
                <a:solidFill>
                  <a:schemeClr val="tx2"/>
                </a:solidFill>
              </a:rPr>
              <a:t>Listen and understand the consumer’s issues</a:t>
            </a:r>
          </a:p>
          <a:p>
            <a:r>
              <a:rPr lang="en-US" dirty="0" smtClean="0">
                <a:solidFill>
                  <a:schemeClr val="tx2"/>
                </a:solidFill>
              </a:rPr>
              <a:t>Let the consumer speak without interruptions</a:t>
            </a:r>
          </a:p>
          <a:p>
            <a:r>
              <a:rPr lang="en-US" dirty="0" smtClean="0">
                <a:solidFill>
                  <a:schemeClr val="tx2"/>
                </a:solidFill>
              </a:rPr>
              <a:t>Be nonbiased with your suggestions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CAAF97E-54BC-4A07-8B1C-CF135DBB7D7D}" type="slidenum">
              <a:rPr lang="en-US" smtClean="0"/>
              <a:pPr eaLnBrk="1" hangingPunct="1"/>
              <a:t>7</a:t>
            </a:fld>
            <a:endParaRPr lang="en-US" smtClean="0"/>
          </a:p>
        </p:txBody>
      </p:sp>
      <p:sp>
        <p:nvSpPr>
          <p:cNvPr id="7171" name="Rectangle 2"/>
          <p:cNvSpPr>
            <a:spLocks noGrp="1" noChangeArrowheads="1"/>
          </p:cNvSpPr>
          <p:nvPr>
            <p:ph type="title" idx="4294967295"/>
          </p:nvPr>
        </p:nvSpPr>
        <p:spPr>
          <a:xfrm>
            <a:off x="228600" y="423863"/>
            <a:ext cx="8458200" cy="58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7 </a:t>
            </a:r>
            <a:r>
              <a:rPr lang="en-US" dirty="0" smtClean="0"/>
              <a:t>Communication Skills</a:t>
            </a:r>
          </a:p>
        </p:txBody>
      </p:sp>
      <p:sp>
        <p:nvSpPr>
          <p:cNvPr id="7172" name="Rectangle 3"/>
          <p:cNvSpPr>
            <a:spLocks noGrp="1" noChangeArrowheads="1"/>
          </p:cNvSpPr>
          <p:nvPr>
            <p:ph type="body" idx="4294967295"/>
          </p:nvPr>
        </p:nvSpPr>
        <p:spPr>
          <a:xfrm>
            <a:off x="533400" y="1219200"/>
            <a:ext cx="8077200" cy="5029200"/>
          </a:xfrm>
        </p:spPr>
        <p:txBody>
          <a:bodyPr/>
          <a:lstStyle/>
          <a:p>
            <a:r>
              <a:rPr lang="en-US" dirty="0" smtClean="0"/>
              <a:t>Relay information clearly and concisely to consumers over the phone</a:t>
            </a:r>
          </a:p>
          <a:p>
            <a:r>
              <a:rPr lang="en-US" dirty="0" smtClean="0"/>
              <a:t>Have good written skills for consumers who choose to communicate by email or TTY</a:t>
            </a:r>
          </a:p>
          <a:p>
            <a:r>
              <a:rPr lang="en-US" dirty="0" smtClean="0"/>
              <a:t>When face-to-face with consumer, show proper body language that is consistent with the matter at hand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2D8E24D-90B2-466F-8F1B-7CA73431195C}" type="slidenum">
              <a:rPr lang="en-US" smtClean="0"/>
              <a:pPr eaLnBrk="1" hangingPunct="1"/>
              <a:t>8</a:t>
            </a:fld>
            <a:endParaRPr lang="en-US" smtClean="0"/>
          </a:p>
        </p:txBody>
      </p:sp>
      <p:sp>
        <p:nvSpPr>
          <p:cNvPr id="8195" name="Rectangle 2"/>
          <p:cNvSpPr>
            <a:spLocks noGrp="1" noChangeArrowheads="1"/>
          </p:cNvSpPr>
          <p:nvPr>
            <p:ph type="title"/>
          </p:nvPr>
        </p:nvSpPr>
        <p:spPr/>
        <p:txBody>
          <a:bodyPr/>
          <a:lstStyle/>
          <a:p>
            <a:r>
              <a:rPr lang="en-US" sz="100" dirty="0" smtClean="0">
                <a:solidFill>
                  <a:schemeClr val="bg1"/>
                </a:solidFill>
              </a:rPr>
              <a:t>Slide 8 </a:t>
            </a:r>
            <a:r>
              <a:rPr lang="en-US" dirty="0" smtClean="0"/>
              <a:t>De-escalation / Crisis Management</a:t>
            </a:r>
          </a:p>
        </p:txBody>
      </p:sp>
      <p:sp>
        <p:nvSpPr>
          <p:cNvPr id="8196" name="Rectangle 3"/>
          <p:cNvSpPr>
            <a:spLocks noGrp="1" noChangeArrowheads="1"/>
          </p:cNvSpPr>
          <p:nvPr>
            <p:ph type="body" idx="1"/>
          </p:nvPr>
        </p:nvSpPr>
        <p:spPr>
          <a:xfrm>
            <a:off x="533400" y="1219200"/>
            <a:ext cx="8077200" cy="5029200"/>
          </a:xfrm>
        </p:spPr>
        <p:txBody>
          <a:bodyPr/>
          <a:lstStyle/>
          <a:p>
            <a:r>
              <a:rPr lang="en-US" dirty="0" smtClean="0"/>
              <a:t>Do not take matters personally</a:t>
            </a:r>
          </a:p>
          <a:p>
            <a:r>
              <a:rPr lang="en-US" dirty="0" smtClean="0"/>
              <a:t>Let consumer vent without interruptions</a:t>
            </a:r>
          </a:p>
          <a:p>
            <a:r>
              <a:rPr lang="en-US" dirty="0" smtClean="0"/>
              <a:t>Make sure consumer knows that you are there to help</a:t>
            </a:r>
          </a:p>
          <a:p>
            <a:r>
              <a:rPr lang="en-US" dirty="0" smtClean="0"/>
              <a:t>Utilize other resources around you</a:t>
            </a:r>
          </a:p>
          <a:p>
            <a:r>
              <a:rPr lang="en-US" dirty="0" smtClean="0"/>
              <a:t>Offer to follow-up at a later date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8BD981E-27CB-4283-9E00-84F0ADF39CB0}" type="slidenum">
              <a:rPr lang="en-US" smtClean="0"/>
              <a:pPr eaLnBrk="1" hangingPunct="1"/>
              <a:t>9</a:t>
            </a:fld>
            <a:endParaRPr lang="en-US" smtClean="0"/>
          </a:p>
        </p:txBody>
      </p:sp>
      <p:sp>
        <p:nvSpPr>
          <p:cNvPr id="9219" name="Rectangle 2"/>
          <p:cNvSpPr>
            <a:spLocks noGrp="1" noChangeArrowheads="1"/>
          </p:cNvSpPr>
          <p:nvPr>
            <p:ph type="title"/>
          </p:nvPr>
        </p:nvSpPr>
        <p:spPr/>
        <p:txBody>
          <a:bodyPr/>
          <a:lstStyle/>
          <a:p>
            <a:r>
              <a:rPr lang="en-US" sz="100" dirty="0" smtClean="0">
                <a:solidFill>
                  <a:schemeClr val="bg1"/>
                </a:solidFill>
              </a:rPr>
              <a:t>Slide 9 </a:t>
            </a:r>
            <a:r>
              <a:rPr lang="en-US" dirty="0" smtClean="0"/>
              <a:t>Time Management &amp; Prioritizing Responses	</a:t>
            </a:r>
          </a:p>
        </p:txBody>
      </p:sp>
      <p:sp>
        <p:nvSpPr>
          <p:cNvPr id="9220" name="Rectangle 3"/>
          <p:cNvSpPr>
            <a:spLocks noGrp="1" noChangeArrowheads="1"/>
          </p:cNvSpPr>
          <p:nvPr>
            <p:ph type="body" idx="1"/>
          </p:nvPr>
        </p:nvSpPr>
        <p:spPr>
          <a:xfrm>
            <a:off x="609600" y="1371600"/>
            <a:ext cx="8001000" cy="4953000"/>
          </a:xfrm>
        </p:spPr>
        <p:txBody>
          <a:bodyPr/>
          <a:lstStyle/>
          <a:p>
            <a:r>
              <a:rPr lang="en-US" dirty="0" smtClean="0"/>
              <a:t>Establish routines and stick to them as much as possible</a:t>
            </a:r>
          </a:p>
          <a:p>
            <a:r>
              <a:rPr lang="en-US" dirty="0" smtClean="0"/>
              <a:t>Get in the habit of setting time limits</a:t>
            </a:r>
          </a:p>
          <a:p>
            <a:r>
              <a:rPr lang="en-US" dirty="0" smtClean="0"/>
              <a:t>Utilize a day planner or Outlook Calendar to schedule events and follow-up calls</a:t>
            </a:r>
          </a:p>
          <a:p>
            <a:r>
              <a:rPr lang="en-US" dirty="0" smtClean="0"/>
              <a:t>Keep resources close at hand so you don’t waste time searching</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TotalTime>
  <Words>835</Words>
  <Application>Microsoft Office PowerPoint</Application>
  <PresentationFormat>On-screen Show (4:3)</PresentationFormat>
  <Paragraphs>174</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Slide 2 Why is I&amp;R a Core Service?</vt:lpstr>
      <vt:lpstr>Slide 3 I&amp;R Core Service: The Human Approach –The First Point of Entry</vt:lpstr>
      <vt:lpstr>Slide 4 The First Point of Entry, cont’d.</vt:lpstr>
      <vt:lpstr>Slide 5 Customer Service</vt:lpstr>
      <vt:lpstr>Slide 6 Listening Skills</vt:lpstr>
      <vt:lpstr>Slide 7 Communication Skills</vt:lpstr>
      <vt:lpstr>Slide 8 De-escalation / Crisis Management</vt:lpstr>
      <vt:lpstr>Slide 9 Time Management &amp; Prioritizing Responses </vt:lpstr>
      <vt:lpstr>Slide 10 Prioritizing Responses</vt:lpstr>
      <vt:lpstr>Slide 11 Follow Up and Consumer Relationships</vt:lpstr>
      <vt:lpstr>Slide 12 Questions and Answers</vt:lpstr>
      <vt:lpstr>Slide 13 The Art and Science of I &amp; R: Connecting   People &amp; Resources</vt:lpstr>
      <vt:lpstr>Slide 14 Record Keeping and Data Management</vt:lpstr>
      <vt:lpstr>Slide 15 Examples</vt:lpstr>
      <vt:lpstr>Slide 16 LINC I&amp;R Form</vt:lpstr>
      <vt:lpstr>Slide 17 Information Resource Management</vt:lpstr>
      <vt:lpstr>Slide 18 Catalog Example</vt:lpstr>
      <vt:lpstr>Slide 19 Another Catalog Example:  Accessibility</vt:lpstr>
      <vt:lpstr>Slide 20 Policies and Procedures</vt:lpstr>
      <vt:lpstr>Slide 21 Shared versus Dedicated Staff Responsibility</vt:lpstr>
      <vt:lpstr>Slide 22 Community Collaborations</vt:lpstr>
      <vt:lpstr>Slide 23 Questions &amp; Answers</vt:lpstr>
      <vt:lpstr>Slide 24 I&amp;R Resources</vt:lpstr>
      <vt:lpstr>Slide 25 Contact Information</vt:lpstr>
      <vt:lpstr>Slide 26 Wrap Up and Evaluation</vt:lpstr>
      <vt:lpstr>Slide 27 CIL-NET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cp:lastModifiedBy>
  <cp:revision>110</cp:revision>
  <cp:lastPrinted>2011-11-29T13:33:09Z</cp:lastPrinted>
  <dcterms:created xsi:type="dcterms:W3CDTF">2011-01-05T14:17:40Z</dcterms:created>
  <dcterms:modified xsi:type="dcterms:W3CDTF">2013-11-14T20:54:48Z</dcterms:modified>
</cp:coreProperties>
</file>